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1111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1111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1111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020823"/>
            <a:ext cx="12191999" cy="4837173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6129528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30498" y="1015949"/>
            <a:ext cx="5731002" cy="1864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1111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25372" y="2776854"/>
            <a:ext cx="9267190" cy="2231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8581" y="3612125"/>
            <a:ext cx="2679700" cy="152590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400" dirty="0">
                <a:latin typeface="Trebuchet MS"/>
                <a:cs typeface="Trebuchet MS"/>
              </a:rPr>
              <a:t>Group</a:t>
            </a:r>
            <a:r>
              <a:rPr sz="2400" spc="-13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Arial"/>
                <a:cs typeface="Arial"/>
              </a:rPr>
              <a:t>Members</a:t>
            </a:r>
            <a:endParaRPr sz="24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150"/>
              </a:spcBef>
              <a:buAutoNum type="arabicPeriod"/>
              <a:tabLst>
                <a:tab pos="357505" algn="l"/>
              </a:tabLst>
            </a:pPr>
            <a:r>
              <a:rPr sz="2400" dirty="0">
                <a:latin typeface="Trebuchet MS"/>
                <a:cs typeface="Trebuchet MS"/>
              </a:rPr>
              <a:t>Akshita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Gupta</a:t>
            </a:r>
            <a:endParaRPr sz="2400">
              <a:latin typeface="Trebuchet MS"/>
              <a:cs typeface="Trebuchet MS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7505" algn="l"/>
              </a:tabLst>
            </a:pPr>
            <a:r>
              <a:rPr sz="2400" dirty="0">
                <a:latin typeface="Trebuchet MS"/>
                <a:cs typeface="Trebuchet MS"/>
              </a:rPr>
              <a:t>Kaivalya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Kulkarni</a:t>
            </a:r>
            <a:endParaRPr sz="2400">
              <a:latin typeface="Trebuchet MS"/>
              <a:cs typeface="Trebuchet MS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7505" algn="l"/>
              </a:tabLst>
            </a:pPr>
            <a:r>
              <a:rPr sz="2400" dirty="0">
                <a:latin typeface="Trebuchet MS"/>
                <a:cs typeface="Trebuchet MS"/>
              </a:rPr>
              <a:t>Ashish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Yadav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466725" marR="5080" indent="-454659">
              <a:lnSpc>
                <a:spcPct val="101000"/>
              </a:lnSpc>
              <a:spcBef>
                <a:spcPts val="30"/>
              </a:spcBef>
            </a:pPr>
            <a:r>
              <a:rPr spc="-45" dirty="0"/>
              <a:t>LEAD</a:t>
            </a:r>
            <a:r>
              <a:rPr spc="-355" dirty="0"/>
              <a:t> </a:t>
            </a:r>
            <a:r>
              <a:rPr spc="-90" dirty="0"/>
              <a:t>SCORING </a:t>
            </a:r>
            <a:r>
              <a:rPr spc="-160" dirty="0"/>
              <a:t>CASE</a:t>
            </a:r>
            <a:r>
              <a:rPr spc="-240" dirty="0"/>
              <a:t> </a:t>
            </a:r>
            <a:r>
              <a:rPr spc="-10" dirty="0"/>
              <a:t>STUDY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4011" y="533400"/>
            <a:ext cx="6228715" cy="731520"/>
          </a:xfrm>
          <a:prstGeom prst="rect">
            <a:avLst/>
          </a:prstGeom>
          <a:solidFill>
            <a:srgbClr val="B71E42"/>
          </a:solidFill>
        </p:spPr>
        <p:txBody>
          <a:bodyPr vert="horz" wrap="square" lIns="0" tIns="16129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1270"/>
              </a:spcBef>
            </a:pPr>
            <a:r>
              <a:rPr sz="3600" b="0" dirty="0">
                <a:solidFill>
                  <a:srgbClr val="FFFFFF"/>
                </a:solidFill>
                <a:latin typeface="Trebuchet MS"/>
                <a:cs typeface="Trebuchet MS"/>
              </a:rPr>
              <a:t>LINEAR</a:t>
            </a:r>
            <a:r>
              <a:rPr sz="3600" b="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dirty="0">
                <a:solidFill>
                  <a:srgbClr val="FFFFFF"/>
                </a:solidFill>
                <a:latin typeface="Trebuchet MS"/>
                <a:cs typeface="Trebuchet MS"/>
              </a:rPr>
              <a:t>REGRESSION 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339" y="2909442"/>
            <a:ext cx="1009650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Our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Logistic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Regression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decent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accurate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enough,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compared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derived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PCA,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77.8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%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Accuracy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Test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56.8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%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Sensitivity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88.6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%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Specificity.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parameters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varying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cut-off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thus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predict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leads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scenarios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like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availability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extra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resources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vice-</a:t>
            </a:r>
            <a:r>
              <a:rPr sz="2400" spc="-20" dirty="0">
                <a:latin typeface="Calibri"/>
                <a:cs typeface="Calibri"/>
              </a:rPr>
              <a:t>versa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1600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>
                <a:moveTo>
                  <a:pt x="0" y="0"/>
                </a:moveTo>
                <a:lnTo>
                  <a:pt x="9607296" y="0"/>
                </a:lnTo>
              </a:path>
            </a:pathLst>
          </a:custGeom>
          <a:ln w="30480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55820" y="332231"/>
            <a:ext cx="2700655" cy="502920"/>
          </a:xfrm>
          <a:prstGeom prst="rect">
            <a:avLst/>
          </a:prstGeom>
          <a:solidFill>
            <a:srgbClr val="B71E42"/>
          </a:solidFill>
          <a:ln w="15240">
            <a:solidFill>
              <a:srgbClr val="85122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3525"/>
              </a:lnSpc>
            </a:pPr>
            <a:r>
              <a:rPr sz="3200" b="0" spc="200" dirty="0">
                <a:solidFill>
                  <a:srgbClr val="FFFFFF"/>
                </a:solidFill>
                <a:latin typeface="Trebuchet MS"/>
                <a:cs typeface="Trebuchet MS"/>
              </a:rPr>
              <a:t>CONCLUSION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X</a:t>
            </a:r>
            <a:r>
              <a:rPr spc="-30" dirty="0"/>
              <a:t> </a:t>
            </a:r>
            <a:r>
              <a:rPr dirty="0"/>
              <a:t>Education</a:t>
            </a:r>
            <a:r>
              <a:rPr spc="10" dirty="0"/>
              <a:t> </a:t>
            </a:r>
            <a:r>
              <a:rPr dirty="0"/>
              <a:t>Company needs</a:t>
            </a:r>
            <a:r>
              <a:rPr spc="-1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focus on</a:t>
            </a:r>
            <a:r>
              <a:rPr spc="-15" dirty="0"/>
              <a:t> </a:t>
            </a:r>
            <a:r>
              <a:rPr dirty="0"/>
              <a:t>following</a:t>
            </a:r>
            <a:r>
              <a:rPr spc="15" dirty="0"/>
              <a:t> </a:t>
            </a:r>
            <a:r>
              <a:rPr dirty="0"/>
              <a:t>key</a:t>
            </a:r>
            <a:r>
              <a:rPr spc="-10" dirty="0"/>
              <a:t> </a:t>
            </a:r>
            <a:r>
              <a:rPr dirty="0"/>
              <a:t>aspects</a:t>
            </a:r>
            <a:r>
              <a:rPr spc="-1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improve the overall</a:t>
            </a:r>
            <a:r>
              <a:rPr spc="-5" dirty="0"/>
              <a:t> </a:t>
            </a:r>
            <a:r>
              <a:rPr spc="-10" dirty="0"/>
              <a:t>conversion</a:t>
            </a:r>
          </a:p>
          <a:p>
            <a:pPr marL="299085">
              <a:lnSpc>
                <a:spcPct val="100000"/>
              </a:lnSpc>
            </a:pPr>
            <a:r>
              <a:rPr spc="-10" dirty="0"/>
              <a:t>rate:</a:t>
            </a:r>
          </a:p>
          <a:p>
            <a:pPr marL="299085" indent="-28702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Increase</a:t>
            </a:r>
            <a:r>
              <a:rPr spc="-15" dirty="0"/>
              <a:t> </a:t>
            </a:r>
            <a:r>
              <a:rPr dirty="0"/>
              <a:t>user</a:t>
            </a:r>
            <a:r>
              <a:rPr spc="-5" dirty="0"/>
              <a:t> </a:t>
            </a:r>
            <a:r>
              <a:rPr dirty="0"/>
              <a:t>engagement</a:t>
            </a:r>
            <a:r>
              <a:rPr spc="-5" dirty="0"/>
              <a:t> </a:t>
            </a:r>
            <a:r>
              <a:rPr dirty="0"/>
              <a:t>on</a:t>
            </a:r>
            <a:r>
              <a:rPr spc="5" dirty="0"/>
              <a:t> </a:t>
            </a:r>
            <a:r>
              <a:rPr dirty="0"/>
              <a:t>their</a:t>
            </a:r>
            <a:r>
              <a:rPr spc="-5" dirty="0"/>
              <a:t> </a:t>
            </a:r>
            <a:r>
              <a:rPr dirty="0"/>
              <a:t>website</a:t>
            </a:r>
            <a:r>
              <a:rPr spc="-10" dirty="0"/>
              <a:t> </a:t>
            </a:r>
            <a:r>
              <a:rPr dirty="0"/>
              <a:t>since</a:t>
            </a:r>
            <a:r>
              <a:rPr spc="5" dirty="0"/>
              <a:t> </a:t>
            </a:r>
            <a:r>
              <a:rPr dirty="0"/>
              <a:t>this</a:t>
            </a:r>
            <a:r>
              <a:rPr spc="-5" dirty="0"/>
              <a:t> </a:t>
            </a:r>
            <a:r>
              <a:rPr dirty="0"/>
              <a:t>helps</a:t>
            </a:r>
            <a:r>
              <a:rPr spc="10" dirty="0"/>
              <a:t> </a:t>
            </a:r>
            <a:r>
              <a:rPr dirty="0"/>
              <a:t>in</a:t>
            </a:r>
            <a:r>
              <a:rPr spc="5" dirty="0"/>
              <a:t> </a:t>
            </a:r>
            <a:r>
              <a:rPr dirty="0"/>
              <a:t>higher </a:t>
            </a:r>
            <a:r>
              <a:rPr spc="-10" dirty="0"/>
              <a:t>conversion</a:t>
            </a:r>
          </a:p>
          <a:p>
            <a:pPr marL="299085" indent="-28702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Increase</a:t>
            </a:r>
            <a:r>
              <a:rPr spc="-15" dirty="0"/>
              <a:t> </a:t>
            </a:r>
            <a:r>
              <a:rPr dirty="0"/>
              <a:t>on</a:t>
            </a:r>
            <a:r>
              <a:rPr spc="-5" dirty="0"/>
              <a:t> </a:t>
            </a:r>
            <a:r>
              <a:rPr dirty="0"/>
              <a:t>sending</a:t>
            </a:r>
            <a:r>
              <a:rPr spc="-15" dirty="0"/>
              <a:t> </a:t>
            </a:r>
            <a:r>
              <a:rPr dirty="0"/>
              <a:t>SMS</a:t>
            </a:r>
            <a:r>
              <a:rPr spc="-25" dirty="0"/>
              <a:t> </a:t>
            </a:r>
            <a:r>
              <a:rPr dirty="0"/>
              <a:t>notifications</a:t>
            </a:r>
            <a:r>
              <a:rPr spc="10" dirty="0"/>
              <a:t> </a:t>
            </a:r>
            <a:r>
              <a:rPr dirty="0"/>
              <a:t>since</a:t>
            </a:r>
            <a:r>
              <a:rPr spc="-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helps</a:t>
            </a:r>
            <a:r>
              <a:rPr spc="-15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higher</a:t>
            </a:r>
            <a:r>
              <a:rPr spc="-10" dirty="0"/>
              <a:t> conversion</a:t>
            </a:r>
          </a:p>
          <a:p>
            <a:pPr marL="299085" indent="-287020">
              <a:lnSpc>
                <a:spcPct val="100000"/>
              </a:lnSpc>
              <a:spcBef>
                <a:spcPts val="109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Get</a:t>
            </a:r>
            <a:r>
              <a:rPr spc="-15" dirty="0"/>
              <a:t> </a:t>
            </a:r>
            <a:r>
              <a:rPr dirty="0"/>
              <a:t>Total</a:t>
            </a:r>
            <a:r>
              <a:rPr spc="-5" dirty="0"/>
              <a:t> </a:t>
            </a:r>
            <a:r>
              <a:rPr dirty="0"/>
              <a:t>visits</a:t>
            </a:r>
            <a:r>
              <a:rPr spc="-20" dirty="0"/>
              <a:t> </a:t>
            </a:r>
            <a:r>
              <a:rPr dirty="0"/>
              <a:t>increased</a:t>
            </a:r>
            <a:r>
              <a:rPr spc="5" dirty="0"/>
              <a:t> </a:t>
            </a:r>
            <a:r>
              <a:rPr dirty="0"/>
              <a:t>by</a:t>
            </a:r>
            <a:r>
              <a:rPr spc="-5" dirty="0"/>
              <a:t> </a:t>
            </a:r>
            <a:r>
              <a:rPr dirty="0"/>
              <a:t>advertising</a:t>
            </a:r>
            <a:r>
              <a:rPr spc="-10" dirty="0"/>
              <a:t> </a:t>
            </a:r>
            <a:r>
              <a:rPr dirty="0"/>
              <a:t>etc.</a:t>
            </a:r>
            <a:r>
              <a:rPr spc="-10" dirty="0"/>
              <a:t> </a:t>
            </a:r>
            <a:r>
              <a:rPr dirty="0"/>
              <a:t>since this</a:t>
            </a:r>
            <a:r>
              <a:rPr spc="-15" dirty="0"/>
              <a:t> </a:t>
            </a:r>
            <a:r>
              <a:rPr dirty="0"/>
              <a:t>helps</a:t>
            </a:r>
            <a:r>
              <a:rPr spc="5" dirty="0"/>
              <a:t> </a:t>
            </a:r>
            <a:r>
              <a:rPr dirty="0"/>
              <a:t>in higher</a:t>
            </a:r>
            <a:r>
              <a:rPr spc="-5" dirty="0"/>
              <a:t> </a:t>
            </a:r>
            <a:r>
              <a:rPr spc="-10" dirty="0"/>
              <a:t>conversion</a:t>
            </a:r>
          </a:p>
          <a:p>
            <a:pPr marL="299085" indent="-28702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Improve</a:t>
            </a:r>
            <a:r>
              <a:rPr spc="-3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Olark</a:t>
            </a:r>
            <a:r>
              <a:rPr spc="-15" dirty="0"/>
              <a:t> </a:t>
            </a:r>
            <a:r>
              <a:rPr dirty="0"/>
              <a:t>Chat</a:t>
            </a:r>
            <a:r>
              <a:rPr spc="-20" dirty="0"/>
              <a:t> </a:t>
            </a:r>
            <a:r>
              <a:rPr dirty="0"/>
              <a:t>service</a:t>
            </a:r>
            <a:r>
              <a:rPr spc="-10" dirty="0"/>
              <a:t> </a:t>
            </a:r>
            <a:r>
              <a:rPr dirty="0"/>
              <a:t>since</a:t>
            </a:r>
            <a:r>
              <a:rPr spc="-5" dirty="0"/>
              <a:t> </a:t>
            </a:r>
            <a:r>
              <a:rPr dirty="0"/>
              <a:t>this</a:t>
            </a:r>
            <a:r>
              <a:rPr spc="-1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affecting the</a:t>
            </a:r>
            <a:r>
              <a:rPr spc="-15" dirty="0"/>
              <a:t> </a:t>
            </a:r>
            <a:r>
              <a:rPr dirty="0"/>
              <a:t>conversion</a:t>
            </a:r>
            <a:r>
              <a:rPr spc="-5" dirty="0"/>
              <a:t> </a:t>
            </a:r>
            <a:r>
              <a:rPr spc="-10" dirty="0"/>
              <a:t>negatively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37691" y="2209393"/>
            <a:ext cx="10932795" cy="364299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20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sells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online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courses</a:t>
            </a: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industry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professionals.</a:t>
            </a:r>
            <a:endParaRPr sz="200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gets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lot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leads,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conversion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rate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Calibri"/>
                <a:cs typeface="Calibri"/>
              </a:rPr>
              <a:t>poor.</a:t>
            </a:r>
            <a:r>
              <a:rPr sz="2000" spc="-1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Calibri"/>
                <a:cs typeface="Calibri"/>
              </a:rPr>
              <a:t>if,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say,</a:t>
            </a:r>
            <a:endParaRPr sz="200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acquire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100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leads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Calibri"/>
                <a:cs typeface="Calibri"/>
              </a:rPr>
              <a:t>day,</a:t>
            </a:r>
            <a:r>
              <a:rPr sz="2000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30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them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converted.</a:t>
            </a:r>
            <a:endParaRPr sz="2000">
              <a:latin typeface="Calibri"/>
              <a:cs typeface="Calibri"/>
            </a:endParaRPr>
          </a:p>
          <a:p>
            <a:pPr marL="299085" marR="2803525" indent="-299085">
              <a:lnSpc>
                <a:spcPts val="2000"/>
              </a:lnSpc>
              <a:spcBef>
                <a:spcPts val="67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6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2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make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process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efficient,</a:t>
            </a:r>
            <a:r>
              <a:rPr sz="20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company</a:t>
            </a: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wishes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most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leads,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known</a:t>
            </a:r>
            <a:r>
              <a:rPr sz="20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‘Hot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Leads’.</a:t>
            </a:r>
            <a:endParaRPr sz="2000">
              <a:latin typeface="Calibri"/>
              <a:cs typeface="Calibri"/>
            </a:endParaRPr>
          </a:p>
          <a:p>
            <a:pPr marL="297180" marR="5080" indent="-285115">
              <a:lnSpc>
                <a:spcPts val="2110"/>
              </a:lnSpc>
              <a:spcBef>
                <a:spcPts val="1000"/>
              </a:spcBef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successfully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leads,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conversion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rate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go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sales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team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now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focusing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communicating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leads</a:t>
            </a:r>
            <a:r>
              <a:rPr sz="2000" spc="3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rather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than making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calls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everyone.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wants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know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promising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leads.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want</a:t>
            </a:r>
            <a:r>
              <a:rPr sz="20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build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identifies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hot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leads.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Deployment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future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430EB97-C6D0-4230-9854-1C5F2BD9DA31}"/>
              </a:ext>
            </a:extLst>
          </p:cNvPr>
          <p:cNvSpPr txBox="1">
            <a:spLocks/>
          </p:cNvSpPr>
          <p:nvPr/>
        </p:nvSpPr>
        <p:spPr>
          <a:xfrm>
            <a:off x="3810000" y="609600"/>
            <a:ext cx="4191000" cy="474489"/>
          </a:xfrm>
          <a:prstGeom prst="rect">
            <a:avLst/>
          </a:prstGeom>
          <a:solidFill>
            <a:srgbClr val="B71E42"/>
          </a:solidFill>
          <a:ln w="15240">
            <a:solidFill>
              <a:srgbClr val="85122C"/>
            </a:solidFill>
          </a:ln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0795">
              <a:lnSpc>
                <a:spcPts val="3700"/>
              </a:lnSpc>
            </a:pPr>
            <a:r>
              <a:rPr lang="en-US" sz="3200" dirty="0">
                <a:solidFill>
                  <a:srgbClr val="FFFFFF"/>
                </a:solidFill>
                <a:latin typeface="Trebuchet MS"/>
                <a:cs typeface="Trebuchet MS"/>
              </a:rPr>
              <a:t>PROBLEM STATEMENT</a:t>
            </a:r>
            <a:endParaRPr lang="en-US"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1703" y="1447800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>
                <a:moveTo>
                  <a:pt x="0" y="0"/>
                </a:moveTo>
                <a:lnTo>
                  <a:pt x="9607296" y="0"/>
                </a:lnTo>
              </a:path>
            </a:pathLst>
          </a:custGeom>
          <a:ln w="30480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0" y="484631"/>
            <a:ext cx="3124200" cy="487680"/>
          </a:xfrm>
          <a:prstGeom prst="rect">
            <a:avLst/>
          </a:prstGeom>
          <a:solidFill>
            <a:srgbClr val="B71E42"/>
          </a:solidFill>
          <a:ln w="15240">
            <a:solidFill>
              <a:srgbClr val="85122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95">
              <a:lnSpc>
                <a:spcPts val="3700"/>
              </a:lnSpc>
            </a:pPr>
            <a:r>
              <a:rPr sz="3200" b="0" dirty="0">
                <a:solidFill>
                  <a:srgbClr val="FFFFFF"/>
                </a:solidFill>
                <a:latin typeface="Trebuchet MS"/>
                <a:cs typeface="Trebuchet MS"/>
              </a:rPr>
              <a:t>STEPS</a:t>
            </a:r>
            <a:r>
              <a:rPr sz="3200" b="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10" dirty="0">
                <a:solidFill>
                  <a:srgbClr val="FFFFFF"/>
                </a:solidFill>
                <a:latin typeface="Trebuchet MS"/>
                <a:cs typeface="Trebuchet MS"/>
              </a:rPr>
              <a:t>INVOLVED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395" y="2111781"/>
            <a:ext cx="8528050" cy="28200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b="1" spc="-4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6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cleaning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Handling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Calibri"/>
                <a:cs typeface="Calibri"/>
              </a:rPr>
              <a:t>Duplicate</a:t>
            </a:r>
            <a:r>
              <a:rPr sz="1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Handling</a:t>
            </a:r>
            <a:r>
              <a:rPr sz="1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NA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1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missing</a:t>
            </a:r>
            <a:r>
              <a:rPr sz="1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values.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Dropping</a:t>
            </a:r>
            <a:r>
              <a:rPr sz="1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columns,</a:t>
            </a:r>
            <a:r>
              <a:rPr sz="16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1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16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1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large</a:t>
            </a:r>
            <a:r>
              <a:rPr sz="1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amount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missing</a:t>
            </a:r>
            <a:r>
              <a:rPr sz="16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1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useful</a:t>
            </a:r>
            <a:r>
              <a:rPr sz="1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analysis.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Imputation</a:t>
            </a:r>
            <a:r>
              <a:rPr sz="1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values,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1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necessary.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-10" dirty="0">
                <a:latin typeface="Calibri"/>
                <a:cs typeface="Calibri"/>
              </a:rPr>
              <a:t>Exploratory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Data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Analysis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(EDA):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35" dirty="0">
                <a:solidFill>
                  <a:srgbClr val="404040"/>
                </a:solidFill>
                <a:latin typeface="Calibri"/>
                <a:cs typeface="Calibri"/>
              </a:rPr>
              <a:t>Univariate</a:t>
            </a:r>
            <a:r>
              <a:rPr sz="1600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6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Analysis:</a:t>
            </a:r>
            <a:r>
              <a:rPr sz="1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Boxplots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30" dirty="0">
                <a:solidFill>
                  <a:srgbClr val="404040"/>
                </a:solidFill>
                <a:latin typeface="Calibri"/>
                <a:cs typeface="Calibri"/>
              </a:rPr>
              <a:t>Bivariate</a:t>
            </a:r>
            <a:r>
              <a:rPr sz="16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Data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Analysis: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Calibri"/>
                <a:cs typeface="Calibri"/>
              </a:rPr>
              <a:t>correlation</a:t>
            </a:r>
            <a:r>
              <a:rPr sz="1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Calibri"/>
                <a:cs typeface="Calibri"/>
              </a:rPr>
              <a:t>coefficients</a:t>
            </a:r>
            <a:r>
              <a:rPr sz="16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Calibri"/>
                <a:cs typeface="Calibri"/>
              </a:rPr>
              <a:t>pattern</a:t>
            </a:r>
            <a:r>
              <a:rPr sz="16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16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variables </a:t>
            </a:r>
            <a:r>
              <a:rPr sz="1600" spc="-35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r>
              <a:rPr sz="1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16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heatmap.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1600" b="1" spc="-3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6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35" dirty="0">
                <a:solidFill>
                  <a:srgbClr val="404040"/>
                </a:solidFill>
                <a:latin typeface="Calibri"/>
                <a:cs typeface="Calibri"/>
              </a:rPr>
              <a:t>Preparation:</a:t>
            </a:r>
            <a:r>
              <a:rPr sz="16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Calibri"/>
                <a:cs typeface="Calibri"/>
              </a:rPr>
              <a:t>Feature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Scaling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Calibri"/>
                <a:cs typeface="Calibri"/>
              </a:rPr>
              <a:t>Dummy</a:t>
            </a:r>
            <a:r>
              <a:rPr sz="1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1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encoding</a:t>
            </a:r>
            <a:r>
              <a:rPr sz="16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 data.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5395" y="5118353"/>
            <a:ext cx="31502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Logistic</a:t>
            </a:r>
            <a:r>
              <a:rPr sz="16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30" dirty="0">
                <a:solidFill>
                  <a:srgbClr val="404040"/>
                </a:solidFill>
                <a:latin typeface="Calibri"/>
                <a:cs typeface="Calibri"/>
              </a:rPr>
              <a:t>Regression</a:t>
            </a:r>
            <a:r>
              <a:rPr sz="1600" b="1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6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16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building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395" y="5572150"/>
            <a:ext cx="20142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 dirty="0">
                <a:solidFill>
                  <a:srgbClr val="404040"/>
                </a:solidFill>
                <a:latin typeface="Calibri"/>
                <a:cs typeface="Calibri"/>
              </a:rPr>
              <a:t>Validation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6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model.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00727" y="5020183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5372" y="507491"/>
            <a:ext cx="7001509" cy="605155"/>
          </a:xfrm>
          <a:prstGeom prst="rect">
            <a:avLst/>
          </a:prstGeom>
          <a:solidFill>
            <a:srgbClr val="B71E42"/>
          </a:solidFill>
          <a:ln w="15238">
            <a:solidFill>
              <a:srgbClr val="85122C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10795">
              <a:lnSpc>
                <a:spcPct val="100000"/>
              </a:lnSpc>
              <a:spcBef>
                <a:spcPts val="295"/>
              </a:spcBef>
            </a:pPr>
            <a:r>
              <a:rPr sz="3600" dirty="0">
                <a:solidFill>
                  <a:srgbClr val="FFFFFF"/>
                </a:solidFill>
                <a:latin typeface="Trebuchet MS"/>
                <a:cs typeface="Trebuchet MS"/>
              </a:rPr>
              <a:t>Exploratory</a:t>
            </a:r>
            <a:r>
              <a:rPr sz="36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3600" spc="-25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r>
              <a:rPr sz="36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Trebuchet MS"/>
                <a:cs typeface="Trebuchet MS"/>
              </a:rPr>
              <a:t>(EDA):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112" y="2590800"/>
            <a:ext cx="5707380" cy="3352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2200" y="2286000"/>
            <a:ext cx="5887211" cy="3238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228600"/>
            <a:ext cx="5887212" cy="43815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19444" y="1219200"/>
            <a:ext cx="5885688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304800"/>
            <a:ext cx="11802110" cy="5762625"/>
            <a:chOff x="228600" y="304800"/>
            <a:chExt cx="11802110" cy="57626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304800"/>
              <a:ext cx="6019800" cy="43449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44767" y="2819400"/>
              <a:ext cx="5885688" cy="32476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10368280" cy="487680"/>
          </a:xfrm>
          <a:prstGeom prst="rect">
            <a:avLst/>
          </a:prstGeom>
          <a:solidFill>
            <a:srgbClr val="B71E42"/>
          </a:solidFill>
          <a:ln w="15240">
            <a:solidFill>
              <a:srgbClr val="85122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60">
              <a:lnSpc>
                <a:spcPts val="3700"/>
              </a:lnSpc>
            </a:pPr>
            <a:r>
              <a:rPr sz="3200" b="0" dirty="0">
                <a:solidFill>
                  <a:srgbClr val="FFFFFF"/>
                </a:solidFill>
                <a:latin typeface="Trebuchet MS"/>
                <a:cs typeface="Trebuchet MS"/>
              </a:rPr>
              <a:t>Correlation</a:t>
            </a:r>
            <a:r>
              <a:rPr sz="3200" b="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dirty="0">
                <a:solidFill>
                  <a:srgbClr val="FFFFFF"/>
                </a:solidFill>
                <a:latin typeface="Trebuchet MS"/>
                <a:cs typeface="Trebuchet MS"/>
              </a:rPr>
              <a:t>Between</a:t>
            </a:r>
            <a:r>
              <a:rPr sz="3200" b="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dirty="0">
                <a:solidFill>
                  <a:srgbClr val="FFFFFF"/>
                </a:solidFill>
                <a:latin typeface="Trebuchet MS"/>
                <a:cs typeface="Trebuchet MS"/>
              </a:rPr>
              <a:t>numerical</a:t>
            </a:r>
            <a:r>
              <a:rPr sz="3200" b="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dirty="0">
                <a:solidFill>
                  <a:srgbClr val="FFFFFF"/>
                </a:solidFill>
                <a:latin typeface="Trebuchet MS"/>
                <a:cs typeface="Trebuchet MS"/>
              </a:rPr>
              <a:t>columns</a:t>
            </a:r>
            <a:r>
              <a:rPr sz="3200" b="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dirty="0">
                <a:solidFill>
                  <a:srgbClr val="FFFFFF"/>
                </a:solidFill>
                <a:latin typeface="Trebuchet MS"/>
                <a:cs typeface="Trebuchet MS"/>
              </a:rPr>
              <a:t>(Heat</a:t>
            </a:r>
            <a:r>
              <a:rPr sz="3200" b="0" spc="-20" dirty="0">
                <a:solidFill>
                  <a:srgbClr val="FFFFFF"/>
                </a:solidFill>
                <a:latin typeface="Trebuchet MS"/>
                <a:cs typeface="Trebuchet MS"/>
              </a:rPr>
              <a:t> Map)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1901951"/>
            <a:ext cx="6443472" cy="41940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800" y="685800"/>
            <a:ext cx="5486400" cy="487680"/>
          </a:xfrm>
          <a:prstGeom prst="rect">
            <a:avLst/>
          </a:prstGeom>
          <a:solidFill>
            <a:srgbClr val="B71E42"/>
          </a:solidFill>
          <a:ln w="15240">
            <a:solidFill>
              <a:srgbClr val="85122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95">
              <a:lnSpc>
                <a:spcPts val="3700"/>
              </a:lnSpc>
            </a:pPr>
            <a:r>
              <a:rPr sz="3200" b="0" dirty="0">
                <a:solidFill>
                  <a:srgbClr val="FFFFFF"/>
                </a:solidFill>
                <a:latin typeface="Trebuchet MS"/>
                <a:cs typeface="Trebuchet MS"/>
              </a:rPr>
              <a:t>Linear</a:t>
            </a:r>
            <a:r>
              <a:rPr sz="3200" b="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dirty="0">
                <a:solidFill>
                  <a:srgbClr val="FFFFFF"/>
                </a:solidFill>
                <a:latin typeface="Trebuchet MS"/>
                <a:cs typeface="Trebuchet MS"/>
              </a:rPr>
              <a:t>Regression</a:t>
            </a:r>
            <a:r>
              <a:rPr sz="3200" b="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dirty="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sz="3200" b="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1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2438400"/>
            <a:ext cx="3220212" cy="31714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28871" y="2753867"/>
            <a:ext cx="3810000" cy="26837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77200" y="2753867"/>
            <a:ext cx="3810000" cy="25405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9747" y="533400"/>
            <a:ext cx="4032885" cy="731520"/>
          </a:xfrm>
          <a:prstGeom prst="rect">
            <a:avLst/>
          </a:prstGeom>
          <a:solidFill>
            <a:srgbClr val="B71E42"/>
          </a:solidFill>
        </p:spPr>
        <p:txBody>
          <a:bodyPr vert="horz" wrap="square" lIns="0" tIns="161290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1270"/>
              </a:spcBef>
            </a:pPr>
            <a:r>
              <a:rPr sz="3600" b="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sz="3600" b="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39" y="2939288"/>
            <a:ext cx="60750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38550" algn="l"/>
              </a:tabLst>
            </a:pPr>
            <a:r>
              <a:rPr sz="2400" dirty="0">
                <a:latin typeface="Calibri"/>
                <a:cs typeface="Calibri"/>
              </a:rPr>
              <a:t>Overall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accuracy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Test </a:t>
            </a:r>
            <a:r>
              <a:rPr sz="2400" spc="-20" dirty="0">
                <a:latin typeface="Calibri"/>
                <a:cs typeface="Calibri"/>
              </a:rPr>
              <a:t>set: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0.7759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Sensitivity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logistic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regression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0.609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Specificity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logistic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regression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0.878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424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Office Theme</vt:lpstr>
      <vt:lpstr>LEAD SCORING CASE STUDY</vt:lpstr>
      <vt:lpstr>PowerPoint Presentation</vt:lpstr>
      <vt:lpstr>STEPS INVOLVED</vt:lpstr>
      <vt:lpstr>Exploratory Data Analysis (EDA):</vt:lpstr>
      <vt:lpstr>PowerPoint Presentation</vt:lpstr>
      <vt:lpstr>PowerPoint Presentation</vt:lpstr>
      <vt:lpstr>Correlation Between numerical columns (Heat Map)</vt:lpstr>
      <vt:lpstr>Linear Regression Final Model</vt:lpstr>
      <vt:lpstr>MODEL ANALYSIS</vt:lpstr>
      <vt:lpstr>LINEAR REGRESSION MODEL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vipin gupta</dc:creator>
  <cp:lastModifiedBy>91876</cp:lastModifiedBy>
  <cp:revision>2</cp:revision>
  <dcterms:created xsi:type="dcterms:W3CDTF">2022-11-15T11:06:09Z</dcterms:created>
  <dcterms:modified xsi:type="dcterms:W3CDTF">2022-11-15T11:43:27Z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2022-11-15T00:00:00Z</vt:filetime>
  </property>
  <property fmtid="{D5CDD505-2E9C-101B-9397-08002B2CF9AE}" pid="5" name="Producer">
    <vt:lpwstr>Microsoft® PowerPoint® 2019</vt:lpwstr>
  </property>
</Properties>
</file>