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58" r:id="rId9"/>
    <p:sldId id="262" r:id="rId10"/>
  </p:sldIdLst>
  <p:sldSz cx="9144000" cy="5143500"/>
  <p:notesSz cx="6858000" cy="9144000"/>
  <p:embeddedFontLst>
    <p:embeddedFont>
      <p:font typeface="SimSun" panose="02010600030101010101" pitchFamily="2" charset="-122"/>
      <p:regular r:id="rId14"/>
    </p:embeddedFont>
    <p:embeddedFont>
      <p:font typeface="Roboto" panose="0200000000000000000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4f2325f6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4f2325f6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4f2325f6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4f2325f6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4f2325f6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4f2325f6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48998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PUPIL DETECTION</a:t>
            </a:r>
            <a:endParaRPr lang="en-GB" b="1"/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598170" y="1261110"/>
            <a:ext cx="8221980" cy="426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OpenCV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4729480" y="3542030"/>
            <a:ext cx="3870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" lvl="0" indent="0" algn="dist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altLang="en-GB" sz="1600">
                <a:latin typeface="+mj-lt"/>
                <a:cs typeface="+mj-lt"/>
                <a:sym typeface="+mn-ea"/>
              </a:rPr>
              <a:t>Kaivalya Naik</a:t>
            </a:r>
            <a:r>
              <a:rPr lang="en-GB" sz="1600">
                <a:latin typeface="+mj-lt"/>
                <a:cs typeface="+mj-lt"/>
                <a:sym typeface="+mn-ea"/>
              </a:rPr>
              <a:t> -        2017BTECS00</a:t>
            </a:r>
            <a:r>
              <a:rPr lang="en-IN" altLang="en-GB" sz="1600">
                <a:latin typeface="+mj-lt"/>
                <a:cs typeface="+mj-lt"/>
                <a:sym typeface="+mn-ea"/>
              </a:rPr>
              <a:t>014</a:t>
            </a:r>
            <a:endParaRPr lang="en-GB" sz="1600">
              <a:latin typeface="+mj-lt"/>
              <a:cs typeface="+mj-lt"/>
            </a:endParaRPr>
          </a:p>
          <a:p>
            <a:pPr marL="114300" lvl="0" indent="0" algn="di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 sz="1600">
                <a:latin typeface="+mj-lt"/>
                <a:cs typeface="+mj-lt"/>
                <a:sym typeface="+mn-ea"/>
              </a:rPr>
              <a:t>Digvijay Bedkyale</a:t>
            </a:r>
            <a:r>
              <a:rPr lang="en-GB" sz="1600">
                <a:latin typeface="+mj-lt"/>
                <a:cs typeface="+mj-lt"/>
                <a:sym typeface="+mn-ea"/>
              </a:rPr>
              <a:t> - 2017BTECS00</a:t>
            </a:r>
            <a:r>
              <a:rPr lang="en-IN" altLang="en-GB" sz="1600">
                <a:latin typeface="+mj-lt"/>
                <a:cs typeface="+mj-lt"/>
                <a:sym typeface="+mn-ea"/>
              </a:rPr>
              <a:t>045</a:t>
            </a:r>
            <a:endParaRPr lang="en-GB" sz="1600">
              <a:latin typeface="+mj-lt"/>
              <a:cs typeface="+mj-lt"/>
            </a:endParaRPr>
          </a:p>
          <a:p>
            <a:pPr marL="114300" lvl="0" indent="0" algn="di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 sz="1600">
                <a:latin typeface="+mj-lt"/>
                <a:cs typeface="+mj-lt"/>
                <a:sym typeface="+mn-ea"/>
              </a:rPr>
              <a:t>Tejas Havale</a:t>
            </a:r>
            <a:r>
              <a:rPr lang="en-GB" sz="1600">
                <a:latin typeface="+mj-lt"/>
                <a:cs typeface="+mj-lt"/>
                <a:sym typeface="+mn-ea"/>
              </a:rPr>
              <a:t> -         2017BTECS000</a:t>
            </a:r>
            <a:r>
              <a:rPr lang="en-IN" altLang="en-GB" sz="1600">
                <a:latin typeface="+mj-lt"/>
                <a:cs typeface="+mj-lt"/>
                <a:sym typeface="+mn-ea"/>
              </a:rPr>
              <a:t>51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dist" rtl="0">
              <a:buNone/>
            </a:pPr>
            <a:endParaRPr lang="en-GB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46805" y="193675"/>
            <a:ext cx="1536700" cy="544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OpenCV</a:t>
            </a:r>
            <a:endParaRPr lang="en-GB"/>
          </a:p>
        </p:txBody>
      </p:sp>
      <p:sp>
        <p:nvSpPr>
          <p:cNvPr id="92" name="Google Shape;92;p14"/>
          <p:cNvSpPr txBox="1"/>
          <p:nvPr>
            <p:ph type="subTitle" idx="1"/>
          </p:nvPr>
        </p:nvSpPr>
        <p:spPr>
          <a:xfrm>
            <a:off x="2667635" y="818515"/>
            <a:ext cx="3495040" cy="93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Computer Vision</a:t>
            </a:r>
            <a:endParaRPr lang="en-GB"/>
          </a:p>
        </p:txBody>
      </p:sp>
      <p:sp>
        <p:nvSpPr>
          <p:cNvPr id="93" name="Google Shape;93;p14"/>
          <p:cNvSpPr txBox="1"/>
          <p:nvPr>
            <p:ph type="body" idx="2"/>
          </p:nvPr>
        </p:nvSpPr>
        <p:spPr>
          <a:xfrm>
            <a:off x="535940" y="1657350"/>
            <a:ext cx="7758430" cy="2323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OpenCV (Open Source Computer Vision Library) is an open source computer vision and machine learning software library. OpenCV was built to provide a common infrastructure for computer vision applications and to accelerate the use of machine perception in the commercial products.</a:t>
            </a:r>
            <a:endParaRPr 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73820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 lang="en-GB"/>
          </a:p>
        </p:txBody>
      </p:sp>
      <p:sp>
        <p:nvSpPr>
          <p:cNvPr id="105" name="Google Shape;105;p16"/>
          <p:cNvSpPr txBox="1"/>
          <p:nvPr/>
        </p:nvSpPr>
        <p:spPr>
          <a:xfrm>
            <a:off x="598100" y="1861665"/>
            <a:ext cx="38178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GB" sz="200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Gray Scale Conversion</a:t>
            </a:r>
            <a:endParaRPr sz="200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GB" sz="200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Filtering</a:t>
            </a:r>
            <a:endParaRPr sz="200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GB" sz="200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Erosion Transform</a:t>
            </a:r>
            <a:endParaRPr lang="en-GB" sz="200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5823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Steps</a:t>
            </a:r>
            <a:r>
              <a:rPr lang="en-GB"/>
              <a:t> to detect </a:t>
            </a:r>
            <a:r>
              <a:rPr lang="en-IN" altLang="en-GB"/>
              <a:t>the </a:t>
            </a:r>
            <a:r>
              <a:rPr lang="en-GB"/>
              <a:t>pupil</a:t>
            </a:r>
            <a:endParaRPr lang="en-GB"/>
          </a:p>
        </p:txBody>
      </p:sp>
      <p:sp>
        <p:nvSpPr>
          <p:cNvPr id="111" name="Google Shape;111;p17"/>
          <p:cNvSpPr txBox="1"/>
          <p:nvPr/>
        </p:nvSpPr>
        <p:spPr>
          <a:xfrm>
            <a:off x="502285" y="790575"/>
            <a:ext cx="7174865" cy="376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Load the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image.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Make it invert.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Convert i</a:t>
            </a: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mage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to grayscale </a:t>
            </a: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then convert to binary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Apply </a:t>
            </a: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Gaussian Blur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Define size of kernel &amp; apply Erosion transform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GB"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IN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binary filter by taking threshold value 210.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Find the biggest object.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Find that object's center point and height.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Highlight th</a:t>
            </a:r>
            <a:r>
              <a:rPr lang="en-IN" alt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 area of concern</a:t>
            </a: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7411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IN" altLang="en-GB"/>
              <a:t>:</a:t>
            </a:r>
            <a:endParaRPr lang="en-IN" altLang="en-GB"/>
          </a:p>
        </p:txBody>
      </p:sp>
      <p:sp>
        <p:nvSpPr>
          <p:cNvPr id="117" name="Google Shape;117;p18"/>
          <p:cNvSpPr txBox="1"/>
          <p:nvPr>
            <p:ph type="body" idx="1"/>
          </p:nvPr>
        </p:nvSpPr>
        <p:spPr>
          <a:xfrm>
            <a:off x="791845" y="882015"/>
            <a:ext cx="2374900" cy="410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Input: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>
            <p:ph type="body" idx="2"/>
          </p:nvPr>
        </p:nvSpPr>
        <p:spPr>
          <a:xfrm>
            <a:off x="4382820" y="881995"/>
            <a:ext cx="39999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Output: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12725" y="1394580"/>
            <a:ext cx="2654488" cy="35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2"/>
          <a:srcRect t="1438"/>
          <a:stretch>
            <a:fillRect/>
          </a:stretch>
        </p:blipFill>
        <p:spPr>
          <a:xfrm>
            <a:off x="6367225" y="1394580"/>
            <a:ext cx="2776781" cy="35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329" y="1356770"/>
            <a:ext cx="2654500" cy="354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10260" y="562610"/>
            <a:ext cx="8021955" cy="60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r>
              <a:rPr lang="en-IN" altLang="en-GB"/>
              <a:t>s</a:t>
            </a:r>
            <a:r>
              <a:rPr lang="en-GB"/>
              <a:t> of Pupil Detection:</a:t>
            </a:r>
            <a:endParaRPr lang="en-GB"/>
          </a:p>
        </p:txBody>
      </p:sp>
      <p:sp>
        <p:nvSpPr>
          <p:cNvPr id="99" name="Google Shape;99;p15"/>
          <p:cNvSpPr txBox="1"/>
          <p:nvPr/>
        </p:nvSpPr>
        <p:spPr>
          <a:xfrm>
            <a:off x="471600" y="1379925"/>
            <a:ext cx="71751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Major application of pupil detection is eye-ball tracking.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Pupil detection plays major role in driverless car system.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useful in gaze estimation.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has applications in health monitoring.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One of the biggest of Pupil detection and recognition is in security.</a:t>
            </a:r>
            <a:endParaRPr sz="18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190750" y="1158240"/>
            <a:ext cx="4761865" cy="1594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THANK YOU</a:t>
            </a:r>
            <a:endParaRPr lang="en-GB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Presentation</Application>
  <PresentationFormat/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Calibri</vt:lpstr>
      <vt:lpstr>Arial Black</vt:lpstr>
      <vt:lpstr>Orange Waves</vt:lpstr>
      <vt:lpstr>PUPIL DETECTION</vt:lpstr>
      <vt:lpstr>OpenCV</vt:lpstr>
      <vt:lpstr>Implementation</vt:lpstr>
      <vt:lpstr>Algorithm to detect pupil using OpenCV</vt:lpstr>
      <vt:lpstr>Comparison</vt:lpstr>
      <vt:lpstr>Application of Pupil Detection: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PUPIL DETECTION</dc:title>
  <dc:creator/>
  <cp:lastModifiedBy>TEJAS</cp:lastModifiedBy>
  <cp:revision>1</cp:revision>
  <dcterms:created xsi:type="dcterms:W3CDTF">2020-05-17T10:21:21Z</dcterms:created>
  <dcterms:modified xsi:type="dcterms:W3CDTF">2020-05-17T10:21:21Z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2057-11.2.0.9255</vt:lpwstr>
  </property>
</Properties>
</file>