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2" r:id="rId7"/>
    <p:sldId id="263" r:id="rId8"/>
    <p:sldId id="264" r:id="rId9"/>
    <p:sldId id="266" r:id="rId10"/>
    <p:sldId id="267" r:id="rId11"/>
    <p:sldId id="265"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Analyze the data .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Make a recommendation.</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Summarize the results.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Analyze the data .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Make a recommendation.</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Summarize the results.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Restaurant Location Recommender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IBM data science capstone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A682-AD30-4DD1-9A3C-2E21E53E0554}"/>
              </a:ext>
            </a:extLst>
          </p:cNvPr>
          <p:cNvSpPr>
            <a:spLocks noGrp="1"/>
          </p:cNvSpPr>
          <p:nvPr>
            <p:ph type="title"/>
          </p:nvPr>
        </p:nvSpPr>
        <p:spPr/>
        <p:txBody>
          <a:bodyPr/>
          <a:lstStyle/>
          <a:p>
            <a:r>
              <a:rPr lang="en-IN" dirty="0"/>
              <a:t>Results</a:t>
            </a:r>
            <a:endParaRPr lang="en-GB" dirty="0"/>
          </a:p>
        </p:txBody>
      </p:sp>
      <p:pic>
        <p:nvPicPr>
          <p:cNvPr id="5" name="Content Placeholder 4">
            <a:extLst>
              <a:ext uri="{FF2B5EF4-FFF2-40B4-BE49-F238E27FC236}">
                <a16:creationId xmlns:a16="http://schemas.microsoft.com/office/drawing/2014/main" id="{F8FB018B-D3B1-45BF-9F58-DEBA03D31D0F}"/>
              </a:ext>
            </a:extLst>
          </p:cNvPr>
          <p:cNvPicPr>
            <a:picLocks noGrp="1" noChangeAspect="1"/>
          </p:cNvPicPr>
          <p:nvPr>
            <p:ph idx="1"/>
          </p:nvPr>
        </p:nvPicPr>
        <p:blipFill>
          <a:blip r:embed="rId2"/>
          <a:stretch>
            <a:fillRect/>
          </a:stretch>
        </p:blipFill>
        <p:spPr>
          <a:xfrm>
            <a:off x="1066800" y="2014194"/>
            <a:ext cx="6701598" cy="3849687"/>
          </a:xfrm>
        </p:spPr>
      </p:pic>
      <p:sp>
        <p:nvSpPr>
          <p:cNvPr id="6" name="TextBox 5">
            <a:extLst>
              <a:ext uri="{FF2B5EF4-FFF2-40B4-BE49-F238E27FC236}">
                <a16:creationId xmlns:a16="http://schemas.microsoft.com/office/drawing/2014/main" id="{56FB5373-A45C-4DFA-8E4B-C4FD0A8985F7}"/>
              </a:ext>
            </a:extLst>
          </p:cNvPr>
          <p:cNvSpPr txBox="1"/>
          <p:nvPr/>
        </p:nvSpPr>
        <p:spPr>
          <a:xfrm>
            <a:off x="8603087" y="2014194"/>
            <a:ext cx="2756079" cy="2585323"/>
          </a:xfrm>
          <a:prstGeom prst="rect">
            <a:avLst/>
          </a:prstGeom>
          <a:noFill/>
        </p:spPr>
        <p:txBody>
          <a:bodyPr wrap="square" rtlCol="0">
            <a:spAutoFit/>
          </a:bodyPr>
          <a:lstStyle/>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Cluster 5 </a:t>
            </a:r>
            <a:r>
              <a:rPr lang="en-IN" dirty="0" err="1">
                <a:latin typeface="Arial Unicode MS" panose="020B0604020202020204" pitchFamily="34" charset="-128"/>
                <a:ea typeface="Arial Unicode MS" panose="020B0604020202020204" pitchFamily="34" charset="-128"/>
                <a:cs typeface="Arial Unicode MS" panose="020B0604020202020204" pitchFamily="34" charset="-128"/>
              </a:rPr>
              <a:t>neighborhoods</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 are much less competitive in terms of quantity and type of restaurants available making it our best choice for opening the restaurant</a:t>
            </a:r>
            <a:r>
              <a:rPr lang="en-IN" dirty="0"/>
              <a:t>s</a:t>
            </a:r>
            <a:br>
              <a:rPr lang="en-IN" dirty="0"/>
            </a:br>
            <a:endParaRPr lang="en-GB" dirty="0"/>
          </a:p>
        </p:txBody>
      </p:sp>
    </p:spTree>
    <p:extLst>
      <p:ext uri="{BB962C8B-B14F-4D97-AF65-F5344CB8AC3E}">
        <p14:creationId xmlns:p14="http://schemas.microsoft.com/office/powerpoint/2010/main" val="122220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Objectives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26743120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309-0C8B-4580-BBD2-104048E2514E}"/>
              </a:ext>
            </a:extLst>
          </p:cNvPr>
          <p:cNvSpPr>
            <a:spLocks noGrp="1"/>
          </p:cNvSpPr>
          <p:nvPr>
            <p:ph type="title"/>
          </p:nvPr>
        </p:nvSpPr>
        <p:spPr/>
        <p:txBody>
          <a:bodyPr/>
          <a:lstStyle/>
          <a:p>
            <a:r>
              <a:rPr lang="en-IN" dirty="0"/>
              <a:t>Business Problem</a:t>
            </a:r>
            <a:endParaRPr lang="en-GB" dirty="0"/>
          </a:p>
        </p:txBody>
      </p:sp>
      <p:sp>
        <p:nvSpPr>
          <p:cNvPr id="3" name="Content Placeholder 2">
            <a:extLst>
              <a:ext uri="{FF2B5EF4-FFF2-40B4-BE49-F238E27FC236}">
                <a16:creationId xmlns:a16="http://schemas.microsoft.com/office/drawing/2014/main" id="{9E9995B4-0A6C-4861-A0B3-C5AD0BBBBF36}"/>
              </a:ext>
            </a:extLst>
          </p:cNvPr>
          <p:cNvSpPr>
            <a:spLocks noGrp="1"/>
          </p:cNvSpPr>
          <p:nvPr>
            <p:ph idx="1"/>
          </p:nvPr>
        </p:nvSpPr>
        <p:spPr/>
        <p:txBody>
          <a:bodyPr>
            <a:normAutofit/>
          </a:bodyPr>
          <a:lstStyle/>
          <a:p>
            <a:pPr algn="ct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If someone is looking to open a restaurant, where would you recommend that they open it and what kind of restaurant would it be? Which Neighborhood and should it be a cafe or fast food restaurant or a bar? This would help aspiring restaurant/Cafe/Fast food joint owners decide in which neighborhood can they set up shop and would their business be unique enough to thrive in the locality. The recommendation would be made by analysis of the neighborhoods and allow the owners to make a well recommended and smart choice.</a:t>
            </a:r>
            <a:endParaRPr lang="en-GB"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974572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432D-5BAE-4B11-B559-6EFD13AEB9CA}"/>
              </a:ext>
            </a:extLst>
          </p:cNvPr>
          <p:cNvSpPr>
            <a:spLocks noGrp="1"/>
          </p:cNvSpPr>
          <p:nvPr>
            <p:ph type="title"/>
          </p:nvPr>
        </p:nvSpPr>
        <p:spPr/>
        <p:txBody>
          <a:bodyPr/>
          <a:lstStyle/>
          <a:p>
            <a:r>
              <a:rPr lang="en-IN" dirty="0"/>
              <a:t>Data</a:t>
            </a:r>
            <a:endParaRPr lang="en-GB" dirty="0"/>
          </a:p>
        </p:txBody>
      </p:sp>
      <p:sp>
        <p:nvSpPr>
          <p:cNvPr id="3" name="Content Placeholder 2">
            <a:extLst>
              <a:ext uri="{FF2B5EF4-FFF2-40B4-BE49-F238E27FC236}">
                <a16:creationId xmlns:a16="http://schemas.microsoft.com/office/drawing/2014/main" id="{D44A951F-1D9A-4097-8B40-A291E99D620A}"/>
              </a:ext>
            </a:extLst>
          </p:cNvPr>
          <p:cNvSpPr>
            <a:spLocks noGrp="1"/>
          </p:cNvSpPr>
          <p:nvPr>
            <p:ph idx="1"/>
          </p:nvPr>
        </p:nvSpPr>
        <p:spPr/>
        <p:txBody>
          <a:bodyPr/>
          <a:lstStyle/>
          <a:p>
            <a:r>
              <a:rPr lang="en-IN" sz="2000" dirty="0">
                <a:latin typeface="Arial Unicode MS" panose="020B0604020202020204" pitchFamily="34" charset="-128"/>
                <a:ea typeface="Arial Unicode MS" panose="020B0604020202020204" pitchFamily="34" charset="-128"/>
                <a:cs typeface="Arial Unicode MS" panose="020B0604020202020204" pitchFamily="34" charset="-128"/>
              </a:rPr>
              <a:t>I have used  new York data made available in the course.</a:t>
            </a:r>
          </a:p>
          <a:p>
            <a:r>
              <a:rPr lang="en-IN" sz="2000" dirty="0">
                <a:latin typeface="Arial Unicode MS" panose="020B0604020202020204" pitchFamily="34" charset="-128"/>
                <a:ea typeface="Arial Unicode MS" panose="020B0604020202020204" pitchFamily="34" charset="-128"/>
                <a:cs typeface="Arial Unicode MS" panose="020B0604020202020204" pitchFamily="34" charset="-128"/>
              </a:rPr>
              <a:t>I have used Foursquare </a:t>
            </a:r>
            <a:r>
              <a:rPr lang="en-IN" sz="2000" dirty="0" err="1">
                <a:latin typeface="Arial Unicode MS" panose="020B0604020202020204" pitchFamily="34" charset="-128"/>
                <a:ea typeface="Arial Unicode MS" panose="020B0604020202020204" pitchFamily="34" charset="-128"/>
                <a:cs typeface="Arial Unicode MS" panose="020B0604020202020204" pitchFamily="34" charset="-128"/>
              </a:rPr>
              <a:t>api</a:t>
            </a:r>
            <a:r>
              <a:rPr lang="en-IN" sz="2000" dirty="0">
                <a:latin typeface="Arial Unicode MS" panose="020B0604020202020204" pitchFamily="34" charset="-128"/>
                <a:ea typeface="Arial Unicode MS" panose="020B0604020202020204" pitchFamily="34" charset="-128"/>
                <a:cs typeface="Arial Unicode MS" panose="020B0604020202020204" pitchFamily="34" charset="-128"/>
              </a:rPr>
              <a:t> to get additional information about the </a:t>
            </a:r>
            <a:r>
              <a:rPr lang="en-IN" sz="2000" dirty="0" err="1">
                <a:latin typeface="Arial Unicode MS" panose="020B0604020202020204" pitchFamily="34" charset="-128"/>
                <a:ea typeface="Arial Unicode MS" panose="020B0604020202020204" pitchFamily="34" charset="-128"/>
                <a:cs typeface="Arial Unicode MS" panose="020B0604020202020204" pitchFamily="34" charset="-128"/>
              </a:rPr>
              <a:t>neighborhoods</a:t>
            </a:r>
            <a:r>
              <a:rPr lang="en-IN"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endParaRPr lang="en-GB" dirty="0"/>
          </a:p>
        </p:txBody>
      </p:sp>
    </p:spTree>
    <p:extLst>
      <p:ext uri="{BB962C8B-B14F-4D97-AF65-F5344CB8AC3E}">
        <p14:creationId xmlns:p14="http://schemas.microsoft.com/office/powerpoint/2010/main" val="238683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B7BD-1BBC-4FD3-9234-7FA6809BED51}"/>
              </a:ext>
            </a:extLst>
          </p:cNvPr>
          <p:cNvSpPr>
            <a:spLocks noGrp="1"/>
          </p:cNvSpPr>
          <p:nvPr>
            <p:ph type="title"/>
          </p:nvPr>
        </p:nvSpPr>
        <p:spPr/>
        <p:txBody>
          <a:bodyPr/>
          <a:lstStyle/>
          <a:p>
            <a:r>
              <a:rPr lang="en-IN" dirty="0"/>
              <a:t>Analysis</a:t>
            </a:r>
            <a:br>
              <a:rPr lang="en-IN" dirty="0"/>
            </a:br>
            <a:endParaRPr lang="en-GB" dirty="0"/>
          </a:p>
        </p:txBody>
      </p:sp>
      <p:pic>
        <p:nvPicPr>
          <p:cNvPr id="5" name="Content Placeholder 4">
            <a:extLst>
              <a:ext uri="{FF2B5EF4-FFF2-40B4-BE49-F238E27FC236}">
                <a16:creationId xmlns:a16="http://schemas.microsoft.com/office/drawing/2014/main" id="{B817FEA1-17C2-4E81-96E2-5A78B24EAEDE}"/>
              </a:ext>
            </a:extLst>
          </p:cNvPr>
          <p:cNvPicPr>
            <a:picLocks noGrp="1" noChangeAspect="1"/>
          </p:cNvPicPr>
          <p:nvPr>
            <p:ph idx="1"/>
          </p:nvPr>
        </p:nvPicPr>
        <p:blipFill>
          <a:blip r:embed="rId2"/>
          <a:stretch>
            <a:fillRect/>
          </a:stretch>
        </p:blipFill>
        <p:spPr>
          <a:xfrm>
            <a:off x="1066800" y="1464934"/>
            <a:ext cx="7624293" cy="4346524"/>
          </a:xfrm>
        </p:spPr>
      </p:pic>
      <p:sp>
        <p:nvSpPr>
          <p:cNvPr id="6" name="TextBox 5">
            <a:extLst>
              <a:ext uri="{FF2B5EF4-FFF2-40B4-BE49-F238E27FC236}">
                <a16:creationId xmlns:a16="http://schemas.microsoft.com/office/drawing/2014/main" id="{D578D4D8-7213-45FA-AE42-28883087F871}"/>
              </a:ext>
            </a:extLst>
          </p:cNvPr>
          <p:cNvSpPr txBox="1"/>
          <p:nvPr/>
        </p:nvSpPr>
        <p:spPr>
          <a:xfrm>
            <a:off x="9079606" y="1674254"/>
            <a:ext cx="2511380" cy="3139321"/>
          </a:xfrm>
          <a:prstGeom prst="rect">
            <a:avLst/>
          </a:prstGeom>
          <a:noFill/>
        </p:spPr>
        <p:txBody>
          <a:bodyPr wrap="square" rtlCol="0">
            <a:spAutoFit/>
          </a:bodyPr>
          <a:lstStyle/>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IN" dirty="0" err="1">
                <a:latin typeface="Arial Unicode MS" panose="020B0604020202020204" pitchFamily="34" charset="-128"/>
                <a:ea typeface="Arial Unicode MS" panose="020B0604020202020204" pitchFamily="34" charset="-128"/>
                <a:cs typeface="Arial Unicode MS" panose="020B0604020202020204" pitchFamily="34" charset="-128"/>
              </a:rPr>
              <a:t>neighborhoods</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 have been assigned different cluster label using k means clustering.</a:t>
            </a: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These labels help to identify neighbourhoods which have a high number of restaurant locations.</a:t>
            </a:r>
          </a:p>
          <a:p>
            <a:endParaRPr lang="en-GB"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94794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BAF4-CDA2-4936-924A-5CB67D1BF09D}"/>
              </a:ext>
            </a:extLst>
          </p:cNvPr>
          <p:cNvSpPr>
            <a:spLocks noGrp="1"/>
          </p:cNvSpPr>
          <p:nvPr>
            <p:ph type="title"/>
          </p:nvPr>
        </p:nvSpPr>
        <p:spPr/>
        <p:txBody>
          <a:bodyPr/>
          <a:lstStyle/>
          <a:p>
            <a:r>
              <a:rPr lang="en-IN" dirty="0"/>
              <a:t>Results</a:t>
            </a:r>
            <a:br>
              <a:rPr lang="en-IN" dirty="0"/>
            </a:br>
            <a:endParaRPr lang="en-GB" dirty="0"/>
          </a:p>
        </p:txBody>
      </p:sp>
      <p:pic>
        <p:nvPicPr>
          <p:cNvPr id="5" name="Content Placeholder 4">
            <a:extLst>
              <a:ext uri="{FF2B5EF4-FFF2-40B4-BE49-F238E27FC236}">
                <a16:creationId xmlns:a16="http://schemas.microsoft.com/office/drawing/2014/main" id="{8424B9C3-8A16-4632-9EC4-891132257B7F}"/>
              </a:ext>
            </a:extLst>
          </p:cNvPr>
          <p:cNvPicPr>
            <a:picLocks noGrp="1" noChangeAspect="1"/>
          </p:cNvPicPr>
          <p:nvPr>
            <p:ph idx="1"/>
          </p:nvPr>
        </p:nvPicPr>
        <p:blipFill>
          <a:blip r:embed="rId2"/>
          <a:stretch>
            <a:fillRect/>
          </a:stretch>
        </p:blipFill>
        <p:spPr>
          <a:xfrm>
            <a:off x="1260292" y="1691314"/>
            <a:ext cx="6467032" cy="3849687"/>
          </a:xfrm>
        </p:spPr>
      </p:pic>
      <p:sp>
        <p:nvSpPr>
          <p:cNvPr id="6" name="TextBox 5">
            <a:extLst>
              <a:ext uri="{FF2B5EF4-FFF2-40B4-BE49-F238E27FC236}">
                <a16:creationId xmlns:a16="http://schemas.microsoft.com/office/drawing/2014/main" id="{4D3B29DC-B9D1-47AC-8425-FA6CACE30CEB}"/>
              </a:ext>
            </a:extLst>
          </p:cNvPr>
          <p:cNvSpPr txBox="1"/>
          <p:nvPr/>
        </p:nvSpPr>
        <p:spPr>
          <a:xfrm>
            <a:off x="8242479" y="1691314"/>
            <a:ext cx="3076213" cy="923330"/>
          </a:xfrm>
          <a:prstGeom prst="rect">
            <a:avLst/>
          </a:prstGeom>
          <a:noFill/>
        </p:spPr>
        <p:txBody>
          <a:bodyPr wrap="square" rtlCol="0">
            <a:spAutoFit/>
          </a:bodyPr>
          <a:lstStyle/>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For cluster 1 we can see high number and different types of restaurants</a:t>
            </a:r>
            <a:r>
              <a:rPr lang="en-IN" dirty="0"/>
              <a:t>.</a:t>
            </a:r>
            <a:endParaRPr lang="en-GB" dirty="0"/>
          </a:p>
        </p:txBody>
      </p:sp>
    </p:spTree>
    <p:extLst>
      <p:ext uri="{BB962C8B-B14F-4D97-AF65-F5344CB8AC3E}">
        <p14:creationId xmlns:p14="http://schemas.microsoft.com/office/powerpoint/2010/main" val="25421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ADE7-DFEB-4B56-9F02-87DB0B969F5C}"/>
              </a:ext>
            </a:extLst>
          </p:cNvPr>
          <p:cNvSpPr>
            <a:spLocks noGrp="1"/>
          </p:cNvSpPr>
          <p:nvPr>
            <p:ph type="title"/>
          </p:nvPr>
        </p:nvSpPr>
        <p:spPr/>
        <p:txBody>
          <a:bodyPr/>
          <a:lstStyle/>
          <a:p>
            <a:r>
              <a:rPr lang="en-IN" dirty="0"/>
              <a:t>Results</a:t>
            </a:r>
            <a:br>
              <a:rPr lang="en-IN" dirty="0"/>
            </a:br>
            <a:endParaRPr lang="en-GB" dirty="0"/>
          </a:p>
        </p:txBody>
      </p:sp>
      <p:pic>
        <p:nvPicPr>
          <p:cNvPr id="5" name="Content Placeholder 4">
            <a:extLst>
              <a:ext uri="{FF2B5EF4-FFF2-40B4-BE49-F238E27FC236}">
                <a16:creationId xmlns:a16="http://schemas.microsoft.com/office/drawing/2014/main" id="{CB86F8FE-3B6E-4925-9106-00B7DD1D6DE9}"/>
              </a:ext>
            </a:extLst>
          </p:cNvPr>
          <p:cNvPicPr>
            <a:picLocks noGrp="1" noChangeAspect="1"/>
          </p:cNvPicPr>
          <p:nvPr>
            <p:ph idx="1"/>
          </p:nvPr>
        </p:nvPicPr>
        <p:blipFill>
          <a:blip r:embed="rId2"/>
          <a:stretch>
            <a:fillRect/>
          </a:stretch>
        </p:blipFill>
        <p:spPr>
          <a:xfrm>
            <a:off x="1191751" y="2014194"/>
            <a:ext cx="5996352" cy="3849687"/>
          </a:xfrm>
        </p:spPr>
      </p:pic>
      <p:sp>
        <p:nvSpPr>
          <p:cNvPr id="6" name="TextBox 5">
            <a:extLst>
              <a:ext uri="{FF2B5EF4-FFF2-40B4-BE49-F238E27FC236}">
                <a16:creationId xmlns:a16="http://schemas.microsoft.com/office/drawing/2014/main" id="{53111865-E29D-49FF-8F9B-C08831637163}"/>
              </a:ext>
            </a:extLst>
          </p:cNvPr>
          <p:cNvSpPr txBox="1"/>
          <p:nvPr/>
        </p:nvSpPr>
        <p:spPr>
          <a:xfrm>
            <a:off x="8049296" y="2137893"/>
            <a:ext cx="3075904" cy="1754326"/>
          </a:xfrm>
          <a:prstGeom prst="rect">
            <a:avLst/>
          </a:prstGeom>
          <a:noFill/>
        </p:spPr>
        <p:txBody>
          <a:bodyPr wrap="square" rtlCol="0">
            <a:spAutoFit/>
          </a:bodyPr>
          <a:lstStyle/>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Even For cluster 2 we can see high number and different types of restaurants but type of restaurant is lesser than cluster 1.</a:t>
            </a:r>
            <a:endParaRPr lang="en-GB" dirty="0"/>
          </a:p>
        </p:txBody>
      </p:sp>
    </p:spTree>
    <p:extLst>
      <p:ext uri="{BB962C8B-B14F-4D97-AF65-F5344CB8AC3E}">
        <p14:creationId xmlns:p14="http://schemas.microsoft.com/office/powerpoint/2010/main" val="314675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826C-EABB-4F83-8925-91E6AE0212DC}"/>
              </a:ext>
            </a:extLst>
          </p:cNvPr>
          <p:cNvSpPr>
            <a:spLocks noGrp="1"/>
          </p:cNvSpPr>
          <p:nvPr>
            <p:ph type="title"/>
          </p:nvPr>
        </p:nvSpPr>
        <p:spPr/>
        <p:txBody>
          <a:bodyPr/>
          <a:lstStyle/>
          <a:p>
            <a:r>
              <a:rPr lang="en-IN" dirty="0"/>
              <a:t>Results	</a:t>
            </a:r>
            <a:br>
              <a:rPr lang="en-IN" dirty="0"/>
            </a:br>
            <a:endParaRPr lang="en-GB" dirty="0"/>
          </a:p>
        </p:txBody>
      </p:sp>
      <p:pic>
        <p:nvPicPr>
          <p:cNvPr id="5" name="Content Placeholder 4">
            <a:extLst>
              <a:ext uri="{FF2B5EF4-FFF2-40B4-BE49-F238E27FC236}">
                <a16:creationId xmlns:a16="http://schemas.microsoft.com/office/drawing/2014/main" id="{1B1866E4-705B-4D8C-9161-844A79B6408C}"/>
              </a:ext>
            </a:extLst>
          </p:cNvPr>
          <p:cNvPicPr>
            <a:picLocks noGrp="1" noChangeAspect="1"/>
          </p:cNvPicPr>
          <p:nvPr>
            <p:ph idx="1"/>
          </p:nvPr>
        </p:nvPicPr>
        <p:blipFill>
          <a:blip r:embed="rId2"/>
          <a:stretch>
            <a:fillRect/>
          </a:stretch>
        </p:blipFill>
        <p:spPr>
          <a:xfrm>
            <a:off x="1166637" y="2014194"/>
            <a:ext cx="6123853" cy="3849687"/>
          </a:xfrm>
        </p:spPr>
      </p:pic>
      <p:sp>
        <p:nvSpPr>
          <p:cNvPr id="6" name="TextBox 5">
            <a:extLst>
              <a:ext uri="{FF2B5EF4-FFF2-40B4-BE49-F238E27FC236}">
                <a16:creationId xmlns:a16="http://schemas.microsoft.com/office/drawing/2014/main" id="{32E0C0FC-3245-4301-9258-D4C4ECAF69DA}"/>
              </a:ext>
            </a:extLst>
          </p:cNvPr>
          <p:cNvSpPr txBox="1"/>
          <p:nvPr/>
        </p:nvSpPr>
        <p:spPr>
          <a:xfrm>
            <a:off x="7997780" y="2112135"/>
            <a:ext cx="3127420" cy="1477328"/>
          </a:xfrm>
          <a:prstGeom prst="rect">
            <a:avLst/>
          </a:prstGeom>
          <a:noFill/>
        </p:spPr>
        <p:txBody>
          <a:bodyPr wrap="square" rtlCol="0">
            <a:spAutoFit/>
          </a:bodyPr>
          <a:lstStyle/>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That’s right</a:t>
            </a: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Cluster 3 is out of options for new location of restaurants, as you can see it has too many restaurants.</a:t>
            </a:r>
            <a:endParaRPr lang="en-GB"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42426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B05C-F3C5-45EF-9B22-2E007446C905}"/>
              </a:ext>
            </a:extLst>
          </p:cNvPr>
          <p:cNvSpPr>
            <a:spLocks noGrp="1"/>
          </p:cNvSpPr>
          <p:nvPr>
            <p:ph type="title"/>
          </p:nvPr>
        </p:nvSpPr>
        <p:spPr/>
        <p:txBody>
          <a:bodyPr/>
          <a:lstStyle/>
          <a:p>
            <a:r>
              <a:rPr lang="en-IN" dirty="0"/>
              <a:t>Results</a:t>
            </a:r>
            <a:br>
              <a:rPr lang="en-IN" dirty="0"/>
            </a:br>
            <a:endParaRPr lang="en-GB" dirty="0"/>
          </a:p>
        </p:txBody>
      </p:sp>
      <p:pic>
        <p:nvPicPr>
          <p:cNvPr id="5" name="Content Placeholder 4">
            <a:extLst>
              <a:ext uri="{FF2B5EF4-FFF2-40B4-BE49-F238E27FC236}">
                <a16:creationId xmlns:a16="http://schemas.microsoft.com/office/drawing/2014/main" id="{60836C4A-D526-490A-96B2-773887A4F466}"/>
              </a:ext>
            </a:extLst>
          </p:cNvPr>
          <p:cNvPicPr>
            <a:picLocks noGrp="1" noChangeAspect="1"/>
          </p:cNvPicPr>
          <p:nvPr>
            <p:ph idx="1"/>
          </p:nvPr>
        </p:nvPicPr>
        <p:blipFill>
          <a:blip r:embed="rId2"/>
          <a:stretch>
            <a:fillRect/>
          </a:stretch>
        </p:blipFill>
        <p:spPr>
          <a:xfrm>
            <a:off x="1181170" y="2014194"/>
            <a:ext cx="6403877" cy="3849687"/>
          </a:xfrm>
        </p:spPr>
      </p:pic>
      <p:sp>
        <p:nvSpPr>
          <p:cNvPr id="6" name="TextBox 5">
            <a:extLst>
              <a:ext uri="{FF2B5EF4-FFF2-40B4-BE49-F238E27FC236}">
                <a16:creationId xmlns:a16="http://schemas.microsoft.com/office/drawing/2014/main" id="{945E8A7F-7ECD-4843-9906-B313A4E3315D}"/>
              </a:ext>
            </a:extLst>
          </p:cNvPr>
          <p:cNvSpPr txBox="1"/>
          <p:nvPr/>
        </p:nvSpPr>
        <p:spPr>
          <a:xfrm>
            <a:off x="8384147" y="2184711"/>
            <a:ext cx="3103808" cy="1477328"/>
          </a:xfrm>
          <a:prstGeom prst="rect">
            <a:avLst/>
          </a:prstGeom>
          <a:noFill/>
        </p:spPr>
        <p:txBody>
          <a:bodyPr wrap="square" rtlCol="0">
            <a:spAutoFit/>
          </a:bodyPr>
          <a:lstStyle/>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Cluster number 4 has lower number of restaurants but similar number of types of restaurants compared to cluster 3</a:t>
            </a:r>
            <a:endParaRPr lang="en-GB"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295908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{06631722-E2FB-4ED3-971C-B6044ECD6EDA}tf78438558</Template>
  <TotalTime>0</TotalTime>
  <Words>294</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 Unicode MS</vt:lpstr>
      <vt:lpstr>Century Gothic</vt:lpstr>
      <vt:lpstr>Garamond</vt:lpstr>
      <vt:lpstr>SavonVTI</vt:lpstr>
      <vt:lpstr>Restaurant Location Recommender</vt:lpstr>
      <vt:lpstr>Objectives</vt:lpstr>
      <vt:lpstr>Business Problem</vt:lpstr>
      <vt:lpstr>Data</vt:lpstr>
      <vt:lpstr>Analysis </vt:lpstr>
      <vt:lpstr>Results </vt:lpstr>
      <vt:lpstr>Results </vt:lpstr>
      <vt:lpstr>Results  </vt:lpstr>
      <vt:lpstr>Results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2020-03-04T18:32:43Z</dcterms:created>
  <dcterms:modified xsi:type="dcterms:W3CDTF">2020-03-04T18:56:21Z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