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</p:sldMasterIdLst>
  <p:notesMasterIdLst>
    <p:notesMasterId r:id="rId8"/>
  </p:notesMasterIdLst>
  <p:sldIdLst>
    <p:sldId id="256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E55C4-42FE-E442-9DCD-CDA1D620A439}" type="datetimeFigureOut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F03CD-9B1B-4445-AF65-7A56AF01C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74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C15EF0-9C6F-484F-9B90-8AFA035F8255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360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15E8-25DB-CD46-9246-E09D41E87236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2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B6E-4F7D-D145-A223-B393FCAE42E7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498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aiti TC" panose="02010600040101010101" pitchFamily="2" charset="-120"/>
                <a:ea typeface="Kaiti TC" panose="02010600040101010101" pitchFamily="2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aiti TC" panose="02010600040101010101" pitchFamily="2" charset="-120"/>
                <a:ea typeface="Kaiti TC" panose="02010600040101010101" pitchFamily="2" charset="-120"/>
              </a:defRPr>
            </a:lvl1pPr>
            <a:lvl2pPr>
              <a:defRPr>
                <a:latin typeface="Kaiti TC" panose="02010600040101010101" pitchFamily="2" charset="-120"/>
                <a:ea typeface="Kaiti TC" panose="02010600040101010101" pitchFamily="2" charset="-120"/>
              </a:defRPr>
            </a:lvl2pPr>
            <a:lvl3pPr>
              <a:defRPr>
                <a:latin typeface="Kaiti TC" panose="02010600040101010101" pitchFamily="2" charset="-120"/>
                <a:ea typeface="Kaiti TC" panose="02010600040101010101" pitchFamily="2" charset="-120"/>
              </a:defRPr>
            </a:lvl3pPr>
            <a:lvl4pPr>
              <a:defRPr>
                <a:latin typeface="Kaiti TC" panose="02010600040101010101" pitchFamily="2" charset="-120"/>
                <a:ea typeface="Kaiti TC" panose="02010600040101010101" pitchFamily="2" charset="-120"/>
              </a:defRPr>
            </a:lvl4pPr>
            <a:lvl5pPr>
              <a:defRPr>
                <a:latin typeface="Kaiti TC" panose="02010600040101010101" pitchFamily="2" charset="-120"/>
                <a:ea typeface="Kaiti TC" panose="02010600040101010101" pitchFamily="2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851D-41E7-EE4C-8DA4-4EDEF0B3519C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02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579B6A-C0E7-414D-9F24-4A40DD49D569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619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59A-0FA3-6A4C-A194-321D25D737A7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44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2DB-A25C-D24E-B38E-29A50006B986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005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6665-EE9C-F941-B759-CB412AA05692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176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1F99-2A12-504C-A56C-E1C965DA57BE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06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AAAE37-711C-6A42-9F7D-0FD9D4B015F9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248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B5F78-2AD0-CE4A-A57A-041A4CE9DD1D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09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AC3C53-9C8C-1142-B568-8C3BBF926B28}" type="datetime1">
              <a:rPr kumimoji="1" lang="zh-TW" altLang="en-US" smtClean="0"/>
              <a:t>2020/4/27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3F3A83-75EC-C141-915C-29705255BF4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04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Century Gothic" panose="020B0502020202020204" pitchFamily="34" charset="0"/>
          <a:ea typeface="Kaiti TC" panose="02010600040101010101" pitchFamily="2" charset="-120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Century Gothic" panose="020B0502020202020204" pitchFamily="34" charset="0"/>
          <a:ea typeface="Kaiti TC" panose="02010600040101010101" pitchFamily="2" charset="-120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0" kern="1200" baseline="0">
          <a:solidFill>
            <a:schemeClr val="tx2"/>
          </a:solidFill>
          <a:latin typeface="Century Gothic" panose="020B0502020202020204" pitchFamily="34" charset="0"/>
          <a:ea typeface="Kaiti TC" panose="02010600040101010101" pitchFamily="2" charset="-120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i="0" kern="1200" baseline="0">
          <a:solidFill>
            <a:schemeClr val="tx2"/>
          </a:solidFill>
          <a:latin typeface="Century Gothic" panose="020B0502020202020204" pitchFamily="34" charset="0"/>
          <a:ea typeface="Kaiti TC" panose="02010600040101010101" pitchFamily="2" charset="-120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0" kern="1200" baseline="0">
          <a:solidFill>
            <a:schemeClr val="tx2"/>
          </a:solidFill>
          <a:latin typeface="Century Gothic" panose="020B0502020202020204" pitchFamily="34" charset="0"/>
          <a:ea typeface="Kaiti TC" panose="02010600040101010101" pitchFamily="2" charset="-120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Century Gothic" panose="020B0502020202020204" pitchFamily="34" charset="0"/>
          <a:ea typeface="Kaiti TC" panose="02010600040101010101" pitchFamily="2" charset="-120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pos="9216" userDrawn="1">
          <p15:clr>
            <a:srgbClr val="F26B43"/>
          </p15:clr>
        </p15:guide>
        <p15:guide id="13" pos="1248" userDrawn="1">
          <p15:clr>
            <a:srgbClr val="F26B43"/>
          </p15:clr>
        </p15:guide>
        <p15:guide id="14" pos="1152" userDrawn="1">
          <p15:clr>
            <a:srgbClr val="F26B43"/>
          </p15:clr>
        </p15:guide>
        <p15:guide id="15" orient="horz" pos="1368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sJMmZnao9CRIbABcjKwM8yUmMMjK9mS/view?usp=sharing" TargetMode="External"/><Relationship Id="rId2" Type="http://schemas.openxmlformats.org/officeDocument/2006/relationships/hyperlink" Target="https://www.kaggle.com/oddrationale/mnist-in-csv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reilly-japan/deep-learning-from-scrat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5CC8F-5E24-F14A-B8F1-3AF8F50C7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機器</a:t>
            </a:r>
            <a:r>
              <a:rPr kumimoji="1" lang="zh-CN" altLang="en-US" dirty="0"/>
              <a:t>學習</a:t>
            </a:r>
            <a:br>
              <a:rPr kumimoji="1" lang="en-US" altLang="zh-CN" dirty="0"/>
            </a:br>
            <a:r>
              <a:rPr kumimoji="1" lang="en-US" altLang="zh-CN" dirty="0"/>
              <a:t>HW3</a:t>
            </a:r>
            <a:endParaRPr kumimoji="1" lang="zh-TW" altLang="en-US" dirty="0">
              <a:latin typeface="Century Gothic" panose="020B0502020202020204" pitchFamily="34" charset="0"/>
              <a:cs typeface="Al Bayan Plain" pitchFamily="2" charset="-7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36118F-3E0F-FA46-A515-870D2C126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latin typeface="Century Gothic" panose="020B0502020202020204" pitchFamily="34" charset="0"/>
                <a:cs typeface="Al Bayan Plain" pitchFamily="2" charset="-78"/>
              </a:rPr>
              <a:t>2020.04.28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66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4CBD4-374C-FF46-BCA0-ACE39C2D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Task Description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790D9-FE2E-E34C-BBFC-4A109A57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099" y="1758996"/>
            <a:ext cx="11259902" cy="4565112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TW" altLang="en-US" dirty="0"/>
              <a:t>請同學使用</a:t>
            </a:r>
            <a:r>
              <a:rPr lang="zh-CN" altLang="en-US" dirty="0"/>
              <a:t>三層的</a:t>
            </a:r>
            <a:r>
              <a:rPr lang="en-US" altLang="zh-CN" dirty="0"/>
              <a:t>fully-connected</a:t>
            </a:r>
            <a:r>
              <a:rPr lang="zh-CN" altLang="en-US" dirty="0"/>
              <a:t>的</a:t>
            </a:r>
            <a:r>
              <a:rPr lang="en-US" altLang="zh-CN" dirty="0"/>
              <a:t>neural network(input layer, hidden layer, out put layer)</a:t>
            </a:r>
            <a:r>
              <a:rPr lang="zh-TW" altLang="en-US" dirty="0"/>
              <a:t>來實作</a:t>
            </a:r>
            <a:r>
              <a:rPr lang="en-US" altLang="zh-TW" dirty="0"/>
              <a:t>MNIST</a:t>
            </a:r>
            <a:r>
              <a:rPr lang="zh-TW" altLang="en-US" dirty="0"/>
              <a:t>的分類問題。</a:t>
            </a:r>
            <a:endParaRPr lang="en-US" altLang="zh-TW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dirty="0"/>
              <a:t>hidden node </a:t>
            </a:r>
            <a:r>
              <a:rPr lang="zh-CN" altLang="en-US" dirty="0"/>
              <a:t>的數目由同學們自行決定，</a:t>
            </a:r>
            <a:r>
              <a:rPr lang="en-US" altLang="zh-CN" dirty="0"/>
              <a:t>activation function</a:t>
            </a:r>
            <a:r>
              <a:rPr lang="zh-CN" altLang="en-US" dirty="0"/>
              <a:t>使用</a:t>
            </a:r>
            <a:r>
              <a:rPr lang="en-US" altLang="zh-CN" dirty="0"/>
              <a:t>sigmoid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lnSpc>
                <a:spcPct val="170000"/>
              </a:lnSpc>
              <a:buNone/>
            </a:pPr>
            <a:r>
              <a:rPr lang="zh-TW" altLang="en-US" dirty="0"/>
              <a:t>套件的部分只能使用</a:t>
            </a:r>
            <a:r>
              <a:rPr lang="en-US" altLang="zh-TW" dirty="0" err="1"/>
              <a:t>numpy</a:t>
            </a:r>
            <a:r>
              <a:rPr lang="zh-TW" altLang="en-US" dirty="0"/>
              <a:t>，不能利用任何有關</a:t>
            </a:r>
            <a:r>
              <a:rPr lang="en-US" altLang="zh-TW" dirty="0"/>
              <a:t>Neural network</a:t>
            </a:r>
            <a:r>
              <a:rPr lang="zh-CN" altLang="en-US" dirty="0"/>
              <a:t>的</a:t>
            </a:r>
            <a:r>
              <a:rPr lang="zh-TW" altLang="en-US" dirty="0"/>
              <a:t>現成套件。</a:t>
            </a:r>
            <a:endParaRPr kumimoji="1" lang="en-US" altLang="zh-TW" dirty="0">
              <a:cs typeface="Angsana New" panose="02020603050405020304" pitchFamily="18" charset="-34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zh-TW" sz="1600" dirty="0">
                <a:cs typeface="Angsana New" panose="02020603050405020304" pitchFamily="18" charset="-34"/>
              </a:rPr>
              <a:t>Dataset</a:t>
            </a:r>
            <a:r>
              <a:rPr kumimoji="1" lang="zh-TW" altLang="en-US" sz="1600" dirty="0">
                <a:cs typeface="Angsana New" panose="02020603050405020304" pitchFamily="18" charset="-34"/>
              </a:rPr>
              <a:t>網址</a:t>
            </a:r>
            <a:r>
              <a:rPr kumimoji="1" lang="en-US" altLang="zh-TW" sz="1600" dirty="0">
                <a:cs typeface="Angsana New" panose="02020603050405020304" pitchFamily="18" charset="-34"/>
              </a:rPr>
              <a:t>:</a:t>
            </a:r>
            <a:r>
              <a:rPr kumimoji="1" lang="zh-TW" altLang="en-US" sz="1600" dirty="0">
                <a:cs typeface="Angsana New" panose="02020603050405020304" pitchFamily="18" charset="-34"/>
              </a:rPr>
              <a:t> </a:t>
            </a:r>
            <a:r>
              <a:rPr lang="en-US" altLang="zh-TW" sz="1600" u="sng" dirty="0">
                <a:hlinkClick r:id="rId2"/>
              </a:rPr>
              <a:t>https://www.kaggle.com/oddrationale/mnist-in-csv/data</a:t>
            </a:r>
            <a:endParaRPr lang="en-US" altLang="zh-TW" sz="1600" u="sng" dirty="0"/>
          </a:p>
          <a:p>
            <a:pPr marL="0" indent="0">
              <a:lnSpc>
                <a:spcPct val="170000"/>
              </a:lnSpc>
              <a:buNone/>
            </a:pPr>
            <a:r>
              <a:rPr lang="zh-TW" altLang="en-US" sz="1600" dirty="0"/>
              <a:t>下載</a:t>
            </a:r>
            <a:r>
              <a:rPr lang="en-US" altLang="zh-TW" sz="1600" dirty="0"/>
              <a:t>:</a:t>
            </a:r>
            <a:r>
              <a:rPr kumimoji="1" lang="en-US" altLang="zh-TW" sz="1600" dirty="0">
                <a:cs typeface="Angsana New" panose="02020603050405020304" pitchFamily="18" charset="-34"/>
                <a:hlinkClick r:id="rId3"/>
              </a:rPr>
              <a:t>https://drive.google.com/file/d/1PsJMmZnao9CRIbABcjKwM8yUmMMjK9mS/view?usp=sharing</a:t>
            </a:r>
            <a:endParaRPr kumimoji="1" lang="en-US" altLang="zh-TW" sz="1600" dirty="0">
              <a:cs typeface="Angsana New" panose="02020603050405020304" pitchFamily="18" charset="-34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kumimoji="1" lang="zh-CN" altLang="en-US" sz="1600" dirty="0">
                <a:cs typeface="Angsana New" panose="02020603050405020304" pitchFamily="18" charset="-34"/>
              </a:rPr>
              <a:t>參考：</a:t>
            </a:r>
            <a:r>
              <a:rPr lang="en-GB" altLang="zh-TW" sz="1600" dirty="0">
                <a:hlinkClick r:id="rId4"/>
              </a:rPr>
              <a:t>https://github.com/oreilly-japan/deep-learning-from-scratch</a:t>
            </a:r>
            <a:endParaRPr kumimoji="1" lang="en-US" altLang="zh-TW" sz="1600" dirty="0">
              <a:cs typeface="Angsana New" panose="02020603050405020304" pitchFamily="18" charset="-34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1C4E34-02E5-6540-AE08-D0FDEA0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086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3428"/>
          </a:xfrm>
        </p:spPr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229" y="2560321"/>
            <a:ext cx="10742678" cy="378229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A5790D9-FE2E-E34C-BBFC-4A109A578CD6}"/>
              </a:ext>
            </a:extLst>
          </p:cNvPr>
          <p:cNvSpPr txBox="1">
            <a:spLocks/>
          </p:cNvSpPr>
          <p:nvPr/>
        </p:nvSpPr>
        <p:spPr>
          <a:xfrm>
            <a:off x="1506916" y="1582015"/>
            <a:ext cx="8675370" cy="115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0" kern="1200" baseline="0">
                <a:solidFill>
                  <a:schemeClr val="tx2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i="0" kern="1200" baseline="0">
                <a:solidFill>
                  <a:schemeClr val="tx2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0" kern="1200" baseline="0">
                <a:solidFill>
                  <a:schemeClr val="tx2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kumimoji="1" lang="en-US" altLang="zh-TW" dirty="0">
                <a:cs typeface="Angsana New" panose="02020603050405020304" pitchFamily="18" charset="-34"/>
              </a:rPr>
              <a:t>Training Data size: 60000*28*28, [0-255] gray scale value</a:t>
            </a:r>
          </a:p>
          <a:p>
            <a:pPr marL="0" indent="0">
              <a:buNone/>
            </a:pPr>
            <a:r>
              <a:rPr kumimoji="1" lang="en-US" altLang="zh-TW" dirty="0">
                <a:cs typeface="Angsana New" panose="02020603050405020304" pitchFamily="18" charset="-34"/>
              </a:rPr>
              <a:t>Testing Data size: 10000*28*28</a:t>
            </a:r>
          </a:p>
        </p:txBody>
      </p:sp>
      <p:pic>
        <p:nvPicPr>
          <p:cNvPr id="1026" name="Picture 2" descr="How to Develop a CNN for MNIST Handwritten Digit Class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672" y="418853"/>
            <a:ext cx="2621073" cy="196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3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63039"/>
            <a:ext cx="9601200" cy="4914163"/>
          </a:xfrm>
        </p:spPr>
        <p:txBody>
          <a:bodyPr>
            <a:normAutofit/>
          </a:bodyPr>
          <a:lstStyle/>
          <a:p>
            <a:pPr fontAlgn="base"/>
            <a:r>
              <a:rPr lang="en-US" altLang="zh-TW" dirty="0"/>
              <a:t>report.pdf (no more than 2 pages; font size 12pt; </a:t>
            </a:r>
            <a:r>
              <a:rPr lang="zh-TW" altLang="en-US" dirty="0"/>
              <a:t>中英皆可</a:t>
            </a:r>
            <a:r>
              <a:rPr lang="en-US" altLang="zh-TW" dirty="0"/>
              <a:t>)</a:t>
            </a:r>
          </a:p>
          <a:p>
            <a:pPr lvl="1" fontAlgn="base"/>
            <a:r>
              <a:rPr lang="en-US" altLang="zh-TW" dirty="0"/>
              <a:t>Name and ID</a:t>
            </a:r>
          </a:p>
          <a:p>
            <a:pPr lvl="1" fontAlgn="base"/>
            <a:r>
              <a:rPr lang="en-US" altLang="zh-TW" dirty="0"/>
              <a:t>Methods</a:t>
            </a:r>
          </a:p>
          <a:p>
            <a:pPr lvl="1" fontAlgn="base"/>
            <a:r>
              <a:rPr lang="en-US" altLang="zh-TW" dirty="0"/>
              <a:t>Experiments (ex. </a:t>
            </a:r>
            <a:r>
              <a:rPr lang="en-US" altLang="zh-TW" dirty="0" err="1"/>
              <a:t>acuracy</a:t>
            </a:r>
            <a:r>
              <a:rPr lang="en-US" altLang="zh-TW" dirty="0"/>
              <a:t> on the given test set)</a:t>
            </a:r>
          </a:p>
          <a:p>
            <a:pPr lvl="1" fontAlgn="base"/>
            <a:r>
              <a:rPr lang="en-US" altLang="zh-TW" dirty="0"/>
              <a:t>Discussion</a:t>
            </a:r>
          </a:p>
          <a:p>
            <a:pPr lvl="1" fontAlgn="base"/>
            <a:r>
              <a:rPr lang="en-US" altLang="zh-TW" dirty="0"/>
              <a:t>Conclusion</a:t>
            </a:r>
          </a:p>
          <a:p>
            <a:pPr fontAlgn="base"/>
            <a:r>
              <a:rPr lang="en-US" altLang="zh-TW" dirty="0"/>
              <a:t>Code</a:t>
            </a:r>
          </a:p>
          <a:p>
            <a:pPr lvl="1" fontAlgn="base"/>
            <a:r>
              <a:rPr lang="en-US" altLang="zh-TW" dirty="0"/>
              <a:t>Write the proper comment for each part and function</a:t>
            </a:r>
          </a:p>
          <a:p>
            <a:pPr lvl="1" fontAlgn="base"/>
            <a:r>
              <a:rPr lang="en-US" altLang="zh-TW" dirty="0"/>
              <a:t>readme.txt (</a:t>
            </a:r>
            <a:r>
              <a:rPr lang="zh-TW" altLang="en-US" dirty="0"/>
              <a:t>如何執行</a:t>
            </a:r>
            <a:r>
              <a:rPr lang="en-US" altLang="zh-TW" dirty="0"/>
              <a:t>)</a:t>
            </a:r>
          </a:p>
          <a:p>
            <a:pPr fontAlgn="base"/>
            <a:r>
              <a:rPr lang="en-US" altLang="zh-TW" dirty="0"/>
              <a:t>Grading Policy</a:t>
            </a:r>
          </a:p>
          <a:p>
            <a:pPr lvl="1" fontAlgn="base"/>
            <a:r>
              <a:rPr lang="en-US" altLang="zh-TW" dirty="0"/>
              <a:t>report: 70%; performance: 30%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190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(Upload to CEIBA)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6000"/>
            <a:ext cx="6132379" cy="35814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zh-TW" altLang="en-US" dirty="0"/>
              <a:t>一人一組</a:t>
            </a:r>
            <a:endParaRPr lang="en-US" altLang="zh-TW" dirty="0"/>
          </a:p>
          <a:p>
            <a:pPr fontAlgn="base"/>
            <a:r>
              <a:rPr lang="en-US" altLang="zh-TW" dirty="0"/>
              <a:t>hw3_&lt;</a:t>
            </a:r>
            <a:r>
              <a:rPr lang="zh-TW" altLang="en-US" dirty="0"/>
              <a:t>學號</a:t>
            </a:r>
            <a:r>
              <a:rPr lang="en-US" altLang="zh-TW" dirty="0"/>
              <a:t>&gt;.zip</a:t>
            </a:r>
          </a:p>
          <a:p>
            <a:pPr lvl="1" fontAlgn="base"/>
            <a:r>
              <a:rPr lang="en-US" altLang="zh-TW" dirty="0"/>
              <a:t>report_&lt;</a:t>
            </a:r>
            <a:r>
              <a:rPr lang="zh-TW" altLang="en-US" dirty="0"/>
              <a:t>學號</a:t>
            </a:r>
            <a:r>
              <a:rPr lang="en-US" altLang="zh-TW" dirty="0"/>
              <a:t>&gt;.pdf</a:t>
            </a:r>
          </a:p>
          <a:p>
            <a:pPr lvl="1" fontAlgn="base"/>
            <a:r>
              <a:rPr lang="en-US" altLang="zh-TW" dirty="0"/>
              <a:t>code_&lt;team number&gt;</a:t>
            </a:r>
          </a:p>
          <a:p>
            <a:pPr lvl="2" fontAlgn="base"/>
            <a:r>
              <a:rPr lang="en-US" altLang="zh-TW" dirty="0"/>
              <a:t>Readme</a:t>
            </a:r>
          </a:p>
          <a:p>
            <a:pPr lvl="2" fontAlgn="base"/>
            <a:r>
              <a:rPr lang="en-US" altLang="zh-TW" i="1" dirty="0"/>
              <a:t>script 1</a:t>
            </a:r>
            <a:endParaRPr lang="en-US" altLang="zh-TW" dirty="0"/>
          </a:p>
          <a:p>
            <a:pPr lvl="2" fontAlgn="base"/>
            <a:r>
              <a:rPr lang="en-US" altLang="zh-TW" i="1" dirty="0"/>
              <a:t>script 2</a:t>
            </a:r>
          </a:p>
          <a:p>
            <a:pPr lvl="2" fontAlgn="base"/>
            <a:r>
              <a:rPr lang="en-US" altLang="zh-TW" i="1" dirty="0"/>
              <a:t>…</a:t>
            </a:r>
          </a:p>
          <a:p>
            <a:pPr fontAlgn="base"/>
            <a:r>
              <a:rPr lang="en-US" altLang="zh-TW" dirty="0"/>
              <a:t>testing </a:t>
            </a:r>
            <a:r>
              <a:rPr lang="zh-TW" altLang="en-US" dirty="0"/>
              <a:t>準確率須寫在 </a:t>
            </a:r>
            <a:r>
              <a:rPr lang="en-US" altLang="zh-TW" dirty="0"/>
              <a:t>report </a:t>
            </a:r>
            <a:r>
              <a:rPr lang="zh-TW" altLang="en-US" dirty="0"/>
              <a:t>裡，另外</a:t>
            </a:r>
            <a:r>
              <a:rPr lang="en-US" altLang="zh-TW" dirty="0"/>
              <a:t>Readme</a:t>
            </a:r>
            <a:r>
              <a:rPr lang="zh-TW" altLang="en-US" dirty="0"/>
              <a:t>也要提到如何執行 </a:t>
            </a:r>
            <a:r>
              <a:rPr lang="en-US" altLang="zh-TW" dirty="0"/>
              <a:t>test</a:t>
            </a:r>
            <a:r>
              <a:rPr lang="zh-TW" altLang="en-US" dirty="0"/>
              <a:t> 並得到準確率。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83158" y="278522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hw3 _r07942096.zip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report_r07942096.pdf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code_r07942096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readme.txt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function.py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304163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5/12(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18:00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F3A83-75EC-C141-915C-29705255BF4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882671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深度學習導論 數學課程" id="{3087F8E0-A9E0-9B4D-8A8E-EC3FD9719500}" vid="{72AD652C-7B63-6A4E-AA30-B725677072E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6366</TotalTime>
  <Words>284</Words>
  <Application>Microsoft Macintosh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Kaiti TC</vt:lpstr>
      <vt:lpstr>Arial</vt:lpstr>
      <vt:lpstr>Calibri</vt:lpstr>
      <vt:lpstr>Century Gothic</vt:lpstr>
      <vt:lpstr>Franklin Gothic Book</vt:lpstr>
      <vt:lpstr>Wingdings</vt:lpstr>
      <vt:lpstr>裁剪</vt:lpstr>
      <vt:lpstr>機器學習 HW3</vt:lpstr>
      <vt:lpstr>Task Description</vt:lpstr>
      <vt:lpstr>Data</vt:lpstr>
      <vt:lpstr>Report</vt:lpstr>
      <vt:lpstr>Submission (Upload to CEIBA)</vt:lpstr>
      <vt:lpstr>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深度學習導論 數學課程</dc:title>
  <dc:creator>文于 張</dc:creator>
  <cp:lastModifiedBy>施伯諺</cp:lastModifiedBy>
  <cp:revision>53</cp:revision>
  <dcterms:created xsi:type="dcterms:W3CDTF">2019-09-05T08:07:39Z</dcterms:created>
  <dcterms:modified xsi:type="dcterms:W3CDTF">2020-04-27T06:32:37Z</dcterms:modified>
</cp:coreProperties>
</file>