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4533" autoAdjust="0"/>
  </p:normalViewPr>
  <p:slideViewPr>
    <p:cSldViewPr snapToGrid="0">
      <p:cViewPr varScale="1">
        <p:scale>
          <a:sx n="73" d="100"/>
          <a:sy n="73" d="100"/>
        </p:scale>
        <p:origin x="1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5EE3A3-ABF7-49A9-BB69-5EAF74A8195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62D4489-4306-4878-9B19-93B34F2E7335}">
      <dgm:prSet phldrT="[Text]"/>
      <dgm:spPr/>
      <dgm:t>
        <a:bodyPr/>
        <a:lstStyle/>
        <a:p>
          <a:r>
            <a:rPr lang="en-US" dirty="0"/>
            <a:t>ABC Notation</a:t>
          </a:r>
        </a:p>
      </dgm:t>
    </dgm:pt>
    <dgm:pt modelId="{AD3CAE65-1550-48C0-8D4F-2B245B6DDCE0}" type="parTrans" cxnId="{BC7B07DB-D652-4675-889A-6602529A0AA1}">
      <dgm:prSet/>
      <dgm:spPr/>
      <dgm:t>
        <a:bodyPr/>
        <a:lstStyle/>
        <a:p>
          <a:endParaRPr lang="en-US"/>
        </a:p>
      </dgm:t>
    </dgm:pt>
    <dgm:pt modelId="{F9D4C859-05E6-4293-9B24-729F6E61F8E0}" type="sibTrans" cxnId="{BC7B07DB-D652-4675-889A-6602529A0AA1}">
      <dgm:prSet/>
      <dgm:spPr/>
      <dgm:t>
        <a:bodyPr/>
        <a:lstStyle/>
        <a:p>
          <a:endParaRPr lang="en-US"/>
        </a:p>
      </dgm:t>
    </dgm:pt>
    <dgm:pt modelId="{443136C6-3BAE-4FB7-A267-36A1A3D1A1FC}">
      <dgm:prSet phldrT="[Text]"/>
      <dgm:spPr/>
      <dgm:t>
        <a:bodyPr/>
        <a:lstStyle/>
        <a:p>
          <a:r>
            <a:rPr lang="en-US" dirty="0"/>
            <a:t>Vectorization</a:t>
          </a:r>
        </a:p>
      </dgm:t>
    </dgm:pt>
    <dgm:pt modelId="{187EFAB9-96B6-4F49-AA6B-8F0A71526439}" type="parTrans" cxnId="{1B74CACA-362E-415D-B24C-F36F23B88BD3}">
      <dgm:prSet/>
      <dgm:spPr/>
      <dgm:t>
        <a:bodyPr/>
        <a:lstStyle/>
        <a:p>
          <a:endParaRPr lang="en-US"/>
        </a:p>
      </dgm:t>
    </dgm:pt>
    <dgm:pt modelId="{491230B1-31B7-41AC-9740-EC11AB0D1509}" type="sibTrans" cxnId="{1B74CACA-362E-415D-B24C-F36F23B88BD3}">
      <dgm:prSet/>
      <dgm:spPr/>
      <dgm:t>
        <a:bodyPr/>
        <a:lstStyle/>
        <a:p>
          <a:endParaRPr lang="en-US"/>
        </a:p>
      </dgm:t>
    </dgm:pt>
    <dgm:pt modelId="{8FCFDAE6-FC68-4672-A4FC-F6B7D2EFFB98}">
      <dgm:prSet phldrT="[Text]"/>
      <dgm:spPr/>
      <dgm:t>
        <a:bodyPr/>
        <a:lstStyle/>
        <a:p>
          <a:r>
            <a:rPr lang="en-US" dirty="0"/>
            <a:t>Create Training Examples and Targets</a:t>
          </a:r>
        </a:p>
      </dgm:t>
    </dgm:pt>
    <dgm:pt modelId="{7CC1B597-1D82-444B-8D3F-4F3BF40B900E}" type="parTrans" cxnId="{0169B90A-EB11-4FFE-AA47-7742546F7CA5}">
      <dgm:prSet/>
      <dgm:spPr/>
      <dgm:t>
        <a:bodyPr/>
        <a:lstStyle/>
        <a:p>
          <a:endParaRPr lang="en-US"/>
        </a:p>
      </dgm:t>
    </dgm:pt>
    <dgm:pt modelId="{2CDCF0CE-183D-46DD-968D-214E0B3A4AF4}" type="sibTrans" cxnId="{0169B90A-EB11-4FFE-AA47-7742546F7CA5}">
      <dgm:prSet/>
      <dgm:spPr/>
      <dgm:t>
        <a:bodyPr/>
        <a:lstStyle/>
        <a:p>
          <a:endParaRPr lang="en-US"/>
        </a:p>
      </dgm:t>
    </dgm:pt>
    <dgm:pt modelId="{98C3C3DC-6D47-461E-9A82-E362F023D1B2}">
      <dgm:prSet/>
      <dgm:spPr/>
      <dgm:t>
        <a:bodyPr/>
        <a:lstStyle/>
        <a:p>
          <a:r>
            <a:rPr lang="en-US" dirty="0"/>
            <a:t>Training the Model</a:t>
          </a:r>
        </a:p>
      </dgm:t>
    </dgm:pt>
    <dgm:pt modelId="{EFD48C9F-5B94-42A0-A616-06C37D25A8D9}" type="parTrans" cxnId="{E3B5ADAB-9828-48F4-82F0-06948FB9D125}">
      <dgm:prSet/>
      <dgm:spPr/>
      <dgm:t>
        <a:bodyPr/>
        <a:lstStyle/>
        <a:p>
          <a:endParaRPr lang="en-US"/>
        </a:p>
      </dgm:t>
    </dgm:pt>
    <dgm:pt modelId="{5BDBBC4E-1756-43F4-BEDF-B6064FC76062}" type="sibTrans" cxnId="{E3B5ADAB-9828-48F4-82F0-06948FB9D125}">
      <dgm:prSet/>
      <dgm:spPr/>
      <dgm:t>
        <a:bodyPr/>
        <a:lstStyle/>
        <a:p>
          <a:endParaRPr lang="en-US"/>
        </a:p>
      </dgm:t>
    </dgm:pt>
    <dgm:pt modelId="{03294157-716D-40F3-A355-F9C5F1588340}">
      <dgm:prSet/>
      <dgm:spPr/>
      <dgm:t>
        <a:bodyPr/>
        <a:lstStyle/>
        <a:p>
          <a:r>
            <a:rPr lang="en-US" dirty="0"/>
            <a:t>Generate Music with RNN</a:t>
          </a:r>
        </a:p>
      </dgm:t>
    </dgm:pt>
    <dgm:pt modelId="{C44747B6-228A-46D1-9165-5C7E7859CAB4}" type="parTrans" cxnId="{8696766F-D41F-4F4E-AAAA-603342FD99F0}">
      <dgm:prSet/>
      <dgm:spPr/>
      <dgm:t>
        <a:bodyPr/>
        <a:lstStyle/>
        <a:p>
          <a:endParaRPr lang="en-US"/>
        </a:p>
      </dgm:t>
    </dgm:pt>
    <dgm:pt modelId="{37AE2FD6-2D23-4AEA-B33B-4C4F7F3C0D8F}" type="sibTrans" cxnId="{8696766F-D41F-4F4E-AAAA-603342FD99F0}">
      <dgm:prSet/>
      <dgm:spPr/>
      <dgm:t>
        <a:bodyPr/>
        <a:lstStyle/>
        <a:p>
          <a:endParaRPr lang="en-US"/>
        </a:p>
      </dgm:t>
    </dgm:pt>
    <dgm:pt modelId="{79725DB0-A67A-4B2D-A728-3C7DB4C18BA3}" type="pres">
      <dgm:prSet presAssocID="{3B5EE3A3-ABF7-49A9-BB69-5EAF74A81958}" presName="Name0" presStyleCnt="0">
        <dgm:presLayoutVars>
          <dgm:dir/>
          <dgm:resizeHandles val="exact"/>
        </dgm:presLayoutVars>
      </dgm:prSet>
      <dgm:spPr/>
    </dgm:pt>
    <dgm:pt modelId="{28248269-A6DC-4137-913F-9E28064CCC43}" type="pres">
      <dgm:prSet presAssocID="{362D4489-4306-4878-9B19-93B34F2E7335}" presName="node" presStyleLbl="node1" presStyleIdx="0" presStyleCnt="5">
        <dgm:presLayoutVars>
          <dgm:bulletEnabled val="1"/>
        </dgm:presLayoutVars>
      </dgm:prSet>
      <dgm:spPr/>
    </dgm:pt>
    <dgm:pt modelId="{BD66F6FE-D304-4718-8B9C-67A44B4CDE19}" type="pres">
      <dgm:prSet presAssocID="{F9D4C859-05E6-4293-9B24-729F6E61F8E0}" presName="sibTrans" presStyleLbl="sibTrans2D1" presStyleIdx="0" presStyleCnt="4"/>
      <dgm:spPr/>
    </dgm:pt>
    <dgm:pt modelId="{4E5BE6FA-932B-4A42-849E-4055FC215973}" type="pres">
      <dgm:prSet presAssocID="{F9D4C859-05E6-4293-9B24-729F6E61F8E0}" presName="connectorText" presStyleLbl="sibTrans2D1" presStyleIdx="0" presStyleCnt="4"/>
      <dgm:spPr/>
    </dgm:pt>
    <dgm:pt modelId="{9B2DEFD6-5189-4B35-B542-373531E2A5BB}" type="pres">
      <dgm:prSet presAssocID="{443136C6-3BAE-4FB7-A267-36A1A3D1A1FC}" presName="node" presStyleLbl="node1" presStyleIdx="1" presStyleCnt="5">
        <dgm:presLayoutVars>
          <dgm:bulletEnabled val="1"/>
        </dgm:presLayoutVars>
      </dgm:prSet>
      <dgm:spPr/>
    </dgm:pt>
    <dgm:pt modelId="{A9EA99F6-F6CA-4F06-9150-065BA4B3A666}" type="pres">
      <dgm:prSet presAssocID="{491230B1-31B7-41AC-9740-EC11AB0D1509}" presName="sibTrans" presStyleLbl="sibTrans2D1" presStyleIdx="1" presStyleCnt="4"/>
      <dgm:spPr/>
    </dgm:pt>
    <dgm:pt modelId="{F559F28A-074F-4AFA-A713-9EF2C2596146}" type="pres">
      <dgm:prSet presAssocID="{491230B1-31B7-41AC-9740-EC11AB0D1509}" presName="connectorText" presStyleLbl="sibTrans2D1" presStyleIdx="1" presStyleCnt="4"/>
      <dgm:spPr/>
    </dgm:pt>
    <dgm:pt modelId="{3C8E582B-EDE3-4AE7-A211-33149AB2BDFF}" type="pres">
      <dgm:prSet presAssocID="{8FCFDAE6-FC68-4672-A4FC-F6B7D2EFFB98}" presName="node" presStyleLbl="node1" presStyleIdx="2" presStyleCnt="5">
        <dgm:presLayoutVars>
          <dgm:bulletEnabled val="1"/>
        </dgm:presLayoutVars>
      </dgm:prSet>
      <dgm:spPr/>
    </dgm:pt>
    <dgm:pt modelId="{8E518BBB-2DAA-4D42-B08B-B3BC16F97898}" type="pres">
      <dgm:prSet presAssocID="{2CDCF0CE-183D-46DD-968D-214E0B3A4AF4}" presName="sibTrans" presStyleLbl="sibTrans2D1" presStyleIdx="2" presStyleCnt="4"/>
      <dgm:spPr/>
    </dgm:pt>
    <dgm:pt modelId="{74CAB102-FA03-4E42-8C3E-31F5BFA2104F}" type="pres">
      <dgm:prSet presAssocID="{2CDCF0CE-183D-46DD-968D-214E0B3A4AF4}" presName="connectorText" presStyleLbl="sibTrans2D1" presStyleIdx="2" presStyleCnt="4"/>
      <dgm:spPr/>
    </dgm:pt>
    <dgm:pt modelId="{454BD845-BFAC-41EA-9A66-ED67A01F5532}" type="pres">
      <dgm:prSet presAssocID="{98C3C3DC-6D47-461E-9A82-E362F023D1B2}" presName="node" presStyleLbl="node1" presStyleIdx="3" presStyleCnt="5">
        <dgm:presLayoutVars>
          <dgm:bulletEnabled val="1"/>
        </dgm:presLayoutVars>
      </dgm:prSet>
      <dgm:spPr/>
    </dgm:pt>
    <dgm:pt modelId="{F2958252-3A02-4288-B865-6EB4BAD2E124}" type="pres">
      <dgm:prSet presAssocID="{5BDBBC4E-1756-43F4-BEDF-B6064FC76062}" presName="sibTrans" presStyleLbl="sibTrans2D1" presStyleIdx="3" presStyleCnt="4"/>
      <dgm:spPr/>
    </dgm:pt>
    <dgm:pt modelId="{7A927617-E23D-422A-BB7A-311442190218}" type="pres">
      <dgm:prSet presAssocID="{5BDBBC4E-1756-43F4-BEDF-B6064FC76062}" presName="connectorText" presStyleLbl="sibTrans2D1" presStyleIdx="3" presStyleCnt="4"/>
      <dgm:spPr/>
    </dgm:pt>
    <dgm:pt modelId="{9F9E9629-B2B7-42F4-A63C-E2650D8D8A36}" type="pres">
      <dgm:prSet presAssocID="{03294157-716D-40F3-A355-F9C5F1588340}" presName="node" presStyleLbl="node1" presStyleIdx="4" presStyleCnt="5">
        <dgm:presLayoutVars>
          <dgm:bulletEnabled val="1"/>
        </dgm:presLayoutVars>
      </dgm:prSet>
      <dgm:spPr/>
    </dgm:pt>
  </dgm:ptLst>
  <dgm:cxnLst>
    <dgm:cxn modelId="{0169B90A-EB11-4FFE-AA47-7742546F7CA5}" srcId="{3B5EE3A3-ABF7-49A9-BB69-5EAF74A81958}" destId="{8FCFDAE6-FC68-4672-A4FC-F6B7D2EFFB98}" srcOrd="2" destOrd="0" parTransId="{7CC1B597-1D82-444B-8D3F-4F3BF40B900E}" sibTransId="{2CDCF0CE-183D-46DD-968D-214E0B3A4AF4}"/>
    <dgm:cxn modelId="{0B4F100E-B45D-47EF-A651-4619C040AF52}" type="presOf" srcId="{8FCFDAE6-FC68-4672-A4FC-F6B7D2EFFB98}" destId="{3C8E582B-EDE3-4AE7-A211-33149AB2BDFF}" srcOrd="0" destOrd="0" presId="urn:microsoft.com/office/officeart/2005/8/layout/process1"/>
    <dgm:cxn modelId="{732B1C39-BF87-47E9-AA1E-565E5098D281}" type="presOf" srcId="{3B5EE3A3-ABF7-49A9-BB69-5EAF74A81958}" destId="{79725DB0-A67A-4B2D-A728-3C7DB4C18BA3}" srcOrd="0" destOrd="0" presId="urn:microsoft.com/office/officeart/2005/8/layout/process1"/>
    <dgm:cxn modelId="{B5FECE3E-1A23-4660-BDC8-B035D6E2140E}" type="presOf" srcId="{362D4489-4306-4878-9B19-93B34F2E7335}" destId="{28248269-A6DC-4137-913F-9E28064CCC43}" srcOrd="0" destOrd="0" presId="urn:microsoft.com/office/officeart/2005/8/layout/process1"/>
    <dgm:cxn modelId="{3328B941-8B6B-45E5-A831-EEF8EB3656BE}" type="presOf" srcId="{98C3C3DC-6D47-461E-9A82-E362F023D1B2}" destId="{454BD845-BFAC-41EA-9A66-ED67A01F5532}" srcOrd="0" destOrd="0" presId="urn:microsoft.com/office/officeart/2005/8/layout/process1"/>
    <dgm:cxn modelId="{B10E5056-38B7-4891-B322-83445E231223}" type="presOf" srcId="{491230B1-31B7-41AC-9740-EC11AB0D1509}" destId="{A9EA99F6-F6CA-4F06-9150-065BA4B3A666}" srcOrd="0" destOrd="0" presId="urn:microsoft.com/office/officeart/2005/8/layout/process1"/>
    <dgm:cxn modelId="{8696766F-D41F-4F4E-AAAA-603342FD99F0}" srcId="{3B5EE3A3-ABF7-49A9-BB69-5EAF74A81958}" destId="{03294157-716D-40F3-A355-F9C5F1588340}" srcOrd="4" destOrd="0" parTransId="{C44747B6-228A-46D1-9165-5C7E7859CAB4}" sibTransId="{37AE2FD6-2D23-4AEA-B33B-4C4F7F3C0D8F}"/>
    <dgm:cxn modelId="{A74A017F-DC68-4394-825E-90E914789824}" type="presOf" srcId="{2CDCF0CE-183D-46DD-968D-214E0B3A4AF4}" destId="{8E518BBB-2DAA-4D42-B08B-B3BC16F97898}" srcOrd="0" destOrd="0" presId="urn:microsoft.com/office/officeart/2005/8/layout/process1"/>
    <dgm:cxn modelId="{C97C8698-A84F-495C-834E-A4A60BC2E779}" type="presOf" srcId="{F9D4C859-05E6-4293-9B24-729F6E61F8E0}" destId="{4E5BE6FA-932B-4A42-849E-4055FC215973}" srcOrd="1" destOrd="0" presId="urn:microsoft.com/office/officeart/2005/8/layout/process1"/>
    <dgm:cxn modelId="{E3B5ADAB-9828-48F4-82F0-06948FB9D125}" srcId="{3B5EE3A3-ABF7-49A9-BB69-5EAF74A81958}" destId="{98C3C3DC-6D47-461E-9A82-E362F023D1B2}" srcOrd="3" destOrd="0" parTransId="{EFD48C9F-5B94-42A0-A616-06C37D25A8D9}" sibTransId="{5BDBBC4E-1756-43F4-BEDF-B6064FC76062}"/>
    <dgm:cxn modelId="{9491DDBA-7896-4CC7-BF9A-416E5FA8073E}" type="presOf" srcId="{491230B1-31B7-41AC-9740-EC11AB0D1509}" destId="{F559F28A-074F-4AFA-A713-9EF2C2596146}" srcOrd="1" destOrd="0" presId="urn:microsoft.com/office/officeart/2005/8/layout/process1"/>
    <dgm:cxn modelId="{1B74CACA-362E-415D-B24C-F36F23B88BD3}" srcId="{3B5EE3A3-ABF7-49A9-BB69-5EAF74A81958}" destId="{443136C6-3BAE-4FB7-A267-36A1A3D1A1FC}" srcOrd="1" destOrd="0" parTransId="{187EFAB9-96B6-4F49-AA6B-8F0A71526439}" sibTransId="{491230B1-31B7-41AC-9740-EC11AB0D1509}"/>
    <dgm:cxn modelId="{A46532D0-80D2-44B3-9BFC-8E053C525608}" type="presOf" srcId="{F9D4C859-05E6-4293-9B24-729F6E61F8E0}" destId="{BD66F6FE-D304-4718-8B9C-67A44B4CDE19}" srcOrd="0" destOrd="0" presId="urn:microsoft.com/office/officeart/2005/8/layout/process1"/>
    <dgm:cxn modelId="{BC7B07DB-D652-4675-889A-6602529A0AA1}" srcId="{3B5EE3A3-ABF7-49A9-BB69-5EAF74A81958}" destId="{362D4489-4306-4878-9B19-93B34F2E7335}" srcOrd="0" destOrd="0" parTransId="{AD3CAE65-1550-48C0-8D4F-2B245B6DDCE0}" sibTransId="{F9D4C859-05E6-4293-9B24-729F6E61F8E0}"/>
    <dgm:cxn modelId="{45CBCFE8-B6CD-4984-8A8E-7D539FE90827}" type="presOf" srcId="{5BDBBC4E-1756-43F4-BEDF-B6064FC76062}" destId="{F2958252-3A02-4288-B865-6EB4BAD2E124}" srcOrd="0" destOrd="0" presId="urn:microsoft.com/office/officeart/2005/8/layout/process1"/>
    <dgm:cxn modelId="{71E4D9EB-7BEE-4C28-AF75-AC69AB577345}" type="presOf" srcId="{03294157-716D-40F3-A355-F9C5F1588340}" destId="{9F9E9629-B2B7-42F4-A63C-E2650D8D8A36}" srcOrd="0" destOrd="0" presId="urn:microsoft.com/office/officeart/2005/8/layout/process1"/>
    <dgm:cxn modelId="{AD4981EF-BCDE-410D-8436-0B8AF6D6CEBB}" type="presOf" srcId="{443136C6-3BAE-4FB7-A267-36A1A3D1A1FC}" destId="{9B2DEFD6-5189-4B35-B542-373531E2A5BB}" srcOrd="0" destOrd="0" presId="urn:microsoft.com/office/officeart/2005/8/layout/process1"/>
    <dgm:cxn modelId="{053F9BFD-338D-4088-9DD9-5F0E78B3615A}" type="presOf" srcId="{5BDBBC4E-1756-43F4-BEDF-B6064FC76062}" destId="{7A927617-E23D-422A-BB7A-311442190218}" srcOrd="1" destOrd="0" presId="urn:microsoft.com/office/officeart/2005/8/layout/process1"/>
    <dgm:cxn modelId="{236C65FE-D8DF-4A12-821D-D6C0A2EE0B49}" type="presOf" srcId="{2CDCF0CE-183D-46DD-968D-214E0B3A4AF4}" destId="{74CAB102-FA03-4E42-8C3E-31F5BFA2104F}" srcOrd="1" destOrd="0" presId="urn:microsoft.com/office/officeart/2005/8/layout/process1"/>
    <dgm:cxn modelId="{A5A02E68-386D-494A-9F09-9096AF87B442}" type="presParOf" srcId="{79725DB0-A67A-4B2D-A728-3C7DB4C18BA3}" destId="{28248269-A6DC-4137-913F-9E28064CCC43}" srcOrd="0" destOrd="0" presId="urn:microsoft.com/office/officeart/2005/8/layout/process1"/>
    <dgm:cxn modelId="{4E2395E2-B632-4A64-9C47-CE854DDC0A62}" type="presParOf" srcId="{79725DB0-A67A-4B2D-A728-3C7DB4C18BA3}" destId="{BD66F6FE-D304-4718-8B9C-67A44B4CDE19}" srcOrd="1" destOrd="0" presId="urn:microsoft.com/office/officeart/2005/8/layout/process1"/>
    <dgm:cxn modelId="{04498983-5BF1-4FA9-BB2C-96D06137192C}" type="presParOf" srcId="{BD66F6FE-D304-4718-8B9C-67A44B4CDE19}" destId="{4E5BE6FA-932B-4A42-849E-4055FC215973}" srcOrd="0" destOrd="0" presId="urn:microsoft.com/office/officeart/2005/8/layout/process1"/>
    <dgm:cxn modelId="{B613F385-5478-4BD3-98FF-185BDF4BE73D}" type="presParOf" srcId="{79725DB0-A67A-4B2D-A728-3C7DB4C18BA3}" destId="{9B2DEFD6-5189-4B35-B542-373531E2A5BB}" srcOrd="2" destOrd="0" presId="urn:microsoft.com/office/officeart/2005/8/layout/process1"/>
    <dgm:cxn modelId="{D5E4641D-33A3-4447-8C2F-5E3F07A97665}" type="presParOf" srcId="{79725DB0-A67A-4B2D-A728-3C7DB4C18BA3}" destId="{A9EA99F6-F6CA-4F06-9150-065BA4B3A666}" srcOrd="3" destOrd="0" presId="urn:microsoft.com/office/officeart/2005/8/layout/process1"/>
    <dgm:cxn modelId="{841A83EC-A61C-46B6-B566-3B3D8ACC04BB}" type="presParOf" srcId="{A9EA99F6-F6CA-4F06-9150-065BA4B3A666}" destId="{F559F28A-074F-4AFA-A713-9EF2C2596146}" srcOrd="0" destOrd="0" presId="urn:microsoft.com/office/officeart/2005/8/layout/process1"/>
    <dgm:cxn modelId="{318480C8-0B8B-4A05-BDD6-23D896BC2861}" type="presParOf" srcId="{79725DB0-A67A-4B2D-A728-3C7DB4C18BA3}" destId="{3C8E582B-EDE3-4AE7-A211-33149AB2BDFF}" srcOrd="4" destOrd="0" presId="urn:microsoft.com/office/officeart/2005/8/layout/process1"/>
    <dgm:cxn modelId="{A043BC28-AB89-4345-80CA-FEAB1BA17FF2}" type="presParOf" srcId="{79725DB0-A67A-4B2D-A728-3C7DB4C18BA3}" destId="{8E518BBB-2DAA-4D42-B08B-B3BC16F97898}" srcOrd="5" destOrd="0" presId="urn:microsoft.com/office/officeart/2005/8/layout/process1"/>
    <dgm:cxn modelId="{0241CF78-8E54-4F8D-B3E7-338CADA6FF1C}" type="presParOf" srcId="{8E518BBB-2DAA-4D42-B08B-B3BC16F97898}" destId="{74CAB102-FA03-4E42-8C3E-31F5BFA2104F}" srcOrd="0" destOrd="0" presId="urn:microsoft.com/office/officeart/2005/8/layout/process1"/>
    <dgm:cxn modelId="{61BC5FEA-8ED6-4AFE-9AD6-2EA1115FEAC3}" type="presParOf" srcId="{79725DB0-A67A-4B2D-A728-3C7DB4C18BA3}" destId="{454BD845-BFAC-41EA-9A66-ED67A01F5532}" srcOrd="6" destOrd="0" presId="urn:microsoft.com/office/officeart/2005/8/layout/process1"/>
    <dgm:cxn modelId="{3CC53A32-E376-430B-849C-B95673585D0D}" type="presParOf" srcId="{79725DB0-A67A-4B2D-A728-3C7DB4C18BA3}" destId="{F2958252-3A02-4288-B865-6EB4BAD2E124}" srcOrd="7" destOrd="0" presId="urn:microsoft.com/office/officeart/2005/8/layout/process1"/>
    <dgm:cxn modelId="{EC62DEF1-E67E-45C3-A2A9-1CEAA44465B3}" type="presParOf" srcId="{F2958252-3A02-4288-B865-6EB4BAD2E124}" destId="{7A927617-E23D-422A-BB7A-311442190218}" srcOrd="0" destOrd="0" presId="urn:microsoft.com/office/officeart/2005/8/layout/process1"/>
    <dgm:cxn modelId="{7D9CE848-75E2-4E03-B150-20102CB982EC}" type="presParOf" srcId="{79725DB0-A67A-4B2D-A728-3C7DB4C18BA3}" destId="{9F9E9629-B2B7-42F4-A63C-E2650D8D8A3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48269-A6DC-4137-913F-9E28064CCC43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ABC Notation</a:t>
          </a:r>
        </a:p>
      </dsp:txBody>
      <dsp:txXfrm>
        <a:off x="33106" y="1726125"/>
        <a:ext cx="1535772" cy="899086"/>
      </dsp:txXfrm>
    </dsp:sp>
    <dsp:sp modelId="{BD66F6FE-D304-4718-8B9C-67A44B4CDE19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756023" y="2057245"/>
        <a:ext cx="236210" cy="236847"/>
      </dsp:txXfrm>
    </dsp:sp>
    <dsp:sp modelId="{9B2DEFD6-5189-4B35-B542-373531E2A5BB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Vectorization</a:t>
          </a:r>
        </a:p>
      </dsp:txBody>
      <dsp:txXfrm>
        <a:off x="2261510" y="1726125"/>
        <a:ext cx="1535772" cy="899086"/>
      </dsp:txXfrm>
    </dsp:sp>
    <dsp:sp modelId="{A9EA99F6-F6CA-4F06-9150-065BA4B3A666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984426" y="2057245"/>
        <a:ext cx="236210" cy="236847"/>
      </dsp:txXfrm>
    </dsp:sp>
    <dsp:sp modelId="{3C8E582B-EDE3-4AE7-A211-33149AB2BDFF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Create Training Examples and Targets</a:t>
          </a:r>
        </a:p>
      </dsp:txBody>
      <dsp:txXfrm>
        <a:off x="4489913" y="1726125"/>
        <a:ext cx="1535772" cy="899086"/>
      </dsp:txXfrm>
    </dsp:sp>
    <dsp:sp modelId="{8E518BBB-2DAA-4D42-B08B-B3BC16F97898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212830" y="2057245"/>
        <a:ext cx="236210" cy="236847"/>
      </dsp:txXfrm>
    </dsp:sp>
    <dsp:sp modelId="{454BD845-BFAC-41EA-9A66-ED67A01F5532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Training the Model</a:t>
          </a:r>
        </a:p>
      </dsp:txBody>
      <dsp:txXfrm>
        <a:off x="6718317" y="1726125"/>
        <a:ext cx="1535772" cy="899086"/>
      </dsp:txXfrm>
    </dsp:sp>
    <dsp:sp modelId="{F2958252-3A02-4288-B865-6EB4BAD2E124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441233" y="2057245"/>
        <a:ext cx="236210" cy="236847"/>
      </dsp:txXfrm>
    </dsp:sp>
    <dsp:sp modelId="{9F9E9629-B2B7-42F4-A63C-E2650D8D8A36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Generate Music with RNN</a:t>
          </a:r>
        </a:p>
      </dsp:txBody>
      <dsp:txXfrm>
        <a:off x="8946720" y="1726125"/>
        <a:ext cx="1535772" cy="899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C4F6D-4882-4AA4-866D-1C397C8A617D}" type="datetimeFigureOut">
              <a:rPr lang="en-US" smtClean="0"/>
              <a:t>5/25/20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B5D0D-538A-472A-9AFA-20F6F1EE3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0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M: field indicates the meter. Apart from standard meters, e.g. M:6/8 or M:4/4, the symbols M:C and M:C| give common time (4/4) and cut time (2/2) respectively. The symbol M:none omits the meter entirely (free meter).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also possible to specify a complex meter, e.g. M:(2+3+2)/8, to make explicit which beats should be accented. The parentheses around the numerator are optional.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example given will be typeset as: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B5D0D-538A-472A-9AFA-20F6F1EE35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99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F♯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B5D0D-538A-472A-9AFA-20F6F1EE35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64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B5D0D-538A-472A-9AFA-20F6F1EE35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29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B5D0D-538A-472A-9AFA-20F6F1EE35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50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B5D0D-538A-472A-9AFA-20F6F1EE35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98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B5D0D-538A-472A-9AFA-20F6F1EE35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65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B5D0D-538A-472A-9AFA-20F6F1EE35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78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B5D0D-538A-472A-9AFA-20F6F1EE35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78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6CAD-6708-4F8E-BE08-F0AA89CF8C3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411B-F747-436F-8724-98DBCD87D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24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6CAD-6708-4F8E-BE08-F0AA89CF8C3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411B-F747-436F-8724-98DBCD87D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02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6CAD-6708-4F8E-BE08-F0AA89CF8C3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411B-F747-436F-8724-98DBCD87D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6CAD-6708-4F8E-BE08-F0AA89CF8C3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411B-F747-436F-8724-98DBCD87D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9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6CAD-6708-4F8E-BE08-F0AA89CF8C3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411B-F747-436F-8724-98DBCD87D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9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6CAD-6708-4F8E-BE08-F0AA89CF8C3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411B-F747-436F-8724-98DBCD87D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3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6CAD-6708-4F8E-BE08-F0AA89CF8C3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411B-F747-436F-8724-98DBCD87D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5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6CAD-6708-4F8E-BE08-F0AA89CF8C3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411B-F747-436F-8724-98DBCD87D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6CAD-6708-4F8E-BE08-F0AA89CF8C3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411B-F747-436F-8724-98DBCD87D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0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6CAD-6708-4F8E-BE08-F0AA89CF8C3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411B-F747-436F-8724-98DBCD87D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3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6CAD-6708-4F8E-BE08-F0AA89CF8C3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411B-F747-436F-8724-98DBCD87D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1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C6CAD-6708-4F8E-BE08-F0AA89CF8C3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C411B-F747-436F-8724-98DBCD87D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0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xnet.incubator.apache.org/api/python/optimization/optimization.html#api-reference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3744" y="1885934"/>
            <a:ext cx="9144000" cy="2387600"/>
          </a:xfrm>
        </p:spPr>
        <p:txBody>
          <a:bodyPr/>
          <a:lstStyle/>
          <a:p>
            <a:r>
              <a:rPr lang="en-US" altLang="zh-TW" dirty="0"/>
              <a:t>Homework7:</a:t>
            </a:r>
            <a:br>
              <a:rPr lang="en-US" altLang="zh-TW" dirty="0"/>
            </a:br>
            <a:r>
              <a:rPr lang="en-US" altLang="zh-TW" dirty="0"/>
              <a:t>Music Generation</a:t>
            </a:r>
            <a:endParaRPr 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290902" y="5118410"/>
            <a:ext cx="3289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Dead line: 06/09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4181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You can change the number of RNN units or stack more RNN layer (remember to modify the forwarding function)</a:t>
            </a:r>
          </a:p>
        </p:txBody>
      </p:sp>
    </p:spTree>
    <p:extLst>
      <p:ext uri="{BB962C8B-B14F-4D97-AF65-F5344CB8AC3E}">
        <p14:creationId xmlns:p14="http://schemas.microsoft.com/office/powerpoint/2010/main" val="134613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</a:t>
            </a:r>
            <a:r>
              <a:rPr lang="en-US" dirty="0">
                <a:hlinkClick r:id="rId2"/>
              </a:rPr>
              <a:t>Optimizer</a:t>
            </a:r>
            <a:endParaRPr lang="en-US" dirty="0"/>
          </a:p>
          <a:p>
            <a:pPr lvl="1"/>
            <a:r>
              <a:rPr lang="en-US" dirty="0" err="1"/>
              <a:t>AdaDelta</a:t>
            </a:r>
            <a:endParaRPr lang="en-US" dirty="0"/>
          </a:p>
          <a:p>
            <a:pPr lvl="1"/>
            <a:r>
              <a:rPr lang="en-US" dirty="0" err="1"/>
              <a:t>AdaGrad</a:t>
            </a:r>
            <a:endParaRPr lang="en-US" dirty="0"/>
          </a:p>
          <a:p>
            <a:pPr lvl="1"/>
            <a:r>
              <a:rPr lang="en-US" dirty="0"/>
              <a:t>Adam</a:t>
            </a:r>
          </a:p>
          <a:p>
            <a:pPr lvl="1"/>
            <a:r>
              <a:rPr lang="en-US" dirty="0" err="1"/>
              <a:t>Adamax</a:t>
            </a:r>
            <a:endParaRPr lang="en-US" dirty="0"/>
          </a:p>
          <a:p>
            <a:pPr lvl="1"/>
            <a:r>
              <a:rPr lang="en-US" dirty="0"/>
              <a:t>DCASGD</a:t>
            </a:r>
          </a:p>
          <a:p>
            <a:pPr lvl="1"/>
            <a:r>
              <a:rPr lang="en-US" dirty="0"/>
              <a:t>FTML</a:t>
            </a:r>
          </a:p>
          <a:p>
            <a:pPr lvl="1"/>
            <a:r>
              <a:rPr lang="en-US" dirty="0" err="1"/>
              <a:t>Ftrl</a:t>
            </a:r>
            <a:endParaRPr lang="en-US" dirty="0"/>
          </a:p>
          <a:p>
            <a:pPr lvl="1"/>
            <a:r>
              <a:rPr lang="en-US" dirty="0"/>
              <a:t>SGD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Hint: use </a:t>
            </a:r>
            <a:r>
              <a:rPr lang="en-US" dirty="0" err="1"/>
              <a:t>opt.Adam</a:t>
            </a:r>
            <a:r>
              <a:rPr lang="en-US" dirty="0"/>
              <a:t> or other optimizer</a:t>
            </a:r>
          </a:p>
        </p:txBody>
      </p:sp>
    </p:spTree>
    <p:extLst>
      <p:ext uri="{BB962C8B-B14F-4D97-AF65-F5344CB8AC3E}">
        <p14:creationId xmlns:p14="http://schemas.microsoft.com/office/powerpoint/2010/main" val="1708266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Music with RNN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866971" cy="4351338"/>
          </a:xfrm>
        </p:spPr>
        <p:txBody>
          <a:bodyPr/>
          <a:lstStyle/>
          <a:p>
            <a:r>
              <a:rPr lang="en-US" dirty="0"/>
              <a:t>Starting string is a list of string such as [‘X’]</a:t>
            </a:r>
          </a:p>
          <a:p>
            <a:r>
              <a:rPr lang="en-US" dirty="0"/>
              <a:t>You have to transform it into a list of indices</a:t>
            </a:r>
          </a:p>
        </p:txBody>
      </p:sp>
    </p:spTree>
    <p:extLst>
      <p:ext uri="{BB962C8B-B14F-4D97-AF65-F5344CB8AC3E}">
        <p14:creationId xmlns:p14="http://schemas.microsoft.com/office/powerpoint/2010/main" val="1542080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Music with RNN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212659" cy="4351338"/>
          </a:xfrm>
        </p:spPr>
        <p:txBody>
          <a:bodyPr/>
          <a:lstStyle/>
          <a:p>
            <a:r>
              <a:rPr lang="en-US" dirty="0"/>
              <a:t>Generate text with your trained model and a starting string </a:t>
            </a:r>
          </a:p>
          <a:p>
            <a:r>
              <a:rPr lang="en-US" dirty="0"/>
              <a:t> you can use </a:t>
            </a:r>
            <a:r>
              <a:rPr lang="en-US" dirty="0" err="1"/>
              <a:t>abc</a:t>
            </a:r>
            <a:r>
              <a:rPr lang="en-US" dirty="0"/>
              <a:t> notation to generate music by the strings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757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Completing those TODO above doesn’t guarantee the success of generating songs as the generated text will have to follow the structure ABC Notation</a:t>
            </a:r>
          </a:p>
          <a:p>
            <a:r>
              <a:rPr lang="en-US" altLang="zh-TW" dirty="0"/>
              <a:t>You need to submit your .</a:t>
            </a:r>
            <a:r>
              <a:rPr lang="en-US" altLang="zh-TW" dirty="0" err="1"/>
              <a:t>ipynb</a:t>
            </a:r>
            <a:r>
              <a:rPr lang="en-US" altLang="zh-TW" dirty="0"/>
              <a:t> file to </a:t>
            </a:r>
            <a:r>
              <a:rPr lang="en-US" altLang="zh-TW" dirty="0" err="1"/>
              <a:t>ceiba</a:t>
            </a:r>
            <a:r>
              <a:rPr lang="en-US" altLang="zh-TW" dirty="0"/>
              <a:t>.</a:t>
            </a:r>
          </a:p>
          <a:p>
            <a:r>
              <a:rPr lang="en-US" dirty="0"/>
              <a:t>The generated music must be in </a:t>
            </a:r>
            <a:r>
              <a:rPr lang="en-US" altLang="zh-TW" dirty="0"/>
              <a:t>.</a:t>
            </a:r>
            <a:r>
              <a:rPr lang="en-US" altLang="zh-TW" dirty="0" err="1"/>
              <a:t>ipynb</a:t>
            </a:r>
            <a:r>
              <a:rPr lang="en-US" altLang="zh-TW" dirty="0"/>
              <a:t>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4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this homework, you will build a Recurrent Neural Network (RNN) for music generation.</a:t>
            </a:r>
          </a:p>
          <a:p>
            <a:pPr algn="just"/>
            <a:r>
              <a:rPr lang="en-US" dirty="0"/>
              <a:t>We will train a model to learn the patterns in raw sheet music in ABC notation.</a:t>
            </a:r>
          </a:p>
        </p:txBody>
      </p:sp>
    </p:spTree>
    <p:extLst>
      <p:ext uri="{BB962C8B-B14F-4D97-AF65-F5344CB8AC3E}">
        <p14:creationId xmlns:p14="http://schemas.microsoft.com/office/powerpoint/2010/main" val="400311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6410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486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ABC Notation?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fields:</a:t>
            </a:r>
          </a:p>
          <a:p>
            <a:pPr lvl="1"/>
            <a:r>
              <a:rPr lang="en-US" dirty="0"/>
              <a:t>X: reference number field is used to assign to each tune within a </a:t>
            </a:r>
            <a:r>
              <a:rPr lang="en-US" dirty="0" err="1"/>
              <a:t>tunebook</a:t>
            </a:r>
            <a:r>
              <a:rPr lang="en-US" dirty="0"/>
              <a:t> a unique reference number</a:t>
            </a:r>
          </a:p>
          <a:p>
            <a:pPr lvl="1"/>
            <a:r>
              <a:rPr lang="en-US" dirty="0"/>
              <a:t>T: tune title is the human identifier for the tune</a:t>
            </a:r>
          </a:p>
          <a:p>
            <a:pPr lvl="1"/>
            <a:r>
              <a:rPr lang="en-US" dirty="0"/>
              <a:t>M: meter field indicates the meter</a:t>
            </a:r>
          </a:p>
          <a:p>
            <a:pPr lvl="1"/>
            <a:r>
              <a:rPr lang="en-US" dirty="0"/>
              <a:t>L: unit note length specifies the unit note length</a:t>
            </a:r>
          </a:p>
          <a:p>
            <a:pPr lvl="1"/>
            <a:r>
              <a:rPr lang="en-US" dirty="0"/>
              <a:t>K: key signature</a:t>
            </a:r>
          </a:p>
        </p:txBody>
      </p:sp>
    </p:spTree>
    <p:extLst>
      <p:ext uri="{BB962C8B-B14F-4D97-AF65-F5344CB8AC3E}">
        <p14:creationId xmlns:p14="http://schemas.microsoft.com/office/powerpoint/2010/main" val="24343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ABC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Tune body</a:t>
            </a:r>
          </a:p>
          <a:p>
            <a:pPr lvl="1"/>
            <a:r>
              <a:rPr lang="en-US" dirty="0"/>
              <a:t>Pitch</a:t>
            </a:r>
          </a:p>
          <a:p>
            <a:pPr lvl="1"/>
            <a:r>
              <a:rPr lang="en-US" dirty="0"/>
              <a:t>Rest |</a:t>
            </a:r>
          </a:p>
          <a:p>
            <a:pPr lvl="1"/>
            <a:r>
              <a:rPr lang="en-US" dirty="0"/>
              <a:t>Repeat/bar symbols  :| </a:t>
            </a:r>
          </a:p>
          <a:p>
            <a:endParaRPr lang="en-US" dirty="0"/>
          </a:p>
        </p:txBody>
      </p:sp>
      <p:pic>
        <p:nvPicPr>
          <p:cNvPr id="5" name="Picture 2" descr="http://abcnotation.com/wiki/_media/abc:standard:pitches.0000.png?cache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33" y="4001294"/>
            <a:ext cx="10139934" cy="231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05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ABC Notation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X:191</a:t>
            </a:r>
          </a:p>
          <a:p>
            <a:pPr marL="0" indent="0">
              <a:buNone/>
            </a:pPr>
            <a:r>
              <a:rPr lang="en-US" dirty="0"/>
              <a:t>T: </a:t>
            </a:r>
            <a:r>
              <a:rPr lang="en-US" dirty="0" err="1"/>
              <a:t>Haenschen</a:t>
            </a:r>
            <a:r>
              <a:rPr lang="en-US" dirty="0"/>
              <a:t> </a:t>
            </a:r>
            <a:r>
              <a:rPr lang="en-US" dirty="0" err="1"/>
              <a:t>klein</a:t>
            </a:r>
            <a:r>
              <a:rPr lang="en-US" dirty="0"/>
              <a:t> </a:t>
            </a:r>
            <a:r>
              <a:rPr lang="en-US" dirty="0" err="1"/>
              <a:t>ging</a:t>
            </a:r>
            <a:r>
              <a:rPr lang="en-US" dirty="0"/>
              <a:t> </a:t>
            </a:r>
            <a:r>
              <a:rPr lang="en-US" dirty="0" err="1"/>
              <a:t>allein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M: 4/4</a:t>
            </a:r>
          </a:p>
          <a:p>
            <a:pPr marL="0" indent="0">
              <a:buNone/>
            </a:pPr>
            <a:r>
              <a:rPr lang="en-US" dirty="0"/>
              <a:t>L: 1/4</a:t>
            </a:r>
          </a:p>
          <a:p>
            <a:pPr marL="0" indent="0">
              <a:buNone/>
            </a:pPr>
            <a:r>
              <a:rPr lang="en-US" dirty="0"/>
              <a:t>K: C major</a:t>
            </a:r>
          </a:p>
        </p:txBody>
      </p:sp>
      <p:sp>
        <p:nvSpPr>
          <p:cNvPr id="8" name="矩形 7"/>
          <p:cNvSpPr/>
          <p:nvPr/>
        </p:nvSpPr>
        <p:spPr>
          <a:xfrm>
            <a:off x="1156053" y="6176963"/>
            <a:ext cx="93750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C, D, E, F,|G, A, B, C|D E F G|A B c </a:t>
            </a:r>
            <a:r>
              <a:rPr lang="en-US" altLang="zh-TW" sz="2800" dirty="0" err="1"/>
              <a:t>d|e</a:t>
            </a:r>
            <a:r>
              <a:rPr lang="en-US" altLang="zh-TW" sz="2800" dirty="0"/>
              <a:t> f g </a:t>
            </a:r>
            <a:r>
              <a:rPr lang="en-US" altLang="zh-TW" sz="2800" dirty="0" err="1"/>
              <a:t>a|b</a:t>
            </a:r>
            <a:r>
              <a:rPr lang="en-US" altLang="zh-TW" sz="2800" dirty="0"/>
              <a:t> c' d' </a:t>
            </a:r>
            <a:r>
              <a:rPr lang="en-US" altLang="zh-TW" sz="2800" dirty="0" err="1"/>
              <a:t>e'|f</a:t>
            </a:r>
            <a:r>
              <a:rPr lang="en-US" altLang="zh-TW" sz="2800" dirty="0"/>
              <a:t>' g' a' b'|]</a:t>
            </a:r>
            <a:endParaRPr lang="zh-TW" altLang="en-US" sz="28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75" y="4299619"/>
            <a:ext cx="64484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6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81010" cy="4351338"/>
          </a:xfrm>
        </p:spPr>
        <p:txBody>
          <a:bodyPr/>
          <a:lstStyle/>
          <a:p>
            <a:r>
              <a:rPr lang="en-US" altLang="zh-TW" dirty="0"/>
              <a:t>we'll generate two lookup tables: one that maps characters to numbers, and a second that maps numbers back to characters. 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041167" y="2879886"/>
            <a:ext cx="30180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Characters to numbers</a:t>
            </a:r>
            <a:endParaRPr lang="zh-TW" altLang="en-US"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b="47984"/>
          <a:stretch/>
        </p:blipFill>
        <p:spPr>
          <a:xfrm>
            <a:off x="2406919" y="3341551"/>
            <a:ext cx="2252901" cy="339220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/>
          <a:srcRect b="2521"/>
          <a:stretch/>
        </p:blipFill>
        <p:spPr>
          <a:xfrm>
            <a:off x="7418278" y="3350708"/>
            <a:ext cx="1685925" cy="341682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758980" y="2889043"/>
            <a:ext cx="30268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Numbers to characters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52597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Training Examples and Targets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Now you have a sequence of index: [0, 1, 2, 3, 4, 5, 6, 7, 8, 9]</a:t>
            </a:r>
          </a:p>
          <a:p>
            <a:r>
              <a:rPr lang="en-US" dirty="0"/>
              <a:t>And you want to generate a list of sequence of the desired size (</a:t>
            </a:r>
            <a:r>
              <a:rPr lang="en-US" dirty="0" err="1"/>
              <a:t>seq_length</a:t>
            </a:r>
            <a:r>
              <a:rPr lang="en-US" dirty="0"/>
              <a:t> + 1)</a:t>
            </a:r>
          </a:p>
          <a:p>
            <a:r>
              <a:rPr lang="en-US" dirty="0"/>
              <a:t>Ex: </a:t>
            </a:r>
            <a:r>
              <a:rPr lang="en-US" dirty="0" err="1"/>
              <a:t>seq_length</a:t>
            </a:r>
            <a:r>
              <a:rPr lang="en-US" dirty="0"/>
              <a:t>=2, [[0, 1, 2], [3, 4, 5], [6, 7, 8]]</a:t>
            </a:r>
          </a:p>
        </p:txBody>
      </p:sp>
    </p:spTree>
    <p:extLst>
      <p:ext uri="{BB962C8B-B14F-4D97-AF65-F5344CB8AC3E}">
        <p14:creationId xmlns:p14="http://schemas.microsoft.com/office/powerpoint/2010/main" val="1673668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Training Examples and Targets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48278" cy="4351338"/>
          </a:xfrm>
        </p:spPr>
        <p:txBody>
          <a:bodyPr/>
          <a:lstStyle/>
          <a:p>
            <a:r>
              <a:rPr lang="en-US" dirty="0"/>
              <a:t>With the function </a:t>
            </a:r>
            <a:r>
              <a:rPr lang="en-US" dirty="0" err="1"/>
              <a:t>split_input_target</a:t>
            </a:r>
            <a:r>
              <a:rPr lang="en-US" dirty="0"/>
              <a:t>, you can split the list [[0, 1, 2], [3, 4, 5], [6, 7, 8]]</a:t>
            </a:r>
          </a:p>
          <a:p>
            <a:r>
              <a:rPr lang="en-US" dirty="0"/>
              <a:t>Into [([0, 1], 2), ([3, 4], 5), ([6, 7], 8)]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626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652</Words>
  <Application>Microsoft Macintosh PowerPoint</Application>
  <PresentationFormat>寬螢幕</PresentationFormat>
  <Paragraphs>77</Paragraphs>
  <Slides>14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Homework7: Music Generation</vt:lpstr>
      <vt:lpstr>Introduction</vt:lpstr>
      <vt:lpstr>Introduction</vt:lpstr>
      <vt:lpstr>What is ABC Notation?</vt:lpstr>
      <vt:lpstr>ABC Notation</vt:lpstr>
      <vt:lpstr>ABC Notation Example</vt:lpstr>
      <vt:lpstr>Vectorization</vt:lpstr>
      <vt:lpstr>Create Training Examples and Targets</vt:lpstr>
      <vt:lpstr>Create Training Examples and Targets</vt:lpstr>
      <vt:lpstr>Training the Model</vt:lpstr>
      <vt:lpstr>Training the Model</vt:lpstr>
      <vt:lpstr>Generate Music with RNN</vt:lpstr>
      <vt:lpstr>Generate Music with RNN</vt:lpstr>
      <vt:lpstr>Concluding 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Generation Lab</dc:title>
  <dc:creator>Yu-Wei Chang</dc:creator>
  <cp:lastModifiedBy>施伯諺</cp:lastModifiedBy>
  <cp:revision>67</cp:revision>
  <dcterms:created xsi:type="dcterms:W3CDTF">2019-05-14T08:09:16Z</dcterms:created>
  <dcterms:modified xsi:type="dcterms:W3CDTF">2020-05-25T06:24:40Z</dcterms:modified>
</cp:coreProperties>
</file>