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 SemiBold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Inter"/>
      <p:regular r:id="rId27"/>
      <p:bold r:id="rId28"/>
    </p:embeddedFont>
    <p:embeddedFont>
      <p:font typeface="Fira Sans Extra Condensed Medium"/>
      <p:regular r:id="rId29"/>
      <p:bold r:id="rId30"/>
      <p:italic r:id="rId31"/>
      <p:boldItalic r:id="rId32"/>
    </p:embeddedFont>
    <p:embeddedFont>
      <p:font typeface="Merriweather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3E562F3-7510-49C1-A0A4-85A7E59E23C6}">
  <a:tblStyle styleId="{23E562F3-7510-49C1-A0A4-85A7E59E23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bold.fntdata"/><Relationship Id="rId22" Type="http://schemas.openxmlformats.org/officeDocument/2006/relationships/font" Target="fonts/MontserratSemiBold-boldItalic.fntdata"/><Relationship Id="rId21" Type="http://schemas.openxmlformats.org/officeDocument/2006/relationships/font" Target="fonts/MontserratSemiBold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Inter-bold.fntdata"/><Relationship Id="rId27" Type="http://schemas.openxmlformats.org/officeDocument/2006/relationships/font" Target="fonts/Int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ExtraCondensedMedium-italic.fntdata"/><Relationship Id="rId30" Type="http://schemas.openxmlformats.org/officeDocument/2006/relationships/font" Target="fonts/FiraSansExtraCondensedMedium-bold.fntdata"/><Relationship Id="rId11" Type="http://schemas.openxmlformats.org/officeDocument/2006/relationships/slide" Target="slides/slide6.xml"/><Relationship Id="rId33" Type="http://schemas.openxmlformats.org/officeDocument/2006/relationships/font" Target="fonts/Merriweather-regular.fntdata"/><Relationship Id="rId10" Type="http://schemas.openxmlformats.org/officeDocument/2006/relationships/slide" Target="slides/slide5.xml"/><Relationship Id="rId32" Type="http://schemas.openxmlformats.org/officeDocument/2006/relationships/font" Target="fonts/FiraSansExtraCondensedMedium-boldItalic.fntdata"/><Relationship Id="rId13" Type="http://schemas.openxmlformats.org/officeDocument/2006/relationships/slide" Target="slides/slide8.xml"/><Relationship Id="rId35" Type="http://schemas.openxmlformats.org/officeDocument/2006/relationships/font" Target="fonts/Merriweather-italic.fntdata"/><Relationship Id="rId12" Type="http://schemas.openxmlformats.org/officeDocument/2006/relationships/slide" Target="slides/slide7.xml"/><Relationship Id="rId34" Type="http://schemas.openxmlformats.org/officeDocument/2006/relationships/font" Target="fonts/Merriweather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Merriweather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SemiBold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e999e168c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e999e168c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Relationship: AS sleep disturbance increase MCS PCS decrease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AIC lowest for two feature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Anova does not favour 3 feature model over 2 feature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Anova favours 2 feature model over 1 feature models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e999e168c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e999e168c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e993be7fbd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e993be7fbd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BMI, Recurrence, Renal Failure, Age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e97b80ed8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e97b80ed8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9469d1f4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9469d1f4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99f658d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e99f658d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HRQOL is known to be lower in liver transplant patients than amongst the general population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Literature has shown that some common complications include immunosuppression, osteoporosis and sleep disturbances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Excessive daytime sleepiness, obstructive sleep apnea, fatigue → physical, mental and social impairments → lower QOL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993be7fbd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e993be7fbd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Cleaning data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Checked for outliers and invalid data points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Removed invalid values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Kept the rest of them, they affect the regression models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Kept NA’s in dataframe, using na.omit() took out too many entries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Reduced df from 268 → 151 entries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Decided not to remove NA’s from the entire dataframe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deal with NA’s, new data frames were created with select columns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Checked for collinearity between clinical predictors and sleep scales: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None of the predictors for sleep disturbance had an R</a:t>
            </a:r>
            <a:r>
              <a:rPr baseline="300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 0.8 so they were all included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PSQI and AIS had a 0.82 correlation, this yields a VIF of 5.55 which is greater than the threshold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PSQI also had 85 NA values whereas AIS only had 5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85/268 = 32%, according to lecture 11 on missing data, columns should be removed if &gt;30% of values are missing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e99f658d4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e99f658d4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e993be7fb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e993be7fb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Models selected by AIC over anova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Sleep scale scores: stepwise from strongest feature from most complicated 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BSS limited to 6 features, rest 16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-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</a:rPr>
              <a:t>Identify the relationship between sleep disturbance and quality of life (physical and mental), HRQOL = health related quality of life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HRQOL: stepwise exclusion from most complicated model</a:t>
            </a: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e999e168c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e999e168c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 significantly correlated predictors; initial model selected based on significance and lowest initial AIC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AIC indicates some sort of better fit for more complex models; already penalizes additional features.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ANOVA findings are different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e999e168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e999e168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Corticoid p-value = 0.0175, Recurrence p-value = 0.0260, Age p-value = 0.0311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Closely competing models exist either by adding depression (AIC = 1455.898, anova p = 0.1), or replacing BMI with depression (AIC = 1455.945, anova p = 0.1059)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e999e168c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e999e168c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 significant correlated predictors, corticoid p-value = 0.06, graft rejection p-value = 0.09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Model selection supported by both AIC and anova findings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713225" y="1412150"/>
            <a:ext cx="7717500" cy="165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2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713400" y="3069625"/>
            <a:ext cx="77175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/>
          <p:nvPr/>
        </p:nvSpPr>
        <p:spPr>
          <a:xfrm flipH="1"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1"/>
          <p:cNvSpPr/>
          <p:nvPr/>
        </p:nvSpPr>
        <p:spPr>
          <a:xfrm flipH="1" rot="10800000"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2683950" y="3273525"/>
            <a:ext cx="575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 flipH="1">
            <a:off x="2684000" y="1247225"/>
            <a:ext cx="5757300" cy="18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idact Gothic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/>
          <p:nvPr/>
        </p:nvSpPr>
        <p:spPr>
          <a:xfrm flipH="1" rot="10800000">
            <a:off x="1216200" y="2571750"/>
            <a:ext cx="1216200" cy="25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 flipH="1" rot="10800000">
            <a:off x="0" y="1061825"/>
            <a:ext cx="1216200" cy="150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2" type="ctrTitle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hasCustomPrompt="1" idx="3" type="title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4" type="ctrTitle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hasCustomPrompt="1" idx="5" type="title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4"/>
          <p:cNvSpPr txBox="1"/>
          <p:nvPr>
            <p:ph idx="6" type="subTitle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0" name="Google Shape;80;p14"/>
          <p:cNvSpPr txBox="1"/>
          <p:nvPr>
            <p:ph idx="7" type="ctrTitle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hasCustomPrompt="1" idx="8" type="title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4"/>
          <p:cNvSpPr txBox="1"/>
          <p:nvPr>
            <p:ph idx="9" type="subTitle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3" name="Google Shape;83;p14"/>
          <p:cNvSpPr txBox="1"/>
          <p:nvPr>
            <p:ph idx="13" type="ctrTitle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hasCustomPrompt="1" idx="14" type="title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4"/>
          <p:cNvSpPr txBox="1"/>
          <p:nvPr>
            <p:ph idx="15" type="subTitle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6" name="Google Shape;86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3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idx="1" type="subTitle"/>
          </p:nvPr>
        </p:nvSpPr>
        <p:spPr>
          <a:xfrm>
            <a:off x="1454225" y="33913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2" type="subTitle"/>
          </p:nvPr>
        </p:nvSpPr>
        <p:spPr>
          <a:xfrm>
            <a:off x="1454225" y="37667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3" type="subTitle"/>
          </p:nvPr>
        </p:nvSpPr>
        <p:spPr>
          <a:xfrm>
            <a:off x="5427875" y="33913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idx="4" type="subTitle"/>
          </p:nvPr>
        </p:nvSpPr>
        <p:spPr>
          <a:xfrm>
            <a:off x="5427875" y="37667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15"/>
          <p:cNvSpPr/>
          <p:nvPr/>
        </p:nvSpPr>
        <p:spPr>
          <a:xfrm rot="5400000">
            <a:off x="-2131350" y="2050000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5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1" type="subTitle"/>
          </p:nvPr>
        </p:nvSpPr>
        <p:spPr>
          <a:xfrm>
            <a:off x="1098800" y="3775200"/>
            <a:ext cx="28131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2" type="subTitle"/>
          </p:nvPr>
        </p:nvSpPr>
        <p:spPr>
          <a:xfrm>
            <a:off x="1098800" y="3051300"/>
            <a:ext cx="28131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3" type="subTitle"/>
          </p:nvPr>
        </p:nvSpPr>
        <p:spPr>
          <a:xfrm>
            <a:off x="1098800" y="2315550"/>
            <a:ext cx="28131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4" type="subTitle"/>
          </p:nvPr>
        </p:nvSpPr>
        <p:spPr>
          <a:xfrm>
            <a:off x="1098800" y="1591650"/>
            <a:ext cx="28131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3" name="Google Shape;103;p16"/>
          <p:cNvSpPr/>
          <p:nvPr/>
        </p:nvSpPr>
        <p:spPr>
          <a:xfrm flipH="1" rot="10800000">
            <a:off x="5416200" y="1010100"/>
            <a:ext cx="1216200" cy="156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 flipH="1" rot="10800000">
            <a:off x="6632400" y="2571600"/>
            <a:ext cx="1216200" cy="25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1" type="subTitle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2" type="subTitle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17"/>
          <p:cNvSpPr txBox="1"/>
          <p:nvPr>
            <p:ph idx="3" type="subTitle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1" name="Google Shape;111;p17"/>
          <p:cNvSpPr txBox="1"/>
          <p:nvPr>
            <p:ph idx="4" type="subTitle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17"/>
          <p:cNvSpPr txBox="1"/>
          <p:nvPr>
            <p:ph idx="5" type="subTitle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3" name="Google Shape;113;p17"/>
          <p:cNvSpPr txBox="1"/>
          <p:nvPr>
            <p:ph idx="6" type="subTitle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3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idx="1" type="subTitle"/>
          </p:nvPr>
        </p:nvSpPr>
        <p:spPr>
          <a:xfrm>
            <a:off x="1878275" y="1251675"/>
            <a:ext cx="27876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" name="Google Shape;120;p18"/>
          <p:cNvSpPr txBox="1"/>
          <p:nvPr>
            <p:ph idx="2" type="subTitle"/>
          </p:nvPr>
        </p:nvSpPr>
        <p:spPr>
          <a:xfrm>
            <a:off x="1878275" y="1744345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" name="Google Shape;121;p18"/>
          <p:cNvSpPr txBox="1"/>
          <p:nvPr>
            <p:ph idx="3" type="subTitle"/>
          </p:nvPr>
        </p:nvSpPr>
        <p:spPr>
          <a:xfrm>
            <a:off x="5351497" y="1251675"/>
            <a:ext cx="27876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2" name="Google Shape;122;p18"/>
          <p:cNvSpPr txBox="1"/>
          <p:nvPr>
            <p:ph idx="4" type="subTitle"/>
          </p:nvPr>
        </p:nvSpPr>
        <p:spPr>
          <a:xfrm>
            <a:off x="5351493" y="1744282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5" type="subTitle"/>
          </p:nvPr>
        </p:nvSpPr>
        <p:spPr>
          <a:xfrm>
            <a:off x="1878275" y="2898148"/>
            <a:ext cx="27876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18"/>
          <p:cNvSpPr txBox="1"/>
          <p:nvPr>
            <p:ph idx="6" type="subTitle"/>
          </p:nvPr>
        </p:nvSpPr>
        <p:spPr>
          <a:xfrm>
            <a:off x="1878275" y="3390754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5" name="Google Shape;125;p18"/>
          <p:cNvSpPr txBox="1"/>
          <p:nvPr>
            <p:ph idx="7" type="subTitle"/>
          </p:nvPr>
        </p:nvSpPr>
        <p:spPr>
          <a:xfrm>
            <a:off x="5351425" y="2898156"/>
            <a:ext cx="27876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18"/>
          <p:cNvSpPr txBox="1"/>
          <p:nvPr>
            <p:ph idx="8" type="subTitle"/>
          </p:nvPr>
        </p:nvSpPr>
        <p:spPr>
          <a:xfrm>
            <a:off x="5351425" y="3390754"/>
            <a:ext cx="27876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7" name="Google Shape;127;p18"/>
          <p:cNvSpPr txBox="1"/>
          <p:nvPr>
            <p:ph idx="9" type="subTitle"/>
          </p:nvPr>
        </p:nvSpPr>
        <p:spPr>
          <a:xfrm rot="-5400803">
            <a:off x="609009" y="1779468"/>
            <a:ext cx="1284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128" name="Google Shape;128;p18"/>
          <p:cNvSpPr txBox="1"/>
          <p:nvPr>
            <p:ph idx="13" type="subTitle"/>
          </p:nvPr>
        </p:nvSpPr>
        <p:spPr>
          <a:xfrm rot="-5400000">
            <a:off x="609075" y="3422400"/>
            <a:ext cx="12843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4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idx="1" type="subTitle"/>
          </p:nvPr>
        </p:nvSpPr>
        <p:spPr>
          <a:xfrm>
            <a:off x="5951340" y="1570850"/>
            <a:ext cx="24795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2" name="Google Shape;132;p19"/>
          <p:cNvSpPr txBox="1"/>
          <p:nvPr>
            <p:ph idx="2" type="subTitle"/>
          </p:nvPr>
        </p:nvSpPr>
        <p:spPr>
          <a:xfrm>
            <a:off x="5951336" y="1941975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19"/>
          <p:cNvSpPr txBox="1"/>
          <p:nvPr>
            <p:ph idx="3" type="subTitle"/>
          </p:nvPr>
        </p:nvSpPr>
        <p:spPr>
          <a:xfrm>
            <a:off x="5951276" y="3064926"/>
            <a:ext cx="24795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4" name="Google Shape;134;p19"/>
          <p:cNvSpPr txBox="1"/>
          <p:nvPr>
            <p:ph idx="4" type="subTitle"/>
          </p:nvPr>
        </p:nvSpPr>
        <p:spPr>
          <a:xfrm>
            <a:off x="5951276" y="3436049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5" name="Google Shape;135;p19"/>
          <p:cNvSpPr txBox="1"/>
          <p:nvPr>
            <p:ph idx="5" type="subTitle"/>
          </p:nvPr>
        </p:nvSpPr>
        <p:spPr>
          <a:xfrm>
            <a:off x="3156090" y="1570850"/>
            <a:ext cx="24795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6" name="Google Shape;136;p19"/>
          <p:cNvSpPr txBox="1"/>
          <p:nvPr>
            <p:ph idx="6" type="subTitle"/>
          </p:nvPr>
        </p:nvSpPr>
        <p:spPr>
          <a:xfrm>
            <a:off x="3156036" y="1941975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7" name="Google Shape;137;p19"/>
          <p:cNvSpPr txBox="1"/>
          <p:nvPr>
            <p:ph idx="7" type="subTitle"/>
          </p:nvPr>
        </p:nvSpPr>
        <p:spPr>
          <a:xfrm>
            <a:off x="3156026" y="3064926"/>
            <a:ext cx="24795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8" name="Google Shape;138;p19"/>
          <p:cNvSpPr txBox="1"/>
          <p:nvPr>
            <p:ph idx="8" type="subTitle"/>
          </p:nvPr>
        </p:nvSpPr>
        <p:spPr>
          <a:xfrm>
            <a:off x="3155976" y="3436049"/>
            <a:ext cx="24795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" name="Google Shape;139;p19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0" name="Google Shape;140;p19"/>
          <p:cNvSpPr/>
          <p:nvPr/>
        </p:nvSpPr>
        <p:spPr>
          <a:xfrm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 rot="10800000">
            <a:off x="1216200" y="1061825"/>
            <a:ext cx="1216200" cy="15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6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5" name="Google Shape;145;p20"/>
          <p:cNvSpPr txBox="1"/>
          <p:nvPr>
            <p:ph idx="1" type="subTitle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0"/>
          <p:cNvSpPr/>
          <p:nvPr/>
        </p:nvSpPr>
        <p:spPr>
          <a:xfrm flipH="1" rot="10800000">
            <a:off x="0" y="2571825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 flipH="1" rot="10800000">
            <a:off x="1219200" y="1247175"/>
            <a:ext cx="1216200" cy="132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/>
          <p:nvPr/>
        </p:nvSpPr>
        <p:spPr>
          <a:xfrm flipH="1" rot="10800000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 flipH="1" rot="10800000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0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3730075" y="1631700"/>
            <a:ext cx="4700700" cy="10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21"/>
          <p:cNvSpPr txBox="1"/>
          <p:nvPr>
            <p:ph idx="1" type="subTitle"/>
          </p:nvPr>
        </p:nvSpPr>
        <p:spPr>
          <a:xfrm>
            <a:off x="3730075" y="2726700"/>
            <a:ext cx="47007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1"/>
          <p:cNvSpPr/>
          <p:nvPr/>
        </p:nvSpPr>
        <p:spPr>
          <a:xfrm flipH="1" rot="10800000">
            <a:off x="2110925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 flipH="1"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7" name="Google Shape;157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0" name="Google Shape;160;p23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5" name="Google Shape;165;p24"/>
          <p:cNvSpPr txBox="1"/>
          <p:nvPr>
            <p:ph idx="1" type="subTitle"/>
          </p:nvPr>
        </p:nvSpPr>
        <p:spPr>
          <a:xfrm>
            <a:off x="717800" y="1255775"/>
            <a:ext cx="4631700" cy="3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6" name="Google Shape;166;p24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hasCustomPrompt="1" type="title"/>
          </p:nvPr>
        </p:nvSpPr>
        <p:spPr>
          <a:xfrm>
            <a:off x="750975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0" name="Google Shape;170;p25"/>
          <p:cNvSpPr txBox="1"/>
          <p:nvPr>
            <p:ph idx="1" type="subTitle"/>
          </p:nvPr>
        </p:nvSpPr>
        <p:spPr>
          <a:xfrm>
            <a:off x="750975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1" name="Google Shape;171;p25"/>
          <p:cNvSpPr txBox="1"/>
          <p:nvPr>
            <p:ph hasCustomPrompt="1" idx="2" type="title"/>
          </p:nvPr>
        </p:nvSpPr>
        <p:spPr>
          <a:xfrm>
            <a:off x="3508587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2" name="Google Shape;172;p25"/>
          <p:cNvSpPr txBox="1"/>
          <p:nvPr>
            <p:ph idx="3" type="subTitle"/>
          </p:nvPr>
        </p:nvSpPr>
        <p:spPr>
          <a:xfrm>
            <a:off x="3508587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3" name="Google Shape;173;p25"/>
          <p:cNvSpPr txBox="1"/>
          <p:nvPr>
            <p:ph idx="4"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4" name="Google Shape;174;p25"/>
          <p:cNvSpPr txBox="1"/>
          <p:nvPr>
            <p:ph hasCustomPrompt="1" idx="5" type="title"/>
          </p:nvPr>
        </p:nvSpPr>
        <p:spPr>
          <a:xfrm>
            <a:off x="6216100" y="2819150"/>
            <a:ext cx="2164200" cy="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5" name="Google Shape;175;p25"/>
          <p:cNvSpPr txBox="1"/>
          <p:nvPr>
            <p:ph idx="6" type="subTitle"/>
          </p:nvPr>
        </p:nvSpPr>
        <p:spPr>
          <a:xfrm>
            <a:off x="6216100" y="3390050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6" name="Google Shape;176;p25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2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idx="1" type="subTitle"/>
          </p:nvPr>
        </p:nvSpPr>
        <p:spPr>
          <a:xfrm>
            <a:off x="71190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26"/>
          <p:cNvSpPr txBox="1"/>
          <p:nvPr>
            <p:ph idx="2" type="subTitle"/>
          </p:nvPr>
        </p:nvSpPr>
        <p:spPr>
          <a:xfrm>
            <a:off x="71190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2" name="Google Shape;182;p26"/>
          <p:cNvSpPr txBox="1"/>
          <p:nvPr>
            <p:ph idx="3" type="subTitle"/>
          </p:nvPr>
        </p:nvSpPr>
        <p:spPr>
          <a:xfrm>
            <a:off x="298395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3" name="Google Shape;183;p26"/>
          <p:cNvSpPr txBox="1"/>
          <p:nvPr>
            <p:ph idx="4" type="subTitle"/>
          </p:nvPr>
        </p:nvSpPr>
        <p:spPr>
          <a:xfrm>
            <a:off x="298395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4" name="Google Shape;184;p26"/>
          <p:cNvSpPr txBox="1"/>
          <p:nvPr>
            <p:ph idx="5" type="subTitle"/>
          </p:nvPr>
        </p:nvSpPr>
        <p:spPr>
          <a:xfrm>
            <a:off x="525600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5" name="Google Shape;185;p26"/>
          <p:cNvSpPr txBox="1"/>
          <p:nvPr>
            <p:ph idx="6" type="subTitle"/>
          </p:nvPr>
        </p:nvSpPr>
        <p:spPr>
          <a:xfrm>
            <a:off x="525600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6" name="Google Shape;186;p26"/>
          <p:cNvSpPr txBox="1"/>
          <p:nvPr>
            <p:ph idx="7" type="subTitle"/>
          </p:nvPr>
        </p:nvSpPr>
        <p:spPr>
          <a:xfrm>
            <a:off x="71190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7" name="Google Shape;187;p26"/>
          <p:cNvSpPr txBox="1"/>
          <p:nvPr>
            <p:ph idx="8" type="subTitle"/>
          </p:nvPr>
        </p:nvSpPr>
        <p:spPr>
          <a:xfrm>
            <a:off x="71190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8" name="Google Shape;188;p26"/>
          <p:cNvSpPr txBox="1"/>
          <p:nvPr>
            <p:ph idx="9" type="subTitle"/>
          </p:nvPr>
        </p:nvSpPr>
        <p:spPr>
          <a:xfrm>
            <a:off x="298395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9" name="Google Shape;189;p26"/>
          <p:cNvSpPr txBox="1"/>
          <p:nvPr>
            <p:ph idx="13" type="subTitle"/>
          </p:nvPr>
        </p:nvSpPr>
        <p:spPr>
          <a:xfrm>
            <a:off x="298395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26"/>
          <p:cNvSpPr txBox="1"/>
          <p:nvPr>
            <p:ph idx="14" type="subTitle"/>
          </p:nvPr>
        </p:nvSpPr>
        <p:spPr>
          <a:xfrm>
            <a:off x="525600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1" name="Google Shape;191;p26"/>
          <p:cNvSpPr txBox="1"/>
          <p:nvPr>
            <p:ph idx="15" type="subTitle"/>
          </p:nvPr>
        </p:nvSpPr>
        <p:spPr>
          <a:xfrm>
            <a:off x="525600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26"/>
          <p:cNvSpPr txBox="1"/>
          <p:nvPr>
            <p:ph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3" name="Google Shape;193;p26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8" name="Google Shape;198;p27"/>
          <p:cNvSpPr txBox="1"/>
          <p:nvPr/>
        </p:nvSpPr>
        <p:spPr>
          <a:xfrm>
            <a:off x="713225" y="3485675"/>
            <a:ext cx="39561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b="1" lang="en" sz="1100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7"/>
          <p:cNvSpPr/>
          <p:nvPr/>
        </p:nvSpPr>
        <p:spPr>
          <a:xfrm>
            <a:off x="6711600" y="25716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7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713225" y="2371675"/>
            <a:ext cx="2987100" cy="1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■"/>
              <a:defRPr sz="1200"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200"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○"/>
              <a:defRPr sz="1200"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■"/>
              <a:defRPr sz="1200"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200"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○"/>
              <a:defRPr sz="1200"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Light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3962400" y="2371675"/>
            <a:ext cx="2987100" cy="1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"/>
              <a:defRPr sz="14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2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■"/>
              <a:defRPr sz="1200"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200"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○"/>
              <a:defRPr sz="1200"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■"/>
              <a:defRPr sz="1200"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●"/>
              <a:defRPr sz="1200"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Light"/>
              <a:buChar char="○"/>
              <a:defRPr sz="1200"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Light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3" type="subTitle"/>
          </p:nvPr>
        </p:nvSpPr>
        <p:spPr>
          <a:xfrm>
            <a:off x="713225" y="1925800"/>
            <a:ext cx="29871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4" type="subTitle"/>
          </p:nvPr>
        </p:nvSpPr>
        <p:spPr>
          <a:xfrm>
            <a:off x="3962400" y="1925800"/>
            <a:ext cx="29871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5" name="Google Shape;35;p6"/>
          <p:cNvSpPr/>
          <p:nvPr/>
        </p:nvSpPr>
        <p:spPr>
          <a:xfrm rot="5400000">
            <a:off x="6703350" y="270292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713225" y="1170000"/>
            <a:ext cx="5533200" cy="28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7951325" y="2571750"/>
            <a:ext cx="1216200" cy="134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713225" y="3045375"/>
            <a:ext cx="4462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hasCustomPrompt="1" idx="2" type="title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52" name="Google Shape;52;p9"/>
          <p:cNvSpPr/>
          <p:nvPr/>
        </p:nvSpPr>
        <p:spPr>
          <a:xfrm>
            <a:off x="5270400" y="9795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6486600" y="257190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713225" y="544075"/>
            <a:ext cx="4264800" cy="15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3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buNone/>
              <a:defRPr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buNone/>
              <a:defRPr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buNone/>
              <a:defRPr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buNone/>
              <a:defRPr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buNone/>
              <a:defRPr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buNone/>
              <a:defRPr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buNone/>
              <a:defRPr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buNone/>
              <a:defRPr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ctrTitle"/>
          </p:nvPr>
        </p:nvSpPr>
        <p:spPr>
          <a:xfrm>
            <a:off x="1354050" y="1172225"/>
            <a:ext cx="7135800" cy="23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Sleep Disturbance in Patients with Liver Transplants and its Relationship to Quality of Life</a:t>
            </a:r>
            <a:endParaRPr sz="3000"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BTC 1842H:</a:t>
            </a:r>
            <a:r>
              <a:rPr lang="en" sz="2000">
                <a:solidFill>
                  <a:schemeClr val="accent1"/>
                </a:solidFill>
              </a:rPr>
              <a:t> </a:t>
            </a:r>
            <a:r>
              <a:rPr lang="en" sz="2000">
                <a:solidFill>
                  <a:srgbClr val="4A8CFF"/>
                </a:solidFill>
              </a:rPr>
              <a:t>DATA SCIENCE IN HEALTH I</a:t>
            </a:r>
            <a:endParaRPr sz="2000">
              <a:solidFill>
                <a:srgbClr val="4A8CFF"/>
              </a:solidFill>
            </a:endParaRPr>
          </a:p>
        </p:txBody>
      </p:sp>
      <p:sp>
        <p:nvSpPr>
          <p:cNvPr id="207" name="Google Shape;207;p28"/>
          <p:cNvSpPr txBox="1"/>
          <p:nvPr>
            <p:ph idx="1" type="subTitle"/>
          </p:nvPr>
        </p:nvSpPr>
        <p:spPr>
          <a:xfrm>
            <a:off x="592400" y="3854175"/>
            <a:ext cx="78222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Team 2 (Praetor): Kevin Schubert, Vivian Pan, Kaiwen Zhang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7"/>
          <p:cNvSpPr txBox="1"/>
          <p:nvPr>
            <p:ph idx="4294967295" type="title"/>
          </p:nvPr>
        </p:nvSpPr>
        <p:spPr>
          <a:xfrm>
            <a:off x="777300" y="351675"/>
            <a:ext cx="40554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A3"/>
                </a:solidFill>
              </a:rPr>
              <a:t>Results - MCS</a:t>
            </a:r>
            <a:endParaRPr>
              <a:solidFill>
                <a:srgbClr val="003BA3"/>
              </a:solidFill>
            </a:endParaRPr>
          </a:p>
        </p:txBody>
      </p:sp>
      <p:sp>
        <p:nvSpPr>
          <p:cNvPr id="340" name="Google Shape;340;p37"/>
          <p:cNvSpPr/>
          <p:nvPr/>
        </p:nvSpPr>
        <p:spPr>
          <a:xfrm>
            <a:off x="7654500" y="732900"/>
            <a:ext cx="740700" cy="2905500"/>
          </a:xfrm>
          <a:prstGeom prst="rect">
            <a:avLst/>
          </a:prstGeom>
          <a:solidFill>
            <a:srgbClr val="003BA3"/>
          </a:solidFill>
          <a:ln cap="flat" cmpd="sng" w="9525">
            <a:solidFill>
              <a:srgbClr val="003BA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7"/>
          <p:cNvSpPr/>
          <p:nvPr/>
        </p:nvSpPr>
        <p:spPr>
          <a:xfrm>
            <a:off x="8395200" y="3638400"/>
            <a:ext cx="748800" cy="1505100"/>
          </a:xfrm>
          <a:prstGeom prst="rect">
            <a:avLst/>
          </a:prstGeom>
          <a:solidFill>
            <a:srgbClr val="4A8CFF"/>
          </a:solidFill>
          <a:ln cap="flat" cmpd="sng" w="9525">
            <a:solidFill>
              <a:srgbClr val="4A8C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42" name="Google Shape;342;p37"/>
          <p:cNvGraphicFramePr/>
          <p:nvPr/>
        </p:nvGraphicFramePr>
        <p:xfrm>
          <a:off x="777300" y="128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{23E562F3-7510-49C1-A0A4-85A7E59E23C6}</a:tableStyleId>
              </a:tblPr>
              <a:tblGrid>
                <a:gridCol w="2206850"/>
                <a:gridCol w="2206850"/>
                <a:gridCol w="2206850"/>
              </a:tblGrid>
              <a:tr h="65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Features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AIC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Anova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(1) AIS, ESS, </a:t>
                      </a:r>
                      <a:r>
                        <a:rPr lang="en">
                          <a:solidFill>
                            <a:srgbClr val="FF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BSS</a:t>
                      </a:r>
                      <a:endParaRPr>
                        <a:solidFill>
                          <a:srgbClr val="FF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1752.804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(2) AIS, ESS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1750.987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(1) vs (2)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 = 0.6721</a:t>
                      </a:r>
                      <a:endParaRPr>
                        <a:solidFill>
                          <a:srgbClr val="FF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(3) AIS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1756.541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(2) vs (3)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 = 0.006378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(4) ESS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1805.883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(2) vs (4)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 = 7.098e-14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3" name="Google Shape;343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8"/>
          <p:cNvSpPr txBox="1"/>
          <p:nvPr>
            <p:ph idx="4294967295" type="title"/>
          </p:nvPr>
        </p:nvSpPr>
        <p:spPr>
          <a:xfrm>
            <a:off x="777300" y="351675"/>
            <a:ext cx="40554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A3"/>
                </a:solidFill>
              </a:rPr>
              <a:t>Results - PCS</a:t>
            </a:r>
            <a:endParaRPr>
              <a:solidFill>
                <a:srgbClr val="003BA3"/>
              </a:solidFill>
            </a:endParaRPr>
          </a:p>
        </p:txBody>
      </p:sp>
      <p:sp>
        <p:nvSpPr>
          <p:cNvPr id="349" name="Google Shape;349;p38"/>
          <p:cNvSpPr/>
          <p:nvPr/>
        </p:nvSpPr>
        <p:spPr>
          <a:xfrm>
            <a:off x="7654500" y="732900"/>
            <a:ext cx="740700" cy="2905500"/>
          </a:xfrm>
          <a:prstGeom prst="rect">
            <a:avLst/>
          </a:prstGeom>
          <a:solidFill>
            <a:srgbClr val="003BA3"/>
          </a:solidFill>
          <a:ln cap="flat" cmpd="sng" w="9525">
            <a:solidFill>
              <a:srgbClr val="003BA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8"/>
          <p:cNvSpPr/>
          <p:nvPr/>
        </p:nvSpPr>
        <p:spPr>
          <a:xfrm>
            <a:off x="8395200" y="3638400"/>
            <a:ext cx="748800" cy="1505100"/>
          </a:xfrm>
          <a:prstGeom prst="rect">
            <a:avLst/>
          </a:prstGeom>
          <a:solidFill>
            <a:srgbClr val="4A8CFF"/>
          </a:solidFill>
          <a:ln cap="flat" cmpd="sng" w="9525">
            <a:solidFill>
              <a:srgbClr val="4A8C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51" name="Google Shape;351;p38"/>
          <p:cNvGraphicFramePr/>
          <p:nvPr/>
        </p:nvGraphicFramePr>
        <p:xfrm>
          <a:off x="777300" y="128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{23E562F3-7510-49C1-A0A4-85A7E59E23C6}</a:tableStyleId>
              </a:tblPr>
              <a:tblGrid>
                <a:gridCol w="2206850"/>
                <a:gridCol w="2206850"/>
                <a:gridCol w="2206850"/>
              </a:tblGrid>
              <a:tr h="65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Features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AIC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Anova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(1) BSS, AIS, ESS</a:t>
                      </a:r>
                      <a:endParaRPr>
                        <a:solidFill>
                          <a:srgbClr val="FF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1772.192</a:t>
                      </a:r>
                      <a:endParaRPr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(2) AIS, BSS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1778.566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(1) vs (2)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 = 0.004161</a:t>
                      </a:r>
                      <a:endParaRPr>
                        <a:solidFill>
                          <a:srgbClr val="FF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(3) ESS, BSS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1793.657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(1) vs (3)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 = 1.611e-6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(4) AIS, ESS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1775.888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(1) vs (4)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 = 0.01811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2" name="Google Shape;352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9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Conclusion</a:t>
            </a:r>
            <a:endParaRPr sz="3000"/>
          </a:p>
        </p:txBody>
      </p:sp>
      <p:sp>
        <p:nvSpPr>
          <p:cNvPr id="358" name="Google Shape;358;p39"/>
          <p:cNvSpPr txBox="1"/>
          <p:nvPr>
            <p:ph idx="1" type="subTitle"/>
          </p:nvPr>
        </p:nvSpPr>
        <p:spPr>
          <a:xfrm>
            <a:off x="717800" y="16665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100% Prevalence</a:t>
            </a:r>
            <a:endParaRPr/>
          </a:p>
        </p:txBody>
      </p:sp>
      <p:sp>
        <p:nvSpPr>
          <p:cNvPr id="359" name="Google Shape;359;p39"/>
          <p:cNvSpPr txBox="1"/>
          <p:nvPr>
            <p:ph idx="2" type="subTitle"/>
          </p:nvPr>
        </p:nvSpPr>
        <p:spPr>
          <a:xfrm>
            <a:off x="717800" y="20419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</a:t>
            </a:r>
            <a:r>
              <a:rPr lang="en"/>
              <a:t>f sleep disturbance</a:t>
            </a:r>
            <a:endParaRPr/>
          </a:p>
        </p:txBody>
      </p:sp>
      <p:sp>
        <p:nvSpPr>
          <p:cNvPr id="360" name="Google Shape;360;p39"/>
          <p:cNvSpPr txBox="1"/>
          <p:nvPr>
            <p:ph idx="3" type="subTitle"/>
          </p:nvPr>
        </p:nvSpPr>
        <p:spPr>
          <a:xfrm>
            <a:off x="3283350" y="2390400"/>
            <a:ext cx="25773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Predictors of Sleep</a:t>
            </a:r>
            <a:endParaRPr/>
          </a:p>
        </p:txBody>
      </p:sp>
      <p:sp>
        <p:nvSpPr>
          <p:cNvPr id="361" name="Google Shape;361;p39"/>
          <p:cNvSpPr txBox="1"/>
          <p:nvPr>
            <p:ph idx="4" type="subTitle"/>
          </p:nvPr>
        </p:nvSpPr>
        <p:spPr>
          <a:xfrm>
            <a:off x="3332550" y="2765850"/>
            <a:ext cx="25281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Age was most commonly used</a:t>
            </a:r>
            <a:endParaRPr/>
          </a:p>
        </p:txBody>
      </p:sp>
      <p:sp>
        <p:nvSpPr>
          <p:cNvPr id="362" name="Google Shape;362;p39"/>
          <p:cNvSpPr txBox="1"/>
          <p:nvPr>
            <p:ph idx="5" type="subTitle"/>
          </p:nvPr>
        </p:nvSpPr>
        <p:spPr>
          <a:xfrm>
            <a:off x="6110400" y="3189325"/>
            <a:ext cx="25281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Predictors of QOL</a:t>
            </a:r>
            <a:endParaRPr/>
          </a:p>
        </p:txBody>
      </p:sp>
      <p:sp>
        <p:nvSpPr>
          <p:cNvPr id="363" name="Google Shape;363;p39"/>
          <p:cNvSpPr txBox="1"/>
          <p:nvPr>
            <p:ph idx="6" type="subTitle"/>
          </p:nvPr>
        </p:nvSpPr>
        <p:spPr>
          <a:xfrm>
            <a:off x="6243600" y="3564775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AIS and ESS in both, BSS in PCS</a:t>
            </a:r>
            <a:endParaRPr/>
          </a:p>
        </p:txBody>
      </p:sp>
      <p:sp>
        <p:nvSpPr>
          <p:cNvPr id="364" name="Google Shape;364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365" name="Google Shape;365;p39"/>
          <p:cNvGrpSpPr/>
          <p:nvPr/>
        </p:nvGrpSpPr>
        <p:grpSpPr>
          <a:xfrm>
            <a:off x="1638252" y="1182252"/>
            <a:ext cx="420790" cy="419681"/>
            <a:chOff x="2662884" y="1513044"/>
            <a:chExt cx="322914" cy="348543"/>
          </a:xfrm>
        </p:grpSpPr>
        <p:sp>
          <p:nvSpPr>
            <p:cNvPr id="366" name="Google Shape;366;p39"/>
            <p:cNvSpPr/>
            <p:nvPr/>
          </p:nvSpPr>
          <p:spPr>
            <a:xfrm>
              <a:off x="2662884" y="1513044"/>
              <a:ext cx="260663" cy="348543"/>
            </a:xfrm>
            <a:custGeom>
              <a:rect b="b" l="l" r="r" t="t"/>
              <a:pathLst>
                <a:path extrusionOk="0" h="11002" w="8228">
                  <a:moveTo>
                    <a:pt x="5692" y="0"/>
                  </a:moveTo>
                  <a:cubicBezTo>
                    <a:pt x="5597" y="0"/>
                    <a:pt x="5525" y="72"/>
                    <a:pt x="5525" y="167"/>
                  </a:cubicBezTo>
                  <a:cubicBezTo>
                    <a:pt x="5525" y="250"/>
                    <a:pt x="5597" y="322"/>
                    <a:pt x="5692" y="322"/>
                  </a:cubicBezTo>
                  <a:lnTo>
                    <a:pt x="7907" y="322"/>
                  </a:lnTo>
                  <a:lnTo>
                    <a:pt x="7907" y="10668"/>
                  </a:lnTo>
                  <a:lnTo>
                    <a:pt x="334" y="10668"/>
                  </a:lnTo>
                  <a:lnTo>
                    <a:pt x="334" y="9406"/>
                  </a:lnTo>
                  <a:cubicBezTo>
                    <a:pt x="334" y="9311"/>
                    <a:pt x="251" y="9240"/>
                    <a:pt x="167" y="9240"/>
                  </a:cubicBezTo>
                  <a:cubicBezTo>
                    <a:pt x="72" y="9240"/>
                    <a:pt x="1" y="9311"/>
                    <a:pt x="1" y="9406"/>
                  </a:cubicBezTo>
                  <a:lnTo>
                    <a:pt x="1" y="10835"/>
                  </a:lnTo>
                  <a:cubicBezTo>
                    <a:pt x="1" y="10918"/>
                    <a:pt x="72" y="11002"/>
                    <a:pt x="167" y="11002"/>
                  </a:cubicBezTo>
                  <a:lnTo>
                    <a:pt x="8049" y="11002"/>
                  </a:lnTo>
                  <a:cubicBezTo>
                    <a:pt x="8145" y="11002"/>
                    <a:pt x="8216" y="10918"/>
                    <a:pt x="8216" y="10835"/>
                  </a:cubicBezTo>
                  <a:lnTo>
                    <a:pt x="8216" y="179"/>
                  </a:lnTo>
                  <a:cubicBezTo>
                    <a:pt x="8228" y="60"/>
                    <a:pt x="8157" y="0"/>
                    <a:pt x="807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9"/>
            <p:cNvSpPr/>
            <p:nvPr/>
          </p:nvSpPr>
          <p:spPr>
            <a:xfrm>
              <a:off x="2663264" y="1513044"/>
              <a:ext cx="165243" cy="282554"/>
            </a:xfrm>
            <a:custGeom>
              <a:rect b="b" l="l" r="r" t="t"/>
              <a:pathLst>
                <a:path extrusionOk="0" h="8919" w="5216">
                  <a:moveTo>
                    <a:pt x="2358" y="548"/>
                  </a:moveTo>
                  <a:lnTo>
                    <a:pt x="2358" y="2346"/>
                  </a:lnTo>
                  <a:lnTo>
                    <a:pt x="560" y="2346"/>
                  </a:lnTo>
                  <a:lnTo>
                    <a:pt x="2358" y="548"/>
                  </a:lnTo>
                  <a:close/>
                  <a:moveTo>
                    <a:pt x="2537" y="0"/>
                  </a:moveTo>
                  <a:cubicBezTo>
                    <a:pt x="2418" y="0"/>
                    <a:pt x="2299" y="167"/>
                    <a:pt x="2227" y="238"/>
                  </a:cubicBezTo>
                  <a:lnTo>
                    <a:pt x="108" y="2346"/>
                  </a:lnTo>
                  <a:cubicBezTo>
                    <a:pt x="60" y="2393"/>
                    <a:pt x="1" y="2441"/>
                    <a:pt x="1" y="2513"/>
                  </a:cubicBezTo>
                  <a:lnTo>
                    <a:pt x="1" y="8751"/>
                  </a:lnTo>
                  <a:cubicBezTo>
                    <a:pt x="1" y="8835"/>
                    <a:pt x="72" y="8918"/>
                    <a:pt x="167" y="8918"/>
                  </a:cubicBezTo>
                  <a:cubicBezTo>
                    <a:pt x="263" y="8918"/>
                    <a:pt x="334" y="8835"/>
                    <a:pt x="334" y="8751"/>
                  </a:cubicBezTo>
                  <a:lnTo>
                    <a:pt x="334" y="2667"/>
                  </a:lnTo>
                  <a:lnTo>
                    <a:pt x="2525" y="2667"/>
                  </a:lnTo>
                  <a:cubicBezTo>
                    <a:pt x="2608" y="2667"/>
                    <a:pt x="2680" y="2584"/>
                    <a:pt x="2680" y="2501"/>
                  </a:cubicBezTo>
                  <a:lnTo>
                    <a:pt x="2680" y="310"/>
                  </a:lnTo>
                  <a:lnTo>
                    <a:pt x="5049" y="310"/>
                  </a:lnTo>
                  <a:cubicBezTo>
                    <a:pt x="5144" y="310"/>
                    <a:pt x="5216" y="238"/>
                    <a:pt x="5216" y="143"/>
                  </a:cubicBezTo>
                  <a:cubicBezTo>
                    <a:pt x="5216" y="60"/>
                    <a:pt x="5132" y="0"/>
                    <a:pt x="504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9"/>
            <p:cNvSpPr/>
            <p:nvPr/>
          </p:nvSpPr>
          <p:spPr>
            <a:xfrm>
              <a:off x="2717596" y="1747634"/>
              <a:ext cx="152412" cy="10613"/>
            </a:xfrm>
            <a:custGeom>
              <a:rect b="b" l="l" r="r" t="t"/>
              <a:pathLst>
                <a:path extrusionOk="0" h="335" w="4811">
                  <a:moveTo>
                    <a:pt x="167" y="1"/>
                  </a:moveTo>
                  <a:cubicBezTo>
                    <a:pt x="72" y="1"/>
                    <a:pt x="0" y="84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4644" y="334"/>
                  </a:lnTo>
                  <a:cubicBezTo>
                    <a:pt x="4739" y="334"/>
                    <a:pt x="4810" y="263"/>
                    <a:pt x="4810" y="168"/>
                  </a:cubicBezTo>
                  <a:cubicBezTo>
                    <a:pt x="4798" y="84"/>
                    <a:pt x="4739" y="1"/>
                    <a:pt x="464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9"/>
            <p:cNvSpPr/>
            <p:nvPr/>
          </p:nvSpPr>
          <p:spPr>
            <a:xfrm>
              <a:off x="2788876" y="1809886"/>
              <a:ext cx="81132" cy="10581"/>
            </a:xfrm>
            <a:custGeom>
              <a:rect b="b" l="l" r="r" t="t"/>
              <a:pathLst>
                <a:path extrusionOk="0" h="334" w="2561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2394" y="334"/>
                  </a:lnTo>
                  <a:cubicBezTo>
                    <a:pt x="2489" y="334"/>
                    <a:pt x="2560" y="262"/>
                    <a:pt x="2560" y="167"/>
                  </a:cubicBezTo>
                  <a:cubicBezTo>
                    <a:pt x="2560" y="84"/>
                    <a:pt x="2489" y="1"/>
                    <a:pt x="239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9"/>
            <p:cNvSpPr/>
            <p:nvPr/>
          </p:nvSpPr>
          <p:spPr>
            <a:xfrm>
              <a:off x="2717596" y="1722385"/>
              <a:ext cx="152412" cy="10201"/>
            </a:xfrm>
            <a:custGeom>
              <a:rect b="b" l="l" r="r" t="t"/>
              <a:pathLst>
                <a:path extrusionOk="0" h="322" w="4811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644" y="322"/>
                  </a:lnTo>
                  <a:cubicBezTo>
                    <a:pt x="4739" y="322"/>
                    <a:pt x="4810" y="250"/>
                    <a:pt x="4810" y="167"/>
                  </a:cubicBezTo>
                  <a:cubicBezTo>
                    <a:pt x="4798" y="60"/>
                    <a:pt x="4739" y="0"/>
                    <a:pt x="464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9"/>
            <p:cNvSpPr/>
            <p:nvPr/>
          </p:nvSpPr>
          <p:spPr>
            <a:xfrm>
              <a:off x="2717596" y="1696344"/>
              <a:ext cx="152412" cy="10613"/>
            </a:xfrm>
            <a:custGeom>
              <a:rect b="b" l="l" r="r" t="t"/>
              <a:pathLst>
                <a:path extrusionOk="0" h="335" w="4811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4644" y="334"/>
                  </a:lnTo>
                  <a:cubicBezTo>
                    <a:pt x="4739" y="334"/>
                    <a:pt x="4810" y="251"/>
                    <a:pt x="4810" y="167"/>
                  </a:cubicBezTo>
                  <a:cubicBezTo>
                    <a:pt x="4798" y="72"/>
                    <a:pt x="4739" y="1"/>
                    <a:pt x="4644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9"/>
            <p:cNvSpPr/>
            <p:nvPr/>
          </p:nvSpPr>
          <p:spPr>
            <a:xfrm>
              <a:off x="2717596" y="1670335"/>
              <a:ext cx="152412" cy="10581"/>
            </a:xfrm>
            <a:custGeom>
              <a:rect b="b" l="l" r="r" t="t"/>
              <a:pathLst>
                <a:path extrusionOk="0" h="334" w="4811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4644" y="334"/>
                  </a:lnTo>
                  <a:cubicBezTo>
                    <a:pt x="4739" y="334"/>
                    <a:pt x="4810" y="262"/>
                    <a:pt x="4810" y="167"/>
                  </a:cubicBezTo>
                  <a:cubicBezTo>
                    <a:pt x="4810" y="84"/>
                    <a:pt x="4739" y="0"/>
                    <a:pt x="464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2778326" y="1594145"/>
              <a:ext cx="31332" cy="61111"/>
            </a:xfrm>
            <a:custGeom>
              <a:rect b="b" l="l" r="r" t="t"/>
              <a:pathLst>
                <a:path extrusionOk="0" h="1929" w="989">
                  <a:moveTo>
                    <a:pt x="179" y="0"/>
                  </a:moveTo>
                  <a:cubicBezTo>
                    <a:pt x="95" y="0"/>
                    <a:pt x="12" y="72"/>
                    <a:pt x="12" y="167"/>
                  </a:cubicBezTo>
                  <a:cubicBezTo>
                    <a:pt x="12" y="250"/>
                    <a:pt x="95" y="322"/>
                    <a:pt x="179" y="322"/>
                  </a:cubicBezTo>
                  <a:lnTo>
                    <a:pt x="333" y="322"/>
                  </a:lnTo>
                  <a:lnTo>
                    <a:pt x="333" y="1607"/>
                  </a:lnTo>
                  <a:lnTo>
                    <a:pt x="167" y="1607"/>
                  </a:lnTo>
                  <a:cubicBezTo>
                    <a:pt x="72" y="1607"/>
                    <a:pt x="0" y="1679"/>
                    <a:pt x="0" y="1774"/>
                  </a:cubicBezTo>
                  <a:cubicBezTo>
                    <a:pt x="0" y="1858"/>
                    <a:pt x="72" y="1929"/>
                    <a:pt x="167" y="1929"/>
                  </a:cubicBezTo>
                  <a:lnTo>
                    <a:pt x="822" y="1929"/>
                  </a:lnTo>
                  <a:cubicBezTo>
                    <a:pt x="905" y="1929"/>
                    <a:pt x="988" y="1858"/>
                    <a:pt x="988" y="1774"/>
                  </a:cubicBezTo>
                  <a:cubicBezTo>
                    <a:pt x="976" y="1679"/>
                    <a:pt x="893" y="1607"/>
                    <a:pt x="810" y="1607"/>
                  </a:cubicBezTo>
                  <a:lnTo>
                    <a:pt x="643" y="1607"/>
                  </a:lnTo>
                  <a:lnTo>
                    <a:pt x="643" y="167"/>
                  </a:lnTo>
                  <a:cubicBezTo>
                    <a:pt x="643" y="72"/>
                    <a:pt x="572" y="0"/>
                    <a:pt x="47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9"/>
            <p:cNvSpPr/>
            <p:nvPr/>
          </p:nvSpPr>
          <p:spPr>
            <a:xfrm>
              <a:off x="2782476" y="1575263"/>
              <a:ext cx="16220" cy="15872"/>
            </a:xfrm>
            <a:custGeom>
              <a:rect b="b" l="l" r="r" t="t"/>
              <a:pathLst>
                <a:path extrusionOk="0" h="501" w="512">
                  <a:moveTo>
                    <a:pt x="262" y="1"/>
                  </a:moveTo>
                  <a:cubicBezTo>
                    <a:pt x="131" y="1"/>
                    <a:pt x="0" y="120"/>
                    <a:pt x="0" y="251"/>
                  </a:cubicBezTo>
                  <a:cubicBezTo>
                    <a:pt x="0" y="382"/>
                    <a:pt x="119" y="501"/>
                    <a:pt x="262" y="501"/>
                  </a:cubicBezTo>
                  <a:cubicBezTo>
                    <a:pt x="393" y="501"/>
                    <a:pt x="512" y="382"/>
                    <a:pt x="512" y="251"/>
                  </a:cubicBezTo>
                  <a:cubicBezTo>
                    <a:pt x="512" y="120"/>
                    <a:pt x="393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9"/>
            <p:cNvSpPr/>
            <p:nvPr/>
          </p:nvSpPr>
          <p:spPr>
            <a:xfrm>
              <a:off x="2943537" y="1513044"/>
              <a:ext cx="42261" cy="347783"/>
            </a:xfrm>
            <a:custGeom>
              <a:rect b="b" l="l" r="r" t="t"/>
              <a:pathLst>
                <a:path extrusionOk="0" h="10978" w="1334">
                  <a:moveTo>
                    <a:pt x="667" y="310"/>
                  </a:moveTo>
                  <a:cubicBezTo>
                    <a:pt x="857" y="310"/>
                    <a:pt x="1012" y="477"/>
                    <a:pt x="1012" y="655"/>
                  </a:cubicBezTo>
                  <a:lnTo>
                    <a:pt x="1012" y="1477"/>
                  </a:lnTo>
                  <a:lnTo>
                    <a:pt x="321" y="1477"/>
                  </a:lnTo>
                  <a:lnTo>
                    <a:pt x="321" y="655"/>
                  </a:lnTo>
                  <a:cubicBezTo>
                    <a:pt x="321" y="465"/>
                    <a:pt x="488" y="310"/>
                    <a:pt x="667" y="310"/>
                  </a:cubicBezTo>
                  <a:close/>
                  <a:moveTo>
                    <a:pt x="1024" y="1798"/>
                  </a:moveTo>
                  <a:lnTo>
                    <a:pt x="1024" y="2453"/>
                  </a:lnTo>
                  <a:lnTo>
                    <a:pt x="321" y="2453"/>
                  </a:lnTo>
                  <a:lnTo>
                    <a:pt x="321" y="1798"/>
                  </a:lnTo>
                  <a:close/>
                  <a:moveTo>
                    <a:pt x="964" y="9597"/>
                  </a:moveTo>
                  <a:lnTo>
                    <a:pt x="833" y="10525"/>
                  </a:lnTo>
                  <a:cubicBezTo>
                    <a:pt x="810" y="10597"/>
                    <a:pt x="750" y="10656"/>
                    <a:pt x="679" y="10656"/>
                  </a:cubicBezTo>
                  <a:cubicBezTo>
                    <a:pt x="607" y="10656"/>
                    <a:pt x="536" y="10597"/>
                    <a:pt x="536" y="10525"/>
                  </a:cubicBezTo>
                  <a:lnTo>
                    <a:pt x="417" y="9597"/>
                  </a:lnTo>
                  <a:close/>
                  <a:moveTo>
                    <a:pt x="667" y="0"/>
                  </a:moveTo>
                  <a:cubicBezTo>
                    <a:pt x="298" y="0"/>
                    <a:pt x="0" y="298"/>
                    <a:pt x="0" y="667"/>
                  </a:cubicBezTo>
                  <a:lnTo>
                    <a:pt x="0" y="1631"/>
                  </a:lnTo>
                  <a:lnTo>
                    <a:pt x="0" y="2822"/>
                  </a:lnTo>
                  <a:lnTo>
                    <a:pt x="0" y="4810"/>
                  </a:lnTo>
                  <a:cubicBezTo>
                    <a:pt x="0" y="4894"/>
                    <a:pt x="71" y="4965"/>
                    <a:pt x="167" y="4965"/>
                  </a:cubicBezTo>
                  <a:cubicBezTo>
                    <a:pt x="250" y="4965"/>
                    <a:pt x="321" y="4894"/>
                    <a:pt x="321" y="4810"/>
                  </a:cubicBezTo>
                  <a:lnTo>
                    <a:pt x="321" y="2763"/>
                  </a:lnTo>
                  <a:lnTo>
                    <a:pt x="1024" y="2763"/>
                  </a:lnTo>
                  <a:lnTo>
                    <a:pt x="1024" y="9275"/>
                  </a:lnTo>
                  <a:lnTo>
                    <a:pt x="321" y="9275"/>
                  </a:lnTo>
                  <a:lnTo>
                    <a:pt x="321" y="5430"/>
                  </a:lnTo>
                  <a:cubicBezTo>
                    <a:pt x="321" y="5346"/>
                    <a:pt x="250" y="5263"/>
                    <a:pt x="167" y="5263"/>
                  </a:cubicBezTo>
                  <a:cubicBezTo>
                    <a:pt x="71" y="5263"/>
                    <a:pt x="0" y="5346"/>
                    <a:pt x="0" y="5430"/>
                  </a:cubicBezTo>
                  <a:lnTo>
                    <a:pt x="0" y="9430"/>
                  </a:lnTo>
                  <a:cubicBezTo>
                    <a:pt x="0" y="9490"/>
                    <a:pt x="24" y="9537"/>
                    <a:pt x="60" y="9561"/>
                  </a:cubicBezTo>
                  <a:lnTo>
                    <a:pt x="191" y="10561"/>
                  </a:lnTo>
                  <a:cubicBezTo>
                    <a:pt x="226" y="10799"/>
                    <a:pt x="429" y="10978"/>
                    <a:pt x="667" y="10978"/>
                  </a:cubicBezTo>
                  <a:cubicBezTo>
                    <a:pt x="905" y="10978"/>
                    <a:pt x="1119" y="10799"/>
                    <a:pt x="1143" y="10561"/>
                  </a:cubicBezTo>
                  <a:lnTo>
                    <a:pt x="1274" y="9561"/>
                  </a:lnTo>
                  <a:cubicBezTo>
                    <a:pt x="1322" y="9537"/>
                    <a:pt x="1334" y="9490"/>
                    <a:pt x="1334" y="9430"/>
                  </a:cubicBezTo>
                  <a:lnTo>
                    <a:pt x="1334" y="2822"/>
                  </a:lnTo>
                  <a:lnTo>
                    <a:pt x="1334" y="1631"/>
                  </a:lnTo>
                  <a:lnTo>
                    <a:pt x="1334" y="667"/>
                  </a:lnTo>
                  <a:cubicBezTo>
                    <a:pt x="1334" y="298"/>
                    <a:pt x="1036" y="0"/>
                    <a:pt x="66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" name="Google Shape;376;p39"/>
          <p:cNvGrpSpPr/>
          <p:nvPr/>
        </p:nvGrpSpPr>
        <p:grpSpPr>
          <a:xfrm>
            <a:off x="7164054" y="2706536"/>
            <a:ext cx="420791" cy="419673"/>
            <a:chOff x="6195998" y="1983102"/>
            <a:chExt cx="368308" cy="338746"/>
          </a:xfrm>
        </p:grpSpPr>
        <p:sp>
          <p:nvSpPr>
            <p:cNvPr id="377" name="Google Shape;377;p39"/>
            <p:cNvSpPr/>
            <p:nvPr/>
          </p:nvSpPr>
          <p:spPr>
            <a:xfrm>
              <a:off x="6267289" y="2161012"/>
              <a:ext cx="67533" cy="67150"/>
            </a:xfrm>
            <a:custGeom>
              <a:rect b="b" l="l" r="r" t="t"/>
              <a:pathLst>
                <a:path extrusionOk="0" h="2108" w="2120">
                  <a:moveTo>
                    <a:pt x="1060" y="0"/>
                  </a:moveTo>
                  <a:cubicBezTo>
                    <a:pt x="953" y="0"/>
                    <a:pt x="882" y="71"/>
                    <a:pt x="882" y="179"/>
                  </a:cubicBezTo>
                  <a:lnTo>
                    <a:pt x="882" y="881"/>
                  </a:lnTo>
                  <a:lnTo>
                    <a:pt x="179" y="881"/>
                  </a:lnTo>
                  <a:cubicBezTo>
                    <a:pt x="84" y="881"/>
                    <a:pt x="0" y="953"/>
                    <a:pt x="0" y="1060"/>
                  </a:cubicBezTo>
                  <a:cubicBezTo>
                    <a:pt x="0" y="1143"/>
                    <a:pt x="84" y="1238"/>
                    <a:pt x="179" y="1238"/>
                  </a:cubicBezTo>
                  <a:lnTo>
                    <a:pt x="882" y="1238"/>
                  </a:lnTo>
                  <a:lnTo>
                    <a:pt x="882" y="1941"/>
                  </a:lnTo>
                  <a:cubicBezTo>
                    <a:pt x="882" y="2024"/>
                    <a:pt x="953" y="2107"/>
                    <a:pt x="1060" y="2107"/>
                  </a:cubicBezTo>
                  <a:cubicBezTo>
                    <a:pt x="1155" y="2107"/>
                    <a:pt x="1239" y="2036"/>
                    <a:pt x="1239" y="1941"/>
                  </a:cubicBezTo>
                  <a:lnTo>
                    <a:pt x="1239" y="1238"/>
                  </a:lnTo>
                  <a:lnTo>
                    <a:pt x="1941" y="1238"/>
                  </a:lnTo>
                  <a:cubicBezTo>
                    <a:pt x="2048" y="1238"/>
                    <a:pt x="2120" y="1167"/>
                    <a:pt x="2120" y="1060"/>
                  </a:cubicBezTo>
                  <a:cubicBezTo>
                    <a:pt x="2120" y="953"/>
                    <a:pt x="2036" y="881"/>
                    <a:pt x="1941" y="881"/>
                  </a:cubicBezTo>
                  <a:lnTo>
                    <a:pt x="1239" y="881"/>
                  </a:lnTo>
                  <a:lnTo>
                    <a:pt x="1239" y="179"/>
                  </a:lnTo>
                  <a:cubicBezTo>
                    <a:pt x="1239" y="95"/>
                    <a:pt x="1167" y="0"/>
                    <a:pt x="106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9"/>
            <p:cNvSpPr/>
            <p:nvPr/>
          </p:nvSpPr>
          <p:spPr>
            <a:xfrm>
              <a:off x="6235052" y="2128393"/>
              <a:ext cx="132007" cy="131625"/>
            </a:xfrm>
            <a:custGeom>
              <a:rect b="b" l="l" r="r" t="t"/>
              <a:pathLst>
                <a:path extrusionOk="0" h="4132" w="4144">
                  <a:moveTo>
                    <a:pt x="2072" y="357"/>
                  </a:moveTo>
                  <a:cubicBezTo>
                    <a:pt x="3013" y="357"/>
                    <a:pt x="3799" y="1131"/>
                    <a:pt x="3799" y="2084"/>
                  </a:cubicBezTo>
                  <a:cubicBezTo>
                    <a:pt x="3799" y="3024"/>
                    <a:pt x="3025" y="3798"/>
                    <a:pt x="2072" y="3798"/>
                  </a:cubicBezTo>
                  <a:cubicBezTo>
                    <a:pt x="1120" y="3798"/>
                    <a:pt x="370" y="3024"/>
                    <a:pt x="370" y="2084"/>
                  </a:cubicBezTo>
                  <a:cubicBezTo>
                    <a:pt x="370" y="1131"/>
                    <a:pt x="1143" y="357"/>
                    <a:pt x="2072" y="357"/>
                  </a:cubicBezTo>
                  <a:close/>
                  <a:moveTo>
                    <a:pt x="2072" y="0"/>
                  </a:moveTo>
                  <a:cubicBezTo>
                    <a:pt x="929" y="0"/>
                    <a:pt x="0" y="917"/>
                    <a:pt x="0" y="2072"/>
                  </a:cubicBezTo>
                  <a:cubicBezTo>
                    <a:pt x="0" y="3215"/>
                    <a:pt x="929" y="4132"/>
                    <a:pt x="2072" y="4132"/>
                  </a:cubicBezTo>
                  <a:cubicBezTo>
                    <a:pt x="3227" y="4132"/>
                    <a:pt x="4144" y="3215"/>
                    <a:pt x="4144" y="2072"/>
                  </a:cubicBezTo>
                  <a:cubicBezTo>
                    <a:pt x="4144" y="917"/>
                    <a:pt x="3227" y="0"/>
                    <a:pt x="207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9"/>
            <p:cNvSpPr/>
            <p:nvPr/>
          </p:nvSpPr>
          <p:spPr>
            <a:xfrm>
              <a:off x="6195998" y="1983102"/>
              <a:ext cx="368308" cy="338746"/>
            </a:xfrm>
            <a:custGeom>
              <a:rect b="b" l="l" r="r" t="t"/>
              <a:pathLst>
                <a:path extrusionOk="0" h="10634" w="11562">
                  <a:moveTo>
                    <a:pt x="3143" y="382"/>
                  </a:moveTo>
                  <a:lnTo>
                    <a:pt x="3143" y="1989"/>
                  </a:lnTo>
                  <a:lnTo>
                    <a:pt x="2227" y="1989"/>
                  </a:lnTo>
                  <a:lnTo>
                    <a:pt x="2227" y="382"/>
                  </a:lnTo>
                  <a:close/>
                  <a:moveTo>
                    <a:pt x="4382" y="382"/>
                  </a:moveTo>
                  <a:lnTo>
                    <a:pt x="4382" y="1989"/>
                  </a:lnTo>
                  <a:lnTo>
                    <a:pt x="3477" y="1989"/>
                  </a:lnTo>
                  <a:lnTo>
                    <a:pt x="3477" y="382"/>
                  </a:lnTo>
                  <a:close/>
                  <a:moveTo>
                    <a:pt x="5584" y="382"/>
                  </a:moveTo>
                  <a:lnTo>
                    <a:pt x="5584" y="1989"/>
                  </a:lnTo>
                  <a:lnTo>
                    <a:pt x="4727" y="1989"/>
                  </a:lnTo>
                  <a:lnTo>
                    <a:pt x="4727" y="382"/>
                  </a:lnTo>
                  <a:close/>
                  <a:moveTo>
                    <a:pt x="4846" y="2323"/>
                  </a:moveTo>
                  <a:lnTo>
                    <a:pt x="4846" y="2656"/>
                  </a:lnTo>
                  <a:lnTo>
                    <a:pt x="1750" y="2656"/>
                  </a:lnTo>
                  <a:lnTo>
                    <a:pt x="1750" y="2323"/>
                  </a:lnTo>
                  <a:close/>
                  <a:moveTo>
                    <a:pt x="7918" y="6073"/>
                  </a:moveTo>
                  <a:cubicBezTo>
                    <a:pt x="8442" y="6073"/>
                    <a:pt x="8894" y="6276"/>
                    <a:pt x="9251" y="6585"/>
                  </a:cubicBezTo>
                  <a:lnTo>
                    <a:pt x="6322" y="9514"/>
                  </a:lnTo>
                  <a:cubicBezTo>
                    <a:pt x="5144" y="8121"/>
                    <a:pt x="6203" y="6073"/>
                    <a:pt x="7918" y="6073"/>
                  </a:cubicBezTo>
                  <a:close/>
                  <a:moveTo>
                    <a:pt x="11204" y="6585"/>
                  </a:moveTo>
                  <a:lnTo>
                    <a:pt x="11204" y="7990"/>
                  </a:lnTo>
                  <a:cubicBezTo>
                    <a:pt x="11204" y="8776"/>
                    <a:pt x="10656" y="9431"/>
                    <a:pt x="9906" y="9562"/>
                  </a:cubicBezTo>
                  <a:cubicBezTo>
                    <a:pt x="10168" y="9193"/>
                    <a:pt x="10347" y="8669"/>
                    <a:pt x="10347" y="8181"/>
                  </a:cubicBezTo>
                  <a:cubicBezTo>
                    <a:pt x="10347" y="7764"/>
                    <a:pt x="10251" y="7550"/>
                    <a:pt x="10251" y="7538"/>
                  </a:cubicBezTo>
                  <a:cubicBezTo>
                    <a:pt x="10168" y="7192"/>
                    <a:pt x="10144" y="7228"/>
                    <a:pt x="10073" y="7073"/>
                  </a:cubicBezTo>
                  <a:cubicBezTo>
                    <a:pt x="9966" y="6883"/>
                    <a:pt x="9954" y="6823"/>
                    <a:pt x="9751" y="6585"/>
                  </a:cubicBezTo>
                  <a:close/>
                  <a:moveTo>
                    <a:pt x="9513" y="6823"/>
                  </a:moveTo>
                  <a:lnTo>
                    <a:pt x="9513" y="6823"/>
                  </a:lnTo>
                  <a:cubicBezTo>
                    <a:pt x="10704" y="8216"/>
                    <a:pt x="9632" y="10240"/>
                    <a:pt x="7918" y="10240"/>
                  </a:cubicBezTo>
                  <a:cubicBezTo>
                    <a:pt x="7890" y="10242"/>
                    <a:pt x="7862" y="10242"/>
                    <a:pt x="7834" y="10242"/>
                  </a:cubicBezTo>
                  <a:cubicBezTo>
                    <a:pt x="7345" y="10242"/>
                    <a:pt x="6910" y="10045"/>
                    <a:pt x="6572" y="9752"/>
                  </a:cubicBezTo>
                  <a:lnTo>
                    <a:pt x="9513" y="6823"/>
                  </a:lnTo>
                  <a:close/>
                  <a:moveTo>
                    <a:pt x="881" y="1"/>
                  </a:moveTo>
                  <a:cubicBezTo>
                    <a:pt x="786" y="1"/>
                    <a:pt x="703" y="84"/>
                    <a:pt x="703" y="180"/>
                  </a:cubicBezTo>
                  <a:lnTo>
                    <a:pt x="703" y="525"/>
                  </a:lnTo>
                  <a:cubicBezTo>
                    <a:pt x="703" y="620"/>
                    <a:pt x="774" y="703"/>
                    <a:pt x="881" y="703"/>
                  </a:cubicBezTo>
                  <a:cubicBezTo>
                    <a:pt x="976" y="703"/>
                    <a:pt x="1060" y="632"/>
                    <a:pt x="1060" y="525"/>
                  </a:cubicBezTo>
                  <a:lnTo>
                    <a:pt x="1060" y="358"/>
                  </a:lnTo>
                  <a:lnTo>
                    <a:pt x="1905" y="358"/>
                  </a:lnTo>
                  <a:lnTo>
                    <a:pt x="1905" y="1966"/>
                  </a:lnTo>
                  <a:lnTo>
                    <a:pt x="1060" y="1966"/>
                  </a:lnTo>
                  <a:lnTo>
                    <a:pt x="1060" y="1418"/>
                  </a:lnTo>
                  <a:cubicBezTo>
                    <a:pt x="1060" y="1323"/>
                    <a:pt x="976" y="1239"/>
                    <a:pt x="881" y="1239"/>
                  </a:cubicBezTo>
                  <a:cubicBezTo>
                    <a:pt x="786" y="1239"/>
                    <a:pt x="703" y="1311"/>
                    <a:pt x="703" y="1418"/>
                  </a:cubicBezTo>
                  <a:lnTo>
                    <a:pt x="703" y="2144"/>
                  </a:lnTo>
                  <a:cubicBezTo>
                    <a:pt x="703" y="2239"/>
                    <a:pt x="774" y="2323"/>
                    <a:pt x="881" y="2323"/>
                  </a:cubicBezTo>
                  <a:lnTo>
                    <a:pt x="1429" y="2323"/>
                  </a:lnTo>
                  <a:lnTo>
                    <a:pt x="1429" y="2656"/>
                  </a:lnTo>
                  <a:lnTo>
                    <a:pt x="905" y="2656"/>
                  </a:lnTo>
                  <a:cubicBezTo>
                    <a:pt x="405" y="2656"/>
                    <a:pt x="0" y="3049"/>
                    <a:pt x="0" y="3561"/>
                  </a:cubicBezTo>
                  <a:lnTo>
                    <a:pt x="0" y="9693"/>
                  </a:lnTo>
                  <a:cubicBezTo>
                    <a:pt x="0" y="10193"/>
                    <a:pt x="405" y="10598"/>
                    <a:pt x="905" y="10598"/>
                  </a:cubicBezTo>
                  <a:lnTo>
                    <a:pt x="3774" y="10598"/>
                  </a:lnTo>
                  <a:cubicBezTo>
                    <a:pt x="3882" y="10598"/>
                    <a:pt x="3953" y="10526"/>
                    <a:pt x="3953" y="10419"/>
                  </a:cubicBezTo>
                  <a:cubicBezTo>
                    <a:pt x="3953" y="10336"/>
                    <a:pt x="3882" y="10240"/>
                    <a:pt x="3774" y="10240"/>
                  </a:cubicBezTo>
                  <a:lnTo>
                    <a:pt x="905" y="10240"/>
                  </a:lnTo>
                  <a:cubicBezTo>
                    <a:pt x="595" y="10240"/>
                    <a:pt x="357" y="9990"/>
                    <a:pt x="357" y="9693"/>
                  </a:cubicBezTo>
                  <a:lnTo>
                    <a:pt x="357" y="3561"/>
                  </a:lnTo>
                  <a:cubicBezTo>
                    <a:pt x="357" y="3251"/>
                    <a:pt x="607" y="3013"/>
                    <a:pt x="905" y="3013"/>
                  </a:cubicBezTo>
                  <a:lnTo>
                    <a:pt x="5739" y="3013"/>
                  </a:lnTo>
                  <a:cubicBezTo>
                    <a:pt x="6060" y="3013"/>
                    <a:pt x="6298" y="3263"/>
                    <a:pt x="6298" y="3561"/>
                  </a:cubicBezTo>
                  <a:lnTo>
                    <a:pt x="6298" y="6359"/>
                  </a:lnTo>
                  <a:lnTo>
                    <a:pt x="6251" y="6407"/>
                  </a:lnTo>
                  <a:cubicBezTo>
                    <a:pt x="6191" y="6466"/>
                    <a:pt x="6132" y="6538"/>
                    <a:pt x="6072" y="6609"/>
                  </a:cubicBezTo>
                  <a:cubicBezTo>
                    <a:pt x="5917" y="6788"/>
                    <a:pt x="5941" y="6752"/>
                    <a:pt x="5787" y="7026"/>
                  </a:cubicBezTo>
                  <a:cubicBezTo>
                    <a:pt x="5715" y="7180"/>
                    <a:pt x="5679" y="7169"/>
                    <a:pt x="5584" y="7538"/>
                  </a:cubicBezTo>
                  <a:cubicBezTo>
                    <a:pt x="5584" y="7550"/>
                    <a:pt x="5477" y="7776"/>
                    <a:pt x="5477" y="8181"/>
                  </a:cubicBezTo>
                  <a:cubicBezTo>
                    <a:pt x="5477" y="8502"/>
                    <a:pt x="5536" y="8835"/>
                    <a:pt x="5667" y="9133"/>
                  </a:cubicBezTo>
                  <a:cubicBezTo>
                    <a:pt x="5703" y="9181"/>
                    <a:pt x="5727" y="9228"/>
                    <a:pt x="5763" y="9288"/>
                  </a:cubicBezTo>
                  <a:cubicBezTo>
                    <a:pt x="5917" y="9621"/>
                    <a:pt x="5906" y="9562"/>
                    <a:pt x="6037" y="9728"/>
                  </a:cubicBezTo>
                  <a:cubicBezTo>
                    <a:pt x="6096" y="9776"/>
                    <a:pt x="6144" y="9859"/>
                    <a:pt x="6203" y="9919"/>
                  </a:cubicBezTo>
                  <a:lnTo>
                    <a:pt x="6239" y="9943"/>
                  </a:lnTo>
                  <a:cubicBezTo>
                    <a:pt x="6144" y="10145"/>
                    <a:pt x="5953" y="10276"/>
                    <a:pt x="5727" y="10276"/>
                  </a:cubicBezTo>
                  <a:lnTo>
                    <a:pt x="4548" y="10276"/>
                  </a:lnTo>
                  <a:cubicBezTo>
                    <a:pt x="4465" y="10276"/>
                    <a:pt x="4370" y="10347"/>
                    <a:pt x="4370" y="10455"/>
                  </a:cubicBezTo>
                  <a:cubicBezTo>
                    <a:pt x="4370" y="10538"/>
                    <a:pt x="4453" y="10633"/>
                    <a:pt x="4548" y="10633"/>
                  </a:cubicBezTo>
                  <a:lnTo>
                    <a:pt x="5727" y="10633"/>
                  </a:lnTo>
                  <a:cubicBezTo>
                    <a:pt x="6060" y="10633"/>
                    <a:pt x="6358" y="10455"/>
                    <a:pt x="6501" y="10169"/>
                  </a:cubicBezTo>
                  <a:cubicBezTo>
                    <a:pt x="6931" y="10472"/>
                    <a:pt x="7425" y="10620"/>
                    <a:pt x="7915" y="10620"/>
                  </a:cubicBezTo>
                  <a:cubicBezTo>
                    <a:pt x="8523" y="10620"/>
                    <a:pt x="9123" y="10391"/>
                    <a:pt x="9585" y="9943"/>
                  </a:cubicBezTo>
                  <a:cubicBezTo>
                    <a:pt x="9606" y="9943"/>
                    <a:pt x="9627" y="9944"/>
                    <a:pt x="9648" y="9944"/>
                  </a:cubicBezTo>
                  <a:cubicBezTo>
                    <a:pt x="10702" y="9944"/>
                    <a:pt x="11549" y="9076"/>
                    <a:pt x="11549" y="8026"/>
                  </a:cubicBezTo>
                  <a:lnTo>
                    <a:pt x="11549" y="4847"/>
                  </a:lnTo>
                  <a:cubicBezTo>
                    <a:pt x="11561" y="3966"/>
                    <a:pt x="10978" y="3192"/>
                    <a:pt x="10144" y="2966"/>
                  </a:cubicBezTo>
                  <a:cubicBezTo>
                    <a:pt x="10132" y="2962"/>
                    <a:pt x="10118" y="2960"/>
                    <a:pt x="10105" y="2960"/>
                  </a:cubicBezTo>
                  <a:cubicBezTo>
                    <a:pt x="10031" y="2960"/>
                    <a:pt x="9952" y="3014"/>
                    <a:pt x="9942" y="3085"/>
                  </a:cubicBezTo>
                  <a:cubicBezTo>
                    <a:pt x="9906" y="3180"/>
                    <a:pt x="9966" y="3275"/>
                    <a:pt x="10061" y="3299"/>
                  </a:cubicBezTo>
                  <a:cubicBezTo>
                    <a:pt x="10740" y="3490"/>
                    <a:pt x="11204" y="4109"/>
                    <a:pt x="11204" y="4811"/>
                  </a:cubicBezTo>
                  <a:lnTo>
                    <a:pt x="11204" y="6228"/>
                  </a:lnTo>
                  <a:lnTo>
                    <a:pt x="9394" y="6228"/>
                  </a:lnTo>
                  <a:cubicBezTo>
                    <a:pt x="9251" y="6121"/>
                    <a:pt x="9275" y="6133"/>
                    <a:pt x="9120" y="6061"/>
                  </a:cubicBezTo>
                  <a:cubicBezTo>
                    <a:pt x="8882" y="5930"/>
                    <a:pt x="8894" y="5942"/>
                    <a:pt x="8704" y="5871"/>
                  </a:cubicBezTo>
                  <a:cubicBezTo>
                    <a:pt x="8465" y="5776"/>
                    <a:pt x="8454" y="5776"/>
                    <a:pt x="8239" y="5752"/>
                  </a:cubicBezTo>
                  <a:cubicBezTo>
                    <a:pt x="8180" y="5728"/>
                    <a:pt x="8120" y="5716"/>
                    <a:pt x="8061" y="5716"/>
                  </a:cubicBezTo>
                  <a:lnTo>
                    <a:pt x="8061" y="4799"/>
                  </a:lnTo>
                  <a:cubicBezTo>
                    <a:pt x="8061" y="4037"/>
                    <a:pt x="8620" y="3382"/>
                    <a:pt x="9358" y="3251"/>
                  </a:cubicBezTo>
                  <a:cubicBezTo>
                    <a:pt x="9454" y="3228"/>
                    <a:pt x="9525" y="3144"/>
                    <a:pt x="9513" y="3037"/>
                  </a:cubicBezTo>
                  <a:cubicBezTo>
                    <a:pt x="9491" y="2960"/>
                    <a:pt x="9418" y="2893"/>
                    <a:pt x="9322" y="2893"/>
                  </a:cubicBezTo>
                  <a:cubicBezTo>
                    <a:pt x="9315" y="2893"/>
                    <a:pt x="9307" y="2893"/>
                    <a:pt x="9299" y="2894"/>
                  </a:cubicBezTo>
                  <a:cubicBezTo>
                    <a:pt x="8382" y="3061"/>
                    <a:pt x="7727" y="3847"/>
                    <a:pt x="7727" y="4787"/>
                  </a:cubicBezTo>
                  <a:lnTo>
                    <a:pt x="7727" y="5716"/>
                  </a:lnTo>
                  <a:cubicBezTo>
                    <a:pt x="7322" y="5752"/>
                    <a:pt x="6965" y="5871"/>
                    <a:pt x="6632" y="6073"/>
                  </a:cubicBezTo>
                  <a:lnTo>
                    <a:pt x="6632" y="3549"/>
                  </a:lnTo>
                  <a:cubicBezTo>
                    <a:pt x="6632" y="3037"/>
                    <a:pt x="6239" y="2632"/>
                    <a:pt x="5727" y="2632"/>
                  </a:cubicBezTo>
                  <a:lnTo>
                    <a:pt x="5203" y="2632"/>
                  </a:lnTo>
                  <a:lnTo>
                    <a:pt x="5203" y="2311"/>
                  </a:lnTo>
                  <a:lnTo>
                    <a:pt x="5763" y="2311"/>
                  </a:lnTo>
                  <a:cubicBezTo>
                    <a:pt x="5846" y="2311"/>
                    <a:pt x="5941" y="2239"/>
                    <a:pt x="5941" y="2132"/>
                  </a:cubicBezTo>
                  <a:lnTo>
                    <a:pt x="5941" y="180"/>
                  </a:lnTo>
                  <a:cubicBezTo>
                    <a:pt x="5941" y="96"/>
                    <a:pt x="5858" y="1"/>
                    <a:pt x="576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0" name="Google Shape;380;p39"/>
          <p:cNvSpPr/>
          <p:nvPr/>
        </p:nvSpPr>
        <p:spPr>
          <a:xfrm>
            <a:off x="4361499" y="1996800"/>
            <a:ext cx="420802" cy="393589"/>
          </a:xfrm>
          <a:custGeom>
            <a:rect b="b" l="l" r="r" t="t"/>
            <a:pathLst>
              <a:path extrusionOk="0" h="10502" w="11574">
                <a:moveTo>
                  <a:pt x="4370" y="1560"/>
                </a:moveTo>
                <a:lnTo>
                  <a:pt x="4287" y="2668"/>
                </a:lnTo>
                <a:cubicBezTo>
                  <a:pt x="4287" y="2692"/>
                  <a:pt x="4251" y="2703"/>
                  <a:pt x="4227" y="2703"/>
                </a:cubicBezTo>
                <a:lnTo>
                  <a:pt x="3525" y="2703"/>
                </a:lnTo>
                <a:cubicBezTo>
                  <a:pt x="3489" y="2703"/>
                  <a:pt x="3465" y="2680"/>
                  <a:pt x="3465" y="2668"/>
                </a:cubicBezTo>
                <a:lnTo>
                  <a:pt x="3358" y="1560"/>
                </a:lnTo>
                <a:close/>
                <a:moveTo>
                  <a:pt x="1084" y="3442"/>
                </a:moveTo>
                <a:cubicBezTo>
                  <a:pt x="2048" y="3525"/>
                  <a:pt x="2858" y="4335"/>
                  <a:pt x="2941" y="5311"/>
                </a:cubicBezTo>
                <a:lnTo>
                  <a:pt x="1084" y="5311"/>
                </a:lnTo>
                <a:lnTo>
                  <a:pt x="1084" y="3442"/>
                </a:lnTo>
                <a:close/>
                <a:moveTo>
                  <a:pt x="3989" y="5656"/>
                </a:moveTo>
                <a:lnTo>
                  <a:pt x="3989" y="8264"/>
                </a:lnTo>
                <a:lnTo>
                  <a:pt x="1072" y="8264"/>
                </a:lnTo>
                <a:lnTo>
                  <a:pt x="1072" y="5656"/>
                </a:lnTo>
                <a:close/>
                <a:moveTo>
                  <a:pt x="2370" y="8585"/>
                </a:moveTo>
                <a:lnTo>
                  <a:pt x="2370" y="10192"/>
                </a:lnTo>
                <a:lnTo>
                  <a:pt x="2191" y="10192"/>
                </a:lnTo>
                <a:lnTo>
                  <a:pt x="2191" y="8585"/>
                </a:lnTo>
                <a:close/>
                <a:moveTo>
                  <a:pt x="11026" y="4311"/>
                </a:moveTo>
                <a:cubicBezTo>
                  <a:pt x="11133" y="4311"/>
                  <a:pt x="11216" y="4406"/>
                  <a:pt x="11216" y="4513"/>
                </a:cubicBezTo>
                <a:lnTo>
                  <a:pt x="11240" y="10192"/>
                </a:lnTo>
                <a:lnTo>
                  <a:pt x="10835" y="10192"/>
                </a:lnTo>
                <a:lnTo>
                  <a:pt x="10835" y="4513"/>
                </a:lnTo>
                <a:cubicBezTo>
                  <a:pt x="10835" y="4406"/>
                  <a:pt x="10919" y="4311"/>
                  <a:pt x="11026" y="4311"/>
                </a:cubicBezTo>
                <a:close/>
                <a:moveTo>
                  <a:pt x="2334" y="1"/>
                </a:moveTo>
                <a:cubicBezTo>
                  <a:pt x="2072" y="1"/>
                  <a:pt x="1858" y="227"/>
                  <a:pt x="1858" y="477"/>
                </a:cubicBezTo>
                <a:lnTo>
                  <a:pt x="1858" y="3263"/>
                </a:lnTo>
                <a:cubicBezTo>
                  <a:pt x="1620" y="3156"/>
                  <a:pt x="1358" y="3096"/>
                  <a:pt x="1084" y="3084"/>
                </a:cubicBezTo>
                <a:lnTo>
                  <a:pt x="1084" y="1370"/>
                </a:lnTo>
                <a:cubicBezTo>
                  <a:pt x="1084" y="1072"/>
                  <a:pt x="846" y="834"/>
                  <a:pt x="548" y="834"/>
                </a:cubicBezTo>
                <a:cubicBezTo>
                  <a:pt x="251" y="834"/>
                  <a:pt x="12" y="1072"/>
                  <a:pt x="12" y="1370"/>
                </a:cubicBezTo>
                <a:lnTo>
                  <a:pt x="12" y="4954"/>
                </a:lnTo>
                <a:cubicBezTo>
                  <a:pt x="12" y="5049"/>
                  <a:pt x="84" y="5120"/>
                  <a:pt x="179" y="5120"/>
                </a:cubicBezTo>
                <a:cubicBezTo>
                  <a:pt x="262" y="5120"/>
                  <a:pt x="346" y="5049"/>
                  <a:pt x="346" y="4954"/>
                </a:cubicBezTo>
                <a:lnTo>
                  <a:pt x="346" y="1370"/>
                </a:lnTo>
                <a:cubicBezTo>
                  <a:pt x="346" y="1263"/>
                  <a:pt x="429" y="1179"/>
                  <a:pt x="536" y="1179"/>
                </a:cubicBezTo>
                <a:cubicBezTo>
                  <a:pt x="643" y="1179"/>
                  <a:pt x="727" y="1263"/>
                  <a:pt x="727" y="1370"/>
                </a:cubicBezTo>
                <a:lnTo>
                  <a:pt x="727" y="10133"/>
                </a:lnTo>
                <a:lnTo>
                  <a:pt x="322" y="10133"/>
                </a:lnTo>
                <a:lnTo>
                  <a:pt x="322" y="5775"/>
                </a:lnTo>
                <a:cubicBezTo>
                  <a:pt x="322" y="5680"/>
                  <a:pt x="251" y="5609"/>
                  <a:pt x="167" y="5609"/>
                </a:cubicBezTo>
                <a:cubicBezTo>
                  <a:pt x="72" y="5609"/>
                  <a:pt x="0" y="5680"/>
                  <a:pt x="0" y="5775"/>
                </a:cubicBezTo>
                <a:lnTo>
                  <a:pt x="0" y="10300"/>
                </a:lnTo>
                <a:cubicBezTo>
                  <a:pt x="0" y="10383"/>
                  <a:pt x="72" y="10466"/>
                  <a:pt x="167" y="10466"/>
                </a:cubicBezTo>
                <a:lnTo>
                  <a:pt x="893" y="10466"/>
                </a:lnTo>
                <a:cubicBezTo>
                  <a:pt x="977" y="10466"/>
                  <a:pt x="1060" y="10383"/>
                  <a:pt x="1060" y="10300"/>
                </a:cubicBezTo>
                <a:lnTo>
                  <a:pt x="1060" y="8537"/>
                </a:lnTo>
                <a:lnTo>
                  <a:pt x="1834" y="8537"/>
                </a:lnTo>
                <a:lnTo>
                  <a:pt x="1834" y="10300"/>
                </a:lnTo>
                <a:cubicBezTo>
                  <a:pt x="1834" y="10383"/>
                  <a:pt x="1905" y="10466"/>
                  <a:pt x="1989" y="10466"/>
                </a:cubicBezTo>
                <a:lnTo>
                  <a:pt x="2513" y="10466"/>
                </a:lnTo>
                <a:cubicBezTo>
                  <a:pt x="2596" y="10466"/>
                  <a:pt x="2679" y="10383"/>
                  <a:pt x="2679" y="10300"/>
                </a:cubicBezTo>
                <a:lnTo>
                  <a:pt x="2679" y="8537"/>
                </a:lnTo>
                <a:lnTo>
                  <a:pt x="3965" y="8537"/>
                </a:lnTo>
                <a:lnTo>
                  <a:pt x="3965" y="8954"/>
                </a:lnTo>
                <a:cubicBezTo>
                  <a:pt x="3965" y="9049"/>
                  <a:pt x="4049" y="9121"/>
                  <a:pt x="4132" y="9121"/>
                </a:cubicBezTo>
                <a:lnTo>
                  <a:pt x="7299" y="9121"/>
                </a:lnTo>
                <a:cubicBezTo>
                  <a:pt x="7394" y="9121"/>
                  <a:pt x="7466" y="9049"/>
                  <a:pt x="7466" y="8954"/>
                </a:cubicBezTo>
                <a:cubicBezTo>
                  <a:pt x="7466" y="8871"/>
                  <a:pt x="7394" y="8799"/>
                  <a:pt x="7299" y="8799"/>
                </a:cubicBezTo>
                <a:lnTo>
                  <a:pt x="4311" y="8799"/>
                </a:lnTo>
                <a:lnTo>
                  <a:pt x="4311" y="5168"/>
                </a:lnTo>
                <a:lnTo>
                  <a:pt x="10490" y="5168"/>
                </a:lnTo>
                <a:lnTo>
                  <a:pt x="10490" y="8835"/>
                </a:lnTo>
                <a:lnTo>
                  <a:pt x="8109" y="8835"/>
                </a:lnTo>
                <a:cubicBezTo>
                  <a:pt x="8025" y="8835"/>
                  <a:pt x="7942" y="8918"/>
                  <a:pt x="7942" y="9002"/>
                </a:cubicBezTo>
                <a:cubicBezTo>
                  <a:pt x="7942" y="9097"/>
                  <a:pt x="8025" y="9168"/>
                  <a:pt x="8109" y="9168"/>
                </a:cubicBezTo>
                <a:lnTo>
                  <a:pt x="10490" y="9168"/>
                </a:lnTo>
                <a:lnTo>
                  <a:pt x="10490" y="10347"/>
                </a:lnTo>
                <a:cubicBezTo>
                  <a:pt x="10490" y="10431"/>
                  <a:pt x="10561" y="10502"/>
                  <a:pt x="10657" y="10502"/>
                </a:cubicBezTo>
                <a:lnTo>
                  <a:pt x="11383" y="10502"/>
                </a:lnTo>
                <a:cubicBezTo>
                  <a:pt x="11466" y="10502"/>
                  <a:pt x="11550" y="10431"/>
                  <a:pt x="11550" y="10347"/>
                </a:cubicBezTo>
                <a:lnTo>
                  <a:pt x="11550" y="4477"/>
                </a:lnTo>
                <a:cubicBezTo>
                  <a:pt x="11573" y="4192"/>
                  <a:pt x="11323" y="3954"/>
                  <a:pt x="11026" y="3954"/>
                </a:cubicBezTo>
                <a:cubicBezTo>
                  <a:pt x="10728" y="3954"/>
                  <a:pt x="10490" y="4192"/>
                  <a:pt x="10490" y="4489"/>
                </a:cubicBezTo>
                <a:lnTo>
                  <a:pt x="10490" y="4823"/>
                </a:lnTo>
                <a:lnTo>
                  <a:pt x="4156" y="4823"/>
                </a:lnTo>
                <a:cubicBezTo>
                  <a:pt x="4061" y="4823"/>
                  <a:pt x="3989" y="4894"/>
                  <a:pt x="3989" y="4989"/>
                </a:cubicBezTo>
                <a:lnTo>
                  <a:pt x="3989" y="5311"/>
                </a:lnTo>
                <a:lnTo>
                  <a:pt x="3275" y="5311"/>
                </a:lnTo>
                <a:cubicBezTo>
                  <a:pt x="3227" y="4787"/>
                  <a:pt x="3025" y="4311"/>
                  <a:pt x="2703" y="3930"/>
                </a:cubicBezTo>
                <a:lnTo>
                  <a:pt x="2703" y="882"/>
                </a:lnTo>
                <a:lnTo>
                  <a:pt x="3715" y="882"/>
                </a:lnTo>
                <a:lnTo>
                  <a:pt x="3715" y="1203"/>
                </a:lnTo>
                <a:lnTo>
                  <a:pt x="3203" y="1203"/>
                </a:lnTo>
                <a:cubicBezTo>
                  <a:pt x="3096" y="1203"/>
                  <a:pt x="3025" y="1298"/>
                  <a:pt x="3037" y="1394"/>
                </a:cubicBezTo>
                <a:lnTo>
                  <a:pt x="3156" y="2680"/>
                </a:lnTo>
                <a:cubicBezTo>
                  <a:pt x="3168" y="2882"/>
                  <a:pt x="3346" y="3037"/>
                  <a:pt x="3537" y="3037"/>
                </a:cubicBezTo>
                <a:lnTo>
                  <a:pt x="3715" y="3037"/>
                </a:lnTo>
                <a:lnTo>
                  <a:pt x="3715" y="3989"/>
                </a:lnTo>
                <a:cubicBezTo>
                  <a:pt x="3715" y="4073"/>
                  <a:pt x="3799" y="4156"/>
                  <a:pt x="3882" y="4156"/>
                </a:cubicBezTo>
                <a:cubicBezTo>
                  <a:pt x="3977" y="4156"/>
                  <a:pt x="4049" y="4073"/>
                  <a:pt x="4049" y="3989"/>
                </a:cubicBezTo>
                <a:lnTo>
                  <a:pt x="4049" y="3037"/>
                </a:lnTo>
                <a:lnTo>
                  <a:pt x="4227" y="3037"/>
                </a:lnTo>
                <a:cubicBezTo>
                  <a:pt x="4430" y="3037"/>
                  <a:pt x="4596" y="2882"/>
                  <a:pt x="4608" y="2680"/>
                </a:cubicBezTo>
                <a:lnTo>
                  <a:pt x="4727" y="1394"/>
                </a:lnTo>
                <a:cubicBezTo>
                  <a:pt x="4727" y="1358"/>
                  <a:pt x="4715" y="1310"/>
                  <a:pt x="4692" y="1263"/>
                </a:cubicBezTo>
                <a:cubicBezTo>
                  <a:pt x="4656" y="1239"/>
                  <a:pt x="4608" y="1203"/>
                  <a:pt x="4572" y="1203"/>
                </a:cubicBezTo>
                <a:lnTo>
                  <a:pt x="4049" y="1203"/>
                </a:lnTo>
                <a:lnTo>
                  <a:pt x="4049" y="882"/>
                </a:lnTo>
                <a:lnTo>
                  <a:pt x="4394" y="882"/>
                </a:lnTo>
                <a:cubicBezTo>
                  <a:pt x="4632" y="882"/>
                  <a:pt x="4823" y="679"/>
                  <a:pt x="4823" y="441"/>
                </a:cubicBezTo>
                <a:cubicBezTo>
                  <a:pt x="4823" y="203"/>
                  <a:pt x="4632" y="13"/>
                  <a:pt x="4394" y="13"/>
                </a:cubicBezTo>
                <a:lnTo>
                  <a:pt x="3632" y="13"/>
                </a:lnTo>
                <a:cubicBezTo>
                  <a:pt x="3537" y="13"/>
                  <a:pt x="3465" y="84"/>
                  <a:pt x="3465" y="179"/>
                </a:cubicBezTo>
                <a:cubicBezTo>
                  <a:pt x="3465" y="263"/>
                  <a:pt x="3537" y="346"/>
                  <a:pt x="3632" y="346"/>
                </a:cubicBezTo>
                <a:lnTo>
                  <a:pt x="4394" y="346"/>
                </a:lnTo>
                <a:cubicBezTo>
                  <a:pt x="4430" y="346"/>
                  <a:pt x="4477" y="382"/>
                  <a:pt x="4477" y="429"/>
                </a:cubicBezTo>
                <a:cubicBezTo>
                  <a:pt x="4477" y="477"/>
                  <a:pt x="4430" y="525"/>
                  <a:pt x="4394" y="525"/>
                </a:cubicBezTo>
                <a:lnTo>
                  <a:pt x="2525" y="525"/>
                </a:lnTo>
                <a:cubicBezTo>
                  <a:pt x="2441" y="525"/>
                  <a:pt x="2370" y="596"/>
                  <a:pt x="2370" y="679"/>
                </a:cubicBezTo>
                <a:lnTo>
                  <a:pt x="2370" y="3573"/>
                </a:lnTo>
                <a:cubicBezTo>
                  <a:pt x="2334" y="3561"/>
                  <a:pt x="2191" y="3442"/>
                  <a:pt x="2191" y="3442"/>
                </a:cubicBezTo>
                <a:lnTo>
                  <a:pt x="2191" y="477"/>
                </a:lnTo>
                <a:cubicBezTo>
                  <a:pt x="2191" y="406"/>
                  <a:pt x="2251" y="322"/>
                  <a:pt x="2334" y="322"/>
                </a:cubicBezTo>
                <a:lnTo>
                  <a:pt x="2870" y="322"/>
                </a:lnTo>
                <a:cubicBezTo>
                  <a:pt x="2965" y="322"/>
                  <a:pt x="3037" y="251"/>
                  <a:pt x="3037" y="167"/>
                </a:cubicBezTo>
                <a:cubicBezTo>
                  <a:pt x="3037" y="72"/>
                  <a:pt x="2965" y="1"/>
                  <a:pt x="2870" y="1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0"/>
          <p:cNvSpPr txBox="1"/>
          <p:nvPr>
            <p:ph type="title"/>
          </p:nvPr>
        </p:nvSpPr>
        <p:spPr>
          <a:xfrm>
            <a:off x="713225" y="445025"/>
            <a:ext cx="6493200" cy="13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386" name="Google Shape;386;p40"/>
          <p:cNvSpPr txBox="1"/>
          <p:nvPr/>
        </p:nvSpPr>
        <p:spPr>
          <a:xfrm>
            <a:off x="713225" y="1711375"/>
            <a:ext cx="3841200" cy="12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Are there</a:t>
            </a:r>
            <a:r>
              <a:rPr lang="en" sz="1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 any questions?</a:t>
            </a:r>
            <a:endParaRPr sz="18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7" name="Google Shape;38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2495025"/>
            <a:ext cx="5410376" cy="26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213" name="Google Shape;213;p29"/>
          <p:cNvSpPr txBox="1"/>
          <p:nvPr>
            <p:ph idx="2" type="ctrTitle"/>
          </p:nvPr>
        </p:nvSpPr>
        <p:spPr>
          <a:xfrm>
            <a:off x="2157950" y="129441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214" name="Google Shape;214;p29"/>
          <p:cNvSpPr txBox="1"/>
          <p:nvPr>
            <p:ph idx="3" type="title"/>
          </p:nvPr>
        </p:nvSpPr>
        <p:spPr>
          <a:xfrm>
            <a:off x="565400" y="1292425"/>
            <a:ext cx="14934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5" name="Google Shape;215;p29"/>
          <p:cNvSpPr txBox="1"/>
          <p:nvPr>
            <p:ph idx="1" type="subTitle"/>
          </p:nvPr>
        </p:nvSpPr>
        <p:spPr>
          <a:xfrm>
            <a:off x="2229300" y="1743250"/>
            <a:ext cx="24570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Decreased HRQOL post-liver transplantation </a:t>
            </a:r>
            <a:endParaRPr/>
          </a:p>
        </p:txBody>
      </p:sp>
      <p:sp>
        <p:nvSpPr>
          <p:cNvPr id="216" name="Google Shape;216;p29"/>
          <p:cNvSpPr txBox="1"/>
          <p:nvPr>
            <p:ph idx="4" type="ctrTitle"/>
          </p:nvPr>
        </p:nvSpPr>
        <p:spPr>
          <a:xfrm>
            <a:off x="6275800" y="1294413"/>
            <a:ext cx="21504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Prevalence</a:t>
            </a:r>
            <a:endParaRPr/>
          </a:p>
        </p:txBody>
      </p:sp>
      <p:sp>
        <p:nvSpPr>
          <p:cNvPr id="217" name="Google Shape;217;p29"/>
          <p:cNvSpPr txBox="1"/>
          <p:nvPr>
            <p:ph idx="5" type="title"/>
          </p:nvPr>
        </p:nvSpPr>
        <p:spPr>
          <a:xfrm>
            <a:off x="4686400" y="1292425"/>
            <a:ext cx="14934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8" name="Google Shape;218;p29"/>
          <p:cNvSpPr txBox="1"/>
          <p:nvPr>
            <p:ph idx="6" type="subTitle"/>
          </p:nvPr>
        </p:nvSpPr>
        <p:spPr>
          <a:xfrm>
            <a:off x="6275650" y="1743253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Of sleep disturbance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 txBox="1"/>
          <p:nvPr>
            <p:ph idx="7" type="ctrTitle"/>
          </p:nvPr>
        </p:nvSpPr>
        <p:spPr>
          <a:xfrm>
            <a:off x="2157950" y="2868775"/>
            <a:ext cx="24570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Predictors of Sleep</a:t>
            </a:r>
            <a:endParaRPr/>
          </a:p>
        </p:txBody>
      </p:sp>
      <p:sp>
        <p:nvSpPr>
          <p:cNvPr id="220" name="Google Shape;220;p29"/>
          <p:cNvSpPr txBox="1"/>
          <p:nvPr>
            <p:ph idx="8" type="title"/>
          </p:nvPr>
        </p:nvSpPr>
        <p:spPr>
          <a:xfrm>
            <a:off x="565400" y="2808050"/>
            <a:ext cx="14934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1" name="Google Shape;221;p29"/>
          <p:cNvSpPr txBox="1"/>
          <p:nvPr>
            <p:ph idx="9" type="subTitle"/>
          </p:nvPr>
        </p:nvSpPr>
        <p:spPr>
          <a:xfrm>
            <a:off x="2157950" y="329832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Strongest predictors of sleep disturbance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9"/>
          <p:cNvSpPr txBox="1"/>
          <p:nvPr>
            <p:ph idx="13" type="ctrTitle"/>
          </p:nvPr>
        </p:nvSpPr>
        <p:spPr>
          <a:xfrm>
            <a:off x="6275650" y="2868775"/>
            <a:ext cx="23832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Predictors of QOL</a:t>
            </a:r>
            <a:endParaRPr/>
          </a:p>
        </p:txBody>
      </p:sp>
      <p:sp>
        <p:nvSpPr>
          <p:cNvPr id="223" name="Google Shape;223;p29"/>
          <p:cNvSpPr txBox="1"/>
          <p:nvPr>
            <p:ph idx="14" type="title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4" name="Google Shape;224;p29"/>
          <p:cNvSpPr txBox="1"/>
          <p:nvPr>
            <p:ph idx="15" type="subTitle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Effect of sleep disturbance on QOL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/>
          <p:nvPr/>
        </p:nvSpPr>
        <p:spPr>
          <a:xfrm>
            <a:off x="0" y="2238075"/>
            <a:ext cx="740700" cy="2905500"/>
          </a:xfrm>
          <a:prstGeom prst="rect">
            <a:avLst/>
          </a:prstGeom>
          <a:solidFill>
            <a:srgbClr val="003BA3"/>
          </a:solidFill>
          <a:ln cap="flat" cmpd="sng" w="9525">
            <a:solidFill>
              <a:srgbClr val="003BA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0"/>
          <p:cNvSpPr/>
          <p:nvPr/>
        </p:nvSpPr>
        <p:spPr>
          <a:xfrm>
            <a:off x="740700" y="732975"/>
            <a:ext cx="748800" cy="1505100"/>
          </a:xfrm>
          <a:prstGeom prst="rect">
            <a:avLst/>
          </a:prstGeom>
          <a:solidFill>
            <a:srgbClr val="4A8CFF"/>
          </a:solidFill>
          <a:ln cap="flat" cmpd="sng" w="9525">
            <a:solidFill>
              <a:srgbClr val="4A8C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" name="Google Shape;232;p30"/>
          <p:cNvGrpSpPr/>
          <p:nvPr/>
        </p:nvGrpSpPr>
        <p:grpSpPr>
          <a:xfrm>
            <a:off x="2160725" y="1276425"/>
            <a:ext cx="5820500" cy="3127750"/>
            <a:chOff x="1855925" y="1352625"/>
            <a:chExt cx="5820500" cy="3127750"/>
          </a:xfrm>
        </p:grpSpPr>
        <p:sp>
          <p:nvSpPr>
            <p:cNvPr id="233" name="Google Shape;233;p30"/>
            <p:cNvSpPr txBox="1"/>
            <p:nvPr/>
          </p:nvSpPr>
          <p:spPr>
            <a:xfrm>
              <a:off x="1855925" y="1352625"/>
              <a:ext cx="1924500" cy="723000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Liver Diseases / Transplantation</a:t>
              </a:r>
              <a:endParaRPr b="1"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4" name="Google Shape;234;p30"/>
            <p:cNvSpPr txBox="1"/>
            <p:nvPr/>
          </p:nvSpPr>
          <p:spPr>
            <a:xfrm>
              <a:off x="5751925" y="2030625"/>
              <a:ext cx="1924500" cy="723000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Complications &amp; Morbidities</a:t>
              </a:r>
              <a:endParaRPr b="1"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5" name="Google Shape;235;p30"/>
            <p:cNvSpPr txBox="1"/>
            <p:nvPr/>
          </p:nvSpPr>
          <p:spPr>
            <a:xfrm>
              <a:off x="1855925" y="2894850"/>
              <a:ext cx="1924500" cy="723000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Sleep Disturbances</a:t>
              </a:r>
              <a:endParaRPr b="1"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6" name="Google Shape;236;p30"/>
            <p:cNvSpPr txBox="1"/>
            <p:nvPr/>
          </p:nvSpPr>
          <p:spPr>
            <a:xfrm>
              <a:off x="5751925" y="3757375"/>
              <a:ext cx="1924500" cy="723000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Decreased HRQOL</a:t>
              </a:r>
              <a:endParaRPr b="1" sz="16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37" name="Google Shape;237;p30"/>
            <p:cNvCxnSpPr/>
            <p:nvPr/>
          </p:nvCxnSpPr>
          <p:spPr>
            <a:xfrm>
              <a:off x="3989125" y="1728850"/>
              <a:ext cx="1555800" cy="320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8" name="Google Shape;238;p30"/>
            <p:cNvCxnSpPr/>
            <p:nvPr/>
          </p:nvCxnSpPr>
          <p:spPr>
            <a:xfrm>
              <a:off x="4024750" y="3296400"/>
              <a:ext cx="1543800" cy="498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9" name="Google Shape;239;p30"/>
            <p:cNvCxnSpPr/>
            <p:nvPr/>
          </p:nvCxnSpPr>
          <p:spPr>
            <a:xfrm flipH="1">
              <a:off x="4060325" y="2453250"/>
              <a:ext cx="1460700" cy="439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40" name="Google Shape;240;p30"/>
          <p:cNvSpPr txBox="1"/>
          <p:nvPr>
            <p:ph idx="4294967295" type="title"/>
          </p:nvPr>
        </p:nvSpPr>
        <p:spPr>
          <a:xfrm>
            <a:off x="0" y="303900"/>
            <a:ext cx="91440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3BA3"/>
                </a:solidFill>
              </a:rPr>
              <a:t>The Problem</a:t>
            </a:r>
            <a:endParaRPr sz="3000">
              <a:solidFill>
                <a:srgbClr val="003BA3"/>
              </a:solidFill>
            </a:endParaRPr>
          </a:p>
        </p:txBody>
      </p:sp>
      <p:sp>
        <p:nvSpPr>
          <p:cNvPr id="241" name="Google Shape;241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idx="4294967295" type="title"/>
          </p:nvPr>
        </p:nvSpPr>
        <p:spPr>
          <a:xfrm>
            <a:off x="0" y="303900"/>
            <a:ext cx="91440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A3"/>
                </a:solidFill>
              </a:rPr>
              <a:t>Cleaning the Data</a:t>
            </a:r>
            <a:endParaRPr>
              <a:solidFill>
                <a:srgbClr val="003BA3"/>
              </a:solidFill>
            </a:endParaRPr>
          </a:p>
        </p:txBody>
      </p:sp>
      <p:sp>
        <p:nvSpPr>
          <p:cNvPr id="247" name="Google Shape;247;p31"/>
          <p:cNvSpPr/>
          <p:nvPr/>
        </p:nvSpPr>
        <p:spPr>
          <a:xfrm>
            <a:off x="7650450" y="3638400"/>
            <a:ext cx="748800" cy="1505100"/>
          </a:xfrm>
          <a:prstGeom prst="rect">
            <a:avLst/>
          </a:prstGeom>
          <a:solidFill>
            <a:srgbClr val="4A8CFF"/>
          </a:solidFill>
          <a:ln cap="flat" cmpd="sng" w="9525">
            <a:solidFill>
              <a:srgbClr val="4A8C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1"/>
          <p:cNvSpPr/>
          <p:nvPr/>
        </p:nvSpPr>
        <p:spPr>
          <a:xfrm>
            <a:off x="8399250" y="732900"/>
            <a:ext cx="740700" cy="2905500"/>
          </a:xfrm>
          <a:prstGeom prst="rect">
            <a:avLst/>
          </a:prstGeom>
          <a:solidFill>
            <a:srgbClr val="003BA3"/>
          </a:solidFill>
          <a:ln cap="flat" cmpd="sng" w="9525">
            <a:solidFill>
              <a:srgbClr val="003BA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0825" y="1384650"/>
            <a:ext cx="3378224" cy="3087124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1"/>
          <p:cNvSpPr txBox="1"/>
          <p:nvPr>
            <p:ph idx="4294967295" type="subTitle"/>
          </p:nvPr>
        </p:nvSpPr>
        <p:spPr>
          <a:xfrm>
            <a:off x="596500" y="1255500"/>
            <a:ext cx="3202500" cy="12111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3BA3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Check: outliers and invalids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3BA3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Removing NA’s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3BA3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Check: collinearity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3BA3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Calculate: prevalence of sleep disturbance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</p:txBody>
      </p:sp>
      <p:sp>
        <p:nvSpPr>
          <p:cNvPr id="251" name="Google Shape;251;p31"/>
          <p:cNvSpPr txBox="1"/>
          <p:nvPr>
            <p:ph idx="4294967295" type="subTitle"/>
          </p:nvPr>
        </p:nvSpPr>
        <p:spPr>
          <a:xfrm>
            <a:off x="731600" y="3764475"/>
            <a:ext cx="1016400" cy="6291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VIF = </a:t>
            </a:r>
            <a:b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2" name="Google Shape;252;p31"/>
          <p:cNvSpPr txBox="1"/>
          <p:nvPr>
            <p:ph idx="4294967295" type="subTitle"/>
          </p:nvPr>
        </p:nvSpPr>
        <p:spPr>
          <a:xfrm>
            <a:off x="1345975" y="3571825"/>
            <a:ext cx="1016400" cy="350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</a:t>
            </a:r>
            <a:endParaRPr baseline="30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3" name="Google Shape;253;p31"/>
          <p:cNvSpPr txBox="1"/>
          <p:nvPr>
            <p:ph idx="4294967295" type="subTitle"/>
          </p:nvPr>
        </p:nvSpPr>
        <p:spPr>
          <a:xfrm>
            <a:off x="1391000" y="3963275"/>
            <a:ext cx="1016400" cy="350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1 - R</a:t>
            </a:r>
            <a:r>
              <a:rPr baseline="30000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</a:t>
            </a:r>
            <a:endParaRPr baseline="30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54" name="Google Shape;254;p31"/>
          <p:cNvCxnSpPr/>
          <p:nvPr/>
        </p:nvCxnSpPr>
        <p:spPr>
          <a:xfrm>
            <a:off x="1491950" y="3978850"/>
            <a:ext cx="795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Google Shape;255;p31"/>
          <p:cNvSpPr txBox="1"/>
          <p:nvPr>
            <p:ph idx="4294967295" type="subTitle"/>
          </p:nvPr>
        </p:nvSpPr>
        <p:spPr>
          <a:xfrm>
            <a:off x="480075" y="3130675"/>
            <a:ext cx="1928100" cy="350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</a:t>
            </a:r>
            <a:r>
              <a:rPr baseline="30000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</a:t>
            </a: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= 0.82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6" name="Google Shape;256;p31"/>
          <p:cNvSpPr txBox="1"/>
          <p:nvPr>
            <p:ph idx="4294967295" type="subTitle"/>
          </p:nvPr>
        </p:nvSpPr>
        <p:spPr>
          <a:xfrm>
            <a:off x="2233813" y="3764450"/>
            <a:ext cx="1155000" cy="350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= 5.55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7" name="Google Shape;257;p31"/>
          <p:cNvSpPr/>
          <p:nvPr/>
        </p:nvSpPr>
        <p:spPr>
          <a:xfrm>
            <a:off x="480063" y="3027650"/>
            <a:ext cx="3055200" cy="1549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 txBox="1"/>
          <p:nvPr>
            <p:ph idx="4294967295" type="title"/>
          </p:nvPr>
        </p:nvSpPr>
        <p:spPr>
          <a:xfrm>
            <a:off x="-4050" y="292200"/>
            <a:ext cx="91440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A3"/>
                </a:solidFill>
              </a:rPr>
              <a:t>Prevalence of Sleep Disturbance</a:t>
            </a:r>
            <a:endParaRPr>
              <a:solidFill>
                <a:srgbClr val="003BA3"/>
              </a:solidFill>
            </a:endParaRPr>
          </a:p>
        </p:txBody>
      </p:sp>
      <p:sp>
        <p:nvSpPr>
          <p:cNvPr id="264" name="Google Shape;264;p32"/>
          <p:cNvSpPr/>
          <p:nvPr/>
        </p:nvSpPr>
        <p:spPr>
          <a:xfrm>
            <a:off x="7650450" y="3638400"/>
            <a:ext cx="748800" cy="1505100"/>
          </a:xfrm>
          <a:prstGeom prst="rect">
            <a:avLst/>
          </a:prstGeom>
          <a:solidFill>
            <a:srgbClr val="4A8CFF"/>
          </a:solidFill>
          <a:ln cap="flat" cmpd="sng" w="9525">
            <a:solidFill>
              <a:srgbClr val="4A8C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2"/>
          <p:cNvSpPr/>
          <p:nvPr/>
        </p:nvSpPr>
        <p:spPr>
          <a:xfrm>
            <a:off x="8399250" y="732900"/>
            <a:ext cx="740700" cy="2905500"/>
          </a:xfrm>
          <a:prstGeom prst="rect">
            <a:avLst/>
          </a:prstGeom>
          <a:solidFill>
            <a:srgbClr val="003BA3"/>
          </a:solidFill>
          <a:ln cap="flat" cmpd="sng" w="9525">
            <a:solidFill>
              <a:srgbClr val="003BA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6" name="Google Shape;266;p32"/>
          <p:cNvGrpSpPr/>
          <p:nvPr/>
        </p:nvGrpSpPr>
        <p:grpSpPr>
          <a:xfrm>
            <a:off x="4952825" y="1113900"/>
            <a:ext cx="2908250" cy="951150"/>
            <a:chOff x="5900600" y="3749475"/>
            <a:chExt cx="2908250" cy="951150"/>
          </a:xfrm>
        </p:grpSpPr>
        <p:sp>
          <p:nvSpPr>
            <p:cNvPr id="267" name="Google Shape;267;p32"/>
            <p:cNvSpPr txBox="1"/>
            <p:nvPr/>
          </p:nvSpPr>
          <p:spPr>
            <a:xfrm>
              <a:off x="5900650" y="3749475"/>
              <a:ext cx="2908200" cy="58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400">
                  <a:solidFill>
                    <a:srgbClr val="003BA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100%</a:t>
              </a:r>
              <a:endParaRPr b="1" sz="3400">
                <a:solidFill>
                  <a:srgbClr val="003BA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8" name="Google Shape;268;p32"/>
            <p:cNvSpPr txBox="1"/>
            <p:nvPr/>
          </p:nvSpPr>
          <p:spPr>
            <a:xfrm>
              <a:off x="5900600" y="4286325"/>
              <a:ext cx="2908200" cy="41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>
                  <a:latin typeface="Montserrat"/>
                  <a:ea typeface="Montserrat"/>
                  <a:cs typeface="Montserrat"/>
                  <a:sym typeface="Montserrat"/>
                </a:rPr>
                <a:t>of patients experienced some type of sleep disturbance</a:t>
              </a:r>
              <a:endPara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69" name="Google Shape;269;p32"/>
          <p:cNvGrpSpPr/>
          <p:nvPr/>
        </p:nvGrpSpPr>
        <p:grpSpPr>
          <a:xfrm>
            <a:off x="849658" y="2619072"/>
            <a:ext cx="6421883" cy="1958248"/>
            <a:chOff x="691268" y="2757380"/>
            <a:chExt cx="5043099" cy="1562100"/>
          </a:xfrm>
        </p:grpSpPr>
        <p:grpSp>
          <p:nvGrpSpPr>
            <p:cNvPr id="270" name="Google Shape;270;p32"/>
            <p:cNvGrpSpPr/>
            <p:nvPr/>
          </p:nvGrpSpPr>
          <p:grpSpPr>
            <a:xfrm>
              <a:off x="691268" y="2757380"/>
              <a:ext cx="1356056" cy="1562100"/>
              <a:chOff x="3769725" y="722997"/>
              <a:chExt cx="1693800" cy="1853465"/>
            </a:xfrm>
          </p:grpSpPr>
          <p:sp>
            <p:nvSpPr>
              <p:cNvPr id="271" name="Google Shape;271;p32"/>
              <p:cNvSpPr txBox="1"/>
              <p:nvPr/>
            </p:nvSpPr>
            <p:spPr>
              <a:xfrm>
                <a:off x="3769725" y="1651540"/>
                <a:ext cx="1693800" cy="49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400">
                    <a:solidFill>
                      <a:srgbClr val="4A8C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27%</a:t>
                </a:r>
                <a:endParaRPr b="1" sz="2400">
                  <a:solidFill>
                    <a:srgbClr val="4A8CFF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72" name="Google Shape;272;p32"/>
              <p:cNvSpPr txBox="1"/>
              <p:nvPr/>
            </p:nvSpPr>
            <p:spPr>
              <a:xfrm>
                <a:off x="3769725" y="2085062"/>
                <a:ext cx="1693800" cy="49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500">
                    <a:latin typeface="Montserrat"/>
                    <a:ea typeface="Montserrat"/>
                    <a:cs typeface="Montserrat"/>
                    <a:sym typeface="Montserrat"/>
                  </a:rPr>
                  <a:t>ESS</a:t>
                </a:r>
                <a:br>
                  <a:rPr b="1" lang="en" sz="1500">
                    <a:latin typeface="Montserrat"/>
                    <a:ea typeface="Montserrat"/>
                    <a:cs typeface="Montserrat"/>
                    <a:sym typeface="Montserrat"/>
                  </a:rPr>
                </a:br>
                <a:r>
                  <a:rPr lang="en" sz="1500">
                    <a:latin typeface="Montserrat"/>
                    <a:ea typeface="Montserrat"/>
                    <a:cs typeface="Montserrat"/>
                    <a:sym typeface="Montserrat"/>
                  </a:rPr>
                  <a:t>(EDS)</a:t>
                </a:r>
                <a:endParaRPr sz="150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73" name="Google Shape;273;p32"/>
              <p:cNvSpPr/>
              <p:nvPr/>
            </p:nvSpPr>
            <p:spPr>
              <a:xfrm>
                <a:off x="4143991" y="722997"/>
                <a:ext cx="853200" cy="828000"/>
              </a:xfrm>
              <a:prstGeom prst="donut">
                <a:avLst>
                  <a:gd fmla="val 18315" name="adj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32"/>
              <p:cNvSpPr/>
              <p:nvPr/>
            </p:nvSpPr>
            <p:spPr>
              <a:xfrm>
                <a:off x="4143991" y="722997"/>
                <a:ext cx="853200" cy="828000"/>
              </a:xfrm>
              <a:prstGeom prst="blockArc">
                <a:avLst>
                  <a:gd fmla="val 16232321" name="adj1"/>
                  <a:gd fmla="val 630982" name="adj2"/>
                  <a:gd fmla="val 18436" name="adj3"/>
                </a:avLst>
              </a:prstGeom>
              <a:solidFill>
                <a:srgbClr val="4A8C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A1C448"/>
                  </a:solidFill>
                </a:endParaRPr>
              </a:p>
            </p:txBody>
          </p:sp>
        </p:grpSp>
        <p:grpSp>
          <p:nvGrpSpPr>
            <p:cNvPr id="275" name="Google Shape;275;p32"/>
            <p:cNvGrpSpPr/>
            <p:nvPr/>
          </p:nvGrpSpPr>
          <p:grpSpPr>
            <a:xfrm>
              <a:off x="3136381" y="2757380"/>
              <a:ext cx="1356056" cy="1562100"/>
              <a:chOff x="3769725" y="722997"/>
              <a:chExt cx="1693800" cy="1853465"/>
            </a:xfrm>
          </p:grpSpPr>
          <p:sp>
            <p:nvSpPr>
              <p:cNvPr id="276" name="Google Shape;276;p32"/>
              <p:cNvSpPr txBox="1"/>
              <p:nvPr/>
            </p:nvSpPr>
            <p:spPr>
              <a:xfrm>
                <a:off x="3769725" y="1651540"/>
                <a:ext cx="1693800" cy="49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400">
                    <a:solidFill>
                      <a:srgbClr val="4A8C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55%</a:t>
                </a:r>
                <a:endParaRPr b="1" sz="2400">
                  <a:solidFill>
                    <a:srgbClr val="4A8CFF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77" name="Google Shape;277;p32"/>
              <p:cNvSpPr txBox="1"/>
              <p:nvPr/>
            </p:nvSpPr>
            <p:spPr>
              <a:xfrm>
                <a:off x="3769725" y="2085062"/>
                <a:ext cx="1693800" cy="49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>
                    <a:latin typeface="Montserrat"/>
                    <a:ea typeface="Montserrat"/>
                    <a:cs typeface="Montserrat"/>
                    <a:sym typeface="Montserrat"/>
                  </a:rPr>
                  <a:t>AIS</a:t>
                </a:r>
                <a:br>
                  <a:rPr b="1" lang="en">
                    <a:latin typeface="Montserrat"/>
                    <a:ea typeface="Montserrat"/>
                    <a:cs typeface="Montserrat"/>
                    <a:sym typeface="Montserrat"/>
                  </a:rPr>
                </a:br>
                <a:r>
                  <a:rPr lang="en">
                    <a:latin typeface="Montserrat"/>
                    <a:ea typeface="Montserrat"/>
                    <a:cs typeface="Montserrat"/>
                    <a:sym typeface="Montserrat"/>
                  </a:rPr>
                  <a:t>(general, EDS)</a:t>
                </a: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78" name="Google Shape;278;p32"/>
              <p:cNvSpPr/>
              <p:nvPr/>
            </p:nvSpPr>
            <p:spPr>
              <a:xfrm>
                <a:off x="4143991" y="722997"/>
                <a:ext cx="853200" cy="828000"/>
              </a:xfrm>
              <a:prstGeom prst="donut">
                <a:avLst>
                  <a:gd fmla="val 18315" name="adj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32"/>
              <p:cNvSpPr/>
              <p:nvPr/>
            </p:nvSpPr>
            <p:spPr>
              <a:xfrm>
                <a:off x="4143991" y="722997"/>
                <a:ext cx="853200" cy="828000"/>
              </a:xfrm>
              <a:prstGeom prst="blockArc">
                <a:avLst>
                  <a:gd fmla="val 16283787" name="adj1"/>
                  <a:gd fmla="val 7014236" name="adj2"/>
                  <a:gd fmla="val 18939" name="adj3"/>
                </a:avLst>
              </a:prstGeom>
              <a:solidFill>
                <a:srgbClr val="4A8C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A1C448"/>
                  </a:solidFill>
                </a:endParaRPr>
              </a:p>
            </p:txBody>
          </p:sp>
        </p:grpSp>
        <p:grpSp>
          <p:nvGrpSpPr>
            <p:cNvPr id="280" name="Google Shape;280;p32"/>
            <p:cNvGrpSpPr/>
            <p:nvPr/>
          </p:nvGrpSpPr>
          <p:grpSpPr>
            <a:xfrm>
              <a:off x="4378312" y="2757380"/>
              <a:ext cx="1356056" cy="1562100"/>
              <a:chOff x="3769725" y="722997"/>
              <a:chExt cx="1693800" cy="1853465"/>
            </a:xfrm>
          </p:grpSpPr>
          <p:sp>
            <p:nvSpPr>
              <p:cNvPr id="281" name="Google Shape;281;p32"/>
              <p:cNvSpPr txBox="1"/>
              <p:nvPr/>
            </p:nvSpPr>
            <p:spPr>
              <a:xfrm>
                <a:off x="3769725" y="1651540"/>
                <a:ext cx="1693800" cy="49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400">
                    <a:solidFill>
                      <a:srgbClr val="4A8C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39%</a:t>
                </a:r>
                <a:endParaRPr b="1" sz="2400">
                  <a:solidFill>
                    <a:srgbClr val="4A8CFF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82" name="Google Shape;282;p32"/>
              <p:cNvSpPr txBox="1"/>
              <p:nvPr/>
            </p:nvSpPr>
            <p:spPr>
              <a:xfrm>
                <a:off x="3769725" y="2085062"/>
                <a:ext cx="1693800" cy="49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>
                    <a:latin typeface="Montserrat"/>
                    <a:ea typeface="Montserrat"/>
                    <a:cs typeface="Montserrat"/>
                    <a:sym typeface="Montserrat"/>
                  </a:rPr>
                  <a:t>BSS</a:t>
                </a:r>
                <a:br>
                  <a:rPr b="1" lang="en">
                    <a:latin typeface="Montserrat"/>
                    <a:ea typeface="Montserrat"/>
                    <a:cs typeface="Montserrat"/>
                    <a:sym typeface="Montserrat"/>
                  </a:rPr>
                </a:br>
                <a:r>
                  <a:rPr lang="en">
                    <a:latin typeface="Montserrat"/>
                    <a:ea typeface="Montserrat"/>
                    <a:cs typeface="Montserrat"/>
                    <a:sym typeface="Montserrat"/>
                  </a:rPr>
                  <a:t>(OSA)</a:t>
                </a: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83" name="Google Shape;283;p32"/>
              <p:cNvSpPr/>
              <p:nvPr/>
            </p:nvSpPr>
            <p:spPr>
              <a:xfrm>
                <a:off x="4143991" y="722997"/>
                <a:ext cx="853200" cy="828000"/>
              </a:xfrm>
              <a:prstGeom prst="donut">
                <a:avLst>
                  <a:gd fmla="val 18315" name="adj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32"/>
              <p:cNvSpPr/>
              <p:nvPr/>
            </p:nvSpPr>
            <p:spPr>
              <a:xfrm>
                <a:off x="4143991" y="722997"/>
                <a:ext cx="853200" cy="828000"/>
              </a:xfrm>
              <a:prstGeom prst="blockArc">
                <a:avLst>
                  <a:gd fmla="val 16247192" name="adj1"/>
                  <a:gd fmla="val 2656368" name="adj2"/>
                  <a:gd fmla="val 17150" name="adj3"/>
                </a:avLst>
              </a:prstGeom>
              <a:solidFill>
                <a:srgbClr val="4A8C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A1C448"/>
                  </a:solidFill>
                </a:endParaRPr>
              </a:p>
            </p:txBody>
          </p:sp>
        </p:grpSp>
        <p:grpSp>
          <p:nvGrpSpPr>
            <p:cNvPr id="285" name="Google Shape;285;p32"/>
            <p:cNvGrpSpPr/>
            <p:nvPr/>
          </p:nvGrpSpPr>
          <p:grpSpPr>
            <a:xfrm>
              <a:off x="1818205" y="2757380"/>
              <a:ext cx="1467988" cy="1562088"/>
              <a:chOff x="1806890" y="733197"/>
              <a:chExt cx="1833610" cy="1853450"/>
            </a:xfrm>
          </p:grpSpPr>
          <p:grpSp>
            <p:nvGrpSpPr>
              <p:cNvPr id="286" name="Google Shape;286;p32"/>
              <p:cNvGrpSpPr/>
              <p:nvPr/>
            </p:nvGrpSpPr>
            <p:grpSpPr>
              <a:xfrm>
                <a:off x="1806890" y="733197"/>
                <a:ext cx="1833610" cy="1853450"/>
                <a:chOff x="3629915" y="722997"/>
                <a:chExt cx="1833610" cy="1853450"/>
              </a:xfrm>
            </p:grpSpPr>
            <p:sp>
              <p:nvSpPr>
                <p:cNvPr id="287" name="Google Shape;287;p32"/>
                <p:cNvSpPr txBox="1"/>
                <p:nvPr/>
              </p:nvSpPr>
              <p:spPr>
                <a:xfrm>
                  <a:off x="3769725" y="1651540"/>
                  <a:ext cx="1693800" cy="491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2400">
                      <a:solidFill>
                        <a:srgbClr val="4A8CFF"/>
                      </a:solidFill>
                      <a:latin typeface="Montserrat"/>
                      <a:ea typeface="Montserrat"/>
                      <a:cs typeface="Montserrat"/>
                      <a:sym typeface="Montserrat"/>
                    </a:rPr>
                    <a:t>55%</a:t>
                  </a:r>
                  <a:endParaRPr b="1" sz="2400">
                    <a:solidFill>
                      <a:srgbClr val="4A8CFF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88" name="Google Shape;288;p32"/>
                <p:cNvSpPr txBox="1"/>
                <p:nvPr/>
              </p:nvSpPr>
              <p:spPr>
                <a:xfrm>
                  <a:off x="3629915" y="2085047"/>
                  <a:ext cx="1749600" cy="491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1600"/>
                    </a:spcAft>
                    <a:buNone/>
                  </a:pPr>
                  <a:r>
                    <a:rPr b="1" lang="en">
                      <a:latin typeface="Montserrat"/>
                      <a:ea typeface="Montserrat"/>
                      <a:cs typeface="Montserrat"/>
                      <a:sym typeface="Montserrat"/>
                    </a:rPr>
                    <a:t>PSQI</a:t>
                  </a:r>
                  <a:br>
                    <a:rPr b="1" lang="en">
                      <a:latin typeface="Montserrat"/>
                      <a:ea typeface="Montserrat"/>
                      <a:cs typeface="Montserrat"/>
                      <a:sym typeface="Montserrat"/>
                    </a:rPr>
                  </a:br>
                  <a:r>
                    <a:rPr lang="en">
                      <a:latin typeface="Montserrat"/>
                      <a:ea typeface="Montserrat"/>
                      <a:cs typeface="Montserrat"/>
                      <a:sym typeface="Montserrat"/>
                    </a:rPr>
                    <a:t>(general, long- and short-term)</a:t>
                  </a:r>
                  <a:endParaRPr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89" name="Google Shape;289;p32"/>
                <p:cNvSpPr/>
                <p:nvPr/>
              </p:nvSpPr>
              <p:spPr>
                <a:xfrm>
                  <a:off x="4143991" y="722997"/>
                  <a:ext cx="853200" cy="828000"/>
                </a:xfrm>
                <a:prstGeom prst="donut">
                  <a:avLst>
                    <a:gd fmla="val 18315" name="adj"/>
                  </a:avLst>
                </a:prstGeom>
                <a:solidFill>
                  <a:srgbClr val="EFEF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90" name="Google Shape;290;p32"/>
              <p:cNvSpPr/>
              <p:nvPr/>
            </p:nvSpPr>
            <p:spPr>
              <a:xfrm>
                <a:off x="2311666" y="733197"/>
                <a:ext cx="853200" cy="828000"/>
              </a:xfrm>
              <a:prstGeom prst="blockArc">
                <a:avLst>
                  <a:gd fmla="val 16283787" name="adj1"/>
                  <a:gd fmla="val 7014236" name="adj2"/>
                  <a:gd fmla="val 18939" name="adj3"/>
                </a:avLst>
              </a:prstGeom>
              <a:solidFill>
                <a:srgbClr val="4A8C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A1C448"/>
                  </a:solidFill>
                </a:endParaRPr>
              </a:p>
            </p:txBody>
          </p:sp>
        </p:grpSp>
      </p:grpSp>
      <p:sp>
        <p:nvSpPr>
          <p:cNvPr id="291" name="Google Shape;291;p32"/>
          <p:cNvSpPr txBox="1"/>
          <p:nvPr>
            <p:ph idx="4294967295" type="subTitle"/>
          </p:nvPr>
        </p:nvSpPr>
        <p:spPr>
          <a:xfrm>
            <a:off x="520300" y="1255500"/>
            <a:ext cx="3055200" cy="9513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Convert scales to binary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Calculate: prevalence of sleep disturbance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292" name="Google Shape;292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/>
          <p:nvPr/>
        </p:nvSpPr>
        <p:spPr>
          <a:xfrm>
            <a:off x="5399774" y="1391525"/>
            <a:ext cx="3026400" cy="1158300"/>
          </a:xfrm>
          <a:prstGeom prst="homePlate">
            <a:avLst>
              <a:gd fmla="val 50000" name="adj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3"/>
          <p:cNvSpPr/>
          <p:nvPr/>
        </p:nvSpPr>
        <p:spPr>
          <a:xfrm>
            <a:off x="3093580" y="1391525"/>
            <a:ext cx="3026400" cy="1158300"/>
          </a:xfrm>
          <a:prstGeom prst="homePlate">
            <a:avLst>
              <a:gd fmla="val 50000" name="adj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3"/>
          <p:cNvSpPr/>
          <p:nvPr/>
        </p:nvSpPr>
        <p:spPr>
          <a:xfrm>
            <a:off x="717875" y="1391525"/>
            <a:ext cx="3026400" cy="1158300"/>
          </a:xfrm>
          <a:prstGeom prst="homePlate">
            <a:avLst>
              <a:gd fmla="val 50000" name="adj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3"/>
          <p:cNvSpPr txBox="1"/>
          <p:nvPr>
            <p:ph idx="4294967295" type="subTitle"/>
          </p:nvPr>
        </p:nvSpPr>
        <p:spPr>
          <a:xfrm>
            <a:off x="1154752" y="1764825"/>
            <a:ext cx="17349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Clinical Data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01" name="Google Shape;301;p33"/>
          <p:cNvSpPr txBox="1"/>
          <p:nvPr>
            <p:ph idx="4294967295" type="subTitle"/>
          </p:nvPr>
        </p:nvSpPr>
        <p:spPr>
          <a:xfrm>
            <a:off x="3820575" y="1612725"/>
            <a:ext cx="1934100" cy="6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Sleep Scale Scores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02" name="Google Shape;302;p33"/>
          <p:cNvSpPr txBox="1"/>
          <p:nvPr>
            <p:ph idx="4294967295" type="subTitle"/>
          </p:nvPr>
        </p:nvSpPr>
        <p:spPr>
          <a:xfrm>
            <a:off x="6253966" y="1764825"/>
            <a:ext cx="17349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HRQOL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03" name="Google Shape;303;p33"/>
          <p:cNvSpPr txBox="1"/>
          <p:nvPr>
            <p:ph idx="4294967295" type="subTitle"/>
          </p:nvPr>
        </p:nvSpPr>
        <p:spPr>
          <a:xfrm>
            <a:off x="717875" y="2714225"/>
            <a:ext cx="2433300" cy="16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➔"/>
            </a:pPr>
            <a:r>
              <a:rPr lang="en" sz="1400">
                <a:solidFill>
                  <a:schemeClr val="dk1"/>
                </a:solidFill>
              </a:rPr>
              <a:t>Cleaned data goes through pipeline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304" name="Google Shape;304;p33"/>
          <p:cNvSpPr txBox="1"/>
          <p:nvPr>
            <p:ph idx="4294967295" type="subTitle"/>
          </p:nvPr>
        </p:nvSpPr>
        <p:spPr>
          <a:xfrm>
            <a:off x="3136675" y="2714225"/>
            <a:ext cx="2433300" cy="16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➔"/>
            </a:pPr>
            <a:r>
              <a:rPr b="1" lang="en" sz="1400">
                <a:solidFill>
                  <a:schemeClr val="dk1"/>
                </a:solidFill>
              </a:rPr>
              <a:t>Linear and logistic regression models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➔"/>
            </a:pPr>
            <a:r>
              <a:rPr lang="en" sz="1400">
                <a:solidFill>
                  <a:schemeClr val="dk1"/>
                </a:solidFill>
              </a:rPr>
              <a:t>Predictors: clinical data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➔"/>
            </a:pPr>
            <a:r>
              <a:rPr lang="en" sz="1400">
                <a:solidFill>
                  <a:schemeClr val="dk1"/>
                </a:solidFill>
              </a:rPr>
              <a:t>Response: sleep scale scores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305" name="Google Shape;305;p33"/>
          <p:cNvSpPr txBox="1"/>
          <p:nvPr>
            <p:ph idx="4294967295" type="subTitle"/>
          </p:nvPr>
        </p:nvSpPr>
        <p:spPr>
          <a:xfrm>
            <a:off x="5904775" y="2714225"/>
            <a:ext cx="2433300" cy="16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➔"/>
            </a:pPr>
            <a:r>
              <a:rPr b="1" lang="en" sz="1400">
                <a:solidFill>
                  <a:schemeClr val="dk1"/>
                </a:solidFill>
              </a:rPr>
              <a:t>Linear regression models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➔"/>
            </a:pPr>
            <a:r>
              <a:rPr lang="en" sz="1400">
                <a:solidFill>
                  <a:schemeClr val="dk1"/>
                </a:solidFill>
              </a:rPr>
              <a:t>Predictors: sleep scale scores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➔"/>
            </a:pPr>
            <a:r>
              <a:rPr lang="en" sz="1400">
                <a:solidFill>
                  <a:schemeClr val="dk1"/>
                </a:solidFill>
              </a:rPr>
              <a:t>Response: SF-36 scores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306" name="Google Shape;306;p33"/>
          <p:cNvSpPr txBox="1"/>
          <p:nvPr>
            <p:ph idx="4"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Methods: </a:t>
            </a:r>
            <a:r>
              <a:rPr lang="en" sz="3000"/>
              <a:t>Machine Learning Pipeline</a:t>
            </a:r>
            <a:endParaRPr sz="3000"/>
          </a:p>
        </p:txBody>
      </p:sp>
      <p:sp>
        <p:nvSpPr>
          <p:cNvPr id="307" name="Google Shape;307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"/>
          <p:cNvSpPr txBox="1"/>
          <p:nvPr>
            <p:ph idx="4294967295" type="title"/>
          </p:nvPr>
        </p:nvSpPr>
        <p:spPr>
          <a:xfrm>
            <a:off x="777300" y="351675"/>
            <a:ext cx="40959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A3"/>
                </a:solidFill>
              </a:rPr>
              <a:t>Results - BSS</a:t>
            </a:r>
            <a:endParaRPr>
              <a:solidFill>
                <a:srgbClr val="003BA3"/>
              </a:solidFill>
            </a:endParaRPr>
          </a:p>
        </p:txBody>
      </p:sp>
      <p:sp>
        <p:nvSpPr>
          <p:cNvPr id="313" name="Google Shape;313;p34"/>
          <p:cNvSpPr/>
          <p:nvPr/>
        </p:nvSpPr>
        <p:spPr>
          <a:xfrm>
            <a:off x="7654500" y="732900"/>
            <a:ext cx="740700" cy="2905500"/>
          </a:xfrm>
          <a:prstGeom prst="rect">
            <a:avLst/>
          </a:prstGeom>
          <a:solidFill>
            <a:srgbClr val="003BA3"/>
          </a:solidFill>
          <a:ln cap="flat" cmpd="sng" w="9525">
            <a:solidFill>
              <a:srgbClr val="003BA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4"/>
          <p:cNvSpPr/>
          <p:nvPr/>
        </p:nvSpPr>
        <p:spPr>
          <a:xfrm>
            <a:off x="8395200" y="3638400"/>
            <a:ext cx="748800" cy="1505100"/>
          </a:xfrm>
          <a:prstGeom prst="rect">
            <a:avLst/>
          </a:prstGeom>
          <a:solidFill>
            <a:srgbClr val="4A8CFF"/>
          </a:solidFill>
          <a:ln cap="flat" cmpd="sng" w="9525">
            <a:solidFill>
              <a:srgbClr val="4A8C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15" name="Google Shape;315;p34"/>
          <p:cNvGraphicFramePr/>
          <p:nvPr/>
        </p:nvGraphicFramePr>
        <p:xfrm>
          <a:off x="777300" y="128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{23E562F3-7510-49C1-A0A4-85A7E59E23C6}</a:tableStyleId>
              </a:tblPr>
              <a:tblGrid>
                <a:gridCol w="2206850"/>
                <a:gridCol w="2206850"/>
                <a:gridCol w="2206850"/>
              </a:tblGrid>
              <a:tr h="65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Features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AIC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Anova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(1) BMI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274.1265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(2) + Renal Failure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272.0417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(1) vs (2), 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 = 0.04327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(3) + Age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269.7642</a:t>
                      </a:r>
                      <a:endParaRPr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(2) vs (3), 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 = 0.05997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(4) + Others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Increases</a:t>
                      </a:r>
                      <a:endParaRPr>
                        <a:solidFill>
                          <a:srgbClr val="FF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Favours (3),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&gt; 0.05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6" name="Google Shape;316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 txBox="1"/>
          <p:nvPr>
            <p:ph idx="4294967295" type="title"/>
          </p:nvPr>
        </p:nvSpPr>
        <p:spPr>
          <a:xfrm>
            <a:off x="777300" y="351675"/>
            <a:ext cx="40554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A3"/>
                </a:solidFill>
              </a:rPr>
              <a:t>Results - AIS</a:t>
            </a:r>
            <a:endParaRPr>
              <a:solidFill>
                <a:srgbClr val="003BA3"/>
              </a:solidFill>
            </a:endParaRPr>
          </a:p>
        </p:txBody>
      </p:sp>
      <p:sp>
        <p:nvSpPr>
          <p:cNvPr id="322" name="Google Shape;322;p35"/>
          <p:cNvSpPr/>
          <p:nvPr/>
        </p:nvSpPr>
        <p:spPr>
          <a:xfrm>
            <a:off x="7654500" y="732900"/>
            <a:ext cx="740700" cy="2905500"/>
          </a:xfrm>
          <a:prstGeom prst="rect">
            <a:avLst/>
          </a:prstGeom>
          <a:solidFill>
            <a:srgbClr val="003BA3"/>
          </a:solidFill>
          <a:ln cap="flat" cmpd="sng" w="9525">
            <a:solidFill>
              <a:srgbClr val="003BA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5"/>
          <p:cNvSpPr/>
          <p:nvPr/>
        </p:nvSpPr>
        <p:spPr>
          <a:xfrm>
            <a:off x="8395200" y="3638400"/>
            <a:ext cx="748800" cy="1505100"/>
          </a:xfrm>
          <a:prstGeom prst="rect">
            <a:avLst/>
          </a:prstGeom>
          <a:solidFill>
            <a:srgbClr val="4A8CFF"/>
          </a:solidFill>
          <a:ln cap="flat" cmpd="sng" w="9525">
            <a:solidFill>
              <a:srgbClr val="4A8C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4" name="Google Shape;324;p35"/>
          <p:cNvGraphicFramePr/>
          <p:nvPr/>
        </p:nvGraphicFramePr>
        <p:xfrm>
          <a:off x="728025" y="117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{23E562F3-7510-49C1-A0A4-85A7E59E23C6}</a:tableStyleId>
              </a:tblPr>
              <a:tblGrid>
                <a:gridCol w="2223275"/>
                <a:gridCol w="2223275"/>
                <a:gridCol w="2223275"/>
              </a:tblGrid>
              <a:tr h="65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Features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AIC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Anova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(1) Corticoid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1471.812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(2) + Recurrence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1462.772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(1) vs (2),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 = 0.00097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(3) + Age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1456.622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(2) vs (3),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 = 0.0047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(4) + BMI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1455.562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(3) vs (4),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 = 0.08382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(5) + others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Increases</a:t>
                      </a:r>
                      <a:endParaRPr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Favours (4),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 &gt; 0.05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5" name="Google Shape;325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"/>
          <p:cNvSpPr txBox="1"/>
          <p:nvPr>
            <p:ph idx="4294967295" type="title"/>
          </p:nvPr>
        </p:nvSpPr>
        <p:spPr>
          <a:xfrm>
            <a:off x="777300" y="351675"/>
            <a:ext cx="40554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A3"/>
                </a:solidFill>
              </a:rPr>
              <a:t>Results - ESS</a:t>
            </a:r>
            <a:endParaRPr>
              <a:solidFill>
                <a:srgbClr val="003BA3"/>
              </a:solidFill>
            </a:endParaRPr>
          </a:p>
        </p:txBody>
      </p:sp>
      <p:sp>
        <p:nvSpPr>
          <p:cNvPr id="331" name="Google Shape;331;p36"/>
          <p:cNvSpPr/>
          <p:nvPr/>
        </p:nvSpPr>
        <p:spPr>
          <a:xfrm>
            <a:off x="7654500" y="732900"/>
            <a:ext cx="740700" cy="2905500"/>
          </a:xfrm>
          <a:prstGeom prst="rect">
            <a:avLst/>
          </a:prstGeom>
          <a:solidFill>
            <a:srgbClr val="003BA3"/>
          </a:solidFill>
          <a:ln cap="flat" cmpd="sng" w="9525">
            <a:solidFill>
              <a:srgbClr val="003BA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6"/>
          <p:cNvSpPr/>
          <p:nvPr/>
        </p:nvSpPr>
        <p:spPr>
          <a:xfrm>
            <a:off x="8395200" y="3638400"/>
            <a:ext cx="748800" cy="1505100"/>
          </a:xfrm>
          <a:prstGeom prst="rect">
            <a:avLst/>
          </a:prstGeom>
          <a:solidFill>
            <a:srgbClr val="4A8CFF"/>
          </a:solidFill>
          <a:ln cap="flat" cmpd="sng" w="9525">
            <a:solidFill>
              <a:srgbClr val="4A8C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33" name="Google Shape;333;p36"/>
          <p:cNvGraphicFramePr/>
          <p:nvPr/>
        </p:nvGraphicFramePr>
        <p:xfrm>
          <a:off x="777300" y="128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{23E562F3-7510-49C1-A0A4-85A7E59E23C6}</a:tableStyleId>
              </a:tblPr>
              <a:tblGrid>
                <a:gridCol w="2206850"/>
                <a:gridCol w="2206850"/>
                <a:gridCol w="2206850"/>
              </a:tblGrid>
              <a:tr h="65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Features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AIC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Anova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(1) RGD (Graft Rejection)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1359.122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(2) + Depression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1357.192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1) vs (2),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 = 0.04917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(3) + Gender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1354.957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(2) vs (3),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 = 0.04159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(4) + Others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Increases</a:t>
                      </a:r>
                      <a:endParaRPr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Favours (3),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 &gt; 0.05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4C2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3B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4" name="Google Shape;334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