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rawings/vmlDrawing22.vml" ContentType="application/vnd.openxmlformats-officedocument.vmlDrawing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rawings/vmlDrawing23.vml" ContentType="application/vnd.openxmlformats-officedocument.vmlDrawing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drawings/vmlDrawing24.vml" ContentType="application/vnd.openxmlformats-officedocument.vmlDrawing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drawings/vmlDrawing25.vml" ContentType="application/vnd.openxmlformats-officedocument.vmlDrawing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drawings/vmlDrawing26.vml" ContentType="application/vnd.openxmlformats-officedocument.vmlDrawing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drawings/vmlDrawing27.vml" ContentType="application/vnd.openxmlformats-officedocument.vmlDrawing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handoutMasters/handoutMaster1.xml" ContentType="application/vnd.openxmlformats-officedocument.presentationml.handoutMaster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2.xml" ContentType="application/vnd.openxmlformats-officedocument.presentationml.tags+xml"/>
  <Override PartName="/ppt/drawings/vmlDrawing28.vml" ContentType="application/vnd.openxmlformats-officedocument.vmlDrawin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3.xml" ContentType="application/vnd.openxmlformats-officedocument.presentationml.tags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4369" r:id="rId1"/>
    <p:sldMasterId id="2147484370" r:id="rId2"/>
    <p:sldMasterId id="2147484371" r:id="rId3"/>
    <p:sldMasterId id="2147484372" r:id="rId4"/>
    <p:sldMasterId id="2147484373" r:id="rId5"/>
    <p:sldMasterId id="2147484374" r:id="rId6"/>
  </p:sldMasterIdLst>
  <p:notesMasterIdLst>
    <p:notesMasterId r:id="rId7"/>
  </p:notesMasterIdLst>
  <p:handoutMasterIdLst>
    <p:handoutMasterId r:id="rId8"/>
  </p:handoutMasterIdLst>
  <p:sldIdLst>
    <p:sldId id="915" r:id="rId9"/>
    <p:sldId id="916" r:id="rId10"/>
    <p:sldId id="917" r:id="rId11"/>
    <p:sldId id="918" r:id="rId12"/>
    <p:sldId id="919" r:id="rId13"/>
    <p:sldId id="920" r:id="rId14"/>
    <p:sldId id="921" r:id="rId15"/>
    <p:sldId id="922" r:id="rId16"/>
    <p:sldId id="923" r:id="rId17"/>
    <p:sldId id="924" r:id="rId18"/>
    <p:sldId id="925" r:id="rId19"/>
    <p:sldId id="926" r:id="rId20"/>
    <p:sldId id="927" r:id="rId21"/>
    <p:sldId id="928" r:id="rId22"/>
    <p:sldId id="929" r:id="rId23"/>
    <p:sldId id="930" r:id="rId24"/>
    <p:sldId id="931" r:id="rId25"/>
    <p:sldId id="932" r:id="rId26"/>
    <p:sldId id="933" r:id="rId27"/>
    <p:sldId id="934" r:id="rId28"/>
    <p:sldId id="935" r:id="rId29"/>
    <p:sldId id="936" r:id="rId30"/>
    <p:sldId id="937" r:id="rId31"/>
    <p:sldId id="938" r:id="rId32"/>
    <p:sldId id="939" r:id="rId33"/>
    <p:sldId id="940" r:id="rId34"/>
    <p:sldId id="941" r:id="rId35"/>
    <p:sldId id="943" r:id="rId36"/>
    <p:sldId id="942" r:id="rId37"/>
    <p:sldId id="944" r:id="rId38"/>
  </p:sldIdLst>
  <p:sldSz type="screen4x3" cy="6858000" cx="9144000"/>
  <p:notesSz cx="6668770" cy="9820275"/>
  <p:defaultTextStyle>
    <a:defPPr>
      <a:defRPr lang="zh-CN"/>
    </a:defPPr>
    <a:lvl1pPr algn="l" defTabSz="914400" eaLnBrk="1" fontAlgn="base" hangingPunct="1" indent="0" latinLnBrk="0" lvl="0" marL="0" rtl="0">
      <a:lnSpc>
        <a:spcPct val="100000"/>
      </a:lnSpc>
      <a:spcBef>
        <a:spcPct val="0"/>
      </a:spcBef>
      <a:spcAft>
        <a:spcPct val="0"/>
      </a:spcAft>
      <a:buNone/>
      <a:defRPr baseline="0" b="0" sz="240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algn="l" defTabSz="914400" eaLnBrk="1" fontAlgn="base" hangingPunct="1" indent="0" latinLnBrk="0" lvl="1" marL="457200" rtl="0">
      <a:lnSpc>
        <a:spcPct val="100000"/>
      </a:lnSpc>
      <a:spcBef>
        <a:spcPct val="0"/>
      </a:spcBef>
      <a:spcAft>
        <a:spcPct val="0"/>
      </a:spcAft>
      <a:buNone/>
      <a:defRPr baseline="0" b="0" sz="240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algn="l" defTabSz="914400" eaLnBrk="1" fontAlgn="base" hangingPunct="1" indent="0" latinLnBrk="0" lvl="2" marL="914400" rtl="0">
      <a:lnSpc>
        <a:spcPct val="100000"/>
      </a:lnSpc>
      <a:spcBef>
        <a:spcPct val="0"/>
      </a:spcBef>
      <a:spcAft>
        <a:spcPct val="0"/>
      </a:spcAft>
      <a:buNone/>
      <a:defRPr baseline="0" b="0" sz="240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algn="l" defTabSz="914400" eaLnBrk="1" fontAlgn="base" hangingPunct="1" indent="0" latinLnBrk="0" lvl="3" marL="1371600" rtl="0">
      <a:lnSpc>
        <a:spcPct val="100000"/>
      </a:lnSpc>
      <a:spcBef>
        <a:spcPct val="0"/>
      </a:spcBef>
      <a:spcAft>
        <a:spcPct val="0"/>
      </a:spcAft>
      <a:buNone/>
      <a:defRPr baseline="0" b="0" sz="240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algn="l" defTabSz="914400" eaLnBrk="1" fontAlgn="base" hangingPunct="1" indent="0" latinLnBrk="0" lvl="4" marL="1828800" rtl="0">
      <a:lnSpc>
        <a:spcPct val="100000"/>
      </a:lnSpc>
      <a:spcBef>
        <a:spcPct val="0"/>
      </a:spcBef>
      <a:spcAft>
        <a:spcPct val="0"/>
      </a:spcAft>
      <a:buNone/>
      <a:defRPr baseline="0" b="0" sz="240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algn="l" defTabSz="914400" eaLnBrk="1" fontAlgn="base" hangingPunct="1" indent="0" latinLnBrk="0" lvl="5" marL="2286000" rtl="0">
      <a:lnSpc>
        <a:spcPct val="100000"/>
      </a:lnSpc>
      <a:spcBef>
        <a:spcPct val="0"/>
      </a:spcBef>
      <a:spcAft>
        <a:spcPct val="0"/>
      </a:spcAft>
      <a:buNone/>
      <a:defRPr baseline="0" b="0" sz="240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algn="l" defTabSz="914400" eaLnBrk="1" fontAlgn="base" hangingPunct="1" indent="0" latinLnBrk="0" lvl="6" marL="2743200" rtl="0">
      <a:lnSpc>
        <a:spcPct val="100000"/>
      </a:lnSpc>
      <a:spcBef>
        <a:spcPct val="0"/>
      </a:spcBef>
      <a:spcAft>
        <a:spcPct val="0"/>
      </a:spcAft>
      <a:buNone/>
      <a:defRPr baseline="0" b="0" sz="240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algn="l" defTabSz="914400" eaLnBrk="1" fontAlgn="base" hangingPunct="1" indent="0" latinLnBrk="0" lvl="7" marL="3200400" rtl="0">
      <a:lnSpc>
        <a:spcPct val="100000"/>
      </a:lnSpc>
      <a:spcBef>
        <a:spcPct val="0"/>
      </a:spcBef>
      <a:spcAft>
        <a:spcPct val="0"/>
      </a:spcAft>
      <a:buNone/>
      <a:defRPr baseline="0" b="0" sz="240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algn="l" defTabSz="914400" eaLnBrk="1" fontAlgn="base" hangingPunct="1" indent="0" latinLnBrk="0" lvl="8" marL="3657600" rtl="0">
      <a:lnSpc>
        <a:spcPct val="100000"/>
      </a:lnSpc>
      <a:spcBef>
        <a:spcPct val="0"/>
      </a:spcBef>
      <a:spcAft>
        <a:spcPct val="0"/>
      </a:spcAft>
      <a:buNone/>
      <a:defRPr baseline="0" b="0" sz="240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schemeClr val="tx1"/>
    </p:penClr>
  </p:showPr>
  <p:clrMru>
    <a:srgbClr val="FF0000"/>
    <a:srgbClr val="CCECFF"/>
    <a:srgbClr val="CCFFCC"/>
    <a:srgbClr val="00FF00"/>
    <a:srgbClr val="FF6699"/>
    <a:srgbClr val="CC0000"/>
    <a:srgbClr val="000099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22090"/>
    <p:restoredTop sz="99507"/>
  </p:normalViewPr>
  <p:slideViewPr>
    <p:cSldViewPr showGuides="1">
      <p:cViewPr varScale="1">
        <p:scale>
          <a:sx n="85" d="100"/>
          <a:sy n="85" d="100"/>
        </p:scale>
        <p:origin x="-1410" y="-90"/>
      </p:cViewPr>
      <p:guideLst>
        <p:guide orient="horz" pos="2292"/>
        <p:guide pos="28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58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tableStyles" Target="tableStyle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/Relationships>
</file>

<file path=ppt/drawings/_rels/vmlDrawing22.v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rawings/_rels/vmlDrawing23.v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rawings/_rels/vmlDrawing24.v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rawings/_rels/vmlDrawing25.v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rawings/_rels/vmlDrawing26.v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rawings/_rels/vmlDrawing27.v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rawings/_rels/vmlDrawing28.vml.rels><?xml version="1.0" encoding="UTF-8" standalone="yes"?>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l">
              <a:defRPr sz="1200"/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200"/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/>
          <a:noFill/>
          <a:ln w="9525">
            <a:noFill/>
            <a:miter lim="800000"/>
          </a:ln>
          <a:effectLst/>
        </p:spPr>
        <p:txBody>
          <a:bodyPr anchor="b" anchorCtr="0" bIns="45720" compatLnSpc="1" lIns="91440" numCol="1" rIns="91440" tIns="45720" vert="horz" wrap="square"/>
          <a:lstStyle>
            <a:lvl1pPr algn="l">
              <a:defRPr sz="1200"/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/>
          <a:noFill/>
          <a:ln w="9525">
            <a:noFill/>
            <a:miter lim="800000"/>
          </a:ln>
          <a:effectLst/>
        </p:spPr>
        <p:txBody>
          <a:bodyPr anchor="b" anchorCtr="0" bIns="45720" compatLnSpc="1" lIns="91440" numCol="1" rIns="91440" tIns="45720" vert="horz" wrap="square"/>
          <a:p>
            <a:pPr algn="r" eaLnBrk="1" fontAlgn="base" hangingPunct="1" lvl="0">
              <a:buNone/>
            </a:pPr>
            <a:fld id="{9A0DB2DC-4C9A-4742-B13C-FB6460FD3503}" type="slidenum">
              <a:rPr altLang="zh-CN" dirty="0" sz="120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sz="1200" lang="en-US" noProof="1" strike="noStrike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7" name="Rectangle 4"/>
          <p:cNvSpPr>
            <a:spLocks noChangeAspect="1" noRot="1" noGrp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prstGeom prst="rect"/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94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/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altLang="en-US" baseline="0" b="0" cap="none" sz="1200" i="0" kern="120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altLang="en-US" baseline="0" b="0" cap="none" sz="1200" i="0" kern="120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2" marL="9144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altLang="en-US" baseline="0" b="0" cap="none" sz="1200" i="0" kern="120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3" marL="13716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altLang="en-US" baseline="0" b="0" cap="none" sz="1200" i="0" kern="120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4" marL="18288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altLang="en-US" baseline="0" b="0" cap="none" sz="1200" i="0" kern="120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79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/>
          <a:noFill/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altLang="zh-CN" baseline="0" b="0" cap="none" sz="12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计算机文化基础</a:t>
            </a:r>
            <a:r>
              <a:rPr altLang="zh-CN" baseline="0" b="0" cap="none" sz="12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电子教案</a:t>
            </a:r>
            <a:endParaRPr altLang="en-US" baseline="0" b="0" cap="none" sz="1200" i="0" kern="120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80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/>
          <a:noFill/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sz="12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2003</a:t>
            </a: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altLang="zh-CN" baseline="0" b="0" cap="none" sz="12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endParaRPr altLang="en-US" baseline="0" b="0" cap="none" sz="1200" i="0" kern="120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81" name="Rectangle 10"/>
          <p:cNvSpPr/>
          <p:nvPr/>
        </p:nvSpPr>
        <p:spPr>
          <a:xfrm>
            <a:off x="889000" y="9166225"/>
            <a:ext cx="4965700" cy="327025"/>
          </a:xfrm>
          <a:prstGeom prst="rect"/>
          <a:noFill/>
          <a:ln w="9525">
            <a:noFill/>
          </a:ln>
        </p:spPr>
        <p:txBody>
          <a:bodyPr anchor="b" anchorCtr="0"/>
          <a:p>
            <a:pPr algn="ctr" lvl="0"/>
            <a:fld id="{9A0DB2DC-4C9A-4742-B13C-FB6460FD3503}" type="slidenum">
              <a:rPr altLang="zh-CN" dirty="0" sz="1200" lang="en-US"/>
            </a:fld>
            <a:r>
              <a:rPr altLang="zh-CN" dirty="0" sz="1200" lang="en-US"/>
              <a:t> </a:t>
            </a:r>
            <a:r>
              <a:rPr altLang="en-US" dirty="0" sz="1200" lang="zh-CN"/>
              <a:t>页</a:t>
            </a:r>
            <a:endParaRPr altLang="en-US" dirty="0" sz="120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eaLnBrk="0" fontAlgn="base" hangingPunct="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626" name="备注占位符 2"/>
          <p:cNvSpPr>
            <a:spLocks noGrp="1"/>
          </p:cNvSpPr>
          <p:nvPr>
            <p:ph type="body"/>
          </p:nvPr>
        </p:nvSpPr>
        <p:spPr/>
        <p:txBody>
          <a:bodyPr anchor="t" anchorCtr="0" bIns="45720" lIns="91440" rIns="91440" tIns="45720" wrap="square"/>
          <a:p>
            <a:pPr lvl="0"/>
            <a:endParaRPr altLang="en-US" dirty="0" lang="zh-CN"/>
          </a:p>
        </p:txBody>
      </p:sp>
      <p:sp>
        <p:nvSpPr>
          <p:cNvPr id="1048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/>
          <a:noFill/>
          <a:ln w="9525">
            <a:noFill/>
          </a:ln>
        </p:spPr>
        <p:txBody>
          <a:bodyPr anchor="b" anchorCtr="0" bIns="45720" lIns="91440" rIns="91440" tIns="45720" vert="horz" wrap="square"/>
          <a:p>
            <a:pPr algn="r" lvl="0"/>
            <a:fld id="{9A0DB2DC-4C9A-4742-B13C-FB6460FD3503}" type="slidenum">
              <a:rPr altLang="zh-CN" dirty="0" sz="1200" lang="en-US">
                <a:latin typeface="Arial" panose="020B0604020202020204" pitchFamily="34" charset="0"/>
                <a:ea typeface="宋体" panose="02010600030101010101" pitchFamily="2" charset="-122"/>
              </a:rPr>
            </a:fld>
            <a:endParaRPr altLang="zh-CN" dirty="0" sz="1200"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幻灯片图像占位符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688" name="备注占位符 2"/>
          <p:cNvSpPr>
            <a:spLocks noGrp="1"/>
          </p:cNvSpPr>
          <p:nvPr>
            <p:ph type="body"/>
          </p:nvPr>
        </p:nvSpPr>
        <p:spPr/>
        <p:txBody>
          <a:bodyPr anchor="t" anchorCtr="0" bIns="45720" lIns="91440" rIns="91440" tIns="45720" wrap="square"/>
          <a:p>
            <a:pPr lvl="0"/>
            <a:endParaRPr altLang="en-US" dirty="0" lang="zh-CN"/>
          </a:p>
        </p:txBody>
      </p:sp>
      <p:sp>
        <p:nvSpPr>
          <p:cNvPr id="104868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/>
          <a:noFill/>
          <a:ln w="9525">
            <a:noFill/>
          </a:ln>
        </p:spPr>
        <p:txBody>
          <a:bodyPr anchor="b" anchorCtr="0" bIns="45720" lIns="91440" rIns="91440" tIns="45720" vert="horz" wrap="square"/>
          <a:p>
            <a:pPr algn="r" lvl="0"/>
            <a:fld id="{9A0DB2DC-4C9A-4742-B13C-FB6460FD3503}" type="slidenum">
              <a:rPr altLang="zh-CN" dirty="0" sz="1200" lang="en-US">
                <a:latin typeface="Arial" panose="020B0604020202020204" pitchFamily="34" charset="0"/>
                <a:ea typeface="宋体" panose="02010600030101010101" pitchFamily="2" charset="-122"/>
              </a:rPr>
            </a:fld>
            <a:endParaRPr altLang="zh-CN" dirty="0" sz="1200"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幻灯片图像占位符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714" name="备注占位符 2"/>
          <p:cNvSpPr>
            <a:spLocks noGrp="1"/>
          </p:cNvSpPr>
          <p:nvPr>
            <p:ph type="body"/>
          </p:nvPr>
        </p:nvSpPr>
        <p:spPr>
          <a:ln>
            <a:miter/>
          </a:ln>
        </p:spPr>
        <p:txBody>
          <a:bodyPr anchor="t" anchorCtr="0" bIns="45720" lIns="91440" rIns="91440" tIns="45720" wrap="square"/>
          <a:p>
            <a:pPr lvl="0"/>
            <a:r>
              <a:rPr altLang="en-US" dirty="0" lang="zh-CN"/>
              <a:t>误差与溢出</a:t>
            </a:r>
            <a:endParaRPr altLang="en-US" dirty="0" lang="zh-CN"/>
          </a:p>
        </p:txBody>
      </p:sp>
      <p:sp>
        <p:nvSpPr>
          <p:cNvPr id="10487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78250" y="9328150"/>
            <a:ext cx="2889250" cy="490538"/>
          </a:xfrm>
          <a:prstGeom prst="rect"/>
          <a:noFill/>
          <a:ln w="9525">
            <a:noFill/>
          </a:ln>
        </p:spPr>
        <p:txBody>
          <a:bodyPr anchor="t" anchorCtr="0"/>
          <a:p>
            <a:pPr lvl="0"/>
            <a:fld id="{9A0DB2DC-4C9A-4742-B13C-FB6460FD3503}" type="slidenum">
              <a:rPr altLang="en-US" dirty="0" lang="zh-CN"/>
            </a:fld>
            <a:endParaRPr altLang="en-US" dirty="0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4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5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6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/>
          <a:noFill/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8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840481" cy="2946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sz="1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altLang="en-US" baseline="0" b="1" cap="none" sz="1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9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048590" name="Line 10"/>
            <p:cNvSpPr/>
            <p:nvPr/>
          </p:nvSpPr>
          <p:spPr>
            <a:xfrm>
              <a:off x="3827" y="1468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91" name="Line 11"/>
            <p:cNvSpPr/>
            <p:nvPr/>
          </p:nvSpPr>
          <p:spPr>
            <a:xfrm>
              <a:off x="3827" y="1540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92" name="Line 12"/>
            <p:cNvSpPr/>
            <p:nvPr/>
          </p:nvSpPr>
          <p:spPr>
            <a:xfrm>
              <a:off x="3827" y="1616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93" name="Line 13"/>
            <p:cNvSpPr/>
            <p:nvPr/>
          </p:nvSpPr>
          <p:spPr>
            <a:xfrm>
              <a:off x="3827" y="1694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97156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2887663" cy="2790825"/>
          </a:xfrm>
          <a:prstGeom prst="rect"/>
          <a:noFill/>
          <a:ln w="9525">
            <a:noFill/>
          </a:ln>
        </p:spPr>
      </p:pic>
      <p:sp>
        <p:nvSpPr>
          <p:cNvPr id="1048594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95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97157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84488" y="0"/>
            <a:ext cx="3011487" cy="2781300"/>
          </a:xfrm>
          <a:prstGeom prst="rect"/>
          <a:noFill/>
          <a:ln w="9525">
            <a:noFill/>
          </a:ln>
        </p:spPr>
      </p:pic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indent="0" marL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altLang="en-US" lang="zh-CN" noProof="1" strike="noStrike" smtClean="0"/>
              <a:t>单击此处编辑母版副标题样式</a:t>
            </a:r>
            <a:endParaRPr altLang="en-US" lang="zh-CN" noProof="1" strike="noStrike"/>
          </a:p>
        </p:txBody>
      </p:sp>
      <p:sp>
        <p:nvSpPr>
          <p:cNvPr id="104859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59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50CAEE4-D6D0-4E64-ADB4-997E73CFF48B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9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r" fontAlgn="base">
              <a:buNone/>
            </a:pPr>
            <a:fld id="{9A0DB2DC-4C9A-4742-B13C-FB6460FD3503}" type="slidenum">
              <a:rPr altLang="zh-CN" dirty="0" lang="en-US" noProof="1" strike="noStrike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2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2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3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9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0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2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dgm">
  <p:cSld name="标题和图示或组织结构图">
    <p:spTree>
      <p:nvGrpSpPr>
        <p:cNvPr id="3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3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24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altLang="zh-CN" baseline="0" b="0" cap="none" sz="32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2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标题，文本与内容">
    <p:spTree>
      <p:nvGrpSpPr>
        <p:cNvPr id="3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3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94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95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63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63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63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3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3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3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1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/>
          <a:noFill/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32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sz="1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altLang="en-US" baseline="0" b="1" cap="none" sz="1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33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6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049134" name="Line 10"/>
            <p:cNvSpPr/>
            <p:nvPr/>
          </p:nvSpPr>
          <p:spPr>
            <a:xfrm>
              <a:off x="3827" y="1468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135" name="Line 11"/>
            <p:cNvSpPr/>
            <p:nvPr/>
          </p:nvSpPr>
          <p:spPr>
            <a:xfrm>
              <a:off x="3827" y="1540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136" name="Line 12"/>
            <p:cNvSpPr/>
            <p:nvPr/>
          </p:nvSpPr>
          <p:spPr>
            <a:xfrm>
              <a:off x="3827" y="1616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137" name="Line 13"/>
            <p:cNvSpPr/>
            <p:nvPr/>
          </p:nvSpPr>
          <p:spPr>
            <a:xfrm>
              <a:off x="3827" y="1694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97201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2887663" cy="2790825"/>
          </a:xfrm>
          <a:prstGeom prst="rect"/>
          <a:noFill/>
          <a:ln w="9525">
            <a:noFill/>
          </a:ln>
        </p:spPr>
      </p:pic>
      <p:sp>
        <p:nvSpPr>
          <p:cNvPr id="1049138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39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97202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84488" y="0"/>
            <a:ext cx="3011487" cy="2781300"/>
          </a:xfrm>
          <a:prstGeom prst="rect"/>
          <a:noFill/>
          <a:ln w="9525">
            <a:noFill/>
          </a:ln>
        </p:spPr>
      </p:pic>
      <p:sp>
        <p:nvSpPr>
          <p:cNvPr id="1049140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indent="0" marL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altLang="en-US" lang="zh-CN" noProof="1" strike="noStrike" smtClean="0"/>
              <a:t>单击此处编辑母版副标题样式</a:t>
            </a:r>
            <a:endParaRPr altLang="en-US" lang="zh-CN" noProof="1" strike="noStrike"/>
          </a:p>
        </p:txBody>
      </p:sp>
      <p:sp>
        <p:nvSpPr>
          <p:cNvPr id="1049141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4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50CAEE4-D6D0-4E64-ADB4-997E73CFF48B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4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4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r" fontAlgn="base">
              <a:buNone/>
            </a:pPr>
            <a:fld id="{9A0DB2DC-4C9A-4742-B13C-FB6460FD3503}" type="slidenum">
              <a:rPr altLang="zh-CN" dirty="0" lang="en-US" noProof="1" strike="noStrike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8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8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8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59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1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12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13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1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1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152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5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154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5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5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5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61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61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7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7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7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2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5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26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27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12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2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3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8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69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170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17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7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7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1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1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3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3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6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6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dgm">
  <p:cSld name="标题和图示或组织结构图">
    <p:spTree>
      <p:nvGrpSpPr>
        <p:cNvPr id="3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5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46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altLang="zh-CN" baseline="0" b="0" cap="none" sz="32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1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标题，文本与内容">
    <p:spTree>
      <p:nvGrpSpPr>
        <p:cNvPr id="3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8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79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80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8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8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8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674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675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67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7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7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3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2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/>
          <a:noFill/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83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sz="1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altLang="en-US" baseline="0" b="1" cap="none" sz="1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84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1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049385" name="Line 10"/>
            <p:cNvSpPr/>
            <p:nvPr/>
          </p:nvSpPr>
          <p:spPr>
            <a:xfrm>
              <a:off x="3827" y="1468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386" name="Line 11"/>
            <p:cNvSpPr/>
            <p:nvPr/>
          </p:nvSpPr>
          <p:spPr>
            <a:xfrm>
              <a:off x="3827" y="1540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387" name="Line 12"/>
            <p:cNvSpPr/>
            <p:nvPr/>
          </p:nvSpPr>
          <p:spPr>
            <a:xfrm>
              <a:off x="3827" y="1616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388" name="Line 13"/>
            <p:cNvSpPr/>
            <p:nvPr/>
          </p:nvSpPr>
          <p:spPr>
            <a:xfrm>
              <a:off x="3827" y="1694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97205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2887663" cy="2790825"/>
          </a:xfrm>
          <a:prstGeom prst="rect"/>
          <a:noFill/>
          <a:ln w="9525">
            <a:noFill/>
          </a:ln>
        </p:spPr>
      </p:pic>
      <p:sp>
        <p:nvSpPr>
          <p:cNvPr id="1049389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90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97206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84488" y="0"/>
            <a:ext cx="3011487" cy="2781300"/>
          </a:xfrm>
          <a:prstGeom prst="rect"/>
          <a:noFill/>
          <a:ln w="9525">
            <a:noFill/>
          </a:ln>
        </p:spPr>
      </p:pic>
      <p:sp>
        <p:nvSpPr>
          <p:cNvPr id="1049391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indent="0" marL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altLang="en-US" lang="zh-CN" noProof="1" strike="noStrike" smtClean="0"/>
              <a:t>单击此处编辑母版副标题样式</a:t>
            </a:r>
            <a:endParaRPr altLang="en-US" lang="zh-CN" noProof="1" strike="noStrike"/>
          </a:p>
        </p:txBody>
      </p:sp>
      <p:sp>
        <p:nvSpPr>
          <p:cNvPr id="1049392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9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50CAEE4-D6D0-4E64-ADB4-997E73CFF48B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9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9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r" fontAlgn="base">
              <a:buNone/>
            </a:pPr>
            <a:fld id="{9A0DB2DC-4C9A-4742-B13C-FB6460FD3503}" type="slidenum">
              <a:rPr altLang="zh-CN" dirty="0" lang="en-US" noProof="1" strike="noStrike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0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11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2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75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7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3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54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3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24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25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2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2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75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376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7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378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7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8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8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4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4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3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3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64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65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36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6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6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3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33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33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3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5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3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8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3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4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4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34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235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23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3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dgm">
  <p:cSld name="标题和图示或组织结构图">
    <p:spTree>
      <p:nvGrpSpPr>
        <p:cNvPr id="3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9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70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altLang="zh-CN" baseline="0" b="0" cap="none" sz="32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3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标题，文本与内容">
    <p:spTree>
      <p:nvGrpSpPr>
        <p:cNvPr id="3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7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48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49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5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5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5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741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742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743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4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4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3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6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/>
          <a:noFill/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97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sz="1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altLang="en-US" baseline="0" b="1" cap="none" sz="1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98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049399" name="Line 10"/>
            <p:cNvSpPr/>
            <p:nvPr/>
          </p:nvSpPr>
          <p:spPr>
            <a:xfrm>
              <a:off x="3827" y="1468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400" name="Line 11"/>
            <p:cNvSpPr/>
            <p:nvPr/>
          </p:nvSpPr>
          <p:spPr>
            <a:xfrm>
              <a:off x="3827" y="1540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401" name="Line 12"/>
            <p:cNvSpPr/>
            <p:nvPr/>
          </p:nvSpPr>
          <p:spPr>
            <a:xfrm>
              <a:off x="3827" y="1616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402" name="Line 13"/>
            <p:cNvSpPr/>
            <p:nvPr/>
          </p:nvSpPr>
          <p:spPr>
            <a:xfrm>
              <a:off x="3827" y="1694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97207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2887663" cy="2790825"/>
          </a:xfrm>
          <a:prstGeom prst="rect"/>
          <a:noFill/>
          <a:ln w="9525">
            <a:noFill/>
          </a:ln>
        </p:spPr>
      </p:pic>
      <p:sp>
        <p:nvSpPr>
          <p:cNvPr id="1049403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04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97208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84488" y="0"/>
            <a:ext cx="3011487" cy="2781300"/>
          </a:xfrm>
          <a:prstGeom prst="rect"/>
          <a:noFill/>
          <a:ln w="9525">
            <a:noFill/>
          </a:ln>
        </p:spPr>
      </p:pic>
      <p:sp>
        <p:nvSpPr>
          <p:cNvPr id="104940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indent="0" marL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altLang="en-US" lang="zh-CN" noProof="1" strike="noStrike" smtClean="0"/>
              <a:t>单击此处编辑母版副标题样式</a:t>
            </a:r>
            <a:endParaRPr altLang="en-US" lang="zh-CN" noProof="1" strike="noStrike"/>
          </a:p>
        </p:txBody>
      </p:sp>
      <p:sp>
        <p:nvSpPr>
          <p:cNvPr id="1049406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40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50CAEE4-D6D0-4E64-ADB4-997E73CFF48B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0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0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r" fontAlgn="base">
              <a:buNone/>
            </a:pPr>
            <a:fld id="{9A0DB2DC-4C9A-4742-B13C-FB6460FD3503}" type="slidenum">
              <a:rPr altLang="zh-CN" dirty="0" lang="en-US" noProof="1" strike="noStrike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47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4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9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420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4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461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462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46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6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6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448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449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45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451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45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5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5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4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7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16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217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21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219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22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2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2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442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443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4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467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46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46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7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7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41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4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3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5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45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4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5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dgm">
  <p:cSld name="标题和图示或组织结构图">
    <p:spTree>
      <p:nvGrpSpPr>
        <p:cNvPr id="3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4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425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altLang="zh-CN" baseline="0" b="0" cap="none" sz="32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4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标题，文本与内容">
    <p:spTree>
      <p:nvGrpSpPr>
        <p:cNvPr id="3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5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436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437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43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3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4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3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9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430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431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43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3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43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3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7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/>
          <a:noFill/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98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sz="1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altLang="en-US" baseline="0" b="1" cap="none" sz="1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99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0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049100" name="Line 10"/>
            <p:cNvSpPr/>
            <p:nvPr/>
          </p:nvSpPr>
          <p:spPr>
            <a:xfrm>
              <a:off x="3827" y="1468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101" name="Line 11"/>
            <p:cNvSpPr/>
            <p:nvPr/>
          </p:nvSpPr>
          <p:spPr>
            <a:xfrm>
              <a:off x="3827" y="1540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102" name="Line 12"/>
            <p:cNvSpPr/>
            <p:nvPr/>
          </p:nvSpPr>
          <p:spPr>
            <a:xfrm>
              <a:off x="3827" y="1616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103" name="Line 13"/>
            <p:cNvSpPr/>
            <p:nvPr/>
          </p:nvSpPr>
          <p:spPr>
            <a:xfrm>
              <a:off x="3827" y="1694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97199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2887663" cy="2790825"/>
          </a:xfrm>
          <a:prstGeom prst="rect"/>
          <a:noFill/>
          <a:ln w="9525">
            <a:noFill/>
          </a:ln>
        </p:spPr>
      </p:pic>
      <p:sp>
        <p:nvSpPr>
          <p:cNvPr id="1049104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05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97200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84488" y="0"/>
            <a:ext cx="3011487" cy="2781300"/>
          </a:xfrm>
          <a:prstGeom prst="rect"/>
          <a:noFill/>
          <a:ln w="9525">
            <a:noFill/>
          </a:ln>
        </p:spPr>
      </p:pic>
      <p:sp>
        <p:nvSpPr>
          <p:cNvPr id="1049106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indent="0" marL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altLang="en-US" lang="zh-CN" noProof="1" strike="noStrike" smtClean="0"/>
              <a:t>单击此处编辑母版副标题样式</a:t>
            </a:r>
            <a:endParaRPr altLang="en-US" lang="zh-CN" noProof="1" strike="noStrike"/>
          </a:p>
        </p:txBody>
      </p:sp>
      <p:sp>
        <p:nvSpPr>
          <p:cNvPr id="104910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50CAEE4-D6D0-4E64-ADB4-997E73CFF48B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r" fontAlgn="base">
              <a:buNone/>
            </a:pPr>
            <a:fld id="{9A0DB2DC-4C9A-4742-B13C-FB6460FD3503}" type="slidenum">
              <a:rPr altLang="zh-CN" dirty="0" lang="en-US" noProof="1" strike="noStrike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79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79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9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7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88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0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9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9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9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44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045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04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4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4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74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075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07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077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07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7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8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5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5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5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7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7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82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083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0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3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54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055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05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5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5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0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3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3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04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4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dgm">
  <p:cSld name="标题和图示或组织结构图">
    <p:spTree>
      <p:nvGrpSpPr>
        <p:cNvPr id="3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9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altLang="zh-CN" baseline="0" b="0" cap="none" sz="32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09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9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标题，文本与内容">
    <p:spTree>
      <p:nvGrpSpPr>
        <p:cNvPr id="3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9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60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061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06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6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6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801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802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803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0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0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3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/>
          <a:noFill/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6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sz="1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altLang="en-US" baseline="0" b="1" cap="none" sz="1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7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0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049271" name="Line 10"/>
            <p:cNvSpPr/>
            <p:nvPr/>
          </p:nvSpPr>
          <p:spPr>
            <a:xfrm>
              <a:off x="3827" y="1468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272" name="Line 11"/>
            <p:cNvSpPr/>
            <p:nvPr/>
          </p:nvSpPr>
          <p:spPr>
            <a:xfrm>
              <a:off x="3827" y="1540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273" name="Line 12"/>
            <p:cNvSpPr/>
            <p:nvPr/>
          </p:nvSpPr>
          <p:spPr>
            <a:xfrm>
              <a:off x="3827" y="1616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274" name="Line 13"/>
            <p:cNvSpPr/>
            <p:nvPr/>
          </p:nvSpPr>
          <p:spPr>
            <a:xfrm>
              <a:off x="3827" y="1694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97203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2887663" cy="2790825"/>
          </a:xfrm>
          <a:prstGeom prst="rect"/>
          <a:noFill/>
          <a:ln w="9525">
            <a:noFill/>
          </a:ln>
        </p:spPr>
      </p:pic>
      <p:sp>
        <p:nvSpPr>
          <p:cNvPr id="1049275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76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97204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84488" y="0"/>
            <a:ext cx="3011487" cy="2781300"/>
          </a:xfrm>
          <a:prstGeom prst="rect"/>
          <a:noFill/>
          <a:ln w="9525">
            <a:noFill/>
          </a:ln>
        </p:spPr>
      </p:pic>
      <p:sp>
        <p:nvSpPr>
          <p:cNvPr id="1049277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indent="0" marL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altLang="en-US" lang="zh-CN" noProof="1" strike="noStrike" smtClean="0"/>
              <a:t>单击此处编辑母版副标题样式</a:t>
            </a:r>
            <a:endParaRPr altLang="en-US" lang="zh-CN" noProof="1" strike="noStrike"/>
          </a:p>
        </p:txBody>
      </p:sp>
      <p:sp>
        <p:nvSpPr>
          <p:cNvPr id="1049278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7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50CAEE4-D6D0-4E64-ADB4-997E73CFF48B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8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8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r" fontAlgn="base">
              <a:buNone/>
            </a:pPr>
            <a:fld id="{9A0DB2DC-4C9A-4742-B13C-FB6460FD3503}" type="slidenum">
              <a:rPr altLang="zh-CN" dirty="0" lang="en-US" noProof="1" strike="noStrike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9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0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5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46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2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04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05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0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0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0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57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258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2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260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26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6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6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6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6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6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51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25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25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5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5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7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88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289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2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9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40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241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24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4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9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2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3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8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1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dgm">
  <p:cSld name="标题和图示或组织结构图">
    <p:spTree>
      <p:nvGrpSpPr>
        <p:cNvPr id="3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8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altLang="zh-CN" baseline="0" b="0" cap="none" sz="32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2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标题，文本与内容">
    <p:spTree>
      <p:nvGrpSpPr>
        <p:cNvPr id="3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31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1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31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1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2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827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828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82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3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3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4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205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20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20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0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20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vmlDrawing" Target="../drawings/vmlDrawing22.vml"/><Relationship Id="rId18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vmlDrawing" Target="../drawings/vmlDrawing23.vml"/><Relationship Id="rId18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2.xml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vmlDrawing" Target="../drawings/vmlDrawing24.vml"/><Relationship Id="rId18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vmlDrawing" Target="../drawings/vmlDrawing25.vml"/><Relationship Id="rId18" Type="http://schemas.openxmlformats.org/officeDocument/2006/relationships/theme" Target="../theme/theme4.xml"/></Relationships>
</file>

<file path=ppt/slideMasters/_rels/slideMaster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vmlDrawing" Target="../drawings/vmlDrawing26.vml"/><Relationship Id="rId18" Type="http://schemas.openxmlformats.org/officeDocument/2006/relationships/theme" Target="../theme/theme5.xml"/></Relationships>
</file>

<file path=ppt/slideMasters/_rels/slideMaster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vmlDrawing" Target="../drawings/vmlDrawing27.vml"/><Relationship Id="rId18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48577" name="Line 4"/>
            <p:cNvSpPr/>
            <p:nvPr userDrawn="1"/>
          </p:nvSpPr>
          <p:spPr>
            <a:xfrm>
              <a:off x="1519" y="554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78" name="Line 5"/>
            <p:cNvSpPr/>
            <p:nvPr userDrawn="1"/>
          </p:nvSpPr>
          <p:spPr>
            <a:xfrm>
              <a:off x="1519" y="599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79" name="Line 6"/>
            <p:cNvSpPr/>
            <p:nvPr userDrawn="1"/>
          </p:nvSpPr>
          <p:spPr>
            <a:xfrm>
              <a:off x="1519" y="645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20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pic>
          <p:nvPicPr>
            <p:cNvPr id="2097152" name="图片 1024" descr="image3"/>
            <p:cNvPicPr>
              <a:picLocks/>
            </p:cNvPicPr>
            <p:nvPr/>
          </p:nvPicPr>
          <p:blipFill>
            <a:blip xmlns:r="http://schemas.openxmlformats.org/officeDocument/2006/relationships" r:embed="rId15"/>
            <a:srcRect b="11470"/>
            <a:stretch>
              <a:fillRect/>
            </a:stretch>
          </p:blipFill>
          <p:spPr>
            <a:xfrm>
              <a:off x="695" y="0"/>
              <a:ext cx="780" cy="692"/>
            </a:xfrm>
            <a:prstGeom prst="rect"/>
            <a:noFill/>
            <a:ln w="38100">
              <a:noFill/>
            </a:ln>
          </p:spPr>
        </p:pic>
        <p:pic>
          <p:nvPicPr>
            <p:cNvPr id="2097153" name="图片 1025" descr="image4"/>
            <p:cNvPicPr>
              <a:picLocks/>
            </p:cNvPicPr>
            <p:nvPr/>
          </p:nvPicPr>
          <p:blipFill>
            <a:blip xmlns:r="http://schemas.openxmlformats.org/officeDocument/2006/relationships" r:embed="rId16"/>
            <a:stretch>
              <a:fillRect/>
            </a:stretch>
          </p:blipFill>
          <p:spPr>
            <a:xfrm>
              <a:off x="0" y="0"/>
              <a:ext cx="737" cy="694"/>
            </a:xfrm>
            <a:prstGeom prst="rect"/>
            <a:noFill/>
            <a:ln w="38100">
              <a:noFill/>
            </a:ln>
          </p:spPr>
        </p:pic>
      </p:grpSp>
      <p:sp>
        <p:nvSpPr>
          <p:cNvPr id="1048580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81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/>
          <a:noFill/>
          <a:ln w="9525">
            <a:noFill/>
          </a:ln>
        </p:spPr>
        <p:txBody>
          <a:bodyPr anchor="t" anchorCtr="0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indent="-285750" lvl="1"/>
            <a:r>
              <a:rPr altLang="en-US" dirty="0" lang="zh-CN"/>
              <a:t>第二级</a:t>
            </a:r>
            <a:endParaRPr altLang="en-US" dirty="0" lang="zh-CN"/>
          </a:p>
          <a:p>
            <a:pPr indent="-228600" lvl="2"/>
            <a:r>
              <a:rPr altLang="en-US" dirty="0" lang="zh-CN"/>
              <a:t>第三级</a:t>
            </a:r>
            <a:endParaRPr altLang="en-US" dirty="0" lang="zh-CN"/>
          </a:p>
          <a:p>
            <a:pPr indent="-228600" lvl="3"/>
            <a:r>
              <a:rPr altLang="en-US" dirty="0" lang="zh-CN"/>
              <a:t>第四级</a:t>
            </a:r>
            <a:endParaRPr altLang="en-US" dirty="0" lang="zh-CN"/>
          </a:p>
          <a:p>
            <a:pPr indent="-228600"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8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  <p:grpSp>
        <p:nvGrpSpPr>
          <p:cNvPr id="21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48585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586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  <p:sldLayoutId id="2147484387" r:id="rId12"/>
    <p:sldLayoutId id="2147484388" r:id="rId13"/>
    <p:sldLayoutId id="2147484389" r:id="rId14"/>
  </p:sldLayoutIdLst>
  <p:hf dt="0" ftr="0" hdr="0" sldNum="0"/>
  <p:txStyles>
    <p:titleStyle>
      <a:lvl1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algn="r" eaLnBrk="1" fontAlgn="base" hangingPunct="1" marL="4572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algn="r" eaLnBrk="1" fontAlgn="base" hangingPunct="1" marL="9144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algn="r" eaLnBrk="1" fontAlgn="base" hangingPunct="1" marL="13716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algn="r" eaLnBrk="1" fontAlgn="base" hangingPunct="1" marL="18288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algn="l" eaLnBrk="1" fontAlgn="base" hangingPunct="1" indent="-228600" marL="25146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algn="l" eaLnBrk="1" fontAlgn="base" hangingPunct="1" indent="-228600" marL="29718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algn="l" eaLnBrk="1" fontAlgn="base" hangingPunct="1" indent="-228600" marL="3429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algn="l" eaLnBrk="1" fontAlgn="base" hangingPunct="1" indent="-228600" marL="38862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2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48663" name="Line 4"/>
            <p:cNvSpPr/>
            <p:nvPr userDrawn="1"/>
          </p:nvSpPr>
          <p:spPr>
            <a:xfrm>
              <a:off x="1519" y="554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664" name="Line 5"/>
            <p:cNvSpPr/>
            <p:nvPr userDrawn="1"/>
          </p:nvSpPr>
          <p:spPr>
            <a:xfrm>
              <a:off x="1519" y="599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665" name="Line 6"/>
            <p:cNvSpPr/>
            <p:nvPr userDrawn="1"/>
          </p:nvSpPr>
          <p:spPr>
            <a:xfrm>
              <a:off x="1519" y="645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33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pic>
          <p:nvPicPr>
            <p:cNvPr id="2097159" name="图片 2048" descr="image3"/>
            <p:cNvPicPr>
              <a:picLocks/>
            </p:cNvPicPr>
            <p:nvPr/>
          </p:nvPicPr>
          <p:blipFill>
            <a:blip xmlns:r="http://schemas.openxmlformats.org/officeDocument/2006/relationships" r:embed="rId15"/>
            <a:srcRect b="11470"/>
            <a:stretch>
              <a:fillRect/>
            </a:stretch>
          </p:blipFill>
          <p:spPr>
            <a:xfrm>
              <a:off x="695" y="0"/>
              <a:ext cx="780" cy="692"/>
            </a:xfrm>
            <a:prstGeom prst="rect"/>
            <a:noFill/>
            <a:ln w="38100">
              <a:noFill/>
            </a:ln>
          </p:spPr>
        </p:pic>
        <p:pic>
          <p:nvPicPr>
            <p:cNvPr id="2097160" name="图片 2049" descr="image4"/>
            <p:cNvPicPr>
              <a:picLocks/>
            </p:cNvPicPr>
            <p:nvPr/>
          </p:nvPicPr>
          <p:blipFill>
            <a:blip xmlns:r="http://schemas.openxmlformats.org/officeDocument/2006/relationships" r:embed="rId16"/>
            <a:stretch>
              <a:fillRect/>
            </a:stretch>
          </p:blipFill>
          <p:spPr>
            <a:xfrm>
              <a:off x="0" y="0"/>
              <a:ext cx="737" cy="694"/>
            </a:xfrm>
            <a:prstGeom prst="rect"/>
            <a:noFill/>
            <a:ln w="38100">
              <a:noFill/>
            </a:ln>
          </p:spPr>
        </p:pic>
      </p:grpSp>
      <p:sp>
        <p:nvSpPr>
          <p:cNvPr id="1048666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67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/>
          <a:noFill/>
          <a:ln w="9525">
            <a:noFill/>
          </a:ln>
        </p:spPr>
        <p:txBody>
          <a:bodyPr anchor="t" anchorCtr="0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indent="-285750" lvl="1"/>
            <a:r>
              <a:rPr altLang="en-US" dirty="0" lang="zh-CN"/>
              <a:t>第二级</a:t>
            </a:r>
            <a:endParaRPr altLang="en-US" dirty="0" lang="zh-CN"/>
          </a:p>
          <a:p>
            <a:pPr indent="-228600" lvl="2"/>
            <a:r>
              <a:rPr altLang="en-US" dirty="0" lang="zh-CN"/>
              <a:t>第三级</a:t>
            </a:r>
            <a:endParaRPr altLang="en-US" dirty="0" lang="zh-CN"/>
          </a:p>
          <a:p>
            <a:pPr indent="-228600" lvl="3"/>
            <a:r>
              <a:rPr altLang="en-US" dirty="0" lang="zh-CN"/>
              <a:t>第四级</a:t>
            </a:r>
            <a:endParaRPr altLang="en-US" dirty="0" lang="zh-CN"/>
          </a:p>
          <a:p>
            <a:pPr indent="-228600"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6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6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7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  <p:grpSp>
        <p:nvGrpSpPr>
          <p:cNvPr id="134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4867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67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401" r:id="rId12"/>
    <p:sldLayoutId id="2147484402" r:id="rId13"/>
    <p:sldLayoutId id="2147484403" r:id="rId14"/>
  </p:sldLayoutIdLst>
  <p:hf dt="0" ftr="0" hdr="0" sldNum="0"/>
  <p:txStyles>
    <p:titleStyle>
      <a:lvl1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algn="r" eaLnBrk="1" fontAlgn="base" hangingPunct="1" marL="4572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algn="r" eaLnBrk="1" fontAlgn="base" hangingPunct="1" marL="9144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algn="r" eaLnBrk="1" fontAlgn="base" hangingPunct="1" marL="13716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algn="r" eaLnBrk="1" fontAlgn="base" hangingPunct="1" marL="18288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algn="l" eaLnBrk="1" fontAlgn="base" hangingPunct="1" indent="-228600" marL="25146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algn="l" eaLnBrk="1" fontAlgn="base" hangingPunct="1" indent="-228600" marL="29718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algn="l" eaLnBrk="1" fontAlgn="base" hangingPunct="1" indent="-228600" marL="3429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algn="l" eaLnBrk="1" fontAlgn="base" hangingPunct="1" indent="-228600" marL="38862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0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48730" name="Line 4"/>
            <p:cNvSpPr/>
            <p:nvPr userDrawn="1"/>
          </p:nvSpPr>
          <p:spPr>
            <a:xfrm>
              <a:off x="1519" y="554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731" name="Line 5"/>
            <p:cNvSpPr/>
            <p:nvPr userDrawn="1"/>
          </p:nvSpPr>
          <p:spPr>
            <a:xfrm>
              <a:off x="1519" y="599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732" name="Line 6"/>
            <p:cNvSpPr/>
            <p:nvPr userDrawn="1"/>
          </p:nvSpPr>
          <p:spPr>
            <a:xfrm>
              <a:off x="1519" y="645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71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pic>
          <p:nvPicPr>
            <p:cNvPr id="2097168" name="图片 3072" descr="image3"/>
            <p:cNvPicPr>
              <a:picLocks/>
            </p:cNvPicPr>
            <p:nvPr/>
          </p:nvPicPr>
          <p:blipFill>
            <a:blip xmlns:r="http://schemas.openxmlformats.org/officeDocument/2006/relationships" r:embed="rId15"/>
            <a:srcRect b="11470"/>
            <a:stretch>
              <a:fillRect/>
            </a:stretch>
          </p:blipFill>
          <p:spPr>
            <a:xfrm>
              <a:off x="695" y="0"/>
              <a:ext cx="780" cy="692"/>
            </a:xfrm>
            <a:prstGeom prst="rect"/>
            <a:noFill/>
            <a:ln w="38100">
              <a:noFill/>
            </a:ln>
          </p:spPr>
        </p:pic>
        <p:pic>
          <p:nvPicPr>
            <p:cNvPr id="2097169" name="图片 3073" descr="image4"/>
            <p:cNvPicPr>
              <a:picLocks/>
            </p:cNvPicPr>
            <p:nvPr/>
          </p:nvPicPr>
          <p:blipFill>
            <a:blip xmlns:r="http://schemas.openxmlformats.org/officeDocument/2006/relationships" r:embed="rId16"/>
            <a:stretch>
              <a:fillRect/>
            </a:stretch>
          </p:blipFill>
          <p:spPr>
            <a:xfrm>
              <a:off x="0" y="0"/>
              <a:ext cx="737" cy="694"/>
            </a:xfrm>
            <a:prstGeom prst="rect"/>
            <a:noFill/>
            <a:ln w="38100">
              <a:noFill/>
            </a:ln>
          </p:spPr>
        </p:pic>
      </p:grpSp>
      <p:sp>
        <p:nvSpPr>
          <p:cNvPr id="1048733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734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/>
          <a:noFill/>
          <a:ln w="9525">
            <a:noFill/>
          </a:ln>
        </p:spPr>
        <p:txBody>
          <a:bodyPr anchor="t" anchorCtr="0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indent="-285750" lvl="1"/>
            <a:r>
              <a:rPr altLang="en-US" dirty="0" lang="zh-CN"/>
              <a:t>第二级</a:t>
            </a:r>
            <a:endParaRPr altLang="en-US" dirty="0" lang="zh-CN"/>
          </a:p>
          <a:p>
            <a:pPr indent="-228600" lvl="2"/>
            <a:r>
              <a:rPr altLang="en-US" dirty="0" lang="zh-CN"/>
              <a:t>第三级</a:t>
            </a:r>
            <a:endParaRPr altLang="en-US" dirty="0" lang="zh-CN"/>
          </a:p>
          <a:p>
            <a:pPr indent="-228600" lvl="3"/>
            <a:r>
              <a:rPr altLang="en-US" dirty="0" lang="zh-CN"/>
              <a:t>第四级</a:t>
            </a:r>
            <a:endParaRPr altLang="en-US" dirty="0" lang="zh-CN"/>
          </a:p>
          <a:p>
            <a:pPr indent="-228600"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35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36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37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  <p:grpSp>
        <p:nvGrpSpPr>
          <p:cNvPr id="172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48738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739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4404" r:id="rId1"/>
    <p:sldLayoutId id="2147484405" r:id="rId2"/>
    <p:sldLayoutId id="2147484406" r:id="rId3"/>
    <p:sldLayoutId id="2147484407" r:id="rId4"/>
    <p:sldLayoutId id="2147484408" r:id="rId5"/>
    <p:sldLayoutId id="2147484409" r:id="rId6"/>
    <p:sldLayoutId id="2147484410" r:id="rId7"/>
    <p:sldLayoutId id="2147484411" r:id="rId8"/>
    <p:sldLayoutId id="2147484412" r:id="rId9"/>
    <p:sldLayoutId id="2147484413" r:id="rId10"/>
    <p:sldLayoutId id="2147484414" r:id="rId11"/>
    <p:sldLayoutId id="2147484415" r:id="rId12"/>
    <p:sldLayoutId id="2147484416" r:id="rId13"/>
    <p:sldLayoutId id="2147484417" r:id="rId14"/>
  </p:sldLayoutIdLst>
  <p:hf dt="0" ftr="0" hdr="0" sldNum="0"/>
  <p:txStyles>
    <p:titleStyle>
      <a:lvl1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algn="r" eaLnBrk="1" fontAlgn="base" hangingPunct="1" marL="4572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algn="r" eaLnBrk="1" fontAlgn="base" hangingPunct="1" marL="9144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algn="r" eaLnBrk="1" fontAlgn="base" hangingPunct="1" marL="13716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algn="r" eaLnBrk="1" fontAlgn="base" hangingPunct="1" marL="18288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algn="l" eaLnBrk="1" fontAlgn="base" hangingPunct="1" indent="-228600" marL="25146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algn="l" eaLnBrk="1" fontAlgn="base" hangingPunct="1" indent="-228600" marL="29718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algn="l" eaLnBrk="1" fontAlgn="base" hangingPunct="1" indent="-228600" marL="3429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algn="l" eaLnBrk="1" fontAlgn="base" hangingPunct="1" indent="-228600" marL="38862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5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48763" name="Line 4"/>
            <p:cNvSpPr/>
            <p:nvPr userDrawn="1"/>
          </p:nvSpPr>
          <p:spPr>
            <a:xfrm>
              <a:off x="1519" y="554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764" name="Line 5"/>
            <p:cNvSpPr/>
            <p:nvPr userDrawn="1"/>
          </p:nvSpPr>
          <p:spPr>
            <a:xfrm>
              <a:off x="1519" y="599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765" name="Line 6"/>
            <p:cNvSpPr/>
            <p:nvPr userDrawn="1"/>
          </p:nvSpPr>
          <p:spPr>
            <a:xfrm>
              <a:off x="1519" y="645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96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pic>
          <p:nvPicPr>
            <p:cNvPr id="2097175" name="图片 4096" descr="image3"/>
            <p:cNvPicPr>
              <a:picLocks/>
            </p:cNvPicPr>
            <p:nvPr/>
          </p:nvPicPr>
          <p:blipFill>
            <a:blip xmlns:r="http://schemas.openxmlformats.org/officeDocument/2006/relationships" r:embed="rId15"/>
            <a:srcRect b="11470"/>
            <a:stretch>
              <a:fillRect/>
            </a:stretch>
          </p:blipFill>
          <p:spPr>
            <a:xfrm>
              <a:off x="695" y="0"/>
              <a:ext cx="780" cy="692"/>
            </a:xfrm>
            <a:prstGeom prst="rect"/>
            <a:noFill/>
            <a:ln w="38100">
              <a:noFill/>
            </a:ln>
          </p:spPr>
        </p:pic>
        <p:pic>
          <p:nvPicPr>
            <p:cNvPr id="2097176" name="图片 4097" descr="image4"/>
            <p:cNvPicPr>
              <a:picLocks/>
            </p:cNvPicPr>
            <p:nvPr/>
          </p:nvPicPr>
          <p:blipFill>
            <a:blip xmlns:r="http://schemas.openxmlformats.org/officeDocument/2006/relationships" r:embed="rId16"/>
            <a:stretch>
              <a:fillRect/>
            </a:stretch>
          </p:blipFill>
          <p:spPr>
            <a:xfrm>
              <a:off x="0" y="0"/>
              <a:ext cx="737" cy="694"/>
            </a:xfrm>
            <a:prstGeom prst="rect"/>
            <a:noFill/>
            <a:ln w="38100">
              <a:noFill/>
            </a:ln>
          </p:spPr>
        </p:pic>
      </p:grpSp>
      <p:sp>
        <p:nvSpPr>
          <p:cNvPr id="1048766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767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/>
          <a:noFill/>
          <a:ln w="9525">
            <a:noFill/>
          </a:ln>
        </p:spPr>
        <p:txBody>
          <a:bodyPr anchor="t" anchorCtr="0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indent="-285750" lvl="1"/>
            <a:r>
              <a:rPr altLang="en-US" dirty="0" lang="zh-CN"/>
              <a:t>第二级</a:t>
            </a:r>
            <a:endParaRPr altLang="en-US" dirty="0" lang="zh-CN"/>
          </a:p>
          <a:p>
            <a:pPr indent="-228600" lvl="2"/>
            <a:r>
              <a:rPr altLang="en-US" dirty="0" lang="zh-CN"/>
              <a:t>第三级</a:t>
            </a:r>
            <a:endParaRPr altLang="en-US" dirty="0" lang="zh-CN"/>
          </a:p>
          <a:p>
            <a:pPr indent="-228600" lvl="3"/>
            <a:r>
              <a:rPr altLang="en-US" dirty="0" lang="zh-CN"/>
              <a:t>第四级</a:t>
            </a:r>
            <a:endParaRPr altLang="en-US" dirty="0" lang="zh-CN"/>
          </a:p>
          <a:p>
            <a:pPr indent="-228600"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6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6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7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  <p:grpSp>
        <p:nvGrpSpPr>
          <p:cNvPr id="197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4877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77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  <p:sldLayoutId id="2147484430" r:id="rId13"/>
    <p:sldLayoutId id="2147484431" r:id="rId14"/>
  </p:sldLayoutIdLst>
  <p:hf dt="0" ftr="0" hdr="0" sldNum="0"/>
  <p:txStyles>
    <p:titleStyle>
      <a:lvl1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algn="r" eaLnBrk="1" fontAlgn="base" hangingPunct="1" marL="4572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algn="r" eaLnBrk="1" fontAlgn="base" hangingPunct="1" marL="9144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algn="r" eaLnBrk="1" fontAlgn="base" hangingPunct="1" marL="13716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algn="r" eaLnBrk="1" fontAlgn="base" hangingPunct="1" marL="18288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algn="l" eaLnBrk="1" fontAlgn="base" hangingPunct="1" indent="-228600" marL="25146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algn="l" eaLnBrk="1" fontAlgn="base" hangingPunct="1" indent="-228600" marL="29718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algn="l" eaLnBrk="1" fontAlgn="base" hangingPunct="1" indent="-228600" marL="3429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algn="l" eaLnBrk="1" fontAlgn="base" hangingPunct="1" indent="-228600" marL="38862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6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48782" name="Line 4"/>
            <p:cNvSpPr/>
            <p:nvPr userDrawn="1"/>
          </p:nvSpPr>
          <p:spPr>
            <a:xfrm>
              <a:off x="1519" y="554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783" name="Line 5"/>
            <p:cNvSpPr/>
            <p:nvPr userDrawn="1"/>
          </p:nvSpPr>
          <p:spPr>
            <a:xfrm>
              <a:off x="1519" y="599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784" name="Line 6"/>
            <p:cNvSpPr/>
            <p:nvPr userDrawn="1"/>
          </p:nvSpPr>
          <p:spPr>
            <a:xfrm>
              <a:off x="1519" y="645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217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pic>
          <p:nvPicPr>
            <p:cNvPr id="2097179" name="图片 5120" descr="image3"/>
            <p:cNvPicPr>
              <a:picLocks/>
            </p:cNvPicPr>
            <p:nvPr/>
          </p:nvPicPr>
          <p:blipFill>
            <a:blip xmlns:r="http://schemas.openxmlformats.org/officeDocument/2006/relationships" r:embed="rId15"/>
            <a:srcRect b="11470"/>
            <a:stretch>
              <a:fillRect/>
            </a:stretch>
          </p:blipFill>
          <p:spPr>
            <a:xfrm>
              <a:off x="695" y="0"/>
              <a:ext cx="780" cy="692"/>
            </a:xfrm>
            <a:prstGeom prst="rect"/>
            <a:noFill/>
            <a:ln w="38100">
              <a:noFill/>
            </a:ln>
          </p:spPr>
        </p:pic>
        <p:pic>
          <p:nvPicPr>
            <p:cNvPr id="2097180" name="图片 5129" descr="image4"/>
            <p:cNvPicPr>
              <a:picLocks/>
            </p:cNvPicPr>
            <p:nvPr/>
          </p:nvPicPr>
          <p:blipFill>
            <a:blip xmlns:r="http://schemas.openxmlformats.org/officeDocument/2006/relationships" r:embed="rId16"/>
            <a:stretch>
              <a:fillRect/>
            </a:stretch>
          </p:blipFill>
          <p:spPr>
            <a:xfrm>
              <a:off x="0" y="0"/>
              <a:ext cx="737" cy="694"/>
            </a:xfrm>
            <a:prstGeom prst="rect"/>
            <a:noFill/>
            <a:ln w="38100">
              <a:noFill/>
            </a:ln>
          </p:spPr>
        </p:pic>
      </p:grpSp>
      <p:sp>
        <p:nvSpPr>
          <p:cNvPr id="1048785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786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/>
          <a:noFill/>
          <a:ln w="9525">
            <a:noFill/>
          </a:ln>
        </p:spPr>
        <p:txBody>
          <a:bodyPr anchor="t" anchorCtr="0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indent="-285750" lvl="1"/>
            <a:r>
              <a:rPr altLang="en-US" dirty="0" lang="zh-CN"/>
              <a:t>第二级</a:t>
            </a:r>
            <a:endParaRPr altLang="en-US" dirty="0" lang="zh-CN"/>
          </a:p>
          <a:p>
            <a:pPr indent="-228600" lvl="2"/>
            <a:r>
              <a:rPr altLang="en-US" dirty="0" lang="zh-CN"/>
              <a:t>第三级</a:t>
            </a:r>
            <a:endParaRPr altLang="en-US" dirty="0" lang="zh-CN"/>
          </a:p>
          <a:p>
            <a:pPr indent="-228600" lvl="3"/>
            <a:r>
              <a:rPr altLang="en-US" dirty="0" lang="zh-CN"/>
              <a:t>第四级</a:t>
            </a:r>
            <a:endParaRPr altLang="en-US" dirty="0" lang="zh-CN"/>
          </a:p>
          <a:p>
            <a:pPr indent="-228600"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87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88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89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  <p:grpSp>
        <p:nvGrpSpPr>
          <p:cNvPr id="218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48790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791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  <p:sldLayoutId id="2147484443" r:id="rId12"/>
    <p:sldLayoutId id="2147484444" r:id="rId13"/>
    <p:sldLayoutId id="2147484445" r:id="rId14"/>
  </p:sldLayoutIdLst>
  <p:hf dt="0" ftr="0" hdr="0" sldNum="0"/>
  <p:txStyles>
    <p:titleStyle>
      <a:lvl1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algn="r" eaLnBrk="1" fontAlgn="base" hangingPunct="1" marL="4572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algn="r" eaLnBrk="1" fontAlgn="base" hangingPunct="1" marL="9144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algn="r" eaLnBrk="1" fontAlgn="base" hangingPunct="1" marL="13716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algn="r" eaLnBrk="1" fontAlgn="base" hangingPunct="1" marL="18288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algn="l" eaLnBrk="1" fontAlgn="base" hangingPunct="1" indent="-228600" marL="25146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algn="l" eaLnBrk="1" fontAlgn="base" hangingPunct="1" indent="-228600" marL="29718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algn="l" eaLnBrk="1" fontAlgn="base" hangingPunct="1" indent="-228600" marL="3429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algn="l" eaLnBrk="1" fontAlgn="base" hangingPunct="1" indent="-228600" marL="38862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1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48816" name="Line 4"/>
            <p:cNvSpPr/>
            <p:nvPr userDrawn="1"/>
          </p:nvSpPr>
          <p:spPr>
            <a:xfrm>
              <a:off x="1519" y="554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817" name="Line 5"/>
            <p:cNvSpPr/>
            <p:nvPr userDrawn="1"/>
          </p:nvSpPr>
          <p:spPr>
            <a:xfrm>
              <a:off x="1519" y="599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818" name="Line 6"/>
            <p:cNvSpPr/>
            <p:nvPr userDrawn="1"/>
          </p:nvSpPr>
          <p:spPr>
            <a:xfrm>
              <a:off x="1519" y="645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242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pic>
          <p:nvPicPr>
            <p:cNvPr id="2097184" name="图片 6144" descr="image3"/>
            <p:cNvPicPr>
              <a:picLocks/>
            </p:cNvPicPr>
            <p:nvPr/>
          </p:nvPicPr>
          <p:blipFill>
            <a:blip xmlns:r="http://schemas.openxmlformats.org/officeDocument/2006/relationships" r:embed="rId15"/>
            <a:srcRect b="11470"/>
            <a:stretch>
              <a:fillRect/>
            </a:stretch>
          </p:blipFill>
          <p:spPr>
            <a:xfrm>
              <a:off x="695" y="0"/>
              <a:ext cx="780" cy="692"/>
            </a:xfrm>
            <a:prstGeom prst="rect"/>
            <a:noFill/>
            <a:ln w="38100">
              <a:noFill/>
            </a:ln>
          </p:spPr>
        </p:pic>
        <p:pic>
          <p:nvPicPr>
            <p:cNvPr id="2097185" name="图片 6145" descr="image4"/>
            <p:cNvPicPr>
              <a:picLocks/>
            </p:cNvPicPr>
            <p:nvPr/>
          </p:nvPicPr>
          <p:blipFill>
            <a:blip xmlns:r="http://schemas.openxmlformats.org/officeDocument/2006/relationships" r:embed="rId16"/>
            <a:stretch>
              <a:fillRect/>
            </a:stretch>
          </p:blipFill>
          <p:spPr>
            <a:xfrm>
              <a:off x="0" y="0"/>
              <a:ext cx="737" cy="694"/>
            </a:xfrm>
            <a:prstGeom prst="rect"/>
            <a:noFill/>
            <a:ln w="38100">
              <a:noFill/>
            </a:ln>
          </p:spPr>
        </p:pic>
      </p:grpSp>
      <p:sp>
        <p:nvSpPr>
          <p:cNvPr id="1048819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820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/>
          <a:noFill/>
          <a:ln w="9525">
            <a:noFill/>
          </a:ln>
        </p:spPr>
        <p:txBody>
          <a:bodyPr anchor="t" anchorCtr="0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indent="-285750" lvl="1"/>
            <a:r>
              <a:rPr altLang="en-US" dirty="0" lang="zh-CN"/>
              <a:t>第二级</a:t>
            </a:r>
            <a:endParaRPr altLang="en-US" dirty="0" lang="zh-CN"/>
          </a:p>
          <a:p>
            <a:pPr indent="-228600" lvl="2"/>
            <a:r>
              <a:rPr altLang="en-US" dirty="0" lang="zh-CN"/>
              <a:t>第三级</a:t>
            </a:r>
            <a:endParaRPr altLang="en-US" dirty="0" lang="zh-CN"/>
          </a:p>
          <a:p>
            <a:pPr indent="-228600" lvl="3"/>
            <a:r>
              <a:rPr altLang="en-US" dirty="0" lang="zh-CN"/>
              <a:t>第四级</a:t>
            </a:r>
            <a:endParaRPr altLang="en-US" dirty="0" lang="zh-CN"/>
          </a:p>
          <a:p>
            <a:pPr indent="-228600"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821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195C5B0-1B18-43EE-A7B7-EB95D6CB2C44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22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23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  <p:grpSp>
        <p:nvGrpSpPr>
          <p:cNvPr id="243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48824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825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</p:sldLayoutIdLst>
  <p:hf dt="0" ftr="0" hdr="0" sldNum="0"/>
  <p:txStyles>
    <p:titleStyle>
      <a:lvl1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algn="r" eaLnBrk="1" fontAlgn="base" hangingPunct="1" marL="4572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algn="r" eaLnBrk="1" fontAlgn="base" hangingPunct="1" marL="9144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algn="r" eaLnBrk="1" fontAlgn="base" hangingPunct="1" marL="13716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algn="r" eaLnBrk="1" fontAlgn="base" hangingPunct="1" marL="18288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algn="l" eaLnBrk="1" fontAlgn="base" hangingPunct="1" indent="-228600" marL="25146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algn="l" eaLnBrk="1" fontAlgn="base" hangingPunct="1" indent="-228600" marL="29718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algn="l" eaLnBrk="1" fontAlgn="base" hangingPunct="1" indent="-228600" marL="3429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algn="l" eaLnBrk="1" fontAlgn="base" hangingPunct="1" indent="-228600" marL="38862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oleObject" Target="../embeddings/oleObject0.bin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8.xml"/><Relationship Id="rId5" Type="http://schemas.openxmlformats.org/officeDocument/2006/relationships/vmlDrawing" Target="../drawings/vmlDrawing28.v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2"/>
          <p:cNvSpPr>
            <a:spLocks noGrp="1"/>
          </p:cNvSpPr>
          <p:nvPr>
            <p:ph type="ctrTitle"/>
          </p:nvPr>
        </p:nvSpPr>
        <p:spPr>
          <a:xfrm>
            <a:off x="3559175" y="2891155"/>
            <a:ext cx="4513263" cy="825500"/>
          </a:xfrm>
        </p:spPr>
        <p:txBody>
          <a:bodyPr anchor="ctr" anchorCtr="0" bIns="45720" lIns="91440" rIns="91440" tIns="45720" vert="horz" wrap="square"/>
          <a:p>
            <a:pPr eaLnBrk="1" hangingPunct="1">
              <a:buClrTx/>
              <a:buSzTx/>
              <a:buFontTx/>
            </a:pPr>
            <a:r>
              <a:rPr altLang="en-US" dirty="0" lang="zh-CN">
                <a:latin typeface="+mj-lt"/>
                <a:ea typeface="+mj-ea"/>
                <a:cs typeface="+mj-cs"/>
              </a:rPr>
              <a:t>程序设计基础</a:t>
            </a:r>
            <a:endParaRPr altLang="en-US" dirty="0" lang="zh-CN">
              <a:latin typeface="+mj-lt"/>
              <a:ea typeface="+mj-ea"/>
              <a:cs typeface="+mj-cs"/>
            </a:endParaRPr>
          </a:p>
        </p:txBody>
      </p:sp>
      <p:sp>
        <p:nvSpPr>
          <p:cNvPr id="1048602" name="Rectangle 3"/>
          <p:cNvSpPr>
            <a:spLocks noGrp="1"/>
          </p:cNvSpPr>
          <p:nvPr>
            <p:ph type="subTitle" idx="1"/>
          </p:nvPr>
        </p:nvSpPr>
        <p:spPr>
          <a:xfrm>
            <a:off x="2786050" y="4429132"/>
            <a:ext cx="3600450" cy="885825"/>
          </a:xfrm>
        </p:spPr>
        <p:txBody>
          <a:bodyPr anchor="t" anchorCtr="0" bIns="45720" lIns="91440" rIns="91440" tIns="72000" vert="horz" wrap="square">
            <a:spAutoFit/>
          </a:bodyPr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altLang="en-US" dirty="0" sz="1800" lang="zh-CN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吴茜媛</a:t>
            </a:r>
            <a:endParaRPr altLang="en-US" dirty="0" sz="1800" lang="zh-CN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altLang="zh-CN" dirty="0" sz="1800" lang="en-US">
                <a:latin typeface="+mn-lt"/>
                <a:ea typeface="宋体" panose="02010600030101010101" pitchFamily="2" charset="-122"/>
                <a:cs typeface="+mn-cs"/>
              </a:rPr>
              <a:t>WU, Xiyuan</a:t>
            </a:r>
            <a:endParaRPr altLang="zh-CN" dirty="0" sz="1800" lang="en-US">
              <a:latin typeface="+mn-lt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altLang="zh-CN" dirty="0" sz="1800" lang="en-US">
                <a:latin typeface="+mn-lt"/>
                <a:ea typeface="宋体" panose="02010600030101010101" pitchFamily="2" charset="-122"/>
                <a:cs typeface="+mn-cs"/>
              </a:rPr>
              <a:t>E-mail: xywu@mail.xjtu.edu.cn</a:t>
            </a:r>
            <a:endParaRPr altLang="zh-CN" dirty="0" sz="1800" 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3" name="Rectangle 2"/>
          <p:cNvSpPr txBox="1"/>
          <p:nvPr/>
        </p:nvSpPr>
        <p:spPr>
          <a:xfrm>
            <a:off x="6143625" y="500063"/>
            <a:ext cx="3500438" cy="1643062"/>
          </a:xfrm>
          <a:prstGeom prst="rect"/>
          <a:noFill/>
          <a:ln w="9525">
            <a:noFill/>
          </a:ln>
        </p:spPr>
        <p:txBody>
          <a:bodyPr anchor="ctr" anchorCtr="0"/>
          <a:p>
            <a:pPr>
              <a:buSzTx/>
            </a:pPr>
            <a:r>
              <a:rPr altLang="zh-CN" dirty="0" sz="3600" i="1" 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Programming             Fundamentals</a:t>
            </a:r>
            <a:endParaRPr altLang="en-US" dirty="0" sz="3600" i="1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内容占位符 2"/>
          <p:cNvSpPr>
            <a:spLocks noGrp="1"/>
          </p:cNvSpPr>
          <p:nvPr>
            <p:ph sz="half" idx="1"/>
          </p:nvPr>
        </p:nvSpPr>
        <p:spPr>
          <a:xfrm>
            <a:off x="228600" y="1557655"/>
            <a:ext cx="8688705" cy="1339215"/>
          </a:xfrm>
        </p:spPr>
        <p:txBody>
          <a:bodyPr anchor="t" anchorCtr="0" bIns="45720" lIns="91440" rIns="91440" tIns="45720" vert="horz" wrap="square"/>
          <a:p>
            <a:pPr>
              <a:buClrTx/>
              <a:buSzTx/>
              <a:buFont typeface="Wingdings" panose="05000000000000000000" pitchFamily="2" charset="2"/>
            </a:pPr>
            <a:r>
              <a:rPr altLang="en-US" dirty="0" sz="2800" lang="zh-CN">
                <a:latin typeface="Times New Roman" panose="02020603050405020304" pitchFamily="18" charset="0"/>
              </a:rPr>
              <a:t>为便于管理，计算机中把</a:t>
            </a:r>
            <a:r>
              <a:rPr altLang="zh-CN" dirty="0" sz="2800" lang="en-US">
                <a:latin typeface="Times New Roman" panose="02020603050405020304" pitchFamily="18" charset="0"/>
              </a:rPr>
              <a:t>8</a:t>
            </a:r>
            <a:r>
              <a:rPr altLang="en-US" dirty="0" sz="2800" lang="zh-CN">
                <a:latin typeface="Times New Roman" panose="02020603050405020304" pitchFamily="18" charset="0"/>
              </a:rPr>
              <a:t>个电子元器件编为一组，表示</a:t>
            </a:r>
            <a:r>
              <a:rPr altLang="zh-CN" dirty="0" sz="2800" lang="en-US">
                <a:latin typeface="Times New Roman" panose="02020603050405020304" pitchFamily="18" charset="0"/>
              </a:rPr>
              <a:t>8</a:t>
            </a:r>
            <a:r>
              <a:rPr altLang="en-US" dirty="0" sz="2800" lang="zh-CN">
                <a:latin typeface="Times New Roman" panose="02020603050405020304" pitchFamily="18" charset="0"/>
              </a:rPr>
              <a:t>位二进制，称为一个</a:t>
            </a:r>
            <a:r>
              <a:rPr altLang="en-US" b="1" dirty="0" sz="2800" lang="zh-CN" u="sng">
                <a:solidFill>
                  <a:srgbClr val="C00000"/>
                </a:solidFill>
                <a:latin typeface="Times New Roman" panose="02020603050405020304" pitchFamily="18" charset="0"/>
              </a:rPr>
              <a:t>字节</a:t>
            </a:r>
            <a:r>
              <a:rPr altLang="zh-CN" b="1" dirty="0" sz="2800" lang="en-US" u="sng">
                <a:solidFill>
                  <a:srgbClr val="C00000"/>
                </a:solidFill>
                <a:latin typeface="Times New Roman" panose="02020603050405020304" pitchFamily="18" charset="0"/>
              </a:rPr>
              <a:t>(Byte)</a:t>
            </a:r>
            <a:r>
              <a:rPr altLang="en-US" dirty="0" sz="2800" lang="zh-CN">
                <a:latin typeface="Times New Roman" panose="02020603050405020304" pitchFamily="18" charset="0"/>
              </a:rPr>
              <a:t>，是存储器管理的基本单位</a:t>
            </a:r>
            <a:endParaRPr altLang="en-US" dirty="0" sz="28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194308" name="Group 81"/>
          <p:cNvGraphicFramePr>
            <a:graphicFrameLocks noGrp="1"/>
          </p:cNvGraphicFramePr>
          <p:nvPr/>
        </p:nvGraphicFramePr>
        <p:xfrm>
          <a:off x="323850" y="3087688"/>
          <a:ext cx="8569325" cy="3078164"/>
        </p:xfrm>
        <a:graphic>
          <a:graphicData uri="http://schemas.openxmlformats.org/drawingml/2006/table">
            <a:tbl>
              <a:tblPr/>
              <a:tblGrid>
                <a:gridCol w="885825"/>
                <a:gridCol w="885825"/>
                <a:gridCol w="885825"/>
                <a:gridCol w="885825"/>
                <a:gridCol w="885825"/>
                <a:gridCol w="884238"/>
                <a:gridCol w="885825"/>
                <a:gridCol w="885825"/>
                <a:gridCol w="1484312"/>
              </a:tblGrid>
              <a:tr h="5810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dirty="0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altLang="zh-CN"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表示数值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048645" name="Rectangle 2"/>
          <p:cNvSpPr/>
          <p:nvPr/>
        </p:nvSpPr>
        <p:spPr>
          <a:xfrm>
            <a:off x="2987675" y="188913"/>
            <a:ext cx="5864225" cy="739775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b="1" dirty="0" sz="44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存储管理</a:t>
            </a:r>
            <a:endParaRPr altLang="en-US" b="1" dirty="0" sz="44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extBox 7"/>
          <p:cNvSpPr txBox="1"/>
          <p:nvPr/>
        </p:nvSpPr>
        <p:spPr>
          <a:xfrm>
            <a:off x="8172450" y="3716338"/>
            <a:ext cx="928688" cy="398780"/>
          </a:xfrm>
          <a:prstGeom prst="rect"/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altLang="zh-CN" dirty="0" sz="2000" lang="en-US"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  <a:endParaRPr altLang="zh-CN" dirty="0" sz="20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47" name="TextBox 8"/>
          <p:cNvSpPr txBox="1"/>
          <p:nvPr/>
        </p:nvSpPr>
        <p:spPr>
          <a:xfrm>
            <a:off x="8172450" y="4221163"/>
            <a:ext cx="928688" cy="398780"/>
          </a:xfrm>
          <a:prstGeom prst="rect"/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altLang="zh-CN" dirty="0" sz="2000" lang="en-US">
                <a:latin typeface="Times New Roman" panose="02020603050405020304" pitchFamily="18" charset="0"/>
                <a:ea typeface="宋体" panose="02010600030101010101" pitchFamily="2" charset="-122"/>
              </a:rPr>
              <a:t>1010</a:t>
            </a:r>
            <a:endParaRPr altLang="zh-CN" dirty="0" sz="20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48" name="矩形 11"/>
          <p:cNvSpPr/>
          <p:nvPr/>
        </p:nvSpPr>
        <p:spPr>
          <a:xfrm>
            <a:off x="250825" y="1628775"/>
            <a:ext cx="7904481" cy="1002792"/>
          </a:xfrm>
          <a:prstGeom prst="rect"/>
          <a:noFill/>
          <a:ln w="9525">
            <a:noFill/>
          </a:ln>
        </p:spPr>
        <p:txBody>
          <a:bodyPr anchor="t" anchorCtr="0" wrap="none">
            <a:spAutoFit/>
          </a:bodyPr>
          <a:p>
            <a:pPr defTabSz="762000" eaLnBrk="0" hangingPunct="0" indent="-342900" marL="342900">
              <a:spcBef>
                <a:spcPct val="20000"/>
              </a:spcBef>
            </a:pPr>
            <a:r>
              <a:rPr altLang="en-US" b="1" dirty="0" sz="3200" lang="zh-CN">
                <a:latin typeface="Times New Roman" panose="02020603050405020304" pitchFamily="18" charset="0"/>
                <a:ea typeface="黑体" panose="02010609060101010101" pitchFamily="49" charset="-122"/>
              </a:rPr>
              <a:t>存储器给每个字节进行编号，称为内存</a:t>
            </a:r>
            <a:r>
              <a:rPr altLang="en-US" b="1" dirty="0" sz="3200" lang="zh-CN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endParaRPr altLang="en-US" b="1" dirty="0" sz="3200" 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fontAlgn="base" hangingPunct="0" indent="-285750" lvl="1" marL="742950" rtl="0"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可以通过地址找到某个字节，及其存储的数据</a:t>
            </a:r>
            <a:endParaRPr altLang="en-US" dirty="0" sz="24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49" name="TextBox 9"/>
          <p:cNvSpPr txBox="1"/>
          <p:nvPr/>
        </p:nvSpPr>
        <p:spPr>
          <a:xfrm>
            <a:off x="8172450" y="2924175"/>
            <a:ext cx="928370" cy="706755"/>
          </a:xfrm>
          <a:prstGeom prst="rect"/>
          <a:solidFill>
            <a:srgbClr val="FFC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 wrap="square">
            <a:spAutoFit/>
          </a:bodyPr>
          <a:p>
            <a:pPr algn="ctr"/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地址编号</a:t>
            </a:r>
            <a:endParaRPr altLang="en-US" dirty="0" sz="2000" 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8650" name="Rectangle 2"/>
          <p:cNvSpPr/>
          <p:nvPr/>
        </p:nvSpPr>
        <p:spPr>
          <a:xfrm>
            <a:off x="2987675" y="188913"/>
            <a:ext cx="5864225" cy="739775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b="1" dirty="0" sz="44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存储管理</a:t>
            </a:r>
            <a:endParaRPr altLang="en-US" b="1" dirty="0" sz="44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51" name="TextBox 8"/>
          <p:cNvSpPr txBox="1"/>
          <p:nvPr/>
        </p:nvSpPr>
        <p:spPr>
          <a:xfrm>
            <a:off x="8186738" y="5734050"/>
            <a:ext cx="928687" cy="466725"/>
          </a:xfrm>
          <a:prstGeom prst="rect"/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altLang="zh-CN" dirty="0" lang="en-US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altLang="en-US" dirty="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4309" name="Group 199"/>
          <p:cNvGraphicFramePr>
            <a:graphicFrameLocks noGrp="1"/>
          </p:cNvGraphicFramePr>
          <p:nvPr/>
        </p:nvGraphicFramePr>
        <p:xfrm>
          <a:off x="163513" y="2952750"/>
          <a:ext cx="7850187" cy="3198814"/>
        </p:xfrm>
        <a:graphic>
          <a:graphicData uri="http://schemas.openxmlformats.org/drawingml/2006/table">
            <a:tbl>
              <a:tblPr/>
              <a:tblGrid>
                <a:gridCol w="885825"/>
                <a:gridCol w="885825"/>
                <a:gridCol w="885825"/>
                <a:gridCol w="885825"/>
                <a:gridCol w="885825"/>
                <a:gridCol w="884237"/>
                <a:gridCol w="885825"/>
                <a:gridCol w="885825"/>
                <a:gridCol w="765175"/>
              </a:tblGrid>
              <a:tr h="7011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dirty="0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altLang="zh-CN"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表示数值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4969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altLang="zh-CN"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048652" name="TextBox 8"/>
          <p:cNvSpPr txBox="1"/>
          <p:nvPr/>
        </p:nvSpPr>
        <p:spPr>
          <a:xfrm>
            <a:off x="8172450" y="4724400"/>
            <a:ext cx="928688" cy="398780"/>
          </a:xfrm>
          <a:prstGeom prst="rect"/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altLang="zh-CN" dirty="0" sz="2000" lang="en-US">
                <a:latin typeface="Times New Roman" panose="02020603050405020304" pitchFamily="18" charset="0"/>
                <a:ea typeface="宋体" panose="02010600030101010101" pitchFamily="2" charset="-122"/>
              </a:rPr>
              <a:t>1011</a:t>
            </a:r>
            <a:endParaRPr altLang="zh-CN" dirty="0" sz="20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53" name="TextBox 8"/>
          <p:cNvSpPr txBox="1"/>
          <p:nvPr/>
        </p:nvSpPr>
        <p:spPr>
          <a:xfrm>
            <a:off x="8172450" y="5254625"/>
            <a:ext cx="928688" cy="398780"/>
          </a:xfrm>
          <a:prstGeom prst="rect"/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altLang="zh-CN" dirty="0" sz="2000" lang="en-US">
                <a:latin typeface="Times New Roman" panose="02020603050405020304" pitchFamily="18" charset="0"/>
                <a:ea typeface="宋体" panose="02010600030101010101" pitchFamily="2" charset="-122"/>
              </a:rPr>
              <a:t>1100</a:t>
            </a:r>
            <a:endParaRPr altLang="zh-CN" dirty="0" sz="20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>
    <p:strips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4"/>
          <p:cNvSpPr/>
          <p:nvPr/>
        </p:nvSpPr>
        <p:spPr>
          <a:xfrm>
            <a:off x="571500" y="1643063"/>
            <a:ext cx="8137525" cy="3168650"/>
          </a:xfrm>
          <a:prstGeom prst="rect"/>
          <a:noFill/>
          <a:ln w="9525">
            <a:noFill/>
          </a:ln>
        </p:spPr>
        <p:txBody>
          <a:bodyPr anchor="t" anchorCtr="0"/>
          <a:p>
            <a:pPr defTabSz="762000" eaLnBrk="0" hangingPunct="0" indent="-342900" marL="342900">
              <a:spcBef>
                <a:spcPct val="20000"/>
              </a:spcBef>
            </a:pPr>
            <a:endParaRPr altLang="zh-CN" dirty="0" sz="2800" lang="en-US">
              <a:solidFill>
                <a:srgbClr val="4D4D4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655" name="矩形 4"/>
          <p:cNvSpPr/>
          <p:nvPr/>
        </p:nvSpPr>
        <p:spPr>
          <a:xfrm>
            <a:off x="-39370" y="1945005"/>
            <a:ext cx="9102725" cy="2669540"/>
          </a:xfrm>
          <a:prstGeom prst="rect"/>
          <a:noFill/>
          <a:ln w="9525">
            <a:noFill/>
          </a:ln>
        </p:spPr>
        <p:txBody>
          <a:bodyPr anchor="t" anchorCtr="0" wrap="square">
            <a:spAutoFit/>
          </a:bodyPr>
          <a:p>
            <a:pPr algn="l" defTabSz="762000" eaLnBrk="0" fontAlgn="base" hangingPunct="0" indent="-897890" lvl="1" marL="897890" rtl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）假设</a:t>
            </a:r>
            <a:r>
              <a:rPr altLang="en-US" b="1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分配存储器的</a:t>
            </a:r>
            <a:r>
              <a:rPr altLang="zh-CN" b="1" dirty="0" sz="28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altLang="en-US" b="1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个字节，保存十进制数值</a:t>
            </a:r>
            <a:r>
              <a:rPr altLang="zh-CN" b="1" dirty="0" sz="28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，如分配地址编号</a:t>
            </a:r>
            <a:r>
              <a:rPr altLang="en-US" dirty="0" sz="2800" lang="zh-CN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altLang="zh-CN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</a:t>
            </a:r>
            <a:r>
              <a:rPr altLang="en-US" dirty="0" sz="2800" lang="zh-CN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altLang="zh-CN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0001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的两个字节，对应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个电子元器件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dirty="0" sz="2800" lang="zh-CN">
                <a:ea typeface="黑体" panose="02010609060101010101" pitchFamily="49" charset="-122"/>
                <a:sym typeface="+mn-ea"/>
              </a:rPr>
              <a:t>一个字节由</a:t>
            </a:r>
            <a:r>
              <a:rPr altLang="zh-CN" dirty="0" sz="2800" lang="en-US">
                <a:ea typeface="黑体" panose="02010609060101010101" pitchFamily="49" charset="-122"/>
                <a:sym typeface="+mn-ea"/>
              </a:rPr>
              <a:t>8</a:t>
            </a:r>
            <a:r>
              <a:rPr altLang="en-US" dirty="0" sz="2800" lang="zh-CN">
                <a:ea typeface="黑体" panose="02010609060101010101" pitchFamily="49" charset="-122"/>
                <a:sym typeface="+mn-ea"/>
              </a:rPr>
              <a:t>位二进制组成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defTabSz="762000" eaLnBrk="0" fontAlgn="base" hangingPunct="0" indent="-800100" lvl="1" marL="800100" rtl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）把十进制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转化为二进制为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1010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，补足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位为  </a:t>
            </a:r>
            <a:endParaRPr altLang="zh-CN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defTabSz="762000" eaLnBrk="0" fontAlgn="base" hangingPunct="0" indent="-800100" lvl="1" marL="800100" rtl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altLang="zh-CN" b="1" dirty="0" sz="28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</a:t>
            </a:r>
            <a:r>
              <a:rPr altLang="zh-CN" b="1" dirty="0" sz="32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0000000000001010</a:t>
            </a:r>
            <a:endParaRPr altLang="zh-CN" b="1" dirty="0" sz="3200" lang="en-US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defTabSz="762000" eaLnBrk="0" fontAlgn="base" hangingPunct="0" indent="-800100" lvl="1" marL="800100" rtl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）存储到存储器的电子元器件中</a:t>
            </a:r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194310" name="Group 50"/>
          <p:cNvGraphicFramePr>
            <a:graphicFrameLocks noGrp="1"/>
          </p:cNvGraphicFramePr>
          <p:nvPr/>
        </p:nvGraphicFramePr>
        <p:xfrm>
          <a:off x="3276600" y="5429250"/>
          <a:ext cx="4429125" cy="1457326"/>
        </p:xfrm>
        <a:graphic>
          <a:graphicData uri="http://schemas.openxmlformats.org/drawingml/2006/table">
            <a:tbl>
              <a:tblPr/>
              <a:tblGrid>
                <a:gridCol w="554038"/>
                <a:gridCol w="554037"/>
                <a:gridCol w="552450"/>
                <a:gridCol w="554038"/>
                <a:gridCol w="554037"/>
                <a:gridCol w="554038"/>
                <a:gridCol w="552450"/>
                <a:gridCol w="554037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dirty="0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dirty="0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dirty="0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dirty="0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dirty="0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altLang="zh-CN" baseline="0" b="0" cap="none" sz="24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altLang="zh-CN" baseline="0" b="0" cap="none" sz="24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altLang="zh-CN" baseline="0" b="0" cap="none" sz="24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altLang="zh-CN" baseline="0" b="0" cap="none" sz="24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altLang="zh-CN" baseline="0" b="0" cap="none" sz="24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altLang="zh-CN" baseline="0" b="0" cap="none" sz="24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altLang="zh-CN" baseline="0" b="0" cap="none" sz="24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altLang="zh-CN" baseline="0" b="0" cap="none" dirty="0" sz="24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048656" name="TextBox 6"/>
          <p:cNvSpPr txBox="1"/>
          <p:nvPr/>
        </p:nvSpPr>
        <p:spPr>
          <a:xfrm>
            <a:off x="684213" y="5554663"/>
            <a:ext cx="2428875" cy="115824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altLang="en-US" b="1" dirty="0" i="1" 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</a:t>
            </a:r>
            <a:endParaRPr altLang="zh-CN" b="1" dirty="0" i="1" lang="en-US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altLang="en-US" b="1" dirty="0" i="1" 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（电子元器件）</a:t>
            </a:r>
            <a:endParaRPr altLang="zh-CN" b="1" dirty="0" i="1" lang="en-US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altLang="en-US" b="1" dirty="0" i="1" 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（按字节编址）</a:t>
            </a:r>
            <a:endParaRPr altLang="en-US" b="1" dirty="0" i="1" lang="zh-CN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57" name="TextBox 7"/>
          <p:cNvSpPr txBox="1"/>
          <p:nvPr/>
        </p:nvSpPr>
        <p:spPr>
          <a:xfrm>
            <a:off x="7812088" y="5445125"/>
            <a:ext cx="928687" cy="460375"/>
          </a:xfrm>
          <a:prstGeom prst="rect"/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altLang="zh-CN" dirty="0" lang="en-US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endParaRPr altLang="en-US" dirty="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58" name="TextBox 8"/>
          <p:cNvSpPr txBox="1"/>
          <p:nvPr/>
        </p:nvSpPr>
        <p:spPr>
          <a:xfrm>
            <a:off x="7812088" y="5949950"/>
            <a:ext cx="928687" cy="460375"/>
          </a:xfrm>
          <a:prstGeom prst="rect"/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altLang="zh-CN" dirty="0" lang="en-US"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  <a:endParaRPr altLang="en-US" dirty="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59" name="矩形 11"/>
          <p:cNvSpPr/>
          <p:nvPr/>
        </p:nvSpPr>
        <p:spPr>
          <a:xfrm>
            <a:off x="395288" y="1260475"/>
            <a:ext cx="6736081" cy="574040"/>
          </a:xfrm>
          <a:prstGeom prst="rect"/>
          <a:solidFill>
            <a:srgbClr val="00FF00"/>
          </a:solidFill>
          <a:ln w="9525">
            <a:noFill/>
          </a:ln>
        </p:spPr>
        <p:txBody>
          <a:bodyPr anchor="t" anchorCtr="0" wrap="none">
            <a:spAutoFit/>
          </a:bodyPr>
          <a:p>
            <a:pPr defTabSz="762000" eaLnBrk="0" hangingPunct="0" indent="-342900" marL="342900">
              <a:spcBef>
                <a:spcPct val="20000"/>
              </a:spcBef>
            </a:pPr>
            <a:r>
              <a:rPr altLang="en-US" b="1" dirty="0" sz="3200" lang="zh-CN">
                <a:latin typeface="Times New Roman" panose="02020603050405020304" pitchFamily="18" charset="0"/>
                <a:ea typeface="黑体" panose="02010609060101010101" pitchFamily="49" charset="-122"/>
              </a:rPr>
              <a:t>若要存储整数</a:t>
            </a:r>
            <a:r>
              <a:rPr altLang="zh-CN" b="1" dirty="0" sz="3200" lang="en-US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altLang="en-US" b="1" dirty="0" sz="3200" lang="zh-CN">
                <a:latin typeface="Times New Roman" panose="02020603050405020304" pitchFamily="18" charset="0"/>
                <a:ea typeface="黑体" panose="02010609060101010101" pitchFamily="49" charset="-122"/>
              </a:rPr>
              <a:t>，计算机如何执行？</a:t>
            </a:r>
            <a:endParaRPr altLang="zh-CN" b="1" dirty="0" sz="3200"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60" name="TextBox 9"/>
          <p:cNvSpPr txBox="1"/>
          <p:nvPr/>
        </p:nvSpPr>
        <p:spPr>
          <a:xfrm>
            <a:off x="7667625" y="4652963"/>
            <a:ext cx="1289050" cy="706755"/>
          </a:xfrm>
          <a:prstGeom prst="rect"/>
          <a:solidFill>
            <a:srgbClr val="FFC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内存地址编号</a:t>
            </a:r>
            <a:endParaRPr altLang="en-US" dirty="0" sz="2000" 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8661" name="Rectangle 2"/>
          <p:cNvSpPr/>
          <p:nvPr/>
        </p:nvSpPr>
        <p:spPr>
          <a:xfrm>
            <a:off x="2987675" y="188913"/>
            <a:ext cx="5864225" cy="739775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b="1" dirty="0" sz="44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  <a:endParaRPr altLang="en-US" b="1" dirty="0" sz="44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Click="0">
    <p:strips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内容占位符 2"/>
          <p:cNvSpPr>
            <a:spLocks noGrp="1"/>
          </p:cNvSpPr>
          <p:nvPr>
            <p:ph sz="half" idx="1"/>
          </p:nvPr>
        </p:nvSpPr>
        <p:spPr>
          <a:xfrm>
            <a:off x="0" y="1547813"/>
            <a:ext cx="9144000" cy="1017587"/>
          </a:xfrm>
        </p:spPr>
        <p:txBody>
          <a:bodyPr anchor="t" anchorCtr="0" bIns="45720" lIns="91440" rIns="91440" tIns="45720" vert="horz" wrap="square"/>
          <a:p>
            <a:pPr>
              <a:buClrTx/>
              <a:buSzTx/>
              <a:buFont typeface="Wingdings" panose="05000000000000000000" pitchFamily="2" charset="2"/>
            </a:pPr>
            <a:r>
              <a:rPr altLang="en-US" dirty="0" sz="2800" lang="zh-CN">
                <a:latin typeface="Times New Roman" panose="02020603050405020304" pitchFamily="18" charset="0"/>
              </a:rPr>
              <a:t>假设分配</a:t>
            </a:r>
            <a:r>
              <a:rPr altLang="zh-CN" dirty="0" sz="2800" lang="en-US">
                <a:latin typeface="Times New Roman" panose="02020603050405020304" pitchFamily="18" charset="0"/>
              </a:rPr>
              <a:t>2</a:t>
            </a:r>
            <a:r>
              <a:rPr altLang="en-US" dirty="0" sz="2800" lang="zh-CN">
                <a:latin typeface="Times New Roman" panose="02020603050405020304" pitchFamily="18" charset="0"/>
              </a:rPr>
              <a:t>个字节，即</a:t>
            </a:r>
            <a:r>
              <a:rPr altLang="zh-CN" dirty="0" sz="2800" lang="en-US">
                <a:latin typeface="Times New Roman" panose="02020603050405020304" pitchFamily="18" charset="0"/>
              </a:rPr>
              <a:t>16</a:t>
            </a:r>
            <a:r>
              <a:rPr altLang="en-US" dirty="0" sz="2800" lang="zh-CN">
                <a:latin typeface="Times New Roman" panose="02020603050405020304" pitchFamily="18" charset="0"/>
              </a:rPr>
              <a:t>位二进制，则能表示的最大数值为多少？若大于这个值，就要分配更多的字节</a:t>
            </a:r>
            <a:endParaRPr altLang="en-US" dirty="0" sz="2800" lang="zh-CN">
              <a:latin typeface="Times New Roman" panose="02020603050405020304" pitchFamily="18" charset="0"/>
            </a:endParaRPr>
          </a:p>
        </p:txBody>
      </p:sp>
      <p:graphicFrame>
        <p:nvGraphicFramePr>
          <p:cNvPr id="4194311" name="Group 1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388" y="2687638"/>
          <a:ext cx="8715375" cy="3189288"/>
        </p:xfrm>
        <a:graphic>
          <a:graphicData uri="http://schemas.openxmlformats.org/drawingml/2006/table">
            <a:tbl>
              <a:tblPr/>
              <a:tblGrid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1175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</a:tblGrid>
              <a:tr h="11890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dirty="0" sz="1800" i="0" kumimoji="0" lang="zh-CN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符号位</a:t>
                      </a:r>
                      <a:endParaRPr altLang="en-US" baseline="0" b="0" cap="none" dirty="0" sz="18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表示数值</a:t>
                      </a:r>
                      <a:endParaRPr altLang="en-US" baseline="0" b="0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zh-CN"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altLang="en-US" baseline="0" b="1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12" name="Object 2"/>
          <p:cNvGraphicFramePr>
            <a:graphicFrameLocks/>
          </p:cNvGraphicFramePr>
          <p:nvPr/>
        </p:nvGraphicFramePr>
        <p:xfrm>
          <a:off x="4356100" y="6021388"/>
          <a:ext cx="25479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2" spid="_x0000_s7169" imgH="4572000" imgW="19507200" progId="Equation.3">
                  <p:embed/>
                </p:oleObj>
              </mc:Choice>
              <mc:Fallback>
                <p:oleObj name="" r:id="rId2" spid="" imgH="4572000" imgW="19507200" progId="Equation.3">
                  <p:embed/>
                  <p:pic>
                    <p:nvPicPr>
                      <p:cNvPr id="2097163" name="图片 7168" descr="image6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tretch>
                        <a:fillRect/>
                      </a:stretch>
                    </p:blipFill>
                    <p:spPr>
                      <a:xfrm>
                        <a:off x="4356100" y="6021388"/>
                        <a:ext cx="2547938" cy="642937"/>
                      </a:xfrm>
                      <a:prstGeom prst="rect"/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45728" name="直接箭头连接符 8"/>
          <p:cNvCxnSpPr>
            <a:cxnSpLocks/>
          </p:cNvCxnSpPr>
          <p:nvPr/>
        </p:nvCxnSpPr>
        <p:spPr>
          <a:xfrm flipH="1">
            <a:off x="7019925" y="5661025"/>
            <a:ext cx="1656715" cy="720725"/>
          </a:xfrm>
          <a:prstGeom prst="straightConnector1"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48680" name="Rectangle 2"/>
          <p:cNvSpPr/>
          <p:nvPr/>
        </p:nvSpPr>
        <p:spPr>
          <a:xfrm>
            <a:off x="2987675" y="188913"/>
            <a:ext cx="5864225" cy="739775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b="1" dirty="0" sz="44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  <a:endParaRPr altLang="en-US" b="1" dirty="0" sz="44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3145729" name="直接箭头连接符 8"/>
          <p:cNvCxnSpPr>
            <a:cxnSpLocks/>
          </p:cNvCxnSpPr>
          <p:nvPr/>
        </p:nvCxnSpPr>
        <p:spPr>
          <a:xfrm>
            <a:off x="468313" y="5805488"/>
            <a:ext cx="574675" cy="576262"/>
          </a:xfrm>
          <a:prstGeom prst="straightConnector1"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48681" name="TextBox 4"/>
          <p:cNvSpPr txBox="1"/>
          <p:nvPr/>
        </p:nvSpPr>
        <p:spPr>
          <a:xfrm>
            <a:off x="1042988" y="6094413"/>
            <a:ext cx="1225550" cy="58420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r>
              <a:rPr altLang="zh-CN" dirty="0" sz="1600" lang="en-US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altLang="en-US" dirty="0" sz="1600" lang="zh-CN">
                <a:latin typeface="Times New Roman" panose="02020603050405020304" pitchFamily="18" charset="0"/>
                <a:ea typeface="宋体" panose="02010600030101010101" pitchFamily="2" charset="-122"/>
              </a:rPr>
              <a:t>表示正数</a:t>
            </a:r>
            <a:endParaRPr altLang="zh-CN" dirty="0" sz="16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altLang="zh-CN" dirty="0" sz="1600" lang="en-US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altLang="en-US" dirty="0" sz="1600" lang="zh-CN">
                <a:latin typeface="Times New Roman" panose="02020603050405020304" pitchFamily="18" charset="0"/>
                <a:ea typeface="宋体" panose="02010600030101010101" pitchFamily="2" charset="-122"/>
              </a:rPr>
              <a:t>表示负数</a:t>
            </a:r>
            <a:endParaRPr altLang="en-US" dirty="0" sz="160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内容占位符 2"/>
          <p:cNvSpPr/>
          <p:nvPr/>
        </p:nvSpPr>
        <p:spPr>
          <a:xfrm>
            <a:off x="467995" y="1321435"/>
            <a:ext cx="8179435" cy="2634615"/>
          </a:xfrm>
          <a:prstGeom prst="rect"/>
          <a:noFill/>
          <a:ln w="9525">
            <a:noFill/>
          </a:ln>
        </p:spPr>
        <p:txBody>
          <a:bodyPr anchor="t" anchorCtr="0"/>
          <a:p>
            <a:pPr eaLnBrk="0" hangingPunct="0" indent="723900">
              <a:spcBef>
                <a:spcPct val="20000"/>
              </a:spcBef>
            </a:pPr>
            <a:r>
              <a:rPr altLang="en-US" dirty="0" sz="2800" lang="zh-CN">
                <a:latin typeface="Times New Roman" panose="02020603050405020304" pitchFamily="18" charset="0"/>
                <a:ea typeface="黑体" panose="02010609060101010101" pitchFamily="49" charset="-122"/>
              </a:rPr>
              <a:t>数据要存储在计算机中，而计算机是由电子元器件构成的</a:t>
            </a:r>
            <a:endParaRPr altLang="en-US" dirty="0" sz="2800" 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723900">
              <a:spcBef>
                <a:spcPct val="20000"/>
              </a:spcBef>
            </a:pPr>
            <a:r>
              <a:rPr altLang="en-US" dirty="0" sz="2800" lang="zh-CN">
                <a:latin typeface="Times New Roman" panose="02020603050405020304" pitchFamily="18" charset="0"/>
                <a:ea typeface="黑体" panose="02010609060101010101" pitchFamily="49" charset="-122"/>
              </a:rPr>
              <a:t>必须要明确说明</a:t>
            </a:r>
            <a:r>
              <a:rPr altLang="en-US" b="1" dirty="0" sz="28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需要分配多少个电子元器件来存储数据</a:t>
            </a:r>
            <a:endParaRPr altLang="en-US" b="1" dirty="0" sz="2800" lang="zh-CN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723900">
              <a:spcBef>
                <a:spcPct val="20000"/>
              </a:spcBef>
            </a:pP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故设计了数据类型，通过其来说明</a:t>
            </a:r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83" name="Rectangle 2"/>
          <p:cNvSpPr/>
          <p:nvPr/>
        </p:nvSpPr>
        <p:spPr>
          <a:xfrm>
            <a:off x="2987675" y="188913"/>
            <a:ext cx="5864225" cy="739775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b="1" dirty="0" sz="44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黑体" panose="02010609060101010101" pitchFamily="49" charset="-122"/>
              </a:rPr>
              <a:t>小结</a:t>
            </a:r>
            <a:endParaRPr altLang="en-US" b="1" dirty="0" sz="44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94313" name="表格 15"/>
          <p:cNvGraphicFramePr>
            <a:graphicFrameLocks noGrp="1"/>
          </p:cNvGraphicFramePr>
          <p:nvPr/>
        </p:nvGraphicFramePr>
        <p:xfrm>
          <a:off x="179696" y="3717289"/>
          <a:ext cx="8771295" cy="30937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43141"/>
                <a:gridCol w="1500198"/>
                <a:gridCol w="753745"/>
                <a:gridCol w="4374211"/>
              </a:tblGrid>
              <a:tr h="49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algn="ctr" pos="2637155"/>
                          <a:tab algn="r" pos="5274310"/>
                          <a:tab algn="l" pos="266700"/>
                        </a:tabLst>
                      </a:pPr>
                      <a:r>
                        <a:rPr dirty="0" sz="1600" kern="100" lang="zh-CN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整型数据类型</a:t>
                      </a:r>
                      <a:endParaRPr dirty="0"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algn="ctr" pos="2637155"/>
                          <a:tab algn="r" pos="5274310"/>
                          <a:tab algn="l" pos="266700"/>
                        </a:tabLst>
                      </a:pPr>
                      <a:r>
                        <a:rPr sz="1600" kern="100" lang="zh-CN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缺省形式</a:t>
                      </a:r>
                      <a:r>
                        <a:rPr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endParaRPr altLang="zh-CN" sz="1600" kern="100" lang="en-US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algn="ctr" pos="2637155"/>
                          <a:tab algn="r" pos="5274310"/>
                          <a:tab algn="l" pos="266700"/>
                        </a:tabLst>
                      </a:pPr>
                      <a:r>
                        <a:rPr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整型</a:t>
                      </a:r>
                      <a:r>
                        <a:rPr sz="1600" kern="100" lang="zh-CN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数据类型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algn="ctr" pos="2637155"/>
                          <a:tab algn="r" pos="5274310"/>
                          <a:tab algn="l" pos="266700"/>
                        </a:tabLst>
                      </a:pP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字节数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algn="ctr" pos="2637155"/>
                          <a:tab algn="r" pos="5274310"/>
                          <a:tab algn="l" pos="266700"/>
                        </a:tabLst>
                      </a:pPr>
                      <a:r>
                        <a:rPr altLang="en-US" dirty="0" sz="1600" lang="zh-CN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</a:t>
                      </a:r>
                      <a:r>
                        <a:rPr altLang="en-US" dirty="0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值</a:t>
                      </a:r>
                      <a:r>
                        <a:rPr altLang="en-US" dirty="0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范围</a:t>
                      </a:r>
                      <a:endParaRPr dirty="0"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4816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]int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b="1" dirty="0" sz="2000" kern="100" lang="en-US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b="1" dirty="0" sz="2000" kern="100" lang="zh-CN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altLang="zh-CN" baseline="30000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altLang="zh-CN" baseline="30000" sz="1600" kern="100" lang="en-US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[int]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altLang="zh-CN" baseline="30000" sz="1600" kern="100" lang="en-US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[signed] short [int]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-32768~32767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altLang="zh-CN" baseline="30000" sz="1600" kern="100" lang="en-US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altLang="zh-CN" baseline="30000" sz="1600" kern="100" lang="en-US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short [int]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short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0~65535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altLang="zh-CN" baseline="30000" sz="1600" kern="100" lang="en-US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dirty="0"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]long [</a:t>
                      </a:r>
                      <a:r>
                        <a:rPr dirty="0" sz="1600" kern="100" lang="en-US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dirty="0"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dirty="0"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altLang="zh-CN" baseline="30000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altLang="zh-CN" baseline="30000" sz="1600" kern="100" lang="en-US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[int]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altLang="zh-CN" baseline="30000" sz="1600" kern="100" lang="en-US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altLang="zh-CN"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]long long [int]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dirty="0"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dirty="0" sz="1600" kern="100" lang="en-US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dirty="0"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-9223372036854775808~9223372036854775807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altLang="zh-CN" baseline="30000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altLang="zh-CN" baseline="30000" sz="1600" kern="100" lang="en-US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altLang="en-US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long [int]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sz="1600" kern="100" lang="en-US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</a:t>
                      </a:r>
                      <a:r>
                        <a:rPr sz="1600" kern="100" lang="en-US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altLang="zh-CN" dirty="0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0~18446744073709551615</a:t>
                      </a:r>
                      <a:r>
                        <a:rPr altLang="en-US" dirty="0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altLang="zh-CN" dirty="0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altLang="zh-CN" baseline="30000" dirty="0" sz="1600" kern="100" lang="en-US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altLang="zh-CN" dirty="0" sz="1600" kern="100" lang="en-US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altLang="en-US" dirty="0" sz="1600" kern="100" lang="zh-CN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dirty="0" sz="1600" kern="100" lang="zh-CN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Rectangle 7"/>
          <p:cNvSpPr>
            <a:spLocks noGrp="1"/>
          </p:cNvSpPr>
          <p:nvPr>
            <p:ph idx="1"/>
          </p:nvPr>
        </p:nvSpPr>
        <p:spPr>
          <a:xfrm>
            <a:off x="1187133" y="1772603"/>
            <a:ext cx="6881812" cy="3514725"/>
          </a:xfrm>
        </p:spPr>
        <p:txBody>
          <a:bodyPr anchor="t" anchorCtr="0" bIns="45720" lIns="91440" rIns="91440" tIns="45720" vert="horz" wrap="square"/>
          <a:p>
            <a:pPr eaLnBrk="1" hangingPunct="1">
              <a:buFont typeface="Wingdings" panose="05000000000000000000" pitchFamily="2" charset="2"/>
              <a:buChar char="u"/>
            </a:pPr>
            <a:r>
              <a:rPr altLang="en-US" dirty="0" lang="zh-CN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计算机中的数据存储</a:t>
            </a:r>
            <a:endParaRPr altLang="en-US" dirty="0" lang="zh-CN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altLang="en-US" dirty="0" lang="zh-CN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altLang="en-US" dirty="0" lang="zh-CN">
                <a:latin typeface="黑体" panose="02010609060101010101" pitchFamily="49" charset="-122"/>
              </a:rPr>
              <a:t>基本数据类型、</a:t>
            </a:r>
            <a:r>
              <a:rPr altLang="en-US" dirty="0" lang="zh-CN">
                <a:latin typeface="黑体" panose="02010609060101010101" pitchFamily="49" charset="-122"/>
                <a:sym typeface="+mn-ea"/>
              </a:rPr>
              <a:t>常量与变量</a:t>
            </a:r>
            <a:endParaRPr altLang="zh-CN" dirty="0" lang="en-US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altLang="zh-CN" dirty="0" lang="en-US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altLang="en-US" dirty="0" lang="zh-CN">
                <a:latin typeface="黑体" panose="02010609060101010101" pitchFamily="49" charset="-122"/>
              </a:rPr>
              <a:t>运算符</a:t>
            </a:r>
            <a:endParaRPr altLang="zh-CN" dirty="0" lang="en-US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altLang="zh-CN" dirty="0" lang="en-US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altLang="en-US" dirty="0" lang="zh-CN">
                <a:latin typeface="黑体" panose="02010609060101010101" pitchFamily="49" charset="-122"/>
              </a:rPr>
              <a:t>输入输出函数</a:t>
            </a:r>
            <a:endParaRPr altLang="zh-CN" dirty="0" lang="en-US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altLang="zh-CN" dirty="0" lang="en-US"/>
          </a:p>
        </p:txBody>
      </p:sp>
      <p:sp>
        <p:nvSpPr>
          <p:cNvPr id="1048685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pPr eaLnBrk="1" hangingPunct="1"/>
            <a:r>
              <a:rPr altLang="en-US" dirty="0" sz="4400" lang="zh-CN">
                <a:latin typeface="黑体" panose="02010609060101010101" pitchFamily="49" charset="-122"/>
              </a:rPr>
              <a:t>主要内容</a:t>
            </a:r>
            <a:endParaRPr altLang="en-US" dirty="0" sz="4400" lang="zh-CN">
              <a:latin typeface="黑体" panose="02010609060101010101" pitchFamily="49" charset="-122"/>
            </a:endParaRPr>
          </a:p>
        </p:txBody>
      </p:sp>
      <p:sp>
        <p:nvSpPr>
          <p:cNvPr id="1048686" name="日期占位符 4"/>
          <p:cNvSpPr>
            <a:spLocks noGrp="1"/>
          </p:cNvSpPr>
          <p:nvPr>
            <p:ph type="dt" sz="half" idx="2"/>
          </p:nvPr>
        </p:nvSpPr>
        <p:spPr/>
        <p:txBody>
          <a:bodyPr anchor="t" anchorCtr="0" bIns="45720" lIns="91440" rIns="91440" tIns="45720" wrap="square"/>
          <a:lstStyle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kern="1200" u="none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i="0" kern="1200" u="none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i="0" kern="1200" u="none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i="0" kern="1200" u="none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i="0" kern="1200" u="none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4">
              <a:rPr altLang="zh-CN" dirty="0" sz="1400" lang="en-US">
                <a:solidFill>
                  <a:schemeClr val="accent1"/>
                </a:solidFill>
                <a:latin typeface="Arial" panose="020B0604020202020204" pitchFamily="34" charset="0"/>
              </a:rPr>
              <a:t>September 15, 2024</a:t>
            </a:fld>
            <a:endParaRPr altLang="zh-CN" dirty="0" sz="1400" 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2097165" name="Picture 10" descr="C:\Program Files\Microsoft Office\MEDIA\CAGCAT10\j0195384.wmf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038975" y="4652963"/>
            <a:ext cx="1795463" cy="1833562"/>
          </a:xfrm>
          <a:prstGeom prst="rect"/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b="1" dirty="0" lang="zh-CN">
                <a:latin typeface="Times New Roman" panose="02020603050405020304" pitchFamily="18" charset="0"/>
              </a:rPr>
              <a:t>实际问题中的</a:t>
            </a:r>
            <a:r>
              <a:rPr altLang="en-US" b="1" dirty="0" lang="zh-CN">
                <a:latin typeface="Times New Roman" panose="02020603050405020304" pitchFamily="18" charset="0"/>
              </a:rPr>
              <a:t>数据类型</a:t>
            </a:r>
            <a:endParaRPr altLang="en-US" b="1" dirty="0" lang="zh-CN">
              <a:latin typeface="Times New Roman" panose="02020603050405020304" pitchFamily="18" charset="0"/>
            </a:endParaRPr>
          </a:p>
        </p:txBody>
      </p:sp>
      <p:sp>
        <p:nvSpPr>
          <p:cNvPr id="1048691" name="文本框 2"/>
          <p:cNvSpPr txBox="1"/>
          <p:nvPr/>
        </p:nvSpPr>
        <p:spPr>
          <a:xfrm>
            <a:off x="436245" y="1557020"/>
            <a:ext cx="8043545" cy="54000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200" lang="zh-CN">
                <a:ea typeface="黑体" panose="02010609060101010101" pitchFamily="49" charset="-122"/>
                <a:sym typeface="+mn-ea"/>
              </a:rPr>
              <a:t>实际问题中，一般会处理哪些类型的数据呢？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endParaRPr altLang="en-US" b="1" dirty="0" sz="3200" lang="zh-CN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zh-CN">
                <a:ea typeface="黑体" panose="02010609060101010101" pitchFamily="49" charset="-122"/>
                <a:sym typeface="+mn-ea"/>
              </a:rPr>
              <a:t>整数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zh-CN">
                <a:ea typeface="黑体" panose="02010609060101010101" pitchFamily="49" charset="-122"/>
                <a:sym typeface="+mn-ea"/>
              </a:rPr>
              <a:t>实数</a:t>
            </a:r>
            <a:r>
              <a:rPr altLang="zh-CN" b="1" dirty="0" sz="3200" lang="en-US">
                <a:ea typeface="黑体" panose="02010609060101010101" pitchFamily="49" charset="-122"/>
                <a:sym typeface="+mn-ea"/>
              </a:rPr>
              <a:t>:  </a:t>
            </a:r>
            <a:r>
              <a:rPr altLang="zh-CN" b="1" dirty="0" sz="3200" lang="zh-CN">
                <a:ea typeface="黑体" panose="02010609060101010101" pitchFamily="49" charset="-122"/>
                <a:sym typeface="+mn-ea"/>
              </a:rPr>
              <a:t>带小数的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zh-CN">
                <a:ea typeface="黑体" panose="02010609060101010101" pitchFamily="49" charset="-122"/>
                <a:sym typeface="+mn-ea"/>
              </a:rPr>
              <a:t>字符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en-US">
                <a:ea typeface="黑体" panose="02010609060101010101" pitchFamily="49" charset="-122"/>
                <a:sym typeface="+mn-ea"/>
              </a:rPr>
              <a:t>......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-457200" marL="457200"/>
            <a:endParaRPr altLang="en-US" dirty="0" sz="3200" lang="zh-CN"/>
          </a:p>
          <a:p>
            <a:endParaRPr altLang="en-US" dirty="0" sz="3200" lang="zh-CN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387" y="168275"/>
            <a:ext cx="9144000" cy="739775"/>
          </a:xfrm>
        </p:spPr>
        <p:txBody>
          <a:bodyPr anchor="ctr" anchorCtr="0" bIns="45720" compatLnSpc="1" lIns="91440" numCol="1" rIns="91440" tIns="45720" vert="horz" wrap="square"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4000" i="0" kern="0" kumimoji="0" lang="en-US" noProof="0" normalizeH="0" spc="0" strike="noStrike" u="none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 </a:t>
            </a:r>
            <a:r>
              <a:rPr altLang="en-US" dirty="0" lang="zh-CN" smtClean="0">
                <a:latin typeface="+mn-ea"/>
                <a:ea typeface="+mn-ea"/>
              </a:rPr>
              <a:t>整数</a:t>
            </a:r>
            <a:endParaRPr altLang="en-US" baseline="0" b="0" cap="none" dirty="0" sz="4000" i="0" kern="0" kumimoji="0" lang="zh-CN" noProof="0" normalizeH="0" spc="0" strike="noStrike" u="none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048693" name="Text Box 28"/>
          <p:cNvSpPr txBox="1">
            <a:spLocks noChangeArrowheads="1"/>
          </p:cNvSpPr>
          <p:nvPr/>
        </p:nvSpPr>
        <p:spPr bwMode="auto">
          <a:xfrm>
            <a:off x="682625" y="1412984"/>
            <a:ext cx="7561263" cy="1569085"/>
          </a:xfrm>
          <a:prstGeom prst="rect"/>
          <a:noFill/>
          <a:ln w="12700">
            <a:noFill/>
            <a:miter lim="800000"/>
          </a:ln>
        </p:spPr>
        <p:txBody>
          <a:bodyPr anchor="ctr" bIns="46800" lIns="90000" rIns="90000" t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8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altLang="zh-CN" baseline="0" b="0" cap="none" dirty="0" sz="28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altLang="en-US" baseline="0" b="0" cap="none" dirty="0" sz="28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语言程序中，若出现的数据为整数，一般分配</a:t>
            </a:r>
            <a:r>
              <a:rPr altLang="zh-CN" baseline="0" b="0" cap="none" dirty="0" sz="28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altLang="en-US" baseline="0" b="0" cap="none" dirty="0" sz="28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个字节，即</a:t>
            </a:r>
            <a:r>
              <a:rPr altLang="zh-CN" baseline="0" b="0" cap="none" dirty="0" sz="28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altLang="en-US" baseline="0" b="0" cap="none" dirty="0" sz="28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位二进制，来存储</a:t>
            </a:r>
            <a:endParaRPr altLang="zh-CN" baseline="0" b="0" cap="none" dirty="0" sz="2800" i="0" kern="1200" kumimoji="1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如：存储十进制整数</a:t>
            </a:r>
            <a:r>
              <a:rPr altLang="zh-CN" baseline="0" b="0" cap="none" dirty="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altLang="en-US" baseline="0" b="0" cap="none" dirty="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altLang="en-US" baseline="0" b="0" cap="none" dirty="0" i="0" kern="1200" kumimoji="1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转化为二进制，然后存储</a:t>
            </a:r>
            <a:endParaRPr altLang="en-US" baseline="0" b="0" cap="none" dirty="0" i="0" kern="120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194314" name="Group 1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4343" y="3071810"/>
          <a:ext cx="8715375" cy="1689100"/>
        </p:xfrm>
        <a:graphic>
          <a:graphicData uri="http://schemas.openxmlformats.org/drawingml/2006/table">
            <a:tbl>
              <a:tblPr/>
              <a:tblGrid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1175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</a:tblGrid>
              <a:tr h="11890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1800" i="0" kumimoji="0" lang="zh-CN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符号位</a:t>
                      </a:r>
                      <a:endParaRPr altLang="en-US" baseline="0" b="1" cap="none" dirty="0" sz="18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1800" i="0" kumimoji="0" lang="zh-CN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表示数值</a:t>
                      </a:r>
                      <a:endParaRPr altLang="en-US" baseline="0" b="1" cap="none" sz="18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zh-CN"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zh-CN"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zh-CN"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altLang="zh-CN" baseline="0" b="1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048694" name="TextBox 7"/>
          <p:cNvSpPr txBox="1"/>
          <p:nvPr/>
        </p:nvSpPr>
        <p:spPr>
          <a:xfrm>
            <a:off x="6786578" y="5012494"/>
            <a:ext cx="2071702" cy="1631216"/>
          </a:xfrm>
          <a:prstGeom prst="rect"/>
          <a:solidFill>
            <a:srgbClr val="A6F000"/>
          </a:solidFill>
          <a:ln w="9525">
            <a:noFill/>
          </a:ln>
        </p:spPr>
        <p:txBody>
          <a:bodyPr anchor="t" anchorCtr="0" wrap="square">
            <a:spAutoFit/>
          </a:bodyPr>
          <a:p>
            <a:r>
              <a:rPr altLang="zh-CN" dirty="0" sz="1800" lang="en-US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altLang="zh-CN" dirty="0" sz="1800" lang="en-US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altLang="en-US" dirty="0" sz="1800" 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a, b, c, sum;</a:t>
            </a:r>
            <a:endParaRPr altLang="zh-CN" dirty="0" sz="1800" lang="en-US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1800" lang="en-US"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altLang="zh-CN" b="1" dirty="0" sz="2000" lang="en-US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altLang="zh-CN" dirty="0" sz="1800" lang="en-US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altLang="zh-CN" dirty="0" sz="1800" lang="en-US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1800" lang="en-US"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altLang="zh-CN" b="1" dirty="0" lang="en-US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altLang="zh-CN" dirty="0" sz="1800" lang="en-US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altLang="zh-CN" b="1" dirty="0" sz="2000" lang="en-US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altLang="zh-CN" dirty="0" sz="1800" lang="en-US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sum= (</a:t>
            </a:r>
            <a:r>
              <a:rPr altLang="zh-CN" dirty="0" sz="1800" lang="en-US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)*(b/c);</a:t>
            </a:r>
            <a:endParaRPr altLang="zh-CN" dirty="0" sz="1800" 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Rectangle 4"/>
          <p:cNvSpPr/>
          <p:nvPr/>
        </p:nvSpPr>
        <p:spPr>
          <a:xfrm>
            <a:off x="571500" y="1643063"/>
            <a:ext cx="8137525" cy="3168650"/>
          </a:xfrm>
          <a:prstGeom prst="rect"/>
          <a:noFill/>
          <a:ln w="9525">
            <a:noFill/>
          </a:ln>
        </p:spPr>
        <p:txBody>
          <a:bodyPr anchor="t" anchorCtr="0"/>
          <a:p>
            <a:pPr defTabSz="762000" eaLnBrk="0" hangingPunct="0" indent="-342900" marL="342900">
              <a:spcBef>
                <a:spcPct val="20000"/>
              </a:spcBef>
            </a:pPr>
            <a:endParaRPr altLang="zh-CN" dirty="0" sz="2800" lang="en-US">
              <a:solidFill>
                <a:srgbClr val="4D4D4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696" name="矩形 10"/>
          <p:cNvSpPr/>
          <p:nvPr/>
        </p:nvSpPr>
        <p:spPr>
          <a:xfrm>
            <a:off x="-69850" y="2136775"/>
            <a:ext cx="9123363" cy="2679193"/>
          </a:xfrm>
          <a:prstGeom prst="rect"/>
          <a:noFill/>
          <a:ln w="9525">
            <a:noFill/>
          </a:ln>
        </p:spPr>
        <p:txBody>
          <a:bodyPr anchor="t" anchorCtr="0" wrap="square">
            <a:spAutoFit/>
          </a:bodyPr>
          <a:p>
            <a:pPr defTabSz="762000" eaLnBrk="0" hangingPunct="0" indent="-342900" marL="342900">
              <a:spcBef>
                <a:spcPct val="20000"/>
              </a:spcBef>
              <a:buFontTx/>
              <a:buChar char="•"/>
            </a:pPr>
            <a:r>
              <a:rPr altLang="en-US" dirty="0" sz="3200" lang="zh-CN">
                <a:latin typeface="Times New Roman" panose="02020603050405020304" pitchFamily="18" charset="0"/>
                <a:ea typeface="黑体" panose="02010609060101010101" pitchFamily="49" charset="-122"/>
              </a:rPr>
              <a:t>为便于计算机</a:t>
            </a:r>
            <a:r>
              <a:rPr altLang="zh-CN" dirty="0" sz="3200" lang="en-US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altLang="en-US" dirty="0" sz="3200" lang="zh-CN">
                <a:latin typeface="Times New Roman" panose="02020603050405020304" pitchFamily="18" charset="0"/>
                <a:ea typeface="黑体" panose="02010609060101010101" pitchFamily="49" charset="-122"/>
              </a:rPr>
              <a:t>中减法器和除法器的设计，实际应用中，</a:t>
            </a:r>
            <a:r>
              <a:rPr altLang="en-US" dirty="0" sz="3200" lang="zh-CN">
                <a:latin typeface="Arial" panose="020B0604020202020204" pitchFamily="34" charset="0"/>
                <a:ea typeface="黑体" panose="02010609060101010101" pitchFamily="49" charset="-122"/>
              </a:rPr>
              <a:t>计算机中</a:t>
            </a:r>
            <a:r>
              <a:rPr altLang="en-US" b="1" dirty="0" sz="3200" lang="zh-CN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带符号整型数</a:t>
            </a:r>
            <a:r>
              <a:rPr altLang="en-US" dirty="0" sz="3200" lang="zh-CN">
                <a:latin typeface="Times New Roman" panose="02020603050405020304" pitchFamily="18" charset="0"/>
                <a:ea typeface="黑体" panose="02010609060101010101" pitchFamily="49" charset="-122"/>
              </a:rPr>
              <a:t>是以二进制</a:t>
            </a:r>
            <a:r>
              <a:rPr altLang="en-US" b="1" dirty="0" sz="32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补码</a:t>
            </a:r>
            <a:r>
              <a:rPr altLang="zh-CN" dirty="0" sz="3200" lang="en-US">
                <a:latin typeface="Times New Roman" panose="02020603050405020304" pitchFamily="18" charset="0"/>
                <a:ea typeface="黑体" panose="02010609060101010101" pitchFamily="49" charset="-122"/>
              </a:rPr>
              <a:t>(complement) </a:t>
            </a:r>
            <a:r>
              <a:rPr altLang="en-US" dirty="0" sz="3200" lang="zh-CN">
                <a:latin typeface="Times New Roman" panose="02020603050405020304" pitchFamily="18" charset="0"/>
                <a:ea typeface="黑体" panose="02010609060101010101" pitchFamily="49" charset="-122"/>
              </a:rPr>
              <a:t>形式存储的</a:t>
            </a:r>
            <a:endParaRPr altLang="zh-CN" dirty="0" sz="32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defTabSz="762000" eaLnBrk="0" fontAlgn="base" hangingPunct="0" indent="-342900" lvl="1" marL="800100" rtl="0"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</a:pPr>
            <a:r>
              <a:rPr altLang="en-US" dirty="0" sz="2400" i="1" 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因为采用补码，减法运算可以用加法来实现，且数的符号位也可以当作数值一样参与运算，</a:t>
            </a:r>
            <a:r>
              <a:rPr altLang="en-US" b="1" dirty="0" sz="2400" i="1" 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减法器就可以不需要了</a:t>
            </a:r>
            <a:r>
              <a:rPr altLang="en-US" dirty="0" sz="2400" i="1" 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，只要有加法器即可，节省设备成本</a:t>
            </a:r>
            <a:endParaRPr altLang="zh-CN" dirty="0" sz="2400" lang="en-US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97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387" y="168275"/>
            <a:ext cx="9144000" cy="739775"/>
          </a:xfrm>
        </p:spPr>
        <p:txBody>
          <a:bodyPr anchor="ctr" anchorCtr="0" bIns="45720" compatLnSpc="1" lIns="91440" numCol="1" rIns="91440" tIns="45720" vert="horz" wrap="square"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4000" i="0" kern="0" kumimoji="0" lang="en-US" noProof="0" normalizeH="0" spc="0" strike="noStrike" u="none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 </a:t>
            </a:r>
            <a:r>
              <a:rPr altLang="en-US" baseline="0" b="0" cap="none" dirty="0" sz="4000" i="0" kern="0" kumimoji="0" lang="zh-CN" noProof="0" normalizeH="0" spc="0" strike="noStrike" u="none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改进</a:t>
            </a:r>
            <a:endParaRPr altLang="en-US" baseline="0" b="0" cap="none" dirty="0" sz="4000" i="0" kern="0" kumimoji="0" lang="zh-CN" noProof="0" normalizeH="0" spc="0" strike="noStrike" u="none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 advClick="0">
    <p:strips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dirty="0" lang="zh-CN"/>
              <a:t>补码</a:t>
            </a:r>
            <a:endParaRPr altLang="en-US" dirty="0" lang="zh-CN"/>
          </a:p>
        </p:txBody>
      </p:sp>
      <p:graphicFrame>
        <p:nvGraphicFramePr>
          <p:cNvPr id="4194315" name="表格 3"/>
          <p:cNvGraphicFramePr>
            <a:graphicFrameLocks noGrp="1"/>
          </p:cNvGraphicFramePr>
          <p:nvPr/>
        </p:nvGraphicFramePr>
        <p:xfrm>
          <a:off x="1510375" y="1964872"/>
          <a:ext cx="6066790" cy="45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6080">
                <a:tc>
                  <a:txBody>
                    <a:bodyPr/>
                    <a:p>
                      <a:pPr algn="ctr"/>
                      <a:r>
                        <a:rPr altLang="zh-CN" b="0" dirty="0" sz="2400" lang="en-US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dirty="0" sz="2400" lang="en-US" smtClean="0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dirty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dirty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dirty="0" sz="2400"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dirty="0" sz="2400" lang="en-US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48699" name="文本框 4"/>
          <p:cNvSpPr txBox="1"/>
          <p:nvPr/>
        </p:nvSpPr>
        <p:spPr>
          <a:xfrm>
            <a:off x="902045" y="1465444"/>
            <a:ext cx="7465060" cy="460375"/>
          </a:xfrm>
          <a:prstGeom prst="rect"/>
          <a:noFill/>
          <a:ln w="9525">
            <a:noFill/>
          </a:ln>
        </p:spPr>
        <p:txBody>
          <a:bodyPr anchor="t" anchorCtr="0" wrap="square">
            <a:spAutoFit/>
          </a:bodyPr>
          <a:p>
            <a:pPr indent="-342900" marL="342900">
              <a:buClrTx/>
              <a:buSzTx/>
              <a:buFont typeface="Wingdings" panose="05000000000000000000" charset="0"/>
              <a:buChar char="ü"/>
            </a:pP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</a:rPr>
              <a:t>正整数的补码就是此数的二进制形式，如</a:t>
            </a:r>
            <a:r>
              <a:rPr altLang="zh-CN" dirty="0" lang="en-US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</a:rPr>
              <a:t>的补码：</a:t>
            </a:r>
            <a:endParaRPr altLang="en-US" dirty="0" 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700" name="文本框 5"/>
          <p:cNvSpPr txBox="1"/>
          <p:nvPr/>
        </p:nvSpPr>
        <p:spPr>
          <a:xfrm>
            <a:off x="1011265" y="2695439"/>
            <a:ext cx="7561263" cy="1513840"/>
          </a:xfrm>
          <a:prstGeom prst="rect"/>
          <a:noFill/>
        </p:spPr>
        <p:txBody>
          <a:bodyPr wrap="square">
            <a:spAutoFit/>
          </a:bodyPr>
          <a:p>
            <a:pPr defTabSz="914400" indent="-342900" marL="342900" marR="0">
              <a:buClrTx/>
              <a:buSzTx/>
              <a:buFont typeface="Wingdings" panose="05000000000000000000" charset="0"/>
              <a:buChar char="ü"/>
            </a:pPr>
            <a:r>
              <a:rPr altLang="en-US" baseline="0" cap="none" dirty="0" kern="1200" kumimoji="0" lang="zh-CN" noProof="0" normalizeH="0" spc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负整数的补码是：①取此数绝对值的二进制形式；②</a:t>
            </a:r>
            <a:r>
              <a:rPr altLang="en-US" baseline="0" cap="none" dirty="0" kern="1200" kumimoji="0" lang="zh-CN" noProof="0" normalizeH="0" spc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除最高位符号位外</a:t>
            </a:r>
            <a:r>
              <a:rPr altLang="en-US" baseline="0" cap="none" dirty="0" kern="1200" kumimoji="0" lang="zh-CN" noProof="0" normalizeH="0" spc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其他数取反；③再加</a:t>
            </a:r>
            <a:r>
              <a:rPr altLang="zh-CN" baseline="0" cap="none" dirty="0" kern="1200" kumimoji="0" lang="en-US" noProof="0" normalizeH="0" spc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altLang="en-US" baseline="0" cap="none" dirty="0" kern="1200" kumimoji="0" lang="zh-CN" noProof="0" normalizeH="0" spc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altLang="en-US" baseline="0" cap="none" dirty="0" kern="1200" kumimoji="0" lang="zh-CN" noProof="0" normalizeH="0" spc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914400" marR="0">
              <a:buClrTx/>
              <a:buSzTx/>
              <a:buFontTx/>
            </a:pPr>
            <a:endParaRPr altLang="zh-CN" baseline="0" cap="none" dirty="0" kern="1200" kumimoji="0" lang="en-US" noProof="0" normalizeH="0" spc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914400" marR="0">
              <a:buClrTx/>
              <a:buSzTx/>
              <a:buFontTx/>
            </a:pPr>
            <a:r>
              <a:rPr altLang="en-US" baseline="0" cap="none" dirty="0" kern="1200" kumimoji="0" lang="zh-CN" noProof="0" normalizeH="0" spc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altLang="zh-CN" baseline="0" cap="none" dirty="0" kern="1200" kumimoji="0" lang="en-US" noProof="0" normalizeH="0" spc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-5</a:t>
            </a:r>
            <a:r>
              <a:rPr altLang="en-US" baseline="0" cap="none" dirty="0" kern="1200" kumimoji="0" lang="zh-CN" noProof="0" normalizeH="0" spc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的补码转换过程：</a:t>
            </a:r>
            <a:endParaRPr altLang="en-US" baseline="0" cap="none" dirty="0" kern="1200" kumimoji="0" lang="zh-CN" noProof="0" normalizeH="0" spc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194316" name="表格 6"/>
          <p:cNvGraphicFramePr>
            <a:graphicFrameLocks noGrp="1"/>
          </p:cNvGraphicFramePr>
          <p:nvPr/>
        </p:nvGraphicFramePr>
        <p:xfrm>
          <a:off x="2055205" y="4246427"/>
          <a:ext cx="6096000" cy="45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p>
                      <a:pPr algn="ctr"/>
                      <a:r>
                        <a:rPr altLang="zh-CN" b="0" dirty="0" sz="2400" lang="en-US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dirty="0" sz="2400" lang="en-US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17" name="表格 7"/>
          <p:cNvGraphicFramePr>
            <a:graphicFrameLocks noGrp="1"/>
          </p:cNvGraphicFramePr>
          <p:nvPr/>
        </p:nvGraphicFramePr>
        <p:xfrm>
          <a:off x="2055205" y="5023984"/>
          <a:ext cx="6096000" cy="45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4810">
                <a:tc>
                  <a:txBody>
                    <a:bodyPr/>
                    <a:p>
                      <a:pPr algn="ctr"/>
                      <a:r>
                        <a:rPr altLang="zh-CN" b="0" dirty="0" sz="2400" lang="en-US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dirty="0" sz="2400" lang="en-US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18" name="表格 8"/>
          <p:cNvGraphicFramePr>
            <a:graphicFrameLocks noGrp="1"/>
          </p:cNvGraphicFramePr>
          <p:nvPr/>
        </p:nvGraphicFramePr>
        <p:xfrm>
          <a:off x="2055205" y="5829164"/>
          <a:ext cx="6096000" cy="45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p>
                      <a:pPr algn="ctr"/>
                      <a:r>
                        <a:rPr altLang="zh-CN" b="0" dirty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dirty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b="0" sz="2400"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altLang="zh-CN" b="0" sz="2400" 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3145730" name="直接箭头连接符 8"/>
          <p:cNvCxnSpPr>
            <a:cxnSpLocks/>
          </p:cNvCxnSpPr>
          <p:nvPr/>
        </p:nvCxnSpPr>
        <p:spPr>
          <a:xfrm flipV="1">
            <a:off x="1585305" y="4432164"/>
            <a:ext cx="469900" cy="255588"/>
          </a:xfrm>
          <a:prstGeom prst="straightConnector1"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48701" name="TextBox 10"/>
          <p:cNvSpPr txBox="1"/>
          <p:nvPr/>
        </p:nvSpPr>
        <p:spPr>
          <a:xfrm>
            <a:off x="769330" y="4543289"/>
            <a:ext cx="1223963" cy="83185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r>
              <a:rPr altLang="en-US" dirty="0" sz="1600" lang="zh-CN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符号位：</a:t>
            </a:r>
            <a:endParaRPr altLang="zh-CN" dirty="0" sz="1600" lang="en-US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  <a:p>
            <a:r>
              <a:rPr altLang="zh-CN" dirty="0" sz="1600" lang="en-US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0</a:t>
            </a:r>
            <a:r>
              <a:rPr altLang="en-US" dirty="0" sz="1600" lang="zh-CN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表示正数</a:t>
            </a:r>
            <a:endParaRPr altLang="zh-CN" dirty="0" sz="1600" lang="en-US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  <a:p>
            <a:r>
              <a:rPr altLang="zh-CN" dirty="0" sz="1600" lang="en-US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  <a:r>
              <a:rPr altLang="en-US" dirty="0" sz="1600" lang="zh-CN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表示负数</a:t>
            </a:r>
            <a:endParaRPr altLang="en-US" dirty="0" sz="1600" lang="zh-CN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702" name="TextBox 14"/>
          <p:cNvSpPr txBox="1"/>
          <p:nvPr/>
        </p:nvSpPr>
        <p:spPr>
          <a:xfrm>
            <a:off x="721705" y="5860914"/>
            <a:ext cx="754063" cy="401638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r>
              <a:rPr altLang="en-US" b="1" dirty="0" sz="2000" lang="zh-CN">
                <a:ea typeface="黑体" panose="02010609060101010101" pitchFamily="49" charset="-122"/>
              </a:rPr>
              <a:t>补码</a:t>
            </a:r>
            <a:endParaRPr altLang="en-US" b="1" dirty="0" sz="2000" lang="zh-CN">
              <a:ea typeface="黑体" panose="02010609060101010101" pitchFamily="49" charset="-122"/>
            </a:endParaRPr>
          </a:p>
        </p:txBody>
      </p:sp>
      <p:cxnSp>
        <p:nvCxnSpPr>
          <p:cNvPr id="3145731" name="直接箭头连接符 8"/>
          <p:cNvCxnSpPr>
            <a:cxnSpLocks/>
          </p:cNvCxnSpPr>
          <p:nvPr/>
        </p:nvCxnSpPr>
        <p:spPr>
          <a:xfrm>
            <a:off x="1737705" y="4840152"/>
            <a:ext cx="317500" cy="382587"/>
          </a:xfrm>
          <a:prstGeom prst="straightConnector1"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145732" name="直接箭头连接符 8"/>
          <p:cNvCxnSpPr>
            <a:cxnSpLocks/>
          </p:cNvCxnSpPr>
          <p:nvPr/>
        </p:nvCxnSpPr>
        <p:spPr>
          <a:xfrm flipV="1">
            <a:off x="1386868" y="6014902"/>
            <a:ext cx="668337" cy="15875"/>
          </a:xfrm>
          <a:prstGeom prst="straightConnector1"/>
          <a:ln w="412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</p:nvPr>
        </p:nvSpPr>
        <p:spPr>
          <a:xfrm>
            <a:off x="2711450" y="260350"/>
            <a:ext cx="6324600" cy="533400"/>
          </a:xfrm>
        </p:spPr>
        <p:txBody>
          <a:bodyPr anchor="ctr" anchorCtr="0" bIns="45720" lIns="91440" rIns="91440" tIns="45720" vert="horz" wrap="square"/>
          <a:p>
            <a:r>
              <a:rPr altLang="en-US" dirty="0" sz="4400" lang="zh-CN"/>
              <a:t>回顾</a:t>
            </a:r>
            <a:endParaRPr altLang="en-US" dirty="0" sz="4400" lang="zh-CN"/>
          </a:p>
        </p:txBody>
      </p:sp>
      <p:sp>
        <p:nvSpPr>
          <p:cNvPr id="1048608" name="日期占位符 3"/>
          <p:cNvSpPr txBox="1">
            <a:spLocks noGrp="1"/>
          </p:cNvSpPr>
          <p:nvPr/>
        </p:nvSpPr>
        <p:spPr>
          <a:xfrm>
            <a:off x="179388" y="6597650"/>
            <a:ext cx="2133600" cy="244475"/>
          </a:xfrm>
          <a:prstGeom prst="rect"/>
          <a:noFill/>
          <a:ln w="9525">
            <a:noFill/>
          </a:ln>
        </p:spPr>
        <p:txBody>
          <a:bodyPr anchor="t" anchorCtr="0"/>
          <a:p>
            <a:fld id="{BB962C8B-B14F-4D97-AF65-F5344CB8AC3E}" type="datetime4">
              <a:rPr altLang="zh-CN" sz="1400" 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September 15, 2024</a:t>
            </a:fld>
            <a:endParaRPr altLang="zh-CN" sz="1400" lang="en-US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9" name="Rectangle 3"/>
          <p:cNvSpPr txBox="1"/>
          <p:nvPr/>
        </p:nvSpPr>
        <p:spPr>
          <a:xfrm>
            <a:off x="571500" y="3141663"/>
            <a:ext cx="8215313" cy="2735262"/>
          </a:xfrm>
          <a:prstGeom prst="rect"/>
          <a:noFill/>
          <a:ln w="9525">
            <a:noFill/>
          </a:ln>
        </p:spPr>
        <p:txBody>
          <a:bodyPr anchor="t" anchorCtr="0"/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altLang="en-US" b="1" dirty="0" sz="3200" lang="zh-CN">
                <a:latin typeface="Times New Roman" panose="02020603050405020304" pitchFamily="18" charset="0"/>
                <a:ea typeface="黑体" panose="02010609060101010101" pitchFamily="49" charset="-122"/>
              </a:rPr>
              <a:t>第二章对基本算法等进行简介</a:t>
            </a:r>
            <a:endParaRPr altLang="zh-CN" b="1" sz="32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lvl="1" marL="8001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</a:rPr>
              <a:t>结构化程序设计方法：采用</a:t>
            </a:r>
            <a:r>
              <a:rPr altLang="en-US" b="1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顺序、选择和循环</a:t>
            </a: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</a:rPr>
              <a:t>三种基本结构，组成结构化算法</a:t>
            </a:r>
            <a:endParaRPr altLang="en-US" dirty="0" 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lvl="1" marL="8001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altLang="zh-CN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altLang="en-US" b="1" dirty="0" sz="3200" lang="zh-CN">
                <a:latin typeface="Times New Roman" panose="02020603050405020304" pitchFamily="18" charset="0"/>
                <a:ea typeface="黑体" panose="02010609060101010101" pitchFamily="49" charset="-122"/>
              </a:rPr>
              <a:t>第三章以后都讲语言载体，以</a:t>
            </a:r>
            <a:r>
              <a:rPr altLang="zh-CN" b="1" sz="3200" lang="en-US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altLang="en-US" b="1" dirty="0" sz="3200" lang="zh-CN">
                <a:latin typeface="Times New Roman" panose="02020603050405020304" pitchFamily="18" charset="0"/>
                <a:ea typeface="黑体" panose="02010609060101010101" pitchFamily="49" charset="-122"/>
              </a:rPr>
              <a:t>语言为例</a:t>
            </a:r>
            <a:endParaRPr altLang="en-US" b="1" dirty="0" sz="3200" 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lvl="1" marL="8001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</a:rPr>
              <a:t>结构化编码：支持对</a:t>
            </a:r>
            <a:r>
              <a:rPr altLang="en-US" b="1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顺序、选择和循环</a:t>
            </a: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</a:rPr>
              <a:t>结构进行编码</a:t>
            </a:r>
            <a:endParaRPr altLang="en-US" dirty="0" 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 indent="-342900" lvl="1" marL="8001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altLang="zh-CN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10" name="WordArt 4"/>
          <p:cNvSpPr>
            <a:spLocks noChangeArrowheads="1" noChangeShapeType="1" noTextEdit="1"/>
          </p:cNvSpPr>
          <p:nvPr/>
        </p:nvSpPr>
        <p:spPr bwMode="auto">
          <a:xfrm>
            <a:off x="107504" y="1709358"/>
            <a:ext cx="8929713" cy="1071570"/>
          </a:xfrm>
          <a:prstGeom prst="rect"/>
        </p:spPr>
        <p:txBody>
          <a:bodyPr fromWordArt="1" numCol="1" wrap="none">
            <a:prstTxWarp prst="textPlain">
              <a:avLst>
                <a:gd fmla="val 50000" name="adj"/>
              </a:avLst>
            </a:prstTxWarp>
          </a:bodyPr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3200" i="0" kern="10" kumimoji="0" lang="zh-CN" noProof="0" normalizeH="0" spc="0" strike="noStrike" u="none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r="5400000" dist="4318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程序＝数据结构＋算法＋</a:t>
            </a:r>
            <a:r>
              <a:rPr altLang="en-US" baseline="0" b="1" cap="none" dirty="0" sz="3200" i="0" kern="10" kumimoji="0" lang="zh-CN" noProof="0" normalizeH="0" spc="0" strike="noStrike" u="sng">
                <a:ln w="1905"/>
                <a:solidFill>
                  <a:srgbClr val="FF0000"/>
                </a:solidFill>
                <a:effectLst>
                  <a:innerShdw blurRad="69850" dir="5400000" dist="4318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语言载体</a:t>
            </a:r>
            <a:r>
              <a:rPr altLang="zh-CN" baseline="0" b="1" cap="none" dirty="0" sz="3200" i="0" kern="10" kumimoji="0" lang="en-US" noProof="0" normalizeH="0" spc="0" strike="noStrike" u="none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r="5400000" dist="4318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+</a:t>
            </a:r>
            <a:r>
              <a:rPr altLang="en-US" baseline="0" b="1" cap="none" dirty="0" sz="3200" i="0" kern="10" kumimoji="0" lang="zh-CN" noProof="0" normalizeH="0" spc="0" strike="noStrike" u="none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r="5400000" dist="4318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开发工具</a:t>
            </a:r>
            <a:r>
              <a:rPr altLang="zh-CN" baseline="0" b="1" cap="none" dirty="0" sz="3200" i="0" kern="10" kumimoji="0" lang="en-US" noProof="0" normalizeH="0" spc="0" strike="noStrike" u="none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r="5400000" dist="4318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+</a:t>
            </a:r>
            <a:r>
              <a:rPr altLang="en-US" baseline="0" b="1" cap="none" dirty="0" sz="3200" i="0" kern="10" kumimoji="0" lang="zh-CN" noProof="0" normalizeH="0" spc="0" strike="noStrike" u="none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r="5400000" dist="4318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程序设计方法</a:t>
            </a:r>
            <a:endParaRPr altLang="en-US" baseline="0" b="1" cap="none" dirty="0" sz="3200" i="0" kern="10" kumimoji="0" lang="zh-CN" noProof="0" normalizeH="0" spc="0" strike="noStrike" u="sng">
              <a:ln w="1905"/>
              <a:solidFill>
                <a:srgbClr val="FF33CC"/>
              </a:solidFill>
              <a:effectLst>
                <a:innerShdw blurRad="69850" dir="5400000" dist="43180">
                  <a:srgbClr val="000000">
                    <a:alpha val="65000"/>
                  </a:srgbClr>
                </a:inn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b="1" dirty="0" lang="zh-CN">
                <a:latin typeface="Times New Roman" panose="02020603050405020304" pitchFamily="18" charset="0"/>
              </a:rPr>
              <a:t>实际问题中的</a:t>
            </a:r>
            <a:r>
              <a:rPr altLang="en-US" b="1" dirty="0" lang="zh-CN">
                <a:latin typeface="Times New Roman" panose="02020603050405020304" pitchFamily="18" charset="0"/>
              </a:rPr>
              <a:t>数据类型</a:t>
            </a:r>
            <a:endParaRPr altLang="en-US" b="1" dirty="0" lang="zh-CN">
              <a:latin typeface="Times New Roman" panose="02020603050405020304" pitchFamily="18" charset="0"/>
            </a:endParaRPr>
          </a:p>
        </p:txBody>
      </p:sp>
      <p:sp>
        <p:nvSpPr>
          <p:cNvPr id="1048704" name="文本框 2"/>
          <p:cNvSpPr txBox="1"/>
          <p:nvPr/>
        </p:nvSpPr>
        <p:spPr>
          <a:xfrm>
            <a:off x="436245" y="1557020"/>
            <a:ext cx="8043545" cy="54000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200" lang="zh-CN">
                <a:ea typeface="黑体" panose="02010609060101010101" pitchFamily="49" charset="-122"/>
                <a:sym typeface="+mn-ea"/>
              </a:rPr>
              <a:t>实际问题中，一般会处理哪些类型的数据呢？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endParaRPr altLang="en-US" b="1" dirty="0" sz="3200" lang="zh-CN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zh-CN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整数</a:t>
            </a:r>
            <a:endParaRPr altLang="en-US" b="1" dirty="0" sz="3200" lang="zh-CN">
              <a:solidFill>
                <a:schemeClr val="bg2"/>
              </a:solidFill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zh-CN">
                <a:ea typeface="黑体" panose="02010609060101010101" pitchFamily="49" charset="-122"/>
                <a:sym typeface="+mn-ea"/>
              </a:rPr>
              <a:t>实数</a:t>
            </a:r>
            <a:r>
              <a:rPr altLang="zh-CN" b="1" dirty="0" sz="3200" lang="en-US">
                <a:ea typeface="黑体" panose="02010609060101010101" pitchFamily="49" charset="-122"/>
                <a:sym typeface="+mn-ea"/>
              </a:rPr>
              <a:t>:  </a:t>
            </a:r>
            <a:r>
              <a:rPr altLang="zh-CN" b="1" dirty="0" sz="3200" lang="zh-CN">
                <a:ea typeface="黑体" panose="02010609060101010101" pitchFamily="49" charset="-122"/>
                <a:sym typeface="+mn-ea"/>
              </a:rPr>
              <a:t>带小数的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zh-CN">
                <a:ea typeface="黑体" panose="02010609060101010101" pitchFamily="49" charset="-122"/>
                <a:sym typeface="+mn-ea"/>
              </a:rPr>
              <a:t>字符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en-US">
                <a:ea typeface="黑体" panose="02010609060101010101" pitchFamily="49" charset="-122"/>
                <a:sym typeface="+mn-ea"/>
              </a:rPr>
              <a:t>......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-457200" marL="457200"/>
            <a:endParaRPr altLang="en-US" dirty="0" sz="3200" lang="zh-CN"/>
          </a:p>
          <a:p>
            <a:endParaRPr altLang="en-US" dirty="0" sz="3200" lang="zh-CN"/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标题 1"/>
          <p:cNvSpPr>
            <a:spLocks noGrp="1"/>
          </p:cNvSpPr>
          <p:nvPr>
            <p:ph type="title"/>
          </p:nvPr>
        </p:nvSpPr>
        <p:spPr>
          <a:xfrm>
            <a:off x="2514600" y="303213"/>
            <a:ext cx="6324600" cy="533400"/>
          </a:xfrm>
        </p:spPr>
        <p:txBody>
          <a:bodyPr anchor="ctr" anchorCtr="0" bIns="45720" lIns="91440" rIns="91440" tIns="45720" vert="horz" wrap="square"/>
          <a:p>
            <a:r>
              <a:rPr altLang="en-US" dirty="0" lang="zh-CN" smtClean="0"/>
              <a:t>实数</a:t>
            </a:r>
            <a:endParaRPr altLang="en-US" dirty="0" lang="zh-CN"/>
          </a:p>
        </p:txBody>
      </p:sp>
      <p:sp>
        <p:nvSpPr>
          <p:cNvPr id="1048706" name="文本框 2"/>
          <p:cNvSpPr txBox="1"/>
          <p:nvPr/>
        </p:nvSpPr>
        <p:spPr>
          <a:xfrm>
            <a:off x="755015" y="2466975"/>
            <a:ext cx="8193405" cy="584775"/>
          </a:xfrm>
          <a:prstGeom prst="rect"/>
          <a:noFill/>
          <a:ln w="9525">
            <a:noFill/>
          </a:ln>
        </p:spPr>
        <p:txBody>
          <a:bodyPr anchor="t" anchorCtr="0" wrap="square">
            <a:spAutoFit/>
          </a:bodyPr>
          <a:p>
            <a:pPr algn="l"/>
            <a:r>
              <a:rPr altLang="en-US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altLang="zh-CN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3</a:t>
            </a:r>
            <a:r>
              <a:rPr altLang="zh-CN" dirty="0" sz="3200" lang="en-US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altLang="zh-CN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14159 </a:t>
            </a:r>
            <a:r>
              <a:rPr altLang="en-US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可以表示为</a:t>
            </a:r>
            <a:r>
              <a:rPr altLang="zh-CN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3</a:t>
            </a:r>
            <a:r>
              <a:rPr altLang="zh-CN" dirty="0" sz="2800" lang="en-US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altLang="zh-CN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14159</a:t>
            </a:r>
            <a:r>
              <a:rPr altLang="en-US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altLang="zh-CN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altLang="zh-CN" baseline="30000" dirty="0" lang="en-US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altLang="zh-CN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  </a:t>
            </a:r>
            <a:r>
              <a:rPr altLang="en-US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altLang="zh-CN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0</a:t>
            </a:r>
            <a:r>
              <a:rPr altLang="zh-CN" dirty="0" sz="2800" lang="en-US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altLang="zh-CN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314159</a:t>
            </a:r>
            <a:r>
              <a:rPr altLang="en-US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altLang="zh-CN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altLang="zh-CN" baseline="30000" dirty="0" lang="en-US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altLang="zh-CN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endParaRPr altLang="zh-CN" dirty="0" lang="zh-CN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707" name="文本框 3"/>
          <p:cNvSpPr txBox="1"/>
          <p:nvPr/>
        </p:nvSpPr>
        <p:spPr>
          <a:xfrm>
            <a:off x="180975" y="1338580"/>
            <a:ext cx="8748395" cy="1218565"/>
          </a:xfrm>
          <a:prstGeom prst="rect"/>
          <a:noFill/>
          <a:ln w="9525">
            <a:noFill/>
          </a:ln>
        </p:spPr>
        <p:txBody>
          <a:bodyPr anchor="t" anchorCtr="0" wrap="square">
            <a:noAutofit/>
          </a:bodyPr>
          <a:p>
            <a:pPr indent="644525">
              <a:buSzTx/>
            </a:pPr>
            <a:r>
              <a:rPr altLang="en-US" dirty="0" lang="zh-CN">
                <a:ea typeface="+mn-ea"/>
                <a:cs typeface="Times New Roman" panose="02020603050405020304" pitchFamily="18" charset="0"/>
              </a:rPr>
              <a:t>实数在</a:t>
            </a:r>
            <a:r>
              <a:rPr altLang="zh-CN" dirty="0" lang="en-US">
                <a:ea typeface="+mn-ea"/>
                <a:cs typeface="Times New Roman" panose="02020603050405020304" pitchFamily="18" charset="0"/>
              </a:rPr>
              <a:t>C</a:t>
            </a:r>
            <a:r>
              <a:rPr altLang="en-US" dirty="0" lang="zh-CN" smtClean="0">
                <a:ea typeface="+mn-ea"/>
                <a:cs typeface="Times New Roman" panose="02020603050405020304" pitchFamily="18" charset="0"/>
              </a:rPr>
              <a:t>语言被</a:t>
            </a:r>
            <a:r>
              <a:rPr altLang="en-US" dirty="0" lang="zh-CN">
                <a:ea typeface="+mn-ea"/>
                <a:cs typeface="Times New Roman" panose="02020603050405020304" pitchFamily="18" charset="0"/>
              </a:rPr>
              <a:t>设计成以</a:t>
            </a:r>
            <a:r>
              <a:rPr altLang="en-US" b="1" dirty="0" lang="zh-CN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指数形式存储</a:t>
            </a:r>
            <a:r>
              <a:rPr altLang="en-US" dirty="0" lang="zh-CN">
                <a:ea typeface="+mn-ea"/>
                <a:cs typeface="Times New Roman" panose="02020603050405020304" pitchFamily="18" charset="0"/>
              </a:rPr>
              <a:t>在计算机中。当指数的值不同时，小数点的位置是可以浮动的，所以实数的指数</a:t>
            </a:r>
            <a:r>
              <a:rPr altLang="en-US" dirty="0" lang="zh-CN" smtClean="0">
                <a:ea typeface="+mn-ea"/>
                <a:cs typeface="Times New Roman" panose="02020603050405020304" pitchFamily="18" charset="0"/>
              </a:rPr>
              <a:t>形式称为</a:t>
            </a:r>
            <a:r>
              <a:rPr altLang="en-US" dirty="0" lang="zh-CN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浮点数</a:t>
            </a:r>
            <a:endParaRPr altLang="en-US" dirty="0" kumimoji="1" lang="zh-CN" noProof="0" smtClean="0">
              <a:ln>
                <a:noFill/>
              </a:ln>
              <a:effectLst/>
              <a:uLnTx/>
              <a:uFillTx/>
              <a:ea typeface="+mn-ea"/>
              <a:cs typeface="Times New Roman" panose="02020603050405020304" pitchFamily="18" charset="0"/>
              <a:sym typeface="+mn-ea"/>
            </a:endParaRPr>
          </a:p>
          <a:p>
            <a:pPr>
              <a:buSzTx/>
            </a:pPr>
            <a:endParaRPr altLang="en-US" dirty="0" lang="zh-CN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708" name="文本框 3"/>
          <p:cNvSpPr txBox="1"/>
          <p:nvPr/>
        </p:nvSpPr>
        <p:spPr>
          <a:xfrm>
            <a:off x="81280" y="3068955"/>
            <a:ext cx="9058275" cy="1158240"/>
          </a:xfrm>
          <a:prstGeom prst="rect"/>
          <a:solidFill>
            <a:srgbClr val="92D050"/>
          </a:solidFill>
          <a:ln w="9525">
            <a:noFill/>
          </a:ln>
        </p:spPr>
        <p:txBody>
          <a:bodyPr anchor="t" anchorCtr="0" wrap="square">
            <a:spAutoFit/>
          </a:bodyPr>
          <a:p>
            <a:pPr indent="635000">
              <a:buSzTx/>
            </a:pPr>
            <a:r>
              <a:rPr altLang="en-US" dirty="0" lang="zh-CN" smtClean="0">
                <a:ea typeface="黑体" panose="02010609060101010101" pitchFamily="49" charset="-122"/>
                <a:sym typeface="+mn-ea"/>
              </a:rPr>
              <a:t>存储</a:t>
            </a:r>
            <a:r>
              <a:rPr altLang="en-US" dirty="0" lang="zh-CN">
                <a:ea typeface="黑体" panose="02010609060101010101" pitchFamily="49" charset="-122"/>
                <a:sym typeface="+mn-ea"/>
              </a:rPr>
              <a:t>时一般</a:t>
            </a:r>
            <a:r>
              <a:rPr altLang="en-US" dirty="0" kumimoji="1" lang="zh-CN" noProof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分配</a:t>
            </a:r>
            <a:r>
              <a:rPr altLang="zh-CN" dirty="0" kumimoji="1" lang="en-US" noProof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4</a:t>
            </a:r>
            <a:r>
              <a:rPr altLang="en-US" dirty="0" kumimoji="1" lang="zh-CN" noProof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个字节</a:t>
            </a:r>
            <a:r>
              <a:rPr altLang="en-US" dirty="0" kumimoji="1" lang="en-US" noProof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altLang="zh-CN" dirty="0" kumimoji="1" lang="en-US" noProof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32</a:t>
            </a:r>
            <a:r>
              <a:rPr altLang="en-US" dirty="0" kumimoji="1" lang="zh-CN" noProof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位二进制</a:t>
            </a:r>
            <a:r>
              <a:rPr altLang="zh-CN" dirty="0" kumimoji="1" lang="en-US" noProof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altLang="en-US" dirty="0" kumimoji="1" lang="zh-CN" noProof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，即</a:t>
            </a:r>
            <a:r>
              <a:rPr altLang="zh-CN" dirty="0" kumimoji="1" lang="en-US" noProof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32</a:t>
            </a:r>
            <a:r>
              <a:rPr altLang="en-US" dirty="0" kumimoji="1" lang="zh-CN" noProof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个电子元器件</a:t>
            </a:r>
            <a:r>
              <a:rPr altLang="en-US" dirty="0" kumimoji="1" lang="en-US" noProof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(bit)</a:t>
            </a:r>
            <a:r>
              <a:rPr altLang="en-US" dirty="0" kumimoji="1" lang="zh-CN" noProof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altLang="en-US" dirty="0" 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小数</a:t>
            </a: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</a:rPr>
              <a:t>部分</a:t>
            </a:r>
            <a:r>
              <a:rPr altLang="zh-CN" dirty="0" lang="en-US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dirty="0" 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含符号位</a:t>
            </a:r>
            <a:r>
              <a:rPr altLang="zh-CN" dirty="0" 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altLang="zh-CN" dirty="0" lang="en-US">
                <a:latin typeface="Times New Roman" panose="02020603050405020304" pitchFamily="18" charset="0"/>
                <a:ea typeface="黑体" panose="02010609060101010101" pitchFamily="49" charset="-122"/>
              </a:rPr>
              <a:t>24</a:t>
            </a: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</a:rPr>
              <a:t>个电子元器件</a:t>
            </a:r>
            <a:r>
              <a:rPr altLang="zh-CN" dirty="0" lang="en-US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altLang="en-US" dirty="0" 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，指数</a:t>
            </a: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</a:rPr>
              <a:t>部分</a:t>
            </a:r>
            <a:r>
              <a:rPr altLang="zh-CN" dirty="0" 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dirty="0" lang="zh-CN" smtClean="0">
                <a:ea typeface="黑体" panose="02010609060101010101" pitchFamily="49" charset="-122"/>
              </a:rPr>
              <a:t>含符号位</a:t>
            </a:r>
            <a:r>
              <a:rPr altLang="zh-CN" dirty="0" 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altLang="zh-CN" dirty="0" lang="en-US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</a:rPr>
              <a:t>个，</a:t>
            </a:r>
            <a:r>
              <a:rPr altLang="en-US" dirty="0" lang="zh-CN" smtClean="0">
                <a:ea typeface="黑体" panose="02010609060101010101" pitchFamily="49" charset="-122"/>
              </a:rPr>
              <a:t>称为单精度浮点数。</a:t>
            </a:r>
            <a:endParaRPr altLang="en-US" dirty="0" 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94319" name="表格 2"/>
          <p:cNvGraphicFramePr>
            <a:graphicFrameLocks noGrp="1"/>
          </p:cNvGraphicFramePr>
          <p:nvPr/>
        </p:nvGraphicFramePr>
        <p:xfrm>
          <a:off x="363369" y="4649461"/>
          <a:ext cx="221642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11"/>
                <a:gridCol w="1625842"/>
                <a:gridCol w="270973"/>
              </a:tblGrid>
              <a:tr h="370840">
                <a:tc>
                  <a:txBody>
                    <a:bodyPr/>
                    <a:p>
                      <a:pPr algn="dist"/>
                      <a:r>
                        <a:rPr altLang="zh-CN" dirty="0" sz="2400"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altLang="zh-CN" dirty="0" sz="2400"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dist"/>
                      <a:r>
                        <a:rPr altLang="zh-CN" dirty="0" sz="2400" lang="en-US" smtClean="0">
                          <a:solidFill>
                            <a:schemeClr val="tx1"/>
                          </a:solidFill>
                        </a:rPr>
                        <a:t>314159</a:t>
                      </a:r>
                      <a:endParaRPr altLang="zh-CN" dirty="0" sz="2400"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dist"/>
                      <a:r>
                        <a:rPr altLang="zh-CN" dirty="0" sz="2400" lang="en-US" smtClean="0">
                          <a:highlight>
                            <a:srgbClr val="FF0000"/>
                          </a:highlight>
                        </a:rPr>
                        <a:t>1</a:t>
                      </a:r>
                      <a:endParaRPr altLang="zh-CN" dirty="0" sz="2400" lang="en-US" smtClean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145733" name="直接箭头连接符 10"/>
          <p:cNvCxnSpPr>
            <a:cxnSpLocks/>
          </p:cNvCxnSpPr>
          <p:nvPr/>
        </p:nvCxnSpPr>
        <p:spPr>
          <a:xfrm flipV="1">
            <a:off x="522396" y="5020301"/>
            <a:ext cx="0" cy="996711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箭头连接符 3"/>
          <p:cNvCxnSpPr>
            <a:cxnSpLocks/>
          </p:cNvCxnSpPr>
          <p:nvPr/>
        </p:nvCxnSpPr>
        <p:spPr>
          <a:xfrm flipV="1">
            <a:off x="1595823" y="5020301"/>
            <a:ext cx="0" cy="996711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箭头连接符 4"/>
          <p:cNvCxnSpPr>
            <a:cxnSpLocks/>
          </p:cNvCxnSpPr>
          <p:nvPr/>
        </p:nvCxnSpPr>
        <p:spPr>
          <a:xfrm flipV="1">
            <a:off x="2420770" y="5020301"/>
            <a:ext cx="0" cy="996711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9" name="文本框 13"/>
          <p:cNvSpPr txBox="1"/>
          <p:nvPr/>
        </p:nvSpPr>
        <p:spPr>
          <a:xfrm>
            <a:off x="214283" y="5339880"/>
            <a:ext cx="2703444" cy="338554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altLang="en-US" dirty="0" sz="1600" lang="zh-CN" smtClean="0"/>
              <a:t>符号</a:t>
            </a:r>
            <a:r>
              <a:rPr altLang="zh-CN" dirty="0" sz="1600" lang="en-US" smtClean="0"/>
              <a:t>	</a:t>
            </a:r>
            <a:r>
              <a:rPr altLang="en-US" dirty="0" sz="1600" lang="zh-CN" smtClean="0"/>
              <a:t>小数部分</a:t>
            </a:r>
            <a:r>
              <a:rPr altLang="zh-CN" dirty="0" sz="1600" lang="en-US" smtClean="0"/>
              <a:t>	  </a:t>
            </a:r>
            <a:r>
              <a:rPr altLang="en-US" dirty="0" sz="1600" lang="zh-CN" smtClean="0"/>
              <a:t>指数</a:t>
            </a:r>
            <a:endParaRPr altLang="en-US" dirty="0" sz="1600" lang="zh-CN"/>
          </a:p>
        </p:txBody>
      </p:sp>
      <p:sp>
        <p:nvSpPr>
          <p:cNvPr id="1048710" name="文本框 14"/>
          <p:cNvSpPr txBox="1"/>
          <p:nvPr/>
        </p:nvSpPr>
        <p:spPr>
          <a:xfrm>
            <a:off x="214283" y="6060163"/>
            <a:ext cx="2500330" cy="561339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altLang="zh-CN" dirty="0" sz="1600" lang="en-US" smtClean="0"/>
              <a:t>   +	314159	  10</a:t>
            </a:r>
            <a:r>
              <a:rPr altLang="zh-CN" baseline="30000" dirty="0" sz="1600" lang="en-US" smtClean="0"/>
              <a:t>1	</a:t>
            </a:r>
            <a:endParaRPr altLang="en-US" baseline="30000" dirty="0" sz="1600" lang="zh-CN"/>
          </a:p>
        </p:txBody>
      </p:sp>
      <p:sp>
        <p:nvSpPr>
          <p:cNvPr id="1048711" name="文本框 3"/>
          <p:cNvSpPr txBox="1"/>
          <p:nvPr>
            <p:custDataLst>
              <p:tags r:id="rId1"/>
            </p:custDataLst>
          </p:nvPr>
        </p:nvSpPr>
        <p:spPr>
          <a:xfrm>
            <a:off x="6072198" y="4500286"/>
            <a:ext cx="2857520" cy="1920241"/>
          </a:xfrm>
          <a:prstGeom prst="rect"/>
          <a:solidFill>
            <a:srgbClr val="92D050"/>
          </a:solidFill>
          <a:ln w="9525">
            <a:noFill/>
          </a:ln>
        </p:spPr>
        <p:txBody>
          <a:bodyPr anchor="t" anchorCtr="0" wrap="square">
            <a:spAutoFit/>
          </a:bodyPr>
          <a:p>
            <a:pPr>
              <a:buSzTx/>
            </a:pPr>
            <a:r>
              <a:rPr altLang="en-US" dirty="0" sz="2000" 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双精度浮点数：分配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altLang="en-US" dirty="0" sz="2000" lang="zh-CN">
                <a:latin typeface="Times New Roman" panose="02020603050405020304" pitchFamily="18" charset="0"/>
                <a:ea typeface="黑体" panose="02010609060101010101" pitchFamily="49" charset="-122"/>
              </a:rPr>
              <a:t>个字节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64</a:t>
            </a:r>
            <a:r>
              <a:rPr altLang="en-US" dirty="0" sz="2000" lang="zh-CN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altLang="en-US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altLang="en-US" dirty="0" sz="2000" 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altLang="zh-CN" dirty="0" sz="2000" 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SzTx/>
            </a:pPr>
            <a:r>
              <a:rPr altLang="en-US" dirty="0" sz="2000" 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小数</a:t>
            </a:r>
            <a:r>
              <a:rPr altLang="en-US" dirty="0" sz="2000" lang="zh-CN">
                <a:latin typeface="Times New Roman" panose="02020603050405020304" pitchFamily="18" charset="0"/>
                <a:ea typeface="黑体" panose="02010609060101010101" pitchFamily="49" charset="-122"/>
              </a:rPr>
              <a:t>部分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dirty="0" sz="2000" 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含符号</a:t>
            </a:r>
            <a:r>
              <a:rPr altLang="zh-CN" dirty="0" sz="2000" 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altLang="en-US" dirty="0" sz="2000" lang="zh-CN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53</a:t>
            </a:r>
            <a:r>
              <a:rPr altLang="en-US" dirty="0" sz="2000" lang="zh-CN">
                <a:latin typeface="Times New Roman" panose="02020603050405020304" pitchFamily="18" charset="0"/>
                <a:ea typeface="黑体" panose="02010609060101010101" pitchFamily="49" charset="-122"/>
              </a:rPr>
              <a:t>个电子元器件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altLang="en-US" dirty="0" sz="2000" lang="zh-CN">
                <a:latin typeface="Times New Roman" panose="02020603050405020304" pitchFamily="18" charset="0"/>
                <a:ea typeface="黑体" panose="02010609060101010101" pitchFamily="49" charset="-122"/>
              </a:rPr>
              <a:t>，指数</a:t>
            </a:r>
            <a:r>
              <a:rPr altLang="en-US" dirty="0" sz="2000" 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部分</a:t>
            </a:r>
            <a:r>
              <a:rPr altLang="zh-CN" dirty="0" sz="2000" lang="en-US" smtClean="0">
                <a:ea typeface="黑体" panose="02010609060101010101" pitchFamily="49" charset="-122"/>
              </a:rPr>
              <a:t>(</a:t>
            </a:r>
            <a:r>
              <a:rPr altLang="en-US" dirty="0" sz="2000" lang="zh-CN" smtClean="0">
                <a:ea typeface="黑体" panose="02010609060101010101" pitchFamily="49" charset="-122"/>
              </a:rPr>
              <a:t>含符号位</a:t>
            </a:r>
            <a:r>
              <a:rPr altLang="zh-CN" dirty="0" sz="2000" lang="en-US" smtClean="0">
                <a:ea typeface="黑体" panose="02010609060101010101" pitchFamily="49" charset="-122"/>
              </a:rPr>
              <a:t>)</a:t>
            </a:r>
            <a:r>
              <a:rPr altLang="en-US" dirty="0" sz="2000" 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  <a:r>
              <a:rPr altLang="en-US" dirty="0" sz="2000" lang="zh-CN">
                <a:latin typeface="Times New Roman" panose="02020603050405020304" pitchFamily="18" charset="0"/>
                <a:ea typeface="黑体" panose="02010609060101010101" pitchFamily="49" charset="-122"/>
              </a:rPr>
              <a:t>个。</a:t>
            </a:r>
            <a:endParaRPr altLang="en-US" dirty="0" sz="2000" 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712" name="MH_SubTitle_1"/>
          <p:cNvSpPr/>
          <p:nvPr>
            <p:custDataLst>
              <p:tags r:id="rId2"/>
            </p:custDataLst>
          </p:nvPr>
        </p:nvSpPr>
        <p:spPr>
          <a:xfrm>
            <a:off x="3004829" y="4357694"/>
            <a:ext cx="2853055" cy="2322205"/>
          </a:xfrm>
          <a:prstGeom prst="rect"/>
          <a:solidFill>
            <a:srgbClr val="CCECFF"/>
          </a:solidFill>
          <a:ln w="9525">
            <a:solidFill>
              <a:srgbClr val="B2B2B2"/>
            </a:solidFill>
          </a:ln>
          <a:effectLst>
            <a:outerShdw algn="r" blurRad="50800" dir="108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lIns="72000" rIns="72000" tIns="72000">
            <a:noAutofit/>
          </a:bodyPr>
          <a:p>
            <a:pPr algn="l" defTabSz="914400" eaLnBrk="1" fontAlgn="base" hangingPunct="1" indent="0" latinLnBrk="0" lvl="0" marL="0" marR="0" rtl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cap="none" dirty="0" sz="1400" i="0" kern="1200" kumimoji="0" lang="zh-CN" noProof="0" normalizeH="0" spc="0" strike="noStrike" u="none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由于存储单元的物理长度</a:t>
            </a:r>
            <a:r>
              <a:rPr altLang="en-US" baseline="0" cap="none" dirty="0" sz="14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是有限的，因此不可能得到完全精确的值，只能存储成有限的精确度，如</a:t>
            </a:r>
            <a:r>
              <a:rPr altLang="en-US" baseline="0" cap="none" dirty="0" sz="1400" i="0" kern="1200" kumimoji="0" lang="zh-CN" noProof="0" normalizeH="0" spc="0" strike="noStrike" u="none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循环小数就不可能精确存储</a:t>
            </a:r>
            <a:r>
              <a:rPr altLang="en-US" dirty="0" sz="1400" 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altLang="en-US" baseline="0" cap="none" dirty="0" sz="1400" i="0" kern="1200" kumimoji="0" lang="zh-CN" noProof="0" normalizeH="0" spc="0" strike="noStrike" u="none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要根据情况四舍五入</a:t>
            </a:r>
            <a:r>
              <a:rPr altLang="en-US" baseline="0" cap="none" dirty="0" sz="14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altLang="en-US" baseline="0" cap="none" dirty="0" sz="14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1" fontAlgn="base" hangingPunct="1" indent="0" latinLnBrk="0" lvl="0" marL="0" marR="0" rtl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cap="none" dirty="0" sz="14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1" fontAlgn="base" hangingPunct="1" indent="0" latinLnBrk="0" lvl="0" marL="0" marR="0" rtl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cap="none" dirty="0" sz="14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小数部分占的</a:t>
            </a:r>
            <a:r>
              <a:rPr altLang="en-US" baseline="0" cap="none" dirty="0" sz="1400" i="0" kern="1200" kumimoji="0" lang="zh-CN" noProof="0" normalizeH="0" spc="0" strike="noStrike" u="none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  <a:r>
              <a:rPr altLang="zh-CN" baseline="0" cap="none" dirty="0" sz="1400" i="0" kern="1200" kumimoji="0" lang="en-US" noProof="0" normalizeH="0" spc="0" strike="noStrike" u="none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altLang="en-US" baseline="0" cap="none" dirty="0" sz="1400" i="0" kern="1200" kumimoji="0" lang="zh-CN" noProof="0" normalizeH="0" spc="0" strike="noStrike" u="none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bit</a:t>
            </a:r>
            <a:r>
              <a:rPr altLang="zh-CN" baseline="0" cap="none" dirty="0" sz="1400" i="0" kern="1200" kumimoji="0" lang="en-US" noProof="0" normalizeH="0" spc="0" strike="noStrike" u="none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altLang="en-US" baseline="0" cap="none" dirty="0" sz="1400" i="0" kern="1200" kumimoji="0" lang="zh-CN" noProof="0" normalizeH="0" spc="0" strike="noStrike" u="none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altLang="en-US" baseline="0" cap="none" dirty="0" sz="14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愈多，数的有效数字愈多，精度也就愈高。指数部分占的位数愈多，则能表示的数值范围愈大。</a:t>
            </a:r>
            <a:endParaRPr altLang="en-US" baseline="0" cap="none" dirty="0" sz="14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b="1" dirty="0" lang="zh-CN">
                <a:latin typeface="Times New Roman" panose="02020603050405020304" pitchFamily="18" charset="0"/>
              </a:rPr>
              <a:t>实际问题中的</a:t>
            </a:r>
            <a:r>
              <a:rPr altLang="en-US" b="1" dirty="0" lang="zh-CN">
                <a:latin typeface="Times New Roman" panose="02020603050405020304" pitchFamily="18" charset="0"/>
              </a:rPr>
              <a:t>数据类型</a:t>
            </a:r>
            <a:endParaRPr altLang="en-US" b="1" dirty="0" lang="zh-CN">
              <a:latin typeface="Times New Roman" panose="02020603050405020304" pitchFamily="18" charset="0"/>
            </a:endParaRPr>
          </a:p>
        </p:txBody>
      </p:sp>
      <p:sp>
        <p:nvSpPr>
          <p:cNvPr id="1048717" name="文本框 2"/>
          <p:cNvSpPr txBox="1"/>
          <p:nvPr/>
        </p:nvSpPr>
        <p:spPr>
          <a:xfrm>
            <a:off x="436245" y="1557020"/>
            <a:ext cx="8043545" cy="54000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200" lang="zh-CN">
                <a:ea typeface="黑体" panose="02010609060101010101" pitchFamily="49" charset="-122"/>
                <a:sym typeface="+mn-ea"/>
              </a:rPr>
              <a:t>实际问题中，一般会处理哪些类型的数据呢？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endParaRPr altLang="en-US" b="1" dirty="0" sz="3200" lang="zh-CN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zh-CN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整数</a:t>
            </a:r>
            <a:endParaRPr altLang="en-US" b="1" dirty="0" sz="3200" lang="zh-CN">
              <a:solidFill>
                <a:schemeClr val="bg2"/>
              </a:solidFill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zh-CN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实数</a:t>
            </a:r>
            <a:r>
              <a:rPr altLang="zh-CN" b="1" dirty="0" sz="3200" lang="en-US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:  </a:t>
            </a:r>
            <a:r>
              <a:rPr altLang="zh-CN" b="1" dirty="0" sz="3200" lang="zh-CN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带小数的</a:t>
            </a:r>
            <a:endParaRPr altLang="en-US" b="1" dirty="0" sz="3200" lang="zh-CN">
              <a:solidFill>
                <a:schemeClr val="bg2"/>
              </a:solidFill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zh-CN">
                <a:ea typeface="黑体" panose="02010609060101010101" pitchFamily="49" charset="-122"/>
                <a:sym typeface="+mn-ea"/>
              </a:rPr>
              <a:t>字符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en-US">
                <a:ea typeface="黑体" panose="02010609060101010101" pitchFamily="49" charset="-122"/>
                <a:sym typeface="+mn-ea"/>
              </a:rPr>
              <a:t>......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-457200" marL="457200"/>
            <a:endParaRPr altLang="en-US" dirty="0" sz="3200" lang="zh-CN"/>
          </a:p>
          <a:p>
            <a:endParaRPr altLang="en-US" dirty="0" sz="3200" lang="zh-CN"/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3"/>
          <p:cNvSpPr>
            <a:spLocks noGrp="1"/>
          </p:cNvSpPr>
          <p:nvPr>
            <p:ph type="body"/>
          </p:nvPr>
        </p:nvSpPr>
        <p:spPr>
          <a:xfrm>
            <a:off x="159385" y="2785745"/>
            <a:ext cx="4540885" cy="4123690"/>
          </a:xfrm>
          <a:solidFill>
            <a:srgbClr val="92D050"/>
          </a:solidFill>
        </p:spPr>
        <p:txBody>
          <a:bodyPr anchor="t" anchorCtr="0" bIns="45720" lIns="91440" rIns="91440" tIns="45720" vert="horz" wrap="square"/>
          <a:p>
            <a:pPr algn="l">
              <a:lnSpc>
                <a:spcPct val="90000"/>
              </a:lnSpc>
            </a:pPr>
            <a:r>
              <a:rPr altLang="en-US" dirty="0" sz="2000"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sym typeface="+mn-ea"/>
              </a:rPr>
              <a:t>设计字符编码表，将字符编码为</a:t>
            </a:r>
            <a:r>
              <a:rPr altLang="en-US" dirty="0" sz="2000" 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数值，然后按照数值处理。</a:t>
            </a:r>
            <a:endParaRPr altLang="zh-CN" dirty="0" sz="2000" lang="en-US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lvl="1">
              <a:lnSpc>
                <a:spcPct val="90000"/>
              </a:lnSpc>
            </a:pPr>
            <a:r>
              <a:rPr altLang="en-US" dirty="0" sz="1800" 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如：</a:t>
            </a:r>
            <a:r>
              <a:rPr altLang="zh-CN" dirty="0" sz="1800" 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</a:rPr>
              <a:t>编码</a:t>
            </a:r>
            <a:r>
              <a:rPr altLang="en-US" dirty="0" sz="1800" 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表</a:t>
            </a:r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altLang="en-US" dirty="0" sz="1800" 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字符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</a:rPr>
              <a:t>’A’</a:t>
            </a:r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</a:rPr>
              <a:t>码为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</a:rPr>
              <a:t>65</a:t>
            </a:r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</a:rPr>
              <a:t>在内存中存放的就是数值</a:t>
            </a:r>
            <a:r>
              <a:rPr altLang="zh-CN" dirty="0" sz="1800" 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65</a:t>
            </a:r>
            <a:r>
              <a:rPr altLang="en-US" dirty="0" sz="1800" 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，字符</a:t>
            </a:r>
            <a:r>
              <a:rPr altLang="zh-CN" dirty="0" sz="1800" 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</a:rPr>
              <a:t>’f’ </a:t>
            </a:r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</a:rPr>
              <a:t>在内存中存放的是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</a:rPr>
              <a:t>102</a:t>
            </a:r>
            <a:endParaRPr altLang="en-US" dirty="0" sz="1800" lang="zh-CN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lvl="1">
              <a:lnSpc>
                <a:spcPct val="90000"/>
              </a:lnSpc>
            </a:pPr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</a:rPr>
              <a:t>可以象数字一样参与运算：如加、减运算</a:t>
            </a:r>
            <a:endParaRPr altLang="en-US" dirty="0" sz="1800" lang="zh-CN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lvl="1">
              <a:lnSpc>
                <a:spcPct val="90000"/>
              </a:lnSpc>
            </a:pPr>
            <a:endParaRPr altLang="en-US" dirty="0" sz="800" lang="zh-CN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</a:rPr>
              <a:t>若某个整数，与某个字符的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</a:rPr>
              <a:t>码对应，则这个整数也可以看作是一个字符</a:t>
            </a:r>
            <a:endParaRPr altLang="en-US" dirty="0" sz="2000" lang="zh-CN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lvl="1">
              <a:lnSpc>
                <a:spcPct val="90000"/>
              </a:lnSpc>
            </a:pPr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</a:rPr>
              <a:t>如整数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</a:rPr>
              <a:t>65</a:t>
            </a:r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</a:rPr>
              <a:t>，也可以认为是表示字符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</a:rPr>
              <a:t>’A’ </a:t>
            </a:r>
            <a:endParaRPr altLang="zh-CN" dirty="0" sz="1800" lang="en-US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lvl="0">
              <a:lnSpc>
                <a:spcPct val="90000"/>
              </a:lnSpc>
            </a:pPr>
            <a:r>
              <a:rPr altLang="en-US" dirty="0" sz="2000" 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其他编码表：</a:t>
            </a:r>
            <a:r>
              <a:rPr altLang="zh-CN" dirty="0" sz="2000" 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Unicode</a:t>
            </a:r>
            <a:r>
              <a:rPr altLang="en-US" dirty="0" sz="2000" 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altLang="zh-CN" dirty="0" sz="2000" 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utf-8</a:t>
            </a:r>
            <a:r>
              <a:rPr altLang="en-US" dirty="0" sz="2000" 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altLang="zh-CN" dirty="0" sz="2000" 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GB2312</a:t>
            </a:r>
            <a:r>
              <a:rPr altLang="en-US" dirty="0" sz="2000" 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altLang="zh-CN" dirty="0" sz="2000" 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BIG-5</a:t>
            </a:r>
            <a:r>
              <a:rPr altLang="en-US" dirty="0" sz="2000" 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等</a:t>
            </a:r>
            <a:endParaRPr altLang="en-US" dirty="0" sz="20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19" name="Rectangle 2"/>
          <p:cNvSpPr/>
          <p:nvPr/>
        </p:nvSpPr>
        <p:spPr>
          <a:xfrm>
            <a:off x="2484438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altLang="en-US" dirty="0" sz="4000" lang="zh-CN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</a:t>
            </a:r>
            <a:endParaRPr altLang="en-US" dirty="0" sz="400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20" name="矩形 3"/>
          <p:cNvSpPr/>
          <p:nvPr/>
        </p:nvSpPr>
        <p:spPr>
          <a:xfrm>
            <a:off x="285403" y="1285543"/>
            <a:ext cx="7858180" cy="1513840"/>
          </a:xfrm>
          <a:prstGeom prst="rect"/>
        </p:spPr>
        <p:txBody>
          <a:bodyPr wrap="square">
            <a:spAutoFit/>
          </a:bodyPr>
          <a:p>
            <a:r>
              <a:rPr altLang="en-US" dirty="0" lang="zh-CN" smtClean="0">
                <a:ea typeface="+mn-ea"/>
                <a:cs typeface="Times New Roman" panose="02020603050405020304" pitchFamily="18" charset="0"/>
              </a:rPr>
              <a:t>实际问题中，常用的字符包括：</a:t>
            </a:r>
            <a:endParaRPr altLang="zh-CN" dirty="0" lang="en-US" smtClean="0">
              <a:ea typeface="+mn-ea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dirty="0" lang="zh-CN" smtClean="0">
                <a:ea typeface="+mn-ea"/>
                <a:cs typeface="Times New Roman" panose="02020603050405020304" pitchFamily="18" charset="0"/>
              </a:rPr>
              <a:t>字母</a:t>
            </a:r>
            <a:r>
              <a:rPr altLang="zh-CN" dirty="0" lang="en-US">
                <a:ea typeface="+mn-ea"/>
                <a:cs typeface="Times New Roman" panose="02020603050405020304" pitchFamily="18" charset="0"/>
              </a:rPr>
              <a:t>: </a:t>
            </a:r>
            <a:r>
              <a:rPr altLang="en-US" dirty="0" lang="zh-CN">
                <a:ea typeface="+mn-ea"/>
                <a:cs typeface="Times New Roman" panose="02020603050405020304" pitchFamily="18" charset="0"/>
              </a:rPr>
              <a:t>大写英文字母</a:t>
            </a:r>
            <a:r>
              <a:rPr altLang="zh-CN" dirty="0" lang="en-US">
                <a:ea typeface="+mn-ea"/>
                <a:cs typeface="Times New Roman" panose="02020603050405020304" pitchFamily="18" charset="0"/>
              </a:rPr>
              <a:t>A~Z</a:t>
            </a:r>
            <a:r>
              <a:rPr altLang="en-US" dirty="0" lang="zh-CN">
                <a:ea typeface="+mn-ea"/>
                <a:cs typeface="Times New Roman" panose="02020603050405020304" pitchFamily="18" charset="0"/>
              </a:rPr>
              <a:t>，小写英文字母</a:t>
            </a:r>
            <a:r>
              <a:rPr altLang="zh-CN" dirty="0" lang="en-US" err="1" smtClean="0">
                <a:ea typeface="+mn-ea"/>
                <a:cs typeface="Times New Roman" panose="02020603050405020304" pitchFamily="18" charset="0"/>
              </a:rPr>
              <a:t>a~z</a:t>
            </a:r>
            <a:endParaRPr altLang="zh-CN" dirty="0" lang="en-US" smtClean="0">
              <a:ea typeface="+mn-ea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dirty="0" lang="zh-CN" smtClean="0">
                <a:ea typeface="+mn-ea"/>
                <a:cs typeface="Times New Roman" panose="02020603050405020304" pitchFamily="18" charset="0"/>
              </a:rPr>
              <a:t>数字</a:t>
            </a:r>
            <a:r>
              <a:rPr altLang="zh-CN" dirty="0" lang="en-US">
                <a:ea typeface="+mn-ea"/>
                <a:cs typeface="Times New Roman" panose="02020603050405020304" pitchFamily="18" charset="0"/>
              </a:rPr>
              <a:t>: 0</a:t>
            </a:r>
            <a:r>
              <a:rPr altLang="en-US" dirty="0" lang="zh-CN">
                <a:ea typeface="+mn-ea"/>
                <a:cs typeface="Times New Roman" panose="02020603050405020304" pitchFamily="18" charset="0"/>
              </a:rPr>
              <a:t>～</a:t>
            </a:r>
            <a:r>
              <a:rPr altLang="zh-CN" dirty="0" lang="en-US" smtClean="0">
                <a:ea typeface="+mn-ea"/>
                <a:cs typeface="Times New Roman" panose="02020603050405020304" pitchFamily="18" charset="0"/>
              </a:rPr>
              <a:t>9</a:t>
            </a:r>
            <a:endParaRPr altLang="en-US" dirty="0" lang="zh-CN">
              <a:ea typeface="+mn-ea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dirty="0" lang="zh-CN" smtClean="0">
                <a:ea typeface="+mn-ea"/>
                <a:cs typeface="Times New Roman" panose="02020603050405020304" pitchFamily="18" charset="0"/>
              </a:rPr>
              <a:t>专门</a:t>
            </a:r>
            <a:r>
              <a:rPr altLang="en-US" dirty="0" lang="zh-CN">
                <a:ea typeface="+mn-ea"/>
                <a:cs typeface="Times New Roman" panose="02020603050405020304" pitchFamily="18" charset="0"/>
              </a:rPr>
              <a:t>符号</a:t>
            </a:r>
            <a:r>
              <a:rPr altLang="zh-CN" dirty="0" lang="en-US" smtClean="0">
                <a:ea typeface="+mn-ea"/>
                <a:cs typeface="Times New Roman" panose="02020603050405020304" pitchFamily="18" charset="0"/>
              </a:rPr>
              <a:t>:</a:t>
            </a:r>
            <a:r>
              <a:rPr altLang="en-US" dirty="0" lang="zh-CN" smtClean="0">
                <a:ea typeface="+mn-ea"/>
                <a:cs typeface="Times New Roman" panose="02020603050405020304" pitchFamily="18" charset="0"/>
              </a:rPr>
              <a:t>  </a:t>
            </a:r>
            <a:r>
              <a:rPr altLang="zh-CN" dirty="0" lang="en-US" smtClean="0">
                <a:ea typeface="+mn-ea"/>
                <a:cs typeface="Times New Roman" panose="02020603050405020304" pitchFamily="18" charset="0"/>
              </a:rPr>
              <a:t>! </a:t>
            </a:r>
            <a:r>
              <a:rPr altLang="zh-CN" dirty="0" lang="en-US">
                <a:ea typeface="+mn-ea"/>
                <a:cs typeface="Times New Roman" panose="02020603050405020304" pitchFamily="18" charset="0"/>
              </a:rPr>
              <a:t>"  #  &amp;  '  (  </a:t>
            </a:r>
            <a:r>
              <a:rPr altLang="zh-CN" dirty="0" lang="en-US" smtClean="0">
                <a:ea typeface="+mn-ea"/>
                <a:cs typeface="Times New Roman" panose="02020603050405020304" pitchFamily="18" charset="0"/>
              </a:rPr>
              <a:t>)……</a:t>
            </a:r>
            <a:endParaRPr altLang="zh-CN" dirty="0" lang="en-US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097166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02243" y="2200095"/>
            <a:ext cx="4341757" cy="4657905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Rectangle 2"/>
          <p:cNvSpPr/>
          <p:nvPr/>
        </p:nvSpPr>
        <p:spPr>
          <a:xfrm>
            <a:off x="2484438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altLang="en-US" dirty="0" sz="4000" lang="zh-CN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</a:t>
            </a:r>
            <a:endParaRPr altLang="en-US" dirty="0" sz="400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097167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9086" y="1356981"/>
            <a:ext cx="4994172" cy="5357826"/>
          </a:xfrm>
          <a:prstGeom prst="rect"/>
        </p:spPr>
      </p:pic>
      <p:sp>
        <p:nvSpPr>
          <p:cNvPr id="1048722" name="Rectangle 3"/>
          <p:cNvSpPr>
            <a:spLocks noGrp="1"/>
          </p:cNvSpPr>
          <p:nvPr>
            <p:ph type="body"/>
          </p:nvPr>
        </p:nvSpPr>
        <p:spPr>
          <a:xfrm>
            <a:off x="5069840" y="1325245"/>
            <a:ext cx="3935730" cy="5374005"/>
          </a:xfrm>
          <a:solidFill>
            <a:srgbClr val="FFFF00"/>
          </a:solidFill>
        </p:spPr>
        <p:txBody>
          <a:bodyPr anchor="t" anchorCtr="0" bIns="45720" lIns="91440" rIns="91440" tIns="45720" vert="horz" wrap="square"/>
          <a:p>
            <a:pPr algn="l" indent="0" latinLnBrk="0" marL="0">
              <a:lnSpc>
                <a:spcPct val="100000"/>
              </a:lnSpc>
              <a:spcBef>
                <a:spcPts val="0"/>
              </a:spcBef>
              <a:buNone/>
            </a:pPr>
            <a:r>
              <a:rPr altLang="en-US" dirty="0" sz="2000" lang="zh-CN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ASCII码的数值大小，只需要1个字节，就可以存下，故C语言给字符分配1个字节存储空间。</a:t>
            </a:r>
            <a:endParaRPr altLang="en-US" dirty="0" sz="2000" lang="zh-CN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0" latinLnBrk="0" marL="0">
              <a:lnSpc>
                <a:spcPct val="100000"/>
              </a:lnSpc>
              <a:spcBef>
                <a:spcPts val="0"/>
              </a:spcBef>
              <a:buNone/>
            </a:pPr>
            <a:endParaRPr altLang="en-US" dirty="0" sz="2000" lang="zh-CN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0" latinLnBrk="0" marL="0">
              <a:lnSpc>
                <a:spcPct val="100000"/>
              </a:lnSpc>
              <a:spcBef>
                <a:spcPts val="0"/>
              </a:spcBef>
              <a:buNone/>
            </a:pPr>
            <a:r>
              <a:rPr altLang="en-US" dirty="0" sz="2000" lang="zh-CN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字符′1′和整数1是不同的概念。</a:t>
            </a:r>
            <a:endParaRPr altLang="en-US" dirty="0" sz="2000" lang="zh-CN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0" latinLnBrk="0" marL="0">
              <a:lnSpc>
                <a:spcPct val="100000"/>
              </a:lnSpc>
              <a:spcBef>
                <a:spcPts val="0"/>
              </a:spcBef>
              <a:buNone/>
            </a:pPr>
            <a:endParaRPr altLang="en-US" dirty="0" sz="2000" lang="zh-CN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0" latinLnBrk="0" marL="0">
              <a:lnSpc>
                <a:spcPct val="100000"/>
              </a:lnSpc>
              <a:spcBef>
                <a:spcPts val="0"/>
              </a:spcBef>
              <a:buNone/>
            </a:pPr>
            <a:r>
              <a:rPr altLang="en-US" dirty="0" sz="2000" lang="zh-CN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字符′1′只是代表一个形状为′1′的符号，</a:t>
            </a:r>
            <a:r>
              <a:rPr altLang="en-US" dirty="0" sz="2000" lang="zh-CN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以</a:t>
            </a:r>
            <a:r>
              <a:rPr altLang="en-US" b="1" dirty="0" sz="2000" lang="zh-C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ASCII码数值存储</a:t>
            </a:r>
            <a:r>
              <a:rPr altLang="en-US" dirty="0" sz="2000" lang="zh-C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altLang="en-US" dirty="0" sz="2000" lang="zh-CN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占1个字节。</a:t>
            </a:r>
            <a:endParaRPr altLang="en-US" dirty="0" sz="2000" lang="zh-CN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0" latinLnBrk="0" marL="0">
              <a:lnSpc>
                <a:spcPct val="100000"/>
              </a:lnSpc>
              <a:spcBef>
                <a:spcPts val="0"/>
              </a:spcBef>
              <a:buNone/>
            </a:pPr>
            <a:endParaRPr altLang="en-US" dirty="0" sz="2000" lang="zh-CN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0" latinLnBrk="0" marL="0">
              <a:lnSpc>
                <a:spcPct val="100000"/>
              </a:lnSpc>
              <a:spcBef>
                <a:spcPts val="0"/>
              </a:spcBef>
              <a:buNone/>
            </a:pPr>
            <a:r>
              <a:rPr altLang="en-US" dirty="0" sz="2000" lang="zh-CN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而整数1是转换为二进制存储的，占2个或4个字节。</a:t>
            </a:r>
            <a:endParaRPr altLang="en-US" dirty="0" sz="2000" lang="zh-CN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0" latinLnBrk="0" marL="0">
              <a:lnSpc>
                <a:spcPct val="100000"/>
              </a:lnSpc>
              <a:spcBef>
                <a:spcPts val="0"/>
              </a:spcBef>
              <a:buNone/>
            </a:pPr>
            <a:endParaRPr altLang="en-US" dirty="0" sz="2000" lang="zh-CN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0" latinLnBrk="0" marL="0">
              <a:lnSpc>
                <a:spcPct val="100000"/>
              </a:lnSpc>
              <a:spcBef>
                <a:spcPts val="0"/>
              </a:spcBef>
              <a:buNone/>
            </a:pPr>
            <a:r>
              <a:rPr altLang="en-US" dirty="0" sz="2000" lang="zh-CN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整数</a:t>
            </a:r>
            <a:r>
              <a:rPr altLang="en-US" dirty="0" sz="2000" lang="zh-CN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运算</a:t>
            </a:r>
            <a:r>
              <a:rPr altLang="zh-CN" dirty="0" sz="2000" lang="en-US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1+1</a:t>
            </a:r>
            <a:r>
              <a:rPr altLang="en-US" dirty="0" sz="2000" lang="zh-CN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等于整数</a:t>
            </a:r>
            <a:r>
              <a:rPr altLang="zh-CN" dirty="0" sz="2000" lang="en-US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altLang="en-US" dirty="0" sz="2000" lang="zh-CN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，而字符</a:t>
            </a:r>
            <a:r>
              <a:rPr altLang="zh-CN" dirty="0" sz="2000" lang="en-US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′1′+′1′</a:t>
            </a:r>
            <a:r>
              <a:rPr altLang="en-US" dirty="0" sz="2000" lang="zh-CN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，是</a:t>
            </a:r>
            <a:r>
              <a:rPr altLang="en-US" b="1" dirty="0" sz="2000" lang="zh-C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ASCII码数值相加，</a:t>
            </a:r>
            <a:r>
              <a:rPr altLang="en-US" dirty="0" sz="2000" lang="zh-CN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并不等于整数</a:t>
            </a:r>
            <a:r>
              <a:rPr altLang="zh-CN" dirty="0" sz="2000" lang="en-US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altLang="en-US" dirty="0" sz="2000" lang="zh-CN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或字符</a:t>
            </a:r>
            <a:r>
              <a:rPr altLang="zh-CN" dirty="0" sz="2000" lang="en-US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′2′</a:t>
            </a:r>
            <a:r>
              <a:rPr altLang="en-US" dirty="0" sz="2000" lang="zh-CN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altLang="en-US" dirty="0" sz="2000" lang="zh-CN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0" latinLnBrk="0" marL="0">
              <a:lnSpc>
                <a:spcPct val="100000"/>
              </a:lnSpc>
              <a:spcBef>
                <a:spcPts val="0"/>
              </a:spcBef>
              <a:buNone/>
            </a:pPr>
            <a:endParaRPr altLang="en-US" dirty="0" sz="20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内容占位符 2"/>
          <p:cNvSpPr>
            <a:spLocks noGrp="1"/>
          </p:cNvSpPr>
          <p:nvPr>
            <p:ph sz="half" idx="1"/>
          </p:nvPr>
        </p:nvSpPr>
        <p:spPr>
          <a:xfrm>
            <a:off x="468313" y="1500188"/>
            <a:ext cx="8229600" cy="4794250"/>
          </a:xfrm>
        </p:spPr>
        <p:txBody>
          <a:bodyPr anchor="t" anchorCtr="0" bIns="45720" lIns="91440" rIns="91440" tIns="45720" vert="horz" wrap="square"/>
          <a:p>
            <a:pPr>
              <a:buClrTx/>
              <a:buSzTx/>
              <a:buFont typeface="Wingdings" panose="05000000000000000000" pitchFamily="2" charset="2"/>
            </a:pPr>
            <a:r>
              <a:rPr altLang="en-US" dirty="0" lang="zh-CN">
                <a:latin typeface="Times New Roman" panose="02020603050405020304" pitchFamily="18" charset="0"/>
              </a:rPr>
              <a:t>求</a:t>
            </a:r>
            <a:r>
              <a:rPr altLang="en-US" b="1" dirty="0" lang="zh-CN">
                <a:solidFill>
                  <a:srgbClr val="CC0066"/>
                </a:solidFill>
                <a:latin typeface="Times New Roman" panose="02020603050405020304" pitchFamily="18" charset="0"/>
              </a:rPr>
              <a:t>    </a:t>
            </a:r>
            <a:endParaRPr altLang="zh-CN" b="1" dirty="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endParaRPr altLang="zh-CN" b="1" dirty="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r>
              <a:rPr altLang="zh-CN" b="1" dirty="0" sz="4000" lang="en-US">
                <a:solidFill>
                  <a:srgbClr val="CC0066"/>
                </a:solidFill>
                <a:latin typeface="Times New Roman" panose="02020603050405020304" pitchFamily="18" charset="0"/>
              </a:rPr>
              <a:t>   ’B’+32  </a:t>
            </a:r>
            <a:endParaRPr altLang="zh-CN" b="1" dirty="0" sz="40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altLang="zh-CN" b="1" dirty="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altLang="zh-CN" b="1" dirty="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altLang="en-US" b="1" dirty="0" lang="zh-CN">
                <a:solidFill>
                  <a:srgbClr val="CC0066"/>
                </a:solidFill>
                <a:latin typeface="Times New Roman" panose="02020603050405020304" pitchFamily="18" charset="0"/>
              </a:rPr>
              <a:t>结果是</a:t>
            </a:r>
            <a:r>
              <a:rPr altLang="zh-CN" b="1" dirty="0" lang="en-US">
                <a:solidFill>
                  <a:srgbClr val="CC0066"/>
                </a:solidFill>
                <a:latin typeface="Times New Roman" panose="02020603050405020304" pitchFamily="18" charset="0"/>
              </a:rPr>
              <a:t>:  98</a:t>
            </a:r>
            <a:endParaRPr altLang="zh-CN" b="1" dirty="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  <a:buNone/>
            </a:pPr>
            <a:r>
              <a:rPr altLang="en-US" b="1" dirty="0" lang="zh-CN">
                <a:solidFill>
                  <a:srgbClr val="CC0066"/>
                </a:solidFill>
                <a:latin typeface="Times New Roman" panose="02020603050405020304" pitchFamily="18" charset="0"/>
              </a:rPr>
              <a:t>若以数值格式输出为：</a:t>
            </a:r>
            <a:r>
              <a:rPr altLang="zh-CN" b="1" dirty="0" lang="en-US">
                <a:solidFill>
                  <a:srgbClr val="CC0066"/>
                </a:solidFill>
                <a:latin typeface="Times New Roman" panose="02020603050405020304" pitchFamily="18" charset="0"/>
              </a:rPr>
              <a:t>98</a:t>
            </a:r>
            <a:endParaRPr altLang="zh-CN" b="1" dirty="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  <a:buNone/>
            </a:pPr>
            <a:r>
              <a:rPr altLang="en-US" b="1" dirty="0" lang="zh-CN">
                <a:solidFill>
                  <a:srgbClr val="CC0066"/>
                </a:solidFill>
                <a:latin typeface="Times New Roman" panose="02020603050405020304" pitchFamily="18" charset="0"/>
              </a:rPr>
              <a:t>若以字符格式输出为： </a:t>
            </a:r>
            <a:r>
              <a:rPr altLang="zh-CN" b="1" dirty="0" lang="en-US">
                <a:solidFill>
                  <a:srgbClr val="CC0066"/>
                </a:solidFill>
                <a:latin typeface="Times New Roman" panose="02020603050405020304" pitchFamily="18" charset="0"/>
              </a:rPr>
              <a:t>b   </a:t>
            </a:r>
            <a:r>
              <a:rPr altLang="en-US" b="1" dirty="0" sz="2000" lang="zh-CN">
                <a:solidFill>
                  <a:srgbClr val="CC0066"/>
                </a:solidFill>
                <a:latin typeface="Times New Roman" panose="02020603050405020304" pitchFamily="18" charset="0"/>
              </a:rPr>
              <a:t>（大写字母转换为小写字母）</a:t>
            </a:r>
            <a:endParaRPr altLang="en-US" b="1" dirty="0" sz="2000" lang="zh-CN">
              <a:solidFill>
                <a:srgbClr val="CC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24" name="Rectangle 2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 anchor="ctr" anchorCtr="0" bIns="45720" lIns="91440" rIns="91440" tIns="45720" vert="horz" wrap="square"/>
          <a:p>
            <a:r>
              <a:rPr altLang="en-US" b="1" dirty="0" sz="4400" lang="zh-CN">
                <a:latin typeface="黑体" panose="02010609060101010101" pitchFamily="49" charset="-122"/>
              </a:rPr>
              <a:t>练习</a:t>
            </a:r>
            <a:endParaRPr altLang="en-US" b="1" dirty="0" sz="4400" lang="zh-CN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4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altLang="en-US" b="1" dirty="0" lang="zh-CN">
                <a:latin typeface="Times New Roman" panose="02020603050405020304" pitchFamily="18" charset="0"/>
              </a:rPr>
              <a:t>小结</a:t>
            </a:r>
            <a:endParaRPr altLang="en-US" b="1" dirty="0" lang="zh-CN">
              <a:latin typeface="Times New Roman" panose="02020603050405020304" pitchFamily="18" charset="0"/>
            </a:endParaRPr>
          </a:p>
        </p:txBody>
      </p:sp>
      <p:sp>
        <p:nvSpPr>
          <p:cNvPr id="1048726" name="文本框 2"/>
          <p:cNvSpPr txBox="1"/>
          <p:nvPr/>
        </p:nvSpPr>
        <p:spPr>
          <a:xfrm>
            <a:off x="436245" y="1557020"/>
            <a:ext cx="8043545" cy="5400041"/>
          </a:xfrm>
          <a:prstGeom prst="rect"/>
          <a:noFill/>
        </p:spPr>
        <p:txBody>
          <a:bodyPr rtlCol="0" wrap="square">
            <a:spAutoFit/>
          </a:bodyPr>
          <a:p>
            <a:pPr indent="858520"/>
            <a:r>
              <a:rPr altLang="zh-CN" b="1" dirty="0" sz="3200" lang="en-US">
                <a:ea typeface="黑体" panose="02010609060101010101" pitchFamily="49" charset="-122"/>
                <a:sym typeface="+mn-ea"/>
              </a:rPr>
              <a:t>C</a:t>
            </a:r>
            <a:r>
              <a:rPr altLang="en-US" b="1" dirty="0" sz="3200" lang="zh-CN">
                <a:ea typeface="黑体" panose="02010609060101010101" pitchFamily="49" charset="-122"/>
                <a:sym typeface="+mn-ea"/>
              </a:rPr>
              <a:t>语言设计了如下几种数据类型，可以满足解决实际问题的需要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endParaRPr altLang="en-US" b="1" dirty="0" sz="3200" lang="zh-CN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zh-CN">
                <a:ea typeface="黑体" panose="02010609060101010101" pitchFamily="49" charset="-122"/>
                <a:sym typeface="+mn-ea"/>
              </a:rPr>
              <a:t>整型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zh-CN">
                <a:ea typeface="黑体" panose="02010609060101010101" pitchFamily="49" charset="-122"/>
                <a:sym typeface="+mn-ea"/>
              </a:rPr>
              <a:t>浮点型</a:t>
            </a:r>
            <a:r>
              <a:rPr altLang="zh-CN" b="1" dirty="0" sz="3200" lang="en-US">
                <a:ea typeface="黑体" panose="02010609060101010101" pitchFamily="49" charset="-122"/>
                <a:sym typeface="+mn-ea"/>
              </a:rPr>
              <a:t>:  </a:t>
            </a:r>
            <a:r>
              <a:rPr altLang="zh-CN" b="1" dirty="0" sz="3200" lang="zh-CN">
                <a:ea typeface="黑体" panose="02010609060101010101" pitchFamily="49" charset="-122"/>
                <a:sym typeface="+mn-ea"/>
              </a:rPr>
              <a:t>带小数的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b="1" dirty="0" sz="3200" lang="zh-CN">
                <a:ea typeface="黑体" panose="02010609060101010101" pitchFamily="49" charset="-122"/>
                <a:sym typeface="+mn-ea"/>
              </a:rPr>
              <a:t>字符型</a:t>
            </a: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endParaRPr altLang="en-US" b="1" dirty="0" sz="3200" lang="zh-CN">
              <a:ea typeface="黑体" panose="02010609060101010101" pitchFamily="49" charset="-122"/>
              <a:sym typeface="+mn-ea"/>
            </a:endParaRPr>
          </a:p>
          <a:p>
            <a:pPr indent="-457200" marL="457200"/>
            <a:endParaRPr altLang="en-US" dirty="0" sz="3200" lang="zh-CN"/>
          </a:p>
          <a:p>
            <a:endParaRPr altLang="en-US" dirty="0" sz="3200" lang="zh-CN"/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b="1" dirty="0" lang="zh-CN">
                <a:latin typeface="Times New Roman" panose="02020603050405020304" pitchFamily="18" charset="0"/>
              </a:rPr>
              <a:t>实际问题中的</a:t>
            </a:r>
            <a:r>
              <a:rPr altLang="en-US" b="1" dirty="0" lang="zh-CN">
                <a:latin typeface="Times New Roman" panose="02020603050405020304" pitchFamily="18" charset="0"/>
              </a:rPr>
              <a:t>数据类型</a:t>
            </a:r>
            <a:endParaRPr altLang="en-US" b="1" dirty="0" lang="zh-CN">
              <a:latin typeface="Times New Roman" panose="02020603050405020304" pitchFamily="18" charset="0"/>
            </a:endParaRPr>
          </a:p>
        </p:txBody>
      </p:sp>
      <p:sp>
        <p:nvSpPr>
          <p:cNvPr id="1048728" name="文本框 2"/>
          <p:cNvSpPr txBox="1"/>
          <p:nvPr/>
        </p:nvSpPr>
        <p:spPr>
          <a:xfrm>
            <a:off x="723265" y="1844040"/>
            <a:ext cx="8043545" cy="3952240"/>
          </a:xfrm>
          <a:prstGeom prst="rect"/>
          <a:noFill/>
        </p:spPr>
        <p:txBody>
          <a:bodyPr rtlCol="0" wrap="square">
            <a:spAutoFit/>
          </a:bodyPr>
          <a:p>
            <a:pPr indent="683260"/>
            <a:r>
              <a:rPr altLang="en-US" dirty="0" sz="3200" lang="zh-CN">
                <a:ea typeface="黑体" panose="02010609060101010101" pitchFamily="49" charset="-122"/>
                <a:sym typeface="+mn-ea"/>
              </a:rPr>
              <a:t>实际问题中，数据除了分为整型、实型等外，还会出现如下的情况：</a:t>
            </a:r>
            <a:endParaRPr altLang="en-US" dirty="0" sz="3200" lang="zh-CN">
              <a:ea typeface="黑体" panose="02010609060101010101" pitchFamily="49" charset="-122"/>
              <a:sym typeface="+mn-ea"/>
            </a:endParaRPr>
          </a:p>
          <a:p>
            <a:endParaRPr altLang="en-US" dirty="0" sz="3200" lang="zh-CN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dirty="0" sz="3200" lang="zh-CN">
                <a:ea typeface="黑体" panose="02010609060101010101" pitchFamily="49" charset="-122"/>
                <a:sym typeface="+mn-ea"/>
              </a:rPr>
              <a:t>常量：值不能被改变，如数据</a:t>
            </a:r>
            <a:r>
              <a:rPr altLang="zh-CN" dirty="0" sz="3200" lang="en-US">
                <a:ea typeface="黑体" panose="02010609060101010101" pitchFamily="49" charset="-122"/>
                <a:sym typeface="+mn-ea"/>
              </a:rPr>
              <a:t>2</a:t>
            </a:r>
            <a:endParaRPr altLang="en-US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endParaRPr altLang="en-US" dirty="0" sz="3200" lang="zh-CN">
              <a:ea typeface="黑体" panose="02010609060101010101" pitchFamily="49" charset="-122"/>
              <a:sym typeface="+mn-ea"/>
            </a:endParaRPr>
          </a:p>
          <a:p>
            <a:pPr indent="415925" marL="902335">
              <a:buFont typeface="Wingdings" panose="05000000000000000000" charset="0"/>
              <a:buChar char="l"/>
            </a:pPr>
            <a:r>
              <a:rPr altLang="en-US" dirty="0" sz="3200" lang="zh-CN">
                <a:ea typeface="黑体" panose="02010609060101010101" pitchFamily="49" charset="-122"/>
                <a:sym typeface="+mn-ea"/>
              </a:rPr>
              <a:t>变量：值可以变化，如数据</a:t>
            </a:r>
            <a:r>
              <a:rPr altLang="zh-CN" dirty="0" sz="3200" lang="en-US">
                <a:ea typeface="黑体" panose="02010609060101010101" pitchFamily="49" charset="-122"/>
                <a:sym typeface="+mn-ea"/>
              </a:rPr>
              <a:t>X</a:t>
            </a:r>
            <a:endParaRPr altLang="en-US" dirty="0" sz="3200" lang="zh-CN">
              <a:ea typeface="黑体" panose="02010609060101010101" pitchFamily="49" charset="-122"/>
              <a:sym typeface="+mn-ea"/>
            </a:endParaRPr>
          </a:p>
          <a:p>
            <a:pPr indent="-457200" marL="457200"/>
            <a:endParaRPr altLang="en-US" sz="3200" lang="zh-CN"/>
          </a:p>
          <a:p>
            <a:endParaRPr altLang="en-US" sz="3200" lang="zh-CN"/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数值常量</a:t>
            </a:r>
            <a:endParaRPr altLang="en-US" lang="zh-CN"/>
          </a:p>
        </p:txBody>
      </p:sp>
      <p:sp>
        <p:nvSpPr>
          <p:cNvPr id="1048756" name="内容占位符 2"/>
          <p:cNvSpPr>
            <a:spLocks noGrp="1"/>
          </p:cNvSpPr>
          <p:nvPr>
            <p:ph idx="1"/>
          </p:nvPr>
        </p:nvSpPr>
        <p:spPr>
          <a:xfrm>
            <a:off x="93980" y="1428736"/>
            <a:ext cx="9086215" cy="1751965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altLang="en-US" dirty="0" sz="2400" 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从常量的</a:t>
            </a:r>
            <a:r>
              <a:rPr altLang="en-US" dirty="0" sz="2400" lang="zh-CN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表示形式</a:t>
            </a:r>
            <a:r>
              <a:rPr altLang="en-US" dirty="0" sz="2400" 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即可以判定其类型是整型或者浮点型</a:t>
            </a:r>
            <a:endParaRPr altLang="en-US" dirty="0" sz="2400" 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altLang="zh-CN" dirty="0" sz="2400" lang="en-US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altLang="en-US" dirty="0" sz="2400" lang="zh-CN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</a:t>
            </a:r>
            <a:r>
              <a:rPr altLang="en-US" dirty="0" sz="2400" 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带小数点的数值是整型常量，但应注意其有效范围</a:t>
            </a:r>
            <a:endParaRPr altLang="zh-CN" dirty="0" sz="2400" lang="en-US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0" lvl="1" marL="457200">
              <a:lnSpc>
                <a:spcPct val="100000"/>
              </a:lnSpc>
              <a:buNone/>
            </a:pPr>
            <a:r>
              <a:rPr altLang="en-US" dirty="0" sz="2100" 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在一个整数的末尾加大写字母</a:t>
            </a:r>
            <a:r>
              <a:rPr altLang="zh-CN" dirty="0" sz="2100"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altLang="en-US" dirty="0" sz="2100" 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或小写字母</a:t>
            </a:r>
            <a:r>
              <a:rPr altLang="zh-CN" dirty="0" sz="2100"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altLang="en-US" dirty="0" sz="2100" 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，表示它是长整型</a:t>
            </a:r>
            <a:r>
              <a:rPr altLang="zh-CN" dirty="0" sz="2100"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(long </a:t>
            </a:r>
            <a:r>
              <a:rPr altLang="zh-CN" dirty="0" sz="2100" lang="en-US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altLang="zh-CN" dirty="0" sz="2100"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altLang="en-US" dirty="0" sz="2100" 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，如</a:t>
            </a:r>
            <a:r>
              <a:rPr altLang="zh-CN" dirty="0" sz="2100"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123L</a:t>
            </a:r>
            <a:r>
              <a:rPr altLang="en-US" dirty="0" sz="2100" 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，要分配更多的字节数，以满足可能的计算需要</a:t>
            </a:r>
            <a:endParaRPr altLang="en-US" dirty="0" sz="2100" 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0" lvl="1" marL="457200">
              <a:lnSpc>
                <a:spcPct val="100000"/>
              </a:lnSpc>
              <a:buNone/>
            </a:pPr>
            <a:endParaRPr altLang="zh-CN" dirty="0" sz="2100" lang="en-US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altLang="en-US" dirty="0" sz="2400" 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凡以小数形式或指数形式出现的实数，均是浮点型常量，在内存中都以指数形式存储</a:t>
            </a:r>
            <a:endParaRPr altLang="zh-CN" dirty="0" sz="2400" lang="en-US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altLang="zh-CN" dirty="0" sz="2100"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altLang="en-US" dirty="0" sz="2100" 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编译系统把浮点型常量都按双精度处理，分配</a:t>
            </a:r>
            <a:r>
              <a:rPr altLang="zh-CN" dirty="0" sz="2100"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altLang="en-US" dirty="0" sz="2100" 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个字节</a:t>
            </a:r>
            <a:endParaRPr altLang="en-US" dirty="0" sz="2100" 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0" lvl="0" marL="0">
              <a:lnSpc>
                <a:spcPct val="100000"/>
              </a:lnSpc>
              <a:buNone/>
            </a:pPr>
            <a:endParaRPr altLang="en-US" dirty="0" sz="2400" 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757" name="TextBox 7"/>
          <p:cNvSpPr txBox="1"/>
          <p:nvPr/>
        </p:nvSpPr>
        <p:spPr>
          <a:xfrm>
            <a:off x="4572000" y="5248833"/>
            <a:ext cx="4214842" cy="1551940"/>
          </a:xfrm>
          <a:prstGeom prst="rect"/>
          <a:solidFill>
            <a:srgbClr val="FFFF00"/>
          </a:solidFill>
          <a:ln w="9525">
            <a:solidFill>
              <a:schemeClr val="tx1"/>
            </a:solidFill>
          </a:ln>
        </p:spPr>
        <p:txBody>
          <a:bodyPr anchor="t" anchorCtr="0" wrap="square">
            <a:spAutoFit/>
          </a:bodyPr>
          <a:p>
            <a:r>
              <a:rPr altLang="zh-CN" dirty="0" sz="1800" lang="en-US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altLang="zh-CN" dirty="0" sz="1800" lang="en-US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altLang="en-US" dirty="0" sz="1800" 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a;</a:t>
            </a:r>
            <a:endParaRPr altLang="zh-CN" dirty="0" sz="1800" lang="en-US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1800" lang="en-US" smtClean="0">
                <a:cs typeface="Times New Roman" panose="02020603050405020304" pitchFamily="18" charset="0"/>
              </a:rPr>
              <a:t>float </a:t>
            </a:r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 b;</a:t>
            </a:r>
            <a:endParaRPr altLang="zh-CN" dirty="0" sz="1800" lang="en-US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altLang="zh-CN" b="1" dirty="0" sz="2000" lang="en-US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;        //23</a:t>
            </a:r>
            <a:r>
              <a:rPr altLang="en-US" dirty="0" sz="1800" 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altLang="en-US" dirty="0" sz="1800" 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整型</a:t>
            </a:r>
            <a:r>
              <a:rPr altLang="en-US" dirty="0" sz="1800" 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常量</a:t>
            </a:r>
            <a:endParaRPr altLang="zh-CN" dirty="0" sz="1800" lang="en-US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altLang="zh-CN" b="1" dirty="0" lang="en-US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3.14159</a:t>
            </a:r>
            <a:r>
              <a:rPr altLang="zh-CN" dirty="0" sz="1800" lang="en-US" smtClean="0">
                <a:cs typeface="Times New Roman" panose="02020603050405020304" pitchFamily="18" charset="0"/>
              </a:rPr>
              <a:t>;  </a:t>
            </a:r>
            <a:r>
              <a:rPr altLang="zh-CN" dirty="0" sz="1800" lang="en-US" smtClean="0">
                <a:cs typeface="Times New Roman" panose="02020603050405020304" pitchFamily="18" charset="0"/>
              </a:rPr>
              <a:t>/     /3.14159</a:t>
            </a:r>
            <a:r>
              <a:rPr altLang="en-US" dirty="0" sz="1800" lang="zh-CN" smtClean="0">
                <a:cs typeface="Times New Roman" panose="02020603050405020304" pitchFamily="18" charset="0"/>
              </a:rPr>
              <a:t>为</a:t>
            </a:r>
            <a:r>
              <a:rPr altLang="en-US" dirty="0" sz="1800" 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浮点</a:t>
            </a:r>
            <a:r>
              <a:rPr altLang="en-US" dirty="0" sz="1800" 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型常量</a:t>
            </a:r>
            <a:endParaRPr altLang="zh-CN" dirty="0" sz="1800" lang="en-US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387" y="168275"/>
            <a:ext cx="9144000" cy="739775"/>
          </a:xfrm>
        </p:spPr>
        <p:txBody>
          <a:bodyPr anchor="ctr" anchorCtr="0" bIns="45720" compatLnSpc="1" lIns="91440" numCol="1" rIns="91440" tIns="45720" vert="horz" wrap="square"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4000" i="0" kern="0" kumimoji="0" lang="en-US" noProof="0" normalizeH="0" spc="0" strike="noStrike" u="none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 </a:t>
            </a:r>
            <a:r>
              <a:rPr altLang="en-US" baseline="0" b="0" cap="none" dirty="0" sz="4000" i="0" kern="0" kumimoji="0" lang="zh-CN" noProof="0" normalizeH="0" spc="0" strike="noStrike" u="none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常量</a:t>
            </a:r>
            <a:endParaRPr altLang="en-US" baseline="0" b="0" cap="none" dirty="0" sz="4000" i="0" kern="0" kumimoji="0" lang="zh-CN" noProof="0" normalizeH="0" spc="0" strike="noStrike" u="none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048747" name="Rectangle 3"/>
          <p:cNvSpPr>
            <a:spLocks noChangeArrowheads="1"/>
          </p:cNvSpPr>
          <p:nvPr/>
        </p:nvSpPr>
        <p:spPr bwMode="auto">
          <a:xfrm>
            <a:off x="179388" y="1484313"/>
            <a:ext cx="8497888" cy="1944688"/>
          </a:xfrm>
          <a:prstGeom prst="rect"/>
          <a:noFill/>
          <a:ln w="9525">
            <a:noFill/>
            <a:miter lim="800000"/>
          </a:ln>
        </p:spPr>
        <p:txBody>
          <a:bodyPr/>
          <a:p>
            <a:pPr algn="l" defTabSz="7620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1" cap="none" dirty="0" sz="3200" i="0" kern="1200" kumimoji="1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常量</a:t>
            </a:r>
            <a:endParaRPr altLang="en-US" baseline="0" b="0" cap="none" dirty="0" sz="3200" i="0" kern="1200" kumimoji="1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algn="l" defTabSz="7620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2800" i="0" kern="1200" kumimoji="1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在程序运行过程中</a:t>
            </a:r>
            <a:r>
              <a:rPr altLang="zh-CN" baseline="0" b="0" cap="none" dirty="0" sz="2800" i="0" kern="1200" kumimoji="1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r>
              <a:rPr altLang="en-US" baseline="0" b="0" cap="none" dirty="0" sz="2800" i="0" kern="1200" kumimoji="1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其值不能被改变的量称为常量</a:t>
            </a:r>
            <a:endParaRPr altLang="en-US" baseline="0" b="0" cap="none" dirty="0" sz="2800" i="0" kern="1200" kumimoji="1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48748" name="Text Box 28"/>
          <p:cNvSpPr txBox="1">
            <a:spLocks noChangeArrowheads="1"/>
          </p:cNvSpPr>
          <p:nvPr/>
        </p:nvSpPr>
        <p:spPr bwMode="auto">
          <a:xfrm>
            <a:off x="611505" y="2581464"/>
            <a:ext cx="8065770" cy="3888362"/>
          </a:xfrm>
          <a:prstGeom prst="rect"/>
          <a:noFill/>
          <a:ln w="12700">
            <a:noFill/>
            <a:miter lim="800000"/>
          </a:ln>
        </p:spPr>
        <p:txBody>
          <a:bodyPr anchor="ctr" bIns="46800" lIns="90000" rIns="90000" tIns="46800"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defTabSz="914400" eaLnBrk="0" fontAlgn="base" hangingPunct="0" indent="-342900" latinLnBrk="0" lvl="0" marL="342900" marR="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</a:pPr>
            <a:r>
              <a:rPr altLang="en-US" dirty="0" sz="2800" kumimoji="1" lang="zh-CN" noProof="0" strike="noStrike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数值常量</a:t>
            </a:r>
            <a:r>
              <a:rPr altLang="zh-CN" dirty="0" sz="2800" kumimoji="1" lang="en-US" noProof="0" strike="noStrike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altLang="en-US" dirty="0" sz="2800" kumimoji="1" lang="zh-CN" noProof="0" strike="noStrike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整型，实型</a:t>
            </a:r>
            <a:r>
              <a:rPr altLang="zh-CN" dirty="0" sz="2800" kumimoji="1" lang="en-US" noProof="0" strike="noStrike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altLang="zh-CN" baseline="0" b="0" cap="none" dirty="0" sz="28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altLang="zh-CN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altLang="zh-CN" baseline="0" b="0" cap="none" dirty="0" sz="2400" i="0" kern="1200" kumimoji="1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2</a:t>
            </a:r>
            <a:r>
              <a:rPr altLang="en-US" baseline="0" b="0" cap="none" dirty="0" sz="24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altLang="zh-CN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0.125</a:t>
            </a:r>
            <a:r>
              <a:rPr altLang="en-US" baseline="0" b="0" cap="none" dirty="0" sz="24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altLang="zh-CN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-3.789</a:t>
            </a:r>
            <a:endParaRPr altLang="zh-CN" baseline="0" b="0" cap="none" dirty="0" sz="2400" i="0" kern="1200" kumimoji="1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</a:pPr>
            <a:r>
              <a:rPr altLang="en-US" dirty="0" sz="2800" kumimoji="1" lang="zh-CN" noProof="0" strike="noStrike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字符常量</a:t>
            </a:r>
            <a:r>
              <a:rPr altLang="zh-CN" dirty="0" sz="2800" kumimoji="1" lang="en-US" noProof="0" strike="noStrike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altLang="en-US" dirty="0" sz="2800" kumimoji="1" lang="zh-CN" noProof="0" strike="noStrike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普通字符、转义字符</a:t>
            </a:r>
            <a:r>
              <a:rPr altLang="zh-CN" dirty="0" sz="2800" kumimoji="1" lang="en-US" noProof="0" strike="noStrike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), </a:t>
            </a:r>
            <a:r>
              <a:rPr altLang="en-US" dirty="0" sz="2800" kumimoji="1" lang="zh-CN" noProof="0" strike="noStrike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用</a:t>
            </a:r>
            <a:r>
              <a:rPr altLang="en-US" b="1" dirty="0" sz="2800" kumimoji="1" lang="zh-CN" noProof="0" strike="noStrik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单引号</a:t>
            </a:r>
            <a:r>
              <a:rPr altLang="en-US" dirty="0" sz="2800" kumimoji="1" lang="zh-CN" noProof="0" strike="noStrike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括起来的一个字符</a:t>
            </a:r>
            <a:endParaRPr altLang="zh-CN" baseline="0" b="0" cap="none" dirty="0" sz="2800" i="0" kern="1200" kumimoji="1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400" i="0" kern="1200" kumimoji="1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‘</a:t>
            </a:r>
            <a:r>
              <a:rPr altLang="zh-CN" baseline="0" b="0" cap="none" dirty="0" sz="2400" i="0" kern="1200" kumimoji="1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altLang="zh-CN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altLang="en-US" baseline="0" b="0" cap="none" dirty="0" sz="24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altLang="zh-CN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altLang="en-US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a’</a:t>
            </a:r>
            <a:r>
              <a:rPr altLang="en-US" baseline="0" b="0" cap="none" dirty="0" sz="24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altLang="en-US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‘b’</a:t>
            </a:r>
            <a:endParaRPr altLang="zh-CN" baseline="0" b="0" cap="none" dirty="0" sz="2400" i="0" kern="1200" kumimoji="1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</a:pPr>
            <a:r>
              <a:rPr altLang="zh-CN" dirty="0" sz="2800" kumimoji="1" lang="en-US" noProof="0" strike="noStrik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altLang="en-US" dirty="0" sz="2800" kumimoji="1" lang="zh-CN" noProof="0" strike="noStrik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字符串常量，用</a:t>
            </a:r>
            <a:r>
              <a:rPr altLang="en-US" b="1" dirty="0" sz="2800" kumimoji="1" lang="zh-CN" noProof="0" strike="noStrik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双引号</a:t>
            </a:r>
            <a:r>
              <a:rPr altLang="en-US" dirty="0" sz="2800" kumimoji="1" lang="zh-CN" noProof="0" strike="noStrik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括起来</a:t>
            </a:r>
            <a:endParaRPr altLang="en-US" baseline="0" cap="none" dirty="0" sz="2800" i="0" kern="120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4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altLang="en-US" baseline="0" b="0" cap="none" dirty="0" sz="24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altLang="zh-CN" baseline="0" b="0" cap="none" dirty="0" sz="2400" i="0" kern="1200" kumimoji="1" lang="en-US" noProof="0" normalizeH="0" spc="0" strike="noStrike" u="none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“2</a:t>
            </a:r>
            <a:r>
              <a:rPr altLang="en-US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altLang="en-US" baseline="0" b="0" cap="none" dirty="0" sz="24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altLang="en-US" baseline="0" b="0" cap="none" dirty="0" sz="24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altLang="zh-CN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altLang="en-US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a”</a:t>
            </a:r>
            <a:r>
              <a:rPr altLang="en-US" baseline="0" b="0" cap="none" dirty="0" sz="2400" i="0" kern="1200" kumimoji="1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altLang="en-US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“</a:t>
            </a:r>
            <a:r>
              <a:rPr altLang="zh-CN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altLang="en-US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b”</a:t>
            </a:r>
            <a:r>
              <a:rPr altLang="en-US" baseline="0" b="0" cap="none" dirty="0" sz="24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altLang="en-US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“1</a:t>
            </a:r>
            <a:r>
              <a:rPr altLang="zh-CN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</a:t>
            </a:r>
            <a:r>
              <a:rPr altLang="en-US" baseline="0" b="0" cap="none" dirty="0" sz="2400" i="0" kern="1200" kumimoji="1" lang="en-US" noProof="0" normalizeH="0" spc="0" strike="noStrike" u="none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endParaRPr altLang="en-US" baseline="0" b="0" cap="none" dirty="0" sz="2400" i="0" kern="1200" kumimoji="1" lang="en-US" noProof="0" normalizeH="0" spc="0" strike="noStrike" u="none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457200" latinLnBrk="0" lvl="0" marL="457200" marR="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</a:pPr>
            <a:r>
              <a:rPr altLang="en-US" baseline="0" b="0" cap="none" dirty="0" sz="28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符号常量 </a:t>
            </a:r>
            <a:endParaRPr altLang="en-US" baseline="0" b="0" cap="none" dirty="0" sz="2800" i="0" kern="120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749" name="TextBox 7"/>
          <p:cNvSpPr txBox="1"/>
          <p:nvPr/>
        </p:nvSpPr>
        <p:spPr>
          <a:xfrm>
            <a:off x="6572264" y="4857760"/>
            <a:ext cx="2286016" cy="1590040"/>
          </a:xfrm>
          <a:prstGeom prst="rect"/>
          <a:solidFill>
            <a:srgbClr val="A6F000"/>
          </a:solidFill>
          <a:ln w="9525">
            <a:noFill/>
          </a:ln>
        </p:spPr>
        <p:txBody>
          <a:bodyPr anchor="t" anchorCtr="0" wrap="square">
            <a:spAutoFit/>
          </a:bodyPr>
          <a:p>
            <a:r>
              <a:rPr altLang="zh-CN" dirty="0" sz="1800" lang="en-US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altLang="zh-CN" dirty="0" sz="1800" lang="en-US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altLang="en-US" dirty="0" sz="1800" 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a, b, c, sum;</a:t>
            </a:r>
            <a:endParaRPr altLang="zh-CN" dirty="0" sz="1800" lang="en-US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1800" lang="en-US"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altLang="zh-CN" b="1" dirty="0" sz="2000" lang="en-US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altLang="zh-CN" dirty="0" sz="1800" lang="en-US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altLang="zh-CN" dirty="0" sz="1800" lang="en-US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1800" lang="en-US"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altLang="zh-CN" b="1" dirty="0" lang="en-US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altLang="zh-CN" dirty="0" sz="1800" lang="en-US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altLang="zh-CN" b="1" dirty="0" sz="2000" lang="en-US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altLang="zh-CN" dirty="0" sz="1800" lang="en-US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sum= (</a:t>
            </a:r>
            <a:r>
              <a:rPr altLang="zh-CN" dirty="0" sz="1800" lang="en-US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altLang="zh-CN" dirty="0" sz="1800" 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)*(b/c);</a:t>
            </a:r>
            <a:endParaRPr altLang="zh-CN" dirty="0" sz="1800" 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</a:ln>
        </p:spPr>
        <p:txBody>
          <a:bodyPr anchor="t" anchorCtr="0"/>
          <a:p>
            <a:pPr algn="ctr"/>
            <a:fld id="{BB962C8B-B14F-4D97-AF65-F5344CB8AC3E}" type="datetime4">
              <a:rPr altLang="zh-CN" sz="1400" lang="en-US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September 15, 2024</a:t>
            </a:fld>
            <a:endParaRPr altLang="zh-CN" sz="1400" lang="en-US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12" name="Rectangle 4"/>
          <p:cNvSpPr/>
          <p:nvPr/>
        </p:nvSpPr>
        <p:spPr>
          <a:xfrm>
            <a:off x="35560" y="1136015"/>
            <a:ext cx="9159875" cy="5895340"/>
          </a:xfrm>
          <a:prstGeom prst="rect"/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 bIns="108000" lIns="108000" rIns="108000" tIns="108000"/>
          <a:p>
            <a:pPr marL="539750"/>
            <a:r>
              <a:rPr altLang="zh-CN" b="1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“stdio.h”     </a:t>
            </a:r>
            <a:r>
              <a:rPr altLang="zh-CN" b="1" dirty="0" sz="2800" 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altLang="zh-CN" b="1" dirty="0" sz="2000" 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/*</a:t>
            </a:r>
            <a:r>
              <a:rPr altLang="en-US" b="1" dirty="0" sz="2000" 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编译预处理指令，说明后面用到的函数*</a:t>
            </a:r>
            <a:r>
              <a:rPr altLang="zh-CN" b="1" dirty="0" sz="2000" 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endParaRPr altLang="zh-CN" b="1" dirty="0" sz="2000" lang="en-US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endParaRPr altLang="zh-CN" b="1" dirty="0" sz="280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altLang="zh-CN" b="1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            </a:t>
            </a:r>
            <a:r>
              <a:rPr altLang="zh-CN" b="1" dirty="0" sz="2800" 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altLang="zh-CN" b="1" dirty="0" sz="2000" 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//</a:t>
            </a:r>
            <a:r>
              <a:rPr altLang="en-US" b="1" dirty="0" sz="2000" 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入口函数</a:t>
            </a:r>
            <a:endParaRPr altLang="zh-CN" b="1" dirty="0" sz="200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altLang="zh-CN" b="1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endParaRPr altLang="zh-CN" b="1" dirty="0" sz="280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altLang="zh-CN" b="1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int a, b, c, sum;      </a:t>
            </a:r>
            <a:r>
              <a:rPr altLang="zh-CN" b="1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altLang="zh-CN" b="1" dirty="0" sz="2000" 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//</a:t>
            </a:r>
            <a:r>
              <a:rPr altLang="en-US" b="1" dirty="0" sz="2000" 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分号代表一个语句的结束</a:t>
            </a:r>
            <a:endParaRPr altLang="en-US" b="1" dirty="0" sz="2000" 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endParaRPr altLang="en-US" b="1" dirty="0" sz="2000" 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r>
              <a:rPr altLang="zh-CN" b="1" dirty="0" sz="2000" 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altLang="zh-CN" b="1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a=1;</a:t>
            </a:r>
            <a:endParaRPr altLang="zh-CN" b="1" dirty="0" sz="280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altLang="zh-CN" b="1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b=10;</a:t>
            </a:r>
            <a:endParaRPr altLang="zh-CN" b="1" dirty="0" sz="280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altLang="zh-CN" b="1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c=2;</a:t>
            </a:r>
            <a:endParaRPr altLang="zh-CN" b="1" dirty="0" sz="280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altLang="zh-CN" b="1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sum=(a+b)*(b/c);</a:t>
            </a:r>
            <a:endParaRPr altLang="zh-CN" b="1" dirty="0" sz="280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altLang="zh-CN" b="1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printf(“%d”,  sum);          </a:t>
            </a:r>
            <a:r>
              <a:rPr altLang="zh-CN" b="1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//</a:t>
            </a:r>
            <a:r>
              <a:rPr altLang="en-US" b="1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输出结果，调用了输出函数</a:t>
            </a:r>
            <a:endParaRPr altLang="en-US" b="1" dirty="0" sz="28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altLang="en-US" b="1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altLang="zh-CN" b="1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  <a:endParaRPr altLang="zh-CN" b="1" dirty="0" sz="280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altLang="zh-CN" b="1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altLang="zh-CN" b="1" dirty="0" sz="280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13" name="Rectangle 2"/>
          <p:cNvSpPr>
            <a:spLocks noGrp="1"/>
          </p:cNvSpPr>
          <p:nvPr/>
        </p:nvSpPr>
        <p:spPr>
          <a:xfrm>
            <a:off x="2784475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 bIns="45720" lIns="91440" rIns="91440" tIns="45720" wrap="square"/>
          <a:p>
            <a:pPr algn="r"/>
            <a:r>
              <a:rPr altLang="en-US" b="1" dirty="0" sz="4400" 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顺序程序设计</a:t>
            </a:r>
            <a:endParaRPr altLang="en-US" b="1" dirty="0" sz="4400" lang="zh-CN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Rectangle 3"/>
          <p:cNvSpPr>
            <a:spLocks noGrp="1"/>
          </p:cNvSpPr>
          <p:nvPr>
            <p:ph idx="1"/>
          </p:nvPr>
        </p:nvSpPr>
        <p:spPr>
          <a:xfrm>
            <a:off x="468630" y="1355725"/>
            <a:ext cx="8399780" cy="4810125"/>
          </a:xfrm>
        </p:spPr>
        <p:txBody>
          <a:bodyPr anchor="t" anchorCtr="0" bIns="45720" lIns="91440" rIns="91440" tIns="45720" vert="horz" wrap="square"/>
          <a:p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字符常量</a:t>
            </a:r>
            <a:endParaRPr altLang="en-US" dirty="0" 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altLang="en-US" dirty="0" sz="240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即值为字符的</a:t>
            </a:r>
            <a:r>
              <a:rPr altLang="en-US" dirty="0" sz="2400" 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常量，</a:t>
            </a:r>
            <a:r>
              <a:rPr altLang="en-US" dirty="0" sz="2400" kumimoji="1" 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</a:t>
            </a:r>
            <a:r>
              <a:rPr altLang="en-US" dirty="0" sz="2400" kern="1200" kumimoji="1" 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altLang="zh-CN" dirty="0" sz="2400" kern="1200" kumimoji="1" 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2’</a:t>
            </a:r>
            <a:r>
              <a:rPr altLang="en-US" dirty="0" sz="2400" kern="1200" kumimoji="1" 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altLang="zh-CN" dirty="0" sz="2400" kern="1200" kumimoji="1" 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altLang="en-US" dirty="0" sz="2400" kern="1200" kumimoji="1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altLang="en-US" dirty="0" sz="2400" kern="1200" kumimoji="1" 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altLang="en-US" dirty="0" sz="2400" kern="1200" kumimoji="1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‘b’</a:t>
            </a:r>
            <a:endParaRPr altLang="en-US" dirty="0" sz="2400" kern="1200" kumimoji="1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altLang="en-US" dirty="0" sz="2400" lang="zh-CN" smtClean="0">
                <a:latin typeface="Times New Roman" panose="02020603050405020304" pitchFamily="18" charset="0"/>
                <a:sym typeface="+mn-ea"/>
              </a:rPr>
              <a:t>在内存中只占一个字节，</a:t>
            </a:r>
            <a:r>
              <a:rPr altLang="en-US" dirty="0" sz="2400" lang="zh-CN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存储字符</a:t>
            </a:r>
            <a:r>
              <a:rPr altLang="zh-CN" dirty="0" sz="2400" lang="en-US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altLang="en-US" dirty="0" sz="2400" lang="zh-CN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码的数值</a:t>
            </a:r>
            <a:endParaRPr altLang="en-US" dirty="0" sz="2400" 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表示方法</a:t>
            </a:r>
            <a:endParaRPr altLang="en-US" dirty="0" 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altLang="en-US" dirty="0" sz="240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用一对</a:t>
            </a:r>
            <a:r>
              <a:rPr altLang="en-US" dirty="0" sz="24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单引号</a:t>
            </a:r>
            <a:r>
              <a:rPr altLang="en-US" dirty="0" sz="240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括起来的单个字符</a:t>
            </a:r>
            <a:endParaRPr altLang="en-US" dirty="0" sz="2400" 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altLang="en-US" dirty="0" sz="240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altLang="zh-CN" dirty="0" sz="2400" 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’a’</a:t>
            </a:r>
            <a:r>
              <a:rPr altLang="en-US" dirty="0" sz="240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表示值为</a:t>
            </a:r>
            <a:r>
              <a:rPr altLang="zh-CN" dirty="0" sz="2400" 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altLang="en-US" dirty="0" sz="240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的字符常量，如</a:t>
            </a:r>
            <a:r>
              <a:rPr altLang="zh-CN" dirty="0" sz="2400" 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’c’、’A’、’?’</a:t>
            </a:r>
            <a:r>
              <a:rPr altLang="en-US" dirty="0" sz="240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endParaRPr altLang="en-US" dirty="0" sz="2400" 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endParaRPr altLang="en-US" dirty="0" sz="2000" 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altLang="en-US" dirty="0" sz="24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单引号字符本身或反斜杠这样的字符不能用此方法表示</a:t>
            </a:r>
            <a:endParaRPr altLang="en-US" dirty="0" sz="2400" lang="zh-CN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altLang="zh-CN" dirty="0" 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altLang="zh-CN" b="1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altLang="zh-CN" dirty="0" 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、</a:t>
            </a:r>
            <a:r>
              <a:rPr altLang="zh-CN" dirty="0" 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altLang="zh-CN" b="1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\ </a:t>
            </a:r>
            <a:r>
              <a:rPr altLang="zh-CN" dirty="0" 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都是不合法的，因为它在</a:t>
            </a:r>
            <a:r>
              <a:rPr altLang="zh-CN" dirty="0" 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语言中是特殊字符</a:t>
            </a:r>
            <a:endParaRPr altLang="en-US" dirty="0" 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要辨识单引号字符和反斜线字符，必须用</a:t>
            </a:r>
            <a:r>
              <a:rPr altLang="en-US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转义字符</a:t>
            </a:r>
            <a:r>
              <a:rPr altLang="en-US" dirty="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来表示</a:t>
            </a:r>
            <a:endParaRPr altLang="en-US" dirty="0" 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759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字符常量</a:t>
            </a:r>
            <a:endParaRPr altLang="en-US" dirty="0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</a:ln>
        </p:spPr>
        <p:txBody>
          <a:bodyPr anchor="t" anchorCtr="0"/>
          <a:p>
            <a:pPr algn="ctr"/>
            <a:fld id="{BB962C8B-B14F-4D97-AF65-F5344CB8AC3E}" type="datetime4">
              <a:rPr altLang="zh-CN" sz="1400" lang="en-US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September 15, 2024</a:t>
            </a:fld>
            <a:endParaRPr altLang="zh-CN" sz="1400" lang="en-US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15" name="Rectangle 3"/>
          <p:cNvSpPr>
            <a:spLocks noGrp="1"/>
          </p:cNvSpPr>
          <p:nvPr>
            <p:ph type="body"/>
          </p:nvPr>
        </p:nvSpPr>
        <p:spPr>
          <a:xfrm>
            <a:off x="468313" y="1484313"/>
            <a:ext cx="8351837" cy="4883150"/>
          </a:xfrm>
        </p:spPr>
        <p:txBody>
          <a:bodyPr anchor="t" anchorCtr="0" bIns="45720" lIns="91440" rIns="91440" tIns="45720" vert="horz" wrap="square"/>
          <a:p>
            <a:pPr eaLnBrk="1" hangingPunct="1">
              <a:lnSpc>
                <a:spcPct val="90000"/>
              </a:lnSpc>
            </a:pP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语言的构成体系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数据类型（数据结构）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sz="2800" lang="zh-CN">
                <a:solidFill>
                  <a:srgbClr val="FF0000"/>
                </a:solidFill>
                <a:latin typeface="Times New Roman" panose="02020603050405020304" pitchFamily="18" charset="0"/>
              </a:rPr>
              <a:t>基本数据类型：整型、实型、字符型等</a:t>
            </a:r>
            <a:endParaRPr altLang="en-US" b="1" dirty="0" sz="2800" lang="zh-CN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复杂数据类型：数组、指针、结构体、联合体等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sz="2800" lang="zh-CN">
                <a:solidFill>
                  <a:srgbClr val="FF0000"/>
                </a:solidFill>
                <a:latin typeface="Times New Roman" panose="02020603050405020304" pitchFamily="18" charset="0"/>
              </a:rPr>
              <a:t>运算符</a:t>
            </a:r>
            <a:endParaRPr altLang="en-US" b="1" dirty="0" sz="2800" lang="zh-CN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语句（描述和控制算法的操作步骤）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支持结构化程序设计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3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即</a:t>
            </a: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语言要有相应的语句来支持</a:t>
            </a:r>
            <a:r>
              <a:rPr altLang="en-US" b="1" dirty="0" sz="2800" lang="zh-CN">
                <a:solidFill>
                  <a:srgbClr val="FF0000"/>
                </a:solidFill>
                <a:latin typeface="Times New Roman" panose="02020603050405020304" pitchFamily="18" charset="0"/>
              </a:rPr>
              <a:t>顺序</a:t>
            </a:r>
            <a:r>
              <a:rPr altLang="en-US" b="1" dirty="0" lang="zh-CN">
                <a:latin typeface="Times New Roman" panose="02020603050405020304" pitchFamily="18" charset="0"/>
              </a:rPr>
              <a:t>、选择和循环结构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r>
              <a:rPr altLang="zh-CN" b="1" dirty="0" 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altLang="en-US" b="1" dirty="0" lang="zh-CN">
                <a:solidFill>
                  <a:schemeClr val="tx1"/>
                </a:solidFill>
                <a:latin typeface="Times New Roman" panose="02020603050405020304" pitchFamily="18" charset="0"/>
              </a:rPr>
              <a:t>函数</a:t>
            </a:r>
            <a:endParaRPr altLang="en-US" b="1" dirty="0" lang="zh-CN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程序由一系列函数组成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程序运行的基本单元</a:t>
            </a:r>
            <a:endParaRPr altLang="en-US" b="1" dirty="0" lang="zh-CN">
              <a:latin typeface="Times New Roman" panose="02020603050405020304" pitchFamily="18" charset="0"/>
            </a:endParaRPr>
          </a:p>
        </p:txBody>
      </p:sp>
      <p:sp>
        <p:nvSpPr>
          <p:cNvPr id="1048616" name="Rectangle 2"/>
          <p:cNvSpPr>
            <a:spLocks noGrp="1"/>
          </p:cNvSpPr>
          <p:nvPr/>
        </p:nvSpPr>
        <p:spPr>
          <a:xfrm>
            <a:off x="2784475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 bIns="45720" lIns="91440" rIns="91440" tIns="45720" wrap="square"/>
          <a:p>
            <a:pPr algn="r"/>
            <a:r>
              <a:rPr altLang="en-US" b="1" dirty="0" sz="4400" 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顺序程序设计</a:t>
            </a:r>
            <a:endParaRPr altLang="en-US" b="1" dirty="0" sz="4400" lang="zh-CN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7"/>
          <p:cNvSpPr>
            <a:spLocks noGrp="1"/>
          </p:cNvSpPr>
          <p:nvPr>
            <p:ph idx="1"/>
          </p:nvPr>
        </p:nvSpPr>
        <p:spPr>
          <a:xfrm>
            <a:off x="1187133" y="1772603"/>
            <a:ext cx="6881812" cy="3514725"/>
          </a:xfrm>
        </p:spPr>
        <p:txBody>
          <a:bodyPr anchor="t" anchorCtr="0" bIns="45720" lIns="91440" rIns="91440" tIns="45720" vert="horz" wrap="square"/>
          <a:p>
            <a:pPr eaLnBrk="1" hangingPunct="1">
              <a:buFont typeface="Wingdings" panose="05000000000000000000" pitchFamily="2" charset="2"/>
              <a:buChar char="u"/>
            </a:pPr>
            <a:r>
              <a:rPr altLang="en-US" dirty="0" lang="zh-CN">
                <a:latin typeface="黑体" panose="02010609060101010101" pitchFamily="49" charset="-122"/>
              </a:rPr>
              <a:t>计算机中的数据存储</a:t>
            </a:r>
            <a:endParaRPr altLang="en-US" dirty="0" lang="zh-CN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altLang="en-US" dirty="0" lang="zh-CN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altLang="en-US" dirty="0" lang="zh-CN">
                <a:latin typeface="黑体" panose="02010609060101010101" pitchFamily="49" charset="-122"/>
              </a:rPr>
              <a:t>基本数据类型、</a:t>
            </a:r>
            <a:r>
              <a:rPr altLang="en-US" dirty="0" lang="zh-CN">
                <a:latin typeface="黑体" panose="02010609060101010101" pitchFamily="49" charset="-122"/>
                <a:sym typeface="+mn-ea"/>
              </a:rPr>
              <a:t>常量与变量</a:t>
            </a:r>
            <a:endParaRPr altLang="zh-CN" dirty="0" lang="en-US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altLang="zh-CN" dirty="0" lang="en-US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altLang="en-US" dirty="0" lang="zh-CN">
                <a:latin typeface="黑体" panose="02010609060101010101" pitchFamily="49" charset="-122"/>
              </a:rPr>
              <a:t>运算符</a:t>
            </a:r>
            <a:endParaRPr altLang="zh-CN" dirty="0" lang="en-US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altLang="zh-CN" dirty="0" lang="en-US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altLang="en-US" dirty="0" lang="zh-CN">
                <a:latin typeface="黑体" panose="02010609060101010101" pitchFamily="49" charset="-122"/>
              </a:rPr>
              <a:t>输入输出函数</a:t>
            </a:r>
            <a:endParaRPr altLang="zh-CN" dirty="0" lang="en-US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altLang="zh-CN" dirty="0" lang="en-US"/>
          </a:p>
        </p:txBody>
      </p:sp>
      <p:sp>
        <p:nvSpPr>
          <p:cNvPr id="1048623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pPr eaLnBrk="1" hangingPunct="1"/>
            <a:r>
              <a:rPr altLang="en-US" dirty="0" sz="4400" lang="zh-CN">
                <a:latin typeface="黑体" panose="02010609060101010101" pitchFamily="49" charset="-122"/>
              </a:rPr>
              <a:t>主要内容</a:t>
            </a:r>
            <a:endParaRPr altLang="en-US" dirty="0" sz="4400" lang="zh-CN">
              <a:latin typeface="黑体" panose="02010609060101010101" pitchFamily="49" charset="-122"/>
            </a:endParaRPr>
          </a:p>
        </p:txBody>
      </p:sp>
      <p:sp>
        <p:nvSpPr>
          <p:cNvPr id="1048624" name="日期占位符 4"/>
          <p:cNvSpPr>
            <a:spLocks noGrp="1"/>
          </p:cNvSpPr>
          <p:nvPr>
            <p:ph type="dt" sz="half" idx="2"/>
          </p:nvPr>
        </p:nvSpPr>
        <p:spPr/>
        <p:txBody>
          <a:bodyPr anchor="t" anchorCtr="0" bIns="45720" lIns="91440" rIns="91440" tIns="45720" wrap="square"/>
          <a:lstStyle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kern="1200" u="none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i="0" kern="1200" u="none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i="0" kern="1200" u="none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i="0" kern="1200" u="none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i="0" kern="1200" u="none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4">
              <a:rPr altLang="zh-CN" dirty="0" sz="1400" lang="en-US">
                <a:solidFill>
                  <a:schemeClr val="accent1"/>
                </a:solidFill>
                <a:latin typeface="Arial" panose="020B0604020202020204" pitchFamily="34" charset="0"/>
              </a:rPr>
              <a:t>September 15, 2024</a:t>
            </a:fld>
            <a:endParaRPr altLang="zh-CN" dirty="0" sz="1400" 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2097158" name="Picture 10" descr="C:\Program Files\Microsoft Office\MEDIA\CAGCAT10\j0195384.wmf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038975" y="4652963"/>
            <a:ext cx="1795463" cy="1833562"/>
          </a:xfrm>
          <a:prstGeom prst="rect"/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内容占位符 2"/>
          <p:cNvSpPr txBox="1"/>
          <p:nvPr/>
        </p:nvSpPr>
        <p:spPr>
          <a:xfrm>
            <a:off x="754380" y="2419985"/>
            <a:ext cx="8259445" cy="2593975"/>
          </a:xfrm>
          <a:prstGeom prst="rect"/>
        </p:spPr>
        <p:txBody>
          <a:bodyPr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algn="l" eaLnBrk="1" fontAlgn="base" hangingPunct="1" indent="-228600" marL="25146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algn="l" eaLnBrk="1" fontAlgn="base" hangingPunct="1" indent="-228600" marL="29718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algn="l" eaLnBrk="1" fontAlgn="base" hangingPunct="1" indent="-228600" marL="3429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algn="l" eaLnBrk="1" fontAlgn="base" hangingPunct="1" indent="-228600" marL="38862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en-US" baseline="0" b="1" cap="none" dirty="0" sz="28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编写代码要考虑：</a:t>
            </a:r>
            <a:endParaRPr altLang="zh-CN" baseline="0" b="1" cap="none" dirty="0" sz="28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85750" latinLnBrk="0" lvl="1" marL="74295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</a:pP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数据如何存储</a:t>
            </a:r>
            <a:endParaRPr altLang="zh-CN" baseline="0" b="0" cap="none" dirty="0" sz="28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dirty="0" sz="24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altLang="en-US" baseline="0" b="1" cap="none" dirty="0" sz="2400" i="0" kern="0" kumimoji="0" lang="zh-CN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常量</a:t>
            </a: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1, 10, 2,</a:t>
            </a:r>
            <a:r>
              <a:rPr altLang="zh-CN" baseline="0" b="1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…….    </a:t>
            </a:r>
            <a:r>
              <a:rPr altLang="en-US" baseline="0" b="1" cap="none" dirty="0" sz="2400" i="0" kern="0" kumimoji="0" lang="zh-CN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 b, c, sum </a:t>
            </a:r>
            <a:r>
              <a:rPr altLang="zh-CN" baseline="0" b="1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</a:t>
            </a:r>
            <a:endParaRPr altLang="zh-CN" baseline="0" b="1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29" name="TextBox 7"/>
          <p:cNvSpPr txBox="1"/>
          <p:nvPr/>
        </p:nvSpPr>
        <p:spPr>
          <a:xfrm>
            <a:off x="2769870" y="4149090"/>
            <a:ext cx="3385820" cy="2504441"/>
          </a:xfrm>
          <a:prstGeom prst="rect"/>
          <a:solidFill>
            <a:srgbClr val="A6F000"/>
          </a:solidFill>
          <a:ln w="9525">
            <a:noFill/>
          </a:ln>
        </p:spPr>
        <p:txBody>
          <a:bodyPr anchor="t" anchorCtr="0" wrap="square">
            <a:spAutoFit/>
          </a:bodyPr>
          <a:p>
            <a:r>
              <a:rPr altLang="zh-CN" dirty="0" sz="3200" lang="en-US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 a, b, c, sum;</a:t>
            </a:r>
            <a:endParaRPr altLang="zh-CN" dirty="0" sz="3200" lang="en-US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3200" lang="en-US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a=1;</a:t>
            </a:r>
            <a:endParaRPr altLang="zh-CN" dirty="0" sz="3200" lang="en-US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3200" lang="en-US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b=10;</a:t>
            </a:r>
            <a:endParaRPr altLang="zh-CN" dirty="0" sz="3200" lang="en-US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3200" lang="en-US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c=2;</a:t>
            </a:r>
            <a:endParaRPr altLang="zh-CN" dirty="0" sz="3200" lang="en-US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3200" lang="en-US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sum= (a+b)*(b/c);</a:t>
            </a:r>
            <a:endParaRPr altLang="zh-CN" dirty="0" sz="3200" lang="en-US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630" name="Rectangle 2"/>
          <p:cNvSpPr/>
          <p:nvPr/>
        </p:nvSpPr>
        <p:spPr>
          <a:xfrm>
            <a:off x="2987675" y="188913"/>
            <a:ext cx="5864225" cy="739775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b="1" dirty="0" sz="44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  <a:endParaRPr altLang="en-US" b="1" dirty="0" sz="44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31" name="文本框 1"/>
          <p:cNvSpPr txBox="1"/>
          <p:nvPr>
            <p:custDataLst>
              <p:tags r:id="rId1"/>
            </p:custDataLst>
          </p:nvPr>
        </p:nvSpPr>
        <p:spPr>
          <a:xfrm>
            <a:off x="612140" y="1484630"/>
            <a:ext cx="6575425" cy="706755"/>
          </a:xfrm>
          <a:prstGeom prst="rect"/>
          <a:noFill/>
        </p:spPr>
        <p:txBody>
          <a:bodyPr anchor="t" rtlCol="0" wrap="square">
            <a:spAutoFit/>
          </a:bodyPr>
          <a:p>
            <a:r>
              <a:rPr altLang="zh-CN" b="1" dirty="0" lang="en-US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en-US" b="1" dirty="0" sz="4000" lang="zh-CN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</a:t>
            </a:r>
            <a:r>
              <a:rPr altLang="zh-CN" b="1" dirty="0" sz="4000" lang="en-US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1+2+3+......+10 </a:t>
            </a:r>
            <a:r>
              <a:rPr altLang="zh-CN" b="1" dirty="0" sz="4000" lang="zh-CN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的值</a:t>
            </a:r>
            <a:endParaRPr altLang="zh-CN" b="1" dirty="0" sz="4000" lang="zh-CN"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advClick="0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内容占位符 2"/>
          <p:cNvSpPr>
            <a:spLocks noGrp="1"/>
          </p:cNvSpPr>
          <p:nvPr>
            <p:ph sz="half" idx="1"/>
          </p:nvPr>
        </p:nvSpPr>
        <p:spPr>
          <a:xfrm>
            <a:off x="311150" y="1285875"/>
            <a:ext cx="5845175" cy="5572125"/>
          </a:xfrm>
        </p:spPr>
        <p:txBody>
          <a:bodyPr anchor="t" anchorCtr="0" bIns="45720" lIns="91440" rIns="91440" tIns="45720" vert="horz" wrap="square"/>
          <a:p>
            <a:pPr>
              <a:buClrTx/>
              <a:buSzTx/>
              <a:buFont typeface="Wingdings" panose="05000000000000000000" pitchFamily="2" charset="2"/>
            </a:pPr>
            <a:r>
              <a:rPr altLang="en-US" dirty="0" lang="zh-CN">
                <a:latin typeface="Times New Roman" panose="02020603050405020304" pitchFamily="18" charset="0"/>
              </a:rPr>
              <a:t>计算机硬件（电子元器件）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altLang="en-US" dirty="0" lang="zh-CN">
                <a:latin typeface="Times New Roman" panose="02020603050405020304" pitchFamily="18" charset="0"/>
              </a:rPr>
              <a:t>一个电子元器件只有“开”和“关”两种状态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altLang="en-US" dirty="0" lang="zh-CN">
                <a:latin typeface="Times New Roman" panose="02020603050405020304" pitchFamily="18" charset="0"/>
              </a:rPr>
              <a:t>若用电子元器件：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altLang="en-US" dirty="0" lang="zh-CN">
                <a:latin typeface="Times New Roman" panose="02020603050405020304" pitchFamily="18" charset="0"/>
              </a:rPr>
              <a:t>“开”表示</a:t>
            </a:r>
            <a:r>
              <a:rPr altLang="zh-CN" dirty="0" lang="en-US">
                <a:latin typeface="Times New Roman" panose="02020603050405020304" pitchFamily="18" charset="0"/>
              </a:rPr>
              <a:t>1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altLang="en-US" dirty="0" lang="zh-CN">
                <a:latin typeface="Times New Roman" panose="02020603050405020304" pitchFamily="18" charset="0"/>
              </a:rPr>
              <a:t>“关”表示</a:t>
            </a:r>
            <a:r>
              <a:rPr altLang="zh-CN" dirty="0" lang="en-US">
                <a:latin typeface="Times New Roman" panose="02020603050405020304" pitchFamily="18" charset="0"/>
              </a:rPr>
              <a:t>0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altLang="en-US" dirty="0" lang="zh-CN">
                <a:latin typeface="Times New Roman" panose="02020603050405020304" pitchFamily="18" charset="0"/>
              </a:rPr>
              <a:t>则</a:t>
            </a:r>
            <a:r>
              <a:rPr altLang="zh-CN" b="1" dirty="0" lang="en-US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altLang="en-US" b="1" dirty="0" lang="zh-CN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altLang="en-US" dirty="0" lang="zh-CN">
                <a:latin typeface="Times New Roman" panose="02020603050405020304" pitchFamily="18" charset="0"/>
              </a:rPr>
              <a:t>电子元器件只能代表十进制的</a:t>
            </a:r>
            <a:r>
              <a:rPr altLang="zh-CN" dirty="0" lang="en-US">
                <a:latin typeface="Times New Roman" panose="02020603050405020304" pitchFamily="18" charset="0"/>
              </a:rPr>
              <a:t>0</a:t>
            </a:r>
            <a:r>
              <a:rPr altLang="en-US" dirty="0" lang="zh-CN">
                <a:latin typeface="Times New Roman" panose="02020603050405020304" pitchFamily="18" charset="0"/>
              </a:rPr>
              <a:t>、</a:t>
            </a:r>
            <a:r>
              <a:rPr altLang="zh-CN" dirty="0" lang="en-US">
                <a:latin typeface="Times New Roman" panose="02020603050405020304" pitchFamily="18" charset="0"/>
              </a:rPr>
              <a:t>1</a:t>
            </a:r>
            <a:r>
              <a:rPr altLang="en-US" dirty="0" lang="zh-CN">
                <a:latin typeface="Times New Roman" panose="02020603050405020304" pitchFamily="18" charset="0"/>
              </a:rPr>
              <a:t>两个数值</a:t>
            </a:r>
            <a:endParaRPr altLang="en-US" dirty="0" lang="zh-CN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SzPct val="50000"/>
              <a:buFont typeface="Wingdings 2" panose="05020102010507070707" pitchFamily="18" charset="2"/>
            </a:pPr>
            <a:r>
              <a:rPr altLang="en-US" dirty="0" lang="zh-CN">
                <a:latin typeface="Times New Roman" panose="02020603050405020304" pitchFamily="18" charset="0"/>
              </a:rPr>
              <a:t>若采用</a:t>
            </a:r>
            <a:r>
              <a:rPr altLang="zh-CN" b="1" dirty="0" lang="en-US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altLang="en-US" b="1" dirty="0" lang="zh-CN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altLang="en-US" dirty="0" lang="zh-CN">
                <a:latin typeface="Times New Roman" panose="02020603050405020304" pitchFamily="18" charset="0"/>
              </a:rPr>
              <a:t>电子元器件，它们的开关状态的组合，可以有</a:t>
            </a:r>
            <a:r>
              <a:rPr altLang="zh-CN" dirty="0" lang="en-US">
                <a:latin typeface="Times New Roman" panose="02020603050405020304" pitchFamily="18" charset="0"/>
              </a:rPr>
              <a:t>4</a:t>
            </a:r>
            <a:r>
              <a:rPr altLang="en-US" dirty="0" lang="zh-CN">
                <a:latin typeface="Times New Roman" panose="02020603050405020304" pitchFamily="18" charset="0"/>
              </a:rPr>
              <a:t>种情况，可以分别表示十进制的</a:t>
            </a:r>
            <a:r>
              <a:rPr altLang="zh-CN" dirty="0" lang="en-US">
                <a:latin typeface="Times New Roman" panose="02020603050405020304" pitchFamily="18" charset="0"/>
              </a:rPr>
              <a:t>0,1,2,3</a:t>
            </a:r>
            <a:endParaRPr altLang="en-US" dirty="0" lang="zh-CN">
              <a:latin typeface="Times New Roman" panose="02020603050405020304" pitchFamily="18" charset="0"/>
            </a:endParaRPr>
          </a:p>
        </p:txBody>
      </p:sp>
      <p:graphicFrame>
        <p:nvGraphicFramePr>
          <p:cNvPr id="4194304" name="表格 16"/>
          <p:cNvGraphicFramePr>
            <a:graphicFrameLocks noGrp="1"/>
          </p:cNvGraphicFramePr>
          <p:nvPr/>
        </p:nvGraphicFramePr>
        <p:xfrm>
          <a:off x="6732588" y="3713163"/>
          <a:ext cx="2214562" cy="3028951"/>
        </p:xfrm>
        <a:graphic>
          <a:graphicData uri="http://schemas.openxmlformats.org/drawingml/2006/table">
            <a:tbl>
              <a:tblPr/>
              <a:tblGrid>
                <a:gridCol w="738187"/>
                <a:gridCol w="738188"/>
                <a:gridCol w="738187"/>
              </a:tblGrid>
              <a:tr h="1000124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表示数值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5" name="Group 45"/>
          <p:cNvGraphicFramePr>
            <a:graphicFrameLocks noGrp="1"/>
          </p:cNvGraphicFramePr>
          <p:nvPr/>
        </p:nvGraphicFramePr>
        <p:xfrm>
          <a:off x="6715125" y="1573213"/>
          <a:ext cx="2143125" cy="1822450"/>
        </p:xfrm>
        <a:graphic>
          <a:graphicData uri="http://schemas.openxmlformats.org/drawingml/2006/table">
            <a:tbl>
              <a:tblPr/>
              <a:tblGrid>
                <a:gridCol w="1071563"/>
                <a:gridCol w="1071562"/>
              </a:tblGrid>
              <a:tr h="822907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dirty="0" sz="24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0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dirty="0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400" i="0" kumimoji="0" lang="zh-CN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</a:t>
                      </a:r>
                      <a:endParaRPr altLang="zh-CN" baseline="0" b="1" cap="none" sz="2400" i="0" kumimoji="0" lang="en-US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400" i="0" kumimoji="0" lang="zh-CN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数值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499771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4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关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dirty="0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499771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0" cap="none" sz="24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开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dirty="0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048639" name="Rectangle 2"/>
          <p:cNvSpPr/>
          <p:nvPr/>
        </p:nvSpPr>
        <p:spPr>
          <a:xfrm>
            <a:off x="2987675" y="188913"/>
            <a:ext cx="5864225" cy="739775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b="1" dirty="0" sz="44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  <a:endParaRPr altLang="en-US" b="1" dirty="0" sz="44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内容占位符 2"/>
          <p:cNvSpPr>
            <a:spLocks noGrp="1"/>
          </p:cNvSpPr>
          <p:nvPr>
            <p:ph sz="half" idx="1"/>
          </p:nvPr>
        </p:nvSpPr>
        <p:spPr>
          <a:xfrm>
            <a:off x="214313" y="2057400"/>
            <a:ext cx="3500437" cy="1803400"/>
          </a:xfrm>
        </p:spPr>
        <p:txBody>
          <a:bodyPr anchor="t" anchorCtr="0" bIns="45720" lIns="91440" rIns="91440" tIns="45720" vert="horz" wrap="square"/>
          <a:p>
            <a:pPr>
              <a:buClrTx/>
              <a:buSzTx/>
              <a:buFont typeface="Wingdings" panose="05000000000000000000" pitchFamily="2" charset="2"/>
            </a:pPr>
            <a:r>
              <a:rPr altLang="en-US" dirty="0" lang="zh-CN">
                <a:latin typeface="Times New Roman" panose="02020603050405020304" pitchFamily="18" charset="0"/>
              </a:rPr>
              <a:t>若要表示</a:t>
            </a:r>
            <a:r>
              <a:rPr altLang="zh-CN" dirty="0" lang="en-US">
                <a:latin typeface="Times New Roman" panose="02020603050405020304" pitchFamily="18" charset="0"/>
              </a:rPr>
              <a:t>4</a:t>
            </a:r>
            <a:r>
              <a:rPr altLang="en-US" dirty="0" lang="zh-CN">
                <a:latin typeface="Times New Roman" panose="02020603050405020304" pitchFamily="18" charset="0"/>
              </a:rPr>
              <a:t>、</a:t>
            </a:r>
            <a:r>
              <a:rPr altLang="zh-CN" dirty="0" lang="en-US">
                <a:latin typeface="Times New Roman" panose="02020603050405020304" pitchFamily="18" charset="0"/>
              </a:rPr>
              <a:t>5</a:t>
            </a:r>
            <a:r>
              <a:rPr altLang="en-US" dirty="0" lang="zh-CN">
                <a:latin typeface="Times New Roman" panose="02020603050405020304" pitchFamily="18" charset="0"/>
              </a:rPr>
              <a:t>、</a:t>
            </a:r>
            <a:r>
              <a:rPr altLang="zh-CN" dirty="0" lang="en-US">
                <a:latin typeface="Times New Roman" panose="02020603050405020304" pitchFamily="18" charset="0"/>
              </a:rPr>
              <a:t>6……</a:t>
            </a:r>
            <a:r>
              <a:rPr altLang="en-US" dirty="0" lang="zh-CN">
                <a:latin typeface="Times New Roman" panose="02020603050405020304" pitchFamily="18" charset="0"/>
              </a:rPr>
              <a:t>更大的数字呢？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endParaRPr altLang="zh-CN" dirty="0" lang="en-US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r>
              <a:rPr altLang="en-US" dirty="0" lang="zh-CN">
                <a:latin typeface="Times New Roman" panose="02020603050405020304" pitchFamily="18" charset="0"/>
              </a:rPr>
              <a:t>增加电子元器件</a:t>
            </a:r>
            <a:endParaRPr altLang="en-US" dirty="0" lang="zh-CN">
              <a:latin typeface="Times New Roman" panose="02020603050405020304" pitchFamily="18" charset="0"/>
            </a:endParaRPr>
          </a:p>
        </p:txBody>
      </p:sp>
      <p:graphicFrame>
        <p:nvGraphicFramePr>
          <p:cNvPr id="4194306" name="Group 60"/>
          <p:cNvGraphicFramePr>
            <a:graphicFrameLocks noGrp="1"/>
          </p:cNvGraphicFramePr>
          <p:nvPr/>
        </p:nvGraphicFramePr>
        <p:xfrm>
          <a:off x="4500563" y="1544638"/>
          <a:ext cx="4464050" cy="4797426"/>
        </p:xfrm>
        <a:graphic>
          <a:graphicData uri="http://schemas.openxmlformats.org/drawingml/2006/table">
            <a:tbl>
              <a:tblPr/>
              <a:tblGrid>
                <a:gridCol w="1008062"/>
                <a:gridCol w="938213"/>
                <a:gridCol w="862012"/>
                <a:gridCol w="1655763"/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表示的数值</a:t>
                      </a:r>
                      <a:endParaRPr altLang="en-US" baseline="0" b="1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7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0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048641" name="Rectangle 2"/>
          <p:cNvSpPr/>
          <p:nvPr/>
        </p:nvSpPr>
        <p:spPr>
          <a:xfrm>
            <a:off x="2987675" y="188913"/>
            <a:ext cx="5864225" cy="739775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b="1" dirty="0" sz="44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  <a:endParaRPr altLang="en-US" b="1" dirty="0" sz="44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Group 57"/>
          <p:cNvGraphicFramePr>
            <a:graphicFrameLocks noGrp="1"/>
          </p:cNvGraphicFramePr>
          <p:nvPr/>
        </p:nvGraphicFramePr>
        <p:xfrm>
          <a:off x="108585" y="1341438"/>
          <a:ext cx="4248150" cy="5054598"/>
        </p:xfrm>
        <a:graphic>
          <a:graphicData uri="http://schemas.openxmlformats.org/drawingml/2006/table">
            <a:tbl>
              <a:tblPr/>
              <a:tblGrid>
                <a:gridCol w="933450"/>
                <a:gridCol w="939800"/>
                <a:gridCol w="935037"/>
                <a:gridCol w="1439863"/>
              </a:tblGrid>
              <a:tr h="7011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altLang="en-US" baseline="0" b="1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altLang="en-US" baseline="0" b="1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altLang="zh-CN"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dirty="0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表示数值</a:t>
                      </a: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altLang="en-US" baseline="0" b="1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</a:t>
                      </a:r>
                      <a:r>
                        <a:rPr altLang="zh-CN"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altLang="zh-CN" baseline="0" b="1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3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dirty="0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dirty="0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779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096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altLang="en-US" baseline="0" b="1" cap="none" sz="24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altLang="en-US" baseline="0" b="1" cap="none" dirty="0" sz="2400" i="0" kumimoji="0" lang="zh-CN" normalizeH="0" strike="noStrike" u="none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048642" name="内容占位符 2"/>
          <p:cNvSpPr/>
          <p:nvPr/>
        </p:nvSpPr>
        <p:spPr>
          <a:xfrm>
            <a:off x="4572000" y="1341755"/>
            <a:ext cx="4464050" cy="4105275"/>
          </a:xfrm>
          <a:prstGeom prst="rect"/>
          <a:noFill/>
          <a:ln w="9525">
            <a:noFill/>
          </a:ln>
        </p:spPr>
        <p:txBody>
          <a:bodyPr anchor="t" anchorCtr="0"/>
          <a:p>
            <a:pPr eaLnBrk="0" hangingPunct="0" indent="-342900" marL="342900"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r>
              <a:rPr altLang="en-US" dirty="0" sz="2800" lang="zh-CN">
                <a:latin typeface="Times New Roman" panose="02020603050405020304" pitchFamily="18" charset="0"/>
                <a:ea typeface="黑体" panose="02010609060101010101" pitchFamily="49" charset="-122"/>
              </a:rPr>
              <a:t>若一个电子元器件代表二进制中的一位</a:t>
            </a:r>
            <a:r>
              <a:rPr altLang="zh-CN" dirty="0" sz="2800" lang="en-US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zh-CN" b="1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bit,</a:t>
            </a:r>
            <a:r>
              <a:rPr altLang="en-US" b="1" dirty="0" sz="28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比特</a:t>
            </a:r>
            <a:r>
              <a:rPr altLang="zh-CN" dirty="0" sz="2800" lang="en-US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dirty="0" sz="28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285750" lvl="1" marL="742950" rtl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</a:pP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左表就是用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位的二进制表示了十进制的数值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285750" lvl="1" marL="742950" rtl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</a:pPr>
            <a:endParaRPr altLang="en-US" dirty="0" sz="24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altLang="en-US" dirty="0" sz="2800" lang="zh-CN">
                <a:latin typeface="Times New Roman" panose="02020603050405020304" pitchFamily="18" charset="0"/>
                <a:ea typeface="黑体" panose="02010609060101010101" pitchFamily="49" charset="-122"/>
              </a:rPr>
              <a:t>“二进制”数制</a:t>
            </a:r>
            <a:endParaRPr altLang="zh-CN" dirty="0" sz="28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285750" lvl="1" marL="742950" rtl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只有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两个数码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285750" lvl="1" marL="742950" rtl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基数为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，进位规则是“逢二进一”，借位规则是“借一当二”</a:t>
            </a:r>
            <a:endParaRPr altLang="en-US" dirty="0" sz="24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285750" lvl="1" marL="742950" rtl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endParaRPr altLang="zh-CN" dirty="0" sz="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285750" lvl="1" marL="742950" rtl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endParaRPr altLang="zh-CN" dirty="0" sz="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285750" lvl="2" marL="28575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dirty="0" sz="1800" i="1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黑体" panose="02010609060101010101" pitchFamily="49" charset="-122"/>
              </a:rPr>
              <a:t>二进制和</a:t>
            </a:r>
            <a:r>
              <a:rPr altLang="en-US" dirty="0" sz="1800" i="1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十进制如何转换，查阅</a:t>
            </a:r>
            <a:r>
              <a:rPr altLang="zh-CN" dirty="0" sz="1800" i="1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altLang="en-US" dirty="0" sz="1800" i="1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数字逻辑电路</a:t>
            </a:r>
            <a:r>
              <a:rPr altLang="zh-CN" dirty="0" sz="1800" i="1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r>
              <a:rPr altLang="en-US" dirty="0" sz="1800" i="1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书籍或者上网搜索</a:t>
            </a:r>
            <a:endParaRPr altLang="en-US" dirty="0" sz="1800" i="1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285750" lvl="1" marL="742950" rtl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endParaRPr altLang="zh-CN" dirty="0" sz="1800" i="1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43" name="Rectangle 2"/>
          <p:cNvSpPr/>
          <p:nvPr/>
        </p:nvSpPr>
        <p:spPr>
          <a:xfrm>
            <a:off x="2987675" y="188913"/>
            <a:ext cx="5864225" cy="739775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b="1" dirty="0" sz="44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  <a:endParaRPr altLang="en-US" b="1" dirty="0" sz="44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1361fde6-fc61-40cc-b0d6-57b7ec54ad55}"/>
</p:tagLst>
</file>

<file path=ppt/tags/tag3.xml><?xml version="1.0" encoding="utf-8"?>
<p:tagLst xmlns:p="http://schemas.openxmlformats.org/presentationml/2006/main">
  <p:tag name="KSO_WM_UNIT_TABLE_BEAUTIFY" val="smartTable{cb3ac26d-01a6-40b6-9f0e-9f37e534c618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MH" val="2017080612034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主题1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anchor="ctr" rtlCol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主题1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anchor="ctr" rtlCol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主题1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anchor="ctr" rtlCol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主题1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anchor="ctr" rtlCol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主题1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anchor="ctr" rtlCol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主题1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anchor="ctr" rtlCol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Company>bit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幻灯片 1</dc:title>
  <dc:creator>lfx</dc:creator>
  <cp:lastModifiedBy>Brian</cp:lastModifiedBy>
  <dcterms:created xsi:type="dcterms:W3CDTF">2005-09-06T16:12:00Z</dcterms:created>
  <dcterms:modified xsi:type="dcterms:W3CDTF">2024-09-15T04:46:49Z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27f3d2eb7d2e4215a8b2285391962df5_23</vt:lpwstr>
  </property>
</Properties>
</file>