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2"/>
  </p:notesMasterIdLst>
  <p:sldIdLst>
    <p:sldId id="621" r:id="rId3"/>
    <p:sldId id="420" r:id="rId4"/>
    <p:sldId id="562" r:id="rId5"/>
    <p:sldId id="563" r:id="rId6"/>
    <p:sldId id="565" r:id="rId7"/>
    <p:sldId id="614" r:id="rId8"/>
    <p:sldId id="479" r:id="rId9"/>
    <p:sldId id="481" r:id="rId10"/>
    <p:sldId id="486" r:id="rId11"/>
    <p:sldId id="669" r:id="rId12"/>
    <p:sldId id="611" r:id="rId13"/>
    <p:sldId id="482" r:id="rId14"/>
    <p:sldId id="487" r:id="rId15"/>
    <p:sldId id="613" r:id="rId16"/>
    <p:sldId id="484" r:id="rId17"/>
    <p:sldId id="566" r:id="rId18"/>
    <p:sldId id="485" r:id="rId19"/>
    <p:sldId id="490" r:id="rId20"/>
    <p:sldId id="488" r:id="rId21"/>
    <p:sldId id="492" r:id="rId22"/>
    <p:sldId id="659" r:id="rId23"/>
    <p:sldId id="483" r:id="rId24"/>
    <p:sldId id="660" r:id="rId25"/>
    <p:sldId id="495" r:id="rId26"/>
    <p:sldId id="678" r:id="rId27"/>
    <p:sldId id="675" r:id="rId28"/>
    <p:sldId id="500" r:id="rId29"/>
    <p:sldId id="679" r:id="rId30"/>
    <p:sldId id="501" r:id="rId31"/>
    <p:sldId id="496" r:id="rId32"/>
    <p:sldId id="854" r:id="rId33"/>
    <p:sldId id="497" r:id="rId34"/>
    <p:sldId id="502" r:id="rId35"/>
    <p:sldId id="503" r:id="rId36"/>
    <p:sldId id="595" r:id="rId37"/>
    <p:sldId id="670" r:id="rId38"/>
    <p:sldId id="571" r:id="rId39"/>
    <p:sldId id="581" r:id="rId40"/>
    <p:sldId id="582" r:id="rId41"/>
    <p:sldId id="511" r:id="rId42"/>
    <p:sldId id="510" r:id="rId43"/>
    <p:sldId id="596" r:id="rId44"/>
    <p:sldId id="584" r:id="rId45"/>
    <p:sldId id="598" r:id="rId46"/>
    <p:sldId id="583" r:id="rId47"/>
    <p:sldId id="687" r:id="rId48"/>
    <p:sldId id="684" r:id="rId49"/>
    <p:sldId id="688" r:id="rId50"/>
    <p:sldId id="628" r:id="rId51"/>
    <p:sldId id="629" r:id="rId52"/>
    <p:sldId id="630" r:id="rId53"/>
    <p:sldId id="756" r:id="rId54"/>
    <p:sldId id="632" r:id="rId55"/>
    <p:sldId id="633" r:id="rId56"/>
    <p:sldId id="689" r:id="rId57"/>
    <p:sldId id="757" r:id="rId58"/>
    <p:sldId id="758" r:id="rId59"/>
    <p:sldId id="635" r:id="rId60"/>
    <p:sldId id="636" r:id="rId61"/>
    <p:sldId id="637" r:id="rId62"/>
    <p:sldId id="639" r:id="rId63"/>
    <p:sldId id="640" r:id="rId64"/>
    <p:sldId id="641" r:id="rId65"/>
    <p:sldId id="661" r:id="rId66"/>
    <p:sldId id="690" r:id="rId67"/>
    <p:sldId id="691" r:id="rId68"/>
    <p:sldId id="644" r:id="rId69"/>
    <p:sldId id="645" r:id="rId70"/>
    <p:sldId id="662" r:id="rId71"/>
    <p:sldId id="664" r:id="rId72"/>
    <p:sldId id="668" r:id="rId73"/>
    <p:sldId id="646" r:id="rId74"/>
    <p:sldId id="619" r:id="rId75"/>
    <p:sldId id="522" r:id="rId76"/>
    <p:sldId id="523" r:id="rId77"/>
    <p:sldId id="532" r:id="rId78"/>
    <p:sldId id="539" r:id="rId79"/>
    <p:sldId id="535" r:id="rId80"/>
    <p:sldId id="592" r:id="rId81"/>
    <p:sldId id="537" r:id="rId82"/>
    <p:sldId id="536" r:id="rId83"/>
    <p:sldId id="624" r:id="rId84"/>
    <p:sldId id="540" r:id="rId85"/>
    <p:sldId id="666" r:id="rId86"/>
    <p:sldId id="542" r:id="rId87"/>
    <p:sldId id="604" r:id="rId88"/>
    <p:sldId id="610" r:id="rId89"/>
    <p:sldId id="963" r:id="rId90"/>
    <p:sldId id="543" r:id="rId91"/>
    <p:sldId id="544" r:id="rId92"/>
    <p:sldId id="665" r:id="rId93"/>
    <p:sldId id="545" r:id="rId94"/>
    <p:sldId id="667" r:id="rId95"/>
    <p:sldId id="648" r:id="rId96"/>
    <p:sldId id="802" r:id="rId97"/>
    <p:sldId id="649" r:id="rId98"/>
    <p:sldId id="962" r:id="rId99"/>
    <p:sldId id="940" r:id="rId100"/>
    <p:sldId id="941" r:id="rId101"/>
    <p:sldId id="942" r:id="rId103"/>
    <p:sldId id="943" r:id="rId104"/>
    <p:sldId id="944" r:id="rId105"/>
    <p:sldId id="945" r:id="rId106"/>
    <p:sldId id="946" r:id="rId107"/>
    <p:sldId id="961" r:id="rId108"/>
    <p:sldId id="815" r:id="rId109"/>
    <p:sldId id="814" r:id="rId110"/>
    <p:sldId id="805" r:id="rId111"/>
    <p:sldId id="806" r:id="rId112"/>
    <p:sldId id="807" r:id="rId113"/>
    <p:sldId id="808" r:id="rId114"/>
    <p:sldId id="809" r:id="rId115"/>
    <p:sldId id="816" r:id="rId116"/>
    <p:sldId id="817" r:id="rId117"/>
    <p:sldId id="964" r:id="rId118"/>
    <p:sldId id="930" r:id="rId119"/>
  </p:sldIdLst>
  <p:sldSz cx="9144000" cy="6858000" type="screen4x3"/>
  <p:notesSz cx="6858000" cy="9144000"/>
  <p:custDataLst>
    <p:tags r:id="rId123"/>
  </p:custDataLst>
  <p:defaultTextStyle>
    <a:defPPr>
      <a:defRPr lang="zh-CN"/>
    </a:defPPr>
    <a:lvl1pPr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defRPr sz="4400" kern="1200">
        <a:solidFill>
          <a:srgbClr val="CC0066"/>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rgbClr val="CC0066"/>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rgbClr val="CC0066"/>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rgbClr val="CC0066"/>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rgbClr val="CC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70" userDrawn="1">
          <p15:clr>
            <a:srgbClr val="A4A3A4"/>
          </p15:clr>
        </p15:guide>
        <p15:guide id="2" pos="27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339966"/>
    <a:srgbClr val="CCFF99"/>
    <a:srgbClr val="CC3300"/>
    <a:srgbClr val="66FF99"/>
    <a:srgbClr val="FFCCCC"/>
    <a:srgbClr val="CC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67" autoAdjust="0"/>
    <p:restoredTop sz="88316" autoAdjust="0"/>
  </p:normalViewPr>
  <p:slideViewPr>
    <p:cSldViewPr showGuides="1">
      <p:cViewPr varScale="1">
        <p:scale>
          <a:sx n="67" d="100"/>
          <a:sy n="67" d="100"/>
        </p:scale>
        <p:origin x="-1158" y="-108"/>
      </p:cViewPr>
      <p:guideLst>
        <p:guide orient="horz" pos="1970"/>
        <p:guide pos="27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3" Type="http://schemas.openxmlformats.org/officeDocument/2006/relationships/tags" Target="tags/tag225.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notesMaster" Target="notesMasters/notesMaster1.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b="0" i="0">
                <a:solidFill>
                  <a:schemeClr val="tx1"/>
                </a:solidFill>
                <a:ea typeface="宋体" panose="02010600030101010101"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0" i="0">
                <a:solidFill>
                  <a:schemeClr val="tx1"/>
                </a:solidFill>
                <a:ea typeface="宋体" panose="02010600030101010101" pitchFamily="2" charset="-122"/>
              </a:defRPr>
            </a:lvl1pPr>
          </a:lstStyle>
          <a:p>
            <a:pPr>
              <a:defRPr/>
            </a:pPr>
            <a:endParaRPr lang="en-US" altLang="zh-CN"/>
          </a:p>
        </p:txBody>
      </p:sp>
      <p:sp>
        <p:nvSpPr>
          <p:cNvPr id="99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b="0" i="0">
                <a:solidFill>
                  <a:schemeClr val="tx1"/>
                </a:solidFill>
                <a:ea typeface="宋体" panose="02010600030101010101"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200" b="0" i="0">
                <a:solidFill>
                  <a:schemeClr val="tx1"/>
                </a:solidFill>
                <a:ea typeface="宋体" panose="02010600030101010101" pitchFamily="2" charset="-122"/>
              </a:defRPr>
            </a:lvl1pPr>
          </a:lstStyle>
          <a:p>
            <a:pPr>
              <a:defRPr/>
            </a:pPr>
            <a:fld id="{35046A6A-DCB7-4DFB-B791-7CBF717D7BA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1600200" y="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sp>
        <p:nvSpPr>
          <p:cNvPr id="5" name="Text Box 7"/>
          <p:cNvSpPr txBox="1">
            <a:spLocks noChangeArrowheads="1"/>
          </p:cNvSpPr>
          <p:nvPr/>
        </p:nvSpPr>
        <p:spPr bwMode="auto">
          <a:xfrm>
            <a:off x="2627313" y="6335713"/>
            <a:ext cx="394462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r>
              <a:rPr lang="zh-CN" altLang="en-US" sz="1400" b="1" smtClean="0">
                <a:solidFill>
                  <a:schemeClr val="tx1"/>
                </a:solidFill>
                <a:latin typeface="宋体" panose="02010600030101010101" pitchFamily="2" charset="-122"/>
              </a:rPr>
              <a:t>西安交通大学 电信学部 计算机科学与技术学院</a:t>
            </a:r>
            <a:endParaRPr lang="zh-CN" altLang="en-US" sz="1400" b="1" smtClean="0">
              <a:solidFill>
                <a:schemeClr val="tx1"/>
              </a:solidFill>
              <a:latin typeface="宋体" panose="02010600030101010101" pitchFamily="2" charset="-122"/>
            </a:endParaRPr>
          </a:p>
        </p:txBody>
      </p:sp>
      <p:sp>
        <p:nvSpPr>
          <p:cNvPr id="6" name="Rectangle 8"/>
          <p:cNvSpPr>
            <a:spLocks noChangeArrowheads="1"/>
          </p:cNvSpPr>
          <p:nvPr/>
        </p:nvSpPr>
        <p:spPr bwMode="ltGray">
          <a:xfrm>
            <a:off x="5895975" y="0"/>
            <a:ext cx="3248025" cy="2781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grpSp>
        <p:nvGrpSpPr>
          <p:cNvPr id="7" name="Group 9"/>
          <p:cNvGrpSpPr/>
          <p:nvPr/>
        </p:nvGrpSpPr>
        <p:grpSpPr bwMode="auto">
          <a:xfrm>
            <a:off x="19050" y="2330450"/>
            <a:ext cx="9115425" cy="358775"/>
            <a:chOff x="3827" y="1468"/>
            <a:chExt cx="1927" cy="226"/>
          </a:xfrm>
        </p:grpSpPr>
        <p:sp>
          <p:nvSpPr>
            <p:cNvPr id="8" name="Line 10"/>
            <p:cNvSpPr>
              <a:spLocks noChangeShapeType="1"/>
            </p:cNvSpPr>
            <p:nvPr/>
          </p:nvSpPr>
          <p:spPr bwMode="white">
            <a:xfrm>
              <a:off x="3827" y="1468"/>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9" name="Line 11"/>
            <p:cNvSpPr>
              <a:spLocks noChangeShapeType="1"/>
            </p:cNvSpPr>
            <p:nvPr/>
          </p:nvSpPr>
          <p:spPr bwMode="white">
            <a:xfrm>
              <a:off x="3827" y="1540"/>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2"/>
            <p:cNvSpPr>
              <a:spLocks noChangeShapeType="1"/>
            </p:cNvSpPr>
            <p:nvPr/>
          </p:nvSpPr>
          <p:spPr bwMode="white">
            <a:xfrm>
              <a:off x="3827" y="1616"/>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1" name="Line 13"/>
            <p:cNvSpPr>
              <a:spLocks noChangeShapeType="1"/>
            </p:cNvSpPr>
            <p:nvPr/>
          </p:nvSpPr>
          <p:spPr bwMode="white">
            <a:xfrm>
              <a:off x="3827" y="1694"/>
              <a:ext cx="1927"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pic>
        <p:nvPicPr>
          <p:cNvPr id="1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5"/>
          <p:cNvSpPr>
            <a:spLocks noChangeArrowheads="1"/>
          </p:cNvSpPr>
          <p:nvPr/>
        </p:nvSpPr>
        <p:spPr bwMode="black">
          <a:xfrm>
            <a:off x="0" y="2781300"/>
            <a:ext cx="9144000" cy="714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sp>
        <p:nvSpPr>
          <p:cNvPr id="14" name="Rectangle 16"/>
          <p:cNvSpPr>
            <a:spLocks noChangeArrowheads="1"/>
          </p:cNvSpPr>
          <p:nvPr/>
        </p:nvSpPr>
        <p:spPr bwMode="gray">
          <a:xfrm>
            <a:off x="2627313" y="2852738"/>
            <a:ext cx="6516687" cy="9366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pic>
        <p:nvPicPr>
          <p:cNvPr id="1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subTitle" idx="1"/>
          </p:nvPr>
        </p:nvSpPr>
        <p:spPr bwMode="grayWhite">
          <a:xfrm>
            <a:off x="4859338" y="4292600"/>
            <a:ext cx="3168650" cy="758825"/>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137" name="Rectangle 17"/>
          <p:cNvSpPr>
            <a:spLocks noGrp="1" noChangeArrowheads="1"/>
          </p:cNvSpPr>
          <p:nvPr>
            <p:ph type="ctrTitle"/>
          </p:nvPr>
        </p:nvSpPr>
        <p:spPr bwMode="ltGray">
          <a:xfrm>
            <a:off x="2987675" y="2987675"/>
            <a:ext cx="5791200" cy="685800"/>
          </a:xfrm>
        </p:spPr>
        <p:txBody>
          <a:bodyPr/>
          <a:lstStyle>
            <a:lvl1pPr algn="l">
              <a:defRPr sz="5400"/>
            </a:lvl1pPr>
          </a:lstStyle>
          <a:p>
            <a:r>
              <a:rPr lang="zh-CN" altLang="en-US"/>
              <a:t>单击此处编辑母版标题样式</a:t>
            </a:r>
            <a:endParaRPr lang="zh-CN" altLang="en-US"/>
          </a:p>
        </p:txBody>
      </p:sp>
      <p:sp>
        <p:nvSpPr>
          <p:cNvPr id="16"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fld id="{05371B11-BE59-4E3A-8977-5A8910509698}" type="datetime4">
              <a:rPr lang="en-US"/>
            </a:fld>
            <a:endParaRPr lang="en-US" altLang="zh-CN"/>
          </a:p>
        </p:txBody>
      </p:sp>
      <p:sp>
        <p:nvSpPr>
          <p:cNvPr id="17"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8"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70D1B738-4056-4CD8-B7C9-E10F8A3109B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fld id="{95D32D98-B8D7-4A22-A8EC-0B220B35602D}"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4F4B55A5-9323-4B6A-A4DF-5A5ED3D3F6B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6875" y="228600"/>
            <a:ext cx="2092325" cy="6065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28600"/>
            <a:ext cx="6126162" cy="6065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fld id="{A0A5FCC4-DEA9-4CC2-9484-880F8D9DFB1F}"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760368FE-A0BB-433D-97F3-CB9A03CB615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68313" y="1268413"/>
            <a:ext cx="8229600" cy="5026025"/>
          </a:xfrm>
        </p:spPr>
        <p:txBody>
          <a:bodyPr/>
          <a:lstStyle/>
          <a:p>
            <a:pPr lvl="0"/>
            <a:endParaRPr lang="zh-CN" altLang="en-US" noProof="0" smtClean="0"/>
          </a:p>
        </p:txBody>
      </p:sp>
      <p:sp>
        <p:nvSpPr>
          <p:cNvPr id="4" name="Rectangle 12"/>
          <p:cNvSpPr>
            <a:spLocks noGrp="1" noChangeArrowheads="1"/>
          </p:cNvSpPr>
          <p:nvPr>
            <p:ph type="dt" sz="half" idx="10"/>
          </p:nvPr>
        </p:nvSpPr>
        <p:spPr/>
        <p:txBody>
          <a:bodyPr/>
          <a:lstStyle>
            <a:lvl1pPr>
              <a:defRPr/>
            </a:lvl1pPr>
          </a:lstStyle>
          <a:p>
            <a:pPr>
              <a:defRPr/>
            </a:pPr>
            <a:fld id="{255F345D-FA5C-4A07-81F6-B56B53C9C54E}"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20B72C7C-C57B-4160-96E7-CF260E9F1BC6}"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14600" y="228600"/>
            <a:ext cx="6324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268413"/>
            <a:ext cx="4038600" cy="50260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260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dt" sz="half" idx="10"/>
          </p:nvPr>
        </p:nvSpPr>
        <p:spPr/>
        <p:txBody>
          <a:bodyPr/>
          <a:lstStyle>
            <a:lvl1pPr>
              <a:defRPr/>
            </a:lvl1pPr>
          </a:lstStyle>
          <a:p>
            <a:pPr>
              <a:defRPr/>
            </a:pPr>
            <a:fld id="{A75F254D-D05E-4C3B-BC7D-83DFB791B1EA}" type="datetime4">
              <a:rPr 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167C41BF-3CE6-4603-A502-862C11E25EB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2"/>
          <p:cNvSpPr>
            <a:spLocks noGrp="1" noChangeArrowheads="1"/>
          </p:cNvSpPr>
          <p:nvPr>
            <p:ph type="dt" sz="half" idx="10"/>
          </p:nvPr>
        </p:nvSpPr>
        <p:spPr/>
        <p:txBody>
          <a:bodyPr/>
          <a:lstStyle>
            <a:lvl1pPr>
              <a:defRPr/>
            </a:lvl1pPr>
          </a:lstStyle>
          <a:p>
            <a:pPr>
              <a:defRPr/>
            </a:pPr>
            <a:fld id="{60F98873-6278-4D58-A0E8-DE8CA107B207}"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B49A18CE-F8EC-4306-8AA0-D1EF5DF3127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2"/>
          <p:cNvSpPr>
            <a:spLocks noGrp="1" noChangeArrowheads="1"/>
          </p:cNvSpPr>
          <p:nvPr>
            <p:ph type="dt" sz="half" idx="10"/>
          </p:nvPr>
        </p:nvSpPr>
        <p:spPr/>
        <p:txBody>
          <a:bodyPr/>
          <a:lstStyle>
            <a:lvl1pPr>
              <a:defRPr/>
            </a:lvl1pPr>
          </a:lstStyle>
          <a:p>
            <a:pPr>
              <a:defRPr/>
            </a:pPr>
            <a:fld id="{303980EF-F9CC-4FBA-94EA-BB118CF03248}" type="datetime4">
              <a:rPr lang="en-US"/>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p:txBody>
          <a:bodyPr/>
          <a:lstStyle>
            <a:lvl1pPr>
              <a:defRPr/>
            </a:lvl1pPr>
          </a:lstStyle>
          <a:p>
            <a:pPr>
              <a:defRPr/>
            </a:pPr>
            <a:fld id="{9CEE8F84-C821-41BF-9083-CF166B734E8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dt" sz="half" idx="10"/>
          </p:nvPr>
        </p:nvSpPr>
        <p:spPr/>
        <p:txBody>
          <a:bodyPr/>
          <a:lstStyle>
            <a:lvl1pPr>
              <a:defRPr/>
            </a:lvl1pPr>
          </a:lstStyle>
          <a:p>
            <a:pPr>
              <a:defRPr/>
            </a:pPr>
            <a:fld id="{6CF1E480-1C52-4AF7-982A-56486547068B}" type="datetime4">
              <a:rPr 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1DB7897A-6D8E-4532-921D-74F35D0B361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2"/>
          <p:cNvSpPr>
            <a:spLocks noGrp="1" noChangeArrowheads="1"/>
          </p:cNvSpPr>
          <p:nvPr>
            <p:ph type="dt" sz="half" idx="10"/>
          </p:nvPr>
        </p:nvSpPr>
        <p:spPr/>
        <p:txBody>
          <a:bodyPr/>
          <a:lstStyle>
            <a:lvl1pPr>
              <a:defRPr/>
            </a:lvl1pPr>
          </a:lstStyle>
          <a:p>
            <a:pPr>
              <a:defRPr/>
            </a:pPr>
            <a:fld id="{8D3892B2-C225-4FA8-A25A-BA5591FF7B76}" type="datetime4">
              <a:rPr lang="en-US"/>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p:txBody>
          <a:bodyPr/>
          <a:lstStyle>
            <a:lvl1pPr>
              <a:defRPr/>
            </a:lvl1pPr>
          </a:lstStyle>
          <a:p>
            <a:pPr>
              <a:defRPr/>
            </a:pPr>
            <a:fld id="{FF209E0E-9CF9-42CD-8EA4-EC799857FD67}"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p:txBody>
          <a:bodyPr/>
          <a:lstStyle>
            <a:lvl1pPr>
              <a:defRPr/>
            </a:lvl1pPr>
          </a:lstStyle>
          <a:p>
            <a:pPr>
              <a:defRPr/>
            </a:pPr>
            <a:fld id="{D08320EB-5B58-45E0-90DE-18FB65980952}" type="datetime4">
              <a:rPr lang="en-US"/>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p:txBody>
          <a:bodyPr/>
          <a:lstStyle>
            <a:lvl1pPr>
              <a:defRPr/>
            </a:lvl1pPr>
          </a:lstStyle>
          <a:p>
            <a:pPr>
              <a:defRPr/>
            </a:pPr>
            <a:fld id="{6C3F180D-6ED5-4A4C-A77C-E8C56ECA69DD}"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72DC562-9F8F-4197-9225-3274491B71EF}" type="datetime4">
              <a:rPr lang="en-US"/>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p:txBody>
          <a:bodyPr/>
          <a:lstStyle>
            <a:lvl1pPr>
              <a:defRPr/>
            </a:lvl1pPr>
          </a:lstStyle>
          <a:p>
            <a:pPr>
              <a:defRPr/>
            </a:pPr>
            <a:fld id="{C017016D-DCE2-41A6-9C14-969E9942326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2"/>
          <p:cNvSpPr>
            <a:spLocks noGrp="1" noChangeArrowheads="1"/>
          </p:cNvSpPr>
          <p:nvPr>
            <p:ph type="dt" sz="half" idx="10"/>
          </p:nvPr>
        </p:nvSpPr>
        <p:spPr/>
        <p:txBody>
          <a:bodyPr/>
          <a:lstStyle>
            <a:lvl1pPr>
              <a:defRPr/>
            </a:lvl1pPr>
          </a:lstStyle>
          <a:p>
            <a:pPr>
              <a:defRPr/>
            </a:pPr>
            <a:fld id="{F8F3BA5C-08FA-4BBF-A3CF-AB59B417F96F}" type="datetime4">
              <a:rPr 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8397286A-7371-4ED1-8B52-787EA683079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2"/>
          <p:cNvSpPr>
            <a:spLocks noGrp="1" noChangeArrowheads="1"/>
          </p:cNvSpPr>
          <p:nvPr>
            <p:ph type="dt" sz="half" idx="10"/>
          </p:nvPr>
        </p:nvSpPr>
        <p:spPr/>
        <p:txBody>
          <a:bodyPr/>
          <a:lstStyle>
            <a:lvl1pPr>
              <a:defRPr/>
            </a:lvl1pPr>
          </a:lstStyle>
          <a:p>
            <a:pPr>
              <a:defRPr/>
            </a:pPr>
            <a:fld id="{32A27ED0-34DE-46C9-A43C-EB834A123351}" type="datetime4">
              <a:rPr lang="en-US"/>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p:txBody>
          <a:bodyPr/>
          <a:lstStyle>
            <a:lvl1pPr>
              <a:defRPr/>
            </a:lvl1pPr>
          </a:lstStyle>
          <a:p>
            <a:pPr>
              <a:defRPr/>
            </a:pPr>
            <a:fld id="{50CD03A4-6B17-49D1-BFAF-C38A26D53B2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oleObject" Target="../embeddings/oleObject2.bin"/><Relationship Id="rId15" Type="http://schemas.openxmlformats.org/officeDocument/2006/relationships/image" Target="../media/image3.png"/><Relationship Id="rId14" Type="http://schemas.openxmlformats.org/officeDocument/2006/relationships/oleObject" Target="../embeddings/oleObject1.bin"/><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1113" y="0"/>
            <a:ext cx="9132887" cy="1125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grpSp>
        <p:nvGrpSpPr>
          <p:cNvPr id="1027" name="Group 3"/>
          <p:cNvGrpSpPr/>
          <p:nvPr/>
        </p:nvGrpSpPr>
        <p:grpSpPr bwMode="auto">
          <a:xfrm>
            <a:off x="0" y="879475"/>
            <a:ext cx="9144000" cy="144463"/>
            <a:chOff x="1519" y="554"/>
            <a:chExt cx="4241" cy="91"/>
          </a:xfrm>
        </p:grpSpPr>
        <p:sp>
          <p:nvSpPr>
            <p:cNvPr id="1039" name="Line 4"/>
            <p:cNvSpPr>
              <a:spLocks noChangeShapeType="1"/>
            </p:cNvSpPr>
            <p:nvPr userDrawn="1"/>
          </p:nvSpPr>
          <p:spPr bwMode="white">
            <a:xfrm>
              <a:off x="1519" y="554"/>
              <a:ext cx="4241" cy="0"/>
            </a:xfrm>
            <a:prstGeom prst="line">
              <a:avLst/>
            </a:prstGeom>
            <a:noFill/>
            <a:ln w="1270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040" name="Line 5"/>
            <p:cNvSpPr>
              <a:spLocks noChangeShapeType="1"/>
            </p:cNvSpPr>
            <p:nvPr userDrawn="1"/>
          </p:nvSpPr>
          <p:spPr bwMode="white">
            <a:xfrm>
              <a:off x="1519" y="599"/>
              <a:ext cx="4241" cy="0"/>
            </a:xfrm>
            <a:prstGeom prst="line">
              <a:avLst/>
            </a:prstGeom>
            <a:noFill/>
            <a:ln w="1270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041" name="Line 6"/>
            <p:cNvSpPr>
              <a:spLocks noChangeShapeType="1"/>
            </p:cNvSpPr>
            <p:nvPr userDrawn="1"/>
          </p:nvSpPr>
          <p:spPr bwMode="white">
            <a:xfrm>
              <a:off x="1519" y="645"/>
              <a:ext cx="4241" cy="0"/>
            </a:xfrm>
            <a:prstGeom prst="line">
              <a:avLst/>
            </a:prstGeom>
            <a:noFill/>
            <a:ln w="12700" cap="rnd">
              <a:solidFill>
                <a:schemeClr val="bg1"/>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028" name="Group 7"/>
          <p:cNvGrpSpPr/>
          <p:nvPr/>
        </p:nvGrpSpPr>
        <p:grpSpPr bwMode="auto">
          <a:xfrm>
            <a:off x="0" y="-11113"/>
            <a:ext cx="2341563" cy="1123951"/>
            <a:chOff x="0" y="0"/>
            <a:chExt cx="1475" cy="694"/>
          </a:xfrm>
        </p:grpSpPr>
        <p:graphicFrame>
          <p:nvGraphicFramePr>
            <p:cNvPr id="1037" name="Object 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558" name="Image" r:id="rId14" imgW="3645535" imgH="3930650" progId="">
                    <p:embed/>
                  </p:oleObj>
                </mc:Choice>
                <mc:Fallback>
                  <p:oleObj name="Image" r:id="rId14" imgW="3645535" imgH="3930650" progId="">
                    <p:embed/>
                    <p:pic>
                      <p:nvPicPr>
                        <p:cNvPr id="0" name="Picture 500"/>
                        <p:cNvPicPr>
                          <a:picLocks noChangeAspect="1" noChangeArrowheads="1"/>
                        </p:cNvPicPr>
                        <p:nvPr/>
                      </p:nvPicPr>
                      <p:blipFill>
                        <a:blip r:embed="rId15">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aphicFrame>
          <p:nvGraphicFramePr>
            <p:cNvPr id="1038" name="Object 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559" name="Image" r:id="rId16" imgW="2575560" imgH="2545080" progId="">
                    <p:embed/>
                  </p:oleObj>
                </mc:Choice>
                <mc:Fallback>
                  <p:oleObj name="Image" r:id="rId16" imgW="2575560" imgH="2545080" progId="">
                    <p:embed/>
                    <p:pic>
                      <p:nvPicPr>
                        <p:cNvPr id="0" name="Picture 5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ffectLst/>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grpSp>
      <p:sp>
        <p:nvSpPr>
          <p:cNvPr id="1029" name="Rectangle 10"/>
          <p:cNvSpPr>
            <a:spLocks noGrp="1" noChangeArrowheads="1"/>
          </p:cNvSpPr>
          <p:nvPr>
            <p:ph type="title"/>
          </p:nvPr>
        </p:nvSpPr>
        <p:spPr bwMode="auto">
          <a:xfrm>
            <a:off x="2514600" y="22860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0" name="Rectangle 11"/>
          <p:cNvSpPr>
            <a:spLocks noGrp="1" noChangeArrowheads="1"/>
          </p:cNvSpPr>
          <p:nvPr>
            <p:ph type="body" idx="1"/>
          </p:nvPr>
        </p:nvSpPr>
        <p:spPr bwMode="auto">
          <a:xfrm>
            <a:off x="468313" y="1268413"/>
            <a:ext cx="82296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108" name="Rectangle 12"/>
          <p:cNvSpPr>
            <a:spLocks noGrp="1" noChangeArrowheads="1"/>
          </p:cNvSpPr>
          <p:nvPr>
            <p:ph type="dt" sz="half" idx="2"/>
          </p:nvPr>
        </p:nvSpPr>
        <p:spPr bwMode="auto">
          <a:xfrm>
            <a:off x="457200" y="6521450"/>
            <a:ext cx="2133600" cy="244475"/>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400" b="0" i="0">
                <a:solidFill>
                  <a:schemeClr val="accent1"/>
                </a:solidFill>
                <a:ea typeface="宋体" panose="02010600030101010101" pitchFamily="2" charset="-122"/>
              </a:defRPr>
            </a:lvl1pPr>
          </a:lstStyle>
          <a:p>
            <a:pPr>
              <a:defRPr/>
            </a:pPr>
            <a:fld id="{7A9BE6A1-5661-4BD1-847B-5A4840C51055}" type="datetime4">
              <a:rPr lang="en-US"/>
            </a:fld>
            <a:endParaRPr lang="en-US" altLang="zh-CN"/>
          </a:p>
        </p:txBody>
      </p:sp>
      <p:sp>
        <p:nvSpPr>
          <p:cNvPr id="4109" name="Rectangle 13"/>
          <p:cNvSpPr>
            <a:spLocks noGrp="1" noChangeArrowheads="1"/>
          </p:cNvSpPr>
          <p:nvPr>
            <p:ph type="ftr" sz="quarter" idx="3"/>
          </p:nvPr>
        </p:nvSpPr>
        <p:spPr bwMode="auto">
          <a:xfrm>
            <a:off x="3132138" y="6613525"/>
            <a:ext cx="2895600" cy="244475"/>
          </a:xfrm>
          <a:prstGeom prst="rect">
            <a:avLst/>
          </a:prstGeom>
          <a:noFill/>
          <a:ln w="9525">
            <a:noFill/>
            <a:miter lim="800000"/>
          </a:ln>
          <a:effectLst/>
        </p:spPr>
        <p:txBody>
          <a:bodyPr vert="horz" wrap="square" lIns="91440" tIns="45720" rIns="91440" bIns="45720" numCol="1" anchor="t" anchorCtr="0" compatLnSpc="1"/>
          <a:lstStyle>
            <a:lvl1pPr algn="ctr">
              <a:spcBef>
                <a:spcPct val="0"/>
              </a:spcBef>
              <a:defRPr sz="1400" b="0" i="0">
                <a:solidFill>
                  <a:schemeClr val="accent1"/>
                </a:solidFill>
                <a:ea typeface="宋体" panose="02010600030101010101" pitchFamily="2" charset="-122"/>
              </a:defRPr>
            </a:lvl1pPr>
          </a:lstStyle>
          <a:p>
            <a:pPr>
              <a:defRPr/>
            </a:pPr>
            <a:endParaRPr lang="en-US" altLang="zh-CN"/>
          </a:p>
        </p:txBody>
      </p:sp>
      <p:sp>
        <p:nvSpPr>
          <p:cNvPr id="4110" name="Rectangle 14"/>
          <p:cNvSpPr>
            <a:spLocks noGrp="1" noChangeArrowheads="1"/>
          </p:cNvSpPr>
          <p:nvPr>
            <p:ph type="sldNum" sz="quarter" idx="4"/>
          </p:nvPr>
        </p:nvSpPr>
        <p:spPr bwMode="auto">
          <a:xfrm>
            <a:off x="6553200" y="6521450"/>
            <a:ext cx="2133600" cy="244475"/>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400" b="0" i="0">
                <a:solidFill>
                  <a:schemeClr val="accent1"/>
                </a:solidFill>
                <a:ea typeface="宋体" panose="02010600030101010101" pitchFamily="2" charset="-122"/>
              </a:defRPr>
            </a:lvl1pPr>
          </a:lstStyle>
          <a:p>
            <a:pPr>
              <a:defRPr/>
            </a:pPr>
            <a:fld id="{98C6AA2F-054F-42C3-9EA3-BB2E03B78547}" type="slidenum">
              <a:rPr lang="en-US" altLang="zh-CN"/>
            </a:fld>
            <a:endParaRPr lang="en-US" altLang="zh-CN"/>
          </a:p>
        </p:txBody>
      </p:sp>
      <p:grpSp>
        <p:nvGrpSpPr>
          <p:cNvPr id="1034" name="Group 15"/>
          <p:cNvGrpSpPr/>
          <p:nvPr/>
        </p:nvGrpSpPr>
        <p:grpSpPr bwMode="auto">
          <a:xfrm>
            <a:off x="0" y="1109663"/>
            <a:ext cx="9144000" cy="169862"/>
            <a:chOff x="0" y="699"/>
            <a:chExt cx="5760" cy="107"/>
          </a:xfrm>
        </p:grpSpPr>
        <p:sp>
          <p:nvSpPr>
            <p:cNvPr id="1035" name="Rectangle 16"/>
            <p:cNvSpPr>
              <a:spLocks noChangeArrowheads="1"/>
            </p:cNvSpPr>
            <p:nvPr userDrawn="1"/>
          </p:nvSpPr>
          <p:spPr bwMode="gray">
            <a:xfrm>
              <a:off x="0" y="699"/>
              <a:ext cx="5760" cy="4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sp>
          <p:nvSpPr>
            <p:cNvPr id="1036" name="Rectangle 17"/>
            <p:cNvSpPr>
              <a:spLocks noChangeArrowheads="1"/>
            </p:cNvSpPr>
            <p:nvPr userDrawn="1"/>
          </p:nvSpPr>
          <p:spPr bwMode="gray">
            <a:xfrm>
              <a:off x="1476" y="713"/>
              <a:ext cx="4284" cy="9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a:solidFill>
                    <a:srgbClr val="CC0066"/>
                  </a:solidFill>
                  <a:latin typeface="Arial" panose="020B0604020202020204" pitchFamily="34" charset="0"/>
                  <a:ea typeface="宋体" panose="02010600030101010101" pitchFamily="2" charset="-122"/>
                </a:defRPr>
              </a:lvl1pPr>
              <a:lvl2pPr marL="742950" indent="-285750" eaLnBrk="0" hangingPunct="0">
                <a:defRPr sz="4400">
                  <a:solidFill>
                    <a:srgbClr val="CC0066"/>
                  </a:solidFill>
                  <a:latin typeface="Arial" panose="020B0604020202020204" pitchFamily="34" charset="0"/>
                  <a:ea typeface="宋体" panose="02010600030101010101" pitchFamily="2" charset="-122"/>
                </a:defRPr>
              </a:lvl2pPr>
              <a:lvl3pPr marL="1143000" indent="-228600" eaLnBrk="0" hangingPunct="0">
                <a:defRPr sz="4400">
                  <a:solidFill>
                    <a:srgbClr val="CC0066"/>
                  </a:solidFill>
                  <a:latin typeface="Arial" panose="020B0604020202020204" pitchFamily="34" charset="0"/>
                  <a:ea typeface="宋体" panose="02010600030101010101" pitchFamily="2" charset="-122"/>
                </a:defRPr>
              </a:lvl3pPr>
              <a:lvl4pPr marL="1600200" indent="-228600" eaLnBrk="0" hangingPunct="0">
                <a:defRPr sz="4400">
                  <a:solidFill>
                    <a:srgbClr val="CC0066"/>
                  </a:solidFill>
                  <a:latin typeface="Arial" panose="020B0604020202020204" pitchFamily="34" charset="0"/>
                  <a:ea typeface="宋体" panose="02010600030101010101" pitchFamily="2" charset="-122"/>
                </a:defRPr>
              </a:lvl4pPr>
              <a:lvl5pPr marL="2057400" indent="-228600" eaLnBrk="0" hangingPunct="0">
                <a:defRPr sz="4400">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sz="4400">
                  <a:solidFill>
                    <a:srgbClr val="CC0066"/>
                  </a:solidFill>
                  <a:latin typeface="Arial" panose="020B0604020202020204" pitchFamily="34" charset="0"/>
                  <a:ea typeface="宋体" panose="02010600030101010101" pitchFamily="2" charset="-122"/>
                </a:defRPr>
              </a:lvl9pPr>
            </a:lstStyle>
            <a:p>
              <a:pPr eaLnBrk="1" hangingPunct="1">
                <a:spcBef>
                  <a:spcPct val="0"/>
                </a:spcBef>
                <a:defRPr/>
              </a:pPr>
              <a:endParaRPr lang="zh-CN" altLang="en-US" sz="1800" smtClean="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208.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9.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0.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1.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3.xml"/><Relationship Id="rId1" Type="http://schemas.openxmlformats.org/officeDocument/2006/relationships/tags" Target="../tags/tag21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5.xml"/><Relationship Id="rId1" Type="http://schemas.openxmlformats.org/officeDocument/2006/relationships/tags" Target="../tags/tag2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7.xml"/><Relationship Id="rId1" Type="http://schemas.openxmlformats.org/officeDocument/2006/relationships/tags" Target="../tags/tag216.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9.xml"/><Relationship Id="rId1" Type="http://schemas.openxmlformats.org/officeDocument/2006/relationships/tags" Target="../tags/tag218.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1.xml"/><Relationship Id="rId1" Type="http://schemas.openxmlformats.org/officeDocument/2006/relationships/tags" Target="../tags/tag220.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3.xml"/><Relationship Id="rId1" Type="http://schemas.openxmlformats.org/officeDocument/2006/relationships/tags" Target="../tags/tag22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5" Type="http://schemas.openxmlformats.org/officeDocument/2006/relationships/slideLayout" Target="../slideLayouts/slideLayout2.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5" Type="http://schemas.openxmlformats.org/officeDocument/2006/relationships/slideLayout" Target="../slideLayouts/slideLayout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44.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slideLayout" Target="../slideLayouts/slideLayout2.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7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4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6" Type="http://schemas.openxmlformats.org/officeDocument/2006/relationships/slideLayout" Target="../slideLayouts/slideLayout7.xml"/><Relationship Id="rId25" Type="http://schemas.openxmlformats.org/officeDocument/2006/relationships/tags" Target="../tags/tag115.xml"/><Relationship Id="rId24" Type="http://schemas.openxmlformats.org/officeDocument/2006/relationships/image" Target="../media/image8.png"/><Relationship Id="rId23" Type="http://schemas.openxmlformats.org/officeDocument/2006/relationships/tags" Target="../tags/tag114.xml"/><Relationship Id="rId22" Type="http://schemas.openxmlformats.org/officeDocument/2006/relationships/tags" Target="../tags/tag113.xml"/><Relationship Id="rId21" Type="http://schemas.openxmlformats.org/officeDocument/2006/relationships/tags" Target="../tags/tag112.xml"/><Relationship Id="rId20" Type="http://schemas.openxmlformats.org/officeDocument/2006/relationships/tags" Target="../tags/tag111.xml"/><Relationship Id="rId2" Type="http://schemas.openxmlformats.org/officeDocument/2006/relationships/tags" Target="../tags/tag93.xml"/><Relationship Id="rId19" Type="http://schemas.openxmlformats.org/officeDocument/2006/relationships/tags" Target="../tags/tag110.xml"/><Relationship Id="rId18" Type="http://schemas.openxmlformats.org/officeDocument/2006/relationships/tags" Target="../tags/tag109.xml"/><Relationship Id="rId17" Type="http://schemas.openxmlformats.org/officeDocument/2006/relationships/tags" Target="../tags/tag108.xml"/><Relationship Id="rId16" Type="http://schemas.openxmlformats.org/officeDocument/2006/relationships/tags" Target="../tags/tag107.xml"/><Relationship Id="rId15" Type="http://schemas.openxmlformats.org/officeDocument/2006/relationships/tags" Target="../tags/tag106.xml"/><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tags" Target="../tags/tag10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tags" Target="../tags/tag92.xml"/></Relationships>
</file>

<file path=ppt/slides/_rels/slide47.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9" Type="http://schemas.openxmlformats.org/officeDocument/2006/relationships/slideLayout" Target="../slideLayouts/slideLayout7.xml"/><Relationship Id="rId18" Type="http://schemas.openxmlformats.org/officeDocument/2006/relationships/tags" Target="../tags/tag132.xml"/><Relationship Id="rId17" Type="http://schemas.openxmlformats.org/officeDocument/2006/relationships/image" Target="../media/image8.png"/><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6.xml"/></Relationships>
</file>

<file path=ppt/slides/_rels/slide48.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6" Type="http://schemas.openxmlformats.org/officeDocument/2006/relationships/slideLayout" Target="../slideLayouts/slideLayout7.xml"/><Relationship Id="rId25" Type="http://schemas.openxmlformats.org/officeDocument/2006/relationships/tags" Target="../tags/tag156.xml"/><Relationship Id="rId24" Type="http://schemas.openxmlformats.org/officeDocument/2006/relationships/image" Target="../media/image8.png"/><Relationship Id="rId23" Type="http://schemas.openxmlformats.org/officeDocument/2006/relationships/tags" Target="../tags/tag155.xml"/><Relationship Id="rId22" Type="http://schemas.openxmlformats.org/officeDocument/2006/relationships/tags" Target="../tags/tag154.xml"/><Relationship Id="rId21" Type="http://schemas.openxmlformats.org/officeDocument/2006/relationships/tags" Target="../tags/tag153.xml"/><Relationship Id="rId20" Type="http://schemas.openxmlformats.org/officeDocument/2006/relationships/tags" Target="../tags/tag152.xml"/><Relationship Id="rId2" Type="http://schemas.openxmlformats.org/officeDocument/2006/relationships/tags" Target="../tags/tag134.xml"/><Relationship Id="rId19" Type="http://schemas.openxmlformats.org/officeDocument/2006/relationships/tags" Target="../tags/tag151.xml"/><Relationship Id="rId18" Type="http://schemas.openxmlformats.org/officeDocument/2006/relationships/tags" Target="../tags/tag150.xml"/><Relationship Id="rId17" Type="http://schemas.openxmlformats.org/officeDocument/2006/relationships/tags" Target="../tags/tag149.xml"/><Relationship Id="rId16" Type="http://schemas.openxmlformats.org/officeDocument/2006/relationships/tags" Target="../tags/tag148.xml"/><Relationship Id="rId15" Type="http://schemas.openxmlformats.org/officeDocument/2006/relationships/tags" Target="../tags/tag147.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tags" Target="../tags/tag1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7.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8.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2.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5" Type="http://schemas.openxmlformats.org/officeDocument/2006/relationships/slideLayout" Target="../slideLayouts/slideLayout2.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1.xml"/><Relationship Id="rId1" Type="http://schemas.openxmlformats.org/officeDocument/2006/relationships/tags" Target="../tags/tag190.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4.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2" Type="http://schemas.openxmlformats.org/officeDocument/2006/relationships/slideLayout" Target="../slideLayouts/slideLayout2.xml"/><Relationship Id="rId11" Type="http://schemas.openxmlformats.org/officeDocument/2006/relationships/tags" Target="../tags/tag206.xml"/><Relationship Id="rId10" Type="http://schemas.openxmlformats.org/officeDocument/2006/relationships/tags" Target="../tags/tag205.xml"/><Relationship Id="rId1" Type="http://schemas.openxmlformats.org/officeDocument/2006/relationships/tags" Target="../tags/tag1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07.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2700338" y="4652963"/>
            <a:ext cx="3600450" cy="1160462"/>
          </a:xfrm>
        </p:spPr>
        <p:txBody>
          <a:bodyPr tIns="72000">
            <a:spAutoFit/>
          </a:bodyPr>
          <a:lstStyle/>
          <a:p>
            <a:pPr marL="0" indent="0" algn="ctr" eaLnBrk="1" hangingPunct="1">
              <a:lnSpc>
                <a:spcPct val="80000"/>
              </a:lnSpc>
              <a:buFont typeface="Wingdings" panose="05000000000000000000" pitchFamily="2" charset="2"/>
              <a:buNone/>
            </a:pPr>
            <a:r>
              <a:rPr lang="zh-CN" altLang="en-US" sz="1800" b="1" smtClean="0">
                <a:latin typeface="Times New Roman" panose="02020603050405020304" pitchFamily="18" charset="0"/>
                <a:ea typeface="宋体" panose="02010600030101010101" pitchFamily="2" charset="-122"/>
                <a:cs typeface="Times New Roman" panose="02020603050405020304" pitchFamily="18" charset="0"/>
              </a:rPr>
              <a:t>吴茜媛</a:t>
            </a:r>
            <a:endParaRPr lang="zh-CN" altLang="en-US" sz="1800" b="1"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eaLnBrk="1" hangingPunct="1">
              <a:lnSpc>
                <a:spcPct val="80000"/>
              </a:lnSpc>
              <a:buFont typeface="Wingdings" panose="05000000000000000000" pitchFamily="2" charset="2"/>
              <a:buNone/>
            </a:pPr>
            <a:r>
              <a:rPr lang="en-US" altLang="zh-CN" sz="1800" b="1" smtClean="0">
                <a:latin typeface="Times New Roman" panose="02020603050405020304" pitchFamily="18" charset="0"/>
                <a:ea typeface="宋体" panose="02010600030101010101" pitchFamily="2" charset="-122"/>
                <a:cs typeface="Times New Roman" panose="02020603050405020304" pitchFamily="18" charset="0"/>
              </a:rPr>
              <a:t>WU, Xiyuan</a:t>
            </a:r>
            <a:endParaRPr lang="en-US" altLang="zh-CN" sz="1800" b="1"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eaLnBrk="1" hangingPunct="1">
              <a:lnSpc>
                <a:spcPct val="80000"/>
              </a:lnSpc>
              <a:buFont typeface="Wingdings" panose="05000000000000000000" pitchFamily="2" charset="2"/>
              <a:buNone/>
            </a:pPr>
            <a:endParaRPr lang="en-US" altLang="zh-CN" sz="1800" b="1"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ctr" eaLnBrk="1" hangingPunct="1">
              <a:lnSpc>
                <a:spcPct val="80000"/>
              </a:lnSpc>
              <a:buFont typeface="Wingdings" panose="05000000000000000000" pitchFamily="2" charset="2"/>
              <a:buNone/>
            </a:pPr>
            <a:r>
              <a:rPr lang="en-US" altLang="zh-CN" sz="1800" b="1" smtClean="0">
                <a:latin typeface="Times New Roman" panose="02020603050405020304" pitchFamily="18" charset="0"/>
                <a:ea typeface="宋体" panose="02010600030101010101" pitchFamily="2" charset="-122"/>
                <a:cs typeface="Times New Roman" panose="02020603050405020304" pitchFamily="18" charset="0"/>
              </a:rPr>
              <a:t>E-mail: xywu@mail.xjtu.edu.cn</a:t>
            </a:r>
            <a:endParaRPr lang="en-US" altLang="zh-CN" sz="1800" b="1"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75" name="Rectangle 2"/>
          <p:cNvSpPr txBox="1">
            <a:spLocks noChangeArrowheads="1"/>
          </p:cNvSpPr>
          <p:nvPr/>
        </p:nvSpPr>
        <p:spPr bwMode="auto">
          <a:xfrm>
            <a:off x="3514725" y="2852738"/>
            <a:ext cx="451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5400" b="1">
                <a:solidFill>
                  <a:schemeClr val="bg1"/>
                </a:solidFill>
                <a:latin typeface="黑体" panose="02010609060101010101" pitchFamily="49" charset="-122"/>
                <a:ea typeface="黑体" panose="02010609060101010101" pitchFamily="49" charset="-122"/>
              </a:rPr>
              <a:t>程序设计基础</a:t>
            </a:r>
            <a:endParaRPr lang="zh-CN" altLang="en-US" sz="5400" b="1">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567880" y="260648"/>
            <a:ext cx="6324600" cy="533400"/>
          </a:xfrm>
        </p:spPr>
        <p:txBody>
          <a:bodyPr/>
          <a:lstStyle/>
          <a:p>
            <a:r>
              <a:rPr lang="zh-CN" altLang="en-US" dirty="0" smtClean="0">
                <a:latin typeface="黑体" panose="02010609060101010101" pitchFamily="49" charset="-122"/>
                <a:ea typeface="黑体" panose="02010609060101010101" pitchFamily="49" charset="-122"/>
              </a:rPr>
              <a:t>指针概览</a:t>
            </a:r>
            <a:endParaRPr lang="zh-CN" altLang="en-US" dirty="0" smtClean="0">
              <a:latin typeface="黑体" panose="02010609060101010101" pitchFamily="49" charset="-122"/>
              <a:ea typeface="黑体" panose="02010609060101010101" pitchFamily="49" charset="-122"/>
            </a:endParaRPr>
          </a:p>
        </p:txBody>
      </p:sp>
      <p:sp>
        <p:nvSpPr>
          <p:cNvPr id="8195" name="Rectangle 3"/>
          <p:cNvSpPr>
            <a:spLocks noGrp="1" noChangeArrowheads="1"/>
          </p:cNvSpPr>
          <p:nvPr>
            <p:ph type="body" idx="4294967295"/>
          </p:nvPr>
        </p:nvSpPr>
        <p:spPr>
          <a:xfrm>
            <a:off x="2567623" y="1917383"/>
            <a:ext cx="4654550" cy="3000375"/>
          </a:xfrm>
        </p:spPr>
        <p:txBody>
          <a:bodyPr/>
          <a:lstStyle/>
          <a:p>
            <a:r>
              <a:rPr lang="zh-CN" altLang="en-US" dirty="0" smtClean="0">
                <a:latin typeface="黑体" panose="02010609060101010101" pitchFamily="49" charset="-122"/>
                <a:ea typeface="黑体" panose="02010609060101010101" pitchFamily="49" charset="-122"/>
              </a:rPr>
              <a:t>指针基本概念</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b="1" dirty="0" smtClean="0">
                <a:solidFill>
                  <a:srgbClr val="FF0000"/>
                </a:solidFill>
                <a:latin typeface="黑体" panose="02010609060101010101" pitchFamily="49" charset="-122"/>
                <a:ea typeface="黑体" panose="02010609060101010101" pitchFamily="49" charset="-122"/>
              </a:rPr>
              <a:t>指针变量</a:t>
            </a:r>
            <a:endParaRPr lang="en-US" altLang="zh-CN" b="1" dirty="0" smtClean="0">
              <a:solidFill>
                <a:srgbClr val="FF0000"/>
              </a:solidFill>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指针与数组</a:t>
            </a:r>
            <a:endParaRPr lang="en-US" altLang="zh-CN" dirty="0" smtClean="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指针与函数</a:t>
            </a:r>
            <a:endParaRPr lang="en-US" altLang="zh-CN"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858" y="1277584"/>
            <a:ext cx="7886700" cy="715037"/>
          </a:xfrm>
        </p:spPr>
        <p:txBody>
          <a:bodyPr/>
          <a:lstStyle/>
          <a:p>
            <a:r>
              <a:rPr lang="zh-CN" altLang="en-US"/>
              <a:t>指向指针数据的指针变量</a:t>
            </a:r>
            <a:endParaRPr lang="zh-CN" altLang="en-US"/>
          </a:p>
        </p:txBody>
      </p:sp>
      <p:sp>
        <p:nvSpPr>
          <p:cNvPr id="3" name="内容占位符 2"/>
          <p:cNvSpPr>
            <a:spLocks noGrp="1"/>
          </p:cNvSpPr>
          <p:nvPr>
            <p:ph idx="1"/>
          </p:nvPr>
        </p:nvSpPr>
        <p:spPr>
          <a:xfrm>
            <a:off x="428077" y="1350469"/>
            <a:ext cx="8368052" cy="414495"/>
          </a:xfrm>
        </p:spPr>
        <p:txBody>
          <a:bodyPr>
            <a:noAutofit/>
          </a:bodyPr>
          <a:lstStyle/>
          <a:p>
            <a:pPr marL="88900" indent="-88900" latinLnBrk="0">
              <a:lnSpc>
                <a:spcPct val="100000"/>
              </a:lnSpc>
              <a:spcBef>
                <a:spcPts val="0"/>
              </a:spcBef>
              <a:buNone/>
            </a:pPr>
            <a:r>
              <a:rPr lang="zh-CN" altLang="en-US" sz="2000">
                <a:solidFill>
                  <a:schemeClr val="tx1"/>
                </a:solidFill>
                <a:latin typeface="黑体" panose="02010609060101010101" pitchFamily="49" charset="-122"/>
                <a:ea typeface="黑体" panose="02010609060101010101" pitchFamily="49" charset="-122"/>
                <a:cs typeface="黑体" panose="02010609060101010101" pitchFamily="49" charset="-122"/>
              </a:rPr>
              <a:t>例</a:t>
            </a:r>
            <a:r>
              <a:rPr lang="en-US" altLang="zh-CN" sz="2000">
                <a:solidFill>
                  <a:schemeClr val="tx1"/>
                </a:solidFill>
                <a:latin typeface="黑体" panose="02010609060101010101" pitchFamily="49" charset="-122"/>
                <a:ea typeface="黑体" panose="02010609060101010101" pitchFamily="49" charset="-122"/>
                <a:cs typeface="黑体" panose="02010609060101010101" pitchFamily="49" charset="-122"/>
              </a:rPr>
              <a:t> </a:t>
            </a:r>
            <a:r>
              <a:rPr lang="zh-CN" altLang="en-US" sz="2000">
                <a:solidFill>
                  <a:schemeClr val="tx1"/>
                </a:solidFill>
                <a:latin typeface="黑体" panose="02010609060101010101" pitchFamily="49" charset="-122"/>
                <a:ea typeface="黑体" panose="02010609060101010101" pitchFamily="49" charset="-122"/>
                <a:cs typeface="黑体" panose="02010609060101010101" pitchFamily="49" charset="-122"/>
              </a:rPr>
              <a:t>有一个指针数组，其元素分别指向一个整型数组的元素，用指向指针数据的指针变量，输出整型数组各元素的值。</a:t>
            </a:r>
            <a:endParaRPr lang="zh-CN" altLang="en-US" sz="200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2"/>
          <p:cNvSpPr/>
          <p:nvPr/>
        </p:nvSpPr>
        <p:spPr>
          <a:xfrm>
            <a:off x="724535" y="2065655"/>
            <a:ext cx="8148320" cy="4749165"/>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marL="0" indent="0" defTabSz="363855" eaLnBrk="1" latinLnBrk="0" hangingPunct="1">
              <a:lnSpc>
                <a:spcPct val="100000"/>
              </a:lnSpc>
              <a:spcBef>
                <a:spcPts val="0"/>
              </a:spcBef>
            </a:pPr>
            <a:r>
              <a:rPr lang="en-US" altLang="zh-CN" sz="2000" dirty="0"/>
              <a:t>#include &lt;</a:t>
            </a:r>
            <a:r>
              <a:rPr lang="en-US" altLang="zh-CN" sz="2000" dirty="0" err="1"/>
              <a:t>stdio.h</a:t>
            </a:r>
            <a:r>
              <a:rPr lang="en-US" altLang="zh-CN" sz="2000" dirty="0"/>
              <a:t>&gt;</a:t>
            </a:r>
            <a:endParaRPr lang="en-US" altLang="zh-CN" sz="2000" dirty="0"/>
          </a:p>
          <a:p>
            <a:pPr marL="0" indent="0" defTabSz="363855" eaLnBrk="1" latinLnBrk="0" hangingPunct="1">
              <a:lnSpc>
                <a:spcPct val="100000"/>
              </a:lnSpc>
              <a:spcBef>
                <a:spcPts val="0"/>
              </a:spcBef>
            </a:pPr>
            <a:r>
              <a:rPr lang="en-US" altLang="zh-CN" sz="2000" dirty="0"/>
              <a:t>int main()</a:t>
            </a:r>
            <a:endParaRPr lang="en-US" altLang="zh-CN" sz="2000" dirty="0"/>
          </a:p>
          <a:p>
            <a:pPr marL="0" indent="0" defTabSz="363855" eaLnBrk="1" latinLnBrk="0" hangingPunct="1">
              <a:lnSpc>
                <a:spcPct val="100000"/>
              </a:lnSpc>
              <a:spcBef>
                <a:spcPts val="0"/>
              </a:spcBef>
            </a:pPr>
            <a:r>
              <a:rPr lang="en-US" altLang="zh-CN" sz="2000" dirty="0"/>
              <a:t>{	int a[5]={1,3,5,7,9};</a:t>
            </a:r>
            <a:endParaRPr lang="en-US" altLang="zh-CN" sz="2000" dirty="0"/>
          </a:p>
          <a:p>
            <a:pPr marL="0" indent="0" defTabSz="363855" eaLnBrk="1" latinLnBrk="0" hangingPunct="1">
              <a:lnSpc>
                <a:spcPct val="100000"/>
              </a:lnSpc>
              <a:spcBef>
                <a:spcPts val="0"/>
              </a:spcBef>
            </a:pPr>
            <a:r>
              <a:rPr lang="en-US" altLang="zh-CN" sz="2000" dirty="0"/>
              <a:t>	</a:t>
            </a:r>
            <a:r>
              <a:rPr lang="en-US" altLang="zh-CN" sz="2400" b="1" dirty="0">
                <a:solidFill>
                  <a:srgbClr val="FF0000"/>
                </a:solidFill>
              </a:rPr>
              <a:t>int *num[5]={&amp;a[0],&amp;a[1],&amp;a[2],&amp;a[3],&amp;a[4]};</a:t>
            </a:r>
            <a:endParaRPr lang="en-US" altLang="zh-CN" sz="2400" b="1" dirty="0">
              <a:solidFill>
                <a:srgbClr val="FF0000"/>
              </a:solidFill>
            </a:endParaRPr>
          </a:p>
          <a:p>
            <a:pPr marL="0" indent="0" defTabSz="363855" eaLnBrk="1" latinLnBrk="0" hangingPunct="1">
              <a:lnSpc>
                <a:spcPct val="100000"/>
              </a:lnSpc>
              <a:spcBef>
                <a:spcPts val="0"/>
              </a:spcBef>
            </a:pPr>
            <a:r>
              <a:rPr lang="en-US" altLang="zh-CN" sz="2000" dirty="0"/>
              <a:t>	</a:t>
            </a:r>
            <a:r>
              <a:rPr lang="en-US" altLang="zh-CN" sz="2400" b="1" dirty="0">
                <a:solidFill>
                  <a:srgbClr val="FF0000"/>
                </a:solidFill>
              </a:rPr>
              <a:t>int **</a:t>
            </a:r>
            <a:r>
              <a:rPr lang="en-US" altLang="zh-CN" sz="2400" b="1" dirty="0" err="1">
                <a:solidFill>
                  <a:srgbClr val="FF0000"/>
                </a:solidFill>
              </a:rPr>
              <a:t>p</a:t>
            </a:r>
            <a:r>
              <a:rPr lang="en-US" altLang="zh-CN" sz="2000" dirty="0" err="1"/>
              <a:t>,i</a:t>
            </a:r>
            <a:r>
              <a:rPr lang="en-US" altLang="zh-CN" sz="2000" dirty="0"/>
              <a:t>;				</a:t>
            </a:r>
            <a:r>
              <a:rPr lang="en-US" altLang="zh-CN" sz="2000" dirty="0">
                <a:solidFill>
                  <a:srgbClr val="008000"/>
                </a:solidFill>
              </a:rPr>
              <a:t>//p</a:t>
            </a:r>
            <a:r>
              <a:rPr lang="zh-CN" altLang="en-US" sz="2000" dirty="0">
                <a:solidFill>
                  <a:srgbClr val="008000"/>
                </a:solidFill>
              </a:rPr>
              <a:t>是指向指针型数据的指针变量</a:t>
            </a:r>
            <a:endParaRPr lang="zh-CN" altLang="en-US" sz="2000" dirty="0">
              <a:solidFill>
                <a:srgbClr val="008000"/>
              </a:solidFill>
            </a:endParaRPr>
          </a:p>
          <a:p>
            <a:pPr marL="0" indent="0" defTabSz="363855" eaLnBrk="1" latinLnBrk="0" hangingPunct="1">
              <a:lnSpc>
                <a:spcPct val="100000"/>
              </a:lnSpc>
              <a:spcBef>
                <a:spcPts val="0"/>
              </a:spcBef>
            </a:pPr>
            <a:r>
              <a:rPr lang="zh-CN" altLang="en-US" sz="2000" dirty="0"/>
              <a:t>	</a:t>
            </a:r>
            <a:r>
              <a:rPr lang="en-US" altLang="zh-CN" sz="2400" b="1" dirty="0">
                <a:solidFill>
                  <a:srgbClr val="FF0000"/>
                </a:solidFill>
              </a:rPr>
              <a:t>p=num;</a:t>
            </a:r>
            <a:r>
              <a:rPr lang="en-US" altLang="zh-CN" sz="2000" dirty="0"/>
              <a:t>				</a:t>
            </a:r>
            <a:r>
              <a:rPr lang="en-US" altLang="zh-CN" sz="2000" dirty="0">
                <a:solidFill>
                  <a:srgbClr val="008000"/>
                </a:solidFill>
              </a:rPr>
              <a:t>//</a:t>
            </a:r>
            <a:r>
              <a:rPr lang="zh-CN" altLang="en-US" sz="2000" dirty="0">
                <a:solidFill>
                  <a:srgbClr val="008000"/>
                </a:solidFill>
              </a:rPr>
              <a:t>使</a:t>
            </a:r>
            <a:r>
              <a:rPr lang="en-US" altLang="zh-CN" sz="2000" dirty="0">
                <a:solidFill>
                  <a:srgbClr val="008000"/>
                </a:solidFill>
              </a:rPr>
              <a:t>p</a:t>
            </a:r>
            <a:r>
              <a:rPr lang="zh-CN" altLang="en-US" sz="2000" dirty="0">
                <a:solidFill>
                  <a:srgbClr val="008000"/>
                </a:solidFill>
              </a:rPr>
              <a:t>指向</a:t>
            </a:r>
            <a:r>
              <a:rPr lang="en-US" altLang="zh-CN" sz="2000" dirty="0">
                <a:solidFill>
                  <a:srgbClr val="008000"/>
                </a:solidFill>
              </a:rPr>
              <a:t>num[0]</a:t>
            </a:r>
            <a:endParaRPr lang="en-US" altLang="zh-CN" sz="2000" dirty="0">
              <a:solidFill>
                <a:srgbClr val="008000"/>
              </a:solidFill>
            </a:endParaRPr>
          </a:p>
          <a:p>
            <a:pPr marL="0" indent="0" defTabSz="363855" eaLnBrk="1" latinLnBrk="0" hangingPunct="1">
              <a:lnSpc>
                <a:spcPct val="100000"/>
              </a:lnSpc>
              <a:spcBef>
                <a:spcPts val="0"/>
              </a:spcBef>
            </a:pPr>
            <a:endParaRPr lang="en-US" altLang="zh-CN" sz="2000" dirty="0">
              <a:solidFill>
                <a:srgbClr val="008000"/>
              </a:solidFill>
            </a:endParaRPr>
          </a:p>
          <a:p>
            <a:pPr marL="0" indent="0" defTabSz="363855" eaLnBrk="1" latinLnBrk="0" hangingPunct="1">
              <a:lnSpc>
                <a:spcPct val="100000"/>
              </a:lnSpc>
              <a:spcBef>
                <a:spcPts val="0"/>
              </a:spcBef>
            </a:pPr>
            <a:r>
              <a:rPr lang="en-US" altLang="zh-CN" sz="2000" dirty="0"/>
              <a:t>	for(</a:t>
            </a:r>
            <a:r>
              <a:rPr lang="en-US" altLang="zh-CN" sz="2000" dirty="0" err="1"/>
              <a:t>i</a:t>
            </a:r>
            <a:r>
              <a:rPr lang="en-US" altLang="zh-CN" sz="2000" dirty="0"/>
              <a:t>=0;i&lt;5;i++)</a:t>
            </a:r>
            <a:endParaRPr lang="en-US" altLang="zh-CN" sz="2000" dirty="0"/>
          </a:p>
          <a:p>
            <a:pPr marL="0" indent="0" defTabSz="363855" eaLnBrk="1" latinLnBrk="0" hangingPunct="1">
              <a:lnSpc>
                <a:spcPct val="100000"/>
              </a:lnSpc>
              <a:spcBef>
                <a:spcPts val="0"/>
              </a:spcBef>
            </a:pPr>
            <a:r>
              <a:rPr lang="en-US" altLang="zh-CN" sz="2000" dirty="0"/>
              <a:t>	{	</a:t>
            </a:r>
            <a:r>
              <a:rPr lang="en-US" altLang="zh-CN" sz="2000" dirty="0" err="1"/>
              <a:t>printf</a:t>
            </a:r>
            <a:r>
              <a:rPr lang="en-US" altLang="zh-CN" sz="2000" dirty="0"/>
              <a:t>("%d ",</a:t>
            </a:r>
            <a:r>
              <a:rPr lang="en-US" altLang="zh-CN" sz="2800" b="1" dirty="0">
                <a:solidFill>
                  <a:srgbClr val="FF0000"/>
                </a:solidFill>
              </a:rPr>
              <a:t>**p</a:t>
            </a:r>
            <a:r>
              <a:rPr lang="en-US" altLang="zh-CN" sz="2000" dirty="0"/>
              <a:t>);</a:t>
            </a:r>
            <a:endParaRPr lang="en-US" altLang="zh-CN" sz="2000" dirty="0"/>
          </a:p>
          <a:p>
            <a:pPr marL="0" indent="0" defTabSz="363855" eaLnBrk="1" latinLnBrk="0" hangingPunct="1">
              <a:lnSpc>
                <a:spcPct val="100000"/>
              </a:lnSpc>
              <a:spcBef>
                <a:spcPts val="0"/>
              </a:spcBef>
            </a:pPr>
            <a:r>
              <a:rPr lang="en-US" altLang="zh-CN" sz="2000" dirty="0"/>
              <a:t>		p++;</a:t>
            </a:r>
            <a:endParaRPr lang="en-US" altLang="zh-CN" sz="2000" dirty="0"/>
          </a:p>
          <a:p>
            <a:pPr marL="0" indent="0" defTabSz="363855" eaLnBrk="1" latinLnBrk="0" hangingPunct="1">
              <a:lnSpc>
                <a:spcPct val="100000"/>
              </a:lnSpc>
              <a:spcBef>
                <a:spcPts val="0"/>
              </a:spcBef>
            </a:pPr>
            <a:r>
              <a:rPr lang="en-US" altLang="zh-CN" sz="2000" dirty="0"/>
              <a:t>	}</a:t>
            </a:r>
            <a:endParaRPr lang="en-US" altLang="zh-CN" sz="2000" dirty="0"/>
          </a:p>
          <a:p>
            <a:pPr marL="0" indent="0" defTabSz="363855" eaLnBrk="1" latinLnBrk="0" hangingPunct="1">
              <a:lnSpc>
                <a:spcPct val="100000"/>
              </a:lnSpc>
              <a:spcBef>
                <a:spcPts val="0"/>
              </a:spcBef>
            </a:pPr>
            <a:r>
              <a:rPr lang="en-US" altLang="zh-CN" sz="2000" dirty="0"/>
              <a:t>	</a:t>
            </a:r>
            <a:r>
              <a:rPr lang="en-US" altLang="zh-CN" sz="2000" dirty="0" err="1"/>
              <a:t>printf</a:t>
            </a:r>
            <a:r>
              <a:rPr lang="en-US" altLang="zh-CN" sz="2000" dirty="0"/>
              <a:t>("\n");</a:t>
            </a:r>
            <a:endParaRPr lang="en-US" altLang="zh-CN" sz="2000" dirty="0"/>
          </a:p>
          <a:p>
            <a:pPr marL="0" indent="0" defTabSz="363855" eaLnBrk="1" latinLnBrk="0" hangingPunct="1">
              <a:lnSpc>
                <a:spcPct val="100000"/>
              </a:lnSpc>
              <a:spcBef>
                <a:spcPts val="0"/>
              </a:spcBef>
            </a:pPr>
            <a:r>
              <a:rPr lang="en-US" altLang="zh-CN" sz="2000" dirty="0"/>
              <a:t>	return 0;</a:t>
            </a:r>
            <a:endParaRPr lang="en-US" altLang="zh-CN" sz="2000" dirty="0"/>
          </a:p>
          <a:p>
            <a:pPr marL="0" indent="0" defTabSz="363855" eaLnBrk="1" latinLnBrk="0" hangingPunct="1">
              <a:lnSpc>
                <a:spcPct val="100000"/>
              </a:lnSpc>
              <a:spcBef>
                <a:spcPts val="0"/>
              </a:spcBef>
            </a:pPr>
            <a:r>
              <a:rPr lang="en-US" altLang="zh-CN" sz="2000" dirty="0"/>
              <a:t>}</a:t>
            </a:r>
            <a:endParaRPr lang="zh-CN" altLang="en-US" sz="2000" b="1" dirty="0">
              <a:solidFill>
                <a:srgbClr val="008000"/>
              </a:solidFill>
            </a:endParaRPr>
          </a:p>
        </p:txBody>
      </p:sp>
      <p:pic>
        <p:nvPicPr>
          <p:cNvPr id="4" name="图片 3"/>
          <p:cNvPicPr>
            <a:picLocks noChangeAspect="1"/>
          </p:cNvPicPr>
          <p:nvPr/>
        </p:nvPicPr>
        <p:blipFill>
          <a:blip r:embed="rId1" cstate="print"/>
          <a:stretch>
            <a:fillRect/>
          </a:stretch>
        </p:blipFill>
        <p:spPr>
          <a:xfrm>
            <a:off x="4571823" y="5588981"/>
            <a:ext cx="4471667" cy="862305"/>
          </a:xfrm>
          <a:prstGeom prst="rect">
            <a:avLst/>
          </a:prstGeom>
        </p:spPr>
      </p:pic>
      <p:sp>
        <p:nvSpPr>
          <p:cNvPr id="93186" name="Rectangle 2"/>
          <p:cNvSpPr>
            <a:spLocks noGrp="1" noChangeArrowheads="1"/>
          </p:cNvSpPr>
          <p:nvPr/>
        </p:nvSpPr>
        <p:spPr>
          <a:xfrm>
            <a:off x="2640013"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a:latin typeface="黑体" panose="02010609060101010101" pitchFamily="49" charset="-122"/>
                <a:ea typeface="黑体" panose="02010609060101010101" pitchFamily="49" charset="-122"/>
                <a:sym typeface="+mn-ea"/>
              </a:rPr>
              <a:t>指向指针数据的指针变量</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Desc_1"/>
          <p:cNvSpPr/>
          <p:nvPr>
            <p:custDataLst>
              <p:tags r:id="rId1"/>
            </p:custDataLst>
          </p:nvPr>
        </p:nvSpPr>
        <p:spPr>
          <a:xfrm>
            <a:off x="504825" y="1340485"/>
            <a:ext cx="8376285" cy="52031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algn="just">
              <a:lnSpc>
                <a:spcPct val="150000"/>
              </a:lnSpc>
              <a:spcAft>
                <a:spcPts val="600"/>
              </a:spcAft>
              <a:defRPr/>
            </a:pP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rPr>
              <a:t>利用指针变量访问另一个变量就是“</a:t>
            </a:r>
            <a:r>
              <a:rPr lang="zh-CN" altLang="en-US" sz="2000" b="1" dirty="0">
                <a:solidFill>
                  <a:srgbClr val="FF0000"/>
                </a:solidFill>
                <a:latin typeface="黑体" panose="02010609060101010101" pitchFamily="49" charset="-122"/>
                <a:ea typeface="黑体" panose="02010609060101010101" pitchFamily="49" charset="-122"/>
                <a:cs typeface="黑体" panose="02010609060101010101" pitchFamily="49" charset="-122"/>
              </a:rPr>
              <a:t>间接访问</a:t>
            </a: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rPr>
              <a:t>”。如果在一个指针变量中存放一个目标变量的地址，这就是“</a:t>
            </a:r>
            <a:r>
              <a:rPr lang="zh-CN" altLang="en-US" sz="2000" b="1" dirty="0">
                <a:solidFill>
                  <a:srgbClr val="FF0000"/>
                </a:solidFill>
                <a:latin typeface="黑体" panose="02010609060101010101" pitchFamily="49" charset="-122"/>
                <a:ea typeface="黑体" panose="02010609060101010101" pitchFamily="49" charset="-122"/>
                <a:cs typeface="黑体" panose="02010609060101010101" pitchFamily="49" charset="-122"/>
              </a:rPr>
              <a:t>单级间址</a:t>
            </a: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lgn="just">
              <a:lnSpc>
                <a:spcPct val="150000"/>
              </a:lnSpc>
              <a:spcAft>
                <a:spcPts val="600"/>
              </a:spcAft>
              <a:defRPr/>
            </a:pPr>
            <a:endParaRPr lang="en-US" altLang="zh-CN" sz="15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lgn="just">
              <a:lnSpc>
                <a:spcPct val="150000"/>
              </a:lnSpc>
              <a:spcAft>
                <a:spcPts val="600"/>
              </a:spcAft>
              <a:defRPr/>
            </a:pPr>
            <a:endParaRPr lang="en-US" altLang="zh-CN" sz="15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lgn="just">
              <a:lnSpc>
                <a:spcPct val="150000"/>
              </a:lnSpc>
              <a:spcAft>
                <a:spcPts val="600"/>
              </a:spcAft>
              <a:defRPr/>
            </a:pP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rPr>
              <a:t>指向指针数据的指针用的是“</a:t>
            </a:r>
            <a:r>
              <a:rPr lang="zh-CN" altLang="en-US" sz="2000" b="1" dirty="0">
                <a:solidFill>
                  <a:srgbClr val="FF0000"/>
                </a:solidFill>
                <a:latin typeface="黑体" panose="02010609060101010101" pitchFamily="49" charset="-122"/>
                <a:ea typeface="黑体" panose="02010609060101010101" pitchFamily="49" charset="-122"/>
                <a:cs typeface="黑体" panose="02010609060101010101" pitchFamily="49" charset="-122"/>
              </a:rPr>
              <a:t>二级间址</a:t>
            </a: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rPr>
              <a:t>”方法；</a:t>
            </a:r>
            <a:endParaRPr lang="en-US" altLang="zh-CN" sz="20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lgn="just">
              <a:lnSpc>
                <a:spcPct val="150000"/>
              </a:lnSpc>
              <a:spcAft>
                <a:spcPts val="600"/>
              </a:spcAft>
              <a:defRPr/>
            </a:pPr>
            <a:endParaRPr lang="en-US" altLang="zh-CN" sz="15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lgn="just">
              <a:lnSpc>
                <a:spcPct val="150000"/>
              </a:lnSpc>
              <a:spcAft>
                <a:spcPts val="600"/>
              </a:spcAft>
              <a:defRPr/>
            </a:pPr>
            <a:endPar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lgn="just">
              <a:lnSpc>
                <a:spcPct val="150000"/>
              </a:lnSpc>
              <a:spcAft>
                <a:spcPts val="600"/>
              </a:spcAft>
              <a:defRPr/>
            </a:pP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rPr>
              <a:t>从理论上说，间址方法可以延伸到更多的级，即</a:t>
            </a:r>
            <a:r>
              <a:rPr lang="zh-CN" altLang="en-US" sz="2000" b="1" dirty="0">
                <a:solidFill>
                  <a:srgbClr val="FF0000"/>
                </a:solidFill>
                <a:latin typeface="黑体" panose="02010609060101010101" pitchFamily="49" charset="-122"/>
                <a:ea typeface="黑体" panose="02010609060101010101" pitchFamily="49" charset="-122"/>
                <a:cs typeface="黑体" panose="02010609060101010101" pitchFamily="49" charset="-122"/>
              </a:rPr>
              <a:t>多重指针</a:t>
            </a: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3" name="表格 2"/>
          <p:cNvGraphicFramePr>
            <a:graphicFrameLocks noGrp="1"/>
          </p:cNvGraphicFramePr>
          <p:nvPr/>
        </p:nvGraphicFramePr>
        <p:xfrm>
          <a:off x="3414430" y="2563957"/>
          <a:ext cx="2314575" cy="701040"/>
        </p:xfrm>
        <a:graphic>
          <a:graphicData uri="http://schemas.openxmlformats.org/drawingml/2006/table">
            <a:tbl>
              <a:tblPr>
                <a:tableStyleId>{5C22544A-7EE6-4342-B048-85BDC9FD1C3A}</a:tableStyleId>
              </a:tblPr>
              <a:tblGrid>
                <a:gridCol w="1061085"/>
                <a:gridCol w="192405"/>
                <a:gridCol w="1061085"/>
              </a:tblGrid>
              <a:tr h="327660">
                <a:tc>
                  <a:txBody>
                    <a:bodyPr/>
                    <a:lstStyle/>
                    <a:p>
                      <a:pPr algn="ctr"/>
                      <a:r>
                        <a:rPr lang="zh-CN" altLang="en-US" sz="1500" dirty="0"/>
                        <a:t>指针变量</a:t>
                      </a:r>
                      <a:endParaRPr lang="zh-CN" altLang="en-US" sz="1500" dirty="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a:t>变量</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3380">
                <a:tc>
                  <a:txBody>
                    <a:bodyPr/>
                    <a:lstStyle/>
                    <a:p>
                      <a:pPr algn="ctr"/>
                      <a:r>
                        <a:rPr lang="zh-CN" altLang="en-US" sz="1500"/>
                        <a:t>地址</a:t>
                      </a:r>
                      <a:endParaRPr lang="zh-CN" altLang="en-US" sz="1500"/>
                    </a:p>
                  </a:txBody>
                  <a:tcPr marL="68580" marR="68580" marT="34290" marB="34290" anchor="ctr">
                    <a:lnR w="12700" cmpd="sng">
                      <a:noFill/>
                    </a:lnR>
                    <a:lnT w="12700" cmpd="sng">
                      <a:noFill/>
                    </a:lnT>
                  </a:tcPr>
                </a:tc>
                <a:tc>
                  <a:txBody>
                    <a:bodyPr/>
                    <a:lstStyle/>
                    <a:p>
                      <a:pPr algn="ctr"/>
                      <a:r>
                        <a:rPr lang="zh-CN" altLang="en-US" sz="1500" dirty="0"/>
                        <a:t>→</a:t>
                      </a:r>
                      <a:endParaRPr lang="zh-CN" altLang="en-US" sz="1500" dirty="0"/>
                    </a:p>
                  </a:txBody>
                  <a:tcPr marL="0" marR="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dirty="0"/>
                        <a:t>值</a:t>
                      </a:r>
                      <a:endParaRPr lang="zh-CN" altLang="en-US" sz="1500" dirty="0"/>
                    </a:p>
                  </a:txBody>
                  <a:tcPr marL="68580" marR="68580" marT="34290" marB="34290" anchor="ctr">
                    <a:lnL w="12700" cmpd="sng">
                      <a:noFill/>
                    </a:lnL>
                    <a:lnT w="12700" cmpd="sng">
                      <a:noFill/>
                    </a:lnT>
                  </a:tcPr>
                </a:tc>
              </a:tr>
            </a:tbl>
          </a:graphicData>
        </a:graphic>
      </p:graphicFrame>
      <p:graphicFrame>
        <p:nvGraphicFramePr>
          <p:cNvPr id="15" name="表格 14"/>
          <p:cNvGraphicFramePr>
            <a:graphicFrameLocks noGrp="1"/>
          </p:cNvGraphicFramePr>
          <p:nvPr/>
        </p:nvGraphicFramePr>
        <p:xfrm>
          <a:off x="3007427" y="4224797"/>
          <a:ext cx="3702050" cy="980440"/>
        </p:xfrm>
        <a:graphic>
          <a:graphicData uri="http://schemas.openxmlformats.org/drawingml/2006/table">
            <a:tbl>
              <a:tblPr>
                <a:tableStyleId>{5C22544A-7EE6-4342-B048-85BDC9FD1C3A}</a:tableStyleId>
              </a:tblPr>
              <a:tblGrid>
                <a:gridCol w="1100455"/>
                <a:gridCol w="200660"/>
                <a:gridCol w="1100455"/>
                <a:gridCol w="200025"/>
                <a:gridCol w="1100455"/>
              </a:tblGrid>
              <a:tr h="626110">
                <a:tc>
                  <a:txBody>
                    <a:bodyPr/>
                    <a:lstStyle/>
                    <a:p>
                      <a:pPr algn="ctr"/>
                      <a:r>
                        <a:rPr lang="zh-CN" altLang="en-US" sz="1500"/>
                        <a:t>指针变量</a:t>
                      </a:r>
                      <a:r>
                        <a:rPr lang="en-US" altLang="zh-CN" sz="1500"/>
                        <a:t>1</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a:t>指针变量</a:t>
                      </a:r>
                      <a:r>
                        <a:rPr lang="en-US" altLang="zh-CN" sz="1500"/>
                        <a:t>2</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a:t>变量</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54330">
                <a:tc>
                  <a:txBody>
                    <a:bodyPr/>
                    <a:lstStyle/>
                    <a:p>
                      <a:pPr algn="ctr"/>
                      <a:r>
                        <a:rPr lang="zh-CN" altLang="en-US" sz="1500"/>
                        <a:t>地址</a:t>
                      </a:r>
                      <a:r>
                        <a:rPr lang="en-US" altLang="zh-CN" sz="1500"/>
                        <a:t>1</a:t>
                      </a:r>
                      <a:endParaRPr lang="zh-CN" altLang="en-US" sz="1500"/>
                    </a:p>
                  </a:txBody>
                  <a:tcPr marL="68580" marR="68580" marT="34290" marB="34290" anchor="ctr">
                    <a:lnR w="12700" cmpd="sng">
                      <a:noFill/>
                    </a:lnR>
                    <a:lnT w="12700" cmpd="sng">
                      <a:noFill/>
                    </a:lnT>
                  </a:tcPr>
                </a:tc>
                <a:tc>
                  <a:txBody>
                    <a:bodyPr/>
                    <a:lstStyle/>
                    <a:p>
                      <a:pPr algn="ctr"/>
                      <a:r>
                        <a:rPr lang="zh-CN" altLang="en-US" sz="1500"/>
                        <a:t>→</a:t>
                      </a:r>
                      <a:endParaRPr lang="zh-CN" altLang="en-US" sz="1500"/>
                    </a:p>
                  </a:txBody>
                  <a:tcPr marL="0" marR="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dirty="0"/>
                        <a:t>地址</a:t>
                      </a:r>
                      <a:r>
                        <a:rPr lang="en-US" altLang="zh-CN" sz="1500" dirty="0"/>
                        <a:t>2</a:t>
                      </a:r>
                      <a:endParaRPr lang="zh-CN" altLang="en-US" sz="1500" dirty="0"/>
                    </a:p>
                  </a:txBody>
                  <a:tcPr marL="68580" marR="68580" marT="34290" marB="34290" anchor="ctr">
                    <a:lnL w="12700" cmpd="sng">
                      <a:noFill/>
                    </a:lnL>
                    <a:lnR w="12700" cmpd="sng">
                      <a:noFill/>
                    </a:lnR>
                    <a:lnT w="12700" cmpd="sng">
                      <a:noFill/>
                    </a:lnT>
                  </a:tcPr>
                </a:tc>
                <a:tc>
                  <a:txBody>
                    <a:bodyPr/>
                    <a:lstStyle/>
                    <a:p>
                      <a:pPr algn="ctr"/>
                      <a:r>
                        <a:rPr lang="zh-CN" altLang="en-US" sz="1500"/>
                        <a:t>→</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dirty="0"/>
                        <a:t>值</a:t>
                      </a:r>
                      <a:endParaRPr lang="zh-CN" altLang="en-US" sz="1500" dirty="0"/>
                    </a:p>
                  </a:txBody>
                  <a:tcPr marL="68580" marR="68580" marT="34290" marB="34290" anchor="ctr">
                    <a:lnL w="12700" cmpd="sng">
                      <a:noFill/>
                    </a:lnL>
                    <a:lnT w="12700" cmpd="sng">
                      <a:noFill/>
                    </a:lnT>
                  </a:tcPr>
                </a:tc>
              </a:tr>
            </a:tbl>
          </a:graphicData>
        </a:graphic>
      </p:graphicFrame>
      <p:graphicFrame>
        <p:nvGraphicFramePr>
          <p:cNvPr id="20" name="表格 19"/>
          <p:cNvGraphicFramePr>
            <a:graphicFrameLocks noGrp="1"/>
          </p:cNvGraphicFramePr>
          <p:nvPr/>
        </p:nvGraphicFramePr>
        <p:xfrm>
          <a:off x="1523347" y="5977132"/>
          <a:ext cx="6406515" cy="680085"/>
        </p:xfrm>
        <a:graphic>
          <a:graphicData uri="http://schemas.openxmlformats.org/drawingml/2006/table">
            <a:tbl>
              <a:tblPr>
                <a:tableStyleId>{5C22544A-7EE6-4342-B048-85BDC9FD1C3A}</a:tableStyleId>
              </a:tblPr>
              <a:tblGrid>
                <a:gridCol w="1033780"/>
                <a:gridCol w="187960"/>
                <a:gridCol w="1033780"/>
                <a:gridCol w="187325"/>
                <a:gridCol w="1566545"/>
                <a:gridCol w="187960"/>
                <a:gridCol w="1033145"/>
                <a:gridCol w="188595"/>
                <a:gridCol w="987425"/>
              </a:tblGrid>
              <a:tr h="337185">
                <a:tc>
                  <a:txBody>
                    <a:bodyPr/>
                    <a:lstStyle/>
                    <a:p>
                      <a:pPr algn="ctr"/>
                      <a:r>
                        <a:rPr lang="zh-CN" altLang="en-US" sz="1500"/>
                        <a:t>指针变量</a:t>
                      </a:r>
                      <a:r>
                        <a:rPr lang="en-US" altLang="zh-CN" sz="1500"/>
                        <a:t>1</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a:t>指针变量</a:t>
                      </a:r>
                      <a:r>
                        <a:rPr lang="en-US" altLang="zh-CN" sz="1500"/>
                        <a:t>2</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a:t>指针变量</a:t>
                      </a:r>
                      <a:r>
                        <a:rPr lang="en-US" altLang="zh-CN" sz="1500"/>
                        <a:t>n</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a:t>变量</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42900">
                <a:tc>
                  <a:txBody>
                    <a:bodyPr/>
                    <a:lstStyle/>
                    <a:p>
                      <a:pPr algn="ctr"/>
                      <a:r>
                        <a:rPr lang="zh-CN" altLang="en-US" sz="1500"/>
                        <a:t>地址</a:t>
                      </a:r>
                      <a:r>
                        <a:rPr lang="en-US" altLang="zh-CN" sz="1500"/>
                        <a:t>1</a:t>
                      </a:r>
                      <a:endParaRPr lang="zh-CN" altLang="en-US" sz="1500"/>
                    </a:p>
                  </a:txBody>
                  <a:tcPr marL="68580" marR="68580" marT="34290" marB="34290" anchor="ctr">
                    <a:lnR w="12700" cmpd="sng">
                      <a:noFill/>
                    </a:lnR>
                    <a:lnT w="12700" cmpd="sng">
                      <a:noFill/>
                    </a:lnT>
                  </a:tcPr>
                </a:tc>
                <a:tc>
                  <a:txBody>
                    <a:bodyPr/>
                    <a:lstStyle/>
                    <a:p>
                      <a:pPr algn="ctr"/>
                      <a:r>
                        <a:rPr lang="zh-CN" altLang="en-US" sz="1500"/>
                        <a:t>→</a:t>
                      </a:r>
                      <a:endParaRPr lang="zh-CN" altLang="en-US" sz="1500"/>
                    </a:p>
                  </a:txBody>
                  <a:tcPr marL="0" marR="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a:t>地址</a:t>
                      </a:r>
                      <a:r>
                        <a:rPr lang="en-US" altLang="zh-CN" sz="1500"/>
                        <a:t>2</a:t>
                      </a:r>
                      <a:endParaRPr lang="zh-CN" altLang="en-US" sz="1500"/>
                    </a:p>
                  </a:txBody>
                  <a:tcPr marL="68580" marR="68580" marT="34290" marB="34290" anchor="ctr">
                    <a:lnL w="12700" cmpd="sng">
                      <a:noFill/>
                    </a:lnL>
                    <a:lnR w="12700" cmpd="sng">
                      <a:noFill/>
                    </a:lnR>
                    <a:lnT w="12700" cmpd="sng">
                      <a:noFill/>
                    </a:lnT>
                  </a:tcPr>
                </a:tc>
                <a:tc>
                  <a:txBody>
                    <a:bodyPr/>
                    <a:lstStyle/>
                    <a:p>
                      <a:pPr algn="ctr"/>
                      <a:r>
                        <a:rPr lang="zh-CN" altLang="en-US" sz="1500"/>
                        <a:t>→</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sz="1800"/>
                    </a:p>
                  </a:txBody>
                  <a:tcPr marL="68580" marR="68580" marT="34290" marB="34290" anchor="ctr">
                    <a:lnL w="12700" cmpd="sng">
                      <a:noFill/>
                    </a:lnL>
                    <a:lnR w="12700" cmpd="sng">
                      <a:noFill/>
                    </a:lnR>
                    <a:lnT w="12700" cmpd="sng">
                      <a:noFill/>
                    </a:lnT>
                    <a:blipFill>
                      <a:blip r:embed="rId2"/>
                      <a:stretch>
                        <a:fillRect l="-156081" t="-101639" r="-153378" b="-14754"/>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500"/>
                        <a:t>→</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a:t>地址</a:t>
                      </a:r>
                      <a:r>
                        <a:rPr lang="en-US" altLang="zh-CN" sz="1500"/>
                        <a:t>n</a:t>
                      </a:r>
                      <a:endParaRPr lang="zh-CN" altLang="en-US" sz="1500"/>
                    </a:p>
                  </a:txBody>
                  <a:tcPr marL="68580" marR="68580" marT="34290" marB="34290"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500"/>
                        <a:t>→</a:t>
                      </a:r>
                      <a:endParaRPr lang="zh-CN" altLang="en-US" sz="1500"/>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dirty="0"/>
                        <a:t>值</a:t>
                      </a:r>
                      <a:endParaRPr lang="zh-CN" altLang="en-US" sz="1500" dirty="0"/>
                    </a:p>
                  </a:txBody>
                  <a:tcPr marL="68580" marR="68580" marT="34290" marB="34290" anchor="ctr">
                    <a:lnL w="12700" cmpd="sng">
                      <a:noFill/>
                    </a:lnL>
                    <a:lnT w="12700" cmpd="sng">
                      <a:noFill/>
                    </a:lnT>
                  </a:tcPr>
                </a:tc>
              </a:tr>
            </a:tbl>
          </a:graphicData>
        </a:graphic>
      </p:graphicFrame>
      <p:sp>
        <p:nvSpPr>
          <p:cNvPr id="93186" name="Rectangle 2"/>
          <p:cNvSpPr>
            <a:spLocks noGrp="1" noChangeArrowheads="1"/>
          </p:cNvSpPr>
          <p:nvPr/>
        </p:nvSpPr>
        <p:spPr>
          <a:xfrm>
            <a:off x="2640013"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a:latin typeface="黑体" panose="02010609060101010101" pitchFamily="49" charset="-122"/>
                <a:ea typeface="黑体" panose="02010609060101010101" pitchFamily="49" charset="-122"/>
                <a:sym typeface="+mn-ea"/>
              </a:rPr>
              <a:t>指向指针数据的指针变量</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380" y="85090"/>
            <a:ext cx="8569960" cy="994410"/>
          </a:xfrm>
        </p:spPr>
        <p:txBody>
          <a:bodyPr/>
          <a:lstStyle/>
          <a:p>
            <a:r>
              <a:rPr lang="zh-CN" altLang="en-US" sz="3600">
                <a:latin typeface="Times New Roman" panose="02020603050405020304" pitchFamily="18" charset="0"/>
                <a:ea typeface="黑体" panose="02010609060101010101" pitchFamily="49" charset="-122"/>
                <a:cs typeface="Times New Roman" panose="02020603050405020304" pitchFamily="18" charset="0"/>
              </a:rPr>
              <a:t>指针数组作</a:t>
            </a:r>
            <a:r>
              <a:rPr lang="en-US" altLang="zh-CN" sz="360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函数的形参</a:t>
            </a:r>
            <a:endParaRPr lang="zh-CN" altLang="en-US"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MH_Desc_1"/>
          <p:cNvSpPr/>
          <p:nvPr>
            <p:custDataLst>
              <p:tags r:id="rId1"/>
            </p:custDataLst>
          </p:nvPr>
        </p:nvSpPr>
        <p:spPr>
          <a:xfrm>
            <a:off x="584200" y="1414145"/>
            <a:ext cx="7697470" cy="55022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marL="0" indent="0" algn="just" eaLnBrk="1" latinLnBrk="0" hangingPunct="1">
              <a:lnSpc>
                <a:spcPct val="100000"/>
              </a:lnSpc>
              <a:spcBef>
                <a:spcPts val="0"/>
              </a:spcBef>
              <a:spcAft>
                <a:spcPts val="0"/>
              </a:spcAft>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指针数组的一个重要应用是作为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函数的形参。在以往的程序中，</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函数的第</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行一般写成以下形式：</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括号中是空的或有“</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void”</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，表示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a:t>
            </a:r>
            <a:r>
              <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没有参数，调用</a:t>
            </a:r>
            <a:r>
              <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函数时不必给出实参</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在某些情况下，</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函数可以有参数，即</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en-US" altLang="zh-CN" sz="2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argc</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argv</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就是</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函数的形参，是程序的“命令行参数”</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en-US" altLang="zh-CN" sz="2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argc</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(argument count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缩写，意思是参数个数</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en-US" altLang="zh-CN" sz="2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argv</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(argument vector</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缩写，意思是参数向量</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，它是一个</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char*</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指针数组，数组中</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每一个元素</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其值为指针</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指向命令行中的一个字符串的首字符。</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20000"/>
              </a:lnSpc>
              <a:spcAft>
                <a:spcPts val="600"/>
              </a:spcAft>
              <a:defRPr/>
            </a:pP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圆角矩形 6"/>
          <p:cNvSpPr/>
          <p:nvPr/>
        </p:nvSpPr>
        <p:spPr>
          <a:xfrm>
            <a:off x="1813560" y="2276475"/>
            <a:ext cx="1421765" cy="488315"/>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35000" tIns="0" bIns="27000" rtlCol="0" anchor="t"/>
          <a:lstStyle/>
          <a:p>
            <a:pPr defTabSz="363855">
              <a:lnSpc>
                <a:spcPct val="120000"/>
              </a:lnSpc>
            </a:pPr>
            <a:r>
              <a:rPr lang="en-US" altLang="zh-CN" sz="2000" dirty="0"/>
              <a:t>int main()</a:t>
            </a:r>
            <a:endParaRPr lang="en-US" altLang="zh-CN" sz="2000" dirty="0"/>
          </a:p>
        </p:txBody>
      </p:sp>
      <p:sp>
        <p:nvSpPr>
          <p:cNvPr id="9" name="圆角矩形 8"/>
          <p:cNvSpPr/>
          <p:nvPr/>
        </p:nvSpPr>
        <p:spPr>
          <a:xfrm>
            <a:off x="4211955" y="2276475"/>
            <a:ext cx="1862455" cy="487680"/>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35000" tIns="0" bIns="27000" rtlCol="0" anchor="t"/>
          <a:lstStyle/>
          <a:p>
            <a:pPr defTabSz="363855">
              <a:lnSpc>
                <a:spcPct val="120000"/>
              </a:lnSpc>
            </a:pPr>
            <a:r>
              <a:rPr lang="en-US" altLang="zh-CN" sz="2000" dirty="0"/>
              <a:t>int main(void)</a:t>
            </a:r>
            <a:endParaRPr lang="en-US" altLang="zh-CN" sz="2000" dirty="0"/>
          </a:p>
        </p:txBody>
      </p:sp>
      <p:sp>
        <p:nvSpPr>
          <p:cNvPr id="10" name="圆角矩形 9"/>
          <p:cNvSpPr/>
          <p:nvPr/>
        </p:nvSpPr>
        <p:spPr>
          <a:xfrm>
            <a:off x="2693670" y="4509135"/>
            <a:ext cx="3826510" cy="524510"/>
          </a:xfrm>
          <a:prstGeom prst="roundRect">
            <a:avLst>
              <a:gd name="adj" fmla="val 13754"/>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lIns="135000" rtlCol="0" anchor="t"/>
          <a:lstStyle/>
          <a:p>
            <a:pPr defTabSz="363855">
              <a:lnSpc>
                <a:spcPct val="120000"/>
              </a:lnSpc>
            </a:pPr>
            <a:r>
              <a:rPr lang="en-US" altLang="zh-CN" sz="2000" b="1" dirty="0">
                <a:solidFill>
                  <a:schemeClr val="tx1"/>
                </a:solidFill>
              </a:rPr>
              <a:t>int main(int </a:t>
            </a:r>
            <a:r>
              <a:rPr lang="en-US" altLang="zh-CN" sz="2000" b="1" dirty="0" err="1">
                <a:solidFill>
                  <a:schemeClr val="tx1"/>
                </a:solidFill>
              </a:rPr>
              <a:t>argc</a:t>
            </a:r>
            <a:r>
              <a:rPr lang="en-US" altLang="zh-CN" sz="2000" b="1" dirty="0">
                <a:solidFill>
                  <a:schemeClr val="tx1"/>
                </a:solidFill>
              </a:rPr>
              <a:t>, char *argv</a:t>
            </a:r>
            <a:r>
              <a:rPr lang="zh-CN" altLang="en-US" sz="2000" b="1" dirty="0">
                <a:solidFill>
                  <a:schemeClr val="tx1"/>
                </a:solidFill>
              </a:rPr>
              <a:t>）</a:t>
            </a:r>
            <a:endParaRPr lang="zh-CN" altLang="en-US" sz="2000" b="1" dirty="0">
              <a:solidFill>
                <a:schemeClr val="tx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11505" y="2421890"/>
            <a:ext cx="4130040" cy="418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35000" rtlCol="0" anchor="ctr"/>
          <a:lstStyle/>
          <a:p>
            <a:pPr algn="ctr"/>
            <a:r>
              <a:rPr lang="zh-CN" altLang="en-US" sz="2000" b="1"/>
              <a:t>命令名 参数</a:t>
            </a:r>
            <a:r>
              <a:rPr lang="en-US" altLang="zh-CN" sz="2000" b="1"/>
              <a:t>1  </a:t>
            </a:r>
            <a:r>
              <a:rPr lang="zh-CN" altLang="en-US" sz="2000" b="1"/>
              <a:t>参数</a:t>
            </a:r>
            <a:r>
              <a:rPr lang="en-US" altLang="zh-CN" sz="2000" b="1"/>
              <a:t>2… </a:t>
            </a:r>
            <a:r>
              <a:rPr lang="zh-CN" altLang="en-US" sz="2000" b="1"/>
              <a:t>参数</a:t>
            </a:r>
            <a:r>
              <a:rPr lang="en-US" altLang="zh-CN" sz="2000" b="1"/>
              <a:t>n</a:t>
            </a:r>
            <a:endParaRPr lang="zh-CN" altLang="en-US" sz="2000" b="1"/>
          </a:p>
        </p:txBody>
      </p:sp>
      <p:sp>
        <p:nvSpPr>
          <p:cNvPr id="18" name="矩形 17"/>
          <p:cNvSpPr/>
          <p:nvPr/>
        </p:nvSpPr>
        <p:spPr>
          <a:xfrm>
            <a:off x="611505" y="3069590"/>
            <a:ext cx="3384550" cy="540385"/>
          </a:xfrm>
          <a:prstGeom prst="rect">
            <a:avLst/>
          </a:prstGeom>
          <a:solidFill>
            <a:srgbClr val="FFC000"/>
          </a:solidFill>
        </p:spPr>
        <p:style>
          <a:lnRef idx="2">
            <a:schemeClr val="accent1"/>
          </a:lnRef>
          <a:fillRef idx="1">
            <a:schemeClr val="lt1"/>
          </a:fillRef>
          <a:effectRef idx="0">
            <a:schemeClr val="accent1"/>
          </a:effectRef>
          <a:fontRef idx="minor">
            <a:schemeClr val="dk1"/>
          </a:fontRef>
        </p:style>
        <p:txBody>
          <a:bodyPr lIns="135000" rtlCol="0" anchor="ctr"/>
          <a:lstStyle/>
          <a:p>
            <a:r>
              <a:rPr lang="en-US" altLang="zh-CN" sz="2400"/>
              <a:t>file1  China  Beijing</a:t>
            </a:r>
            <a:endParaRPr lang="en-US" altLang="zh-CN" sz="2400"/>
          </a:p>
        </p:txBody>
      </p:sp>
      <p:graphicFrame>
        <p:nvGraphicFramePr>
          <p:cNvPr id="4" name="表格 3"/>
          <p:cNvGraphicFramePr>
            <a:graphicFrameLocks noGrp="1"/>
          </p:cNvGraphicFramePr>
          <p:nvPr/>
        </p:nvGraphicFramePr>
        <p:xfrm>
          <a:off x="5123590" y="5294254"/>
          <a:ext cx="3256280" cy="1074420"/>
        </p:xfrm>
        <a:graphic>
          <a:graphicData uri="http://schemas.openxmlformats.org/drawingml/2006/table">
            <a:tbl>
              <a:tblPr>
                <a:tableStyleId>{5C22544A-7EE6-4342-B048-85BDC9FD1C3A}</a:tableStyleId>
              </a:tblPr>
              <a:tblGrid>
                <a:gridCol w="394335"/>
                <a:gridCol w="539750"/>
                <a:gridCol w="161925"/>
                <a:gridCol w="270510"/>
                <a:gridCol w="269875"/>
                <a:gridCol w="269875"/>
                <a:gridCol w="269875"/>
                <a:gridCol w="269875"/>
                <a:gridCol w="270510"/>
                <a:gridCol w="269875"/>
                <a:gridCol w="269875"/>
              </a:tblGrid>
              <a:tr h="388620">
                <a:tc>
                  <a:txBody>
                    <a:bodyPr/>
                    <a:lstStyle/>
                    <a:p>
                      <a:r>
                        <a:rPr lang="en-US" altLang="zh-CN" sz="1050"/>
                        <a:t>argv</a:t>
                      </a:r>
                      <a:endParaRPr lang="zh-CN" altLang="en-US" sz="1050"/>
                    </a:p>
                  </a:txBody>
                  <a:tcPr marL="68580" marR="68580" marT="34290" marB="3429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0" marR="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28600">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050"/>
                        <a:t>argv[0]</a:t>
                      </a:r>
                      <a:endParaRPr lang="zh-CN" altLang="en-US" sz="1050"/>
                    </a:p>
                  </a:txBody>
                  <a:tcPr marL="68580" marR="68580" marT="34290" marB="34290">
                    <a:lnL w="12700" cmpd="sng">
                      <a:noFill/>
                    </a:lnL>
                    <a:lnR w="12700" cmpd="sng">
                      <a:noFill/>
                    </a:lnR>
                    <a:lnT w="12700" cmpd="sng">
                      <a:noFill/>
                    </a:lnT>
                  </a:tcPr>
                </a:tc>
                <a:tc>
                  <a:txBody>
                    <a:bodyPr/>
                    <a:lstStyle/>
                    <a:p>
                      <a:r>
                        <a:rPr lang="zh-CN" altLang="en-US" sz="1050"/>
                        <a:t>→</a:t>
                      </a:r>
                      <a:endParaRPr lang="zh-CN" altLang="en-US" sz="1050"/>
                    </a:p>
                  </a:txBody>
                  <a:tcPr marL="0" marR="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050"/>
                        <a:t>f</a:t>
                      </a:r>
                      <a:endParaRPr lang="zh-CN" altLang="en-US" sz="1050"/>
                    </a:p>
                  </a:txBody>
                  <a:tcPr marL="68580" marR="68580" marT="34290" marB="34290">
                    <a:lnL w="12700" cmpd="sng">
                      <a:noFill/>
                    </a:lnL>
                    <a:lnT w="12700" cmpd="sng">
                      <a:noFill/>
                    </a:lnT>
                  </a:tcPr>
                </a:tc>
                <a:tc>
                  <a:txBody>
                    <a:bodyPr/>
                    <a:lstStyle/>
                    <a:p>
                      <a:r>
                        <a:rPr lang="en-US" altLang="zh-CN" sz="1050"/>
                        <a:t>i</a:t>
                      </a:r>
                      <a:endParaRPr lang="zh-CN" altLang="en-US" sz="1050"/>
                    </a:p>
                  </a:txBody>
                  <a:tcPr marL="68580" marR="68580" marT="34290" marB="34290">
                    <a:lnT w="12700" cmpd="sng">
                      <a:noFill/>
                    </a:lnT>
                  </a:tcPr>
                </a:tc>
                <a:tc>
                  <a:txBody>
                    <a:bodyPr/>
                    <a:lstStyle/>
                    <a:p>
                      <a:r>
                        <a:rPr lang="en-US" altLang="zh-CN" sz="1050"/>
                        <a:t>l</a:t>
                      </a:r>
                      <a:endParaRPr lang="zh-CN" altLang="en-US" sz="1050"/>
                    </a:p>
                  </a:txBody>
                  <a:tcPr marL="68580" marR="68580" marT="34290" marB="34290">
                    <a:lnT w="12700" cmpd="sng">
                      <a:noFill/>
                    </a:lnT>
                  </a:tcPr>
                </a:tc>
                <a:tc>
                  <a:txBody>
                    <a:bodyPr/>
                    <a:lstStyle/>
                    <a:p>
                      <a:r>
                        <a:rPr lang="en-US" altLang="zh-CN" sz="1050"/>
                        <a:t>e</a:t>
                      </a:r>
                      <a:endParaRPr lang="zh-CN" altLang="en-US" sz="1050"/>
                    </a:p>
                  </a:txBody>
                  <a:tcPr marL="68580" marR="68580" marT="34290" marB="34290">
                    <a:lnT w="12700" cmpd="sng">
                      <a:noFill/>
                    </a:lnT>
                  </a:tcPr>
                </a:tc>
                <a:tc>
                  <a:txBody>
                    <a:bodyPr/>
                    <a:lstStyle/>
                    <a:p>
                      <a:r>
                        <a:rPr lang="en-US" altLang="zh-CN" sz="1050"/>
                        <a:t>1</a:t>
                      </a:r>
                      <a:endParaRPr lang="zh-CN" altLang="en-US" sz="1050"/>
                    </a:p>
                  </a:txBody>
                  <a:tcPr marL="68580" marR="68580" marT="34290" marB="34290">
                    <a:lnT w="12700" cmpd="sng">
                      <a:noFill/>
                    </a:lnT>
                  </a:tcPr>
                </a:tc>
                <a:tc>
                  <a:txBody>
                    <a:bodyPr/>
                    <a:lstStyle/>
                    <a:p>
                      <a:r>
                        <a:rPr lang="en-US" altLang="zh-CN" sz="1050"/>
                        <a:t>\0</a:t>
                      </a:r>
                      <a:endParaRPr lang="zh-CN" altLang="en-US" sz="1050"/>
                    </a:p>
                  </a:txBody>
                  <a:tcPr marL="68580" marR="68580" marT="34290" marB="34290">
                    <a:lnR w="12700" cmpd="sng">
                      <a:noFill/>
                    </a:lnR>
                    <a:lnT w="12700" cmpd="sng">
                      <a:noFill/>
                    </a:lnT>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28600">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050"/>
                        <a:t>argv[1]</a:t>
                      </a:r>
                      <a:endParaRPr lang="zh-CN" altLang="en-US" sz="1050"/>
                    </a:p>
                  </a:txBody>
                  <a:tcPr marL="68580" marR="68580" marT="34290" marB="34290">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50"/>
                        <a:t>→</a:t>
                      </a:r>
                      <a:endParaRPr lang="zh-CN" altLang="en-US" sz="1050"/>
                    </a:p>
                  </a:txBody>
                  <a:tcPr marL="0" marR="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050"/>
                        <a:t>C</a:t>
                      </a:r>
                      <a:endParaRPr lang="zh-CN" altLang="en-US" sz="1050"/>
                    </a:p>
                  </a:txBody>
                  <a:tcPr marL="68580" marR="68580" marT="34290" marB="34290">
                    <a:lnL w="12700" cmpd="sng">
                      <a:noFill/>
                    </a:lnL>
                  </a:tcPr>
                </a:tc>
                <a:tc>
                  <a:txBody>
                    <a:bodyPr/>
                    <a:lstStyle/>
                    <a:p>
                      <a:r>
                        <a:rPr lang="en-US" altLang="zh-CN" sz="1050"/>
                        <a:t>h</a:t>
                      </a:r>
                      <a:endParaRPr lang="zh-CN" altLang="en-US" sz="1050"/>
                    </a:p>
                  </a:txBody>
                  <a:tcPr marL="68580" marR="68580" marT="34290" marB="34290"/>
                </a:tc>
                <a:tc>
                  <a:txBody>
                    <a:bodyPr/>
                    <a:lstStyle/>
                    <a:p>
                      <a:r>
                        <a:rPr lang="en-US" altLang="zh-CN" sz="1050"/>
                        <a:t>i</a:t>
                      </a:r>
                      <a:endParaRPr lang="zh-CN" altLang="en-US" sz="1050"/>
                    </a:p>
                  </a:txBody>
                  <a:tcPr marL="68580" marR="68580" marT="34290" marB="34290"/>
                </a:tc>
                <a:tc>
                  <a:txBody>
                    <a:bodyPr/>
                    <a:lstStyle/>
                    <a:p>
                      <a:r>
                        <a:rPr lang="en-US" altLang="zh-CN" sz="1050"/>
                        <a:t>n</a:t>
                      </a:r>
                      <a:endParaRPr lang="zh-CN" altLang="en-US" sz="1050"/>
                    </a:p>
                  </a:txBody>
                  <a:tcPr marL="68580" marR="68580" marT="34290" marB="34290"/>
                </a:tc>
                <a:tc>
                  <a:txBody>
                    <a:bodyPr/>
                    <a:lstStyle/>
                    <a:p>
                      <a:r>
                        <a:rPr lang="en-US" altLang="zh-CN" sz="1050"/>
                        <a:t>a</a:t>
                      </a:r>
                      <a:endParaRPr lang="zh-CN" altLang="en-US" sz="1050"/>
                    </a:p>
                  </a:txBody>
                  <a:tcPr marL="68580" marR="68580" marT="34290" marB="34290"/>
                </a:tc>
                <a:tc>
                  <a:txBody>
                    <a:bodyPr/>
                    <a:lstStyle/>
                    <a:p>
                      <a:r>
                        <a:rPr lang="en-US" altLang="zh-CN" sz="1050"/>
                        <a:t>\0</a:t>
                      </a:r>
                      <a:endParaRPr lang="zh-CN" altLang="en-US" sz="1050"/>
                    </a:p>
                  </a:txBody>
                  <a:tcPr marL="68580" marR="68580" marT="34290" marB="34290">
                    <a:lnR w="12700" cmpd="sng">
                      <a:noFill/>
                    </a:lnR>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28600">
                <a:tc>
                  <a:txBody>
                    <a:bodyPr/>
                    <a:lstStyle/>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050"/>
                        <a:t>argv[2]</a:t>
                      </a:r>
                      <a:endParaRPr lang="zh-CN" altLang="en-US" sz="1050"/>
                    </a:p>
                  </a:txBody>
                  <a:tcPr marL="68580" marR="68580" marT="34290" marB="34290">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050"/>
                        <a:t>→</a:t>
                      </a:r>
                      <a:endParaRPr lang="zh-CN" altLang="en-US" sz="1050"/>
                    </a:p>
                  </a:txBody>
                  <a:tcPr marL="0" marR="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050"/>
                        <a:t>B</a:t>
                      </a:r>
                      <a:endParaRPr lang="zh-CN" altLang="en-US" sz="1050"/>
                    </a:p>
                  </a:txBody>
                  <a:tcPr marL="68580" marR="68580" marT="34290" marB="34290">
                    <a:lnL w="12700" cmpd="sng">
                      <a:noFill/>
                    </a:lnL>
                  </a:tcPr>
                </a:tc>
                <a:tc>
                  <a:txBody>
                    <a:bodyPr/>
                    <a:lstStyle/>
                    <a:p>
                      <a:r>
                        <a:rPr lang="en-US" altLang="zh-CN" sz="1050"/>
                        <a:t>e</a:t>
                      </a:r>
                      <a:endParaRPr lang="zh-CN" altLang="en-US" sz="1050"/>
                    </a:p>
                  </a:txBody>
                  <a:tcPr marL="68580" marR="68580" marT="34290" marB="34290"/>
                </a:tc>
                <a:tc>
                  <a:txBody>
                    <a:bodyPr/>
                    <a:lstStyle/>
                    <a:p>
                      <a:r>
                        <a:rPr lang="en-US" altLang="zh-CN" sz="1050"/>
                        <a:t>i</a:t>
                      </a:r>
                      <a:endParaRPr lang="zh-CN" altLang="en-US" sz="1050"/>
                    </a:p>
                  </a:txBody>
                  <a:tcPr marL="68580" marR="68580" marT="34290" marB="34290"/>
                </a:tc>
                <a:tc>
                  <a:txBody>
                    <a:bodyPr/>
                    <a:lstStyle/>
                    <a:p>
                      <a:r>
                        <a:rPr lang="en-US" altLang="zh-CN" sz="1050"/>
                        <a:t>j</a:t>
                      </a:r>
                      <a:endParaRPr lang="zh-CN" altLang="en-US" sz="1050"/>
                    </a:p>
                  </a:txBody>
                  <a:tcPr marL="68580" marR="68580" marT="34290" marB="34290"/>
                </a:tc>
                <a:tc>
                  <a:txBody>
                    <a:bodyPr/>
                    <a:lstStyle/>
                    <a:p>
                      <a:r>
                        <a:rPr lang="en-US" altLang="zh-CN" sz="1050"/>
                        <a:t>i</a:t>
                      </a:r>
                      <a:endParaRPr lang="zh-CN" altLang="en-US" sz="1050"/>
                    </a:p>
                  </a:txBody>
                  <a:tcPr marL="68580" marR="68580" marT="34290" marB="34290"/>
                </a:tc>
                <a:tc>
                  <a:txBody>
                    <a:bodyPr/>
                    <a:lstStyle/>
                    <a:p>
                      <a:r>
                        <a:rPr lang="en-US" altLang="zh-CN" sz="1050"/>
                        <a:t>n</a:t>
                      </a:r>
                      <a:endParaRPr lang="zh-CN" altLang="en-US" sz="1050"/>
                    </a:p>
                  </a:txBody>
                  <a:tcPr marL="68580" marR="68580" marT="34290" marB="34290"/>
                </a:tc>
                <a:tc>
                  <a:txBody>
                    <a:bodyPr/>
                    <a:lstStyle/>
                    <a:p>
                      <a:r>
                        <a:rPr lang="en-US" altLang="zh-CN" sz="1050"/>
                        <a:t>g</a:t>
                      </a:r>
                      <a:endParaRPr lang="zh-CN" altLang="en-US" sz="1050"/>
                    </a:p>
                  </a:txBody>
                  <a:tcPr marL="68580" marR="68580" marT="34290" marB="34290">
                    <a:lnT w="12700" cmpd="sng">
                      <a:noFill/>
                    </a:lnT>
                  </a:tcPr>
                </a:tc>
                <a:tc>
                  <a:txBody>
                    <a:bodyPr/>
                    <a:lstStyle/>
                    <a:p>
                      <a:r>
                        <a:rPr lang="en-US" altLang="zh-CN" sz="1050"/>
                        <a:t>\0</a:t>
                      </a:r>
                      <a:endParaRPr lang="zh-CN" altLang="en-US" sz="1050"/>
                    </a:p>
                  </a:txBody>
                  <a:tcPr marL="68580" marR="68580" marT="34290" marB="34290">
                    <a:lnT w="12700" cmpd="sng">
                      <a:noFill/>
                    </a:lnT>
                  </a:tcPr>
                </a:tc>
              </a:tr>
            </a:tbl>
          </a:graphicData>
        </a:graphic>
      </p:graphicFrame>
      <p:cxnSp>
        <p:nvCxnSpPr>
          <p:cNvPr id="19" name="直接箭头连接符 18"/>
          <p:cNvCxnSpPr/>
          <p:nvPr/>
        </p:nvCxnSpPr>
        <p:spPr>
          <a:xfrm>
            <a:off x="5199787" y="5528937"/>
            <a:ext cx="310666"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3" name="矩形 2"/>
          <p:cNvSpPr/>
          <p:nvPr/>
        </p:nvSpPr>
        <p:spPr>
          <a:xfrm>
            <a:off x="467995" y="1484630"/>
            <a:ext cx="8112760" cy="1059815"/>
          </a:xfrm>
          <a:prstGeom prst="rect">
            <a:avLst/>
          </a:prstGeom>
        </p:spPr>
        <p:txBody>
          <a:bodyPr wrap="square">
            <a:noAutofit/>
          </a:bodyPr>
          <a:lstStyle/>
          <a:p>
            <a:pPr marL="0" indent="0" algn="just" eaLnBrk="1" latinLnBrk="0" hangingPunct="1">
              <a:lnSpc>
                <a:spcPct val="100000"/>
              </a:lnSpc>
              <a:spcBef>
                <a:spcPts val="0"/>
              </a:spcBef>
              <a:spcAft>
                <a:spcPts val="0"/>
              </a:spcAft>
              <a:defRPr/>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main</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函数是操作系统调用的，实参只能由操作系统给出。</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在操作命令状态下，实参是和执行文件的命令一起给出的。</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标题 5"/>
          <p:cNvSpPr>
            <a:spLocks noGrp="1"/>
          </p:cNvSpPr>
          <p:nvPr>
            <p:ph type="title"/>
          </p:nvPr>
        </p:nvSpPr>
        <p:spPr>
          <a:xfrm>
            <a:off x="500380" y="85090"/>
            <a:ext cx="8569960" cy="994410"/>
          </a:xfrm>
        </p:spPr>
        <p:txBody>
          <a:bodyPr/>
          <a:p>
            <a:r>
              <a:rPr lang="zh-CN" altLang="en-US" sz="3600">
                <a:latin typeface="Times New Roman" panose="02020603050405020304" pitchFamily="18" charset="0"/>
                <a:ea typeface="黑体" panose="02010609060101010101" pitchFamily="49" charset="-122"/>
                <a:cs typeface="Times New Roman" panose="02020603050405020304" pitchFamily="18" charset="0"/>
              </a:rPr>
              <a:t>指针数组作</a:t>
            </a:r>
            <a:r>
              <a:rPr lang="en-US" altLang="zh-CN" sz="360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函数的形参</a:t>
            </a:r>
            <a:endParaRPr lang="zh-CN" altLang="en-US" sz="3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p:cNvSpPr/>
          <p:nvPr/>
        </p:nvSpPr>
        <p:spPr>
          <a:xfrm>
            <a:off x="611505" y="3742690"/>
            <a:ext cx="8112760" cy="1059815"/>
          </a:xfrm>
          <a:prstGeom prst="rect">
            <a:avLst/>
          </a:prstGeom>
        </p:spPr>
        <p:txBody>
          <a:bodyPr wrap="square">
            <a:noAutofit/>
          </a:bodyPr>
          <a:p>
            <a:pPr algn="just">
              <a:lnSpc>
                <a:spcPct val="120000"/>
              </a:lnSpc>
              <a:spcAft>
                <a:spcPts val="600"/>
              </a:spcAft>
              <a:defRPr/>
            </a:pPr>
            <a:r>
              <a:rPr lang="zh-CN" altLang="en-US" sz="2000" dirty="0">
                <a:solidFill>
                  <a:schemeClr val="tx1"/>
                </a:solidFill>
                <a:sym typeface="+mn-ea"/>
              </a:rPr>
              <a:t>如果用带参数的</a:t>
            </a:r>
            <a:r>
              <a:rPr lang="en-US" altLang="zh-CN" sz="2000" dirty="0">
                <a:solidFill>
                  <a:schemeClr val="tx1"/>
                </a:solidFill>
                <a:sym typeface="+mn-ea"/>
              </a:rPr>
              <a:t>main</a:t>
            </a:r>
            <a:r>
              <a:rPr lang="zh-CN" altLang="en-US" sz="2000" dirty="0">
                <a:solidFill>
                  <a:schemeClr val="tx1"/>
                </a:solidFill>
                <a:sym typeface="+mn-ea"/>
              </a:rPr>
              <a:t>函数，其第一个形参必须是</a:t>
            </a:r>
            <a:r>
              <a:rPr lang="en-US" altLang="zh-CN" sz="2000" dirty="0">
                <a:solidFill>
                  <a:schemeClr val="tx1"/>
                </a:solidFill>
                <a:sym typeface="+mn-ea"/>
              </a:rPr>
              <a:t>int</a:t>
            </a:r>
            <a:r>
              <a:rPr lang="zh-CN" altLang="en-US" sz="2000" dirty="0">
                <a:solidFill>
                  <a:schemeClr val="tx1"/>
                </a:solidFill>
                <a:sym typeface="+mn-ea"/>
              </a:rPr>
              <a:t>型，用来接收形参个数（文件名也算一个参数），第二个形参必须是字符指针数组，用来接收从操作系统命令行传来的字符串中首字符的地址。</a:t>
            </a:r>
            <a:endParaRPr lang="zh-CN" altLang="en-US" sz="2000" dirty="0">
              <a:solidFill>
                <a:schemeClr val="tx1"/>
              </a:solidFill>
            </a:endParaRPr>
          </a:p>
          <a:p>
            <a:pPr algn="just">
              <a:lnSpc>
                <a:spcPct val="120000"/>
              </a:lnSpc>
              <a:spcAft>
                <a:spcPts val="600"/>
              </a:spcAft>
              <a:defRPr/>
            </a:pP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p:cNvPicPr>
            <a:picLocks noChangeAspect="1"/>
          </p:cNvPicPr>
          <p:nvPr/>
        </p:nvPicPr>
        <p:blipFill>
          <a:blip r:embed="rId1" cstate="print"/>
          <a:stretch>
            <a:fillRect/>
          </a:stretch>
        </p:blipFill>
        <p:spPr>
          <a:xfrm>
            <a:off x="1343025" y="5060315"/>
            <a:ext cx="3518535" cy="175958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2"/>
          <p:cNvSpPr/>
          <p:nvPr/>
        </p:nvSpPr>
        <p:spPr>
          <a:xfrm>
            <a:off x="161925" y="1330960"/>
            <a:ext cx="4079875" cy="4233545"/>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2000" dirty="0"/>
              <a:t>int main(int </a:t>
            </a:r>
            <a:r>
              <a:rPr lang="en-US" altLang="zh-CN" sz="2000" dirty="0" err="1"/>
              <a:t>argc,char</a:t>
            </a:r>
            <a:r>
              <a:rPr lang="en-US" altLang="zh-CN" sz="2000" dirty="0"/>
              <a:t> *</a:t>
            </a:r>
            <a:r>
              <a:rPr lang="en-US" altLang="zh-CN" sz="2000" dirty="0" err="1"/>
              <a:t>argv</a:t>
            </a:r>
            <a:r>
              <a:rPr lang="en-US" altLang="zh-CN" sz="2000" dirty="0"/>
              <a:t>[])</a:t>
            </a:r>
            <a:endParaRPr lang="en-US" altLang="zh-CN" sz="2000" dirty="0"/>
          </a:p>
          <a:p>
            <a:pPr defTabSz="363855">
              <a:lnSpc>
                <a:spcPct val="120000"/>
              </a:lnSpc>
            </a:pPr>
            <a:r>
              <a:rPr lang="en-US" altLang="zh-CN" sz="2000" dirty="0"/>
              <a:t>{	while (</a:t>
            </a:r>
            <a:r>
              <a:rPr lang="en-US" altLang="zh-CN" sz="2000" b="1" dirty="0" err="1">
                <a:solidFill>
                  <a:srgbClr val="FF0000"/>
                </a:solidFill>
              </a:rPr>
              <a:t>argc</a:t>
            </a:r>
            <a:r>
              <a:rPr lang="en-US" altLang="zh-CN" sz="2000" b="1" dirty="0">
                <a:solidFill>
                  <a:srgbClr val="FF0000"/>
                </a:solidFill>
              </a:rPr>
              <a:t>&gt;1</a:t>
            </a:r>
            <a:r>
              <a:rPr lang="en-US" altLang="zh-CN" sz="2000" dirty="0"/>
              <a:t>)</a:t>
            </a:r>
            <a:endParaRPr lang="en-US" altLang="zh-CN" sz="2000" dirty="0"/>
          </a:p>
          <a:p>
            <a:pPr defTabSz="363855">
              <a:lnSpc>
                <a:spcPct val="120000"/>
              </a:lnSpc>
            </a:pPr>
            <a:r>
              <a:rPr lang="en-US" altLang="zh-CN" sz="2000" dirty="0"/>
              <a:t>	{	++</a:t>
            </a:r>
            <a:r>
              <a:rPr lang="en-US" altLang="zh-CN" sz="2000" dirty="0" err="1"/>
              <a:t>argv</a:t>
            </a:r>
            <a:r>
              <a:rPr lang="en-US" altLang="zh-CN" sz="2000" dirty="0"/>
              <a:t>;</a:t>
            </a:r>
            <a:endParaRPr lang="en-US" altLang="zh-CN" sz="2000" dirty="0"/>
          </a:p>
          <a:p>
            <a:pPr defTabSz="363855">
              <a:lnSpc>
                <a:spcPct val="120000"/>
              </a:lnSpc>
            </a:pPr>
            <a:r>
              <a:rPr lang="en-US" altLang="zh-CN" sz="2000" dirty="0"/>
              <a:t>		</a:t>
            </a:r>
            <a:r>
              <a:rPr lang="en-US" altLang="zh-CN" sz="2000" dirty="0" err="1"/>
              <a:t>printf</a:t>
            </a:r>
            <a:r>
              <a:rPr lang="en-US" altLang="zh-CN" sz="2000" dirty="0"/>
              <a:t>("%s\n", *</a:t>
            </a:r>
            <a:r>
              <a:rPr lang="en-US" altLang="zh-CN" sz="2000" dirty="0" err="1"/>
              <a:t>argv</a:t>
            </a:r>
            <a:r>
              <a:rPr lang="en-US" altLang="zh-CN" sz="2000" dirty="0"/>
              <a:t>);</a:t>
            </a:r>
            <a:endParaRPr lang="en-US" altLang="zh-CN" sz="2000" dirty="0"/>
          </a:p>
          <a:p>
            <a:pPr defTabSz="363855">
              <a:lnSpc>
                <a:spcPct val="120000"/>
              </a:lnSpc>
            </a:pPr>
            <a:r>
              <a:rPr lang="en-US" altLang="zh-CN" sz="2000" dirty="0"/>
              <a:t>		</a:t>
            </a:r>
            <a:r>
              <a:rPr lang="en-US" altLang="zh-CN" sz="2000" b="1" dirty="0">
                <a:solidFill>
                  <a:srgbClr val="FF0000"/>
                </a:solidFill>
              </a:rPr>
              <a:t>--</a:t>
            </a:r>
            <a:r>
              <a:rPr lang="en-US" altLang="zh-CN" sz="2000" b="1" dirty="0" err="1">
                <a:solidFill>
                  <a:srgbClr val="FF0000"/>
                </a:solidFill>
              </a:rPr>
              <a:t>argc</a:t>
            </a:r>
            <a:r>
              <a:rPr lang="en-US" altLang="zh-CN" sz="2000" dirty="0"/>
              <a:t>;</a:t>
            </a:r>
            <a:endParaRPr lang="en-US" altLang="zh-CN" sz="2000" dirty="0"/>
          </a:p>
          <a:p>
            <a:pPr defTabSz="363855">
              <a:lnSpc>
                <a:spcPct val="120000"/>
              </a:lnSpc>
            </a:pPr>
            <a:r>
              <a:rPr lang="en-US" altLang="zh-CN" sz="2000" dirty="0"/>
              <a:t>	}</a:t>
            </a:r>
            <a:endParaRPr lang="en-US" altLang="zh-CN" sz="2000" dirty="0"/>
          </a:p>
          <a:p>
            <a:pPr defTabSz="363855">
              <a:lnSpc>
                <a:spcPct val="120000"/>
              </a:lnSpc>
            </a:pPr>
            <a:r>
              <a:rPr lang="en-US" altLang="zh-CN" sz="2000" dirty="0"/>
              <a:t>	return 0;</a:t>
            </a:r>
            <a:endParaRPr lang="en-US" altLang="zh-CN" sz="2000" dirty="0"/>
          </a:p>
          <a:p>
            <a:pPr defTabSz="363855">
              <a:lnSpc>
                <a:spcPct val="120000"/>
              </a:lnSpc>
            </a:pPr>
            <a:r>
              <a:rPr lang="en-US" altLang="zh-CN" sz="2000" dirty="0"/>
              <a:t>}</a:t>
            </a:r>
            <a:endParaRPr lang="zh-CN" altLang="en-US" sz="2000" b="1" dirty="0">
              <a:solidFill>
                <a:srgbClr val="008000"/>
              </a:solidFill>
            </a:endParaRPr>
          </a:p>
        </p:txBody>
      </p:sp>
      <p:sp>
        <p:nvSpPr>
          <p:cNvPr id="3" name="右箭头 2"/>
          <p:cNvSpPr/>
          <p:nvPr/>
        </p:nvSpPr>
        <p:spPr>
          <a:xfrm>
            <a:off x="4249235" y="1940142"/>
            <a:ext cx="1017858" cy="432352"/>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600"/>
          </a:p>
        </p:txBody>
      </p:sp>
      <p:sp>
        <p:nvSpPr>
          <p:cNvPr id="20" name="圆角矩形 12"/>
          <p:cNvSpPr/>
          <p:nvPr/>
        </p:nvSpPr>
        <p:spPr>
          <a:xfrm>
            <a:off x="5254625" y="1330960"/>
            <a:ext cx="3717290" cy="2593975"/>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2000" dirty="0"/>
              <a:t>int main(int </a:t>
            </a:r>
            <a:r>
              <a:rPr lang="en-US" altLang="zh-CN" sz="2000" dirty="0" err="1"/>
              <a:t>argc,char</a:t>
            </a:r>
            <a:r>
              <a:rPr lang="en-US" altLang="zh-CN" sz="2000" dirty="0"/>
              <a:t> *</a:t>
            </a:r>
            <a:r>
              <a:rPr lang="en-US" altLang="zh-CN" sz="2000" dirty="0" err="1"/>
              <a:t>argv</a:t>
            </a:r>
            <a:r>
              <a:rPr lang="en-US" altLang="zh-CN" sz="2000" dirty="0"/>
              <a:t>[])</a:t>
            </a:r>
            <a:endParaRPr lang="en-US" altLang="zh-CN" sz="2000" dirty="0"/>
          </a:p>
          <a:p>
            <a:pPr defTabSz="363855">
              <a:lnSpc>
                <a:spcPct val="120000"/>
              </a:lnSpc>
            </a:pPr>
            <a:r>
              <a:rPr lang="en-US" altLang="zh-CN" sz="2000" dirty="0"/>
              <a:t>{	while (</a:t>
            </a:r>
            <a:r>
              <a:rPr lang="en-US" altLang="zh-CN" sz="2000" b="1" dirty="0" err="1">
                <a:solidFill>
                  <a:srgbClr val="FF0000"/>
                </a:solidFill>
              </a:rPr>
              <a:t>argc</a:t>
            </a:r>
            <a:r>
              <a:rPr lang="en-US" altLang="zh-CN" sz="2000" b="1" dirty="0">
                <a:solidFill>
                  <a:srgbClr val="FF0000"/>
                </a:solidFill>
              </a:rPr>
              <a:t>--</a:t>
            </a:r>
            <a:r>
              <a:rPr lang="en-US" altLang="zh-CN" sz="2000" dirty="0"/>
              <a:t>  &gt;1)</a:t>
            </a:r>
            <a:endParaRPr lang="en-US" altLang="zh-CN" sz="2000" dirty="0"/>
          </a:p>
          <a:p>
            <a:pPr defTabSz="363855">
              <a:lnSpc>
                <a:spcPct val="120000"/>
              </a:lnSpc>
            </a:pPr>
            <a:r>
              <a:rPr lang="en-US" altLang="zh-CN" sz="2000" dirty="0"/>
              <a:t>		</a:t>
            </a:r>
            <a:r>
              <a:rPr lang="en-US" altLang="zh-CN" sz="2000" dirty="0" err="1"/>
              <a:t>printf</a:t>
            </a:r>
            <a:r>
              <a:rPr lang="en-US" altLang="zh-CN" sz="2000" dirty="0"/>
              <a:t>("%s\n", </a:t>
            </a:r>
            <a:r>
              <a:rPr lang="en-US" altLang="zh-CN" sz="2000" b="1" dirty="0">
                <a:solidFill>
                  <a:srgbClr val="FF0000"/>
                </a:solidFill>
              </a:rPr>
              <a:t>*++</a:t>
            </a:r>
            <a:r>
              <a:rPr lang="en-US" altLang="zh-CN" sz="2000" b="1" dirty="0" err="1">
                <a:solidFill>
                  <a:srgbClr val="FF0000"/>
                </a:solidFill>
              </a:rPr>
              <a:t>argv</a:t>
            </a:r>
            <a:r>
              <a:rPr lang="en-US" altLang="zh-CN" sz="2000" dirty="0"/>
              <a:t>);</a:t>
            </a:r>
            <a:endParaRPr lang="en-US" altLang="zh-CN" sz="2000" dirty="0"/>
          </a:p>
          <a:p>
            <a:pPr defTabSz="363855">
              <a:lnSpc>
                <a:spcPct val="120000"/>
              </a:lnSpc>
            </a:pPr>
            <a:r>
              <a:rPr lang="en-US" altLang="zh-CN" sz="2000" dirty="0"/>
              <a:t>	return 0;</a:t>
            </a:r>
            <a:endParaRPr lang="en-US" altLang="zh-CN" sz="2000" dirty="0"/>
          </a:p>
          <a:p>
            <a:pPr defTabSz="363855">
              <a:lnSpc>
                <a:spcPct val="120000"/>
              </a:lnSpc>
            </a:pPr>
            <a:r>
              <a:rPr lang="en-US" altLang="zh-CN" sz="2000" dirty="0"/>
              <a:t>}.</a:t>
            </a:r>
            <a:endParaRPr lang="zh-CN" altLang="en-US" sz="2000" b="1" dirty="0">
              <a:solidFill>
                <a:srgbClr val="008000"/>
              </a:solidFill>
            </a:endParaRPr>
          </a:p>
        </p:txBody>
      </p:sp>
      <p:pic>
        <p:nvPicPr>
          <p:cNvPr id="5" name="图片 4"/>
          <p:cNvPicPr>
            <a:picLocks noChangeAspect="1"/>
          </p:cNvPicPr>
          <p:nvPr/>
        </p:nvPicPr>
        <p:blipFill>
          <a:blip r:embed="rId1" cstate="print"/>
          <a:stretch>
            <a:fillRect/>
          </a:stretch>
        </p:blipFill>
        <p:spPr>
          <a:xfrm>
            <a:off x="4391660" y="4413250"/>
            <a:ext cx="4824095" cy="2412365"/>
          </a:xfrm>
          <a:prstGeom prst="rect">
            <a:avLst/>
          </a:prstGeom>
        </p:spPr>
      </p:pic>
      <p:sp>
        <p:nvSpPr>
          <p:cNvPr id="6" name="标题 5"/>
          <p:cNvSpPr>
            <a:spLocks noGrp="1"/>
          </p:cNvSpPr>
          <p:nvPr/>
        </p:nvSpPr>
        <p:spPr>
          <a:xfrm>
            <a:off x="500380" y="85090"/>
            <a:ext cx="8569960" cy="99441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a:latin typeface="Times New Roman" panose="02020603050405020304" pitchFamily="18" charset="0"/>
                <a:ea typeface="黑体" panose="02010609060101010101" pitchFamily="49" charset="-122"/>
                <a:cs typeface="Times New Roman" panose="02020603050405020304" pitchFamily="18" charset="0"/>
              </a:rPr>
              <a:t>指针数组作</a:t>
            </a:r>
            <a:r>
              <a:rPr lang="en-US" altLang="zh-CN" sz="3600">
                <a:latin typeface="Times New Roman" panose="02020603050405020304" pitchFamily="18" charset="0"/>
                <a:ea typeface="黑体" panose="02010609060101010101" pitchFamily="49" charset="-122"/>
                <a:cs typeface="Times New Roman" panose="02020603050405020304" pitchFamily="18" charset="0"/>
              </a:rPr>
              <a:t>main</a:t>
            </a:r>
            <a:r>
              <a:rPr lang="zh-CN" altLang="en-US" sz="3600">
                <a:latin typeface="Times New Roman" panose="02020603050405020304" pitchFamily="18" charset="0"/>
                <a:ea typeface="黑体" panose="02010609060101010101" pitchFamily="49" charset="-122"/>
                <a:cs typeface="Times New Roman" panose="02020603050405020304" pitchFamily="18" charset="0"/>
              </a:rPr>
              <a:t>函数的形参</a:t>
            </a:r>
            <a:endParaRPr lang="zh-CN" altLang="en-US" sz="3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7" name="表格 6"/>
          <p:cNvGraphicFramePr>
            <a:graphicFrameLocks noGrp="1"/>
          </p:cNvGraphicFramePr>
          <p:nvPr/>
        </p:nvGraphicFramePr>
        <p:xfrm>
          <a:off x="538890" y="5661284"/>
          <a:ext cx="3256280" cy="1074420"/>
        </p:xfrm>
        <a:graphic>
          <a:graphicData uri="http://schemas.openxmlformats.org/drawingml/2006/table">
            <a:tbl>
              <a:tblPr>
                <a:tableStyleId>{5C22544A-7EE6-4342-B048-85BDC9FD1C3A}</a:tableStyleId>
              </a:tblPr>
              <a:tblGrid>
                <a:gridCol w="394335"/>
                <a:gridCol w="539750"/>
                <a:gridCol w="161925"/>
                <a:gridCol w="270510"/>
                <a:gridCol w="269875"/>
                <a:gridCol w="269875"/>
                <a:gridCol w="269875"/>
                <a:gridCol w="269875"/>
                <a:gridCol w="270510"/>
                <a:gridCol w="269875"/>
                <a:gridCol w="269875"/>
              </a:tblGrid>
              <a:tr h="388620">
                <a:tc>
                  <a:txBody>
                    <a:bodyPr/>
                    <a:p>
                      <a:r>
                        <a:rPr lang="en-US" altLang="zh-CN" sz="1050"/>
                        <a:t>argv</a:t>
                      </a:r>
                      <a:endParaRPr lang="zh-CN" altLang="en-US" sz="1050"/>
                    </a:p>
                  </a:txBody>
                  <a:tcPr marL="68580" marR="68580" marT="34290" marB="3429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0" marR="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28600">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r>
                        <a:rPr lang="en-US" altLang="zh-CN" sz="1050"/>
                        <a:t>argv[0]</a:t>
                      </a:r>
                      <a:endParaRPr lang="zh-CN" altLang="en-US" sz="1050"/>
                    </a:p>
                  </a:txBody>
                  <a:tcPr marL="68580" marR="68580" marT="34290" marB="34290">
                    <a:lnL w="12700" cmpd="sng">
                      <a:noFill/>
                    </a:lnL>
                    <a:lnR w="12700" cmpd="sng">
                      <a:noFill/>
                    </a:lnR>
                    <a:lnT w="12700" cmpd="sng">
                      <a:noFill/>
                    </a:lnT>
                  </a:tcPr>
                </a:tc>
                <a:tc>
                  <a:txBody>
                    <a:bodyPr/>
                    <a:p>
                      <a:r>
                        <a:rPr lang="zh-CN" altLang="en-US" sz="1050"/>
                        <a:t>→</a:t>
                      </a:r>
                      <a:endParaRPr lang="zh-CN" altLang="en-US" sz="1050"/>
                    </a:p>
                  </a:txBody>
                  <a:tcPr marL="0" marR="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r>
                        <a:rPr lang="en-US" altLang="zh-CN" sz="1050"/>
                        <a:t>f</a:t>
                      </a:r>
                      <a:endParaRPr lang="zh-CN" altLang="en-US" sz="1050"/>
                    </a:p>
                  </a:txBody>
                  <a:tcPr marL="68580" marR="68580" marT="34290" marB="34290">
                    <a:lnL w="12700" cmpd="sng">
                      <a:noFill/>
                    </a:lnL>
                    <a:lnT w="12700" cmpd="sng">
                      <a:noFill/>
                    </a:lnT>
                  </a:tcPr>
                </a:tc>
                <a:tc>
                  <a:txBody>
                    <a:bodyPr/>
                    <a:p>
                      <a:r>
                        <a:rPr lang="en-US" altLang="zh-CN" sz="1050"/>
                        <a:t>i</a:t>
                      </a:r>
                      <a:endParaRPr lang="zh-CN" altLang="en-US" sz="1050"/>
                    </a:p>
                  </a:txBody>
                  <a:tcPr marL="68580" marR="68580" marT="34290" marB="34290">
                    <a:lnT w="12700" cmpd="sng">
                      <a:noFill/>
                    </a:lnT>
                  </a:tcPr>
                </a:tc>
                <a:tc>
                  <a:txBody>
                    <a:bodyPr/>
                    <a:p>
                      <a:r>
                        <a:rPr lang="en-US" altLang="zh-CN" sz="1050"/>
                        <a:t>l</a:t>
                      </a:r>
                      <a:endParaRPr lang="zh-CN" altLang="en-US" sz="1050"/>
                    </a:p>
                  </a:txBody>
                  <a:tcPr marL="68580" marR="68580" marT="34290" marB="34290">
                    <a:lnT w="12700" cmpd="sng">
                      <a:noFill/>
                    </a:lnT>
                  </a:tcPr>
                </a:tc>
                <a:tc>
                  <a:txBody>
                    <a:bodyPr/>
                    <a:p>
                      <a:r>
                        <a:rPr lang="en-US" altLang="zh-CN" sz="1050"/>
                        <a:t>e</a:t>
                      </a:r>
                      <a:endParaRPr lang="zh-CN" altLang="en-US" sz="1050"/>
                    </a:p>
                  </a:txBody>
                  <a:tcPr marL="68580" marR="68580" marT="34290" marB="34290">
                    <a:lnT w="12700" cmpd="sng">
                      <a:noFill/>
                    </a:lnT>
                  </a:tcPr>
                </a:tc>
                <a:tc>
                  <a:txBody>
                    <a:bodyPr/>
                    <a:p>
                      <a:r>
                        <a:rPr lang="en-US" altLang="zh-CN" sz="1050"/>
                        <a:t>1</a:t>
                      </a:r>
                      <a:endParaRPr lang="zh-CN" altLang="en-US" sz="1050"/>
                    </a:p>
                  </a:txBody>
                  <a:tcPr marL="68580" marR="68580" marT="34290" marB="34290">
                    <a:lnT w="12700" cmpd="sng">
                      <a:noFill/>
                    </a:lnT>
                  </a:tcPr>
                </a:tc>
                <a:tc>
                  <a:txBody>
                    <a:bodyPr/>
                    <a:p>
                      <a:r>
                        <a:rPr lang="en-US" altLang="zh-CN" sz="1050"/>
                        <a:t>\0</a:t>
                      </a:r>
                      <a:endParaRPr lang="zh-CN" altLang="en-US" sz="1050"/>
                    </a:p>
                  </a:txBody>
                  <a:tcPr marL="68580" marR="68580" marT="34290" marB="34290">
                    <a:lnR w="12700" cmpd="sng">
                      <a:noFill/>
                    </a:lnR>
                    <a:lnT w="12700" cmpd="sng">
                      <a:noFill/>
                    </a:lnT>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28600">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r>
                        <a:rPr lang="en-US" altLang="zh-CN" sz="1050"/>
                        <a:t>argv[1]</a:t>
                      </a:r>
                      <a:endParaRPr lang="zh-CN" altLang="en-US" sz="1050"/>
                    </a:p>
                  </a:txBody>
                  <a:tcPr marL="68580" marR="68580" marT="34290" marB="34290">
                    <a:lnL w="12700" cmpd="sng">
                      <a:noFill/>
                    </a:lnL>
                    <a:lnR w="12700" cmpd="sng">
                      <a:noFill/>
                    </a:lnR>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050"/>
                        <a:t>→</a:t>
                      </a:r>
                      <a:endParaRPr lang="zh-CN" altLang="en-US" sz="1050"/>
                    </a:p>
                  </a:txBody>
                  <a:tcPr marL="0" marR="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r>
                        <a:rPr lang="en-US" altLang="zh-CN" sz="1050"/>
                        <a:t>C</a:t>
                      </a:r>
                      <a:endParaRPr lang="zh-CN" altLang="en-US" sz="1050"/>
                    </a:p>
                  </a:txBody>
                  <a:tcPr marL="68580" marR="68580" marT="34290" marB="34290">
                    <a:lnL w="12700" cmpd="sng">
                      <a:noFill/>
                    </a:lnL>
                  </a:tcPr>
                </a:tc>
                <a:tc>
                  <a:txBody>
                    <a:bodyPr/>
                    <a:p>
                      <a:r>
                        <a:rPr lang="en-US" altLang="zh-CN" sz="1050"/>
                        <a:t>h</a:t>
                      </a:r>
                      <a:endParaRPr lang="zh-CN" altLang="en-US" sz="1050"/>
                    </a:p>
                  </a:txBody>
                  <a:tcPr marL="68580" marR="68580" marT="34290" marB="34290"/>
                </a:tc>
                <a:tc>
                  <a:txBody>
                    <a:bodyPr/>
                    <a:p>
                      <a:r>
                        <a:rPr lang="en-US" altLang="zh-CN" sz="1050"/>
                        <a:t>i</a:t>
                      </a:r>
                      <a:endParaRPr lang="zh-CN" altLang="en-US" sz="1050"/>
                    </a:p>
                  </a:txBody>
                  <a:tcPr marL="68580" marR="68580" marT="34290" marB="34290"/>
                </a:tc>
                <a:tc>
                  <a:txBody>
                    <a:bodyPr/>
                    <a:p>
                      <a:r>
                        <a:rPr lang="en-US" altLang="zh-CN" sz="1050"/>
                        <a:t>n</a:t>
                      </a:r>
                      <a:endParaRPr lang="zh-CN" altLang="en-US" sz="1050"/>
                    </a:p>
                  </a:txBody>
                  <a:tcPr marL="68580" marR="68580" marT="34290" marB="34290"/>
                </a:tc>
                <a:tc>
                  <a:txBody>
                    <a:bodyPr/>
                    <a:p>
                      <a:r>
                        <a:rPr lang="en-US" altLang="zh-CN" sz="1050"/>
                        <a:t>a</a:t>
                      </a:r>
                      <a:endParaRPr lang="zh-CN" altLang="en-US" sz="1050"/>
                    </a:p>
                  </a:txBody>
                  <a:tcPr marL="68580" marR="68580" marT="34290" marB="34290"/>
                </a:tc>
                <a:tc>
                  <a:txBody>
                    <a:bodyPr/>
                    <a:p>
                      <a:r>
                        <a:rPr lang="en-US" altLang="zh-CN" sz="1050"/>
                        <a:t>\0</a:t>
                      </a:r>
                      <a:endParaRPr lang="zh-CN" altLang="en-US" sz="1050"/>
                    </a:p>
                  </a:txBody>
                  <a:tcPr marL="68580" marR="68580" marT="34290" marB="34290">
                    <a:lnR w="12700" cmpd="sng">
                      <a:noFill/>
                    </a:lnR>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28600">
                <a:tc>
                  <a:txBody>
                    <a:bodyPr/>
                    <a:p>
                      <a:endParaRPr lang="zh-CN" altLang="en-US" sz="1050"/>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r>
                        <a:rPr lang="en-US" altLang="zh-CN" sz="1050"/>
                        <a:t>argv[2]</a:t>
                      </a:r>
                      <a:endParaRPr lang="zh-CN" altLang="en-US" sz="1050"/>
                    </a:p>
                  </a:txBody>
                  <a:tcPr marL="68580" marR="68580" marT="34290" marB="34290">
                    <a:lnL w="12700" cmpd="sng">
                      <a:noFill/>
                    </a:lnL>
                    <a:lnR w="12700" cmpd="sng">
                      <a:noFill/>
                    </a:lnR>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1050"/>
                        <a:t>→</a:t>
                      </a:r>
                      <a:endParaRPr lang="zh-CN" altLang="en-US" sz="1050"/>
                    </a:p>
                  </a:txBody>
                  <a:tcPr marL="0" marR="0" marT="34290" marB="3429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p>
                      <a:r>
                        <a:rPr lang="en-US" altLang="zh-CN" sz="1050"/>
                        <a:t>B</a:t>
                      </a:r>
                      <a:endParaRPr lang="zh-CN" altLang="en-US" sz="1050"/>
                    </a:p>
                  </a:txBody>
                  <a:tcPr marL="68580" marR="68580" marT="34290" marB="34290">
                    <a:lnL w="12700" cmpd="sng">
                      <a:noFill/>
                    </a:lnL>
                  </a:tcPr>
                </a:tc>
                <a:tc>
                  <a:txBody>
                    <a:bodyPr/>
                    <a:p>
                      <a:r>
                        <a:rPr lang="en-US" altLang="zh-CN" sz="1050"/>
                        <a:t>e</a:t>
                      </a:r>
                      <a:endParaRPr lang="zh-CN" altLang="en-US" sz="1050"/>
                    </a:p>
                  </a:txBody>
                  <a:tcPr marL="68580" marR="68580" marT="34290" marB="34290"/>
                </a:tc>
                <a:tc>
                  <a:txBody>
                    <a:bodyPr/>
                    <a:p>
                      <a:r>
                        <a:rPr lang="en-US" altLang="zh-CN" sz="1050"/>
                        <a:t>i</a:t>
                      </a:r>
                      <a:endParaRPr lang="zh-CN" altLang="en-US" sz="1050"/>
                    </a:p>
                  </a:txBody>
                  <a:tcPr marL="68580" marR="68580" marT="34290" marB="34290"/>
                </a:tc>
                <a:tc>
                  <a:txBody>
                    <a:bodyPr/>
                    <a:p>
                      <a:r>
                        <a:rPr lang="en-US" altLang="zh-CN" sz="1050"/>
                        <a:t>j</a:t>
                      </a:r>
                      <a:endParaRPr lang="zh-CN" altLang="en-US" sz="1050"/>
                    </a:p>
                  </a:txBody>
                  <a:tcPr marL="68580" marR="68580" marT="34290" marB="34290"/>
                </a:tc>
                <a:tc>
                  <a:txBody>
                    <a:bodyPr/>
                    <a:p>
                      <a:r>
                        <a:rPr lang="en-US" altLang="zh-CN" sz="1050"/>
                        <a:t>i</a:t>
                      </a:r>
                      <a:endParaRPr lang="zh-CN" altLang="en-US" sz="1050"/>
                    </a:p>
                  </a:txBody>
                  <a:tcPr marL="68580" marR="68580" marT="34290" marB="34290"/>
                </a:tc>
                <a:tc>
                  <a:txBody>
                    <a:bodyPr/>
                    <a:p>
                      <a:r>
                        <a:rPr lang="en-US" altLang="zh-CN" sz="1050"/>
                        <a:t>n</a:t>
                      </a:r>
                      <a:endParaRPr lang="zh-CN" altLang="en-US" sz="1050"/>
                    </a:p>
                  </a:txBody>
                  <a:tcPr marL="68580" marR="68580" marT="34290" marB="34290"/>
                </a:tc>
                <a:tc>
                  <a:txBody>
                    <a:bodyPr/>
                    <a:p>
                      <a:r>
                        <a:rPr lang="en-US" altLang="zh-CN" sz="1050"/>
                        <a:t>g</a:t>
                      </a:r>
                      <a:endParaRPr lang="zh-CN" altLang="en-US" sz="1050"/>
                    </a:p>
                  </a:txBody>
                  <a:tcPr marL="68580" marR="68580" marT="34290" marB="34290">
                    <a:lnT w="12700" cmpd="sng">
                      <a:noFill/>
                    </a:lnT>
                  </a:tcPr>
                </a:tc>
                <a:tc>
                  <a:txBody>
                    <a:bodyPr/>
                    <a:p>
                      <a:r>
                        <a:rPr lang="en-US" altLang="zh-CN" sz="1050"/>
                        <a:t>\0</a:t>
                      </a:r>
                      <a:endParaRPr lang="zh-CN" altLang="en-US" sz="1050"/>
                    </a:p>
                  </a:txBody>
                  <a:tcPr marL="68580" marR="68580" marT="34290" marB="34290">
                    <a:lnT w="12700" cmpd="sng">
                      <a:noFill/>
                    </a:lnT>
                  </a:tcPr>
                </a:tc>
              </a:tr>
            </a:tbl>
          </a:graphicData>
        </a:graphic>
      </p:graphicFrame>
      <p:cxnSp>
        <p:nvCxnSpPr>
          <p:cNvPr id="19" name="直接箭头连接符 18"/>
          <p:cNvCxnSpPr/>
          <p:nvPr/>
        </p:nvCxnSpPr>
        <p:spPr>
          <a:xfrm>
            <a:off x="615087" y="5895967"/>
            <a:ext cx="310666"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2340610" y="2011680"/>
            <a:ext cx="4799330" cy="2773680"/>
          </a:xfrm>
        </p:spPr>
        <p:txBody>
          <a:bodyPr/>
          <a:lstStyle/>
          <a:p>
            <a:r>
              <a:rPr lang="zh-CN" altLang="en-US">
                <a:solidFill>
                  <a:schemeClr val="tx1"/>
                </a:solidFill>
                <a:latin typeface="黑体" panose="02010609060101010101" pitchFamily="49" charset="-122"/>
                <a:ea typeface="黑体" panose="02010609060101010101" pitchFamily="49" charset="-122"/>
                <a:sym typeface="+mn-ea"/>
              </a:rPr>
              <a:t>指针数组</a:t>
            </a:r>
            <a:endParaRPr lang="zh-CN" altLang="en-US">
              <a:solidFill>
                <a:schemeClr val="tx1"/>
              </a:solidFill>
              <a:latin typeface="黑体" panose="02010609060101010101" pitchFamily="49" charset="-122"/>
              <a:ea typeface="黑体" panose="02010609060101010101" pitchFamily="49" charset="-122"/>
              <a:sym typeface="+mn-ea"/>
            </a:endParaRPr>
          </a:p>
          <a:p>
            <a:endParaRPr lang="zh-CN" altLang="en-US">
              <a:solidFill>
                <a:schemeClr val="tx1"/>
              </a:solidFill>
              <a:latin typeface="黑体" panose="02010609060101010101" pitchFamily="49" charset="-122"/>
              <a:ea typeface="黑体" panose="02010609060101010101" pitchFamily="49" charset="-122"/>
              <a:sym typeface="+mn-ea"/>
            </a:endParaRPr>
          </a:p>
          <a:p>
            <a:r>
              <a:rPr lang="zh-CN" altLang="en-US">
                <a:solidFill>
                  <a:schemeClr val="tx1"/>
                </a:solidFill>
                <a:latin typeface="黑体" panose="02010609060101010101" pitchFamily="49" charset="-122"/>
                <a:ea typeface="黑体" panose="02010609060101010101" pitchFamily="49" charset="-122"/>
                <a:sym typeface="+mn-ea"/>
              </a:rPr>
              <a:t>指向指针数据的指针变量</a:t>
            </a:r>
            <a:r>
              <a:rPr lang="zh-CN" altLang="zh-CN" smtClean="0">
                <a:solidFill>
                  <a:schemeClr val="tx1"/>
                </a:solidFill>
                <a:latin typeface="黑体" panose="02010609060101010101" pitchFamily="49" charset="-122"/>
                <a:ea typeface="黑体" panose="02010609060101010101" pitchFamily="49" charset="-122"/>
              </a:rPr>
              <a:t>（多重指针）</a:t>
            </a:r>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a:p>
            <a:r>
              <a:rPr lang="zh-CN" altLang="en-US" dirty="0" smtClean="0">
                <a:solidFill>
                  <a:schemeClr val="tx1"/>
                </a:solidFill>
                <a:latin typeface="Times New Roman" panose="02020603050405020304" pitchFamily="18" charset="0"/>
                <a:ea typeface="黑体" panose="02010609060101010101" pitchFamily="49" charset="-122"/>
                <a:sym typeface="+mn-ea"/>
              </a:rPr>
              <a:t>内存</a:t>
            </a:r>
            <a:r>
              <a:rPr lang="zh-CN" altLang="en-US" dirty="0" smtClean="0">
                <a:latin typeface="Times New Roman" panose="02020603050405020304" pitchFamily="18" charset="0"/>
                <a:ea typeface="黑体" panose="02010609060101010101" pitchFamily="49" charset="-122"/>
                <a:sym typeface="+mn-ea"/>
              </a:rPr>
              <a:t>动态</a:t>
            </a:r>
            <a:r>
              <a:rPr lang="zh-CN" altLang="en-US" dirty="0" smtClean="0">
                <a:solidFill>
                  <a:schemeClr val="tx1"/>
                </a:solidFill>
                <a:latin typeface="Times New Roman" panose="02020603050405020304" pitchFamily="18" charset="0"/>
                <a:ea typeface="黑体" panose="02010609060101010101" pitchFamily="49" charset="-122"/>
                <a:sym typeface="+mn-ea"/>
              </a:rPr>
              <a:t>分配</a:t>
            </a:r>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p:txBody>
      </p:sp>
      <p:sp>
        <p:nvSpPr>
          <p:cNvPr id="68611" name="Rectangle 2"/>
          <p:cNvSpPr>
            <a:spLocks noChangeArrowheads="1"/>
          </p:cNvSpPr>
          <p:nvPr/>
        </p:nvSpPr>
        <p:spPr bwMode="auto">
          <a:xfrm>
            <a:off x="2640013" y="260901"/>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第八章善于利用指针</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内容占位符 2"/>
          <p:cNvSpPr>
            <a:spLocks noGrp="1"/>
          </p:cNvSpPr>
          <p:nvPr>
            <p:ph idx="4294967295"/>
          </p:nvPr>
        </p:nvSpPr>
        <p:spPr>
          <a:xfrm>
            <a:off x="684213" y="1484313"/>
            <a:ext cx="8229600" cy="4824412"/>
          </a:xfrm>
        </p:spPr>
        <p:txBody>
          <a:bodyPr/>
          <a:lstStyle/>
          <a:p>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计算机内存划分为</a:t>
            </a:r>
            <a:endPar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系统区：存放操作系统</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(OS)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相关等内容</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用户区：存放用户程序和数据等</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endPar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用户区的内存又被分为</a:t>
            </a:r>
            <a:endPar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动态存储区</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：存放的变量，称为动态变量</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如局部变量、函数调用时的返回地址等</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静态存储区</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：存放的变量，称为静态变量</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在程序的整个运行期间都存在</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3"/>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如全局变量</a:t>
            </a:r>
            <a:endPar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程序区</a:t>
            </a: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9876" name="日期占位符 3"/>
          <p:cNvSpPr txBox="1">
            <a:spLocks noGrp="1" noChangeArrowheads="1"/>
          </p:cNvSpPr>
          <p:nvPr/>
        </p:nvSpPr>
        <p:spPr bwMode="auto">
          <a:xfrm>
            <a:off x="457200" y="652145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黑体" panose="02010609060101010101" pitchFamily="49" charset="-122"/>
              </a:defRPr>
            </a:lvl1pPr>
            <a:lvl2pPr marL="742950" indent="-285750" eaLnBrk="0" hangingPunct="0">
              <a:defRPr b="1">
                <a:solidFill>
                  <a:schemeClr val="tx1"/>
                </a:solidFill>
                <a:latin typeface="Arial" panose="020B0604020202020204" pitchFamily="34" charset="0"/>
                <a:ea typeface="黑体" panose="02010609060101010101" pitchFamily="49" charset="-122"/>
              </a:defRPr>
            </a:lvl2pPr>
            <a:lvl3pPr marL="1143000" indent="-228600" eaLnBrk="0" hangingPunct="0">
              <a:defRPr b="1">
                <a:solidFill>
                  <a:schemeClr val="tx1"/>
                </a:solidFill>
                <a:latin typeface="Arial" panose="020B0604020202020204" pitchFamily="34" charset="0"/>
                <a:ea typeface="黑体" panose="02010609060101010101" pitchFamily="49" charset="-122"/>
              </a:defRPr>
            </a:lvl3pPr>
            <a:lvl4pPr marL="1600200" indent="-228600" eaLnBrk="0" hangingPunct="0">
              <a:defRPr b="1">
                <a:solidFill>
                  <a:schemeClr val="tx1"/>
                </a:solidFill>
                <a:latin typeface="Arial" panose="020B0604020202020204" pitchFamily="34" charset="0"/>
                <a:ea typeface="黑体" panose="02010609060101010101" pitchFamily="49" charset="-122"/>
              </a:defRPr>
            </a:lvl4pPr>
            <a:lvl5pPr marL="2057400" indent="-228600" eaLnBrk="0" hangingPunct="0">
              <a:defRPr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50000"/>
              </a:spcBef>
              <a:spcAft>
                <a:spcPct val="0"/>
              </a:spcAft>
              <a:defRPr b="1">
                <a:solidFill>
                  <a:schemeClr val="tx1"/>
                </a:solidFill>
                <a:latin typeface="Arial" panose="020B0604020202020204" pitchFamily="34" charset="0"/>
                <a:ea typeface="黑体" panose="02010609060101010101" pitchFamily="49" charset="-122"/>
              </a:defRPr>
            </a:lvl9pPr>
          </a:lstStyle>
          <a:p>
            <a:pPr eaLnBrk="1" hangingPunct="1">
              <a:spcBef>
                <a:spcPct val="0"/>
              </a:spcBef>
            </a:pPr>
            <a:fld id="{47105FA7-FDC7-4E21-A1E5-4B77E97B06EE}" type="datetime4">
              <a:rPr lang="en-US" altLang="zh-CN" sz="1400" b="0">
                <a:solidFill>
                  <a:schemeClr val="accent1"/>
                </a:solidFill>
                <a:ea typeface="宋体" panose="02010600030101010101" pitchFamily="2" charset="-122"/>
              </a:rPr>
            </a:fld>
            <a:endParaRPr lang="en-US" altLang="zh-CN" sz="1400" b="0">
              <a:solidFill>
                <a:schemeClr val="accent1"/>
              </a:solidFill>
              <a:ea typeface="宋体" panose="02010600030101010101" pitchFamily="2" charset="-122"/>
            </a:endParaRPr>
          </a:p>
        </p:txBody>
      </p:sp>
      <p:sp>
        <p:nvSpPr>
          <p:cNvPr id="51203" name="标题 3"/>
          <p:cNvSpPr>
            <a:spLocks noGrp="1"/>
          </p:cNvSpPr>
          <p:nvPr>
            <p:custDataLst>
              <p:tags r:id="rId1"/>
            </p:custDataLst>
          </p:nvPr>
        </p:nvSpPr>
        <p:spPr>
          <a:xfrm>
            <a:off x="2639888" y="260648"/>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dirty="0" smtClean="0">
                <a:latin typeface="Times New Roman" panose="02020603050405020304" pitchFamily="18" charset="0"/>
                <a:ea typeface="黑体" panose="02010609060101010101" pitchFamily="49" charset="-122"/>
              </a:rPr>
              <a:t>内存动态分配</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3"/>
          <p:cNvSpPr>
            <a:spLocks noGrp="1"/>
          </p:cNvSpPr>
          <p:nvPr>
            <p:ph type="title"/>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内存动态分配</a:t>
            </a:r>
            <a:endParaRPr lang="zh-CN" altLang="en-US" sz="3600" dirty="0" smtClean="0">
              <a:latin typeface="Times New Roman" panose="02020603050405020304" pitchFamily="18" charset="0"/>
              <a:ea typeface="黑体" panose="02010609060101010101" pitchFamily="49" charset="-122"/>
            </a:endParaRPr>
          </a:p>
        </p:txBody>
      </p:sp>
      <p:sp>
        <p:nvSpPr>
          <p:cNvPr id="20" name="MH_Desc_1"/>
          <p:cNvSpPr/>
          <p:nvPr>
            <p:custDataLst>
              <p:tags r:id="rId1"/>
            </p:custDataLst>
          </p:nvPr>
        </p:nvSpPr>
        <p:spPr>
          <a:xfrm>
            <a:off x="467995" y="1341120"/>
            <a:ext cx="8441690" cy="46081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eaLnBrk="1" latinLnBrk="0" hangingPunct="1">
              <a:lnSpc>
                <a:spcPct val="100000"/>
              </a:lnSpc>
              <a:spcBef>
                <a:spcPts val="0"/>
              </a:spcBef>
              <a:spcAft>
                <a:spcPts val="0"/>
              </a:spcAft>
              <a:defRPr/>
            </a:pP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回顾：</a:t>
            </a:r>
            <a:endPar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全局变量是分配在内存中的静态存储区的</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非静态static的局部变量(包括形参)</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分配在内存中的动态存储区的，这个存储区是一个称为</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栈(stack)</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的区域</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由操作系统管理</a:t>
            </a:r>
            <a:endPar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endPar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buFont typeface="Wingdings" panose="05000000000000000000" charset="0"/>
              <a:buNone/>
              <a:defRPr/>
            </a:pP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此外</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C语言还允许建立</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内存动态分配区域，存放一些临时用的数据，需要时随时开辟，不需要时随时释放。</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这些数据是临时存放在一个特别的自由存储区，称为</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堆(heap)</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区。可以根据需要，向系统申请所需大小的空间。</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由用户人为管理。</a:t>
            </a:r>
            <a:endPar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342900" indent="-342900" algn="just" eaLnBrk="1" latinLnBrk="0" hangingPunct="1">
              <a:lnSpc>
                <a:spcPct val="100000"/>
              </a:lnSpc>
              <a:spcBef>
                <a:spcPts val="0"/>
              </a:spcBef>
              <a:spcAft>
                <a:spcPts val="0"/>
              </a:spcAft>
              <a:buFont typeface="Wingdings" panose="05000000000000000000" charset="0"/>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由于未定义它们为变量或数组，因此不能通过变量名或数组名去引用这些数据，只能通过指针来引用。</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1" latinLnBrk="0" hangingPunct="1">
              <a:lnSpc>
                <a:spcPct val="100000"/>
              </a:lnSpc>
              <a:spcBef>
                <a:spcPts val="0"/>
              </a:spcBef>
              <a:spcAft>
                <a:spcPts val="0"/>
              </a:spcAft>
              <a:defRPr/>
            </a:pPr>
            <a:endParaRPr lang="en-US" altLang="zh-CN" sz="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buFont typeface="Wingdings" panose="05000000000000000000" pitchFamily="2" charset="2"/>
              <a:buNone/>
              <a:defRPr/>
            </a:pP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3"/>
          <p:cNvSpPr>
            <a:spLocks noGrp="1"/>
          </p:cNvSpPr>
          <p:nvPr>
            <p:ph type="title"/>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
        <p:nvSpPr>
          <p:cNvPr id="18" name="矩形 17"/>
          <p:cNvSpPr/>
          <p:nvPr/>
        </p:nvSpPr>
        <p:spPr>
          <a:xfrm>
            <a:off x="611560" y="1383159"/>
            <a:ext cx="6096000" cy="523220"/>
          </a:xfrm>
          <a:prstGeom prst="rect">
            <a:avLst/>
          </a:prstGeom>
        </p:spPr>
        <p:txBody>
          <a:bodyPr>
            <a:spAutoFit/>
          </a:bodyPr>
          <a:lstStyle/>
          <a:p>
            <a:r>
              <a:rPr lang="en-US" altLang="zh-CN" sz="28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malloc</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函数：开辟</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动态存储区</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MH_Desc_1"/>
          <p:cNvSpPr/>
          <p:nvPr>
            <p:custDataLst>
              <p:tags r:id="rId1"/>
            </p:custDataLst>
          </p:nvPr>
        </p:nvSpPr>
        <p:spPr>
          <a:xfrm>
            <a:off x="464185" y="1988820"/>
            <a:ext cx="8441690" cy="460819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eaLnBrk="1" latinLnBrk="0" hangingPunct="1">
              <a:lnSpc>
                <a:spcPct val="100000"/>
              </a:lnSpc>
              <a:spcBef>
                <a:spcPts val="0"/>
              </a:spcBef>
              <a:spcAft>
                <a:spcPts val="0"/>
              </a:spcAft>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函数原型</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gn="just" eaLnBrk="1" latinLnBrk="0" hangingPunct="1">
              <a:lnSpc>
                <a:spcPct val="100000"/>
              </a:lnSpc>
              <a:spcBef>
                <a:spcPts val="0"/>
              </a:spcBef>
              <a:spcAft>
                <a:spcPts val="0"/>
              </a:spcAft>
              <a:defRPr/>
            </a:pPr>
            <a:endParaRPr lang="en-US" altLang="zh-CN" sz="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在内存动态存储区，分配一个长度为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字节的连续空间</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形参</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的类型定为无符号整型</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不允许为负数</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函数返回值是指针类型，指向存储空间的首地址，其</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基类型为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void</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，即</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不指向任何类型的数据，只提供一个纯地址</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将它的值赋给另一指针变量</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时，要对</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它进行类型转换，使之适合于被赋值的变量的</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基类型</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如果此函数未能成功地</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执行</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例如</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内存空间</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不足</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则返回空指针</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2467610" y="2009775"/>
            <a:ext cx="5991225" cy="48323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malloc</a:t>
            </a: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(unsigned  </a:t>
            </a:r>
            <a:r>
              <a:rPr lang="en-US" altLang="zh-CN" sz="28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size</a:t>
            </a: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圆角矩形 3"/>
          <p:cNvSpPr/>
          <p:nvPr>
            <p:custDataLst>
              <p:tags r:id="rId2"/>
            </p:custDataLst>
          </p:nvPr>
        </p:nvSpPr>
        <p:spPr>
          <a:xfrm>
            <a:off x="509270" y="5544820"/>
            <a:ext cx="8461375" cy="1242695"/>
          </a:xfrm>
          <a:prstGeom prst="roundRect">
            <a:avLst>
              <a:gd name="adj" fmla="val 8854"/>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lIns="180000" rtlCol="0" anchor="t"/>
          <a:p>
            <a:pPr marL="0" indent="0" algn="just" eaLnBrk="1" latinLnBrk="0" hangingPunct="1">
              <a:lnSpc>
                <a:spcPct val="100000"/>
              </a:lnSpc>
              <a:spcBef>
                <a:spcPts val="0"/>
              </a:spcBef>
              <a:spcAft>
                <a:spcPts val="0"/>
              </a:spcAft>
              <a:defRPr/>
            </a:pPr>
            <a:r>
              <a:rPr lang="en-US" altLang="zh-CN"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int</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  </a:t>
            </a: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p</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p </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malloc</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(100)</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malloc</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(100)</a:t>
            </a:r>
            <a:r>
              <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是</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void * </a:t>
            </a:r>
            <a:r>
              <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型</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，系统自动把它转换</a:t>
            </a:r>
            <a:r>
              <a:rPr lang="en-US"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int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型</a:t>
            </a:r>
            <a:endPar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defRPr/>
            </a:pPr>
            <a:r>
              <a:rPr lang="zh-CN" altLang="en-US" sz="20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即实际执行了</a:t>
            </a: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 </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malloc</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(100)</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11560" y="1383159"/>
            <a:ext cx="6096000" cy="521970"/>
          </a:xfrm>
          <a:prstGeom prst="rect">
            <a:avLst/>
          </a:prstGeom>
        </p:spPr>
        <p:txBody>
          <a:bodyPr>
            <a:spAutoFit/>
          </a:bodyPr>
          <a:lstStyle/>
          <a:p>
            <a:r>
              <a:rPr lang="en-US" altLang="zh-CN" sz="28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开辟</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动态存储区</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MH_Desc_1"/>
          <p:cNvSpPr/>
          <p:nvPr>
            <p:custDataLst>
              <p:tags r:id="rId1"/>
            </p:custDataLst>
          </p:nvPr>
        </p:nvSpPr>
        <p:spPr>
          <a:xfrm>
            <a:off x="392344" y="1989093"/>
            <a:ext cx="8208912" cy="46085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0" indent="0" algn="just" eaLnBrk="1" latinLnBrk="0" hangingPunct="1">
              <a:lnSpc>
                <a:spcPct val="150000"/>
              </a:lnSpc>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函数原型</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作用：</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在内存动态存储区中分配</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个长度为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字节的</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连续空间</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50825" indent="-250825" algn="just" eaLnBrk="1" latinLnBrk="0" hangingPunct="1">
              <a:lnSpc>
                <a:spcPct val="150000"/>
              </a:lnSpc>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函数可以为一维数组开辟动态存储空间，</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为数组元素个数，每个元素长度为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个字节，</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即</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动态数组</a:t>
            </a:r>
            <a:endPar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50000"/>
              </a:lnSpc>
              <a:spcBef>
                <a:spcPts val="0"/>
              </a:spcBef>
              <a:spcAft>
                <a:spcPts val="0"/>
              </a:spcAft>
              <a:buFont typeface="Wingdings" panose="05000000000000000000" pitchFamily="2" charset="2"/>
              <a:buChar char="ü"/>
              <a:defRPr/>
            </a:pP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eaLnBrk="1" latinLnBrk="0" hangingPunct="1">
              <a:lnSpc>
                <a:spcPct val="150000"/>
              </a:lnSpc>
              <a:spcBef>
                <a:spcPts val="0"/>
              </a:spcBef>
              <a:spcAft>
                <a:spcPts val="0"/>
              </a:spcAft>
              <a:buFont typeface="Wingdings" panose="05000000000000000000" pitchFamily="2" charset="2"/>
              <a:buChar char="ü"/>
              <a:defRPr/>
            </a:pP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65430" indent="-265430" algn="just" eaLnBrk="1" latinLnBrk="0" hangingPunct="1">
              <a:lnSpc>
                <a:spcPct val="100000"/>
              </a:lnSpc>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返回</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指向</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所分配</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域的第一个字节的指针；如果分配不成功，返回</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2250440" y="2081530"/>
            <a:ext cx="6819265" cy="48323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unsigned </a:t>
            </a:r>
            <a:r>
              <a:rPr lang="en-US" altLang="zh-CN" sz="24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unsigned </a:t>
            </a:r>
            <a:r>
              <a:rPr lang="en-US" altLang="zh-CN" sz="24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size</a:t>
            </a:r>
            <a:r>
              <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圆角矩形 6"/>
          <p:cNvSpPr/>
          <p:nvPr/>
        </p:nvSpPr>
        <p:spPr>
          <a:xfrm>
            <a:off x="248285" y="4651375"/>
            <a:ext cx="8774430" cy="534670"/>
          </a:xfrm>
          <a:prstGeom prst="roundRect">
            <a:avLst>
              <a:gd name="adj" fmla="val 13754"/>
            </a:avLst>
          </a:prstGeom>
          <a:solidFill>
            <a:srgbClr val="FFFF00"/>
          </a:solidFill>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calloc</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(50,4);</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开辟</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50×4</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个字节的临时分配域，把首地址赋给指针变量</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2"/>
            </p:custDataLst>
          </p:nvPr>
        </p:nvSpPr>
        <p:spPr>
          <a:xfrm>
            <a:off x="2639888" y="260648"/>
            <a:ext cx="6324600" cy="533400"/>
          </a:xfrm>
        </p:spPr>
        <p:txBody>
          <a:bodyPr/>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640013" y="260350"/>
            <a:ext cx="6324600" cy="533400"/>
          </a:xfrm>
        </p:spPr>
        <p:txBody>
          <a:bodyPr/>
          <a:lstStyle/>
          <a:p>
            <a:r>
              <a:rPr lang="zh-CN" altLang="en-US" smtClean="0">
                <a:latin typeface="黑体" panose="02010609060101010101" pitchFamily="49" charset="-122"/>
                <a:ea typeface="黑体" panose="02010609060101010101" pitchFamily="49" charset="-122"/>
              </a:rPr>
              <a:t>指针变量</a:t>
            </a:r>
            <a:endParaRPr lang="zh-CN" altLang="en-US" smtClean="0">
              <a:latin typeface="黑体" panose="02010609060101010101" pitchFamily="49" charset="-122"/>
              <a:ea typeface="黑体" panose="02010609060101010101" pitchFamily="49" charset="-122"/>
            </a:endParaRPr>
          </a:p>
        </p:txBody>
      </p:sp>
      <p:sp>
        <p:nvSpPr>
          <p:cNvPr id="13315" name="Rectangle 3"/>
          <p:cNvSpPr>
            <a:spLocks noGrp="1" noChangeArrowheads="1"/>
          </p:cNvSpPr>
          <p:nvPr>
            <p:ph type="body" idx="1"/>
          </p:nvPr>
        </p:nvSpPr>
        <p:spPr>
          <a:xfrm>
            <a:off x="468630" y="1643380"/>
            <a:ext cx="8229600" cy="1478280"/>
          </a:xfrm>
        </p:spPr>
        <p:txBody>
          <a:bodyPr/>
          <a:lstStyle/>
          <a:p>
            <a:r>
              <a:rPr lang="zh-CN" altLang="en-US" sz="3600" b="1" dirty="0" smtClean="0">
                <a:latin typeface="黑体" panose="02010609060101010101" pitchFamily="49" charset="-122"/>
                <a:ea typeface="黑体" panose="02010609060101010101" pitchFamily="49" charset="-122"/>
              </a:rPr>
              <a:t>指针变量</a:t>
            </a:r>
            <a:endParaRPr lang="zh-CN" altLang="en-US" sz="3600" b="1"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专门用来存放</a:t>
            </a:r>
            <a:r>
              <a:rPr lang="zh-CN" altLang="en-US" b="1" dirty="0" smtClean="0">
                <a:solidFill>
                  <a:srgbClr val="FF0000"/>
                </a:solidFill>
                <a:latin typeface="黑体" panose="02010609060101010101" pitchFamily="49" charset="-122"/>
                <a:ea typeface="黑体" panose="02010609060101010101" pitchFamily="49" charset="-122"/>
              </a:rPr>
              <a:t>地址（指针）</a:t>
            </a:r>
            <a:r>
              <a:rPr lang="zh-CN" altLang="en-US" dirty="0" smtClean="0">
                <a:latin typeface="黑体" panose="02010609060101010101" pitchFamily="49" charset="-122"/>
                <a:ea typeface="黑体" panose="02010609060101010101" pitchFamily="49" charset="-122"/>
              </a:rPr>
              <a:t>的变量</a:t>
            </a:r>
            <a:endParaRPr lang="zh-CN" altLang="en-US" dirty="0" smtClean="0">
              <a:latin typeface="黑体" panose="02010609060101010101" pitchFamily="49" charset="-122"/>
              <a:ea typeface="黑体" panose="02010609060101010101" pitchFamily="49" charset="-122"/>
            </a:endParaRPr>
          </a:p>
        </p:txBody>
      </p:sp>
      <p:sp>
        <p:nvSpPr>
          <p:cNvPr id="4" name="TextBox 3"/>
          <p:cNvSpPr txBox="1"/>
          <p:nvPr/>
        </p:nvSpPr>
        <p:spPr>
          <a:xfrm>
            <a:off x="3186583" y="3443018"/>
            <a:ext cx="2897585" cy="267652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defRPr/>
            </a:pPr>
            <a:r>
              <a:rPr lang="zh-CN" altLang="en-US" sz="2400">
                <a:solidFill>
                  <a:srgbClr val="FFFFFF"/>
                </a:solidFill>
                <a:latin typeface="黑体" panose="02010609060101010101" pitchFamily="49" charset="-122"/>
                <a:ea typeface="黑体" panose="02010609060101010101" pitchFamily="49" charset="-122"/>
              </a:rPr>
              <a:t>掌握：</a:t>
            </a:r>
            <a:endParaRPr lang="en-US" altLang="zh-CN" sz="2400">
              <a:solidFill>
                <a:srgbClr val="FFFFFF"/>
              </a:solidFill>
              <a:latin typeface="黑体" panose="02010609060101010101" pitchFamily="49" charset="-122"/>
              <a:ea typeface="黑体" panose="02010609060101010101" pitchFamily="49" charset="-122"/>
            </a:endParaRPr>
          </a:p>
          <a:p>
            <a:pPr lvl="1">
              <a:buFont typeface="Wingdings" panose="05000000000000000000" pitchFamily="2" charset="2"/>
              <a:buChar char="l"/>
              <a:defRPr/>
            </a:pPr>
            <a:r>
              <a:rPr lang="zh-CN" altLang="en-US" sz="2400">
                <a:solidFill>
                  <a:srgbClr val="FFFFFF"/>
                </a:solidFill>
                <a:latin typeface="黑体" panose="02010609060101010101" pitchFamily="49" charset="-122"/>
                <a:ea typeface="黑体" panose="02010609060101010101" pitchFamily="49" charset="-122"/>
              </a:rPr>
              <a:t>如何定义</a:t>
            </a:r>
            <a:endParaRPr lang="en-US" altLang="zh-CN" sz="2400">
              <a:solidFill>
                <a:srgbClr val="FFFFFF"/>
              </a:solidFill>
              <a:latin typeface="黑体" panose="02010609060101010101" pitchFamily="49" charset="-122"/>
              <a:ea typeface="黑体" panose="02010609060101010101" pitchFamily="49" charset="-122"/>
            </a:endParaRPr>
          </a:p>
          <a:p>
            <a:pPr lvl="1">
              <a:buFont typeface="Wingdings" panose="05000000000000000000" pitchFamily="2" charset="2"/>
              <a:buChar char="l"/>
              <a:defRPr/>
            </a:pPr>
            <a:r>
              <a:rPr lang="zh-CN" altLang="en-US" sz="2400">
                <a:solidFill>
                  <a:srgbClr val="FFFFFF"/>
                </a:solidFill>
                <a:latin typeface="黑体" panose="02010609060101010101" pitchFamily="49" charset="-122"/>
                <a:ea typeface="黑体" panose="02010609060101010101" pitchFamily="49" charset="-122"/>
              </a:rPr>
              <a:t>存储结构</a:t>
            </a:r>
            <a:endParaRPr lang="en-US" altLang="zh-CN" sz="2400">
              <a:solidFill>
                <a:srgbClr val="FFFFFF"/>
              </a:solidFill>
              <a:latin typeface="黑体" panose="02010609060101010101" pitchFamily="49" charset="-122"/>
              <a:ea typeface="黑体" panose="02010609060101010101" pitchFamily="49" charset="-122"/>
            </a:endParaRPr>
          </a:p>
          <a:p>
            <a:pPr lvl="1">
              <a:buFont typeface="Wingdings" panose="05000000000000000000" pitchFamily="2" charset="2"/>
              <a:buChar char="l"/>
              <a:defRPr/>
            </a:pPr>
            <a:r>
              <a:rPr lang="zh-CN" altLang="en-US" sz="2400">
                <a:solidFill>
                  <a:srgbClr val="FFFFFF"/>
                </a:solidFill>
                <a:latin typeface="黑体" panose="02010609060101010101" pitchFamily="49" charset="-122"/>
                <a:ea typeface="黑体" panose="02010609060101010101" pitchFamily="49" charset="-122"/>
              </a:rPr>
              <a:t>引用（使用）</a:t>
            </a:r>
            <a:endParaRPr lang="en-US" altLang="zh-CN" sz="2400">
              <a:solidFill>
                <a:srgbClr val="FFFFFF"/>
              </a:solidFill>
              <a:latin typeface="黑体" panose="02010609060101010101" pitchFamily="49" charset="-122"/>
              <a:ea typeface="黑体" panose="02010609060101010101" pitchFamily="49" charset="-122"/>
            </a:endParaRPr>
          </a:p>
          <a:p>
            <a:pPr lvl="1">
              <a:buFont typeface="Wingdings" panose="05000000000000000000" pitchFamily="2" charset="2"/>
              <a:buChar char="l"/>
              <a:defRPr/>
            </a:pPr>
            <a:r>
              <a:rPr lang="zh-CN" altLang="en-US" sz="2400">
                <a:solidFill>
                  <a:srgbClr val="FFFFFF"/>
                </a:solidFill>
                <a:latin typeface="黑体" panose="02010609060101010101" pitchFamily="49" charset="-122"/>
                <a:ea typeface="黑体" panose="02010609060101010101" pitchFamily="49" charset="-122"/>
              </a:rPr>
              <a:t>初始化</a:t>
            </a:r>
            <a:endParaRPr lang="zh-CN" altLang="en-US" sz="2400">
              <a:solidFill>
                <a:srgbClr val="FFFF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11560" y="1383159"/>
            <a:ext cx="6096000" cy="521970"/>
          </a:xfrm>
          <a:prstGeom prst="rect">
            <a:avLst/>
          </a:prstGeom>
        </p:spPr>
        <p:txBody>
          <a:bodyPr>
            <a:spAutoFit/>
          </a:bodyPr>
          <a:lstStyle/>
          <a:p>
            <a:r>
              <a:rPr lang="en-US" altLang="zh-CN" sz="28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realloc</a:t>
            </a:r>
            <a:r>
              <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函数：重新</a:t>
            </a:r>
            <a:r>
              <a:rPr lang="zh-CN" altLang="en-US"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分配动态存储区</a:t>
            </a:r>
            <a:endPar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MH_Desc_1"/>
          <p:cNvSpPr/>
          <p:nvPr>
            <p:custDataLst>
              <p:tags r:id="rId1"/>
            </p:custDataLst>
          </p:nvPr>
        </p:nvSpPr>
        <p:spPr>
          <a:xfrm>
            <a:off x="464099" y="2060848"/>
            <a:ext cx="8208912" cy="46085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eaLnBrk="1" latinLnBrk="0" hangingPunct="1">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函数原型为</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spcBef>
                <a:spcPts val="0"/>
              </a:spcBef>
              <a:spcAft>
                <a:spcPts val="0"/>
              </a:spcAft>
              <a:buFont typeface="Wingdings" panose="05000000000000000000" pitchFamily="2" charset="2"/>
              <a:buChar char="ü"/>
              <a:defRPr/>
            </a:pP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spcBef>
                <a:spcPts val="0"/>
              </a:spcBef>
              <a:spcAft>
                <a:spcPts val="0"/>
              </a:spcAft>
              <a:buFont typeface="Wingdings" panose="05000000000000000000" pitchFamily="2" charset="2"/>
              <a:buChar char="ü"/>
              <a:defRPr/>
            </a:pP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已经通过</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函数或</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函数获得了动态空间，想改变其大小，可以用</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函数重新分配</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spcBef>
                <a:spcPts val="0"/>
              </a:spcBef>
              <a:spcAft>
                <a:spcPts val="0"/>
              </a:spcAft>
              <a:buFont typeface="Wingdings" panose="05000000000000000000" pitchFamily="2" charset="2"/>
              <a:buChar char="ü"/>
              <a:defRPr/>
            </a:pP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eaLnBrk="1" latinLnBrk="0" hangingPunct="1">
              <a:spcBef>
                <a:spcPts val="0"/>
              </a:spcBef>
              <a:spcAft>
                <a:spcPts val="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函数将</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所指向的动态空间大小改变为</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size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地址</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不变</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。如果重分配不成功，返回</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2555776" y="2081538"/>
            <a:ext cx="6192688" cy="4833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void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realloc</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void *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unsigned </a:t>
            </a:r>
            <a:r>
              <a:rPr lang="en-US" altLang="zh-CN" sz="2400" b="1"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size</a:t>
            </a:r>
            <a:r>
              <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圆角矩形 9"/>
          <p:cNvSpPr/>
          <p:nvPr/>
        </p:nvSpPr>
        <p:spPr>
          <a:xfrm>
            <a:off x="194310" y="5012690"/>
            <a:ext cx="8851265" cy="1480185"/>
          </a:xfrm>
          <a:prstGeom prst="roundRect">
            <a:avLst>
              <a:gd name="adj" fmla="val 13754"/>
            </a:avLst>
          </a:prstGeom>
          <a:ln w="28575">
            <a:solidFill>
              <a:srgbClr val="002060"/>
            </a:solidFill>
          </a:ln>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(50,4);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开辟</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50×4</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个字节的临时分配域，把首地址赋给指针变量</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defTabSz="363855">
              <a:lnSpc>
                <a:spcPct val="120000"/>
              </a:lnSpc>
            </a:pPr>
            <a:r>
              <a:rPr lang="en-US" altLang="zh-CN" sz="28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realloc</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(p,30</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将</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p</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所指向的已分配的动态空间改为</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30</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个字节</a:t>
            </a: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defTabSz="363855">
              <a:lnSpc>
                <a:spcPct val="120000"/>
              </a:lnSpc>
            </a:pPr>
            <a:endPar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2"/>
            </p:custDataLst>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11560" y="1383159"/>
            <a:ext cx="6096000" cy="521970"/>
          </a:xfrm>
          <a:prstGeom prst="rect">
            <a:avLst/>
          </a:prstGeom>
        </p:spPr>
        <p:txBody>
          <a:bodyPr>
            <a:spAutoFit/>
          </a:bodyPr>
          <a:lstStyle/>
          <a:p>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free</a:t>
            </a:r>
            <a:r>
              <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函数：释放</a:t>
            </a:r>
            <a:r>
              <a:rPr lang="zh-CN" altLang="en-US"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动态存储区</a:t>
            </a:r>
            <a:endPar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MH_Desc_1"/>
          <p:cNvSpPr/>
          <p:nvPr>
            <p:custDataLst>
              <p:tags r:id="rId1"/>
            </p:custDataLst>
          </p:nvPr>
        </p:nvSpPr>
        <p:spPr>
          <a:xfrm>
            <a:off x="464099" y="2204358"/>
            <a:ext cx="8208912" cy="46085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00000"/>
              </a:lnSpc>
              <a:spcAft>
                <a:spcPts val="60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函数原型为</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00000"/>
              </a:lnSpc>
              <a:spcAft>
                <a:spcPts val="600"/>
              </a:spcAft>
              <a:buFont typeface="Wingdings" panose="05000000000000000000" pitchFamily="2" charset="2"/>
              <a:buChar char="ü"/>
              <a:defRPr/>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作用：释放指针变量</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所指向的动态空间，使这部分空间能重新被其他变量使用</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00000"/>
              </a:lnSpc>
              <a:spcAft>
                <a:spcPts val="600"/>
              </a:spcAft>
              <a:buFont typeface="Wingdings" panose="05000000000000000000" pitchFamily="2" charset="2"/>
              <a:buChar char="ü"/>
              <a:defRPr/>
            </a:pP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应是最近一次调用</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malloc</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函数时得到的函数返回值。</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lnSpc>
                <a:spcPct val="100000"/>
              </a:lnSpc>
              <a:spcAft>
                <a:spcPts val="600"/>
              </a:spcAft>
              <a:buFont typeface="Wingdings" panose="05000000000000000000" pitchFamily="2" charset="2"/>
              <a:buChar char="ü"/>
              <a:defRPr/>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free</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函数无返回值，</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void</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p:cNvSpPr/>
          <p:nvPr/>
        </p:nvSpPr>
        <p:spPr>
          <a:xfrm>
            <a:off x="2699792" y="2204864"/>
            <a:ext cx="3816424" cy="4833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void</a:t>
            </a:r>
            <a:r>
              <a:rPr lang="en-US" altLang="zh-CN"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free( void  *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圆角矩形 10"/>
          <p:cNvSpPr/>
          <p:nvPr/>
        </p:nvSpPr>
        <p:spPr>
          <a:xfrm>
            <a:off x="1187450" y="5478145"/>
            <a:ext cx="7359015" cy="794385"/>
          </a:xfrm>
          <a:prstGeom prst="roundRect">
            <a:avLst>
              <a:gd name="adj" fmla="val 13754"/>
            </a:avLst>
          </a:prstGeom>
          <a:ln w="28575">
            <a:solidFill>
              <a:srgbClr val="002060"/>
            </a:solidFill>
          </a:ln>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free(p);</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释放指针变量</a:t>
            </a:r>
            <a:r>
              <a:rPr lang="en-US" altLang="zh-CN"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所指向的已分配的动态空间</a:t>
            </a:r>
            <a:endPar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2"/>
            </p:custDataLst>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Desc_1"/>
          <p:cNvSpPr/>
          <p:nvPr>
            <p:custDataLst>
              <p:tags r:id="rId1"/>
            </p:custDataLst>
          </p:nvPr>
        </p:nvSpPr>
        <p:spPr>
          <a:xfrm>
            <a:off x="611560" y="2060848"/>
            <a:ext cx="8208912" cy="29523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spcAft>
                <a:spcPts val="600"/>
              </a:spcAft>
              <a:buFont typeface="Wingdings" panose="05000000000000000000" pitchFamily="2" charset="2"/>
              <a:buChar char="ü"/>
              <a:defRPr/>
            </a:pP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以上</a:t>
            </a:r>
            <a:r>
              <a:rPr lang="en-US" altLang="zh-CN"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个函数的声明在</a:t>
            </a:r>
            <a:r>
              <a:rPr lang="en-US" altLang="zh-CN" sz="32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stdlib.h</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头文件</a:t>
            </a:r>
            <a:r>
              <a:rPr lang="zh-CN" altLang="en-US" sz="3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中</a:t>
            </a:r>
            <a:endParaRPr lang="en-US" altLang="zh-CN" sz="3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Aft>
                <a:spcPts val="600"/>
              </a:spcAft>
              <a:buFont typeface="Wingdings" panose="05000000000000000000" pitchFamily="2" charset="2"/>
              <a:buChar char="ü"/>
              <a:defRPr/>
            </a:pPr>
            <a:endPar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a:spcAft>
                <a:spcPts val="600"/>
              </a:spcAft>
              <a:buFont typeface="Wingdings" panose="05000000000000000000" pitchFamily="2" charset="2"/>
              <a:buChar char="ü"/>
              <a:defRPr/>
            </a:pPr>
            <a:r>
              <a:rPr lang="zh-CN" altLang="en-US" sz="3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应当</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用</a:t>
            </a:r>
            <a:r>
              <a:rPr lang="en-US" altLang="zh-CN"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#include &lt;</a:t>
            </a:r>
            <a:r>
              <a:rPr lang="en-US" altLang="zh-CN" sz="32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stdlib.h</a:t>
            </a:r>
            <a:r>
              <a:rPr lang="en-US" altLang="zh-CN"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&gt;</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指令，把</a:t>
            </a:r>
            <a:r>
              <a:rPr lang="en-US" altLang="zh-CN" sz="32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stdlib.h</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头文件包含到用户的程序文件中</a:t>
            </a:r>
            <a:endPar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2"/>
            </p:custDataLst>
          </p:nvPr>
        </p:nvSpPr>
        <p:spPr>
          <a:xfrm>
            <a:off x="2639888" y="260648"/>
            <a:ext cx="6324600" cy="533400"/>
          </a:xfrm>
        </p:spPr>
        <p:txBody>
          <a:bodyPr/>
          <a:lstStyle/>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11505" y="2129790"/>
            <a:ext cx="8065135" cy="4672330"/>
          </a:xfrm>
          <a:prstGeom prst="rect">
            <a:avLst/>
          </a:prstGeom>
          <a:solidFill>
            <a:srgbClr val="CCFFCC"/>
          </a:solidFill>
          <a:ln w="9525" algn="ctr">
            <a:solidFill>
              <a:schemeClr val="tx2"/>
            </a:solidFill>
            <a:miter lim="800000"/>
          </a:ln>
        </p:spPr>
        <p:txBody>
          <a:bodyPr wrap="square">
            <a:noAutofit/>
          </a:bodyPr>
          <a:lstStyle>
            <a:lvl1pPr eaLnBrk="0" hangingPunct="0">
              <a:defRPr>
                <a:solidFill>
                  <a:srgbClr val="CC0066"/>
                </a:solidFill>
                <a:latin typeface="Arial" panose="020B0604020202020204" pitchFamily="34" charset="0"/>
                <a:ea typeface="宋体" panose="02010600030101010101" pitchFamily="2" charset="-122"/>
              </a:defRPr>
            </a:lvl1pPr>
            <a:lvl2pPr marL="742950" indent="-285750" eaLnBrk="0" hangingPunct="0">
              <a:defRPr>
                <a:solidFill>
                  <a:srgbClr val="CC0066"/>
                </a:solidFill>
                <a:latin typeface="Arial" panose="020B0604020202020204" pitchFamily="34" charset="0"/>
                <a:ea typeface="宋体" panose="02010600030101010101" pitchFamily="2" charset="-122"/>
              </a:defRPr>
            </a:lvl2pPr>
            <a:lvl3pPr marL="1143000" indent="-228600" eaLnBrk="0" hangingPunct="0">
              <a:defRPr>
                <a:solidFill>
                  <a:srgbClr val="CC0066"/>
                </a:solidFill>
                <a:latin typeface="Arial" panose="020B0604020202020204" pitchFamily="34" charset="0"/>
                <a:ea typeface="宋体" panose="02010600030101010101" pitchFamily="2" charset="-122"/>
              </a:defRPr>
            </a:lvl3pPr>
            <a:lvl4pPr marL="1600200" indent="-228600" eaLnBrk="0" hangingPunct="0">
              <a:defRPr>
                <a:solidFill>
                  <a:srgbClr val="CC0066"/>
                </a:solidFill>
                <a:latin typeface="Arial" panose="020B0604020202020204" pitchFamily="34" charset="0"/>
                <a:ea typeface="宋体" panose="02010600030101010101" pitchFamily="2" charset="-122"/>
              </a:defRPr>
            </a:lvl4pPr>
            <a:lvl5pPr marL="2057400" indent="-228600" eaLnBrk="0" hangingPunct="0">
              <a:defRPr>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9pPr>
          </a:lstStyle>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#include &lt;stdio.h&gt;</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#include &lt;stdlib.h&gt;     //用了malloc函数，应包含stdlib.h</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int main()</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void check(int *);	//函数声明</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int * p1, i;		//p1是int型指针</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p1=(int *)</a:t>
            </a:r>
            <a:r>
              <a:rPr lang="en-US" altLang="zh-CN" sz="2400" b="1" dirty="0" err="1" smtClean="0">
                <a:solidFill>
                  <a:srgbClr val="FF0000"/>
                </a:solidFill>
                <a:latin typeface="Times New Roman" panose="02020603050405020304" pitchFamily="18" charset="0"/>
                <a:cs typeface="Times New Roman" panose="02020603050405020304" pitchFamily="18" charset="0"/>
              </a:rPr>
              <a:t>malloc(5*sizeof(int))</a:t>
            </a:r>
            <a:r>
              <a:rPr lang="en-US" altLang="zh-CN" sz="2000" dirty="0" err="1" smtClean="0">
                <a:solidFill>
                  <a:schemeClr val="tx1"/>
                </a:solidFill>
                <a:latin typeface="Times New Roman" panose="02020603050405020304" pitchFamily="18" charset="0"/>
                <a:cs typeface="Times New Roman" panose="02020603050405020304" pitchFamily="18" charset="0"/>
              </a:rPr>
              <a:t>;     //开辟动态内存区，将地址转</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sym typeface="+mn-ea"/>
              </a:rPr>
              <a:t>                                                                //</a:t>
            </a:r>
            <a:r>
              <a:rPr lang="en-US" altLang="zh-CN" sz="2000" dirty="0" err="1" smtClean="0">
                <a:solidFill>
                  <a:schemeClr val="tx1"/>
                </a:solidFill>
                <a:latin typeface="Times New Roman" panose="02020603050405020304" pitchFamily="18" charset="0"/>
                <a:cs typeface="Times New Roman" panose="02020603050405020304" pitchFamily="18" charset="0"/>
              </a:rPr>
              <a:t>换成int *型，然后放在p1中</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for (i=0; i&lt;5;i++) </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scanf("%d", </a:t>
            </a:r>
            <a:r>
              <a:rPr lang="en-US" altLang="zh-CN" sz="2400" b="1" dirty="0" err="1" smtClean="0">
                <a:solidFill>
                  <a:srgbClr val="FF0000"/>
                </a:solidFill>
                <a:latin typeface="Times New Roman" panose="02020603050405020304" pitchFamily="18" charset="0"/>
                <a:cs typeface="Times New Roman" panose="02020603050405020304" pitchFamily="18" charset="0"/>
              </a:rPr>
              <a:t>p1+i</a:t>
            </a:r>
            <a:r>
              <a:rPr lang="en-US" altLang="zh-CN" sz="2000" dirty="0" err="1" smtClean="0">
                <a:solidFill>
                  <a:schemeClr val="tx1"/>
                </a:solidFill>
                <a:latin typeface="Times New Roman" panose="02020603050405020304" pitchFamily="18" charset="0"/>
                <a:cs typeface="Times New Roman" panose="02020603050405020304" pitchFamily="18" charset="0"/>
              </a:rPr>
              <a:t>);    //输入5个学生的成绩 </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a:t>
            </a:r>
            <a:r>
              <a:rPr lang="en-US" altLang="zh-CN" sz="2000" b="1" dirty="0" err="1" smtClean="0">
                <a:solidFill>
                  <a:srgbClr val="FF0000"/>
                </a:solidFill>
                <a:latin typeface="Times New Roman" panose="02020603050405020304" pitchFamily="18" charset="0"/>
                <a:cs typeface="Times New Roman" panose="02020603050405020304" pitchFamily="18" charset="0"/>
              </a:rPr>
              <a:t>    check(p1);</a:t>
            </a:r>
            <a:r>
              <a:rPr lang="en-US" altLang="zh-CN" sz="2000" dirty="0" err="1" smtClean="0">
                <a:solidFill>
                  <a:schemeClr val="tx1"/>
                </a:solidFill>
                <a:latin typeface="Times New Roman" panose="02020603050405020304" pitchFamily="18" charset="0"/>
                <a:cs typeface="Times New Roman" panose="02020603050405020304" pitchFamily="18" charset="0"/>
              </a:rPr>
              <a:t>	    //调用check函数</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        </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return 0;</a:t>
            </a:r>
            <a:endParaRPr lang="en-US" altLang="zh-CN" sz="2000" dirty="0" err="1" smtClean="0">
              <a:solidFill>
                <a:schemeClr val="tx1"/>
              </a:solidFill>
              <a:latin typeface="Times New Roman" panose="02020603050405020304" pitchFamily="18" charset="0"/>
              <a:cs typeface="Times New Roman" panose="02020603050405020304" pitchFamily="18" charset="0"/>
            </a:endParaRPr>
          </a:p>
          <a:p>
            <a:pPr marL="0" indent="0" eaLnBrk="1" latinLnBrk="0" hangingPunct="1">
              <a:spcBef>
                <a:spcPts val="0"/>
              </a:spcBef>
            </a:pPr>
            <a:r>
              <a:rPr lang="en-US" altLang="zh-CN" sz="2000" dirty="0" err="1" smtClean="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p:txBody>
      </p:sp>
      <p:sp>
        <p:nvSpPr>
          <p:cNvPr id="3" name="标题 3"/>
          <p:cNvSpPr>
            <a:spLocks noGrp="1"/>
          </p:cNvSpPr>
          <p:nvPr>
            <p:ph type="title"/>
            <p:custDataLst>
              <p:tags r:id="rId1"/>
            </p:custDataLst>
          </p:nvPr>
        </p:nvSpPr>
        <p:spPr>
          <a:xfrm>
            <a:off x="2639888" y="260648"/>
            <a:ext cx="6324600" cy="533400"/>
          </a:xfrm>
        </p:spPr>
        <p:txBody>
          <a:bodyPr/>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
        <p:nvSpPr>
          <p:cNvPr id="18" name="矩形 17"/>
          <p:cNvSpPr/>
          <p:nvPr>
            <p:custDataLst>
              <p:tags r:id="rId2"/>
            </p:custDataLst>
          </p:nvPr>
        </p:nvSpPr>
        <p:spPr>
          <a:xfrm>
            <a:off x="253365" y="1311275"/>
            <a:ext cx="8896985" cy="829945"/>
          </a:xfrm>
          <a:prstGeom prst="rect">
            <a:avLst/>
          </a:prstGeom>
        </p:spPr>
        <p:txBody>
          <a:bodyPr wrap="square">
            <a:spAutoFit/>
          </a:bodyPr>
          <a:p>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例：输入5个学生的成绩，另外用一个函数检查其中有无低于60分的，输出不合格的成绩。</a:t>
            </a:r>
            <a:endPar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683260" y="2129790"/>
            <a:ext cx="7966710" cy="3538220"/>
          </a:xfrm>
          <a:prstGeom prst="rect">
            <a:avLst/>
          </a:prstGeom>
          <a:solidFill>
            <a:srgbClr val="CCFFCC"/>
          </a:solidFill>
          <a:ln w="9525" algn="ctr">
            <a:solidFill>
              <a:schemeClr val="tx2"/>
            </a:solidFill>
            <a:miter lim="800000"/>
          </a:ln>
        </p:spPr>
        <p:txBody>
          <a:bodyPr wrap="square">
            <a:noAutofit/>
          </a:bodyPr>
          <a:lstStyle>
            <a:lvl1pPr eaLnBrk="0" hangingPunct="0">
              <a:defRPr>
                <a:solidFill>
                  <a:srgbClr val="CC0066"/>
                </a:solidFill>
                <a:latin typeface="Arial" panose="020B0604020202020204" pitchFamily="34" charset="0"/>
                <a:ea typeface="宋体" panose="02010600030101010101" pitchFamily="2" charset="-122"/>
              </a:defRPr>
            </a:lvl1pPr>
            <a:lvl2pPr marL="742950" indent="-285750" eaLnBrk="0" hangingPunct="0">
              <a:defRPr>
                <a:solidFill>
                  <a:srgbClr val="CC0066"/>
                </a:solidFill>
                <a:latin typeface="Arial" panose="020B0604020202020204" pitchFamily="34" charset="0"/>
                <a:ea typeface="宋体" panose="02010600030101010101" pitchFamily="2" charset="-122"/>
              </a:defRPr>
            </a:lvl2pPr>
            <a:lvl3pPr marL="1143000" indent="-228600" eaLnBrk="0" hangingPunct="0">
              <a:defRPr>
                <a:solidFill>
                  <a:srgbClr val="CC0066"/>
                </a:solidFill>
                <a:latin typeface="Arial" panose="020B0604020202020204" pitchFamily="34" charset="0"/>
                <a:ea typeface="宋体" panose="02010600030101010101" pitchFamily="2" charset="-122"/>
              </a:defRPr>
            </a:lvl3pPr>
            <a:lvl4pPr marL="1600200" indent="-228600" eaLnBrk="0" hangingPunct="0">
              <a:defRPr>
                <a:solidFill>
                  <a:srgbClr val="CC0066"/>
                </a:solidFill>
                <a:latin typeface="Arial" panose="020B0604020202020204" pitchFamily="34" charset="0"/>
                <a:ea typeface="宋体" panose="02010600030101010101" pitchFamily="2" charset="-122"/>
              </a:defRPr>
            </a:lvl4pPr>
            <a:lvl5pPr marL="2057400" indent="-228600" eaLnBrk="0" hangingPunct="0">
              <a:defRPr>
                <a:solidFill>
                  <a:srgbClr val="CC0066"/>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CC0066"/>
                </a:solidFill>
                <a:latin typeface="Arial" panose="020B0604020202020204" pitchFamily="34" charset="0"/>
                <a:ea typeface="宋体" panose="02010600030101010101" pitchFamily="2" charset="-122"/>
              </a:defRPr>
            </a:lvl9pPr>
          </a:lstStyle>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void check(int *p)       //定义check函数，形参是int*指针</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int i;</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printf("They are fail:");</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for  (i=0;i&lt;5;i++)</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if   (</a:t>
            </a:r>
            <a:r>
              <a:rPr lang="en-US" altLang="zh-CN" sz="28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p[i]&lt;60  </a:t>
            </a: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printf("%d ",  </a:t>
            </a:r>
            <a:r>
              <a:rPr lang="en-US" altLang="zh-CN" sz="28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p[i]</a:t>
            </a: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//输出不合格成绩 </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printf("\n");</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latinLnBrk="0" hangingPunct="1">
              <a:spcBef>
                <a:spcPts val="0"/>
              </a:spcBef>
            </a:pPr>
            <a:r>
              <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标题 3"/>
          <p:cNvSpPr>
            <a:spLocks noGrp="1"/>
          </p:cNvSpPr>
          <p:nvPr>
            <p:ph type="title"/>
            <p:custDataLst>
              <p:tags r:id="rId1"/>
            </p:custDataLst>
          </p:nvPr>
        </p:nvSpPr>
        <p:spPr>
          <a:xfrm>
            <a:off x="2639888" y="260648"/>
            <a:ext cx="6324600" cy="533400"/>
          </a:xfrm>
        </p:spPr>
        <p:txBody>
          <a:bodyPr/>
          <a:p>
            <a:r>
              <a:rPr lang="zh-CN" altLang="en-US" sz="3600" dirty="0" smtClean="0">
                <a:latin typeface="Times New Roman" panose="02020603050405020304" pitchFamily="18" charset="0"/>
                <a:ea typeface="黑体" panose="02010609060101010101" pitchFamily="49" charset="-122"/>
              </a:rPr>
              <a:t>动态内存</a:t>
            </a:r>
            <a:r>
              <a:rPr lang="zh-CN" altLang="en-US" sz="3600" dirty="0">
                <a:latin typeface="Times New Roman" panose="02020603050405020304" pitchFamily="18" charset="0"/>
                <a:ea typeface="黑体" panose="02010609060101010101" pitchFamily="49" charset="-122"/>
              </a:rPr>
              <a:t>管理</a:t>
            </a:r>
            <a:r>
              <a:rPr lang="zh-CN" altLang="en-US" sz="3600" dirty="0" smtClean="0">
                <a:latin typeface="Times New Roman" panose="02020603050405020304" pitchFamily="18" charset="0"/>
                <a:ea typeface="黑体" panose="02010609060101010101" pitchFamily="49" charset="-122"/>
              </a:rPr>
              <a:t>函数</a:t>
            </a:r>
            <a:endParaRPr lang="zh-CN" altLang="en-US" sz="3600" dirty="0" smtClean="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2340610" y="2011680"/>
            <a:ext cx="4799330" cy="2773680"/>
          </a:xfrm>
        </p:spPr>
        <p:txBody>
          <a:bodyPr/>
          <a:lstStyle/>
          <a:p>
            <a:r>
              <a:rPr lang="zh-CN" altLang="en-US">
                <a:solidFill>
                  <a:schemeClr val="tx1"/>
                </a:solidFill>
                <a:latin typeface="黑体" panose="02010609060101010101" pitchFamily="49" charset="-122"/>
                <a:ea typeface="黑体" panose="02010609060101010101" pitchFamily="49" charset="-122"/>
                <a:sym typeface="+mn-ea"/>
              </a:rPr>
              <a:t>指针数组</a:t>
            </a:r>
            <a:endParaRPr lang="zh-CN" altLang="en-US">
              <a:solidFill>
                <a:schemeClr val="tx1"/>
              </a:solidFill>
              <a:latin typeface="黑体" panose="02010609060101010101" pitchFamily="49" charset="-122"/>
              <a:ea typeface="黑体" panose="02010609060101010101" pitchFamily="49" charset="-122"/>
              <a:sym typeface="+mn-ea"/>
            </a:endParaRPr>
          </a:p>
          <a:p>
            <a:endParaRPr lang="zh-CN" altLang="en-US">
              <a:solidFill>
                <a:schemeClr val="tx1"/>
              </a:solidFill>
              <a:latin typeface="黑体" panose="02010609060101010101" pitchFamily="49" charset="-122"/>
              <a:ea typeface="黑体" panose="02010609060101010101" pitchFamily="49" charset="-122"/>
              <a:sym typeface="+mn-ea"/>
            </a:endParaRPr>
          </a:p>
          <a:p>
            <a:r>
              <a:rPr lang="zh-CN" altLang="en-US">
                <a:solidFill>
                  <a:schemeClr val="tx1"/>
                </a:solidFill>
                <a:latin typeface="黑体" panose="02010609060101010101" pitchFamily="49" charset="-122"/>
                <a:ea typeface="黑体" panose="02010609060101010101" pitchFamily="49" charset="-122"/>
                <a:sym typeface="+mn-ea"/>
              </a:rPr>
              <a:t>指向指针数据的指针变量</a:t>
            </a:r>
            <a:r>
              <a:rPr lang="zh-CN" altLang="zh-CN" smtClean="0">
                <a:solidFill>
                  <a:schemeClr val="tx1"/>
                </a:solidFill>
                <a:latin typeface="黑体" panose="02010609060101010101" pitchFamily="49" charset="-122"/>
                <a:ea typeface="黑体" panose="02010609060101010101" pitchFamily="49" charset="-122"/>
              </a:rPr>
              <a:t>（多重指针）</a:t>
            </a:r>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a:p>
            <a:r>
              <a:rPr lang="zh-CN" altLang="en-US" dirty="0" smtClean="0">
                <a:solidFill>
                  <a:schemeClr val="tx1"/>
                </a:solidFill>
                <a:latin typeface="Times New Roman" panose="02020603050405020304" pitchFamily="18" charset="0"/>
                <a:ea typeface="黑体" panose="02010609060101010101" pitchFamily="49" charset="-122"/>
                <a:sym typeface="+mn-ea"/>
              </a:rPr>
              <a:t>内存</a:t>
            </a:r>
            <a:r>
              <a:rPr lang="zh-CN" altLang="en-US" dirty="0" smtClean="0">
                <a:latin typeface="Times New Roman" panose="02020603050405020304" pitchFamily="18" charset="0"/>
                <a:ea typeface="黑体" panose="02010609060101010101" pitchFamily="49" charset="-122"/>
                <a:sym typeface="+mn-ea"/>
              </a:rPr>
              <a:t>动态</a:t>
            </a:r>
            <a:r>
              <a:rPr lang="zh-CN" altLang="en-US" dirty="0" smtClean="0">
                <a:solidFill>
                  <a:schemeClr val="tx1"/>
                </a:solidFill>
                <a:latin typeface="Times New Roman" panose="02020603050405020304" pitchFamily="18" charset="0"/>
                <a:ea typeface="黑体" panose="02010609060101010101" pitchFamily="49" charset="-122"/>
                <a:sym typeface="+mn-ea"/>
              </a:rPr>
              <a:t>分配</a:t>
            </a:r>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p:txBody>
      </p:sp>
      <p:sp>
        <p:nvSpPr>
          <p:cNvPr id="68611" name="Rectangle 2"/>
          <p:cNvSpPr>
            <a:spLocks noChangeArrowheads="1"/>
          </p:cNvSpPr>
          <p:nvPr/>
        </p:nvSpPr>
        <p:spPr bwMode="auto">
          <a:xfrm>
            <a:off x="2640013" y="260901"/>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第八章善于利用指针</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2640013" y="260350"/>
            <a:ext cx="6324600" cy="533400"/>
          </a:xfrm>
        </p:spPr>
        <p:txBody>
          <a:bodyPr/>
          <a:lstStyle/>
          <a:p>
            <a:r>
              <a:rPr lang="zh-CN" altLang="en-US" sz="3600" dirty="0" smtClean="0">
                <a:latin typeface="黑体" panose="02010609060101010101" pitchFamily="49" charset="-122"/>
                <a:ea typeface="黑体" panose="02010609060101010101" pitchFamily="49" charset="-122"/>
              </a:rPr>
              <a:t>指针小结</a:t>
            </a:r>
            <a:endParaRPr lang="zh-CN" altLang="en-US" sz="3600" dirty="0" smtClean="0">
              <a:latin typeface="黑体" panose="02010609060101010101" pitchFamily="49" charset="-122"/>
              <a:ea typeface="黑体" panose="02010609060101010101" pitchFamily="49" charset="-122"/>
            </a:endParaRPr>
          </a:p>
        </p:txBody>
      </p:sp>
      <p:sp>
        <p:nvSpPr>
          <p:cNvPr id="93187" name="Rectangle 3"/>
          <p:cNvSpPr>
            <a:spLocks noGrp="1" noChangeArrowheads="1"/>
          </p:cNvSpPr>
          <p:nvPr>
            <p:ph type="body" idx="4294967295"/>
          </p:nvPr>
        </p:nvSpPr>
        <p:spPr>
          <a:xfrm>
            <a:off x="1357313" y="1427163"/>
            <a:ext cx="6383337" cy="5026025"/>
          </a:xfrm>
        </p:spPr>
        <p:txBody>
          <a:bodyPr/>
          <a:lstStyle/>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“指针”和“指针变量”</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语言中，将</a:t>
            </a:r>
            <a:r>
              <a:rPr lang="zh-CN" altLang="en-US" sz="2400"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地址形象地称为“指针”</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rPr>
              <a:t>意思是通过它，能找到以它为地址的内存单元</a:t>
            </a:r>
            <a:endPar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指针变量专门用来存放内存地址</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可以指向单个变量、数组、函数</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lvl="2"/>
            <a:endPar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指针与数组</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指针与函数</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指针数组、动态内存</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分配等</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711896" y="260648"/>
            <a:ext cx="6324600" cy="533400"/>
          </a:xfrm>
        </p:spPr>
        <p:txBody>
          <a:bodyPr/>
          <a:lstStyle/>
          <a:p>
            <a:r>
              <a:rPr lang="zh-CN" altLang="en-US" smtClean="0">
                <a:latin typeface="黑体" panose="02010609060101010101" pitchFamily="49" charset="-122"/>
                <a:ea typeface="黑体" panose="02010609060101010101" pitchFamily="49" charset="-122"/>
              </a:rPr>
              <a:t>指针变量的定义</a:t>
            </a:r>
            <a:endParaRPr lang="zh-CN" altLang="en-US" smtClean="0">
              <a:latin typeface="黑体" panose="02010609060101010101" pitchFamily="49" charset="-122"/>
              <a:ea typeface="黑体" panose="02010609060101010101" pitchFamily="49" charset="-122"/>
            </a:endParaRPr>
          </a:p>
        </p:txBody>
      </p:sp>
      <p:sp>
        <p:nvSpPr>
          <p:cNvPr id="14339" name="Rectangle 3"/>
          <p:cNvSpPr>
            <a:spLocks noGrp="1" noChangeArrowheads="1"/>
          </p:cNvSpPr>
          <p:nvPr>
            <p:ph type="body" idx="1"/>
          </p:nvPr>
        </p:nvSpPr>
        <p:spPr>
          <a:xfrm>
            <a:off x="215899" y="1169243"/>
            <a:ext cx="8964613" cy="5572125"/>
          </a:xfrm>
        </p:spPr>
        <p:txBody>
          <a:bodyPr/>
          <a:lstStyle/>
          <a:p>
            <a:pPr>
              <a:lnSpc>
                <a:spcPct val="80000"/>
              </a:lnSpc>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语言中，定义指针变量的一般格式为：</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&lt;</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类型标识符</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&gt;   </a:t>
            </a:r>
            <a:r>
              <a:rPr lang="zh-CN" altLang="en-US" sz="3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&lt;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标识符</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&gt;</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其中，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符号</a:t>
            </a:r>
            <a:r>
              <a:rPr lang="zh-CN" altLang="en-US" sz="3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表示“指向</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（什么类型变量）的</a:t>
            </a:r>
            <a:r>
              <a:rPr lang="zh-CN" altLang="en-US" sz="24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指针（地址）</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如</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dirty="0" err="1"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36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 p;</a:t>
            </a:r>
            <a:r>
              <a:rPr lang="en-US" altLang="zh-CN"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定义了一个指针变量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指向</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sym typeface="+mn-ea"/>
              </a:rPr>
              <a:t>int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类型的某个变量</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en-US" altLang="zh-CN"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float * q;</a:t>
            </a:r>
            <a:r>
              <a:rPr lang="en-US" altLang="zh-CN"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定义了一个指针变量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指向</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float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类型的</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某个</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变量</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char * </a:t>
            </a:r>
            <a:r>
              <a:rPr lang="en-US" altLang="zh-CN" sz="3600" b="1" dirty="0" err="1"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ch</a:t>
            </a:r>
            <a:r>
              <a:rPr lang="en-US" altLang="zh-CN" sz="36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6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定义了一个指针变量</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ch</a:t>
            </a:r>
            <a:r>
              <a:rPr lang="zh-CN" altLang="en-US" sz="2400" dirty="0" err="1"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指向</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char</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类型的</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某个</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变量</a:t>
            </a:r>
            <a:endParaRPr lang="zh-CN" altLang="en-US" sz="2400" dirty="0" err="1"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357188" y="2133600"/>
            <a:ext cx="5294312" cy="2724150"/>
          </a:xfrm>
        </p:spPr>
        <p:txBody>
          <a:bodyPr/>
          <a:lstStyle/>
          <a:p>
            <a:pPr>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标识符表示的指针变量</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保存了</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起始地址</a:t>
            </a:r>
            <a:endPar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类型标识符说明从起始地址取多少个字节</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如：</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型是取</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个字节</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buFont typeface="Wingdings 2" panose="05020102010507070707" pitchFamily="18"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char</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型是取</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个字节</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buFont typeface="Wingdings 2" panose="05020102010507070707" pitchFamily="18" charset="2"/>
              <a:buNone/>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buFont typeface="Wingdings 2" panose="05020102010507070707" pitchFamily="18" charset="2"/>
              <a:buNone/>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409" name="Text Box 53"/>
          <p:cNvSpPr txBox="1">
            <a:spLocks noChangeArrowheads="1"/>
          </p:cNvSpPr>
          <p:nvPr/>
        </p:nvSpPr>
        <p:spPr bwMode="auto">
          <a:xfrm>
            <a:off x="395605" y="5215255"/>
            <a:ext cx="4746625" cy="1260475"/>
          </a:xfrm>
          <a:prstGeom prst="rect">
            <a:avLst/>
          </a:prstGeom>
          <a:solidFill>
            <a:srgbClr val="FFFF00"/>
          </a:solidFill>
          <a:ln w="9525" algn="ctr">
            <a:solidFill>
              <a:schemeClr val="tx2"/>
            </a:solidFill>
            <a:miter lim="800000"/>
          </a:ln>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dirty="0" err="1"/>
              <a:t>int</a:t>
            </a:r>
            <a:r>
              <a:rPr lang="en-US" altLang="zh-CN" sz="2400" b="1" dirty="0"/>
              <a:t> b=20;</a:t>
            </a:r>
            <a:endParaRPr lang="en-US" altLang="zh-CN" sz="2400" b="1" dirty="0"/>
          </a:p>
          <a:p>
            <a:pPr eaLnBrk="1" hangingPunct="1">
              <a:spcBef>
                <a:spcPct val="0"/>
              </a:spcBef>
              <a:buFontTx/>
              <a:buNone/>
            </a:pPr>
            <a:r>
              <a:rPr lang="en-US" altLang="zh-CN" sz="2800" b="1" dirty="0" err="1">
                <a:solidFill>
                  <a:srgbClr val="FF0000"/>
                </a:solidFill>
              </a:rPr>
              <a:t>int</a:t>
            </a:r>
            <a:r>
              <a:rPr lang="en-US" altLang="zh-CN" sz="2800" b="1" dirty="0">
                <a:solidFill>
                  <a:srgbClr val="FF0000"/>
                </a:solidFill>
              </a:rPr>
              <a:t>  * c;     </a:t>
            </a:r>
            <a:r>
              <a:rPr lang="en-US" altLang="zh-CN" sz="1800" b="1" dirty="0">
                <a:solidFill>
                  <a:srgbClr val="FF0000"/>
                </a:solidFill>
              </a:rPr>
              <a:t>/</a:t>
            </a:r>
            <a:r>
              <a:rPr lang="en-US" altLang="zh-CN" sz="1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定义指针数据类型的变量</a:t>
            </a:r>
            <a:r>
              <a:rPr lang="en-US" altLang="zh-CN" sz="1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1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Tx/>
              <a:buNone/>
            </a:pPr>
            <a:r>
              <a:rPr lang="en-US" altLang="zh-CN" sz="2400" b="1" dirty="0"/>
              <a:t>c=&amp;b;</a:t>
            </a:r>
            <a:endParaRPr lang="en-US" altLang="zh-CN" sz="2400" b="1" dirty="0"/>
          </a:p>
        </p:txBody>
      </p:sp>
      <p:sp>
        <p:nvSpPr>
          <p:cNvPr id="15410" name="矩形 18"/>
          <p:cNvSpPr>
            <a:spLocks noChangeArrowheads="1"/>
          </p:cNvSpPr>
          <p:nvPr/>
        </p:nvSpPr>
        <p:spPr bwMode="auto">
          <a:xfrm>
            <a:off x="1795463" y="1547813"/>
            <a:ext cx="58007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800">
                <a:solidFill>
                  <a:srgbClr val="CC3300"/>
                </a:solidFill>
                <a:latin typeface="黑体" panose="02010609060101010101" pitchFamily="49" charset="-122"/>
                <a:ea typeface="黑体" panose="02010609060101010101" pitchFamily="49" charset="-122"/>
              </a:rPr>
              <a:t> </a:t>
            </a:r>
            <a:r>
              <a:rPr lang="en-US" altLang="zh-CN" sz="2800" b="1">
                <a:solidFill>
                  <a:srgbClr val="FF0000"/>
                </a:solidFill>
                <a:latin typeface="黑体" panose="02010609060101010101" pitchFamily="49" charset="-122"/>
                <a:ea typeface="黑体" panose="02010609060101010101" pitchFamily="49" charset="-122"/>
              </a:rPr>
              <a:t>&lt;</a:t>
            </a:r>
            <a:r>
              <a:rPr lang="zh-CN" altLang="en-US" sz="2800" b="1">
                <a:solidFill>
                  <a:srgbClr val="FF0000"/>
                </a:solidFill>
                <a:latin typeface="黑体" panose="02010609060101010101" pitchFamily="49" charset="-122"/>
                <a:ea typeface="黑体" panose="02010609060101010101" pitchFamily="49" charset="-122"/>
              </a:rPr>
              <a:t>类型标识符</a:t>
            </a:r>
            <a:r>
              <a:rPr lang="en-US" altLang="zh-CN" sz="2800" b="1">
                <a:solidFill>
                  <a:srgbClr val="FF0000"/>
                </a:solidFill>
                <a:latin typeface="黑体" panose="02010609060101010101" pitchFamily="49" charset="-122"/>
                <a:ea typeface="黑体" panose="02010609060101010101" pitchFamily="49" charset="-122"/>
              </a:rPr>
              <a:t>&gt;  </a:t>
            </a:r>
            <a:r>
              <a:rPr lang="zh-CN" altLang="en-US" sz="2800" b="1">
                <a:solidFill>
                  <a:srgbClr val="FF0000"/>
                </a:solidFill>
                <a:latin typeface="黑体" panose="02010609060101010101" pitchFamily="49" charset="-122"/>
                <a:ea typeface="黑体" panose="02010609060101010101" pitchFamily="49" charset="-122"/>
              </a:rPr>
              <a:t>*</a:t>
            </a:r>
            <a:r>
              <a:rPr lang="en-US" altLang="zh-CN" sz="2800" b="1">
                <a:solidFill>
                  <a:srgbClr val="FF0000"/>
                </a:solidFill>
                <a:latin typeface="黑体" panose="02010609060101010101" pitchFamily="49" charset="-122"/>
                <a:ea typeface="黑体" panose="02010609060101010101" pitchFamily="49" charset="-122"/>
              </a:rPr>
              <a:t> </a:t>
            </a:r>
            <a:r>
              <a:rPr lang="zh-CN" altLang="en-US" sz="2800" b="1">
                <a:solidFill>
                  <a:srgbClr val="FF0000"/>
                </a:solidFill>
                <a:latin typeface="黑体" panose="02010609060101010101" pitchFamily="49" charset="-122"/>
                <a:ea typeface="黑体" panose="02010609060101010101" pitchFamily="49" charset="-122"/>
              </a:rPr>
              <a:t> </a:t>
            </a:r>
            <a:r>
              <a:rPr lang="en-US" altLang="zh-CN" sz="2800" b="1">
                <a:solidFill>
                  <a:schemeClr val="tx1"/>
                </a:solidFill>
                <a:latin typeface="黑体" panose="02010609060101010101" pitchFamily="49" charset="-122"/>
                <a:ea typeface="黑体" panose="02010609060101010101" pitchFamily="49" charset="-122"/>
              </a:rPr>
              <a:t>&lt;</a:t>
            </a:r>
            <a:r>
              <a:rPr lang="zh-CN" altLang="en-US" sz="2800" b="1">
                <a:solidFill>
                  <a:schemeClr val="tx1"/>
                </a:solidFill>
                <a:latin typeface="黑体" panose="02010609060101010101" pitchFamily="49" charset="-122"/>
                <a:ea typeface="黑体" panose="02010609060101010101" pitchFamily="49" charset="-122"/>
              </a:rPr>
              <a:t>标识符</a:t>
            </a:r>
            <a:r>
              <a:rPr lang="en-US" altLang="zh-CN" sz="2800" b="1">
                <a:solidFill>
                  <a:schemeClr val="tx1"/>
                </a:solidFill>
                <a:latin typeface="黑体" panose="02010609060101010101" pitchFamily="49" charset="-122"/>
                <a:ea typeface="黑体" panose="02010609060101010101" pitchFamily="49" charset="-122"/>
              </a:rPr>
              <a:t>&gt;</a:t>
            </a:r>
            <a:r>
              <a:rPr lang="zh-CN" altLang="en-US" sz="2800" b="1">
                <a:solidFill>
                  <a:srgbClr val="CC0066"/>
                </a:solidFill>
                <a:latin typeface="黑体" panose="02010609060101010101" pitchFamily="49" charset="-122"/>
                <a:ea typeface="黑体" panose="02010609060101010101" pitchFamily="49" charset="-122"/>
              </a:rPr>
              <a:t>；</a:t>
            </a:r>
            <a:endParaRPr lang="zh-CN" altLang="en-US" sz="2800">
              <a:solidFill>
                <a:srgbClr val="CC0066"/>
              </a:solidFill>
            </a:endParaRPr>
          </a:p>
        </p:txBody>
      </p:sp>
      <p:sp>
        <p:nvSpPr>
          <p:cNvPr id="15411" name="Rectangle 2"/>
          <p:cNvSpPr>
            <a:spLocks noChangeArrowheads="1"/>
          </p:cNvSpPr>
          <p:nvPr/>
        </p:nvSpPr>
        <p:spPr bwMode="auto">
          <a:xfrm>
            <a:off x="2639888" y="260648"/>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a:solidFill>
                  <a:schemeClr val="bg1"/>
                </a:solidFill>
                <a:latin typeface="黑体" panose="02010609060101010101" pitchFamily="49" charset="-122"/>
                <a:ea typeface="黑体" panose="02010609060101010101" pitchFamily="49" charset="-122"/>
              </a:rPr>
              <a:t>指针变量的定义</a:t>
            </a:r>
            <a:endParaRPr lang="zh-CN" altLang="en-US" sz="4000" dirty="0">
              <a:solidFill>
                <a:schemeClr val="bg1"/>
              </a:solidFill>
              <a:latin typeface="黑体" panose="02010609060101010101" pitchFamily="49" charset="-122"/>
              <a:ea typeface="黑体" panose="02010609060101010101" pitchFamily="49" charset="-122"/>
            </a:endParaRPr>
          </a:p>
        </p:txBody>
      </p:sp>
      <p:graphicFrame>
        <p:nvGraphicFramePr>
          <p:cNvPr id="32" name="Group 50"/>
          <p:cNvGraphicFramePr>
            <a:graphicFrameLocks noGrp="1"/>
          </p:cNvGraphicFramePr>
          <p:nvPr>
            <p:custDataLst>
              <p:tags r:id="rId1"/>
            </p:custDataLst>
          </p:nvPr>
        </p:nvGraphicFramePr>
        <p:xfrm>
          <a:off x="6274435" y="1990725"/>
          <a:ext cx="3071813" cy="4034157"/>
        </p:xfrm>
        <a:graphic>
          <a:graphicData uri="http://schemas.openxmlformats.org/drawingml/2006/table">
            <a:tbl>
              <a:tblPr/>
              <a:tblGrid>
                <a:gridCol w="1344930"/>
                <a:gridCol w="1726883"/>
              </a:tblGrid>
              <a:tr h="3175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编号为</a:t>
                      </a: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的字节</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703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a:solidFill>
                        <a:schemeClr val="tx1"/>
                      </a:solidFill>
                      <a:prstDash val="soli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a:solidFill>
                        <a:schemeClr val="tx1"/>
                      </a:solidFill>
                      <a:prstDash val="solid"/>
                    </a:lnL>
                    <a:lnR>
                      <a:noFill/>
                    </a:lnR>
                    <a:lnT>
                      <a:noFill/>
                    </a:lnT>
                    <a:lnB>
                      <a:noFill/>
                    </a:lnB>
                    <a:lnTlToBr>
                      <a:noFill/>
                    </a:lnTlToBr>
                    <a:lnBlToTr>
                      <a:noFill/>
                    </a:lnBlToTr>
                    <a:noFill/>
                  </a:tcPr>
                </a:tc>
              </a:tr>
            </a:tbl>
          </a:graphicData>
        </a:graphic>
      </p:graphicFrame>
      <p:sp>
        <p:nvSpPr>
          <p:cNvPr id="33" name="TextBox 5"/>
          <p:cNvSpPr txBox="1">
            <a:spLocks noChangeArrowheads="1"/>
          </p:cNvSpPr>
          <p:nvPr>
            <p:custDataLst>
              <p:tags r:id="rId2"/>
            </p:custDataLst>
          </p:nvPr>
        </p:nvSpPr>
        <p:spPr bwMode="auto">
          <a:xfrm>
            <a:off x="6722110" y="2490788"/>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34" name="TextBox 7"/>
          <p:cNvSpPr txBox="1">
            <a:spLocks noChangeArrowheads="1"/>
          </p:cNvSpPr>
          <p:nvPr>
            <p:custDataLst>
              <p:tags r:id="rId3"/>
            </p:custDataLst>
          </p:nvPr>
        </p:nvSpPr>
        <p:spPr bwMode="auto">
          <a:xfrm>
            <a:off x="6788785" y="3919538"/>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35" name="AutoShape 43"/>
          <p:cNvSpPr/>
          <p:nvPr>
            <p:custDataLst>
              <p:tags r:id="rId4"/>
            </p:custDataLst>
          </p:nvPr>
        </p:nvSpPr>
        <p:spPr bwMode="auto">
          <a:xfrm>
            <a:off x="6079173" y="3941763"/>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36" name="Text Box 44"/>
          <p:cNvSpPr txBox="1">
            <a:spLocks noChangeArrowheads="1"/>
          </p:cNvSpPr>
          <p:nvPr>
            <p:custDataLst>
              <p:tags r:id="rId5"/>
            </p:custDataLst>
          </p:nvPr>
        </p:nvSpPr>
        <p:spPr bwMode="auto">
          <a:xfrm>
            <a:off x="5363210" y="3965575"/>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黑体" panose="02010609060101010101" pitchFamily="49" charset="-122"/>
                <a:ea typeface="黑体" panose="02010609060101010101" pitchFamily="49" charset="-122"/>
                <a:cs typeface="黑体" panose="02010609060101010101" pitchFamily="49" charset="-122"/>
              </a:rPr>
              <a:t>变量</a:t>
            </a:r>
            <a:r>
              <a:rPr lang="en-US" altLang="zh-CN" sz="1800">
                <a:solidFill>
                  <a:srgbClr val="CC0066"/>
                </a:solidFill>
                <a:latin typeface="黑体" panose="02010609060101010101" pitchFamily="49" charset="-122"/>
                <a:ea typeface="黑体" panose="02010609060101010101" pitchFamily="49" charset="-122"/>
                <a:cs typeface="黑体" panose="02010609060101010101" pitchFamily="49" charset="-122"/>
              </a:rPr>
              <a:t>b</a:t>
            </a:r>
            <a:endParaRPr lang="en-US" altLang="zh-CN" sz="1800">
              <a:solidFill>
                <a:srgbClr val="CC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37" name="Text Box 45"/>
          <p:cNvSpPr txBox="1">
            <a:spLocks noChangeArrowheads="1"/>
          </p:cNvSpPr>
          <p:nvPr>
            <p:custDataLst>
              <p:tags r:id="rId6"/>
            </p:custDataLst>
          </p:nvPr>
        </p:nvSpPr>
        <p:spPr bwMode="auto">
          <a:xfrm>
            <a:off x="5375910" y="2497138"/>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AutoShape 46"/>
          <p:cNvSpPr/>
          <p:nvPr>
            <p:custDataLst>
              <p:tags r:id="rId7"/>
            </p:custDataLst>
          </p:nvPr>
        </p:nvSpPr>
        <p:spPr bwMode="auto">
          <a:xfrm>
            <a:off x="6079173" y="2501900"/>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39" name="TextBox 7"/>
          <p:cNvSpPr txBox="1">
            <a:spLocks noChangeArrowheads="1"/>
          </p:cNvSpPr>
          <p:nvPr>
            <p:custDataLst>
              <p:tags r:id="rId8"/>
            </p:custDataLst>
          </p:nvPr>
        </p:nvSpPr>
        <p:spPr bwMode="auto">
          <a:xfrm>
            <a:off x="6510020" y="5405120"/>
            <a:ext cx="8648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2004</a:t>
            </a:r>
            <a:endParaRPr lang="en-US" altLang="zh-CN" sz="2400" b="1">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sp>
        <p:nvSpPr>
          <p:cNvPr id="40" name="Text Box 48"/>
          <p:cNvSpPr txBox="1">
            <a:spLocks noChangeArrowheads="1"/>
          </p:cNvSpPr>
          <p:nvPr>
            <p:custDataLst>
              <p:tags r:id="rId9"/>
            </p:custDataLst>
          </p:nvPr>
        </p:nvSpPr>
        <p:spPr bwMode="auto">
          <a:xfrm>
            <a:off x="5116830" y="5377180"/>
            <a:ext cx="12261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AutoShape 49"/>
          <p:cNvSpPr/>
          <p:nvPr>
            <p:custDataLst>
              <p:tags r:id="rId10"/>
            </p:custDataLst>
          </p:nvPr>
        </p:nvSpPr>
        <p:spPr bwMode="auto">
          <a:xfrm>
            <a:off x="6079173" y="5381625"/>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grpSp>
        <p:nvGrpSpPr>
          <p:cNvPr id="42" name="Group 57"/>
          <p:cNvGrpSpPr/>
          <p:nvPr/>
        </p:nvGrpSpPr>
        <p:grpSpPr bwMode="auto">
          <a:xfrm>
            <a:off x="7211060" y="3933825"/>
            <a:ext cx="1439863" cy="1728788"/>
            <a:chOff x="4286" y="2840"/>
            <a:chExt cx="907" cy="1089"/>
          </a:xfrm>
        </p:grpSpPr>
        <p:sp>
          <p:nvSpPr>
            <p:cNvPr id="43" name="Line 54"/>
            <p:cNvSpPr>
              <a:spLocks noChangeShapeType="1"/>
            </p:cNvSpPr>
            <p:nvPr>
              <p:custDataLst>
                <p:tags r:id="rId11"/>
              </p:custDataLst>
            </p:nvPr>
          </p:nvSpPr>
          <p:spPr bwMode="auto">
            <a:xfrm flipH="1">
              <a:off x="4921" y="2840"/>
              <a:ext cx="272" cy="0"/>
            </a:xfrm>
            <a:prstGeom prst="line">
              <a:avLst/>
            </a:prstGeom>
            <a:noFill/>
            <a:ln w="57150">
              <a:solidFill>
                <a:srgbClr val="00B0F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55"/>
            <p:cNvSpPr>
              <a:spLocks noChangeShapeType="1"/>
            </p:cNvSpPr>
            <p:nvPr>
              <p:custDataLst>
                <p:tags r:id="rId12"/>
              </p:custDataLst>
            </p:nvPr>
          </p:nvSpPr>
          <p:spPr bwMode="auto">
            <a:xfrm>
              <a:off x="5193" y="2840"/>
              <a:ext cx="0" cy="1089"/>
            </a:xfrm>
            <a:prstGeom prst="line">
              <a:avLst/>
            </a:prstGeom>
            <a:noFill/>
            <a:ln w="57150">
              <a:solidFill>
                <a:srgbClr val="00B0F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56"/>
            <p:cNvSpPr>
              <a:spLocks noChangeShapeType="1"/>
            </p:cNvSpPr>
            <p:nvPr>
              <p:custDataLst>
                <p:tags r:id="rId13"/>
              </p:custDataLst>
            </p:nvPr>
          </p:nvSpPr>
          <p:spPr bwMode="auto">
            <a:xfrm>
              <a:off x="4286" y="3929"/>
              <a:ext cx="907" cy="0"/>
            </a:xfrm>
            <a:prstGeom prst="line">
              <a:avLst/>
            </a:prstGeom>
            <a:noFill/>
            <a:ln w="57150">
              <a:solidFill>
                <a:srgbClr val="00B0F0"/>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6" name="椭圆形标注 45"/>
          <p:cNvSpPr/>
          <p:nvPr>
            <p:custDataLst>
              <p:tags r:id="rId14"/>
            </p:custDataLst>
          </p:nvPr>
        </p:nvSpPr>
        <p:spPr>
          <a:xfrm>
            <a:off x="6722110" y="6165215"/>
            <a:ext cx="2399030" cy="712470"/>
          </a:xfrm>
          <a:prstGeom prst="wedgeEllipseCallout">
            <a:avLst>
              <a:gd name="adj1" fmla="val -29666"/>
              <a:gd name="adj2" fmla="val -9777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C00000"/>
                </a:solidFill>
                <a:latin typeface="黑体" panose="02010609060101010101" pitchFamily="49" charset="-122"/>
                <a:ea typeface="黑体" panose="02010609060101010101" pitchFamily="49" charset="-122"/>
              </a:rPr>
              <a:t>指针</a:t>
            </a:r>
            <a:r>
              <a:rPr lang="en-US" altLang="en-US" sz="2000">
                <a:solidFill>
                  <a:srgbClr val="C00000"/>
                </a:solidFill>
                <a:latin typeface="黑体" panose="02010609060101010101" pitchFamily="49" charset="-122"/>
                <a:ea typeface="黑体" panose="02010609060101010101" pitchFamily="49" charset="-122"/>
              </a:rPr>
              <a:t>(</a:t>
            </a:r>
            <a:r>
              <a:rPr lang="zh-CN" altLang="en-US" sz="2000">
                <a:solidFill>
                  <a:srgbClr val="C00000"/>
                </a:solidFill>
                <a:latin typeface="黑体" panose="02010609060101010101" pitchFamily="49" charset="-122"/>
                <a:ea typeface="黑体" panose="02010609060101010101" pitchFamily="49" charset="-122"/>
              </a:rPr>
              <a:t>地址</a:t>
            </a:r>
            <a:r>
              <a:rPr lang="en-US" altLang="en-US" sz="2000">
                <a:solidFill>
                  <a:srgbClr val="C00000"/>
                </a:solidFill>
                <a:latin typeface="黑体" panose="02010609060101010101" pitchFamily="49" charset="-122"/>
                <a:ea typeface="黑体" panose="02010609060101010101" pitchFamily="49" charset="-122"/>
              </a:rPr>
              <a:t>)</a:t>
            </a:r>
            <a:endParaRPr lang="en-US" altLang="en-US" sz="200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640013" y="260350"/>
            <a:ext cx="6324600" cy="533400"/>
          </a:xfrm>
        </p:spPr>
        <p:txBody>
          <a:bodyPr/>
          <a:lstStyle/>
          <a:p>
            <a:r>
              <a:rPr lang="zh-CN" altLang="en-US" dirty="0" smtClean="0">
                <a:latin typeface="黑体" panose="02010609060101010101" pitchFamily="49" charset="-122"/>
                <a:ea typeface="黑体" panose="02010609060101010101" pitchFamily="49" charset="-122"/>
              </a:rPr>
              <a:t>指针变量的存储结构</a:t>
            </a:r>
            <a:endParaRPr lang="zh-CN" altLang="en-US" dirty="0" smtClean="0">
              <a:latin typeface="黑体" panose="02010609060101010101" pitchFamily="49" charset="-122"/>
              <a:ea typeface="黑体" panose="02010609060101010101" pitchFamily="49" charset="-122"/>
            </a:endParaRPr>
          </a:p>
        </p:txBody>
      </p:sp>
      <p:sp>
        <p:nvSpPr>
          <p:cNvPr id="16387" name="Rectangle 3"/>
          <p:cNvSpPr>
            <a:spLocks noGrp="1" noChangeArrowheads="1"/>
          </p:cNvSpPr>
          <p:nvPr>
            <p:ph type="body" idx="1"/>
          </p:nvPr>
        </p:nvSpPr>
        <p:spPr>
          <a:xfrm>
            <a:off x="518864" y="2131591"/>
            <a:ext cx="8229600" cy="4521671"/>
          </a:xfrm>
        </p:spPr>
        <p:txBody>
          <a:bodyPr/>
          <a:lstStyle/>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保存地址的</a:t>
            </a:r>
            <a:r>
              <a:rPr lang="zh-CN" altLang="en-US"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指针变量，本身所占的内存字节数</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，由系统指定，一般为一次能寻址的大小</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rPr>
              <a:t>若是</a:t>
            </a:r>
            <a:r>
              <a:rPr lang="en-US" altLang="zh-CN" sz="2330" dirty="0" smtClean="0">
                <a:latin typeface="Times New Roman" panose="02020603050405020304" pitchFamily="18" charset="0"/>
                <a:ea typeface="黑体" panose="02010609060101010101" pitchFamily="49" charset="-122"/>
                <a:cs typeface="Times New Roman" panose="02020603050405020304" pitchFamily="18" charset="0"/>
              </a:rPr>
              <a:t>64</a:t>
            </a:r>
            <a:r>
              <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rPr>
              <a:t>位操作系统，则指针变量占</a:t>
            </a:r>
            <a:r>
              <a:rPr lang="en-US" altLang="zh-CN" sz="2330" dirty="0" smtClean="0">
                <a:latin typeface="Times New Roman" panose="02020603050405020304" pitchFamily="18" charset="0"/>
                <a:ea typeface="黑体" panose="02010609060101010101" pitchFamily="49" charset="-122"/>
                <a:cs typeface="Times New Roman" panose="02020603050405020304" pitchFamily="18" charset="0"/>
              </a:rPr>
              <a:t>64</a:t>
            </a:r>
            <a:r>
              <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330"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rPr>
              <a:t>个字节（一个字节是</a:t>
            </a:r>
            <a:r>
              <a:rPr lang="en-US" altLang="zh-CN" sz="2330"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rPr>
              <a:t>位二进制）</a:t>
            </a:r>
            <a:endParaRPr lang="en-US" altLang="zh-CN" sz="233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rPr>
              <a:t>若是</a:t>
            </a:r>
            <a:r>
              <a:rPr lang="en-US" altLang="zh-CN" sz="2330" dirty="0" smtClean="0">
                <a:latin typeface="Times New Roman" panose="02020603050405020304" pitchFamily="18" charset="0"/>
                <a:ea typeface="黑体" panose="02010609060101010101" pitchFamily="49" charset="-122"/>
                <a:cs typeface="Times New Roman" panose="02020603050405020304" pitchFamily="18" charset="0"/>
              </a:rPr>
              <a:t>32</a:t>
            </a:r>
            <a:r>
              <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rPr>
              <a:t>位操作系统，则指针变量占</a:t>
            </a:r>
            <a:r>
              <a:rPr lang="en-US" altLang="zh-CN" sz="2330" dirty="0" smtClean="0">
                <a:latin typeface="Times New Roman" panose="02020603050405020304" pitchFamily="18" charset="0"/>
                <a:ea typeface="黑体" panose="02010609060101010101" pitchFamily="49" charset="-122"/>
                <a:cs typeface="Times New Roman" panose="02020603050405020304" pitchFamily="18" charset="0"/>
              </a:rPr>
              <a:t>32</a:t>
            </a:r>
            <a:r>
              <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rPr>
              <a:t>位</a:t>
            </a:r>
            <a:r>
              <a:rPr lang="en-US" altLang="zh-CN" sz="2330"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rPr>
              <a:t>个字节</a:t>
            </a:r>
            <a:endParaRPr lang="zh-CN" altLang="en-US" sz="2330" dirty="0" smtClean="0">
              <a:latin typeface="Times New Roman" panose="02020603050405020304" pitchFamily="18" charset="0"/>
              <a:ea typeface="黑体" panose="02010609060101010101" pitchFamily="49" charset="-122"/>
              <a:cs typeface="Times New Roman" panose="02020603050405020304" pitchFamily="18" charset="0"/>
            </a:endParaRPr>
          </a:p>
          <a:p>
            <a:pPr lvl="2"/>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84438" y="260350"/>
            <a:ext cx="6324600" cy="533400"/>
          </a:xfrm>
        </p:spPr>
        <p:txBody>
          <a:bodyPr/>
          <a:lstStyle/>
          <a:p>
            <a:r>
              <a:rPr lang="zh-CN" altLang="en-US" dirty="0" smtClean="0">
                <a:latin typeface="黑体" panose="02010609060101010101" pitchFamily="49" charset="-122"/>
                <a:ea typeface="黑体" panose="02010609060101010101" pitchFamily="49" charset="-122"/>
              </a:rPr>
              <a:t>指针变量的引用</a:t>
            </a:r>
            <a:endParaRPr lang="en-US" altLang="zh-CN" dirty="0" smtClean="0">
              <a:latin typeface="黑体" panose="02010609060101010101" pitchFamily="49" charset="-122"/>
              <a:ea typeface="黑体" panose="02010609060101010101" pitchFamily="49" charset="-122"/>
            </a:endParaRPr>
          </a:p>
        </p:txBody>
      </p:sp>
      <p:sp>
        <p:nvSpPr>
          <p:cNvPr id="17411" name="Rectangle 3"/>
          <p:cNvSpPr>
            <a:spLocks noGrp="1" noChangeArrowheads="1"/>
          </p:cNvSpPr>
          <p:nvPr>
            <p:ph type="body" idx="1"/>
          </p:nvPr>
        </p:nvSpPr>
        <p:spPr>
          <a:xfrm>
            <a:off x="394970" y="1409065"/>
            <a:ext cx="8229600" cy="2232660"/>
          </a:xfrm>
        </p:spPr>
        <p:txBody>
          <a:bodyPr/>
          <a:lstStyle/>
          <a:p>
            <a:pPr>
              <a:lnSpc>
                <a:spcPct val="9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语言中对指针变量的引用</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，通过两个</a:t>
            </a:r>
            <a:r>
              <a:rPr lang="zh-CN" altLang="en-US" sz="2800"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运算符</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实现：</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90000"/>
              </a:lnSpc>
              <a:buNone/>
            </a:pP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－－取地址</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90000"/>
              </a:lnSpc>
              <a:buNone/>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－－取指针变量所指向的内容，</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9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这两个运算符都只需要一个运算对象</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操作数</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412" name="Text Box 5"/>
          <p:cNvSpPr txBox="1">
            <a:spLocks noChangeArrowheads="1"/>
          </p:cNvSpPr>
          <p:nvPr/>
        </p:nvSpPr>
        <p:spPr bwMode="auto">
          <a:xfrm>
            <a:off x="6110288" y="4362450"/>
            <a:ext cx="762000" cy="59213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latin typeface="Times New Roman" panose="02020603050405020304" pitchFamily="18" charset="0"/>
                <a:ea typeface="楷体_GB2312" pitchFamily="49" charset="-122"/>
              </a:rPr>
              <a:t>&amp;</a:t>
            </a:r>
            <a:r>
              <a:rPr lang="en-US" altLang="zh-CN">
                <a:latin typeface="Times New Roman" panose="02020603050405020304" pitchFamily="18" charset="0"/>
                <a:ea typeface="楷体_GB2312" pitchFamily="49" charset="-122"/>
              </a:rPr>
              <a:t>a</a:t>
            </a:r>
            <a:endParaRPr lang="en-US" altLang="zh-CN">
              <a:latin typeface="Times New Roman" panose="02020603050405020304" pitchFamily="18" charset="0"/>
              <a:ea typeface="楷体_GB2312" pitchFamily="49" charset="-122"/>
            </a:endParaRPr>
          </a:p>
        </p:txBody>
      </p:sp>
      <p:sp>
        <p:nvSpPr>
          <p:cNvPr id="17413" name="Text Box 6"/>
          <p:cNvSpPr txBox="1">
            <a:spLocks noChangeArrowheads="1"/>
          </p:cNvSpPr>
          <p:nvPr/>
        </p:nvSpPr>
        <p:spPr bwMode="auto">
          <a:xfrm>
            <a:off x="7481888" y="4362450"/>
            <a:ext cx="990600" cy="59213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168</a:t>
            </a:r>
            <a:endParaRPr lang="en-US" altLang="zh-CN">
              <a:latin typeface="Times New Roman" panose="02020603050405020304" pitchFamily="18" charset="0"/>
              <a:ea typeface="楷体_GB2312" pitchFamily="49" charset="-122"/>
            </a:endParaRPr>
          </a:p>
        </p:txBody>
      </p:sp>
      <p:sp>
        <p:nvSpPr>
          <p:cNvPr id="17414" name="Text Box 8"/>
          <p:cNvSpPr txBox="1">
            <a:spLocks noChangeArrowheads="1"/>
          </p:cNvSpPr>
          <p:nvPr/>
        </p:nvSpPr>
        <p:spPr bwMode="auto">
          <a:xfrm>
            <a:off x="7524750" y="5659438"/>
            <a:ext cx="990600" cy="592137"/>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168</a:t>
            </a:r>
            <a:endParaRPr lang="en-US" altLang="zh-CN">
              <a:latin typeface="Times New Roman" panose="02020603050405020304" pitchFamily="18" charset="0"/>
              <a:ea typeface="楷体_GB2312" pitchFamily="49" charset="-122"/>
            </a:endParaRPr>
          </a:p>
        </p:txBody>
      </p:sp>
      <p:sp>
        <p:nvSpPr>
          <p:cNvPr id="17415" name="Line 9"/>
          <p:cNvSpPr>
            <a:spLocks noChangeShapeType="1"/>
          </p:cNvSpPr>
          <p:nvPr/>
        </p:nvSpPr>
        <p:spPr bwMode="auto">
          <a:xfrm>
            <a:off x="6872288" y="4667250"/>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16" name="Text Box 11"/>
          <p:cNvSpPr txBox="1">
            <a:spLocks noChangeArrowheads="1"/>
          </p:cNvSpPr>
          <p:nvPr/>
        </p:nvSpPr>
        <p:spPr bwMode="auto">
          <a:xfrm>
            <a:off x="6011863" y="3787775"/>
            <a:ext cx="28956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p             a </a:t>
            </a:r>
            <a:endParaRPr lang="en-US" altLang="zh-CN">
              <a:latin typeface="Times New Roman" panose="02020603050405020304" pitchFamily="18" charset="0"/>
              <a:ea typeface="楷体_GB2312" pitchFamily="49" charset="-122"/>
            </a:endParaRPr>
          </a:p>
        </p:txBody>
      </p:sp>
      <p:sp>
        <p:nvSpPr>
          <p:cNvPr id="17417" name="Text Box 12"/>
          <p:cNvSpPr txBox="1">
            <a:spLocks noChangeArrowheads="1"/>
          </p:cNvSpPr>
          <p:nvPr/>
        </p:nvSpPr>
        <p:spPr bwMode="auto">
          <a:xfrm>
            <a:off x="7596188" y="4579938"/>
            <a:ext cx="1104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           b</a:t>
            </a:r>
            <a:endParaRPr lang="en-US" altLang="zh-CN">
              <a:latin typeface="Times New Roman" panose="02020603050405020304" pitchFamily="18" charset="0"/>
              <a:ea typeface="楷体_GB2312" pitchFamily="49" charset="-122"/>
            </a:endParaRPr>
          </a:p>
        </p:txBody>
      </p:sp>
      <p:sp>
        <p:nvSpPr>
          <p:cNvPr id="2" name="Rectangle 3"/>
          <p:cNvSpPr>
            <a:spLocks noGrp="1" noChangeArrowheads="1"/>
          </p:cNvSpPr>
          <p:nvPr/>
        </p:nvSpPr>
        <p:spPr>
          <a:xfrm>
            <a:off x="252730" y="3931285"/>
            <a:ext cx="5499100" cy="2803525"/>
          </a:xfrm>
          <a:prstGeom prst="rect">
            <a:avLst/>
          </a:prstGeom>
          <a:solidFill>
            <a:srgbClr val="92D050"/>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lvl="0" indent="0" latinLnBrk="0">
              <a:lnSpc>
                <a:spcPct val="100000"/>
              </a:lnSpc>
              <a:spcBef>
                <a:spcPts val="0"/>
              </a:spcBef>
              <a:buNone/>
            </a:pPr>
            <a:r>
              <a:rPr lang="zh-CN" altLang="en-US" sz="2130" dirty="0" smtClean="0">
                <a:latin typeface="Times New Roman" panose="02020603050405020304" pitchFamily="18" charset="0"/>
                <a:ea typeface="黑体" panose="02010609060101010101" pitchFamily="49" charset="-122"/>
                <a:cs typeface="Times New Roman" panose="02020603050405020304" pitchFamily="18" charset="0"/>
              </a:rPr>
              <a:t>例：</a:t>
            </a:r>
            <a:endParaRPr lang="zh-CN" altLang="en-US" sz="2130" dirty="0" smtClean="0">
              <a:latin typeface="Times New Roman" panose="02020603050405020304" pitchFamily="18" charset="0"/>
              <a:ea typeface="黑体" panose="02010609060101010101" pitchFamily="49" charset="-122"/>
              <a:cs typeface="Times New Roman" panose="02020603050405020304" pitchFamily="18" charset="0"/>
            </a:endParaRPr>
          </a:p>
          <a:p>
            <a:pPr latinLnBrk="0">
              <a:lnSpc>
                <a:spcPct val="100000"/>
              </a:lnSpc>
              <a:spcBef>
                <a:spcPts val="0"/>
              </a:spcBef>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 b, * p;</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atinLnBrk="0">
              <a:lnSpc>
                <a:spcPct val="100000"/>
              </a:lnSpc>
              <a:spcBef>
                <a:spcPts val="0"/>
              </a:spcBef>
              <a:buFont typeface="Wingdings" panose="05000000000000000000" pitchFamily="2" charset="2"/>
              <a:buNone/>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a = 168; </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atinLnBrk="0">
              <a:lnSpc>
                <a:spcPct val="100000"/>
              </a:lnSpc>
              <a:spcBef>
                <a:spcPts val="0"/>
              </a:spcBef>
              <a:buFont typeface="Wingdings" panose="05000000000000000000" pitchFamily="2" charset="2"/>
              <a:buNone/>
            </a:pP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 =</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&amp;</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atinLnBrk="0">
              <a:lnSpc>
                <a:spcPct val="100000"/>
              </a:lnSpc>
              <a:spcBef>
                <a:spcPts val="0"/>
              </a:spcBef>
              <a:buFont typeface="Wingdings" panose="05000000000000000000" pitchFamily="2" charset="2"/>
              <a:buNone/>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b =</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latinLnBrk="0">
              <a:lnSpc>
                <a:spcPct val="100000"/>
              </a:lnSpc>
              <a:spcBef>
                <a:spcPts val="0"/>
              </a:spcBef>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经过三次赋值运算后，</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的值也为</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168</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250825" y="1761579"/>
            <a:ext cx="8675688" cy="4403725"/>
          </a:xfrm>
        </p:spPr>
        <p:txBody>
          <a:bodyPr/>
          <a:lstStyle/>
          <a:p>
            <a:pPr>
              <a:lnSpc>
                <a:spcPct val="90000"/>
              </a:lnSpc>
              <a:spcBef>
                <a:spcPct val="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在指针变量中只能存放</a:t>
            </a:r>
            <a:r>
              <a:rPr lang="zh-CN" altLang="en-US"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系统允许用户管理的、合法的地址</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，将一个整数直接赋值给一个指针变量是不合法的</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buFont typeface="Wingdings 2" panose="05020102010507070707" pitchFamily="18" charset="2"/>
              <a:buNone/>
            </a:pP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如  </a:t>
            </a:r>
            <a:r>
              <a:rPr lang="en-US" altLang="zh-CN" sz="3200" b="1"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32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p;</a:t>
            </a:r>
            <a:endParaRPr lang="en-US" altLang="zh-CN" sz="32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buFont typeface="Wingdings 2" panose="05020102010507070707" pitchFamily="18" charset="2"/>
              <a:buNone/>
            </a:pP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p=100;         //</a:t>
            </a:r>
            <a:r>
              <a:rPr lang="zh-CN" altLang="en-US" sz="32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不合法</a:t>
            </a:r>
            <a:endParaRPr lang="zh-CN" altLang="en-US" sz="32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buFont typeface="Wingdings 2" panose="05020102010507070707" pitchFamily="18" charset="2"/>
              <a:buNone/>
            </a:pPr>
            <a:endParaRPr lang="zh-CN" altLang="en-US" sz="32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a:p>
            <a:pPr marL="0" indent="800100">
              <a:lnSpc>
                <a:spcPct val="90000"/>
              </a:lnSpc>
              <a:spcBef>
                <a:spcPct val="0"/>
              </a:spcBef>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防止地址</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不是正确的内存地址，或者是禁止用户</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改变</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的系统数据的地址</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35" name="Rectangle 2"/>
          <p:cNvSpPr>
            <a:spLocks noChangeArrowheads="1"/>
          </p:cNvSpPr>
          <p:nvPr/>
        </p:nvSpPr>
        <p:spPr bwMode="auto">
          <a:xfrm>
            <a:off x="26400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a:solidFill>
                  <a:schemeClr val="bg1"/>
                </a:solidFill>
                <a:latin typeface="黑体" panose="02010609060101010101" pitchFamily="49" charset="-122"/>
                <a:ea typeface="黑体" panose="02010609060101010101" pitchFamily="49" charset="-122"/>
              </a:rPr>
              <a:t>指针变量的引用</a:t>
            </a:r>
            <a:endParaRPr lang="en-US" altLang="zh-CN" sz="40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34330" y="1605758"/>
            <a:ext cx="4857750" cy="4786312"/>
          </a:xfrm>
          <a:solidFill>
            <a:srgbClr val="CCFFCC"/>
          </a:solidFill>
          <a:ln>
            <a:solidFill>
              <a:schemeClr val="tx1"/>
            </a:solidFill>
            <a:miter lim="800000"/>
          </a:ln>
        </p:spPr>
        <p:txBody>
          <a:bodyPr/>
          <a:lstStyle/>
          <a:p>
            <a:pPr>
              <a:lnSpc>
                <a:spcPct val="80000"/>
              </a:lnSpc>
              <a:buFont typeface="Wingdings" panose="05000000000000000000" pitchFamily="2" charset="2"/>
              <a:buNone/>
            </a:pP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main ( )</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  b;</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 p, * q;</a:t>
            </a:r>
            <a:endPar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a=100; b=168;</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p=&amp;a;  q=&amp;b;</a:t>
            </a:r>
            <a:endPar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d,%d</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n”,a</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b);</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d,%d</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\n”,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&amp;a, &amp;b</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d,%d</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\n”,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*p,*q</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d,%d</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\n”,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 q</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return 0;</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460" name="Group 15"/>
          <p:cNvGrpSpPr/>
          <p:nvPr/>
        </p:nvGrpSpPr>
        <p:grpSpPr bwMode="auto">
          <a:xfrm>
            <a:off x="5940152" y="1850504"/>
            <a:ext cx="2895600" cy="2514600"/>
            <a:chOff x="3456" y="1392"/>
            <a:chExt cx="1824" cy="1584"/>
          </a:xfrm>
        </p:grpSpPr>
        <p:sp>
          <p:nvSpPr>
            <p:cNvPr id="19462" name="Text Box 7"/>
            <p:cNvSpPr txBox="1">
              <a:spLocks noChangeArrowheads="1"/>
            </p:cNvSpPr>
            <p:nvPr/>
          </p:nvSpPr>
          <p:spPr bwMode="auto">
            <a:xfrm>
              <a:off x="3504" y="1776"/>
              <a:ext cx="480" cy="37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latin typeface="Times New Roman" panose="02020603050405020304" pitchFamily="18" charset="0"/>
                  <a:ea typeface="楷体_GB2312" pitchFamily="49" charset="-122"/>
                </a:rPr>
                <a:t>&amp;</a:t>
              </a:r>
              <a:r>
                <a:rPr lang="en-US" altLang="zh-CN">
                  <a:latin typeface="Times New Roman" panose="02020603050405020304" pitchFamily="18" charset="0"/>
                  <a:ea typeface="楷体_GB2312" pitchFamily="49" charset="-122"/>
                </a:rPr>
                <a:t>a</a:t>
              </a:r>
              <a:endParaRPr lang="en-US" altLang="zh-CN">
                <a:latin typeface="Times New Roman" panose="02020603050405020304" pitchFamily="18" charset="0"/>
                <a:ea typeface="楷体_GB2312" pitchFamily="49" charset="-122"/>
              </a:endParaRPr>
            </a:p>
          </p:txBody>
        </p:sp>
        <p:sp>
          <p:nvSpPr>
            <p:cNvPr id="19463" name="Text Box 8"/>
            <p:cNvSpPr txBox="1">
              <a:spLocks noChangeArrowheads="1"/>
            </p:cNvSpPr>
            <p:nvPr/>
          </p:nvSpPr>
          <p:spPr bwMode="auto">
            <a:xfrm>
              <a:off x="4368" y="1776"/>
              <a:ext cx="624" cy="37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100</a:t>
              </a:r>
              <a:endParaRPr lang="en-US" altLang="zh-CN">
                <a:latin typeface="Times New Roman" panose="02020603050405020304" pitchFamily="18" charset="0"/>
                <a:ea typeface="楷体_GB2312" pitchFamily="49" charset="-122"/>
              </a:endParaRPr>
            </a:p>
          </p:txBody>
        </p:sp>
        <p:sp>
          <p:nvSpPr>
            <p:cNvPr id="19464" name="Text Box 9"/>
            <p:cNvSpPr txBox="1">
              <a:spLocks noChangeArrowheads="1"/>
            </p:cNvSpPr>
            <p:nvPr/>
          </p:nvSpPr>
          <p:spPr bwMode="auto">
            <a:xfrm>
              <a:off x="3504" y="2592"/>
              <a:ext cx="480" cy="37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latin typeface="Times New Roman" panose="02020603050405020304" pitchFamily="18" charset="0"/>
                  <a:ea typeface="楷体_GB2312" pitchFamily="49" charset="-122"/>
                </a:rPr>
                <a:t>&amp;</a:t>
              </a:r>
              <a:r>
                <a:rPr lang="en-US" altLang="zh-CN">
                  <a:latin typeface="Times New Roman" panose="02020603050405020304" pitchFamily="18" charset="0"/>
                  <a:ea typeface="楷体_GB2312" pitchFamily="49" charset="-122"/>
                </a:rPr>
                <a:t>b</a:t>
              </a:r>
              <a:endParaRPr lang="en-US" altLang="zh-CN">
                <a:latin typeface="Times New Roman" panose="02020603050405020304" pitchFamily="18" charset="0"/>
                <a:ea typeface="楷体_GB2312" pitchFamily="49" charset="-122"/>
              </a:endParaRPr>
            </a:p>
          </p:txBody>
        </p:sp>
        <p:sp>
          <p:nvSpPr>
            <p:cNvPr id="19465" name="Text Box 10"/>
            <p:cNvSpPr txBox="1">
              <a:spLocks noChangeArrowheads="1"/>
            </p:cNvSpPr>
            <p:nvPr/>
          </p:nvSpPr>
          <p:spPr bwMode="auto">
            <a:xfrm>
              <a:off x="4368" y="2603"/>
              <a:ext cx="624" cy="37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168</a:t>
              </a:r>
              <a:endParaRPr lang="en-US" altLang="zh-CN">
                <a:latin typeface="Times New Roman" panose="02020603050405020304" pitchFamily="18" charset="0"/>
                <a:ea typeface="楷体_GB2312" pitchFamily="49" charset="-122"/>
              </a:endParaRPr>
            </a:p>
          </p:txBody>
        </p:sp>
        <p:sp>
          <p:nvSpPr>
            <p:cNvPr id="19466" name="Line 11"/>
            <p:cNvSpPr>
              <a:spLocks noChangeShapeType="1"/>
            </p:cNvSpPr>
            <p:nvPr/>
          </p:nvSpPr>
          <p:spPr bwMode="auto">
            <a:xfrm>
              <a:off x="3984" y="1968"/>
              <a:ext cx="384"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467" name="Line 12"/>
            <p:cNvSpPr>
              <a:spLocks noChangeShapeType="1"/>
            </p:cNvSpPr>
            <p:nvPr/>
          </p:nvSpPr>
          <p:spPr bwMode="auto">
            <a:xfrm>
              <a:off x="3984" y="2784"/>
              <a:ext cx="384"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9468" name="Text Box 13"/>
            <p:cNvSpPr txBox="1">
              <a:spLocks noChangeArrowheads="1"/>
            </p:cNvSpPr>
            <p:nvPr/>
          </p:nvSpPr>
          <p:spPr bwMode="auto">
            <a:xfrm>
              <a:off x="3456" y="1392"/>
              <a:ext cx="18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p            a </a:t>
              </a:r>
              <a:r>
                <a:rPr lang="zh-CN" altLang="en-US">
                  <a:latin typeface="Times New Roman" panose="02020603050405020304" pitchFamily="18" charset="0"/>
                  <a:ea typeface="楷体_GB2312" pitchFamily="49" charset="-122"/>
                </a:rPr>
                <a:t>或*</a:t>
              </a:r>
              <a:r>
                <a:rPr lang="en-US" altLang="zh-CN">
                  <a:latin typeface="Times New Roman" panose="02020603050405020304" pitchFamily="18" charset="0"/>
                  <a:ea typeface="楷体_GB2312" pitchFamily="49" charset="-122"/>
                </a:rPr>
                <a:t>p</a:t>
              </a:r>
              <a:endParaRPr lang="en-US" altLang="zh-CN">
                <a:latin typeface="Times New Roman" panose="02020603050405020304" pitchFamily="18" charset="0"/>
                <a:ea typeface="楷体_GB2312" pitchFamily="49" charset="-122"/>
              </a:endParaRPr>
            </a:p>
          </p:txBody>
        </p:sp>
        <p:sp>
          <p:nvSpPr>
            <p:cNvPr id="19469" name="Text Box 14"/>
            <p:cNvSpPr txBox="1">
              <a:spLocks noChangeArrowheads="1"/>
            </p:cNvSpPr>
            <p:nvPr/>
          </p:nvSpPr>
          <p:spPr bwMode="auto">
            <a:xfrm>
              <a:off x="3504" y="2208"/>
              <a:ext cx="17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q           b </a:t>
              </a:r>
              <a:r>
                <a:rPr lang="zh-CN" altLang="en-US">
                  <a:latin typeface="Times New Roman" panose="02020603050405020304" pitchFamily="18" charset="0"/>
                  <a:ea typeface="楷体_GB2312" pitchFamily="49" charset="-122"/>
                </a:rPr>
                <a:t>或*</a:t>
              </a:r>
              <a:r>
                <a:rPr lang="en-US" altLang="zh-CN">
                  <a:latin typeface="Times New Roman" panose="02020603050405020304" pitchFamily="18" charset="0"/>
                  <a:ea typeface="楷体_GB2312" pitchFamily="49" charset="-122"/>
                </a:rPr>
                <a:t>q</a:t>
              </a:r>
              <a:endParaRPr lang="en-US" altLang="zh-CN">
                <a:latin typeface="Times New Roman" panose="02020603050405020304" pitchFamily="18" charset="0"/>
                <a:ea typeface="楷体_GB2312" pitchFamily="49" charset="-122"/>
              </a:endParaRPr>
            </a:p>
          </p:txBody>
        </p:sp>
      </p:grpSp>
      <p:sp>
        <p:nvSpPr>
          <p:cNvPr id="19461" name="Rectangle 2"/>
          <p:cNvSpPr>
            <a:spLocks noChangeArrowheads="1"/>
          </p:cNvSpPr>
          <p:nvPr/>
        </p:nvSpPr>
        <p:spPr bwMode="auto">
          <a:xfrm>
            <a:off x="2699792"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a:solidFill>
                  <a:schemeClr val="bg1"/>
                </a:solidFill>
                <a:latin typeface="黑体" panose="02010609060101010101" pitchFamily="49" charset="-122"/>
                <a:ea typeface="黑体" panose="02010609060101010101" pitchFamily="49" charset="-122"/>
              </a:rPr>
              <a:t>指针变量的引用</a:t>
            </a:r>
            <a:endParaRPr lang="en-US" altLang="zh-CN" sz="4000" dirty="0">
              <a:solidFill>
                <a:schemeClr val="bg1"/>
              </a:solidFill>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00192" y="5229200"/>
            <a:ext cx="207645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39888" y="260648"/>
            <a:ext cx="6324600" cy="533400"/>
          </a:xfrm>
        </p:spPr>
        <p:txBody>
          <a:bodyPr/>
          <a:lstStyle/>
          <a:p>
            <a:r>
              <a:rPr lang="zh-CN" altLang="en-US" dirty="0" smtClean="0">
                <a:latin typeface="黑体" panose="02010609060101010101" pitchFamily="49" charset="-122"/>
                <a:ea typeface="黑体" panose="02010609060101010101" pitchFamily="49" charset="-122"/>
              </a:rPr>
              <a:t>注意</a:t>
            </a:r>
            <a:endParaRPr lang="zh-CN" altLang="en-US" dirty="0" smtClean="0">
              <a:latin typeface="黑体" panose="02010609060101010101" pitchFamily="49" charset="-122"/>
              <a:ea typeface="黑体" panose="02010609060101010101" pitchFamily="49" charset="-122"/>
            </a:endParaRPr>
          </a:p>
        </p:txBody>
      </p:sp>
      <p:sp>
        <p:nvSpPr>
          <p:cNvPr id="20483" name="Rectangle 3"/>
          <p:cNvSpPr>
            <a:spLocks noGrp="1" noChangeArrowheads="1"/>
          </p:cNvSpPr>
          <p:nvPr>
            <p:ph type="body" idx="1"/>
          </p:nvPr>
        </p:nvSpPr>
        <p:spPr>
          <a:xfrm>
            <a:off x="215900" y="1412776"/>
            <a:ext cx="8820150" cy="523081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地址运算符＆只能作用于</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变量或数组元素</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不能作用于表达式或常量</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pPr>
            <a:endPar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如：设</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是一个变量，</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是一个数组，则</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&amp;x, &amp;a[</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：正确</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&amp;(x+5),   &amp;8,   &amp;a: </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不正确</a:t>
            </a:r>
            <a:endPar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3"/>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x+5</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是个表达式，是个中间值，其存储的地址由系统管理，用户不能操作</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3"/>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：是一个常量 ，其存储的地址由系统管理</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3"/>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数组名</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：其</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代表</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的地址由系统管理</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771800" y="303312"/>
            <a:ext cx="6324600" cy="533400"/>
          </a:xfrm>
        </p:spPr>
        <p:txBody>
          <a:bodyPr/>
          <a:lstStyle/>
          <a:p>
            <a:r>
              <a:rPr lang="zh-CN" altLang="en-US" dirty="0" smtClean="0">
                <a:latin typeface="黑体" panose="02010609060101010101" pitchFamily="49" charset="-122"/>
                <a:ea typeface="黑体" panose="02010609060101010101" pitchFamily="49" charset="-122"/>
              </a:rPr>
              <a:t>优先级和结合律</a:t>
            </a:r>
            <a:endParaRPr lang="zh-CN" altLang="en-US" dirty="0" smtClean="0">
              <a:latin typeface="黑体" panose="02010609060101010101" pitchFamily="49" charset="-122"/>
              <a:ea typeface="黑体" panose="02010609060101010101" pitchFamily="49" charset="-122"/>
            </a:endParaRPr>
          </a:p>
        </p:txBody>
      </p:sp>
      <p:sp>
        <p:nvSpPr>
          <p:cNvPr id="21507" name="Rectangle 3"/>
          <p:cNvSpPr>
            <a:spLocks noGrp="1" noChangeArrowheads="1"/>
          </p:cNvSpPr>
          <p:nvPr>
            <p:ph type="body" idx="1"/>
          </p:nvPr>
        </p:nvSpPr>
        <p:spPr>
          <a:xfrm>
            <a:off x="250825" y="1355090"/>
            <a:ext cx="8357870" cy="5386070"/>
          </a:xfrm>
        </p:spPr>
        <p:txBody>
          <a:bodyPr/>
          <a:lstStyle/>
          <a:p>
            <a:pPr>
              <a:lnSpc>
                <a:spcPct val="80000"/>
              </a:lnSpc>
            </a:pP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和 * </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运算符</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rPr>
              <a:t>优先级相同</a:t>
            </a:r>
            <a:endPar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395" dirty="0" smtClean="0">
                <a:latin typeface="Times New Roman" panose="02020603050405020304" pitchFamily="18" charset="0"/>
                <a:ea typeface="黑体" panose="02010609060101010101" pitchFamily="49" charset="-122"/>
                <a:cs typeface="Times New Roman" panose="02020603050405020304" pitchFamily="18" charset="0"/>
              </a:rPr>
              <a:t>右结合：自右向左结合</a:t>
            </a:r>
            <a:endParaRPr lang="en-US" altLang="zh-CN" sz="2395"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80000"/>
              </a:lnSpc>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操作数先与右边的运算符结合</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80000"/>
              </a:lnSpc>
            </a:pP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例：若</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 &amp;a;</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则：</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 &amp;*pa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表示什么</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&amp;(*pa)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是取变量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的内容，即变量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indent="457200">
              <a:lnSpc>
                <a:spcPct val="80000"/>
              </a:lnSpc>
              <a:buNone/>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&amp;(*pa)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即为</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&amp;a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，表示取变量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的地址，即</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故</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&amp;(*pa)</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等价于</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pa</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本身</a:t>
            </a:r>
            <a:endParaRPr lang="en-US" altLang="zh-CN" sz="24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*&amp;a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表示什么？</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即</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*(&amp;a)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&amp;a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是取变量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的地址，即</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(&amp;a)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即为</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，表示取</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所指向地址的变量内容，即</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故</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&amp;a</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等价于变量</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本身</a:t>
            </a:r>
            <a:endPar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508" name="Text Box 7"/>
          <p:cNvSpPr txBox="1">
            <a:spLocks noChangeArrowheads="1"/>
          </p:cNvSpPr>
          <p:nvPr/>
        </p:nvSpPr>
        <p:spPr bwMode="auto">
          <a:xfrm>
            <a:off x="6005513" y="2181225"/>
            <a:ext cx="762000" cy="59213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latin typeface="Times New Roman" panose="02020603050405020304" pitchFamily="18" charset="0"/>
                <a:ea typeface="楷体_GB2312" pitchFamily="49" charset="-122"/>
              </a:rPr>
              <a:t>&amp;</a:t>
            </a:r>
            <a:r>
              <a:rPr lang="en-US" altLang="zh-CN">
                <a:latin typeface="Times New Roman" panose="02020603050405020304" pitchFamily="18" charset="0"/>
                <a:ea typeface="楷体_GB2312" pitchFamily="49" charset="-122"/>
              </a:rPr>
              <a:t>a</a:t>
            </a:r>
            <a:endParaRPr lang="en-US" altLang="zh-CN">
              <a:latin typeface="Times New Roman" panose="02020603050405020304" pitchFamily="18" charset="0"/>
              <a:ea typeface="楷体_GB2312" pitchFamily="49" charset="-122"/>
            </a:endParaRPr>
          </a:p>
        </p:txBody>
      </p:sp>
      <p:sp>
        <p:nvSpPr>
          <p:cNvPr id="21509" name="Text Box 8"/>
          <p:cNvSpPr txBox="1">
            <a:spLocks noChangeArrowheads="1"/>
          </p:cNvSpPr>
          <p:nvPr/>
        </p:nvSpPr>
        <p:spPr bwMode="auto">
          <a:xfrm>
            <a:off x="7377113" y="2181225"/>
            <a:ext cx="990600" cy="59213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100</a:t>
            </a:r>
            <a:endParaRPr lang="en-US" altLang="zh-CN">
              <a:latin typeface="Times New Roman" panose="02020603050405020304" pitchFamily="18" charset="0"/>
              <a:ea typeface="楷体_GB2312" pitchFamily="49" charset="-122"/>
            </a:endParaRPr>
          </a:p>
        </p:txBody>
      </p:sp>
      <p:sp>
        <p:nvSpPr>
          <p:cNvPr id="21510" name="Line 11"/>
          <p:cNvSpPr>
            <a:spLocks noChangeShapeType="1"/>
          </p:cNvSpPr>
          <p:nvPr/>
        </p:nvSpPr>
        <p:spPr bwMode="auto">
          <a:xfrm>
            <a:off x="6767513" y="2486025"/>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11" name="Text Box 13"/>
          <p:cNvSpPr txBox="1">
            <a:spLocks noChangeArrowheads="1"/>
          </p:cNvSpPr>
          <p:nvPr/>
        </p:nvSpPr>
        <p:spPr bwMode="auto">
          <a:xfrm>
            <a:off x="6105525" y="1571625"/>
            <a:ext cx="29670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pa        a </a:t>
            </a:r>
            <a:r>
              <a:rPr lang="zh-CN" altLang="en-US">
                <a:latin typeface="Times New Roman" panose="02020603050405020304" pitchFamily="18" charset="0"/>
                <a:ea typeface="楷体_GB2312" pitchFamily="49" charset="-122"/>
              </a:rPr>
              <a:t>或*</a:t>
            </a:r>
            <a:r>
              <a:rPr lang="en-US" altLang="zh-CN">
                <a:latin typeface="Times New Roman" panose="02020603050405020304" pitchFamily="18" charset="0"/>
                <a:ea typeface="楷体_GB2312" pitchFamily="49" charset="-122"/>
              </a:rPr>
              <a:t>pa</a:t>
            </a:r>
            <a:endParaRPr lang="en-US" altLang="zh-CN">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日期占位符 3"/>
          <p:cNvSpPr txBox="1">
            <a:spLocks noGrp="1"/>
          </p:cNvSpPr>
          <p:nvPr/>
        </p:nvSpPr>
        <p:spPr bwMode="auto">
          <a:xfrm>
            <a:off x="457200" y="652145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8B42ACF7-C3A7-4EC9-8D27-2ECFAE9342A1}" type="datetime4">
              <a:rPr lang="en-US" altLang="zh-CN" sz="1400">
                <a:solidFill>
                  <a:schemeClr val="accent1"/>
                </a:solidFill>
              </a:rPr>
            </a:fld>
            <a:endParaRPr lang="en-US" altLang="zh-CN" sz="1400">
              <a:solidFill>
                <a:schemeClr val="accent1"/>
              </a:solidFill>
            </a:endParaRPr>
          </a:p>
        </p:txBody>
      </p:sp>
      <p:sp>
        <p:nvSpPr>
          <p:cNvPr id="4099" name="Rectangle 3"/>
          <p:cNvSpPr>
            <a:spLocks noGrp="1" noChangeArrowheads="1"/>
          </p:cNvSpPr>
          <p:nvPr>
            <p:ph type="body" idx="4294967295"/>
          </p:nvPr>
        </p:nvSpPr>
        <p:spPr>
          <a:xfrm>
            <a:off x="468313" y="1498600"/>
            <a:ext cx="8351837" cy="4883150"/>
          </a:xfrm>
        </p:spPr>
        <p:txBody>
          <a:bodyPr/>
          <a:lstStyle/>
          <a:p>
            <a:pPr eaLnBrk="1" hangingPunct="1">
              <a:lnSpc>
                <a:spcPct val="90000"/>
              </a:lnSpc>
            </a:pPr>
            <a:r>
              <a:rPr lang="en-US" altLang="zh-CN" b="1"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b="1" smtClean="0">
                <a:latin typeface="Times New Roman" panose="02020603050405020304" pitchFamily="18" charset="0"/>
                <a:ea typeface="黑体" panose="02010609060101010101" pitchFamily="49" charset="-122"/>
                <a:cs typeface="Times New Roman" panose="02020603050405020304" pitchFamily="18" charset="0"/>
              </a:rPr>
              <a:t>语言的构成体系</a:t>
            </a:r>
            <a:endParaRPr lang="zh-CN" altLang="en-US" b="1"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90000"/>
              </a:lnSpc>
            </a:pPr>
            <a:r>
              <a:rPr lang="zh-CN" altLang="en-US" b="1" smtClean="0">
                <a:latin typeface="Times New Roman" panose="02020603050405020304" pitchFamily="18" charset="0"/>
                <a:ea typeface="黑体" panose="02010609060101010101" pitchFamily="49" charset="-122"/>
                <a:cs typeface="Times New Roman" panose="02020603050405020304" pitchFamily="18" charset="0"/>
              </a:rPr>
              <a:t>数据类型（运算符）</a:t>
            </a:r>
            <a:endParaRPr lang="zh-CN" altLang="en-US" b="1" smtClean="0">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基本数据类型：整型、实型等</a:t>
            </a:r>
            <a:endPar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r>
              <a:rPr lang="zh-CN" altLang="en-US" smtClean="0">
                <a:latin typeface="Times New Roman" panose="02020603050405020304" pitchFamily="18" charset="0"/>
                <a:ea typeface="黑体" panose="02010609060101010101" pitchFamily="49" charset="-122"/>
                <a:cs typeface="Times New Roman" panose="02020603050405020304" pitchFamily="18" charset="0"/>
              </a:rPr>
              <a:t>复杂数据类型：</a:t>
            </a: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数组、</a:t>
            </a:r>
            <a:r>
              <a:rPr lang="zh-CN" altLang="en-US" sz="2800" b="1" u="sng"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指针</a:t>
            </a:r>
            <a:r>
              <a:rPr lang="zh-CN" altLang="en-US" sz="280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结构体等</a:t>
            </a:r>
            <a:endParaRPr lang="zh-CN" altLang="en-US" smtClean="0">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运算符</a:t>
            </a:r>
            <a:endPar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90000"/>
              </a:lnSpc>
            </a:pP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语句（描述和控制操作步骤）</a:t>
            </a:r>
            <a:endPar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支持结构化程序设计</a:t>
            </a:r>
            <a:endPar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a:p>
            <a:pPr lvl="3" eaLnBrk="1" hangingPunct="1">
              <a:lnSpc>
                <a:spcPct val="90000"/>
              </a:lnSpc>
            </a:pP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即</a:t>
            </a:r>
            <a:r>
              <a:rPr lang="en-US" altLang="zh-CN"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语言要有相应的语句来支持顺序、分支和循环结构</a:t>
            </a:r>
            <a:endPar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90000"/>
              </a:lnSpc>
            </a:pP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函数</a:t>
            </a:r>
            <a:endPar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r>
              <a:rPr lang="en-US" altLang="zh-CN"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程序是由一系列函数组成的</a:t>
            </a:r>
            <a:endPar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r>
              <a:rPr lang="en-US" altLang="zh-CN"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程序运行的基本单元</a:t>
            </a:r>
            <a:endParaRPr lang="zh-CN" altLang="en-US" b="1"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00" name="Rectangle 2"/>
          <p:cNvSpPr>
            <a:spLocks noGrp="1" noChangeArrowheads="1"/>
          </p:cNvSpPr>
          <p:nvPr>
            <p:ph type="title" idx="4294967295"/>
          </p:nvPr>
        </p:nvSpPr>
        <p:spPr>
          <a:xfrm>
            <a:off x="2711450" y="260350"/>
            <a:ext cx="6324600" cy="533400"/>
          </a:xfrm>
        </p:spPr>
        <p:txBody>
          <a:bodyPr/>
          <a:lstStyle/>
          <a:p>
            <a:pPr eaLnBrk="1" hangingPunct="1"/>
            <a:r>
              <a:rPr lang="zh-CN" altLang="en-US" smtClean="0">
                <a:latin typeface="黑体" panose="02010609060101010101" pitchFamily="49" charset="-122"/>
                <a:ea typeface="黑体" panose="02010609060101010101" pitchFamily="49" charset="-122"/>
              </a:rPr>
              <a:t>第八章善于利用指针</a:t>
            </a:r>
            <a:endParaRPr lang="zh-CN" altLang="en-US"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639888" y="303312"/>
            <a:ext cx="6324600" cy="533400"/>
          </a:xfrm>
        </p:spPr>
        <p:txBody>
          <a:bodyPr/>
          <a:lstStyle/>
          <a:p>
            <a:r>
              <a:rPr lang="zh-CN" altLang="en-US" dirty="0" smtClean="0">
                <a:latin typeface="黑体" panose="02010609060101010101" pitchFamily="49" charset="-122"/>
                <a:ea typeface="黑体" panose="02010609060101010101" pitchFamily="49" charset="-122"/>
              </a:rPr>
              <a:t>指针变量的引用</a:t>
            </a:r>
            <a:endParaRPr lang="zh-CN" altLang="en-US" dirty="0" smtClean="0">
              <a:latin typeface="黑体" panose="02010609060101010101" pitchFamily="49" charset="-122"/>
              <a:ea typeface="黑体" panose="02010609060101010101" pitchFamily="49" charset="-122"/>
            </a:endParaRPr>
          </a:p>
        </p:txBody>
      </p:sp>
      <p:sp>
        <p:nvSpPr>
          <p:cNvPr id="22531" name="Rectangle 3"/>
          <p:cNvSpPr>
            <a:spLocks noGrp="1" noChangeArrowheads="1"/>
          </p:cNvSpPr>
          <p:nvPr>
            <p:ph type="body" idx="1"/>
          </p:nvPr>
        </p:nvSpPr>
        <p:spPr>
          <a:xfrm>
            <a:off x="519113" y="1663700"/>
            <a:ext cx="8229600" cy="4573588"/>
          </a:xfrm>
        </p:spPr>
        <p:txBody>
          <a:bodyPr/>
          <a:lstStyle/>
          <a:p>
            <a:pPr>
              <a:lnSpc>
                <a:spcPct val="9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指针变量可出现在表达式中</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a:t>
            </a:r>
            <a:r>
              <a:rPr lang="en-US" altLang="zh-CN"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y = *p</a:t>
            </a:r>
            <a:r>
              <a:rPr lang="zh-CN" altLang="en-US"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buFont typeface="Wingdings 2" panose="05020102010507070707" pitchFamily="18"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把指针变量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指向的变量的内容加</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，赋值给</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y</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a:t>
            </a:r>
            <a:r>
              <a:rPr lang="zh-CN" altLang="en-US"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 += 1;</a:t>
            </a:r>
            <a:r>
              <a:rPr lang="zh-CN" altLang="en-US"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等价于：</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 = *p + 1;</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或者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a:t>
            </a:r>
            <a:r>
              <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36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2699792" y="260350"/>
            <a:ext cx="6324600" cy="533400"/>
          </a:xfrm>
        </p:spPr>
        <p:txBody>
          <a:bodyPr/>
          <a:lstStyle/>
          <a:p>
            <a:r>
              <a:rPr lang="zh-CN" altLang="en-US" dirty="0" smtClean="0">
                <a:latin typeface="黑体" panose="02010609060101010101" pitchFamily="49" charset="-122"/>
                <a:ea typeface="黑体" panose="02010609060101010101" pitchFamily="49" charset="-122"/>
              </a:rPr>
              <a:t>变量访问方式分类</a:t>
            </a:r>
            <a:endParaRPr lang="zh-CN" altLang="en-US" dirty="0" smtClean="0">
              <a:latin typeface="黑体" panose="02010609060101010101" pitchFamily="49" charset="-122"/>
              <a:ea typeface="黑体" panose="02010609060101010101" pitchFamily="49" charset="-122"/>
            </a:endParaRPr>
          </a:p>
        </p:txBody>
      </p:sp>
      <p:sp>
        <p:nvSpPr>
          <p:cNvPr id="23555" name="Rectangle 3"/>
          <p:cNvSpPr>
            <a:spLocks noGrp="1" noChangeArrowheads="1"/>
          </p:cNvSpPr>
          <p:nvPr>
            <p:ph type="body" idx="4294967295"/>
          </p:nvPr>
        </p:nvSpPr>
        <p:spPr>
          <a:xfrm>
            <a:off x="107950" y="1412875"/>
            <a:ext cx="3671888" cy="5184775"/>
          </a:xfrm>
        </p:spPr>
        <p:txBody>
          <a:bodyPr/>
          <a:lstStyle/>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直接访问方式</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用户直接引用变量的访问方式</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如例子中的</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变量</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2"/>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间接访问方式</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用户通过变量的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地址</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“间接访问”变量的方式</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如例子中的通过变量</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的指针变量</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，访问变量</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b</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603" name="Rectangle 55"/>
          <p:cNvSpPr>
            <a:spLocks noChangeArrowheads="1"/>
          </p:cNvSpPr>
          <p:nvPr/>
        </p:nvSpPr>
        <p:spPr bwMode="auto">
          <a:xfrm>
            <a:off x="3863340" y="5142230"/>
            <a:ext cx="1864360" cy="1383665"/>
          </a:xfrm>
          <a:prstGeom prst="rect">
            <a:avLst/>
          </a:prstGeom>
          <a:solidFill>
            <a:srgbClr val="FFFF00"/>
          </a:solidFill>
          <a:ln w="9525" algn="ctr">
            <a:solidFill>
              <a:schemeClr val="tx1"/>
            </a:solidFill>
            <a:miter lim="800000"/>
          </a:ln>
        </p:spPr>
        <p:txBody>
          <a:bodyPr wrap="square">
            <a:spAutoFit/>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179705"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marL="13970" lvl="1">
              <a:spcBef>
                <a:spcPct val="0"/>
              </a:spcBef>
              <a:buFont typeface="Wingdings 2" panose="05020102010507070707" pitchFamily="18" charset="2"/>
              <a:buNone/>
            </a:pPr>
            <a:r>
              <a:rPr lang="en-US" altLang="zh-CN" b="1">
                <a:solidFill>
                  <a:schemeClr val="tx1"/>
                </a:solidFill>
                <a:latin typeface="Times New Roman" panose="02020603050405020304" pitchFamily="18" charset="0"/>
                <a:cs typeface="Times New Roman" panose="02020603050405020304" pitchFamily="18" charset="0"/>
              </a:rPr>
              <a:t>int b, * c;</a:t>
            </a:r>
            <a:endParaRPr lang="en-US" altLang="zh-CN" b="1">
              <a:solidFill>
                <a:schemeClr val="tx1"/>
              </a:solidFill>
              <a:latin typeface="Times New Roman" panose="02020603050405020304" pitchFamily="18" charset="0"/>
              <a:cs typeface="Times New Roman" panose="02020603050405020304" pitchFamily="18" charset="0"/>
            </a:endParaRPr>
          </a:p>
          <a:p>
            <a:pPr marL="13970" lvl="1">
              <a:spcBef>
                <a:spcPct val="0"/>
              </a:spcBef>
              <a:buFont typeface="Wingdings 2" panose="05020102010507070707" pitchFamily="18" charset="2"/>
              <a:buNone/>
            </a:pPr>
            <a:r>
              <a:rPr lang="en-US" altLang="zh-CN" b="1">
                <a:solidFill>
                  <a:schemeClr val="tx1"/>
                </a:solidFill>
                <a:latin typeface="Times New Roman" panose="02020603050405020304" pitchFamily="18" charset="0"/>
                <a:cs typeface="Times New Roman" panose="02020603050405020304" pitchFamily="18" charset="0"/>
              </a:rPr>
              <a:t>c=&amp;b;</a:t>
            </a:r>
            <a:endParaRPr lang="en-US" altLang="zh-CN" b="1">
              <a:solidFill>
                <a:schemeClr val="tx1"/>
              </a:solidFill>
              <a:latin typeface="Times New Roman" panose="02020603050405020304" pitchFamily="18" charset="0"/>
              <a:cs typeface="Times New Roman" panose="02020603050405020304" pitchFamily="18" charset="0"/>
            </a:endParaRPr>
          </a:p>
          <a:p>
            <a:pPr marL="13970" lvl="1">
              <a:spcBef>
                <a:spcPct val="0"/>
              </a:spcBef>
              <a:buFont typeface="Wingdings 2" panose="05020102010507070707" pitchFamily="18" charset="2"/>
              <a:buNone/>
            </a:pPr>
            <a:r>
              <a:rPr lang="en-US" altLang="zh-CN" b="1">
                <a:solidFill>
                  <a:schemeClr val="tx1"/>
                </a:solidFill>
                <a:latin typeface="Times New Roman" panose="02020603050405020304" pitchFamily="18" charset="0"/>
                <a:cs typeface="Times New Roman" panose="02020603050405020304" pitchFamily="18" charset="0"/>
              </a:rPr>
              <a:t>*c=20;</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2" name="Rectangle 55"/>
          <p:cNvSpPr>
            <a:spLocks noChangeArrowheads="1"/>
          </p:cNvSpPr>
          <p:nvPr/>
        </p:nvSpPr>
        <p:spPr bwMode="auto">
          <a:xfrm>
            <a:off x="3924300" y="1845945"/>
            <a:ext cx="1372870" cy="953135"/>
          </a:xfrm>
          <a:prstGeom prst="rect">
            <a:avLst/>
          </a:prstGeom>
          <a:solidFill>
            <a:srgbClr val="CCFFFF"/>
          </a:solidFill>
          <a:ln w="9525" algn="ctr">
            <a:solidFill>
              <a:schemeClr val="tx1"/>
            </a:solidFill>
            <a:miter lim="800000"/>
          </a:ln>
        </p:spPr>
        <p:txBody>
          <a:bodyPr wrap="square">
            <a:spAutoFit/>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179705"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marL="13970" lvl="1">
              <a:spcBef>
                <a:spcPct val="0"/>
              </a:spcBef>
              <a:buFont typeface="Wingdings 2" panose="05020102010507070707" pitchFamily="18" charset="2"/>
              <a:buNone/>
            </a:pPr>
            <a:r>
              <a:rPr lang="en-US" altLang="zh-CN" b="1">
                <a:solidFill>
                  <a:schemeClr val="tx1"/>
                </a:solidFill>
                <a:latin typeface="Times New Roman" panose="02020603050405020304" pitchFamily="18" charset="0"/>
                <a:cs typeface="Times New Roman" panose="02020603050405020304" pitchFamily="18" charset="0"/>
              </a:rPr>
              <a:t>int b;</a:t>
            </a:r>
            <a:endParaRPr lang="en-US" altLang="zh-CN" b="1">
              <a:solidFill>
                <a:schemeClr val="tx1"/>
              </a:solidFill>
              <a:latin typeface="Times New Roman" panose="02020603050405020304" pitchFamily="18" charset="0"/>
              <a:cs typeface="Times New Roman" panose="02020603050405020304" pitchFamily="18" charset="0"/>
            </a:endParaRPr>
          </a:p>
          <a:p>
            <a:pPr marL="13970" lvl="1">
              <a:spcBef>
                <a:spcPct val="0"/>
              </a:spcBef>
              <a:buFont typeface="Wingdings 2" panose="05020102010507070707" pitchFamily="18" charset="2"/>
              <a:buNone/>
            </a:pPr>
            <a:r>
              <a:rPr lang="en-US" altLang="zh-CN" b="1">
                <a:solidFill>
                  <a:schemeClr val="tx1"/>
                </a:solidFill>
                <a:latin typeface="Times New Roman" panose="02020603050405020304" pitchFamily="18" charset="0"/>
                <a:cs typeface="Times New Roman" panose="02020603050405020304" pitchFamily="18" charset="0"/>
              </a:rPr>
              <a:t>b=20;</a:t>
            </a:r>
            <a:endParaRPr lang="en-US" altLang="zh-CN" b="1">
              <a:solidFill>
                <a:schemeClr val="tx1"/>
              </a:solidFill>
              <a:latin typeface="Times New Roman" panose="02020603050405020304" pitchFamily="18" charset="0"/>
              <a:cs typeface="Times New Roman" panose="02020603050405020304" pitchFamily="18" charset="0"/>
            </a:endParaRPr>
          </a:p>
        </p:txBody>
      </p:sp>
      <p:graphicFrame>
        <p:nvGraphicFramePr>
          <p:cNvPr id="32" name="Group 50"/>
          <p:cNvGraphicFramePr>
            <a:graphicFrameLocks noGrp="1"/>
          </p:cNvGraphicFramePr>
          <p:nvPr>
            <p:custDataLst>
              <p:tags r:id="rId1"/>
            </p:custDataLst>
          </p:nvPr>
        </p:nvGraphicFramePr>
        <p:xfrm>
          <a:off x="6202680" y="1273175"/>
          <a:ext cx="3071813" cy="4034157"/>
        </p:xfrm>
        <a:graphic>
          <a:graphicData uri="http://schemas.openxmlformats.org/drawingml/2006/table">
            <a:tbl>
              <a:tblPr/>
              <a:tblGrid>
                <a:gridCol w="1344930"/>
                <a:gridCol w="1726883"/>
              </a:tblGrid>
              <a:tr h="3175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编号为</a:t>
                      </a: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的字节</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703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a:solidFill>
                        <a:schemeClr val="tx1"/>
                      </a:solidFill>
                      <a:prstDash val="soli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a:solidFill>
                        <a:schemeClr val="tx1"/>
                      </a:solidFill>
                      <a:prstDash val="solid"/>
                    </a:lnL>
                    <a:lnR>
                      <a:noFill/>
                    </a:lnR>
                    <a:lnT>
                      <a:noFill/>
                    </a:lnT>
                    <a:lnB>
                      <a:noFill/>
                    </a:lnB>
                    <a:lnTlToBr>
                      <a:noFill/>
                    </a:lnTlToBr>
                    <a:lnBlToTr>
                      <a:noFill/>
                    </a:lnBlToTr>
                    <a:noFill/>
                  </a:tcPr>
                </a:tc>
              </a:tr>
            </a:tbl>
          </a:graphicData>
        </a:graphic>
      </p:graphicFrame>
      <p:sp>
        <p:nvSpPr>
          <p:cNvPr id="33" name="TextBox 5"/>
          <p:cNvSpPr txBox="1">
            <a:spLocks noChangeArrowheads="1"/>
          </p:cNvSpPr>
          <p:nvPr>
            <p:custDataLst>
              <p:tags r:id="rId2"/>
            </p:custDataLst>
          </p:nvPr>
        </p:nvSpPr>
        <p:spPr bwMode="auto">
          <a:xfrm>
            <a:off x="6650355" y="1773238"/>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34" name="TextBox 7"/>
          <p:cNvSpPr txBox="1">
            <a:spLocks noChangeArrowheads="1"/>
          </p:cNvSpPr>
          <p:nvPr>
            <p:custDataLst>
              <p:tags r:id="rId3"/>
            </p:custDataLst>
          </p:nvPr>
        </p:nvSpPr>
        <p:spPr bwMode="auto">
          <a:xfrm>
            <a:off x="6717030" y="3201988"/>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35" name="AutoShape 43"/>
          <p:cNvSpPr/>
          <p:nvPr>
            <p:custDataLst>
              <p:tags r:id="rId4"/>
            </p:custDataLst>
          </p:nvPr>
        </p:nvSpPr>
        <p:spPr bwMode="auto">
          <a:xfrm>
            <a:off x="6007418" y="3224213"/>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36" name="Text Box 44"/>
          <p:cNvSpPr txBox="1">
            <a:spLocks noChangeArrowheads="1"/>
          </p:cNvSpPr>
          <p:nvPr>
            <p:custDataLst>
              <p:tags r:id="rId5"/>
            </p:custDataLst>
          </p:nvPr>
        </p:nvSpPr>
        <p:spPr bwMode="auto">
          <a:xfrm>
            <a:off x="5291455" y="3248025"/>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黑体" panose="02010609060101010101" pitchFamily="49" charset="-122"/>
                <a:ea typeface="黑体" panose="02010609060101010101" pitchFamily="49" charset="-122"/>
                <a:cs typeface="黑体" panose="02010609060101010101" pitchFamily="49" charset="-122"/>
              </a:rPr>
              <a:t>变量</a:t>
            </a:r>
            <a:r>
              <a:rPr lang="en-US" altLang="zh-CN" sz="1800">
                <a:solidFill>
                  <a:srgbClr val="CC0066"/>
                </a:solidFill>
                <a:latin typeface="黑体" panose="02010609060101010101" pitchFamily="49" charset="-122"/>
                <a:ea typeface="黑体" panose="02010609060101010101" pitchFamily="49" charset="-122"/>
                <a:cs typeface="黑体" panose="02010609060101010101" pitchFamily="49" charset="-122"/>
              </a:rPr>
              <a:t>b</a:t>
            </a:r>
            <a:endParaRPr lang="en-US" altLang="zh-CN" sz="1800">
              <a:solidFill>
                <a:srgbClr val="CC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37" name="Text Box 45"/>
          <p:cNvSpPr txBox="1">
            <a:spLocks noChangeArrowheads="1"/>
          </p:cNvSpPr>
          <p:nvPr>
            <p:custDataLst>
              <p:tags r:id="rId6"/>
            </p:custDataLst>
          </p:nvPr>
        </p:nvSpPr>
        <p:spPr bwMode="auto">
          <a:xfrm>
            <a:off x="5304155" y="1779588"/>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AutoShape 46"/>
          <p:cNvSpPr/>
          <p:nvPr>
            <p:custDataLst>
              <p:tags r:id="rId7"/>
            </p:custDataLst>
          </p:nvPr>
        </p:nvSpPr>
        <p:spPr bwMode="auto">
          <a:xfrm>
            <a:off x="6007418" y="1784350"/>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39" name="TextBox 7"/>
          <p:cNvSpPr txBox="1">
            <a:spLocks noChangeArrowheads="1"/>
          </p:cNvSpPr>
          <p:nvPr>
            <p:custDataLst>
              <p:tags r:id="rId8"/>
            </p:custDataLst>
          </p:nvPr>
        </p:nvSpPr>
        <p:spPr bwMode="auto">
          <a:xfrm>
            <a:off x="6438265" y="4687570"/>
            <a:ext cx="8648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2004</a:t>
            </a:r>
            <a:endParaRPr lang="en-US" altLang="zh-CN" sz="2400" b="1">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sp>
        <p:nvSpPr>
          <p:cNvPr id="40" name="Text Box 48"/>
          <p:cNvSpPr txBox="1">
            <a:spLocks noChangeArrowheads="1"/>
          </p:cNvSpPr>
          <p:nvPr>
            <p:custDataLst>
              <p:tags r:id="rId9"/>
            </p:custDataLst>
          </p:nvPr>
        </p:nvSpPr>
        <p:spPr bwMode="auto">
          <a:xfrm>
            <a:off x="4829810" y="4659630"/>
            <a:ext cx="12261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AutoShape 49"/>
          <p:cNvSpPr/>
          <p:nvPr>
            <p:custDataLst>
              <p:tags r:id="rId10"/>
            </p:custDataLst>
          </p:nvPr>
        </p:nvSpPr>
        <p:spPr bwMode="auto">
          <a:xfrm>
            <a:off x="6007418" y="4664075"/>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grpSp>
        <p:nvGrpSpPr>
          <p:cNvPr id="42" name="Group 57"/>
          <p:cNvGrpSpPr/>
          <p:nvPr/>
        </p:nvGrpSpPr>
        <p:grpSpPr bwMode="auto">
          <a:xfrm>
            <a:off x="7139305" y="3216275"/>
            <a:ext cx="1439863" cy="1728788"/>
            <a:chOff x="4286" y="2840"/>
            <a:chExt cx="907" cy="1089"/>
          </a:xfrm>
        </p:grpSpPr>
        <p:sp>
          <p:nvSpPr>
            <p:cNvPr id="43" name="Line 54"/>
            <p:cNvSpPr>
              <a:spLocks noChangeShapeType="1"/>
            </p:cNvSpPr>
            <p:nvPr>
              <p:custDataLst>
                <p:tags r:id="rId11"/>
              </p:custDataLst>
            </p:nvPr>
          </p:nvSpPr>
          <p:spPr bwMode="auto">
            <a:xfrm flipH="1">
              <a:off x="4921" y="2840"/>
              <a:ext cx="272" cy="0"/>
            </a:xfrm>
            <a:prstGeom prst="line">
              <a:avLst/>
            </a:prstGeom>
            <a:noFill/>
            <a:ln w="57150">
              <a:solidFill>
                <a:srgbClr val="00B0F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55"/>
            <p:cNvSpPr>
              <a:spLocks noChangeShapeType="1"/>
            </p:cNvSpPr>
            <p:nvPr>
              <p:custDataLst>
                <p:tags r:id="rId12"/>
              </p:custDataLst>
            </p:nvPr>
          </p:nvSpPr>
          <p:spPr bwMode="auto">
            <a:xfrm>
              <a:off x="5193" y="2840"/>
              <a:ext cx="0" cy="1089"/>
            </a:xfrm>
            <a:prstGeom prst="line">
              <a:avLst/>
            </a:prstGeom>
            <a:noFill/>
            <a:ln w="57150">
              <a:solidFill>
                <a:srgbClr val="00B0F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56"/>
            <p:cNvSpPr>
              <a:spLocks noChangeShapeType="1"/>
            </p:cNvSpPr>
            <p:nvPr>
              <p:custDataLst>
                <p:tags r:id="rId13"/>
              </p:custDataLst>
            </p:nvPr>
          </p:nvSpPr>
          <p:spPr bwMode="auto">
            <a:xfrm>
              <a:off x="4286" y="3929"/>
              <a:ext cx="907" cy="0"/>
            </a:xfrm>
            <a:prstGeom prst="line">
              <a:avLst/>
            </a:prstGeom>
            <a:noFill/>
            <a:ln w="57150">
              <a:solidFill>
                <a:srgbClr val="00B0F0"/>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6" name="椭圆形标注 45"/>
          <p:cNvSpPr/>
          <p:nvPr>
            <p:custDataLst>
              <p:tags r:id="rId14"/>
            </p:custDataLst>
          </p:nvPr>
        </p:nvSpPr>
        <p:spPr>
          <a:xfrm>
            <a:off x="6650355" y="5447665"/>
            <a:ext cx="2399030" cy="712470"/>
          </a:xfrm>
          <a:prstGeom prst="wedgeEllipseCallout">
            <a:avLst>
              <a:gd name="adj1" fmla="val -29666"/>
              <a:gd name="adj2" fmla="val -9777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C00000"/>
                </a:solidFill>
                <a:latin typeface="黑体" panose="02010609060101010101" pitchFamily="49" charset="-122"/>
                <a:ea typeface="黑体" panose="02010609060101010101" pitchFamily="49" charset="-122"/>
              </a:rPr>
              <a:t>指针</a:t>
            </a:r>
            <a:r>
              <a:rPr lang="en-US" altLang="en-US" sz="2000">
                <a:solidFill>
                  <a:srgbClr val="C00000"/>
                </a:solidFill>
                <a:latin typeface="黑体" panose="02010609060101010101" pitchFamily="49" charset="-122"/>
                <a:ea typeface="黑体" panose="02010609060101010101" pitchFamily="49" charset="-122"/>
              </a:rPr>
              <a:t>(</a:t>
            </a:r>
            <a:r>
              <a:rPr lang="zh-CN" altLang="en-US" sz="2000">
                <a:solidFill>
                  <a:srgbClr val="C00000"/>
                </a:solidFill>
                <a:latin typeface="黑体" panose="02010609060101010101" pitchFamily="49" charset="-122"/>
                <a:ea typeface="黑体" panose="02010609060101010101" pitchFamily="49" charset="-122"/>
              </a:rPr>
              <a:t>地址</a:t>
            </a:r>
            <a:r>
              <a:rPr lang="en-US" altLang="en-US" sz="2000">
                <a:solidFill>
                  <a:srgbClr val="C00000"/>
                </a:solidFill>
                <a:latin typeface="黑体" panose="02010609060101010101" pitchFamily="49" charset="-122"/>
                <a:ea typeface="黑体" panose="02010609060101010101" pitchFamily="49" charset="-122"/>
              </a:rPr>
              <a:t>)</a:t>
            </a:r>
            <a:endParaRPr lang="en-US" altLang="en-US" sz="200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711450" y="260648"/>
            <a:ext cx="6324600" cy="533400"/>
          </a:xfrm>
        </p:spPr>
        <p:txBody>
          <a:bodyPr/>
          <a:lstStyle/>
          <a:p>
            <a:r>
              <a:rPr lang="zh-CN" altLang="en-US" dirty="0" smtClean="0">
                <a:ea typeface="黑体" panose="02010609060101010101" pitchFamily="49" charset="-122"/>
              </a:rPr>
              <a:t>指针变量的初始化</a:t>
            </a:r>
            <a:endParaRPr lang="en-US" altLang="zh-CN" dirty="0" smtClean="0">
              <a:ea typeface="黑体" panose="02010609060101010101" pitchFamily="49" charset="-122"/>
            </a:endParaRPr>
          </a:p>
        </p:txBody>
      </p:sp>
      <p:sp>
        <p:nvSpPr>
          <p:cNvPr id="24579" name="Rectangle 3"/>
          <p:cNvSpPr>
            <a:spLocks noGrp="1" noChangeArrowheads="1"/>
          </p:cNvSpPr>
          <p:nvPr>
            <p:ph type="body" idx="1"/>
          </p:nvPr>
        </p:nvSpPr>
        <p:spPr>
          <a:xfrm>
            <a:off x="323850" y="1412875"/>
            <a:ext cx="8675688" cy="5184775"/>
          </a:xfrm>
        </p:spPr>
        <p:txBody>
          <a:bodyPr/>
          <a:lstStyle/>
          <a:p>
            <a:pPr>
              <a:lnSpc>
                <a:spcPct val="90000"/>
              </a:lnSpc>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指针变量在定义中允许带初始化项</a:t>
            </a:r>
            <a:endPar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如：</a:t>
            </a:r>
            <a:r>
              <a:rPr lang="en-US" altLang="zh-CN" sz="30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sz="30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3000"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3000" dirty="0" smtClean="0">
                <a:latin typeface="Times New Roman" panose="02020603050405020304" pitchFamily="18" charset="0"/>
                <a:ea typeface="黑体" panose="02010609060101010101" pitchFamily="49" charset="-122"/>
                <a:cs typeface="Times New Roman" panose="02020603050405020304" pitchFamily="18" charset="0"/>
              </a:rPr>
              <a:t>,  * </a:t>
            </a:r>
            <a:r>
              <a:rPr lang="en-US" altLang="zh-CN" sz="3000" dirty="0" err="1" smtClean="0">
                <a:latin typeface="Times New Roman" panose="02020603050405020304" pitchFamily="18" charset="0"/>
                <a:ea typeface="黑体" panose="02010609060101010101" pitchFamily="49" charset="-122"/>
                <a:cs typeface="Times New Roman" panose="02020603050405020304" pitchFamily="18" charset="0"/>
              </a:rPr>
              <a:t>ip</a:t>
            </a:r>
            <a:r>
              <a:rPr lang="en-US" altLang="zh-CN" sz="30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3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&amp;</a:t>
            </a:r>
            <a:r>
              <a:rPr lang="en-US" altLang="zh-CN" sz="30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3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定义一个指针变量</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，初始化它的值为变量</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的地址</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指向</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同类型</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数据的指针变量之间可进行赋值</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如：</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x, * pi, * </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pj</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en-US" altLang="zh-CN"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pi = &amp;x;  </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pj</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pi;</a:t>
            </a:r>
            <a:r>
              <a:rPr lang="en-US" altLang="zh-CN" sz="24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indent="-360045" latinLnBrk="0">
              <a:lnSpc>
                <a:spcPct val="100000"/>
              </a:lnSpc>
              <a:spcBef>
                <a:spcPts val="0"/>
              </a:spcBef>
              <a:buFont typeface="Wingdings" panose="05000000000000000000" pitchFamily="2" charset="2"/>
              <a:buNone/>
            </a:pPr>
            <a:endParaRPr lang="en-US" altLang="zh-CN" sz="24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indent="-360045" latinLnBrk="0">
              <a:lnSpc>
                <a:spcPct val="100000"/>
              </a:lnSpc>
              <a:spcBef>
                <a:spcPts val="0"/>
              </a:spcBef>
              <a:buFont typeface="Wingdings" panose="05000000000000000000" pitchFamily="2" charset="2"/>
              <a:buNone/>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pi</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pj</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都是指向整型数据的指针变量，赋值后</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pi</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pj</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都保存的是整型数</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的地址，故都指向同一变量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x</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4294967295"/>
          </p:nvPr>
        </p:nvSpPr>
        <p:spPr>
          <a:xfrm>
            <a:off x="468313" y="1789113"/>
            <a:ext cx="8351837" cy="4016375"/>
          </a:xfrm>
        </p:spPr>
        <p:txBody>
          <a:bodyPr/>
          <a:lstStyle/>
          <a:p>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中规定，当指针变量的值为</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，即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0 (NULL</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的值为</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时，</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指针不指向任何有效数据</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，此时称该指针为</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空指针</a:t>
            </a:r>
            <a:endPar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8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当调用一个返回值是指针类型的函数时，为指示函数调用中某些错误情况的发生，常将</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设为函数的返回值</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说明没有有效数据返回。</a:t>
            </a:r>
            <a:endPar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603" name="Rectangle 2"/>
          <p:cNvSpPr>
            <a:spLocks noChangeArrowheads="1"/>
          </p:cNvSpPr>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a:solidFill>
                  <a:schemeClr val="bg1"/>
                </a:solidFill>
                <a:latin typeface="黑体" panose="02010609060101010101" pitchFamily="49" charset="-122"/>
                <a:ea typeface="黑体" panose="02010609060101010101" pitchFamily="49" charset="-122"/>
              </a:rPr>
              <a:t>空指针</a:t>
            </a:r>
            <a:endParaRPr lang="zh-CN" altLang="en-US" sz="40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640013" y="303312"/>
            <a:ext cx="6324600" cy="533400"/>
          </a:xfrm>
        </p:spPr>
        <p:txBody>
          <a:bodyPr/>
          <a:lstStyle/>
          <a:p>
            <a:r>
              <a:rPr lang="zh-CN" altLang="en-US" smtClean="0">
                <a:ea typeface="黑体" panose="02010609060101010101" pitchFamily="49" charset="-122"/>
              </a:rPr>
              <a:t>指针变量的算术运算</a:t>
            </a:r>
            <a:endParaRPr lang="zh-CN" altLang="en-US" smtClean="0">
              <a:ea typeface="黑体" panose="02010609060101010101" pitchFamily="49" charset="-122"/>
            </a:endParaRPr>
          </a:p>
        </p:txBody>
      </p:sp>
      <p:sp>
        <p:nvSpPr>
          <p:cNvPr id="26627" name="Rectangle 3"/>
          <p:cNvSpPr>
            <a:spLocks noGrp="1" noChangeArrowheads="1"/>
          </p:cNvSpPr>
          <p:nvPr>
            <p:ph type="body" idx="1"/>
          </p:nvPr>
        </p:nvSpPr>
        <p:spPr>
          <a:xfrm>
            <a:off x="215329" y="2421756"/>
            <a:ext cx="8893175" cy="1223268"/>
          </a:xfrm>
        </p:spPr>
        <p:txBody>
          <a:bodyPr/>
          <a:lstStyle/>
          <a:p>
            <a:r>
              <a:rPr lang="zh-CN" altLang="en-US" sz="2800" dirty="0" smtClean="0">
                <a:ea typeface="黑体" panose="02010609060101010101" pitchFamily="49" charset="-122"/>
                <a:cs typeface="Times New Roman" panose="02020603050405020304" pitchFamily="18" charset="0"/>
              </a:rPr>
              <a:t>指针变量保存的</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ea typeface="黑体" panose="02010609060101010101" pitchFamily="49" charset="-122"/>
                <a:cs typeface="Times New Roman" panose="02020603050405020304" pitchFamily="18" charset="0"/>
              </a:rPr>
              <a:t>内存地址</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ea typeface="黑体" panose="02010609060101010101" pitchFamily="49" charset="-122"/>
                <a:cs typeface="Times New Roman" panose="02020603050405020304" pitchFamily="18" charset="0"/>
              </a:rPr>
              <a:t>，</a:t>
            </a:r>
            <a:r>
              <a:rPr lang="zh-CN" altLang="en-US" sz="2800" b="1" dirty="0" smtClean="0">
                <a:solidFill>
                  <a:srgbClr val="FF0000"/>
                </a:solidFill>
                <a:ea typeface="黑体" panose="02010609060101010101" pitchFamily="49" charset="-122"/>
                <a:cs typeface="Times New Roman" panose="02020603050405020304" pitchFamily="18" charset="0"/>
              </a:rPr>
              <a:t>是一个正整数值，可以进行加、减算术运算</a:t>
            </a:r>
            <a:endParaRPr lang="zh-CN" altLang="en-US" sz="2800" b="1" dirty="0" smtClean="0">
              <a:solidFill>
                <a:srgbClr val="FF0000"/>
              </a:solidFill>
              <a:ea typeface="黑体" panose="02010609060101010101" pitchFamily="49" charset="-122"/>
              <a:cs typeface="Times New Roman" panose="02020603050405020304" pitchFamily="18" charset="0"/>
            </a:endParaRPr>
          </a:p>
          <a:p>
            <a:pPr marL="0" indent="0">
              <a:buNone/>
            </a:pPr>
            <a:endParaRPr lang="zh-CN" altLang="en-US" sz="2800" dirty="0" smtClean="0">
              <a:ea typeface="黑体" panose="02010609060101010101" pitchFamily="49" charset="-122"/>
              <a:cs typeface="Times New Roman" panose="02020603050405020304" pitchFamily="18" charset="0"/>
            </a:endParaRPr>
          </a:p>
          <a:p>
            <a:endParaRPr lang="zh-CN" altLang="en-US" dirty="0" smtClean="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120651" y="1412523"/>
            <a:ext cx="5753100" cy="5286375"/>
          </a:xfrm>
        </p:spPr>
        <p:txBody>
          <a:bodyPr/>
          <a:lstStyle/>
          <a:p>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例如，有</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a[3], * p;</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 = a;</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900"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中保存指向整型数组</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的起始地址，</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指向的变量的基本数据类型是</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型</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若占</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字节</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若有</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p+1</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，表示指针</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向</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大于</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当前所指位置的方向，移动</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个基本</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数据类型所占的字节</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数（</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个字节）</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p+1</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指向了</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a[1]</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10646" name="Group 54"/>
          <p:cNvGraphicFramePr>
            <a:graphicFrameLocks noGrp="1"/>
          </p:cNvGraphicFramePr>
          <p:nvPr>
            <p:custDataLst>
              <p:tags r:id="rId1"/>
            </p:custDataLst>
          </p:nvPr>
        </p:nvGraphicFramePr>
        <p:xfrm>
          <a:off x="6684763" y="2218336"/>
          <a:ext cx="3072130" cy="4017645"/>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42037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a:solidFill>
                        <a:schemeClr val="tx1"/>
                      </a:solidFill>
                      <a:prstDash val="soli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a:solidFill>
                        <a:schemeClr val="tx1"/>
                      </a:solidFill>
                      <a:prstDash val="solid"/>
                    </a:lnL>
                    <a:lnR>
                      <a:noFill/>
                    </a:lnR>
                    <a:lnT>
                      <a:noFill/>
                    </a:lnT>
                    <a:lnB>
                      <a:noFill/>
                    </a:lnB>
                    <a:lnTlToBr>
                      <a:noFill/>
                    </a:lnTlToBr>
                    <a:lnBlToTr>
                      <a:noFill/>
                    </a:lnBlToTr>
                    <a:noFill/>
                  </a:tcPr>
                </a:tc>
              </a:tr>
            </a:tbl>
          </a:graphicData>
        </a:graphic>
      </p:graphicFrame>
      <p:sp>
        <p:nvSpPr>
          <p:cNvPr id="27687" name="TextBox 5"/>
          <p:cNvSpPr txBox="1">
            <a:spLocks noChangeArrowheads="1"/>
          </p:cNvSpPr>
          <p:nvPr/>
        </p:nvSpPr>
        <p:spPr bwMode="auto">
          <a:xfrm>
            <a:off x="7132438" y="2718399"/>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27688" name="TextBox 7"/>
          <p:cNvSpPr txBox="1">
            <a:spLocks noChangeArrowheads="1"/>
          </p:cNvSpPr>
          <p:nvPr/>
        </p:nvSpPr>
        <p:spPr bwMode="auto">
          <a:xfrm>
            <a:off x="7141963" y="4147149"/>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27689" name="Text Box 44"/>
          <p:cNvSpPr txBox="1">
            <a:spLocks noChangeArrowheads="1"/>
          </p:cNvSpPr>
          <p:nvPr/>
        </p:nvSpPr>
        <p:spPr bwMode="auto">
          <a:xfrm>
            <a:off x="5844976" y="2540599"/>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数组</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90" name="TextBox 7"/>
          <p:cNvSpPr txBox="1">
            <a:spLocks noChangeArrowheads="1"/>
          </p:cNvSpPr>
          <p:nvPr/>
        </p:nvSpPr>
        <p:spPr bwMode="auto">
          <a:xfrm>
            <a:off x="6812280" y="5632450"/>
            <a:ext cx="9010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solidFill>
                  <a:schemeClr val="accent1"/>
                </a:solidFill>
                <a:latin typeface="Times New Roman" panose="02020603050405020304" pitchFamily="18" charset="0"/>
                <a:cs typeface="Times New Roman" panose="02020603050405020304" pitchFamily="18" charset="0"/>
              </a:rPr>
              <a:t>2000</a:t>
            </a:r>
            <a:endParaRPr lang="en-US" altLang="zh-CN" sz="2400" b="1">
              <a:solidFill>
                <a:schemeClr val="accent1"/>
              </a:solidFill>
              <a:latin typeface="Times New Roman" panose="02020603050405020304" pitchFamily="18" charset="0"/>
              <a:cs typeface="Times New Roman" panose="02020603050405020304" pitchFamily="18" charset="0"/>
            </a:endParaRPr>
          </a:p>
        </p:txBody>
      </p:sp>
      <p:sp>
        <p:nvSpPr>
          <p:cNvPr id="27691" name="Text Box 47"/>
          <p:cNvSpPr txBox="1">
            <a:spLocks noChangeArrowheads="1"/>
          </p:cNvSpPr>
          <p:nvPr/>
        </p:nvSpPr>
        <p:spPr bwMode="auto">
          <a:xfrm>
            <a:off x="5360670" y="5604510"/>
            <a:ext cx="12490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92" name="AutoShape 48"/>
          <p:cNvSpPr/>
          <p:nvPr/>
        </p:nvSpPr>
        <p:spPr bwMode="auto">
          <a:xfrm>
            <a:off x="6551413" y="5590186"/>
            <a:ext cx="71438" cy="431800"/>
          </a:xfrm>
          <a:prstGeom prst="leftBrace">
            <a:avLst>
              <a:gd name="adj1" fmla="val 50370"/>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grpSp>
        <p:nvGrpSpPr>
          <p:cNvPr id="27693" name="Group 49"/>
          <p:cNvGrpSpPr/>
          <p:nvPr/>
        </p:nvGrpSpPr>
        <p:grpSpPr bwMode="auto">
          <a:xfrm>
            <a:off x="7621388" y="2713636"/>
            <a:ext cx="1392238" cy="3176588"/>
            <a:chOff x="4286" y="2840"/>
            <a:chExt cx="907" cy="1089"/>
          </a:xfrm>
        </p:grpSpPr>
        <p:sp>
          <p:nvSpPr>
            <p:cNvPr id="27696" name="Line 50"/>
            <p:cNvSpPr>
              <a:spLocks noChangeShapeType="1"/>
            </p:cNvSpPr>
            <p:nvPr/>
          </p:nvSpPr>
          <p:spPr bwMode="auto">
            <a:xfrm flipH="1">
              <a:off x="4921" y="2840"/>
              <a:ext cx="272" cy="0"/>
            </a:xfrm>
            <a:prstGeom prst="line">
              <a:avLst/>
            </a:prstGeom>
            <a:noFill/>
            <a:ln w="57150">
              <a:solidFill>
                <a:srgbClr val="9933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7" name="Line 51"/>
            <p:cNvSpPr>
              <a:spLocks noChangeShapeType="1"/>
            </p:cNvSpPr>
            <p:nvPr/>
          </p:nvSpPr>
          <p:spPr bwMode="auto">
            <a:xfrm>
              <a:off x="5193" y="2840"/>
              <a:ext cx="0" cy="1089"/>
            </a:xfrm>
            <a:prstGeom prst="line">
              <a:avLst/>
            </a:prstGeom>
            <a:noFill/>
            <a:ln w="57150">
              <a:solidFill>
                <a:srgbClr val="993366"/>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8" name="Line 52"/>
            <p:cNvSpPr>
              <a:spLocks noChangeShapeType="1"/>
            </p:cNvSpPr>
            <p:nvPr/>
          </p:nvSpPr>
          <p:spPr bwMode="auto">
            <a:xfrm>
              <a:off x="4286" y="3929"/>
              <a:ext cx="907" cy="0"/>
            </a:xfrm>
            <a:prstGeom prst="line">
              <a:avLst/>
            </a:prstGeom>
            <a:noFill/>
            <a:ln w="57150">
              <a:solidFill>
                <a:srgbClr val="993366"/>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7694" name="TextBox 7"/>
          <p:cNvSpPr txBox="1">
            <a:spLocks noChangeArrowheads="1"/>
          </p:cNvSpPr>
          <p:nvPr/>
        </p:nvSpPr>
        <p:spPr bwMode="auto">
          <a:xfrm>
            <a:off x="7141963" y="3434361"/>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27695" name="Rectangle 2"/>
          <p:cNvSpPr>
            <a:spLocks noChangeArrowheads="1"/>
          </p:cNvSpPr>
          <p:nvPr/>
        </p:nvSpPr>
        <p:spPr bwMode="auto">
          <a:xfrm>
            <a:off x="2711450" y="260901"/>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a:solidFill>
                  <a:schemeClr val="bg1"/>
                </a:solidFill>
                <a:ea typeface="黑体" panose="02010609060101010101" pitchFamily="49" charset="-122"/>
              </a:rPr>
              <a:t>指针变量的算术运算</a:t>
            </a:r>
            <a:endParaRPr lang="zh-CN" altLang="en-US" sz="4000" dirty="0">
              <a:solidFill>
                <a:schemeClr val="bg1"/>
              </a:solidFill>
              <a:ea typeface="黑体" panose="02010609060101010101" pitchFamily="49" charset="-122"/>
            </a:endParaRPr>
          </a:p>
        </p:txBody>
      </p:sp>
      <p:sp>
        <p:nvSpPr>
          <p:cNvPr id="16" name="Rectangle 3"/>
          <p:cNvSpPr txBox="1">
            <a:spLocks noChangeArrowheads="1"/>
          </p:cNvSpPr>
          <p:nvPr/>
        </p:nvSpPr>
        <p:spPr bwMode="auto">
          <a:xfrm>
            <a:off x="6551412" y="1727289"/>
            <a:ext cx="1536105" cy="6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indent="0">
              <a:spcBef>
                <a:spcPts val="0"/>
              </a:spcBef>
              <a:buNone/>
            </a:pPr>
            <a:r>
              <a:rPr lang="en-US" altLang="zh-CN" sz="2400" b="1" kern="0" dirty="0" err="1"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a[3]</a:t>
            </a:r>
            <a:r>
              <a:rPr lang="zh-CN" altLang="en-US"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108520" y="1772816"/>
            <a:ext cx="6035675" cy="4608512"/>
          </a:xfrm>
        </p:spPr>
        <p:txBody>
          <a:bodyPr/>
          <a:lstStyle/>
          <a:p>
            <a:pPr lvl="1">
              <a:spcBef>
                <a:spcPts val="0"/>
              </a:spcBef>
              <a:buFont typeface="Wingdings" panose="05000000000000000000" pitchFamily="2" charset="2"/>
              <a:buChar char="ü"/>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那么</a:t>
            </a:r>
            <a:r>
              <a:rPr lang="en-US" altLang="zh-CN"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表示</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指针</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向</a:t>
            </a: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大于</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当前所指位置的方向，</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移动</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个</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基本数据类型所占的字节</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数</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故</a:t>
            </a:r>
            <a:r>
              <a:rPr lang="en-US" altLang="zh-CN"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p+n</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指向了</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a[n]</a:t>
            </a: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即指针</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表达式</a:t>
            </a:r>
            <a:r>
              <a:rPr lang="en-US" altLang="zh-CN" sz="32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p+n</a:t>
            </a:r>
            <a:r>
              <a:rPr lang="zh-CN" altLang="en-US" sz="3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表示大于指针</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当前所指位置的第</a:t>
            </a:r>
            <a:r>
              <a:rPr lang="en-US" altLang="zh-CN" sz="32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a:t>
            </a: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基本数据类型</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对象</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的首地址</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95" name="Rectangle 2"/>
          <p:cNvSpPr>
            <a:spLocks noChangeArrowheads="1"/>
          </p:cNvSpPr>
          <p:nvPr/>
        </p:nvSpPr>
        <p:spPr bwMode="auto">
          <a:xfrm>
            <a:off x="2711450" y="260901"/>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a:solidFill>
                  <a:schemeClr val="bg1"/>
                </a:solidFill>
                <a:ea typeface="黑体" panose="02010609060101010101" pitchFamily="49" charset="-122"/>
              </a:rPr>
              <a:t>指针变量的算术运算</a:t>
            </a:r>
            <a:endParaRPr lang="zh-CN" altLang="en-US" sz="4000" dirty="0">
              <a:solidFill>
                <a:schemeClr val="bg1"/>
              </a:solidFill>
              <a:ea typeface="黑体" panose="02010609060101010101" pitchFamily="49" charset="-122"/>
            </a:endParaRPr>
          </a:p>
        </p:txBody>
      </p:sp>
      <p:graphicFrame>
        <p:nvGraphicFramePr>
          <p:cNvPr id="2" name="Group 54"/>
          <p:cNvGraphicFramePr>
            <a:graphicFrameLocks noGrp="1"/>
          </p:cNvGraphicFramePr>
          <p:nvPr>
            <p:custDataLst>
              <p:tags r:id="rId1"/>
            </p:custDataLst>
          </p:nvPr>
        </p:nvGraphicFramePr>
        <p:xfrm>
          <a:off x="6684763" y="1931316"/>
          <a:ext cx="3072130" cy="4017645"/>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42037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a:solidFill>
                        <a:schemeClr val="tx1"/>
                      </a:solidFill>
                      <a:prstDash val="soli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a:solidFill>
                        <a:schemeClr val="tx1"/>
                      </a:solidFill>
                      <a:prstDash val="solid"/>
                    </a:lnL>
                    <a:lnR>
                      <a:noFill/>
                    </a:lnR>
                    <a:lnT>
                      <a:noFill/>
                    </a:lnT>
                    <a:lnB>
                      <a:noFill/>
                    </a:lnB>
                    <a:lnTlToBr>
                      <a:noFill/>
                    </a:lnTlToBr>
                    <a:lnBlToTr>
                      <a:noFill/>
                    </a:lnBlToTr>
                    <a:noFill/>
                  </a:tcPr>
                </a:tc>
              </a:tr>
            </a:tbl>
          </a:graphicData>
        </a:graphic>
      </p:graphicFrame>
      <p:sp>
        <p:nvSpPr>
          <p:cNvPr id="3" name="TextBox 5"/>
          <p:cNvSpPr txBox="1">
            <a:spLocks noChangeArrowheads="1"/>
          </p:cNvSpPr>
          <p:nvPr/>
        </p:nvSpPr>
        <p:spPr bwMode="auto">
          <a:xfrm>
            <a:off x="7132438" y="2431379"/>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4" name="TextBox 7"/>
          <p:cNvSpPr txBox="1">
            <a:spLocks noChangeArrowheads="1"/>
          </p:cNvSpPr>
          <p:nvPr/>
        </p:nvSpPr>
        <p:spPr bwMode="auto">
          <a:xfrm>
            <a:off x="7141963" y="3860129"/>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5" name="Text Box 44"/>
          <p:cNvSpPr txBox="1">
            <a:spLocks noChangeArrowheads="1"/>
          </p:cNvSpPr>
          <p:nvPr/>
        </p:nvSpPr>
        <p:spPr bwMode="auto">
          <a:xfrm>
            <a:off x="5844976" y="2253579"/>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rPr>
              <a:t>数组</a:t>
            </a:r>
            <a:r>
              <a:rPr lang="en-US" altLang="zh-CN" sz="1800">
                <a:solidFill>
                  <a:srgbClr val="CC0066"/>
                </a:solidFill>
              </a:rPr>
              <a:t>a</a:t>
            </a:r>
            <a:endParaRPr lang="en-US" altLang="zh-CN" sz="1800">
              <a:solidFill>
                <a:srgbClr val="CC0066"/>
              </a:solidFill>
            </a:endParaRPr>
          </a:p>
        </p:txBody>
      </p:sp>
      <p:sp>
        <p:nvSpPr>
          <p:cNvPr id="6" name="TextBox 7"/>
          <p:cNvSpPr txBox="1">
            <a:spLocks noChangeArrowheads="1"/>
          </p:cNvSpPr>
          <p:nvPr/>
        </p:nvSpPr>
        <p:spPr bwMode="auto">
          <a:xfrm>
            <a:off x="6812280" y="5345430"/>
            <a:ext cx="9010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solidFill>
                  <a:schemeClr val="accent1"/>
                </a:solidFill>
                <a:latin typeface="Times New Roman" panose="02020603050405020304" pitchFamily="18" charset="0"/>
                <a:cs typeface="Times New Roman" panose="02020603050405020304" pitchFamily="18" charset="0"/>
              </a:rPr>
              <a:t>2000</a:t>
            </a:r>
            <a:endParaRPr lang="en-US" altLang="zh-CN" sz="2400" b="1">
              <a:solidFill>
                <a:schemeClr val="accent1"/>
              </a:solidFill>
              <a:latin typeface="Times New Roman" panose="02020603050405020304" pitchFamily="18" charset="0"/>
              <a:cs typeface="Times New Roman" panose="02020603050405020304" pitchFamily="18" charset="0"/>
            </a:endParaRPr>
          </a:p>
        </p:txBody>
      </p:sp>
      <p:sp>
        <p:nvSpPr>
          <p:cNvPr id="8" name="AutoShape 48"/>
          <p:cNvSpPr/>
          <p:nvPr/>
        </p:nvSpPr>
        <p:spPr bwMode="auto">
          <a:xfrm>
            <a:off x="6551413" y="5303166"/>
            <a:ext cx="71438" cy="431800"/>
          </a:xfrm>
          <a:prstGeom prst="leftBrace">
            <a:avLst>
              <a:gd name="adj1" fmla="val 50370"/>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grpSp>
        <p:nvGrpSpPr>
          <p:cNvPr id="9" name="Group 49"/>
          <p:cNvGrpSpPr/>
          <p:nvPr/>
        </p:nvGrpSpPr>
        <p:grpSpPr bwMode="auto">
          <a:xfrm>
            <a:off x="7621388" y="2426616"/>
            <a:ext cx="1392238" cy="3176588"/>
            <a:chOff x="4286" y="2840"/>
            <a:chExt cx="907" cy="1089"/>
          </a:xfrm>
        </p:grpSpPr>
        <p:sp>
          <p:nvSpPr>
            <p:cNvPr id="10" name="Line 50"/>
            <p:cNvSpPr>
              <a:spLocks noChangeShapeType="1"/>
            </p:cNvSpPr>
            <p:nvPr/>
          </p:nvSpPr>
          <p:spPr bwMode="auto">
            <a:xfrm flipH="1">
              <a:off x="4921" y="2840"/>
              <a:ext cx="272" cy="0"/>
            </a:xfrm>
            <a:prstGeom prst="line">
              <a:avLst/>
            </a:prstGeom>
            <a:noFill/>
            <a:ln w="57150">
              <a:solidFill>
                <a:srgbClr val="9933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Line 51"/>
            <p:cNvSpPr>
              <a:spLocks noChangeShapeType="1"/>
            </p:cNvSpPr>
            <p:nvPr/>
          </p:nvSpPr>
          <p:spPr bwMode="auto">
            <a:xfrm>
              <a:off x="5193" y="2840"/>
              <a:ext cx="0" cy="1089"/>
            </a:xfrm>
            <a:prstGeom prst="line">
              <a:avLst/>
            </a:prstGeom>
            <a:noFill/>
            <a:ln w="57150">
              <a:solidFill>
                <a:srgbClr val="993366"/>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Line 52"/>
            <p:cNvSpPr>
              <a:spLocks noChangeShapeType="1"/>
            </p:cNvSpPr>
            <p:nvPr/>
          </p:nvSpPr>
          <p:spPr bwMode="auto">
            <a:xfrm>
              <a:off x="4286" y="3929"/>
              <a:ext cx="907" cy="0"/>
            </a:xfrm>
            <a:prstGeom prst="line">
              <a:avLst/>
            </a:prstGeom>
            <a:noFill/>
            <a:ln w="57150">
              <a:solidFill>
                <a:srgbClr val="993366"/>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3" name="TextBox 7"/>
          <p:cNvSpPr txBox="1">
            <a:spLocks noChangeArrowheads="1"/>
          </p:cNvSpPr>
          <p:nvPr/>
        </p:nvSpPr>
        <p:spPr bwMode="auto">
          <a:xfrm>
            <a:off x="7141963" y="3147341"/>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16" name="Rectangle 3"/>
          <p:cNvSpPr txBox="1">
            <a:spLocks noChangeArrowheads="1"/>
          </p:cNvSpPr>
          <p:nvPr/>
        </p:nvSpPr>
        <p:spPr bwMode="auto">
          <a:xfrm>
            <a:off x="6551412" y="1440269"/>
            <a:ext cx="1536105" cy="6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indent="0">
              <a:spcBef>
                <a:spcPts val="0"/>
              </a:spcBef>
              <a:buNone/>
            </a:pPr>
            <a:r>
              <a:rPr lang="en-US" altLang="zh-CN" sz="2400" b="1" kern="0" dirty="0" err="1"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a[3]</a:t>
            </a:r>
            <a:r>
              <a:rPr lang="zh-CN" altLang="en-US"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91" name="Text Box 47"/>
          <p:cNvSpPr txBox="1">
            <a:spLocks noChangeArrowheads="1"/>
          </p:cNvSpPr>
          <p:nvPr/>
        </p:nvSpPr>
        <p:spPr bwMode="auto">
          <a:xfrm>
            <a:off x="5360670" y="5389245"/>
            <a:ext cx="12490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214313" y="1427163"/>
            <a:ext cx="5784056" cy="5314205"/>
          </a:xfrm>
        </p:spPr>
        <p:txBody>
          <a:bodyPr/>
          <a:lstStyle/>
          <a:p>
            <a:pPr>
              <a:spcBef>
                <a:spcPct val="0"/>
              </a:spcBef>
            </a:pP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那么</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p-n</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呢？</a:t>
            </a:r>
            <a:endPar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spcBef>
                <a:spcPct val="0"/>
              </a:spcBef>
              <a:buSzTx/>
              <a:buFont typeface="Wingdings" panose="05000000000000000000" pitchFamily="2" charset="2"/>
              <a:buChar char="§"/>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表示指针</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向</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小于</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当前所指位置的方向，移动</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个基本数据类型所占的字节数</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spcBef>
                <a:spcPct val="0"/>
              </a:spcBef>
              <a:buSzTx/>
              <a:buFont typeface="Wingdings" panose="05000000000000000000" pitchFamily="2" charset="2"/>
              <a:buChar char="§"/>
            </a:pPr>
            <a:endParaRPr lang="en-US" altLang="zh-CN" sz="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若有：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a[3], * p;</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None/>
            </a:pP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 =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&amp;a[2];</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spcBef>
                <a:spcPct val="0"/>
              </a:spcBef>
              <a:buSzTx/>
              <a:buFont typeface="Wingdings" panose="05000000000000000000" pitchFamily="2" charset="2"/>
              <a:buChar char="§"/>
            </a:pP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则</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，表示指针</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向</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小于</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当前所指位置的方向，移动</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个基本数据类型所占的字节数</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型占</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个字节）</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p-1</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a[1]</a:t>
            </a:r>
            <a:endPar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p-2</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a[0]</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719" name="Rectangle 2"/>
          <p:cNvSpPr>
            <a:spLocks noChangeArrowheads="1"/>
          </p:cNvSpPr>
          <p:nvPr/>
        </p:nvSpPr>
        <p:spPr bwMode="auto">
          <a:xfrm>
            <a:off x="2711450" y="23181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a:solidFill>
                  <a:schemeClr val="bg1"/>
                </a:solidFill>
                <a:ea typeface="黑体" panose="02010609060101010101" pitchFamily="49" charset="-122"/>
              </a:rPr>
              <a:t>指针变量的算术运算</a:t>
            </a:r>
            <a:endParaRPr lang="zh-CN" altLang="en-US" sz="4000" dirty="0">
              <a:solidFill>
                <a:schemeClr val="bg1"/>
              </a:solidFill>
              <a:ea typeface="黑体" panose="02010609060101010101" pitchFamily="49" charset="-122"/>
            </a:endParaRPr>
          </a:p>
        </p:txBody>
      </p:sp>
      <p:graphicFrame>
        <p:nvGraphicFramePr>
          <p:cNvPr id="110646" name="Group 54"/>
          <p:cNvGraphicFramePr>
            <a:graphicFrameLocks noGrp="1"/>
          </p:cNvGraphicFramePr>
          <p:nvPr>
            <p:custDataLst>
              <p:tags r:id="rId1"/>
            </p:custDataLst>
          </p:nvPr>
        </p:nvGraphicFramePr>
        <p:xfrm>
          <a:off x="6684763" y="1931316"/>
          <a:ext cx="3072130" cy="4017645"/>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42037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a:solidFill>
                        <a:schemeClr val="tx1"/>
                      </a:solidFill>
                      <a:prstDash val="soli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a:solidFill>
                        <a:schemeClr val="tx1"/>
                      </a:solidFill>
                      <a:prstDash val="solid"/>
                    </a:lnL>
                    <a:lnR>
                      <a:noFill/>
                    </a:lnR>
                    <a:lnT>
                      <a:noFill/>
                    </a:lnT>
                    <a:lnB>
                      <a:noFill/>
                    </a:lnB>
                    <a:lnTlToBr>
                      <a:noFill/>
                    </a:lnTlToBr>
                    <a:lnBlToTr>
                      <a:noFill/>
                    </a:lnBlToTr>
                    <a:noFill/>
                  </a:tcPr>
                </a:tc>
              </a:tr>
            </a:tbl>
          </a:graphicData>
        </a:graphic>
      </p:graphicFrame>
      <p:sp>
        <p:nvSpPr>
          <p:cNvPr id="27687" name="TextBox 5"/>
          <p:cNvSpPr txBox="1">
            <a:spLocks noChangeArrowheads="1"/>
          </p:cNvSpPr>
          <p:nvPr/>
        </p:nvSpPr>
        <p:spPr bwMode="auto">
          <a:xfrm>
            <a:off x="7132438" y="2431379"/>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27688" name="TextBox 7"/>
          <p:cNvSpPr txBox="1">
            <a:spLocks noChangeArrowheads="1"/>
          </p:cNvSpPr>
          <p:nvPr/>
        </p:nvSpPr>
        <p:spPr bwMode="auto">
          <a:xfrm>
            <a:off x="7141963" y="3860129"/>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27689" name="Text Box 44"/>
          <p:cNvSpPr txBox="1">
            <a:spLocks noChangeArrowheads="1"/>
          </p:cNvSpPr>
          <p:nvPr/>
        </p:nvSpPr>
        <p:spPr bwMode="auto">
          <a:xfrm>
            <a:off x="5844976" y="2253579"/>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rPr>
              <a:t>数组</a:t>
            </a:r>
            <a:r>
              <a:rPr lang="en-US" altLang="zh-CN" sz="1800">
                <a:solidFill>
                  <a:srgbClr val="CC0066"/>
                </a:solidFill>
              </a:rPr>
              <a:t>a</a:t>
            </a:r>
            <a:endParaRPr lang="en-US" altLang="zh-CN" sz="1800">
              <a:solidFill>
                <a:srgbClr val="CC0066"/>
              </a:solidFill>
            </a:endParaRPr>
          </a:p>
        </p:txBody>
      </p:sp>
      <p:sp>
        <p:nvSpPr>
          <p:cNvPr id="27690" name="TextBox 7"/>
          <p:cNvSpPr txBox="1">
            <a:spLocks noChangeArrowheads="1"/>
          </p:cNvSpPr>
          <p:nvPr/>
        </p:nvSpPr>
        <p:spPr bwMode="auto">
          <a:xfrm>
            <a:off x="6812280" y="5345430"/>
            <a:ext cx="9010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solidFill>
                  <a:schemeClr val="accent1"/>
                </a:solidFill>
                <a:latin typeface="Times New Roman" panose="02020603050405020304" pitchFamily="18" charset="0"/>
                <a:cs typeface="Times New Roman" panose="02020603050405020304" pitchFamily="18" charset="0"/>
              </a:rPr>
              <a:t>2004</a:t>
            </a:r>
            <a:endParaRPr lang="en-US" altLang="zh-CN" sz="2400" b="1">
              <a:solidFill>
                <a:schemeClr val="accent1"/>
              </a:solidFill>
              <a:latin typeface="Times New Roman" panose="02020603050405020304" pitchFamily="18" charset="0"/>
              <a:cs typeface="Times New Roman" panose="02020603050405020304" pitchFamily="18" charset="0"/>
            </a:endParaRPr>
          </a:p>
        </p:txBody>
      </p:sp>
      <p:sp>
        <p:nvSpPr>
          <p:cNvPr id="27692" name="AutoShape 48"/>
          <p:cNvSpPr/>
          <p:nvPr/>
        </p:nvSpPr>
        <p:spPr bwMode="auto">
          <a:xfrm>
            <a:off x="6551413" y="5303166"/>
            <a:ext cx="71438" cy="431800"/>
          </a:xfrm>
          <a:prstGeom prst="leftBrace">
            <a:avLst>
              <a:gd name="adj1" fmla="val 50370"/>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grpSp>
        <p:nvGrpSpPr>
          <p:cNvPr id="27693" name="Group 49"/>
          <p:cNvGrpSpPr/>
          <p:nvPr/>
        </p:nvGrpSpPr>
        <p:grpSpPr bwMode="auto">
          <a:xfrm>
            <a:off x="7621270" y="3863340"/>
            <a:ext cx="1392555" cy="1739900"/>
            <a:chOff x="4286" y="2840"/>
            <a:chExt cx="907" cy="1089"/>
          </a:xfrm>
        </p:grpSpPr>
        <p:sp>
          <p:nvSpPr>
            <p:cNvPr id="27696" name="Line 50"/>
            <p:cNvSpPr>
              <a:spLocks noChangeShapeType="1"/>
            </p:cNvSpPr>
            <p:nvPr/>
          </p:nvSpPr>
          <p:spPr bwMode="auto">
            <a:xfrm flipH="1">
              <a:off x="4921" y="2840"/>
              <a:ext cx="272" cy="0"/>
            </a:xfrm>
            <a:prstGeom prst="line">
              <a:avLst/>
            </a:prstGeom>
            <a:noFill/>
            <a:ln w="57150">
              <a:solidFill>
                <a:srgbClr val="9933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7" name="Line 51"/>
            <p:cNvSpPr>
              <a:spLocks noChangeShapeType="1"/>
            </p:cNvSpPr>
            <p:nvPr/>
          </p:nvSpPr>
          <p:spPr bwMode="auto">
            <a:xfrm>
              <a:off x="5193" y="2840"/>
              <a:ext cx="0" cy="1089"/>
            </a:xfrm>
            <a:prstGeom prst="line">
              <a:avLst/>
            </a:prstGeom>
            <a:noFill/>
            <a:ln w="57150">
              <a:solidFill>
                <a:srgbClr val="993366"/>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8" name="Line 52"/>
            <p:cNvSpPr>
              <a:spLocks noChangeShapeType="1"/>
            </p:cNvSpPr>
            <p:nvPr/>
          </p:nvSpPr>
          <p:spPr bwMode="auto">
            <a:xfrm>
              <a:off x="4286" y="3929"/>
              <a:ext cx="907" cy="0"/>
            </a:xfrm>
            <a:prstGeom prst="line">
              <a:avLst/>
            </a:prstGeom>
            <a:noFill/>
            <a:ln w="57150">
              <a:solidFill>
                <a:srgbClr val="993366"/>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7694" name="TextBox 7"/>
          <p:cNvSpPr txBox="1">
            <a:spLocks noChangeArrowheads="1"/>
          </p:cNvSpPr>
          <p:nvPr/>
        </p:nvSpPr>
        <p:spPr bwMode="auto">
          <a:xfrm>
            <a:off x="7141963" y="3147341"/>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2" name="Rectangle 3"/>
          <p:cNvSpPr txBox="1">
            <a:spLocks noChangeArrowheads="1"/>
          </p:cNvSpPr>
          <p:nvPr/>
        </p:nvSpPr>
        <p:spPr bwMode="auto">
          <a:xfrm>
            <a:off x="6551412" y="1440269"/>
            <a:ext cx="1536105" cy="6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indent="0">
              <a:spcBef>
                <a:spcPts val="0"/>
              </a:spcBef>
              <a:buNone/>
            </a:pPr>
            <a:r>
              <a:rPr lang="en-US" altLang="zh-CN" sz="2400" b="1" kern="0" dirty="0" err="1"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a[3]</a:t>
            </a:r>
            <a:r>
              <a:rPr lang="zh-CN" altLang="en-US"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Text Box 47"/>
          <p:cNvSpPr txBox="1">
            <a:spLocks noChangeArrowheads="1"/>
          </p:cNvSpPr>
          <p:nvPr/>
        </p:nvSpPr>
        <p:spPr bwMode="auto">
          <a:xfrm>
            <a:off x="5360670" y="5317490"/>
            <a:ext cx="12490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179512" y="1643335"/>
            <a:ext cx="5784056" cy="5026025"/>
          </a:xfrm>
        </p:spPr>
        <p:txBody>
          <a:bodyPr/>
          <a:lstStyle/>
          <a:p>
            <a:pPr latinLnBrk="0">
              <a:lnSpc>
                <a:spcPct val="100000"/>
              </a:lnSpc>
            </a:pPr>
            <a:r>
              <a:rPr lang="zh-CN" altLang="en-US" sz="2800" dirty="0" smtClean="0">
                <a:ea typeface="黑体" panose="02010609060101010101" pitchFamily="49" charset="-122"/>
                <a:cs typeface="Times New Roman" panose="02020603050405020304" pitchFamily="18" charset="0"/>
              </a:rPr>
              <a:t>指针</a:t>
            </a:r>
            <a:r>
              <a:rPr lang="zh-CN" altLang="en-US" sz="2800" dirty="0">
                <a:ea typeface="黑体" panose="02010609060101010101" pitchFamily="49" charset="-122"/>
                <a:cs typeface="Times New Roman" panose="02020603050405020304" pitchFamily="18" charset="0"/>
              </a:rPr>
              <a:t>变量的增量和减量运算</a:t>
            </a:r>
            <a:endParaRPr lang="zh-CN" altLang="en-US" sz="2800" dirty="0">
              <a:ea typeface="黑体" panose="02010609060101010101" pitchFamily="49" charset="-122"/>
              <a:cs typeface="Times New Roman" panose="02020603050405020304" pitchFamily="18" charset="0"/>
            </a:endParaRPr>
          </a:p>
          <a:p>
            <a:pPr lvl="1" latinLnBrk="0">
              <a:lnSpc>
                <a:spcPct val="100000"/>
              </a:lnSpc>
            </a:pPr>
            <a:r>
              <a:rPr lang="zh-CN" altLang="en-US" sz="2400" dirty="0">
                <a:ea typeface="黑体" panose="02010609060101010101" pitchFamily="49" charset="-122"/>
                <a:cs typeface="Times New Roman" panose="02020603050405020304" pitchFamily="18" charset="0"/>
              </a:rPr>
              <a:t>每当指针变量</a:t>
            </a:r>
            <a:r>
              <a:rPr lang="zh-CN" altLang="en-US" sz="2400" b="1" dirty="0">
                <a:solidFill>
                  <a:srgbClr val="FF0000"/>
                </a:solidFill>
                <a:ea typeface="黑体" panose="02010609060101010101" pitchFamily="49" charset="-122"/>
                <a:cs typeface="Times New Roman" panose="02020603050405020304" pitchFamily="18" charset="0"/>
              </a:rPr>
              <a:t>增</a:t>
            </a:r>
            <a:r>
              <a:rPr lang="zh-CN" altLang="en-US" sz="2400" dirty="0">
                <a:ea typeface="黑体" panose="02010609060101010101" pitchFamily="49" charset="-122"/>
                <a:cs typeface="Times New Roman" panose="02020603050405020304" pitchFamily="18" charset="0"/>
              </a:rPr>
              <a:t>量时，它</a:t>
            </a:r>
            <a:r>
              <a:rPr lang="zh-CN" altLang="en-US" sz="2400" dirty="0" smtClean="0">
                <a:ea typeface="黑体" panose="02010609060101010101" pitchFamily="49" charset="-122"/>
                <a:cs typeface="Times New Roman" panose="02020603050405020304" pitchFamily="18" charset="0"/>
              </a:rPr>
              <a:t>将向</a:t>
            </a:r>
            <a:r>
              <a:rPr lang="zh-CN" altLang="en-US" sz="2400" b="1" dirty="0" smtClean="0">
                <a:solidFill>
                  <a:srgbClr val="FF0000"/>
                </a:solidFill>
                <a:ea typeface="黑体" panose="02010609060101010101" pitchFamily="49" charset="-122"/>
                <a:cs typeface="Times New Roman" panose="02020603050405020304" pitchFamily="18" charset="0"/>
              </a:rPr>
              <a:t>高</a:t>
            </a:r>
            <a:r>
              <a:rPr lang="zh-CN" altLang="en-US" sz="2400" dirty="0" smtClean="0">
                <a:ea typeface="黑体" panose="02010609060101010101" pitchFamily="49" charset="-122"/>
                <a:cs typeface="Times New Roman" panose="02020603050405020304" pitchFamily="18" charset="0"/>
              </a:rPr>
              <a:t>地址方向移动其</a:t>
            </a:r>
            <a:r>
              <a:rPr lang="zh-CN" altLang="en-US" sz="2400" b="1" dirty="0" smtClean="0">
                <a:solidFill>
                  <a:srgbClr val="FF0000"/>
                </a:solidFill>
                <a:ea typeface="黑体" panose="02010609060101010101" pitchFamily="49" charset="-122"/>
                <a:cs typeface="Times New Roman" panose="02020603050405020304" pitchFamily="18" charset="0"/>
              </a:rPr>
              <a:t>基本数据类型所占的字节数</a:t>
            </a:r>
            <a:endParaRPr lang="zh-CN" altLang="en-US" sz="2400" dirty="0">
              <a:ea typeface="黑体" panose="02010609060101010101" pitchFamily="49" charset="-122"/>
              <a:cs typeface="Times New Roman" panose="02020603050405020304" pitchFamily="18" charset="0"/>
            </a:endParaRPr>
          </a:p>
          <a:p>
            <a:pPr lvl="1" latinLnBrk="0">
              <a:lnSpc>
                <a:spcPct val="100000"/>
              </a:lnSpc>
            </a:pPr>
            <a:r>
              <a:rPr lang="zh-CN" altLang="en-US" sz="2400" dirty="0">
                <a:ea typeface="黑体" panose="02010609060101010101" pitchFamily="49" charset="-122"/>
                <a:cs typeface="Times New Roman" panose="02020603050405020304" pitchFamily="18" charset="0"/>
              </a:rPr>
              <a:t>每当指针变量</a:t>
            </a:r>
            <a:r>
              <a:rPr lang="zh-CN" altLang="en-US" sz="2400" b="1" dirty="0">
                <a:solidFill>
                  <a:srgbClr val="FF0000"/>
                </a:solidFill>
                <a:ea typeface="黑体" panose="02010609060101010101" pitchFamily="49" charset="-122"/>
                <a:cs typeface="Times New Roman" panose="02020603050405020304" pitchFamily="18" charset="0"/>
              </a:rPr>
              <a:t>减</a:t>
            </a:r>
            <a:r>
              <a:rPr lang="zh-CN" altLang="en-US" sz="2400" dirty="0">
                <a:ea typeface="黑体" panose="02010609060101010101" pitchFamily="49" charset="-122"/>
                <a:cs typeface="Times New Roman" panose="02020603050405020304" pitchFamily="18" charset="0"/>
              </a:rPr>
              <a:t>量时</a:t>
            </a:r>
            <a:r>
              <a:rPr lang="zh-CN" altLang="en-US" sz="2400" dirty="0" smtClean="0">
                <a:ea typeface="黑体" panose="02010609060101010101" pitchFamily="49" charset="-122"/>
                <a:cs typeface="Times New Roman" panose="02020603050405020304" pitchFamily="18" charset="0"/>
              </a:rPr>
              <a:t>，</a:t>
            </a:r>
            <a:r>
              <a:rPr lang="zh-CN" altLang="en-US" sz="2400" dirty="0">
                <a:ea typeface="黑体" panose="02010609060101010101" pitchFamily="49" charset="-122"/>
                <a:cs typeface="Times New Roman" panose="02020603050405020304" pitchFamily="18" charset="0"/>
              </a:rPr>
              <a:t>将</a:t>
            </a:r>
            <a:r>
              <a:rPr lang="zh-CN" altLang="en-US" sz="2400" dirty="0" smtClean="0">
                <a:ea typeface="黑体" panose="02010609060101010101" pitchFamily="49" charset="-122"/>
                <a:cs typeface="Times New Roman" panose="02020603050405020304" pitchFamily="18" charset="0"/>
              </a:rPr>
              <a:t>向</a:t>
            </a:r>
            <a:r>
              <a:rPr lang="zh-CN" altLang="en-US" sz="2400" b="1" dirty="0" smtClean="0">
                <a:solidFill>
                  <a:srgbClr val="FF0000"/>
                </a:solidFill>
                <a:ea typeface="黑体" panose="02010609060101010101" pitchFamily="49" charset="-122"/>
                <a:cs typeface="Times New Roman" panose="02020603050405020304" pitchFamily="18" charset="0"/>
              </a:rPr>
              <a:t>低</a:t>
            </a:r>
            <a:r>
              <a:rPr lang="zh-CN" altLang="en-US" sz="2400" dirty="0" smtClean="0">
                <a:ea typeface="黑体" panose="02010609060101010101" pitchFamily="49" charset="-122"/>
                <a:cs typeface="Times New Roman" panose="02020603050405020304" pitchFamily="18" charset="0"/>
              </a:rPr>
              <a:t>地址方向移动</a:t>
            </a:r>
            <a:r>
              <a:rPr lang="zh-CN" altLang="en-US" sz="2400" dirty="0">
                <a:ea typeface="黑体" panose="02010609060101010101" pitchFamily="49" charset="-122"/>
                <a:cs typeface="Times New Roman" panose="02020603050405020304" pitchFamily="18" charset="0"/>
              </a:rPr>
              <a:t>其</a:t>
            </a:r>
            <a:r>
              <a:rPr lang="zh-CN" altLang="en-US" sz="2400" b="1" dirty="0">
                <a:solidFill>
                  <a:srgbClr val="FF0000"/>
                </a:solidFill>
                <a:ea typeface="黑体" panose="02010609060101010101" pitchFamily="49" charset="-122"/>
                <a:cs typeface="Times New Roman" panose="02020603050405020304" pitchFamily="18" charset="0"/>
              </a:rPr>
              <a:t>基本数据类型所占的字节</a:t>
            </a:r>
            <a:r>
              <a:rPr lang="zh-CN" altLang="en-US" sz="2400" b="1" dirty="0" smtClean="0">
                <a:solidFill>
                  <a:srgbClr val="FF0000"/>
                </a:solidFill>
                <a:ea typeface="黑体" panose="02010609060101010101" pitchFamily="49" charset="-122"/>
                <a:cs typeface="Times New Roman" panose="02020603050405020304" pitchFamily="18" charset="0"/>
              </a:rPr>
              <a:t>数</a:t>
            </a:r>
            <a:endParaRPr lang="en-US" altLang="zh-CN" sz="2400" b="1" dirty="0" smtClean="0">
              <a:solidFill>
                <a:srgbClr val="FF0000"/>
              </a:solidFill>
              <a:ea typeface="黑体" panose="02010609060101010101" pitchFamily="49" charset="-122"/>
              <a:cs typeface="Times New Roman" panose="02020603050405020304" pitchFamily="18" charset="0"/>
            </a:endParaRPr>
          </a:p>
          <a:p>
            <a:pPr lvl="1" latinLnBrk="0">
              <a:lnSpc>
                <a:spcPct val="100000"/>
              </a:lnSpc>
            </a:pPr>
            <a:r>
              <a:rPr lang="zh-CN" altLang="en-US" sz="2400" dirty="0">
                <a:ea typeface="黑体" panose="02010609060101010101" pitchFamily="49" charset="-122"/>
                <a:cs typeface="Times New Roman" panose="02020603050405020304" pitchFamily="18" charset="0"/>
              </a:rPr>
              <a:t>如：</a:t>
            </a:r>
            <a:endParaRPr lang="zh-CN" altLang="en-US" sz="2400" dirty="0">
              <a:ea typeface="黑体" panose="02010609060101010101" pitchFamily="49" charset="-122"/>
              <a:cs typeface="Times New Roman" panose="02020603050405020304" pitchFamily="18" charset="0"/>
            </a:endParaRPr>
          </a:p>
          <a:p>
            <a:pPr lvl="2" latinLnBrk="0">
              <a:lnSpc>
                <a:spcPct val="100000"/>
              </a:lnSpc>
              <a:spcBef>
                <a:spcPct val="0"/>
              </a:spcBef>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若指向的是</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基本数据类型的对象，则指针每次移动</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个字节</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latinLnBrk="0">
              <a:lnSpc>
                <a:spcPct val="100000"/>
              </a:lnSpc>
              <a:spcBef>
                <a:spcPct val="0"/>
              </a:spcBef>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若指向的是</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char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基本</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数据类型的对象，则指针每次移动</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个字节</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719" name="Rectangle 2"/>
          <p:cNvSpPr>
            <a:spLocks noChangeArrowheads="1"/>
          </p:cNvSpPr>
          <p:nvPr/>
        </p:nvSpPr>
        <p:spPr bwMode="auto">
          <a:xfrm>
            <a:off x="2627784" y="23181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smtClean="0">
                <a:solidFill>
                  <a:schemeClr val="bg1"/>
                </a:solidFill>
                <a:ea typeface="黑体" panose="02010609060101010101" pitchFamily="49" charset="-122"/>
              </a:rPr>
              <a:t>小结</a:t>
            </a:r>
            <a:endParaRPr lang="zh-CN" altLang="en-US" sz="4000" dirty="0">
              <a:solidFill>
                <a:schemeClr val="bg1"/>
              </a:solidFill>
              <a:ea typeface="黑体" panose="02010609060101010101" pitchFamily="49" charset="-122"/>
            </a:endParaRPr>
          </a:p>
        </p:txBody>
      </p:sp>
      <p:graphicFrame>
        <p:nvGraphicFramePr>
          <p:cNvPr id="110646" name="Group 54"/>
          <p:cNvGraphicFramePr>
            <a:graphicFrameLocks noGrp="1"/>
          </p:cNvGraphicFramePr>
          <p:nvPr>
            <p:custDataLst>
              <p:tags r:id="rId1"/>
            </p:custDataLst>
          </p:nvPr>
        </p:nvGraphicFramePr>
        <p:xfrm>
          <a:off x="6684763" y="1931316"/>
          <a:ext cx="3072130" cy="4017645"/>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42037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a:solidFill>
                        <a:schemeClr val="tx1"/>
                      </a:solidFill>
                      <a:prstDash val="soli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a:solidFill>
                        <a:schemeClr val="tx1"/>
                      </a:solidFill>
                      <a:prstDash val="solid"/>
                    </a:lnL>
                    <a:lnR>
                      <a:noFill/>
                    </a:lnR>
                    <a:lnT>
                      <a:noFill/>
                    </a:lnT>
                    <a:lnB>
                      <a:noFill/>
                    </a:lnB>
                    <a:lnTlToBr>
                      <a:noFill/>
                    </a:lnTlToBr>
                    <a:lnBlToTr>
                      <a:noFill/>
                    </a:lnBlToTr>
                    <a:noFill/>
                  </a:tcPr>
                </a:tc>
              </a:tr>
            </a:tbl>
          </a:graphicData>
        </a:graphic>
      </p:graphicFrame>
      <p:sp>
        <p:nvSpPr>
          <p:cNvPr id="27687" name="TextBox 5"/>
          <p:cNvSpPr txBox="1">
            <a:spLocks noChangeArrowheads="1"/>
          </p:cNvSpPr>
          <p:nvPr/>
        </p:nvSpPr>
        <p:spPr bwMode="auto">
          <a:xfrm>
            <a:off x="7132438" y="2431379"/>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27688" name="TextBox 7"/>
          <p:cNvSpPr txBox="1">
            <a:spLocks noChangeArrowheads="1"/>
          </p:cNvSpPr>
          <p:nvPr/>
        </p:nvSpPr>
        <p:spPr bwMode="auto">
          <a:xfrm>
            <a:off x="7141963" y="3860129"/>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27689" name="Text Box 44"/>
          <p:cNvSpPr txBox="1">
            <a:spLocks noChangeArrowheads="1"/>
          </p:cNvSpPr>
          <p:nvPr/>
        </p:nvSpPr>
        <p:spPr bwMode="auto">
          <a:xfrm>
            <a:off x="5844976" y="2253579"/>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数组</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90" name="TextBox 7"/>
          <p:cNvSpPr txBox="1">
            <a:spLocks noChangeArrowheads="1"/>
          </p:cNvSpPr>
          <p:nvPr/>
        </p:nvSpPr>
        <p:spPr bwMode="auto">
          <a:xfrm>
            <a:off x="6812280" y="5345430"/>
            <a:ext cx="90106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solidFill>
                  <a:schemeClr val="accent1"/>
                </a:solidFill>
                <a:latin typeface="Times New Roman" panose="02020603050405020304" pitchFamily="18" charset="0"/>
                <a:cs typeface="Times New Roman" panose="02020603050405020304" pitchFamily="18" charset="0"/>
              </a:rPr>
              <a:t>2002</a:t>
            </a:r>
            <a:endParaRPr lang="en-US" altLang="zh-CN" sz="2400" b="1">
              <a:solidFill>
                <a:schemeClr val="accent1"/>
              </a:solidFill>
              <a:latin typeface="Times New Roman" panose="02020603050405020304" pitchFamily="18" charset="0"/>
              <a:cs typeface="Times New Roman" panose="02020603050405020304" pitchFamily="18" charset="0"/>
            </a:endParaRPr>
          </a:p>
        </p:txBody>
      </p:sp>
      <p:sp>
        <p:nvSpPr>
          <p:cNvPr id="27691" name="Text Box 47"/>
          <p:cNvSpPr txBox="1">
            <a:spLocks noChangeArrowheads="1"/>
          </p:cNvSpPr>
          <p:nvPr/>
        </p:nvSpPr>
        <p:spPr bwMode="auto">
          <a:xfrm>
            <a:off x="5845810" y="5173980"/>
            <a:ext cx="83566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p</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692" name="AutoShape 48"/>
          <p:cNvSpPr/>
          <p:nvPr/>
        </p:nvSpPr>
        <p:spPr bwMode="auto">
          <a:xfrm>
            <a:off x="6551413" y="5303166"/>
            <a:ext cx="71438" cy="431800"/>
          </a:xfrm>
          <a:prstGeom prst="leftBrace">
            <a:avLst>
              <a:gd name="adj1" fmla="val 50370"/>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grpSp>
        <p:nvGrpSpPr>
          <p:cNvPr id="27693" name="Group 49"/>
          <p:cNvGrpSpPr/>
          <p:nvPr/>
        </p:nvGrpSpPr>
        <p:grpSpPr bwMode="auto">
          <a:xfrm>
            <a:off x="7621270" y="3172460"/>
            <a:ext cx="1392555" cy="2430780"/>
            <a:chOff x="4286" y="2840"/>
            <a:chExt cx="907" cy="1089"/>
          </a:xfrm>
        </p:grpSpPr>
        <p:sp>
          <p:nvSpPr>
            <p:cNvPr id="27696" name="Line 50"/>
            <p:cNvSpPr>
              <a:spLocks noChangeShapeType="1"/>
            </p:cNvSpPr>
            <p:nvPr/>
          </p:nvSpPr>
          <p:spPr bwMode="auto">
            <a:xfrm flipH="1">
              <a:off x="4921" y="2840"/>
              <a:ext cx="272" cy="0"/>
            </a:xfrm>
            <a:prstGeom prst="line">
              <a:avLst/>
            </a:prstGeom>
            <a:noFill/>
            <a:ln w="57150">
              <a:solidFill>
                <a:srgbClr val="9933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7" name="Line 51"/>
            <p:cNvSpPr>
              <a:spLocks noChangeShapeType="1"/>
            </p:cNvSpPr>
            <p:nvPr/>
          </p:nvSpPr>
          <p:spPr bwMode="auto">
            <a:xfrm>
              <a:off x="5193" y="2840"/>
              <a:ext cx="0" cy="1089"/>
            </a:xfrm>
            <a:prstGeom prst="line">
              <a:avLst/>
            </a:prstGeom>
            <a:noFill/>
            <a:ln w="57150">
              <a:solidFill>
                <a:srgbClr val="993366"/>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7698" name="Line 52"/>
            <p:cNvSpPr>
              <a:spLocks noChangeShapeType="1"/>
            </p:cNvSpPr>
            <p:nvPr/>
          </p:nvSpPr>
          <p:spPr bwMode="auto">
            <a:xfrm>
              <a:off x="4286" y="3929"/>
              <a:ext cx="907" cy="0"/>
            </a:xfrm>
            <a:prstGeom prst="line">
              <a:avLst/>
            </a:prstGeom>
            <a:noFill/>
            <a:ln w="57150">
              <a:solidFill>
                <a:srgbClr val="993366"/>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7694" name="TextBox 7"/>
          <p:cNvSpPr txBox="1">
            <a:spLocks noChangeArrowheads="1"/>
          </p:cNvSpPr>
          <p:nvPr/>
        </p:nvSpPr>
        <p:spPr bwMode="auto">
          <a:xfrm>
            <a:off x="7141963" y="3147341"/>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2" name="Rectangle 3"/>
          <p:cNvSpPr txBox="1">
            <a:spLocks noChangeArrowheads="1"/>
          </p:cNvSpPr>
          <p:nvPr/>
        </p:nvSpPr>
        <p:spPr bwMode="auto">
          <a:xfrm>
            <a:off x="6551412" y="1440269"/>
            <a:ext cx="1536105" cy="6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indent="0">
              <a:spcBef>
                <a:spcPts val="0"/>
              </a:spcBef>
              <a:buNone/>
            </a:pPr>
            <a:r>
              <a:rPr lang="en-US" altLang="zh-CN" sz="2400" b="1" kern="0" dirty="0" err="1"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a[3]</a:t>
            </a:r>
            <a:r>
              <a:rPr lang="zh-CN" altLang="en-US"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panose="05000000000000000000" pitchFamily="2" charset="2"/>
              <a:buChar char="ü"/>
            </a:pPr>
            <a:endParaRPr lang="en-US" altLang="zh-CN" sz="2400" b="1" kern="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0" y="1412875"/>
            <a:ext cx="6443663" cy="3671888"/>
          </a:xfrm>
        </p:spPr>
        <p:txBody>
          <a:bodyPr/>
          <a:lstStyle/>
          <a:p>
            <a:pPr>
              <a:lnSpc>
                <a:spcPct val="9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例：有</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char * p = “Hello”;</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while  (*p)</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putchar</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sz="24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其运行结果是把</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当前所指的字符串打印出来</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699" name="Rectangle 2"/>
          <p:cNvSpPr>
            <a:spLocks noChangeArrowheads="1"/>
          </p:cNvSpPr>
          <p:nvPr/>
        </p:nvSpPr>
        <p:spPr bwMode="auto">
          <a:xfrm>
            <a:off x="2627784" y="260648"/>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smtClean="0">
                <a:solidFill>
                  <a:schemeClr val="bg1"/>
                </a:solidFill>
                <a:ea typeface="黑体" panose="02010609060101010101" pitchFamily="49" charset="-122"/>
              </a:rPr>
              <a:t>举例</a:t>
            </a:r>
            <a:endParaRPr lang="zh-CN" altLang="en-US" sz="4000" dirty="0">
              <a:solidFill>
                <a:schemeClr val="bg1"/>
              </a:solidFill>
              <a:ea typeface="黑体" panose="02010609060101010101" pitchFamily="49" charset="-122"/>
            </a:endParaRPr>
          </a:p>
        </p:txBody>
      </p:sp>
      <p:graphicFrame>
        <p:nvGraphicFramePr>
          <p:cNvPr id="31799" name="Group 55"/>
          <p:cNvGraphicFramePr>
            <a:graphicFrameLocks noGrp="1"/>
          </p:cNvGraphicFramePr>
          <p:nvPr/>
        </p:nvGraphicFramePr>
        <p:xfrm>
          <a:off x="7116763" y="1270000"/>
          <a:ext cx="3071812" cy="4033840"/>
        </p:xfrm>
        <a:graphic>
          <a:graphicData uri="http://schemas.openxmlformats.org/drawingml/2006/table">
            <a:tbl>
              <a:tblPr/>
              <a:tblGrid>
                <a:gridCol w="1344612"/>
                <a:gridCol w="172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H</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E</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L</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L</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O</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3338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31" name="Text Box 47"/>
          <p:cNvSpPr txBox="1">
            <a:spLocks noChangeArrowheads="1"/>
          </p:cNvSpPr>
          <p:nvPr/>
        </p:nvSpPr>
        <p:spPr bwMode="auto">
          <a:xfrm>
            <a:off x="6300788" y="1557338"/>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32" name="直接箭头连接符 31"/>
          <p:cNvCxnSpPr/>
          <p:nvPr/>
        </p:nvCxnSpPr>
        <p:spPr>
          <a:xfrm>
            <a:off x="6738938" y="1838325"/>
            <a:ext cx="357187" cy="1588"/>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47" name="Text Box 47"/>
          <p:cNvSpPr txBox="1">
            <a:spLocks noChangeArrowheads="1"/>
          </p:cNvSpPr>
          <p:nvPr/>
        </p:nvSpPr>
        <p:spPr bwMode="auto">
          <a:xfrm>
            <a:off x="6300788" y="1844675"/>
            <a:ext cx="28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48" name="直接箭头连接符 47"/>
          <p:cNvCxnSpPr/>
          <p:nvPr/>
        </p:nvCxnSpPr>
        <p:spPr>
          <a:xfrm>
            <a:off x="6726238" y="2124075"/>
            <a:ext cx="357187" cy="1588"/>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49" name="Text Box 47"/>
          <p:cNvSpPr txBox="1">
            <a:spLocks noChangeArrowheads="1"/>
          </p:cNvSpPr>
          <p:nvPr/>
        </p:nvSpPr>
        <p:spPr bwMode="auto">
          <a:xfrm>
            <a:off x="6310313" y="2195513"/>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0" name="直接箭头连接符 49"/>
          <p:cNvCxnSpPr/>
          <p:nvPr/>
        </p:nvCxnSpPr>
        <p:spPr>
          <a:xfrm>
            <a:off x="6726238" y="2481263"/>
            <a:ext cx="357187"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51" name="Text Box 47"/>
          <p:cNvSpPr txBox="1">
            <a:spLocks noChangeArrowheads="1"/>
          </p:cNvSpPr>
          <p:nvPr/>
        </p:nvSpPr>
        <p:spPr bwMode="auto">
          <a:xfrm>
            <a:off x="6310313" y="2600325"/>
            <a:ext cx="28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2" name="直接箭头连接符 51"/>
          <p:cNvCxnSpPr/>
          <p:nvPr/>
        </p:nvCxnSpPr>
        <p:spPr>
          <a:xfrm>
            <a:off x="6726238" y="2886075"/>
            <a:ext cx="357187" cy="1588"/>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53" name="Text Box 47"/>
          <p:cNvSpPr txBox="1">
            <a:spLocks noChangeArrowheads="1"/>
          </p:cNvSpPr>
          <p:nvPr/>
        </p:nvSpPr>
        <p:spPr bwMode="auto">
          <a:xfrm>
            <a:off x="6310313" y="2957513"/>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4" name="直接箭头连接符 53"/>
          <p:cNvCxnSpPr/>
          <p:nvPr/>
        </p:nvCxnSpPr>
        <p:spPr>
          <a:xfrm>
            <a:off x="6726238" y="3243263"/>
            <a:ext cx="357187"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55" name="Text Box 47"/>
          <p:cNvSpPr txBox="1">
            <a:spLocks noChangeArrowheads="1"/>
          </p:cNvSpPr>
          <p:nvPr/>
        </p:nvSpPr>
        <p:spPr bwMode="auto">
          <a:xfrm>
            <a:off x="6310313" y="3338513"/>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6" name="直接箭头连接符 55"/>
          <p:cNvCxnSpPr/>
          <p:nvPr/>
        </p:nvCxnSpPr>
        <p:spPr>
          <a:xfrm>
            <a:off x="6726238" y="3624263"/>
            <a:ext cx="357187"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29748" name="Rectangle 3"/>
          <p:cNvSpPr>
            <a:spLocks noChangeArrowheads="1"/>
          </p:cNvSpPr>
          <p:nvPr/>
        </p:nvSpPr>
        <p:spPr bwMode="auto">
          <a:xfrm>
            <a:off x="-36513" y="5301208"/>
            <a:ext cx="91805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lvl="1" indent="-657225">
              <a:spcBef>
                <a:spcPts val="0"/>
              </a:spcBef>
              <a:buFont typeface="Wingdings 2" panose="05020102010507070707" pitchFamily="18" charset="2"/>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注：*</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中的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在这里作用于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，而不是*</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971550" lvl="3" indent="-342900">
              <a:spcBef>
                <a:spcPts val="0"/>
              </a:spcBef>
              <a:buFont typeface="Wingdings" panose="05000000000000000000" pitchFamily="2" charset="2"/>
              <a:buChar char="ü"/>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因为“*”和“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具有相同的运算优先级，而且均为自右向左结合，运算顺序是</a:t>
            </a:r>
            <a:r>
              <a:rPr lang="zh-CN" altLang="en-US" sz="28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a:t>
            </a:r>
            <a:r>
              <a:rPr lang="en-US" altLang="zh-CN"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先</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参与其他的</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运算*，</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再进行自增</a:t>
            </a:r>
            <a:endParaRPr lang="zh-CN" altLang="en-US" sz="28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par>
                                <p:cTn id="23" presetID="3" presetClass="entr" presetSubtype="1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48"/>
                                        </p:tgtEl>
                                      </p:cBhvr>
                                    </p:animEffect>
                                    <p:set>
                                      <p:cBhvr>
                                        <p:cTn id="33" dur="1" fill="hold">
                                          <p:stCondLst>
                                            <p:cond delay="499"/>
                                          </p:stCondLst>
                                        </p:cTn>
                                        <p:tgtEl>
                                          <p:spTgt spid="48"/>
                                        </p:tgtEl>
                                        <p:attrNameLst>
                                          <p:attrName>style.visibility</p:attrName>
                                        </p:attrNameLst>
                                      </p:cBhvr>
                                      <p:to>
                                        <p:strVal val="hidden"/>
                                      </p:to>
                                    </p:se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par>
                                <p:cTn id="38" presetID="3" presetClass="entr" presetSubtype="10"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blinds(horizontal)">
                                      <p:cBhvr>
                                        <p:cTn id="40" dur="5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49"/>
                                        </p:tgtEl>
                                      </p:cBhvr>
                                    </p:animEffect>
                                    <p:set>
                                      <p:cBhvr>
                                        <p:cTn id="45" dur="1" fill="hold">
                                          <p:stCondLst>
                                            <p:cond delay="499"/>
                                          </p:stCondLst>
                                        </p:cTn>
                                        <p:tgtEl>
                                          <p:spTgt spid="49"/>
                                        </p:tgtEl>
                                        <p:attrNameLst>
                                          <p:attrName>style.visibility</p:attrName>
                                        </p:attrNameLst>
                                      </p:cBhvr>
                                      <p:to>
                                        <p:strVal val="hidden"/>
                                      </p:to>
                                    </p:set>
                                  </p:childTnLst>
                                </p:cTn>
                              </p:par>
                              <p:par>
                                <p:cTn id="46" presetID="3" presetClass="exit" presetSubtype="10" fill="hold" nodeType="withEffect">
                                  <p:stCondLst>
                                    <p:cond delay="0"/>
                                  </p:stCondLst>
                                  <p:childTnLst>
                                    <p:animEffect transition="out" filter="blinds(horizontal)">
                                      <p:cBhvr>
                                        <p:cTn id="47" dur="500"/>
                                        <p:tgtEl>
                                          <p:spTgt spid="50"/>
                                        </p:tgtEl>
                                      </p:cBhvr>
                                    </p:animEffect>
                                    <p:set>
                                      <p:cBhvr>
                                        <p:cTn id="48" dur="1" fill="hold">
                                          <p:stCondLst>
                                            <p:cond delay="499"/>
                                          </p:stCondLst>
                                        </p:cTn>
                                        <p:tgtEl>
                                          <p:spTgt spid="50"/>
                                        </p:tgtEl>
                                        <p:attrNameLst>
                                          <p:attrName>style.visibility</p:attrName>
                                        </p:attrNameLst>
                                      </p:cBhvr>
                                      <p:to>
                                        <p:strVal val="hidden"/>
                                      </p:to>
                                    </p:se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linds(horizontal)">
                                      <p:cBhvr>
                                        <p:cTn id="52" dur="500"/>
                                        <p:tgtEl>
                                          <p:spTgt spid="51"/>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nodeType="clickEffect">
                                  <p:stCondLst>
                                    <p:cond delay="0"/>
                                  </p:stCondLst>
                                  <p:childTnLst>
                                    <p:animEffect transition="out" filter="blinds(horizontal)">
                                      <p:cBhvr>
                                        <p:cTn id="59" dur="500"/>
                                        <p:tgtEl>
                                          <p:spTgt spid="51"/>
                                        </p:tgtEl>
                                      </p:cBhvr>
                                    </p:animEffect>
                                    <p:set>
                                      <p:cBhvr>
                                        <p:cTn id="60" dur="1" fill="hold">
                                          <p:stCondLst>
                                            <p:cond delay="499"/>
                                          </p:stCondLst>
                                        </p:cTn>
                                        <p:tgtEl>
                                          <p:spTgt spid="51"/>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52"/>
                                        </p:tgtEl>
                                      </p:cBhvr>
                                    </p:animEffect>
                                    <p:set>
                                      <p:cBhvr>
                                        <p:cTn id="63" dur="1" fill="hold">
                                          <p:stCondLst>
                                            <p:cond delay="499"/>
                                          </p:stCondLst>
                                        </p:cTn>
                                        <p:tgtEl>
                                          <p:spTgt spid="52"/>
                                        </p:tgtEl>
                                        <p:attrNameLst>
                                          <p:attrName>style.visibility</p:attrName>
                                        </p:attrNameLst>
                                      </p:cBhvr>
                                      <p:to>
                                        <p:strVal val="hidden"/>
                                      </p:to>
                                    </p:set>
                                  </p:childTnLst>
                                </p:cTn>
                              </p:par>
                            </p:childTnLst>
                          </p:cTn>
                        </p:par>
                        <p:par>
                          <p:cTn id="64" fill="hold">
                            <p:stCondLst>
                              <p:cond delay="500"/>
                            </p:stCondLst>
                            <p:childTnLst>
                              <p:par>
                                <p:cTn id="65" presetID="3" presetClass="entr" presetSubtype="10" fill="hold" grpId="0" nodeType="after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linds(horizontal)">
                                      <p:cBhvr>
                                        <p:cTn id="67" dur="500"/>
                                        <p:tgtEl>
                                          <p:spTgt spid="53"/>
                                        </p:tgtEl>
                                      </p:cBhvr>
                                    </p:animEffect>
                                  </p:childTnLst>
                                </p:cTn>
                              </p:par>
                              <p:par>
                                <p:cTn id="68" presetID="3" presetClass="entr" presetSubtype="10"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blinds(horizontal)">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nodeType="clickEffect">
                                  <p:stCondLst>
                                    <p:cond delay="0"/>
                                  </p:stCondLst>
                                  <p:childTnLst>
                                    <p:animEffect transition="out" filter="blinds(horizontal)">
                                      <p:cBhvr>
                                        <p:cTn id="74" dur="500"/>
                                        <p:tgtEl>
                                          <p:spTgt spid="53"/>
                                        </p:tgtEl>
                                      </p:cBhvr>
                                    </p:animEffect>
                                    <p:set>
                                      <p:cBhvr>
                                        <p:cTn id="75" dur="1" fill="hold">
                                          <p:stCondLst>
                                            <p:cond delay="499"/>
                                          </p:stCondLst>
                                        </p:cTn>
                                        <p:tgtEl>
                                          <p:spTgt spid="53"/>
                                        </p:tgtEl>
                                        <p:attrNameLst>
                                          <p:attrName>style.visibility</p:attrName>
                                        </p:attrNameLst>
                                      </p:cBhvr>
                                      <p:to>
                                        <p:strVal val="hidden"/>
                                      </p:to>
                                    </p:set>
                                  </p:childTnLst>
                                </p:cTn>
                              </p:par>
                              <p:par>
                                <p:cTn id="76" presetID="3" presetClass="exit" presetSubtype="10" fill="hold" nodeType="withEffect">
                                  <p:stCondLst>
                                    <p:cond delay="0"/>
                                  </p:stCondLst>
                                  <p:childTnLst>
                                    <p:animEffect transition="out" filter="blinds(horizontal)">
                                      <p:cBhvr>
                                        <p:cTn id="77" dur="500"/>
                                        <p:tgtEl>
                                          <p:spTgt spid="54"/>
                                        </p:tgtEl>
                                      </p:cBhvr>
                                    </p:animEffect>
                                    <p:set>
                                      <p:cBhvr>
                                        <p:cTn id="78" dur="1" fill="hold">
                                          <p:stCondLst>
                                            <p:cond delay="499"/>
                                          </p:stCondLst>
                                        </p:cTn>
                                        <p:tgtEl>
                                          <p:spTgt spid="54"/>
                                        </p:tgtEl>
                                        <p:attrNameLst>
                                          <p:attrName>style.visibility</p:attrName>
                                        </p:attrNameLst>
                                      </p:cBhvr>
                                      <p:to>
                                        <p:strVal val="hidden"/>
                                      </p:to>
                                    </p:set>
                                  </p:childTnLst>
                                </p:cTn>
                              </p:par>
                            </p:childTnLst>
                          </p:cTn>
                        </p:par>
                        <p:par>
                          <p:cTn id="79" fill="hold">
                            <p:stCondLst>
                              <p:cond delay="500"/>
                            </p:stCondLst>
                            <p:childTnLst>
                              <p:par>
                                <p:cTn id="80" presetID="3" presetClass="entr" presetSubtype="1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blinds(horizontal)">
                                      <p:cBhvr>
                                        <p:cTn id="82" dur="500"/>
                                        <p:tgtEl>
                                          <p:spTgt spid="55"/>
                                        </p:tgtEl>
                                      </p:cBhvr>
                                    </p:animEffect>
                                  </p:childTnLst>
                                </p:cTn>
                              </p:par>
                              <p:par>
                                <p:cTn id="83" presetID="3" presetClass="entr" presetSubtype="10" fill="hold"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blinds(horizontal)">
                                      <p:cBhvr>
                                        <p:cTn id="8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7" grpId="0"/>
      <p:bldP spid="49" grpId="0"/>
      <p:bldP spid="51" grpId="0"/>
      <p:bldP spid="53"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22D2DF64-5196-4426-B1A4-10785646E0BE}" type="datetime4">
              <a:rPr lang="en-US" altLang="zh-CN" sz="1400" smtClean="0">
                <a:solidFill>
                  <a:schemeClr val="accent1"/>
                </a:solidFill>
              </a:rPr>
            </a:fld>
            <a:endParaRPr lang="en-US" altLang="zh-CN" sz="1400" smtClean="0">
              <a:solidFill>
                <a:schemeClr val="accent1"/>
              </a:solidFill>
            </a:endParaRPr>
          </a:p>
        </p:txBody>
      </p:sp>
      <p:sp>
        <p:nvSpPr>
          <p:cNvPr id="5123" name="Rectangle 2"/>
          <p:cNvSpPr>
            <a:spLocks noGrp="1" noChangeArrowheads="1"/>
          </p:cNvSpPr>
          <p:nvPr>
            <p:ph type="title"/>
          </p:nvPr>
        </p:nvSpPr>
        <p:spPr>
          <a:xfrm>
            <a:off x="2711450" y="303312"/>
            <a:ext cx="6324600" cy="533400"/>
          </a:xfrm>
        </p:spPr>
        <p:txBody>
          <a:bodyPr/>
          <a:lstStyle/>
          <a:p>
            <a:pPr eaLnBrk="1" hangingPunct="1"/>
            <a:r>
              <a:rPr lang="zh-CN" altLang="en-US" dirty="0" smtClean="0">
                <a:latin typeface="黑体" panose="02010609060101010101" pitchFamily="49" charset="-122"/>
                <a:ea typeface="黑体" panose="02010609060101010101" pitchFamily="49" charset="-122"/>
              </a:rPr>
              <a:t>程序设计语言发展回顾</a:t>
            </a:r>
            <a:endParaRPr lang="zh-CN" altLang="en-US" dirty="0" smtClean="0">
              <a:latin typeface="黑体" panose="02010609060101010101" pitchFamily="49" charset="-122"/>
              <a:ea typeface="黑体" panose="02010609060101010101" pitchFamily="49" charset="-122"/>
            </a:endParaRPr>
          </a:p>
        </p:txBody>
      </p:sp>
      <p:sp>
        <p:nvSpPr>
          <p:cNvPr id="5124" name="Text Box 4"/>
          <p:cNvSpPr txBox="1">
            <a:spLocks noChangeArrowheads="1"/>
          </p:cNvSpPr>
          <p:nvPr/>
        </p:nvSpPr>
        <p:spPr bwMode="auto">
          <a:xfrm>
            <a:off x="3203575" y="2060575"/>
            <a:ext cx="1871663" cy="466725"/>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FontTx/>
              <a:buNone/>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自然语言</a:t>
            </a:r>
            <a:endParaRPr lang="zh-CN" altLang="en-US" sz="2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25" name="Text Box 6"/>
          <p:cNvSpPr txBox="1">
            <a:spLocks noChangeArrowheads="1"/>
          </p:cNvSpPr>
          <p:nvPr/>
        </p:nvSpPr>
        <p:spPr bwMode="auto">
          <a:xfrm>
            <a:off x="5502275" y="2089150"/>
            <a:ext cx="2819400" cy="466725"/>
          </a:xfrm>
          <a:prstGeom prst="rect">
            <a:avLst/>
          </a:prstGeom>
          <a:solidFill>
            <a:schemeClr val="accent1"/>
          </a:solidFill>
          <a:ln w="9525">
            <a:solidFill>
              <a:schemeClr val="bg2"/>
            </a:solidFill>
            <a:miter lim="800000"/>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FontTx/>
              <a:buNone/>
            </a:pPr>
            <a:r>
              <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问题域</a:t>
            </a:r>
            <a:endPar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26" name="Line 7"/>
          <p:cNvSpPr>
            <a:spLocks noChangeShapeType="1"/>
          </p:cNvSpPr>
          <p:nvPr/>
        </p:nvSpPr>
        <p:spPr bwMode="auto">
          <a:xfrm>
            <a:off x="5654675" y="2895600"/>
            <a:ext cx="259080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7" name="Line 8"/>
          <p:cNvSpPr>
            <a:spLocks noChangeShapeType="1"/>
          </p:cNvSpPr>
          <p:nvPr/>
        </p:nvSpPr>
        <p:spPr bwMode="auto">
          <a:xfrm>
            <a:off x="5730875" y="5181600"/>
            <a:ext cx="2514600"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 name="AutoShape 9"/>
          <p:cNvSpPr/>
          <p:nvPr/>
        </p:nvSpPr>
        <p:spPr bwMode="auto">
          <a:xfrm>
            <a:off x="5426075" y="3048000"/>
            <a:ext cx="76200" cy="1981200"/>
          </a:xfrm>
          <a:prstGeom prst="leftBrace">
            <a:avLst>
              <a:gd name="adj1" fmla="val 216667"/>
              <a:gd name="adj2" fmla="val 50000"/>
            </a:avLst>
          </a:prstGeom>
          <a:solidFill>
            <a:schemeClr val="accent2"/>
          </a:solidFill>
          <a:ln w="22225">
            <a:solidFill>
              <a:schemeClr val="accent2"/>
            </a:solidFill>
            <a:round/>
          </a:ln>
        </p:spPr>
        <p:txBody>
          <a:bodyPr wrap="none"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b="1">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29" name="Text Box 10"/>
          <p:cNvSpPr txBox="1">
            <a:spLocks noChangeArrowheads="1"/>
          </p:cNvSpPr>
          <p:nvPr/>
        </p:nvSpPr>
        <p:spPr bwMode="auto">
          <a:xfrm>
            <a:off x="5718175" y="3860800"/>
            <a:ext cx="2519363" cy="1152525"/>
          </a:xfrm>
          <a:prstGeom prst="rect">
            <a:avLst/>
          </a:prstGeom>
          <a:solidFill>
            <a:schemeClr val="accent2"/>
          </a:solidFill>
          <a:ln w="9525">
            <a:solidFill>
              <a:schemeClr val="bg2"/>
            </a:solidFill>
            <a:miter lim="800000"/>
          </a:ln>
        </p:spPr>
        <p:txBody>
          <a:bodyPr anchor="ctr" anchorCtr="1"/>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FontTx/>
              <a:buNone/>
            </a:pPr>
            <a:endParaRPr lang="zh-CN" altLang="zh-CN"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30" name="Text Box 11"/>
          <p:cNvSpPr txBox="1">
            <a:spLocks noChangeArrowheads="1"/>
          </p:cNvSpPr>
          <p:nvPr/>
        </p:nvSpPr>
        <p:spPr bwMode="auto">
          <a:xfrm>
            <a:off x="5646738" y="5554663"/>
            <a:ext cx="2663825" cy="466725"/>
          </a:xfrm>
          <a:prstGeom prst="rect">
            <a:avLst/>
          </a:prstGeom>
          <a:solidFill>
            <a:srgbClr val="339966"/>
          </a:solidFill>
          <a:ln w="9525">
            <a:solidFill>
              <a:schemeClr val="bg2"/>
            </a:solidFill>
            <a:miter lim="800000"/>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FontTx/>
              <a:buNone/>
            </a:pPr>
            <a:r>
              <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计算机</a:t>
            </a:r>
            <a:endPar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31" name="AutoShape 12"/>
          <p:cNvSpPr/>
          <p:nvPr/>
        </p:nvSpPr>
        <p:spPr bwMode="auto">
          <a:xfrm>
            <a:off x="8383588" y="3048000"/>
            <a:ext cx="76200" cy="1981200"/>
          </a:xfrm>
          <a:prstGeom prst="rightBrace">
            <a:avLst>
              <a:gd name="adj1" fmla="val 216667"/>
              <a:gd name="adj2" fmla="val 50000"/>
            </a:avLst>
          </a:prstGeom>
          <a:solidFill>
            <a:schemeClr val="accent2"/>
          </a:solidFill>
          <a:ln w="19050">
            <a:solidFill>
              <a:schemeClr val="accent2"/>
            </a:solidFill>
            <a:round/>
          </a:ln>
        </p:spPr>
        <p:txBody>
          <a:bodyPr wrap="none"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b="1">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32" name="Text Box 14"/>
          <p:cNvSpPr txBox="1">
            <a:spLocks noChangeArrowheads="1"/>
          </p:cNvSpPr>
          <p:nvPr/>
        </p:nvSpPr>
        <p:spPr bwMode="auto">
          <a:xfrm>
            <a:off x="323850" y="3573463"/>
            <a:ext cx="2087563" cy="466725"/>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FontTx/>
              <a:buNone/>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程序设计</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人</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33" name="Text Box 17"/>
          <p:cNvSpPr txBox="1">
            <a:spLocks noChangeArrowheads="1"/>
          </p:cNvSpPr>
          <p:nvPr/>
        </p:nvSpPr>
        <p:spPr bwMode="auto">
          <a:xfrm>
            <a:off x="3198813" y="2852738"/>
            <a:ext cx="574675" cy="2447925"/>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FontTx/>
              <a:buNone/>
            </a:pPr>
            <a:r>
              <a:rPr lang="zh-CN" altLang="en-US" sz="1800" b="1">
                <a:latin typeface="Times New Roman" panose="02020603050405020304" pitchFamily="18" charset="0"/>
                <a:ea typeface="黑体" panose="02010609060101010101" pitchFamily="49" charset="-122"/>
                <a:cs typeface="Times New Roman" panose="02020603050405020304" pitchFamily="18" charset="0"/>
              </a:rPr>
              <a:t>程序设计语言</a:t>
            </a:r>
            <a:endParaRPr lang="zh-CN" altLang="en-US" sz="18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34" name="Text Box 18"/>
          <p:cNvSpPr txBox="1">
            <a:spLocks noChangeArrowheads="1"/>
          </p:cNvSpPr>
          <p:nvPr/>
        </p:nvSpPr>
        <p:spPr bwMode="auto">
          <a:xfrm>
            <a:off x="3773488" y="2852738"/>
            <a:ext cx="1368425" cy="2447925"/>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nchorCtr="1"/>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800" b="1"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en-US" altLang="zh-CN" sz="18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800" b="1"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en-US" altLang="zh-CN" sz="18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800" b="1"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endParaRPr lang="en-US" altLang="zh-CN" sz="1800" b="1"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高级语言</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b="1" dirty="0">
                <a:latin typeface="Times New Roman" panose="02020603050405020304" pitchFamily="18" charset="0"/>
                <a:ea typeface="黑体" panose="02010609060101010101" pitchFamily="49" charset="-122"/>
                <a:cs typeface="Times New Roman" panose="02020603050405020304" pitchFamily="18" charset="0"/>
              </a:rPr>
              <a:t>汇编语言</a:t>
            </a:r>
            <a:endParaRPr lang="zh-CN" altLang="en-US" sz="1800" b="1" dirty="0">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spcBef>
                <a:spcPct val="0"/>
              </a:spcBef>
              <a:buFontTx/>
              <a:buNone/>
            </a:pPr>
            <a:r>
              <a:rPr lang="zh-CN" altLang="en-US" sz="1800" b="1" dirty="0">
                <a:latin typeface="Times New Roman" panose="02020603050405020304" pitchFamily="18" charset="0"/>
                <a:ea typeface="黑体" panose="02010609060101010101" pitchFamily="49" charset="-122"/>
                <a:cs typeface="Times New Roman" panose="02020603050405020304" pitchFamily="18" charset="0"/>
              </a:rPr>
              <a:t>机器语言</a:t>
            </a:r>
            <a:endParaRPr lang="zh-CN" altLang="en-US" sz="1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35" name="Line 19"/>
          <p:cNvSpPr>
            <a:spLocks noChangeShapeType="1"/>
          </p:cNvSpPr>
          <p:nvPr/>
        </p:nvSpPr>
        <p:spPr bwMode="auto">
          <a:xfrm>
            <a:off x="3775075" y="3860800"/>
            <a:ext cx="4608513" cy="0"/>
          </a:xfrm>
          <a:prstGeom prst="line">
            <a:avLst/>
          </a:prstGeom>
          <a:noFill/>
          <a:ln w="38100" cap="rnd">
            <a:solidFill>
              <a:srgbClr val="993366"/>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5136" name="Text Box 20"/>
          <p:cNvSpPr txBox="1">
            <a:spLocks noChangeArrowheads="1"/>
          </p:cNvSpPr>
          <p:nvPr/>
        </p:nvSpPr>
        <p:spPr bwMode="auto">
          <a:xfrm>
            <a:off x="5718175" y="3141663"/>
            <a:ext cx="2519363" cy="719137"/>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zh-CN" sz="1800" b="1">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37" name="Text Box 21"/>
          <p:cNvSpPr txBox="1">
            <a:spLocks noChangeArrowheads="1"/>
          </p:cNvSpPr>
          <p:nvPr/>
        </p:nvSpPr>
        <p:spPr bwMode="auto">
          <a:xfrm>
            <a:off x="6581775" y="3371850"/>
            <a:ext cx="7207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50000"/>
              </a:spcBef>
              <a:buFontTx/>
              <a:buNone/>
            </a:pPr>
            <a:r>
              <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语言鸿沟</a:t>
            </a:r>
            <a:endPar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38" name="Line 23"/>
          <p:cNvSpPr>
            <a:spLocks noChangeShapeType="1"/>
          </p:cNvSpPr>
          <p:nvPr/>
        </p:nvSpPr>
        <p:spPr bwMode="auto">
          <a:xfrm>
            <a:off x="4427538" y="2565400"/>
            <a:ext cx="0" cy="288925"/>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sp>
        <p:nvSpPr>
          <p:cNvPr id="5139" name="Line 25"/>
          <p:cNvSpPr>
            <a:spLocks noChangeShapeType="1"/>
          </p:cNvSpPr>
          <p:nvPr/>
        </p:nvSpPr>
        <p:spPr bwMode="auto">
          <a:xfrm>
            <a:off x="2411413" y="3789363"/>
            <a:ext cx="79216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tx1"/>
              </a:solidFill>
            </a:endParaRPr>
          </a:p>
        </p:txBody>
      </p:sp>
      <p:cxnSp>
        <p:nvCxnSpPr>
          <p:cNvPr id="5140" name="AutoShape 27"/>
          <p:cNvCxnSpPr>
            <a:cxnSpLocks noChangeShapeType="1"/>
          </p:cNvCxnSpPr>
          <p:nvPr/>
        </p:nvCxnSpPr>
        <p:spPr bwMode="auto">
          <a:xfrm rot="16200000" flipH="1">
            <a:off x="4808538" y="4949825"/>
            <a:ext cx="487362" cy="1189038"/>
          </a:xfrm>
          <a:prstGeom prst="bentConnector2">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537845" y="1498600"/>
            <a:ext cx="8269605" cy="5026025"/>
          </a:xfrm>
        </p:spPr>
        <p:txBody>
          <a:bodyPr/>
          <a:lstStyle/>
          <a:p>
            <a:pPr marL="0" indent="0">
              <a:lnSpc>
                <a:spcPct val="80000"/>
              </a:lnSpc>
              <a:buNone/>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，取</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指针</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变量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加</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后所指变量的内容</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，取</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所</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变量</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的内容后，</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再加</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，取</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后所</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指变量的内容</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，取</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所</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变量</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的内容后，</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再减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所指向的变量内容加</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s</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所指向的变量内容减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2"/>
          <p:cNvSpPr>
            <a:spLocks noChangeArrowheads="1"/>
          </p:cNvSpPr>
          <p:nvPr/>
        </p:nvSpPr>
        <p:spPr bwMode="auto">
          <a:xfrm>
            <a:off x="2627784" y="260648"/>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smtClean="0">
                <a:solidFill>
                  <a:schemeClr val="bg1"/>
                </a:solidFill>
                <a:ea typeface="黑体" panose="02010609060101010101" pitchFamily="49" charset="-122"/>
              </a:rPr>
              <a:t>举例</a:t>
            </a:r>
            <a:endParaRPr lang="zh-CN" altLang="en-US" sz="4000" dirty="0">
              <a:solidFill>
                <a:schemeClr val="bg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108520" y="1348700"/>
            <a:ext cx="9144570" cy="2656111"/>
          </a:xfrm>
        </p:spPr>
        <p:txBody>
          <a:bodyPr/>
          <a:lstStyle/>
          <a:p>
            <a:pPr latinLnBrk="0"/>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两个指针</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在一定条件下</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可以作减法运算</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1" latinLnBrk="0">
              <a:spcBef>
                <a:spcPct val="0"/>
              </a:spcBef>
            </a:pPr>
            <a:endParaRPr lang="en-US" altLang="zh-CN" sz="800" dirty="0" smtClean="0">
              <a:latin typeface="Times New Roman" panose="02020603050405020304" pitchFamily="18" charset="0"/>
              <a:ea typeface="黑体" panose="02010609060101010101" pitchFamily="49" charset="-122"/>
              <a:cs typeface="Times New Roman" panose="02020603050405020304" pitchFamily="18" charset="0"/>
            </a:endParaRPr>
          </a:p>
          <a:p>
            <a:pPr marL="357505" lvl="1" indent="443230" latinLnBrk="0">
              <a:spcBef>
                <a:spcPct val="0"/>
              </a:spcBef>
              <a:buFont typeface="Wingdings" panose="05000000000000000000" pitchFamily="2" charset="2"/>
              <a:buChar char="ü"/>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如果</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同一数组</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中的元素，则</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p-q</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就表示在</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所指对象与</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所指对象之间</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基本数据类型元素的个数</a:t>
            </a:r>
            <a:endPar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latinLnBrk="0">
              <a:buFont typeface="Wingdings" panose="05000000000000000000" pitchFamily="2" charset="2"/>
              <a:buChar char="ü"/>
            </a:pPr>
            <a:endParaRPr lang="zh-CN" altLang="en-US" sz="800" dirty="0" smtClean="0">
              <a:latin typeface="Times New Roman" panose="02020603050405020304" pitchFamily="18" charset="0"/>
              <a:ea typeface="黑体" panose="02010609060101010101" pitchFamily="49" charset="-122"/>
              <a:cs typeface="Times New Roman" panose="02020603050405020304" pitchFamily="18" charset="0"/>
            </a:endParaRPr>
          </a:p>
          <a:p>
            <a:pPr lvl="1" latinLnBrk="0">
              <a:buFont typeface="Wingdings" panose="05000000000000000000" pitchFamily="2" charset="2"/>
              <a:buChar char="ü"/>
            </a:pPr>
            <a:endParaRPr lang="zh-CN" altLang="en-US" sz="24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1799" name="Group 55"/>
          <p:cNvGraphicFramePr>
            <a:graphicFrameLocks noGrp="1"/>
          </p:cNvGraphicFramePr>
          <p:nvPr/>
        </p:nvGraphicFramePr>
        <p:xfrm>
          <a:off x="7092950" y="2640013"/>
          <a:ext cx="3072130" cy="4030980"/>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8</a:t>
                      </a:r>
                      <a:endPar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1</a:t>
                      </a:r>
                      <a:endPar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2008</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2010</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33456">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31783" name="Text Box 47"/>
          <p:cNvSpPr txBox="1">
            <a:spLocks noChangeArrowheads="1"/>
          </p:cNvSpPr>
          <p:nvPr/>
        </p:nvSpPr>
        <p:spPr bwMode="auto">
          <a:xfrm>
            <a:off x="6286500" y="2636838"/>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FF0000"/>
                </a:solidFill>
              </a:rPr>
              <a:t>q</a:t>
            </a:r>
            <a:endParaRPr lang="en-US" altLang="zh-CN" sz="2800" b="1">
              <a:solidFill>
                <a:srgbClr val="FF0000"/>
              </a:solidFill>
            </a:endParaRPr>
          </a:p>
        </p:txBody>
      </p:sp>
      <p:cxnSp>
        <p:nvCxnSpPr>
          <p:cNvPr id="29" name="直接箭头连接符 28"/>
          <p:cNvCxnSpPr/>
          <p:nvPr/>
        </p:nvCxnSpPr>
        <p:spPr>
          <a:xfrm>
            <a:off x="6715125" y="2994025"/>
            <a:ext cx="357188"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Text Box 47"/>
          <p:cNvSpPr txBox="1">
            <a:spLocks noChangeArrowheads="1"/>
          </p:cNvSpPr>
          <p:nvPr/>
        </p:nvSpPr>
        <p:spPr bwMode="auto">
          <a:xfrm>
            <a:off x="6286500" y="4206240"/>
            <a:ext cx="28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6" name="直接箭头连接符 55"/>
          <p:cNvCxnSpPr/>
          <p:nvPr/>
        </p:nvCxnSpPr>
        <p:spPr>
          <a:xfrm>
            <a:off x="6702425" y="4491990"/>
            <a:ext cx="357188" cy="1588"/>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28719" name="Rectangle 2"/>
          <p:cNvSpPr>
            <a:spLocks noChangeArrowheads="1"/>
          </p:cNvSpPr>
          <p:nvPr/>
        </p:nvSpPr>
        <p:spPr bwMode="auto">
          <a:xfrm>
            <a:off x="2711450" y="23181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a:solidFill>
                  <a:schemeClr val="bg1"/>
                </a:solidFill>
                <a:ea typeface="黑体" panose="02010609060101010101" pitchFamily="49" charset="-122"/>
              </a:rPr>
              <a:t>指针变量的算术运算</a:t>
            </a:r>
            <a:endParaRPr lang="zh-CN" altLang="en-US" sz="4000" dirty="0">
              <a:solidFill>
                <a:schemeClr val="bg1"/>
              </a:solidFill>
              <a:ea typeface="黑体" panose="02010609060101010101" pitchFamily="49" charset="-122"/>
            </a:endParaRPr>
          </a:p>
        </p:txBody>
      </p:sp>
      <p:sp>
        <p:nvSpPr>
          <p:cNvPr id="2" name="Rectangle 3"/>
          <p:cNvSpPr txBox="1">
            <a:spLocks noChangeArrowheads="1"/>
          </p:cNvSpPr>
          <p:nvPr/>
        </p:nvSpPr>
        <p:spPr bwMode="auto">
          <a:xfrm>
            <a:off x="899160" y="3207385"/>
            <a:ext cx="4058285" cy="3176270"/>
          </a:xfrm>
          <a:prstGeom prst="rect">
            <a:avLst/>
          </a:prstGeom>
          <a:solidFill>
            <a:srgbClr val="CCFF99"/>
          </a:solidFill>
          <a:ln>
            <a:solidFill>
              <a:schemeClr val="tx1"/>
            </a:solid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a:spcBef>
                <a:spcPts val="0"/>
              </a:spcBef>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#include &lt;stdio.h&gt;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endParaRPr lang="en-US" altLang="zh-CN" sz="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int main()</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int q[6],  *p = &amp;q[4];</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endParaRPr lang="en-US" altLang="zh-CN" sz="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printf("%d", </a:t>
            </a:r>
            <a:r>
              <a:rPr lang="en-US" altLang="zh-CN" sz="3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p-q</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return 0;</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108585" y="1492250"/>
            <a:ext cx="9144635" cy="735330"/>
          </a:xfrm>
        </p:spPr>
        <p:txBody>
          <a:bodyPr/>
          <a:lstStyle/>
          <a:p>
            <a:pPr marL="457200" lvl="1" indent="0" latinLnBrk="0">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计算字符串长度的函数</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strlen</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(“HELLO”)</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的实现代码：</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latinLnBrk="0">
              <a:buFont typeface="Wingdings 2" panose="05020102010507070707" pitchFamily="18" charset="2"/>
              <a:buNone/>
            </a:pP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atinLnBrk="0">
              <a:spcBef>
                <a:spcPts val="0"/>
              </a:spcBef>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1799" name="Group 55"/>
          <p:cNvGraphicFramePr>
            <a:graphicFrameLocks noGrp="1"/>
          </p:cNvGraphicFramePr>
          <p:nvPr/>
        </p:nvGraphicFramePr>
        <p:xfrm>
          <a:off x="7092950" y="2640013"/>
          <a:ext cx="3072130" cy="4061723"/>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H</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E</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L</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L</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O</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33456">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31783" name="Text Box 47"/>
          <p:cNvSpPr txBox="1">
            <a:spLocks noChangeArrowheads="1"/>
          </p:cNvSpPr>
          <p:nvPr/>
        </p:nvSpPr>
        <p:spPr bwMode="auto">
          <a:xfrm>
            <a:off x="6286500" y="2636838"/>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FF0000"/>
                </a:solidFill>
              </a:rPr>
              <a:t>q</a:t>
            </a:r>
            <a:endParaRPr lang="en-US" altLang="zh-CN" sz="2800" b="1">
              <a:solidFill>
                <a:srgbClr val="FF0000"/>
              </a:solidFill>
            </a:endParaRPr>
          </a:p>
        </p:txBody>
      </p:sp>
      <p:cxnSp>
        <p:nvCxnSpPr>
          <p:cNvPr id="29" name="直接箭头连接符 28"/>
          <p:cNvCxnSpPr/>
          <p:nvPr/>
        </p:nvCxnSpPr>
        <p:spPr>
          <a:xfrm>
            <a:off x="6715125" y="2994025"/>
            <a:ext cx="357188"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47"/>
          <p:cNvSpPr txBox="1">
            <a:spLocks noChangeArrowheads="1"/>
          </p:cNvSpPr>
          <p:nvPr/>
        </p:nvSpPr>
        <p:spPr bwMode="auto">
          <a:xfrm>
            <a:off x="6299200" y="2922588"/>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32" name="直接箭头连接符 31"/>
          <p:cNvCxnSpPr/>
          <p:nvPr/>
        </p:nvCxnSpPr>
        <p:spPr>
          <a:xfrm>
            <a:off x="6715125" y="3208338"/>
            <a:ext cx="357188"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47" name="Text Box 47"/>
          <p:cNvSpPr txBox="1">
            <a:spLocks noChangeArrowheads="1"/>
          </p:cNvSpPr>
          <p:nvPr/>
        </p:nvSpPr>
        <p:spPr bwMode="auto">
          <a:xfrm>
            <a:off x="6286500" y="3208338"/>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48" name="直接箭头连接符 47"/>
          <p:cNvCxnSpPr/>
          <p:nvPr/>
        </p:nvCxnSpPr>
        <p:spPr>
          <a:xfrm>
            <a:off x="6702425" y="3494088"/>
            <a:ext cx="357188"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49" name="Text Box 47"/>
          <p:cNvSpPr txBox="1">
            <a:spLocks noChangeArrowheads="1"/>
          </p:cNvSpPr>
          <p:nvPr/>
        </p:nvSpPr>
        <p:spPr bwMode="auto">
          <a:xfrm>
            <a:off x="6286500" y="3565525"/>
            <a:ext cx="28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0" name="直接箭头连接符 49"/>
          <p:cNvCxnSpPr/>
          <p:nvPr/>
        </p:nvCxnSpPr>
        <p:spPr>
          <a:xfrm>
            <a:off x="6702425" y="3851275"/>
            <a:ext cx="357188" cy="1588"/>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51" name="Text Box 47"/>
          <p:cNvSpPr txBox="1">
            <a:spLocks noChangeArrowheads="1"/>
          </p:cNvSpPr>
          <p:nvPr/>
        </p:nvSpPr>
        <p:spPr bwMode="auto">
          <a:xfrm>
            <a:off x="6286500" y="3970338"/>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2" name="直接箭头连接符 51"/>
          <p:cNvCxnSpPr/>
          <p:nvPr/>
        </p:nvCxnSpPr>
        <p:spPr>
          <a:xfrm>
            <a:off x="6702425" y="4256088"/>
            <a:ext cx="357188"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53" name="Text Box 47"/>
          <p:cNvSpPr txBox="1">
            <a:spLocks noChangeArrowheads="1"/>
          </p:cNvSpPr>
          <p:nvPr/>
        </p:nvSpPr>
        <p:spPr bwMode="auto">
          <a:xfrm>
            <a:off x="6286500" y="4327525"/>
            <a:ext cx="28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4" name="直接箭头连接符 53"/>
          <p:cNvCxnSpPr/>
          <p:nvPr/>
        </p:nvCxnSpPr>
        <p:spPr>
          <a:xfrm>
            <a:off x="6702425" y="4613275"/>
            <a:ext cx="357188" cy="1588"/>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55" name="Text Box 47"/>
          <p:cNvSpPr txBox="1">
            <a:spLocks noChangeArrowheads="1"/>
          </p:cNvSpPr>
          <p:nvPr/>
        </p:nvSpPr>
        <p:spPr bwMode="auto">
          <a:xfrm>
            <a:off x="6286500" y="4708525"/>
            <a:ext cx="28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6" name="直接箭头连接符 55"/>
          <p:cNvCxnSpPr/>
          <p:nvPr/>
        </p:nvCxnSpPr>
        <p:spPr>
          <a:xfrm>
            <a:off x="6702425" y="4994275"/>
            <a:ext cx="357188" cy="1588"/>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3"/>
          <p:cNvSpPr txBox="1">
            <a:spLocks noChangeArrowheads="1"/>
          </p:cNvSpPr>
          <p:nvPr/>
        </p:nvSpPr>
        <p:spPr bwMode="auto">
          <a:xfrm>
            <a:off x="972820" y="2856865"/>
            <a:ext cx="4320540" cy="2881630"/>
          </a:xfrm>
          <a:prstGeom prst="rect">
            <a:avLst/>
          </a:prstGeom>
          <a:solidFill>
            <a:srgbClr val="CCFF99"/>
          </a:solidFill>
          <a:ln>
            <a:solidFill>
              <a:schemeClr val="tx1"/>
            </a:solid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a:spcBef>
                <a:spcPts val="0"/>
              </a:spcBef>
              <a:buNone/>
            </a:pP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strlen</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(char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q)</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char *  p = q;</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while (*p != ‘\0’)</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p</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return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p-q </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buNone/>
            </a:pP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719" name="Rectangle 2"/>
          <p:cNvSpPr>
            <a:spLocks noChangeArrowheads="1"/>
          </p:cNvSpPr>
          <p:nvPr/>
        </p:nvSpPr>
        <p:spPr bwMode="auto">
          <a:xfrm>
            <a:off x="2711450" y="23181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a:solidFill>
                  <a:schemeClr val="bg1"/>
                </a:solidFill>
                <a:ea typeface="黑体" panose="02010609060101010101" pitchFamily="49" charset="-122"/>
              </a:rPr>
              <a:t>指针变量的算术运算</a:t>
            </a:r>
            <a:endParaRPr lang="zh-CN" altLang="en-US" sz="4000" dirty="0">
              <a:solidFill>
                <a:schemeClr val="bg1"/>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par>
                                <p:cTn id="23" presetID="3" presetClass="entr" presetSubtype="1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48"/>
                                        </p:tgtEl>
                                      </p:cBhvr>
                                    </p:animEffect>
                                    <p:set>
                                      <p:cBhvr>
                                        <p:cTn id="33" dur="1" fill="hold">
                                          <p:stCondLst>
                                            <p:cond delay="499"/>
                                          </p:stCondLst>
                                        </p:cTn>
                                        <p:tgtEl>
                                          <p:spTgt spid="48"/>
                                        </p:tgtEl>
                                        <p:attrNameLst>
                                          <p:attrName>style.visibility</p:attrName>
                                        </p:attrNameLst>
                                      </p:cBhvr>
                                      <p:to>
                                        <p:strVal val="hidden"/>
                                      </p:to>
                                    </p:se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par>
                                <p:cTn id="38" presetID="3" presetClass="entr" presetSubtype="10"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blinds(horizontal)">
                                      <p:cBhvr>
                                        <p:cTn id="40" dur="500"/>
                                        <p:tgtEl>
                                          <p:spTgt spid="5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nodeType="clickEffect">
                                  <p:stCondLst>
                                    <p:cond delay="0"/>
                                  </p:stCondLst>
                                  <p:childTnLst>
                                    <p:animEffect transition="out" filter="blinds(horizontal)">
                                      <p:cBhvr>
                                        <p:cTn id="44" dur="500"/>
                                        <p:tgtEl>
                                          <p:spTgt spid="49"/>
                                        </p:tgtEl>
                                      </p:cBhvr>
                                    </p:animEffect>
                                    <p:set>
                                      <p:cBhvr>
                                        <p:cTn id="45" dur="1" fill="hold">
                                          <p:stCondLst>
                                            <p:cond delay="499"/>
                                          </p:stCondLst>
                                        </p:cTn>
                                        <p:tgtEl>
                                          <p:spTgt spid="49"/>
                                        </p:tgtEl>
                                        <p:attrNameLst>
                                          <p:attrName>style.visibility</p:attrName>
                                        </p:attrNameLst>
                                      </p:cBhvr>
                                      <p:to>
                                        <p:strVal val="hidden"/>
                                      </p:to>
                                    </p:set>
                                  </p:childTnLst>
                                </p:cTn>
                              </p:par>
                              <p:par>
                                <p:cTn id="46" presetID="3" presetClass="exit" presetSubtype="10" fill="hold" nodeType="withEffect">
                                  <p:stCondLst>
                                    <p:cond delay="0"/>
                                  </p:stCondLst>
                                  <p:childTnLst>
                                    <p:animEffect transition="out" filter="blinds(horizontal)">
                                      <p:cBhvr>
                                        <p:cTn id="47" dur="500"/>
                                        <p:tgtEl>
                                          <p:spTgt spid="50"/>
                                        </p:tgtEl>
                                      </p:cBhvr>
                                    </p:animEffect>
                                    <p:set>
                                      <p:cBhvr>
                                        <p:cTn id="48" dur="1" fill="hold">
                                          <p:stCondLst>
                                            <p:cond delay="499"/>
                                          </p:stCondLst>
                                        </p:cTn>
                                        <p:tgtEl>
                                          <p:spTgt spid="50"/>
                                        </p:tgtEl>
                                        <p:attrNameLst>
                                          <p:attrName>style.visibility</p:attrName>
                                        </p:attrNameLst>
                                      </p:cBhvr>
                                      <p:to>
                                        <p:strVal val="hidden"/>
                                      </p:to>
                                    </p:se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linds(horizontal)">
                                      <p:cBhvr>
                                        <p:cTn id="52" dur="500"/>
                                        <p:tgtEl>
                                          <p:spTgt spid="51"/>
                                        </p:tgtEl>
                                      </p:cBhvr>
                                    </p:animEffect>
                                  </p:childTnLst>
                                </p:cTn>
                              </p:par>
                              <p:par>
                                <p:cTn id="53" presetID="3" presetClass="entr" presetSubtype="1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nodeType="clickEffect">
                                  <p:stCondLst>
                                    <p:cond delay="0"/>
                                  </p:stCondLst>
                                  <p:childTnLst>
                                    <p:animEffect transition="out" filter="blinds(horizontal)">
                                      <p:cBhvr>
                                        <p:cTn id="59" dur="500"/>
                                        <p:tgtEl>
                                          <p:spTgt spid="51"/>
                                        </p:tgtEl>
                                      </p:cBhvr>
                                    </p:animEffect>
                                    <p:set>
                                      <p:cBhvr>
                                        <p:cTn id="60" dur="1" fill="hold">
                                          <p:stCondLst>
                                            <p:cond delay="499"/>
                                          </p:stCondLst>
                                        </p:cTn>
                                        <p:tgtEl>
                                          <p:spTgt spid="51"/>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52"/>
                                        </p:tgtEl>
                                      </p:cBhvr>
                                    </p:animEffect>
                                    <p:set>
                                      <p:cBhvr>
                                        <p:cTn id="63" dur="1" fill="hold">
                                          <p:stCondLst>
                                            <p:cond delay="499"/>
                                          </p:stCondLst>
                                        </p:cTn>
                                        <p:tgtEl>
                                          <p:spTgt spid="52"/>
                                        </p:tgtEl>
                                        <p:attrNameLst>
                                          <p:attrName>style.visibility</p:attrName>
                                        </p:attrNameLst>
                                      </p:cBhvr>
                                      <p:to>
                                        <p:strVal val="hidden"/>
                                      </p:to>
                                    </p:set>
                                  </p:childTnLst>
                                </p:cTn>
                              </p:par>
                            </p:childTnLst>
                          </p:cTn>
                        </p:par>
                        <p:par>
                          <p:cTn id="64" fill="hold">
                            <p:stCondLst>
                              <p:cond delay="500"/>
                            </p:stCondLst>
                            <p:childTnLst>
                              <p:par>
                                <p:cTn id="65" presetID="3" presetClass="entr" presetSubtype="10" fill="hold" grpId="0" nodeType="after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linds(horizontal)">
                                      <p:cBhvr>
                                        <p:cTn id="67" dur="500"/>
                                        <p:tgtEl>
                                          <p:spTgt spid="53"/>
                                        </p:tgtEl>
                                      </p:cBhvr>
                                    </p:animEffect>
                                  </p:childTnLst>
                                </p:cTn>
                              </p:par>
                              <p:par>
                                <p:cTn id="68" presetID="3" presetClass="entr" presetSubtype="10"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blinds(horizontal)">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nodeType="clickEffect">
                                  <p:stCondLst>
                                    <p:cond delay="0"/>
                                  </p:stCondLst>
                                  <p:childTnLst>
                                    <p:animEffect transition="out" filter="blinds(horizontal)">
                                      <p:cBhvr>
                                        <p:cTn id="74" dur="500"/>
                                        <p:tgtEl>
                                          <p:spTgt spid="53"/>
                                        </p:tgtEl>
                                      </p:cBhvr>
                                    </p:animEffect>
                                    <p:set>
                                      <p:cBhvr>
                                        <p:cTn id="75" dur="1" fill="hold">
                                          <p:stCondLst>
                                            <p:cond delay="499"/>
                                          </p:stCondLst>
                                        </p:cTn>
                                        <p:tgtEl>
                                          <p:spTgt spid="53"/>
                                        </p:tgtEl>
                                        <p:attrNameLst>
                                          <p:attrName>style.visibility</p:attrName>
                                        </p:attrNameLst>
                                      </p:cBhvr>
                                      <p:to>
                                        <p:strVal val="hidden"/>
                                      </p:to>
                                    </p:set>
                                  </p:childTnLst>
                                </p:cTn>
                              </p:par>
                              <p:par>
                                <p:cTn id="76" presetID="3" presetClass="exit" presetSubtype="10" fill="hold" nodeType="withEffect">
                                  <p:stCondLst>
                                    <p:cond delay="0"/>
                                  </p:stCondLst>
                                  <p:childTnLst>
                                    <p:animEffect transition="out" filter="blinds(horizontal)">
                                      <p:cBhvr>
                                        <p:cTn id="77" dur="500"/>
                                        <p:tgtEl>
                                          <p:spTgt spid="54"/>
                                        </p:tgtEl>
                                      </p:cBhvr>
                                    </p:animEffect>
                                    <p:set>
                                      <p:cBhvr>
                                        <p:cTn id="78" dur="1" fill="hold">
                                          <p:stCondLst>
                                            <p:cond delay="499"/>
                                          </p:stCondLst>
                                        </p:cTn>
                                        <p:tgtEl>
                                          <p:spTgt spid="54"/>
                                        </p:tgtEl>
                                        <p:attrNameLst>
                                          <p:attrName>style.visibility</p:attrName>
                                        </p:attrNameLst>
                                      </p:cBhvr>
                                      <p:to>
                                        <p:strVal val="hidden"/>
                                      </p:to>
                                    </p:set>
                                  </p:childTnLst>
                                </p:cTn>
                              </p:par>
                            </p:childTnLst>
                          </p:cTn>
                        </p:par>
                        <p:par>
                          <p:cTn id="79" fill="hold">
                            <p:stCondLst>
                              <p:cond delay="500"/>
                            </p:stCondLst>
                            <p:childTnLst>
                              <p:par>
                                <p:cTn id="80" presetID="3" presetClass="entr" presetSubtype="1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blinds(horizontal)">
                                      <p:cBhvr>
                                        <p:cTn id="82" dur="500"/>
                                        <p:tgtEl>
                                          <p:spTgt spid="55"/>
                                        </p:tgtEl>
                                      </p:cBhvr>
                                    </p:animEffect>
                                  </p:childTnLst>
                                </p:cTn>
                              </p:par>
                              <p:par>
                                <p:cTn id="83" presetID="3" presetClass="entr" presetSubtype="10" fill="hold"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blinds(horizontal)">
                                      <p:cBhvr>
                                        <p:cTn id="8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7" grpId="0"/>
      <p:bldP spid="49" grpId="0"/>
      <p:bldP spid="51" grpId="0"/>
      <p:bldP spid="53" grpId="0"/>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639888" y="260350"/>
            <a:ext cx="6324600" cy="533400"/>
          </a:xfrm>
        </p:spPr>
        <p:txBody>
          <a:bodyPr/>
          <a:lstStyle/>
          <a:p>
            <a:r>
              <a:rPr lang="zh-CN" altLang="en-US" sz="3600" dirty="0" smtClean="0">
                <a:latin typeface="黑体" panose="02010609060101010101" pitchFamily="49" charset="-122"/>
                <a:ea typeface="黑体" panose="02010609060101010101" pitchFamily="49" charset="-122"/>
              </a:rPr>
              <a:t>关系运算</a:t>
            </a:r>
            <a:endParaRPr lang="zh-CN" altLang="en-US" sz="3600" dirty="0" smtClean="0">
              <a:latin typeface="黑体" panose="02010609060101010101" pitchFamily="49" charset="-122"/>
              <a:ea typeface="黑体" panose="02010609060101010101" pitchFamily="49" charset="-122"/>
            </a:endParaRPr>
          </a:p>
        </p:txBody>
      </p:sp>
      <p:sp>
        <p:nvSpPr>
          <p:cNvPr id="32771" name="Rectangle 3"/>
          <p:cNvSpPr>
            <a:spLocks noGrp="1" noChangeArrowheads="1"/>
          </p:cNvSpPr>
          <p:nvPr>
            <p:ph type="body" idx="1"/>
          </p:nvPr>
        </p:nvSpPr>
        <p:spPr>
          <a:xfrm>
            <a:off x="36066" y="1456134"/>
            <a:ext cx="7848302" cy="4925194"/>
          </a:xfrm>
        </p:spPr>
        <p:txBody>
          <a:bodyPr/>
          <a:lstStyle/>
          <a:p>
            <a:pPr>
              <a:lnSpc>
                <a:spcPct val="10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指针变量在</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一定条件下</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可以进行比较</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00000"/>
              </a:lnSpc>
              <a:spcBef>
                <a:spcPts val="0"/>
              </a:spcBef>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如果</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同一数组</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的元素</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100000"/>
              </a:lnSpc>
              <a:spcBef>
                <a:spcPts val="0"/>
              </a:spcBef>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那么像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&lt;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等关系运算都可进行</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ts val="0"/>
              </a:spcBef>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如：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 &gt; q</a:t>
            </a: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2">
              <a:lnSpc>
                <a:spcPct val="100000"/>
              </a:lnSpc>
              <a:spcBef>
                <a:spcPts val="0"/>
              </a:spcBef>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当</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所指的数组元素在</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q</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所指的元素之前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marL="1343025" lvl="2" indent="-171450">
              <a:lnSpc>
                <a:spcPct val="100000"/>
              </a:lnSpc>
              <a:spcBef>
                <a:spcPts val="0"/>
              </a:spcBef>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为假；反之，为真</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100000"/>
              </a:lnSpc>
              <a:spcBef>
                <a:spcPts val="0"/>
              </a:spcBef>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同样，关系运算</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也能执行。</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100000"/>
              </a:lnSpc>
            </a:pP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指向</a:t>
            </a:r>
            <a:r>
              <a:rPr lang="zh-CN" altLang="en-US" sz="28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不同数组</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的指针变量</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不允许</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进行比较</a:t>
            </a:r>
            <a:endPar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pP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任何指针可以同</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作相等或不相等的比较</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2773" name="Group 5"/>
          <p:cNvGraphicFramePr>
            <a:graphicFrameLocks noGrp="1"/>
          </p:cNvGraphicFramePr>
          <p:nvPr/>
        </p:nvGraphicFramePr>
        <p:xfrm>
          <a:off x="7235825" y="1270000"/>
          <a:ext cx="3071813" cy="4033840"/>
        </p:xfrm>
        <a:graphic>
          <a:graphicData uri="http://schemas.openxmlformats.org/drawingml/2006/table">
            <a:tbl>
              <a:tblPr/>
              <a:tblGrid>
                <a:gridCol w="1344613"/>
                <a:gridCol w="17272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H</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E</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L</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L</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rPr>
                        <a:t>O</a:t>
                      </a:r>
                      <a:endParaRPr kumimoji="0" lang="zh-CN" altLang="en-US" sz="1800" b="1" i="0" u="none" strike="noStrike" cap="none" normalizeH="0" baseline="0" smtClean="0">
                        <a:ln>
                          <a:noFill/>
                        </a:ln>
                        <a:solidFill>
                          <a:srgbClr val="00206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3338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32808" name="Text Box 47"/>
          <p:cNvSpPr txBox="1">
            <a:spLocks noChangeArrowheads="1"/>
          </p:cNvSpPr>
          <p:nvPr/>
        </p:nvSpPr>
        <p:spPr bwMode="auto">
          <a:xfrm>
            <a:off x="6502400" y="2233613"/>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52" name="直接箭头连接符 51"/>
          <p:cNvCxnSpPr/>
          <p:nvPr/>
        </p:nvCxnSpPr>
        <p:spPr>
          <a:xfrm>
            <a:off x="6918325" y="2519363"/>
            <a:ext cx="357188"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32810" name="Text Box 47"/>
          <p:cNvSpPr txBox="1">
            <a:spLocks noChangeArrowheads="1"/>
          </p:cNvSpPr>
          <p:nvPr/>
        </p:nvSpPr>
        <p:spPr bwMode="auto">
          <a:xfrm>
            <a:off x="6448425" y="2900363"/>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FF0000"/>
                </a:solidFill>
              </a:rPr>
              <a:t>q</a:t>
            </a:r>
            <a:endParaRPr lang="en-US" altLang="zh-CN" sz="2800" b="1">
              <a:solidFill>
                <a:srgbClr val="FF0000"/>
              </a:solidFill>
            </a:endParaRPr>
          </a:p>
        </p:txBody>
      </p:sp>
      <p:cxnSp>
        <p:nvCxnSpPr>
          <p:cNvPr id="29" name="直接箭头连接符 28"/>
          <p:cNvCxnSpPr/>
          <p:nvPr/>
        </p:nvCxnSpPr>
        <p:spPr>
          <a:xfrm>
            <a:off x="6877050" y="3241675"/>
            <a:ext cx="357188"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711450" y="260350"/>
            <a:ext cx="6324600" cy="533400"/>
          </a:xfrm>
        </p:spPr>
        <p:txBody>
          <a:bodyPr/>
          <a:lstStyle/>
          <a:p>
            <a:r>
              <a:rPr lang="zh-CN" altLang="en-US" sz="3600" dirty="0" smtClean="0">
                <a:latin typeface="黑体" panose="02010609060101010101" pitchFamily="49" charset="-122"/>
                <a:ea typeface="黑体" panose="02010609060101010101" pitchFamily="49" charset="-122"/>
              </a:rPr>
              <a:t>举例</a:t>
            </a:r>
            <a:endParaRPr lang="zh-CN" altLang="en-US" sz="3600" dirty="0" smtClean="0">
              <a:latin typeface="黑体" panose="02010609060101010101" pitchFamily="49" charset="-122"/>
              <a:ea typeface="黑体" panose="02010609060101010101" pitchFamily="49" charset="-122"/>
            </a:endParaRPr>
          </a:p>
        </p:txBody>
      </p:sp>
      <p:sp>
        <p:nvSpPr>
          <p:cNvPr id="33795" name="Rectangle 3"/>
          <p:cNvSpPr>
            <a:spLocks noGrp="1" noChangeArrowheads="1"/>
          </p:cNvSpPr>
          <p:nvPr>
            <p:ph type="body" idx="1"/>
          </p:nvPr>
        </p:nvSpPr>
        <p:spPr>
          <a:xfrm>
            <a:off x="468313" y="1557338"/>
            <a:ext cx="8496300" cy="5026025"/>
          </a:xfrm>
        </p:spPr>
        <p:txBody>
          <a:bodyPr/>
          <a:lstStyle/>
          <a:p>
            <a:pPr>
              <a:lnSpc>
                <a:spcPct val="80000"/>
              </a:lnSpc>
              <a:buFont typeface="Wingdings" panose="05000000000000000000" pitchFamily="2" charset="2"/>
              <a:buNone/>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main ( )</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=3, * p=&amp;</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 %4d”, </a:t>
            </a:r>
            <a:r>
              <a:rPr lang="en-US" altLang="zh-CN" sz="2800" b="1"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p==&amp;</a:t>
            </a:r>
            <a:r>
              <a:rPr lang="en-US" altLang="zh-CN" sz="2800" b="1" dirty="0" err="1"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printf</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 %4d\n”, </a:t>
            </a:r>
            <a:r>
              <a:rPr lang="en-US" altLang="zh-CN" sz="2800" b="1"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rPr>
              <a:t>**&amp;p</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return 0;</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endParaRPr lang="en-US" altLang="zh-CN" sz="2400" b="1" dirty="0" smtClean="0">
              <a:solidFill>
                <a:srgbClr val="CC0066"/>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buFont typeface="Wingdings" panose="05000000000000000000" pitchFamily="2" charset="2"/>
              <a:buNone/>
            </a:pP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分析：</a:t>
            </a:r>
            <a:endParaRPr lang="zh-CN" altLang="en-US" sz="2800" dirty="0" smtClean="0">
              <a:latin typeface="黑体" panose="02010609060101010101" pitchFamily="49" charset="-122"/>
              <a:ea typeface="黑体" panose="02010609060101010101" pitchFamily="49" charset="-122"/>
              <a:cs typeface="Times New Roman" panose="02020603050405020304" pitchFamily="18" charset="0"/>
            </a:endParaRPr>
          </a:p>
          <a:p>
            <a:pPr>
              <a:lnSpc>
                <a:spcPct val="80000"/>
              </a:lnSpc>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p==&amp;</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p==(&amp;</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p</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与</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&amp;</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做相等的比较，结果为真，即</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pP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80000"/>
              </a:lnSpc>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**&amp;p</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*(&amp;p)</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 *(&amp;p)</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等价于</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，故*</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即取</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的内容，即</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80000"/>
              </a:lnSpc>
            </a:pPr>
            <a:endPar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796" name="Text Box 7"/>
          <p:cNvSpPr txBox="1">
            <a:spLocks noChangeArrowheads="1"/>
          </p:cNvSpPr>
          <p:nvPr/>
        </p:nvSpPr>
        <p:spPr bwMode="auto">
          <a:xfrm>
            <a:off x="5867400" y="4149725"/>
            <a:ext cx="762000" cy="59213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latin typeface="Times New Roman" panose="02020603050405020304" pitchFamily="18" charset="0"/>
                <a:ea typeface="楷体_GB2312" pitchFamily="49" charset="-122"/>
              </a:rPr>
              <a:t>&amp;</a:t>
            </a:r>
            <a:r>
              <a:rPr lang="en-US" altLang="zh-CN">
                <a:latin typeface="Times New Roman" panose="02020603050405020304" pitchFamily="18" charset="0"/>
                <a:ea typeface="楷体_GB2312" pitchFamily="49" charset="-122"/>
              </a:rPr>
              <a:t>i</a:t>
            </a:r>
            <a:endParaRPr lang="en-US" altLang="zh-CN">
              <a:latin typeface="Times New Roman" panose="02020603050405020304" pitchFamily="18" charset="0"/>
              <a:ea typeface="楷体_GB2312" pitchFamily="49" charset="-122"/>
            </a:endParaRPr>
          </a:p>
        </p:txBody>
      </p:sp>
      <p:sp>
        <p:nvSpPr>
          <p:cNvPr id="33797" name="Text Box 8"/>
          <p:cNvSpPr txBox="1">
            <a:spLocks noChangeArrowheads="1"/>
          </p:cNvSpPr>
          <p:nvPr/>
        </p:nvSpPr>
        <p:spPr bwMode="auto">
          <a:xfrm>
            <a:off x="7237413" y="4149725"/>
            <a:ext cx="503237" cy="59213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a:latin typeface="Times New Roman" panose="02020603050405020304" pitchFamily="18" charset="0"/>
                <a:ea typeface="楷体_GB2312" pitchFamily="49" charset="-122"/>
              </a:rPr>
              <a:t>3</a:t>
            </a:r>
            <a:endParaRPr lang="en-US" altLang="zh-CN">
              <a:latin typeface="Times New Roman" panose="02020603050405020304" pitchFamily="18" charset="0"/>
              <a:ea typeface="楷体_GB2312" pitchFamily="49" charset="-122"/>
            </a:endParaRPr>
          </a:p>
        </p:txBody>
      </p:sp>
      <p:sp>
        <p:nvSpPr>
          <p:cNvPr id="33798" name="Line 11"/>
          <p:cNvSpPr>
            <a:spLocks noChangeShapeType="1"/>
          </p:cNvSpPr>
          <p:nvPr/>
        </p:nvSpPr>
        <p:spPr bwMode="auto">
          <a:xfrm>
            <a:off x="6629400" y="44370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3799" name="Text Box 13"/>
          <p:cNvSpPr txBox="1">
            <a:spLocks noChangeArrowheads="1"/>
          </p:cNvSpPr>
          <p:nvPr/>
        </p:nvSpPr>
        <p:spPr bwMode="auto">
          <a:xfrm>
            <a:off x="5940425" y="3500438"/>
            <a:ext cx="2967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dirty="0">
                <a:latin typeface="Times New Roman" panose="02020603050405020304" pitchFamily="18" charset="0"/>
                <a:ea typeface="楷体_GB2312" pitchFamily="49" charset="-122"/>
              </a:rPr>
              <a:t>p        </a:t>
            </a:r>
            <a:r>
              <a:rPr lang="en-US" altLang="zh-CN" dirty="0" err="1">
                <a:latin typeface="Times New Roman" panose="02020603050405020304" pitchFamily="18" charset="0"/>
                <a:ea typeface="楷体_GB2312" pitchFamily="49" charset="-122"/>
              </a:rPr>
              <a:t>i</a:t>
            </a:r>
            <a:r>
              <a:rPr lang="en-US" altLang="zh-CN" dirty="0">
                <a:latin typeface="Times New Roman" panose="02020603050405020304" pitchFamily="18" charset="0"/>
                <a:ea typeface="楷体_GB2312" pitchFamily="49" charset="-122"/>
              </a:rPr>
              <a:t> </a:t>
            </a:r>
            <a:r>
              <a:rPr lang="zh-CN" altLang="en-US" sz="2400" dirty="0">
                <a:latin typeface="黑体" panose="02010609060101010101" pitchFamily="49" charset="-122"/>
                <a:ea typeface="黑体" panose="02010609060101010101" pitchFamily="49" charset="-122"/>
              </a:rPr>
              <a:t>或</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p</a:t>
            </a:r>
            <a:endParaRPr lang="en-US" altLang="zh-CN" dirty="0">
              <a:latin typeface="Times New Roman" panose="02020603050405020304" pitchFamily="18" charset="0"/>
              <a:ea typeface="楷体_GB2312" pitchFamily="49" charset="-122"/>
            </a:endParaRPr>
          </a:p>
        </p:txBody>
      </p:sp>
      <p:sp>
        <p:nvSpPr>
          <p:cNvPr id="33800" name="Text Box 7"/>
          <p:cNvSpPr txBox="1">
            <a:spLocks noChangeArrowheads="1"/>
          </p:cNvSpPr>
          <p:nvPr/>
        </p:nvSpPr>
        <p:spPr bwMode="auto">
          <a:xfrm>
            <a:off x="4495800" y="4149725"/>
            <a:ext cx="762000" cy="59213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latin typeface="Times New Roman" panose="02020603050405020304" pitchFamily="18" charset="0"/>
                <a:ea typeface="楷体_GB2312" pitchFamily="49" charset="-122"/>
              </a:rPr>
              <a:t>&amp;</a:t>
            </a:r>
            <a:r>
              <a:rPr lang="en-US" altLang="zh-CN">
                <a:latin typeface="Times New Roman" panose="02020603050405020304" pitchFamily="18" charset="0"/>
                <a:ea typeface="楷体_GB2312" pitchFamily="49" charset="-122"/>
              </a:rPr>
              <a:t>p</a:t>
            </a:r>
            <a:endParaRPr lang="en-US" altLang="zh-CN">
              <a:latin typeface="Times New Roman" panose="02020603050405020304" pitchFamily="18" charset="0"/>
              <a:ea typeface="楷体_GB2312" pitchFamily="49" charset="-122"/>
            </a:endParaRPr>
          </a:p>
        </p:txBody>
      </p:sp>
      <p:sp>
        <p:nvSpPr>
          <p:cNvPr id="33801" name="Line 11"/>
          <p:cNvSpPr>
            <a:spLocks noChangeShapeType="1"/>
          </p:cNvSpPr>
          <p:nvPr/>
        </p:nvSpPr>
        <p:spPr bwMode="auto">
          <a:xfrm>
            <a:off x="5257800" y="44370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3281363" y="260350"/>
            <a:ext cx="5538787" cy="533400"/>
          </a:xfrm>
        </p:spPr>
        <p:txBody>
          <a:bodyPr/>
          <a:lstStyle/>
          <a:p>
            <a:r>
              <a:rPr lang="zh-CN" altLang="en-US" dirty="0" smtClean="0">
                <a:latin typeface="黑体" panose="02010609060101010101" pitchFamily="49" charset="-122"/>
                <a:ea typeface="黑体" panose="02010609060101010101" pitchFamily="49" charset="-122"/>
              </a:rPr>
              <a:t>指针变量小结</a:t>
            </a:r>
            <a:endParaRPr lang="zh-CN" altLang="en-US" dirty="0" smtClean="0">
              <a:latin typeface="黑体" panose="02010609060101010101" pitchFamily="49" charset="-122"/>
              <a:ea typeface="黑体" panose="02010609060101010101" pitchFamily="49" charset="-122"/>
            </a:endParaRPr>
          </a:p>
        </p:txBody>
      </p:sp>
      <p:sp>
        <p:nvSpPr>
          <p:cNvPr id="34819" name="内容占位符 2"/>
          <p:cNvSpPr>
            <a:spLocks noGrp="1"/>
          </p:cNvSpPr>
          <p:nvPr>
            <p:ph idx="1"/>
          </p:nvPr>
        </p:nvSpPr>
        <p:spPr>
          <a:xfrm>
            <a:off x="784894" y="1340768"/>
            <a:ext cx="5875338" cy="5026025"/>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指针和指针变量</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指针即内存地址</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指针变量即保存指针</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地址</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的变量</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要定义成</a:t>
            </a:r>
            <a:r>
              <a:rPr lang="zh-CN" altLang="en-US"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指针数据类型</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，才能保存地址</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pP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如何定义、使用指针变量</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相关运算符</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&amp;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指针变量的初始化</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指针变量的运算</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算术、关系运算</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82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65CF55F8-9D38-4545-80C6-4EB61EDCC222}" type="datetime4">
              <a:rPr lang="en-US" altLang="zh-CN" sz="1400" smtClean="0">
                <a:solidFill>
                  <a:schemeClr val="accent1"/>
                </a:solidFill>
              </a:rPr>
            </a:fld>
            <a:endParaRPr lang="en-US" altLang="zh-CN" sz="1400" smtClean="0">
              <a:solidFill>
                <a:schemeClr val="accent1"/>
              </a:solidFill>
            </a:endParaRPr>
          </a:p>
        </p:txBody>
      </p:sp>
      <p:sp>
        <p:nvSpPr>
          <p:cNvPr id="34821" name="Text Box 4"/>
          <p:cNvSpPr txBox="1">
            <a:spLocks noChangeArrowheads="1"/>
          </p:cNvSpPr>
          <p:nvPr/>
        </p:nvSpPr>
        <p:spPr bwMode="auto">
          <a:xfrm>
            <a:off x="6748785" y="2416348"/>
            <a:ext cx="2071687" cy="2236788"/>
          </a:xfrm>
          <a:prstGeom prst="rect">
            <a:avLst/>
          </a:prstGeom>
          <a:solidFill>
            <a:srgbClr val="CCFFCC"/>
          </a:solidFill>
          <a:ln w="9525">
            <a:solidFill>
              <a:schemeClr val="tx2"/>
            </a:solidFill>
            <a:miter lim="800000"/>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 typeface="Wingdings" panose="05000000000000000000" pitchFamily="2" charset="2"/>
              <a:buNone/>
            </a:pPr>
            <a:r>
              <a:rPr lang="en-US" altLang="zh-CN" sz="2800" b="1">
                <a:solidFill>
                  <a:srgbClr val="C00000"/>
                </a:solidFill>
              </a:rPr>
              <a:t>int a, b, *p;</a:t>
            </a:r>
            <a:endParaRPr lang="en-US" altLang="zh-CN" sz="2800" b="1">
              <a:solidFill>
                <a:srgbClr val="C00000"/>
              </a:solidFill>
            </a:endParaRPr>
          </a:p>
          <a:p>
            <a:pPr eaLnBrk="1" hangingPunct="1">
              <a:spcBef>
                <a:spcPct val="0"/>
              </a:spcBef>
              <a:buFont typeface="Wingdings" panose="05000000000000000000" pitchFamily="2" charset="2"/>
              <a:buNone/>
            </a:pPr>
            <a:r>
              <a:rPr lang="en-US" altLang="zh-CN" sz="2800" b="1">
                <a:solidFill>
                  <a:srgbClr val="C00000"/>
                </a:solidFill>
              </a:rPr>
              <a:t>a = 168; </a:t>
            </a:r>
            <a:endParaRPr lang="en-US" altLang="zh-CN" sz="2800" b="1">
              <a:solidFill>
                <a:srgbClr val="C00000"/>
              </a:solidFill>
            </a:endParaRPr>
          </a:p>
          <a:p>
            <a:pPr eaLnBrk="1" hangingPunct="1">
              <a:spcBef>
                <a:spcPct val="0"/>
              </a:spcBef>
              <a:buFont typeface="Wingdings" panose="05000000000000000000" pitchFamily="2" charset="2"/>
              <a:buNone/>
            </a:pPr>
            <a:r>
              <a:rPr lang="en-US" altLang="zh-CN" sz="2800" b="1">
                <a:solidFill>
                  <a:srgbClr val="C00000"/>
                </a:solidFill>
              </a:rPr>
              <a:t>p = &amp;a;</a:t>
            </a:r>
            <a:endParaRPr lang="en-US" altLang="zh-CN" sz="2800" b="1">
              <a:solidFill>
                <a:srgbClr val="C00000"/>
              </a:solidFill>
            </a:endParaRPr>
          </a:p>
          <a:p>
            <a:pPr eaLnBrk="1" hangingPunct="1">
              <a:spcBef>
                <a:spcPct val="0"/>
              </a:spcBef>
              <a:buFont typeface="Wingdings" panose="05000000000000000000" pitchFamily="2" charset="2"/>
              <a:buNone/>
            </a:pPr>
            <a:r>
              <a:rPr lang="en-US" altLang="zh-CN" sz="2800" b="1">
                <a:solidFill>
                  <a:srgbClr val="C00000"/>
                </a:solidFill>
              </a:rPr>
              <a:t>b = *p; </a:t>
            </a:r>
            <a:endParaRPr lang="en-US" altLang="zh-CN" sz="2800" b="1">
              <a:solidFill>
                <a:srgbClr val="C00000"/>
              </a:solidFill>
            </a:endParaRPr>
          </a:p>
          <a:p>
            <a:pPr eaLnBrk="1" hangingPunct="1">
              <a:spcBef>
                <a:spcPct val="0"/>
              </a:spcBef>
              <a:buFont typeface="Wingdings" panose="05000000000000000000" pitchFamily="2" charset="2"/>
              <a:buNone/>
            </a:pPr>
            <a:r>
              <a:rPr lang="en-US" altLang="zh-CN" sz="2800" b="1" i="1">
                <a:solidFill>
                  <a:srgbClr val="CC0066"/>
                </a:solidFill>
              </a:rPr>
              <a:t>……</a:t>
            </a:r>
            <a:endParaRPr lang="zh-CN" altLang="en-US" sz="2800" b="1" i="1">
              <a:solidFill>
                <a:srgbClr val="CC0066"/>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567880" y="260648"/>
            <a:ext cx="6324600" cy="533400"/>
          </a:xfrm>
        </p:spPr>
        <p:txBody>
          <a:bodyPr/>
          <a:lstStyle/>
          <a:p>
            <a:r>
              <a:rPr lang="zh-CN" altLang="en-US" dirty="0" smtClean="0">
                <a:latin typeface="黑体" panose="02010609060101010101" pitchFamily="49" charset="-122"/>
                <a:ea typeface="黑体" panose="02010609060101010101" pitchFamily="49" charset="-122"/>
              </a:rPr>
              <a:t>指针概览</a:t>
            </a:r>
            <a:endParaRPr lang="zh-CN" altLang="en-US" dirty="0" smtClean="0">
              <a:latin typeface="黑体" panose="02010609060101010101" pitchFamily="49" charset="-122"/>
              <a:ea typeface="黑体" panose="02010609060101010101" pitchFamily="49" charset="-122"/>
            </a:endParaRPr>
          </a:p>
        </p:txBody>
      </p:sp>
      <p:sp>
        <p:nvSpPr>
          <p:cNvPr id="8195" name="Rectangle 3"/>
          <p:cNvSpPr>
            <a:spLocks noGrp="1" noChangeArrowheads="1"/>
          </p:cNvSpPr>
          <p:nvPr>
            <p:ph type="body" idx="4294967295"/>
          </p:nvPr>
        </p:nvSpPr>
        <p:spPr>
          <a:xfrm>
            <a:off x="2509838" y="2084388"/>
            <a:ext cx="4654550" cy="3000375"/>
          </a:xfrm>
        </p:spPr>
        <p:txBody>
          <a:bodyPr/>
          <a:lstStyle/>
          <a:p>
            <a:r>
              <a:rPr lang="zh-CN" altLang="en-US" sz="2800" dirty="0" smtClean="0">
                <a:solidFill>
                  <a:schemeClr val="bg2"/>
                </a:solidFill>
                <a:latin typeface="黑体" panose="02010609060101010101" pitchFamily="49" charset="-122"/>
                <a:ea typeface="黑体" panose="02010609060101010101" pitchFamily="49" charset="-122"/>
              </a:rPr>
              <a:t>指针基本概念</a:t>
            </a:r>
            <a:endParaRPr lang="en-US" altLang="zh-CN" sz="2800" dirty="0" smtClean="0">
              <a:solidFill>
                <a:schemeClr val="bg2"/>
              </a:solidFill>
              <a:latin typeface="黑体" panose="02010609060101010101" pitchFamily="49" charset="-122"/>
              <a:ea typeface="黑体" panose="02010609060101010101" pitchFamily="49" charset="-122"/>
            </a:endParaRPr>
          </a:p>
          <a:p>
            <a:endParaRPr lang="en-US" altLang="zh-CN" sz="2800" dirty="0" smtClean="0">
              <a:solidFill>
                <a:schemeClr val="bg2"/>
              </a:solidFill>
              <a:latin typeface="黑体" panose="02010609060101010101" pitchFamily="49" charset="-122"/>
              <a:ea typeface="黑体" panose="02010609060101010101" pitchFamily="49" charset="-122"/>
            </a:endParaRPr>
          </a:p>
          <a:p>
            <a:r>
              <a:rPr lang="zh-CN" altLang="en-US" sz="2800" dirty="0" smtClean="0">
                <a:solidFill>
                  <a:schemeClr val="bg2"/>
                </a:solidFill>
                <a:latin typeface="黑体" panose="02010609060101010101" pitchFamily="49" charset="-122"/>
                <a:ea typeface="黑体" panose="02010609060101010101" pitchFamily="49" charset="-122"/>
              </a:rPr>
              <a:t>指针变量</a:t>
            </a:r>
            <a:endParaRPr lang="en-US" altLang="zh-CN" sz="2800" dirty="0" smtClean="0">
              <a:solidFill>
                <a:schemeClr val="bg2"/>
              </a:solidFill>
              <a:latin typeface="黑体" panose="02010609060101010101" pitchFamily="49" charset="-122"/>
              <a:ea typeface="黑体" panose="02010609060101010101" pitchFamily="49" charset="-122"/>
            </a:endParaRPr>
          </a:p>
          <a:p>
            <a:endParaRPr lang="zh-CN" altLang="en-US"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指针与数组</a:t>
            </a:r>
            <a:endParaRPr lang="en-US" altLang="zh-CN" sz="2800" dirty="0" smtClean="0">
              <a:latin typeface="黑体" panose="02010609060101010101" pitchFamily="49" charset="-122"/>
              <a:ea typeface="黑体" panose="02010609060101010101" pitchFamily="49" charset="-122"/>
            </a:endParaRPr>
          </a:p>
          <a:p>
            <a:endParaRPr lang="zh-CN" altLang="en-US"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指针与函数</a:t>
            </a:r>
            <a:endParaRPr lang="en-US" altLang="zh-CN" sz="28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2640013" y="303312"/>
            <a:ext cx="6324600" cy="533400"/>
          </a:xfrm>
        </p:spPr>
        <p:txBody>
          <a:bodyPr/>
          <a:lstStyle/>
          <a:p>
            <a:r>
              <a:rPr lang="zh-CN" altLang="en-US" smtClean="0">
                <a:latin typeface="黑体" panose="02010609060101010101" pitchFamily="49" charset="-122"/>
                <a:ea typeface="黑体" panose="02010609060101010101" pitchFamily="49" charset="-122"/>
              </a:rPr>
              <a:t>指针与数组</a:t>
            </a:r>
            <a:endParaRPr lang="zh-CN" altLang="en-US" smtClean="0">
              <a:latin typeface="黑体" panose="02010609060101010101" pitchFamily="49" charset="-122"/>
              <a:ea typeface="黑体" panose="02010609060101010101" pitchFamily="49" charset="-122"/>
            </a:endParaRPr>
          </a:p>
        </p:txBody>
      </p:sp>
      <p:sp>
        <p:nvSpPr>
          <p:cNvPr id="36867" name="内容占位符 2"/>
          <p:cNvSpPr>
            <a:spLocks noGrp="1"/>
          </p:cNvSpPr>
          <p:nvPr>
            <p:ph idx="1"/>
          </p:nvPr>
        </p:nvSpPr>
        <p:spPr>
          <a:xfrm>
            <a:off x="826770" y="2384108"/>
            <a:ext cx="4287838" cy="2945765"/>
          </a:xfrm>
        </p:spPr>
        <p:txBody>
          <a:bodyPr>
            <a:spAutoFit/>
          </a:bodyPr>
          <a:lstStyle/>
          <a:p>
            <a:pPr marL="342900" lvl="1" indent="-342900"/>
            <a:r>
              <a:rPr lang="zh-CN" altLang="en-US" sz="3200" dirty="0" smtClean="0">
                <a:solidFill>
                  <a:srgbClr val="CC0066"/>
                </a:solidFill>
                <a:latin typeface="黑体" panose="02010609060101010101" pitchFamily="49" charset="-122"/>
                <a:ea typeface="黑体" panose="02010609060101010101" pitchFamily="49" charset="-122"/>
              </a:rPr>
              <a:t>指针与一维数组</a:t>
            </a:r>
            <a:endParaRPr lang="en-US" altLang="zh-CN" sz="3200" dirty="0" smtClean="0">
              <a:solidFill>
                <a:srgbClr val="CC0066"/>
              </a:solidFill>
              <a:latin typeface="黑体" panose="02010609060101010101" pitchFamily="49" charset="-122"/>
              <a:ea typeface="黑体" panose="02010609060101010101" pitchFamily="49" charset="-122"/>
            </a:endParaRPr>
          </a:p>
          <a:p>
            <a:pPr lvl="2"/>
            <a:endParaRPr lang="en-US" altLang="zh-CN" sz="3200" dirty="0" smtClean="0">
              <a:latin typeface="黑体" panose="02010609060101010101" pitchFamily="49" charset="-122"/>
              <a:ea typeface="黑体" panose="02010609060101010101" pitchFamily="49" charset="-122"/>
            </a:endParaRPr>
          </a:p>
          <a:p>
            <a:pPr marL="342900" lvl="1" indent="-342900"/>
            <a:r>
              <a:rPr lang="zh-CN" altLang="en-US" sz="3200" dirty="0" smtClean="0">
                <a:latin typeface="黑体" panose="02010609060101010101" pitchFamily="49" charset="-122"/>
                <a:ea typeface="黑体" panose="02010609060101010101" pitchFamily="49" charset="-122"/>
              </a:rPr>
              <a:t>指针与多维数组</a:t>
            </a:r>
            <a:endParaRPr lang="en-US" altLang="zh-CN" sz="3200" dirty="0" smtClean="0">
              <a:latin typeface="黑体" panose="02010609060101010101" pitchFamily="49" charset="-122"/>
              <a:ea typeface="黑体" panose="02010609060101010101" pitchFamily="49" charset="-122"/>
            </a:endParaRPr>
          </a:p>
          <a:p>
            <a:pPr marL="342900" lvl="1" indent="-342900"/>
            <a:endParaRPr lang="en-US" altLang="zh-CN" sz="3200" dirty="0" smtClean="0">
              <a:latin typeface="黑体" panose="02010609060101010101" pitchFamily="49" charset="-122"/>
              <a:ea typeface="黑体" panose="02010609060101010101" pitchFamily="49" charset="-122"/>
            </a:endParaRPr>
          </a:p>
          <a:p>
            <a:pPr marL="342900" lvl="1" indent="-342900"/>
            <a:r>
              <a:rPr lang="zh-CN" altLang="en-US" sz="3200" dirty="0" smtClean="0">
                <a:latin typeface="黑体" panose="02010609060101010101" pitchFamily="49" charset="-122"/>
                <a:ea typeface="黑体" panose="02010609060101010101" pitchFamily="49" charset="-122"/>
              </a:rPr>
              <a:t>指针与字符数组</a:t>
            </a:r>
            <a:endParaRPr lang="zh-CN" altLang="en-US" sz="3200" dirty="0" smtClean="0">
              <a:latin typeface="黑体" panose="02010609060101010101" pitchFamily="49" charset="-122"/>
              <a:ea typeface="黑体" panose="02010609060101010101" pitchFamily="49" charset="-122"/>
            </a:endParaRPr>
          </a:p>
        </p:txBody>
      </p:sp>
      <p:sp>
        <p:nvSpPr>
          <p:cNvPr id="3686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84F8BC98-F468-4359-994F-46D2218B3B54}" type="datetime4">
              <a:rPr lang="en-US" altLang="zh-CN" sz="1400" smtClean="0">
                <a:solidFill>
                  <a:schemeClr val="accent1"/>
                </a:solidFill>
              </a:rPr>
            </a:fld>
            <a:endParaRPr lang="en-US" altLang="zh-CN" sz="1400" smtClean="0">
              <a:solidFill>
                <a:schemeClr val="accent1"/>
              </a:solidFill>
            </a:endParaRPr>
          </a:p>
        </p:txBody>
      </p:sp>
      <p:sp>
        <p:nvSpPr>
          <p:cNvPr id="5" name="内容占位符 2"/>
          <p:cNvSpPr txBox="1"/>
          <p:nvPr/>
        </p:nvSpPr>
        <p:spPr bwMode="auto">
          <a:xfrm>
            <a:off x="4878070" y="2420620"/>
            <a:ext cx="3980180" cy="2857500"/>
          </a:xfrm>
          <a:prstGeom prst="rect">
            <a:avLst/>
          </a:prstGeom>
          <a:solidFill>
            <a:srgbClr val="FFFF00"/>
          </a:solidFill>
        </p:spPr>
        <p:style>
          <a:lnRef idx="1">
            <a:schemeClr val="accent5"/>
          </a:lnRef>
          <a:fillRef idx="2">
            <a:schemeClr val="accent5"/>
          </a:fillRef>
          <a:effectRef idx="1">
            <a:schemeClr val="accent5"/>
          </a:effectRef>
          <a:fontRef idx="minor">
            <a:schemeClr val="dk1"/>
          </a:fontRef>
        </p:style>
        <p:txBody>
          <a:bodyPr/>
          <a:lstStyle/>
          <a:p>
            <a:pPr marL="342900" lvl="1" indent="-342900" eaLnBrk="0" hangingPunct="0">
              <a:spcBef>
                <a:spcPct val="20000"/>
              </a:spcBef>
              <a:buFont typeface="Wingdings" panose="05000000000000000000" pitchFamily="2" charset="2"/>
              <a:buChar char="§"/>
              <a:defRPr/>
            </a:pPr>
            <a:r>
              <a:rPr lang="zh-CN" altLang="en-US" sz="2800" kern="0" dirty="0">
                <a:solidFill>
                  <a:schemeClr val="tx1"/>
                </a:solidFill>
                <a:latin typeface="黑体" panose="02010609060101010101" pitchFamily="49" charset="-122"/>
                <a:ea typeface="黑体" panose="02010609060101010101" pitchFamily="49" charset="-122"/>
              </a:rPr>
              <a:t>数组名代表数组的地址，可看作是一个指针</a:t>
            </a:r>
            <a:endParaRPr lang="en-US" altLang="zh-CN" sz="2800" kern="0" dirty="0">
              <a:solidFill>
                <a:schemeClr val="tx1"/>
              </a:solidFill>
              <a:latin typeface="黑体" panose="02010609060101010101" pitchFamily="49" charset="-122"/>
              <a:ea typeface="黑体" panose="02010609060101010101" pitchFamily="49" charset="-122"/>
            </a:endParaRPr>
          </a:p>
          <a:p>
            <a:pPr marL="342900" lvl="1" indent="-342900" eaLnBrk="0" hangingPunct="0">
              <a:spcBef>
                <a:spcPct val="20000"/>
              </a:spcBef>
              <a:buFont typeface="Wingdings" panose="05000000000000000000" pitchFamily="2" charset="2"/>
              <a:buChar char="§"/>
              <a:defRPr/>
            </a:pPr>
            <a:r>
              <a:rPr lang="zh-CN" altLang="en-US" sz="2800" kern="0" dirty="0">
                <a:solidFill>
                  <a:schemeClr val="tx1"/>
                </a:solidFill>
                <a:latin typeface="黑体" panose="02010609060101010101" pitchFamily="49" charset="-122"/>
                <a:ea typeface="黑体" panose="02010609060101010101" pitchFamily="49" charset="-122"/>
              </a:rPr>
              <a:t>任何能由数组下标完成的操作，都可以用指针实现</a:t>
            </a:r>
            <a:endParaRPr lang="zh-CN" altLang="en-US" sz="2800" kern="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2711450" y="260350"/>
            <a:ext cx="6324600" cy="533400"/>
          </a:xfrm>
        </p:spPr>
        <p:txBody>
          <a:bodyPr/>
          <a:lstStyle/>
          <a:p>
            <a:r>
              <a:rPr lang="zh-CN" altLang="en-US" dirty="0" smtClean="0">
                <a:latin typeface="黑体" panose="02010609060101010101" pitchFamily="49" charset="-122"/>
                <a:ea typeface="黑体" panose="02010609060101010101" pitchFamily="49" charset="-122"/>
              </a:rPr>
              <a:t>一维数组剖析</a:t>
            </a:r>
            <a:endParaRPr lang="zh-CN" altLang="en-US" dirty="0" smtClean="0">
              <a:latin typeface="黑体" panose="02010609060101010101" pitchFamily="49" charset="-122"/>
              <a:ea typeface="黑体" panose="02010609060101010101" pitchFamily="49" charset="-122"/>
            </a:endParaRPr>
          </a:p>
        </p:txBody>
      </p:sp>
      <p:sp>
        <p:nvSpPr>
          <p:cNvPr id="37891" name="内容占位符 2"/>
          <p:cNvSpPr>
            <a:spLocks noGrp="1"/>
          </p:cNvSpPr>
          <p:nvPr>
            <p:ph idx="1"/>
          </p:nvPr>
        </p:nvSpPr>
        <p:spPr>
          <a:xfrm>
            <a:off x="214630" y="1268730"/>
            <a:ext cx="8500745" cy="1752600"/>
          </a:xfrm>
        </p:spPr>
        <p:txBody>
          <a:bodyPr/>
          <a:lstStyle/>
          <a:p>
            <a:r>
              <a:rPr lang="zh-CN" altLang="en-US"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一维数组名</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，即代表一维数组的首地址，即是一个指针</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地址</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2" panose="05020102010507070707" pitchFamily="18"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　</a:t>
            </a:r>
            <a:r>
              <a:rPr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[20]={10,20,...}</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x</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smtClean="0">
              <a:latin typeface="Times New Roman" panose="02020603050405020304" pitchFamily="18" charset="0"/>
              <a:ea typeface="黑体" panose="02010609060101010101" pitchFamily="49" charset="-122"/>
              <a:cs typeface="Times New Roman" panose="02020603050405020304" pitchFamily="18" charset="0"/>
            </a:endParaRPr>
          </a:p>
          <a:p>
            <a:pPr marL="1371600" lvl="3" indent="0">
              <a:buNone/>
            </a:pP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89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519D2745-2785-47EF-AD57-18335CD7F200}" type="datetime4">
              <a:rPr lang="en-US" altLang="zh-CN" sz="1400" smtClean="0">
                <a:solidFill>
                  <a:schemeClr val="accent1"/>
                </a:solidFill>
              </a:rPr>
            </a:fld>
            <a:endParaRPr lang="en-US" altLang="zh-CN" sz="1400" smtClean="0">
              <a:solidFill>
                <a:schemeClr val="accent1"/>
              </a:solidFill>
            </a:endParaRPr>
          </a:p>
        </p:txBody>
      </p:sp>
      <p:sp>
        <p:nvSpPr>
          <p:cNvPr id="37893" name="内容占位符 2"/>
          <p:cNvSpPr txBox="1"/>
          <p:nvPr/>
        </p:nvSpPr>
        <p:spPr bwMode="auto">
          <a:xfrm>
            <a:off x="573405" y="5227955"/>
            <a:ext cx="5818505" cy="162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400">
                <a:latin typeface="黑体" panose="02010609060101010101" pitchFamily="49" charset="-122"/>
                <a:ea typeface="黑体" panose="02010609060101010101" pitchFamily="49" charset="-122"/>
              </a:rPr>
              <a:t>　同理：</a:t>
            </a:r>
            <a:endParaRPr lang="en-US" altLang="zh-CN" sz="240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x = *a;</a:t>
            </a:r>
            <a:r>
              <a:rPr lang="zh-CN" altLang="en-US" sz="2400">
                <a:latin typeface="Times New Roman" panose="02020603050405020304" pitchFamily="18" charset="0"/>
                <a:ea typeface="黑体" panose="02010609060101010101" pitchFamily="49" charset="-122"/>
                <a:cs typeface="Times New Roman" panose="02020603050405020304" pitchFamily="18" charset="0"/>
              </a:rPr>
              <a:t>　     等价于  </a:t>
            </a:r>
            <a:r>
              <a:rPr lang="en-US" altLang="zh-CN" sz="2400">
                <a:latin typeface="Times New Roman" panose="02020603050405020304" pitchFamily="18" charset="0"/>
                <a:ea typeface="黑体" panose="02010609060101010101" pitchFamily="49" charset="-122"/>
                <a:cs typeface="Times New Roman" panose="02020603050405020304" pitchFamily="18" charset="0"/>
              </a:rPr>
              <a:t>x = a[0];</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x = *(a+1);   </a:t>
            </a:r>
            <a:r>
              <a:rPr lang="zh-CN" altLang="en-US" sz="2400">
                <a:latin typeface="Times New Roman" panose="02020603050405020304" pitchFamily="18" charset="0"/>
                <a:ea typeface="黑体" panose="02010609060101010101" pitchFamily="49" charset="-122"/>
                <a:cs typeface="Times New Roman" panose="02020603050405020304" pitchFamily="18" charset="0"/>
              </a:rPr>
              <a:t>等价于  </a:t>
            </a:r>
            <a:r>
              <a:rPr lang="en-US" altLang="zh-CN" sz="2400">
                <a:latin typeface="Times New Roman" panose="02020603050405020304" pitchFamily="18" charset="0"/>
                <a:ea typeface="黑体" panose="02010609060101010101" pitchFamily="49" charset="-122"/>
                <a:cs typeface="Times New Roman" panose="02020603050405020304" pitchFamily="18" charset="0"/>
              </a:rPr>
              <a:t>x = a[1];</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 name="Group 54"/>
          <p:cNvGraphicFramePr>
            <a:graphicFrameLocks noGrp="1"/>
          </p:cNvGraphicFramePr>
          <p:nvPr>
            <p:custDataLst>
              <p:tags r:id="rId1"/>
            </p:custDataLst>
          </p:nvPr>
        </p:nvGraphicFramePr>
        <p:xfrm>
          <a:off x="7143750" y="2286000"/>
          <a:ext cx="3072130" cy="4017906"/>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20754">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37930" name="TextBox 5"/>
          <p:cNvSpPr txBox="1">
            <a:spLocks noChangeArrowheads="1"/>
          </p:cNvSpPr>
          <p:nvPr/>
        </p:nvSpPr>
        <p:spPr bwMode="auto">
          <a:xfrm>
            <a:off x="7591425" y="278606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37931" name="TextBox 7"/>
          <p:cNvSpPr txBox="1">
            <a:spLocks noChangeArrowheads="1"/>
          </p:cNvSpPr>
          <p:nvPr/>
        </p:nvSpPr>
        <p:spPr bwMode="auto">
          <a:xfrm>
            <a:off x="7600950" y="421481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37932" name="TextBox 7"/>
          <p:cNvSpPr txBox="1">
            <a:spLocks noChangeArrowheads="1"/>
          </p:cNvSpPr>
          <p:nvPr/>
        </p:nvSpPr>
        <p:spPr bwMode="auto">
          <a:xfrm>
            <a:off x="7600950" y="350202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37933" name="TextBox 17"/>
          <p:cNvSpPr txBox="1">
            <a:spLocks noChangeArrowheads="1"/>
          </p:cNvSpPr>
          <p:nvPr/>
        </p:nvSpPr>
        <p:spPr bwMode="auto">
          <a:xfrm>
            <a:off x="7500938" y="4783138"/>
            <a:ext cx="71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a:t>
            </a:r>
            <a:endParaRPr lang="zh-CN" altLang="en-US" sz="1800" b="1">
              <a:solidFill>
                <a:srgbClr val="CC0066"/>
              </a:solidFill>
            </a:endParaRPr>
          </a:p>
        </p:txBody>
      </p:sp>
      <p:sp>
        <p:nvSpPr>
          <p:cNvPr id="37934" name="Text Box 47"/>
          <p:cNvSpPr txBox="1">
            <a:spLocks noChangeArrowheads="1"/>
          </p:cNvSpPr>
          <p:nvPr/>
        </p:nvSpPr>
        <p:spPr bwMode="auto">
          <a:xfrm>
            <a:off x="6370638" y="2497138"/>
            <a:ext cx="285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FF0000"/>
                </a:solidFill>
              </a:rPr>
              <a:t>a</a:t>
            </a:r>
            <a:endParaRPr lang="en-US" altLang="zh-CN" sz="2800" b="1">
              <a:solidFill>
                <a:srgbClr val="FF0000"/>
              </a:solidFill>
            </a:endParaRPr>
          </a:p>
        </p:txBody>
      </p:sp>
      <p:cxnSp>
        <p:nvCxnSpPr>
          <p:cNvPr id="20" name="直接箭头连接符 19"/>
          <p:cNvCxnSpPr/>
          <p:nvPr/>
        </p:nvCxnSpPr>
        <p:spPr>
          <a:xfrm>
            <a:off x="6786563" y="2782888"/>
            <a:ext cx="357187"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内容占位符 2"/>
          <p:cNvSpPr>
            <a:spLocks noGrp="1"/>
          </p:cNvSpPr>
          <p:nvPr/>
        </p:nvSpPr>
        <p:spPr>
          <a:xfrm>
            <a:off x="260350" y="2986405"/>
            <a:ext cx="6659245" cy="2225040"/>
          </a:xfrm>
          <a:prstGeom prst="rect">
            <a:avLst/>
          </a:prstGeom>
          <a:solidFill>
            <a:srgbClr val="FFFF00"/>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lvl="0">
              <a:buFont typeface="Wingdings 2" panose="05020102010507070707" pitchFamily="18"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要访问</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的第</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个元素，以下都正确</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3">
              <a:buFont typeface="Wingdings 2" panose="05020102010507070707" pitchFamily="18"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a[2],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*(a+2)</a:t>
            </a:r>
            <a:endPar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3">
              <a:buFont typeface="Wingdings 2" panose="05020102010507070707" pitchFamily="18" charset="2"/>
              <a:buNone/>
            </a:pPr>
            <a:endParaRPr lang="en-US" altLang="zh-CN" sz="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lvl="0" indent="368935">
              <a:buFont typeface="Wingdings 2" panose="05020102010507070707" pitchFamily="18" charset="2"/>
              <a:buNone/>
            </a:pPr>
            <a:r>
              <a:rPr lang="zh-CN" altLang="en-US" sz="2400"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实质</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是</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下标运算符</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表示取往高地址方向，偏移</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个基本数据类型所占字节数后，所指对象的</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内容</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3"/>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Text Box 47"/>
          <p:cNvSpPr txBox="1">
            <a:spLocks noChangeArrowheads="1"/>
          </p:cNvSpPr>
          <p:nvPr>
            <p:custDataLst>
              <p:tags r:id="rId2"/>
            </p:custDataLst>
          </p:nvPr>
        </p:nvSpPr>
        <p:spPr bwMode="auto">
          <a:xfrm>
            <a:off x="7360285" y="1809750"/>
            <a:ext cx="10591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2640013" y="260350"/>
            <a:ext cx="6324600" cy="533400"/>
          </a:xfrm>
        </p:spPr>
        <p:txBody>
          <a:bodyPr/>
          <a:lstStyle/>
          <a:p>
            <a:r>
              <a:rPr lang="zh-CN" altLang="en-US" smtClean="0">
                <a:latin typeface="黑体" panose="02010609060101010101" pitchFamily="49" charset="-122"/>
                <a:ea typeface="黑体" panose="02010609060101010101" pitchFamily="49" charset="-122"/>
              </a:rPr>
              <a:t>一维数组剖析</a:t>
            </a:r>
            <a:endParaRPr lang="zh-CN" altLang="en-US" smtClean="0">
              <a:latin typeface="黑体" panose="02010609060101010101" pitchFamily="49" charset="-122"/>
              <a:ea typeface="黑体" panose="02010609060101010101" pitchFamily="49" charset="-122"/>
            </a:endParaRPr>
          </a:p>
        </p:txBody>
      </p:sp>
      <p:sp>
        <p:nvSpPr>
          <p:cNvPr id="38915" name="内容占位符 2"/>
          <p:cNvSpPr>
            <a:spLocks noGrp="1"/>
          </p:cNvSpPr>
          <p:nvPr>
            <p:ph idx="1"/>
          </p:nvPr>
        </p:nvSpPr>
        <p:spPr>
          <a:xfrm>
            <a:off x="-57785" y="1423670"/>
            <a:ext cx="6116955" cy="5102225"/>
          </a:xfrm>
        </p:spPr>
        <p:txBody>
          <a:bodyPr/>
          <a:lstStyle/>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刚才是把</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一维数组名</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直接作为指针用，如</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err="1" smtClean="0">
                <a:latin typeface="Times New Roman" panose="02020603050405020304" pitchFamily="18" charset="0"/>
                <a:ea typeface="黑体" panose="02010609060101010101" pitchFamily="49" charset="-122"/>
                <a:cs typeface="Times New Roman" panose="02020603050405020304" pitchFamily="18" charset="0"/>
                <a:sym typeface="+mn-ea"/>
              </a:rPr>
              <a:t>int</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sym typeface="+mn-ea"/>
              </a:rPr>
              <a:t>[20]={10,20,...}</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x</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x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若另外定义一个指针变量</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，来保存数组的地址，如何实现对数组的操作？</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有两种情况：</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1343025" lvl="2" indent="-428625">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 p</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保存的是</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数组名，即数组的首地址</a:t>
            </a: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914400" lvl="2" indent="0">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 p</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保存的是</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数组元素的地址</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91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C0F6C004-3CC2-42D3-8457-F6B05380FDF4}" type="datetime4">
              <a:rPr lang="en-US" altLang="zh-CN" sz="1400" smtClean="0">
                <a:solidFill>
                  <a:schemeClr val="accent1"/>
                </a:solidFill>
              </a:rPr>
            </a:fld>
            <a:endParaRPr lang="en-US" altLang="zh-CN" sz="1400" smtClean="0">
              <a:solidFill>
                <a:schemeClr val="accent1"/>
              </a:solidFill>
            </a:endParaRPr>
          </a:p>
        </p:txBody>
      </p:sp>
      <p:graphicFrame>
        <p:nvGraphicFramePr>
          <p:cNvPr id="5" name="Group 54"/>
          <p:cNvGraphicFramePr>
            <a:graphicFrameLocks noGrp="1"/>
          </p:cNvGraphicFramePr>
          <p:nvPr>
            <p:custDataLst>
              <p:tags r:id="rId1"/>
            </p:custDataLst>
          </p:nvPr>
        </p:nvGraphicFramePr>
        <p:xfrm>
          <a:off x="7092950" y="1784350"/>
          <a:ext cx="3072130" cy="4022729"/>
        </p:xfrm>
        <a:graphic>
          <a:graphicData uri="http://schemas.openxmlformats.org/drawingml/2006/table">
            <a:tbl>
              <a:tblPr/>
              <a:tblGrid>
                <a:gridCol w="1344613"/>
                <a:gridCol w="1727200"/>
              </a:tblGrid>
              <a:tr h="30478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a:noFill/>
                    </a:lnL>
                    <a:lnR>
                      <a:noFill/>
                    </a:lnR>
                    <a:lnT>
                      <a:noFill/>
                    </a:lnT>
                    <a:lnB>
                      <a:noFill/>
                    </a:lnB>
                    <a:lnTlToBr>
                      <a:noFill/>
                    </a:lnTlToBr>
                    <a:lnBlToTr>
                      <a:noFill/>
                    </a:lnBlToTr>
                    <a:noFill/>
                  </a:tcPr>
                </a:tc>
              </a:tr>
              <a:tr h="36574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677">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677">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677">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4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677">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677">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45">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20646">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677">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5" marB="45715"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38953" name="TextBox 5"/>
          <p:cNvSpPr txBox="1">
            <a:spLocks noChangeArrowheads="1"/>
          </p:cNvSpPr>
          <p:nvPr/>
        </p:nvSpPr>
        <p:spPr bwMode="auto">
          <a:xfrm>
            <a:off x="7519988" y="230822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38954" name="TextBox 6"/>
          <p:cNvSpPr txBox="1">
            <a:spLocks noChangeArrowheads="1"/>
          </p:cNvSpPr>
          <p:nvPr/>
        </p:nvSpPr>
        <p:spPr bwMode="auto">
          <a:xfrm>
            <a:off x="7529513" y="373697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38955" name="TextBox 7"/>
          <p:cNvSpPr txBox="1">
            <a:spLocks noChangeArrowheads="1"/>
          </p:cNvSpPr>
          <p:nvPr/>
        </p:nvSpPr>
        <p:spPr bwMode="auto">
          <a:xfrm>
            <a:off x="7529513" y="3024188"/>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38956" name="TextBox 8"/>
          <p:cNvSpPr txBox="1">
            <a:spLocks noChangeArrowheads="1"/>
          </p:cNvSpPr>
          <p:nvPr/>
        </p:nvSpPr>
        <p:spPr bwMode="auto">
          <a:xfrm>
            <a:off x="7429500" y="4305300"/>
            <a:ext cx="714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a:t>
            </a:r>
            <a:endParaRPr lang="zh-CN" altLang="en-US" sz="1800" b="1">
              <a:solidFill>
                <a:srgbClr val="CC0066"/>
              </a:solidFill>
            </a:endParaRPr>
          </a:p>
        </p:txBody>
      </p:sp>
      <p:sp>
        <p:nvSpPr>
          <p:cNvPr id="38957" name="Text Box 47"/>
          <p:cNvSpPr txBox="1">
            <a:spLocks noChangeArrowheads="1"/>
          </p:cNvSpPr>
          <p:nvPr/>
        </p:nvSpPr>
        <p:spPr bwMode="auto">
          <a:xfrm>
            <a:off x="6299200" y="1855788"/>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FF0000"/>
                </a:solidFill>
              </a:rPr>
              <a:t>a</a:t>
            </a:r>
            <a:endParaRPr lang="en-US" altLang="zh-CN" sz="2800" b="1">
              <a:solidFill>
                <a:srgbClr val="FF0000"/>
              </a:solidFill>
            </a:endParaRPr>
          </a:p>
        </p:txBody>
      </p:sp>
      <p:cxnSp>
        <p:nvCxnSpPr>
          <p:cNvPr id="11" name="直接箭头连接符 10"/>
          <p:cNvCxnSpPr/>
          <p:nvPr/>
        </p:nvCxnSpPr>
        <p:spPr>
          <a:xfrm>
            <a:off x="6715125" y="2236788"/>
            <a:ext cx="357188"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959" name="Text Box 47"/>
          <p:cNvSpPr txBox="1">
            <a:spLocks noChangeArrowheads="1"/>
          </p:cNvSpPr>
          <p:nvPr/>
        </p:nvSpPr>
        <p:spPr bwMode="auto">
          <a:xfrm>
            <a:off x="6286500" y="2093913"/>
            <a:ext cx="28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13" name="直接箭头连接符 12"/>
          <p:cNvCxnSpPr/>
          <p:nvPr/>
        </p:nvCxnSpPr>
        <p:spPr>
          <a:xfrm>
            <a:off x="6702425" y="2379663"/>
            <a:ext cx="357188"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38961" name="Text Box 47"/>
          <p:cNvSpPr txBox="1">
            <a:spLocks noChangeArrowheads="1"/>
          </p:cNvSpPr>
          <p:nvPr/>
        </p:nvSpPr>
        <p:spPr bwMode="auto">
          <a:xfrm>
            <a:off x="6299200" y="3498850"/>
            <a:ext cx="285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15" name="直接箭头连接符 14"/>
          <p:cNvCxnSpPr/>
          <p:nvPr/>
        </p:nvCxnSpPr>
        <p:spPr>
          <a:xfrm>
            <a:off x="6715125" y="3784600"/>
            <a:ext cx="357188" cy="1588"/>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41005" name="Text Box 47"/>
          <p:cNvSpPr txBox="1">
            <a:spLocks noChangeArrowheads="1"/>
          </p:cNvSpPr>
          <p:nvPr>
            <p:custDataLst>
              <p:tags r:id="rId2"/>
            </p:custDataLst>
          </p:nvPr>
        </p:nvSpPr>
        <p:spPr bwMode="auto">
          <a:xfrm>
            <a:off x="7288530" y="1522730"/>
            <a:ext cx="10591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11896" y="303312"/>
            <a:ext cx="6324600" cy="533400"/>
          </a:xfrm>
        </p:spPr>
        <p:txBody>
          <a:bodyPr/>
          <a:lstStyle/>
          <a:p>
            <a:r>
              <a:rPr lang="zh-CN" altLang="en-US" dirty="0" smtClean="0">
                <a:latin typeface="黑体" panose="02010609060101010101" pitchFamily="49" charset="-122"/>
                <a:ea typeface="黑体" panose="02010609060101010101" pitchFamily="49" charset="-122"/>
              </a:rPr>
              <a:t>程序设计语言</a:t>
            </a:r>
            <a:endParaRPr lang="zh-CN" altLang="en-US" dirty="0" smtClean="0">
              <a:latin typeface="黑体" panose="02010609060101010101" pitchFamily="49" charset="-122"/>
              <a:ea typeface="黑体" panose="02010609060101010101" pitchFamily="49" charset="-122"/>
            </a:endParaRPr>
          </a:p>
        </p:txBody>
      </p:sp>
      <p:sp>
        <p:nvSpPr>
          <p:cNvPr id="6147" name="Rectangle 3"/>
          <p:cNvSpPr>
            <a:spLocks noGrp="1" noChangeArrowheads="1"/>
          </p:cNvSpPr>
          <p:nvPr>
            <p:ph type="body" idx="1"/>
          </p:nvPr>
        </p:nvSpPr>
        <p:spPr>
          <a:xfrm>
            <a:off x="395288" y="1773238"/>
            <a:ext cx="8496300" cy="4664075"/>
          </a:xfrm>
        </p:spPr>
        <p:txBody>
          <a:bodyPr/>
          <a:lstStyle/>
          <a:p>
            <a:pPr>
              <a:lnSpc>
                <a:spcPct val="80000"/>
              </a:lnSpc>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程序设计语言有很多种</a:t>
            </a:r>
            <a:endParaRPr lang="zh-CN" altLang="en-US" b="1"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机器语言、</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语言、</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Pascal</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语言、</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Java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语言</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语言的发展史</a:t>
            </a:r>
            <a:endParaRPr lang="zh-CN" altLang="en-US" b="1"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贝尔实验室</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Brian Kernighan</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Dennis Ritchie (K&amp;R)</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为</a:t>
            </a:r>
            <a:r>
              <a:rPr lang="zh-CN" altLang="en-US" sz="2400" b="1" u="sng"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编写</a:t>
            </a:r>
            <a:r>
              <a:rPr lang="en-US" altLang="zh-CN" sz="2400" b="1" u="sng"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UNIX</a:t>
            </a:r>
            <a:r>
              <a:rPr lang="zh-CN" altLang="en-US" sz="2400" b="1" u="sng"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操作系统而设计</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的语言，直接管理硬件</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语言的优势</a:t>
            </a:r>
            <a:endParaRPr lang="zh-CN" altLang="en-US" b="1"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国际上广泛使用</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中级语言：具有一般高级语言特性，又有</a:t>
            </a:r>
            <a:r>
              <a:rPr lang="zh-CN" altLang="en-US" sz="2400" b="1" u="sng"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低级语言特性</a:t>
            </a:r>
            <a:endParaRPr lang="zh-CN" altLang="en-US" sz="2400" b="1" u="sng"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lvl="2">
              <a:lnSpc>
                <a:spcPct val="80000"/>
              </a:lnSpc>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适合编写应用软件，又</a:t>
            </a:r>
            <a:r>
              <a:rPr lang="zh-CN" altLang="en-US" sz="2000" b="1" u="sng"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适合编写系统软件，直接控制硬件</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148" name="Picture 4" descr="j029770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51675" y="1484313"/>
            <a:ext cx="14636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2784475" y="260648"/>
            <a:ext cx="6324600" cy="533400"/>
          </a:xfrm>
        </p:spPr>
        <p:txBody>
          <a:bodyPr/>
          <a:lstStyle/>
          <a:p>
            <a:r>
              <a:rPr lang="zh-CN" altLang="en-US" smtClean="0">
                <a:latin typeface="黑体" panose="02010609060101010101" pitchFamily="49" charset="-122"/>
                <a:ea typeface="黑体" panose="02010609060101010101" pitchFamily="49" charset="-122"/>
              </a:rPr>
              <a:t>指向数组首地址的指针变量</a:t>
            </a:r>
            <a:endParaRPr lang="zh-CN" altLang="en-US" smtClean="0">
              <a:latin typeface="黑体" panose="02010609060101010101" pitchFamily="49" charset="-122"/>
              <a:ea typeface="黑体" panose="02010609060101010101" pitchFamily="49" charset="-122"/>
            </a:endParaRPr>
          </a:p>
        </p:txBody>
      </p:sp>
      <p:sp>
        <p:nvSpPr>
          <p:cNvPr id="33795" name="内容占位符 2"/>
          <p:cNvSpPr>
            <a:spLocks noGrp="1"/>
          </p:cNvSpPr>
          <p:nvPr>
            <p:ph idx="1"/>
          </p:nvPr>
        </p:nvSpPr>
        <p:spPr>
          <a:xfrm>
            <a:off x="143510" y="1412875"/>
            <a:ext cx="6075045" cy="5184775"/>
          </a:xfrm>
        </p:spPr>
        <p:txBody>
          <a:bodyPr/>
          <a:lstStyle/>
          <a:p>
            <a:pPr marL="0" indent="0">
              <a:buNone/>
            </a:pPr>
            <a:r>
              <a:rPr lang="en-US" altLang="zh-CN" sz="28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 (1) </a:t>
            </a:r>
            <a:r>
              <a:rPr lang="zh-CN" altLang="en-US" sz="28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指针变量保存数组名</a:t>
            </a:r>
            <a:endParaRPr lang="en-US" altLang="zh-CN" sz="28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即该指针变量保存了数组的起始地址</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endParaRPr lang="zh-CN" altLang="en-US" sz="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2" panose="05020102010507070707" pitchFamily="18"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如：</a:t>
            </a:r>
            <a:r>
              <a:rPr lang="en-US" altLang="zh-CN" b="1" dirty="0" err="1" smtClean="0">
                <a:latin typeface="Times New Roman" panose="02020603050405020304" pitchFamily="18" charset="0"/>
                <a:ea typeface="黑体" panose="02010609060101010101" pitchFamily="49" charset="-122"/>
                <a:cs typeface="Times New Roman" panose="02020603050405020304" pitchFamily="18" charset="0"/>
                <a:sym typeface="+mn-ea"/>
              </a:rPr>
              <a:t>int</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sym typeface="+mn-ea"/>
              </a:rPr>
              <a:t>[20]={10,20,...}</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err="1" smtClean="0">
                <a:latin typeface="Times New Roman" panose="02020603050405020304" pitchFamily="18" charset="0"/>
                <a:ea typeface="黑体" panose="02010609060101010101" pitchFamily="49" charset="-122"/>
                <a:cs typeface="Times New Roman" panose="02020603050405020304" pitchFamily="18" charset="0"/>
              </a:rPr>
              <a:t>p</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b="1" dirty="0" err="1"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36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3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被置为数组</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的首地址</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2" panose="05020102010507070707" pitchFamily="18"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要访问数组</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的第</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个元素，以下都正确</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使用数组名访问</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3">
              <a:buFont typeface="Wingdings 2" panose="05020102010507070707" pitchFamily="18" charset="2"/>
              <a:buNone/>
            </a:pP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a[5]</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*(a+5)</a:t>
            </a:r>
            <a:endPar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2"/>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使用指针变量访问</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3">
              <a:buFont typeface="Wingdings 2" panose="05020102010507070707" pitchFamily="18" charset="2"/>
              <a:buNone/>
            </a:pPr>
            <a:r>
              <a:rPr lang="en-US" altLang="zh-CN" sz="2800" b="1" dirty="0" err="1"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*(p+5)</a:t>
            </a:r>
            <a:endPar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94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D78E9869-692F-4173-BFEC-567B8CFEF560}" type="datetime4">
              <a:rPr lang="en-US" altLang="zh-CN" sz="1400" smtClean="0">
                <a:solidFill>
                  <a:schemeClr val="accent1"/>
                </a:solidFill>
              </a:rPr>
            </a:fld>
            <a:endParaRPr lang="en-US" altLang="zh-CN" sz="1400" smtClean="0">
              <a:solidFill>
                <a:schemeClr val="accent1"/>
              </a:solidFill>
            </a:endParaRPr>
          </a:p>
        </p:txBody>
      </p:sp>
      <p:graphicFrame>
        <p:nvGraphicFramePr>
          <p:cNvPr id="5" name="Group 54"/>
          <p:cNvGraphicFramePr>
            <a:graphicFrameLocks noGrp="1"/>
          </p:cNvGraphicFramePr>
          <p:nvPr>
            <p:custDataLst>
              <p:tags r:id="rId1"/>
            </p:custDataLst>
          </p:nvPr>
        </p:nvGraphicFramePr>
        <p:xfrm>
          <a:off x="7143750" y="1928813"/>
          <a:ext cx="3072130" cy="4018280"/>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20754">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39977" name="TextBox 5"/>
          <p:cNvSpPr txBox="1">
            <a:spLocks noChangeArrowheads="1"/>
          </p:cNvSpPr>
          <p:nvPr/>
        </p:nvSpPr>
        <p:spPr bwMode="auto">
          <a:xfrm>
            <a:off x="7591425" y="242887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39978" name="TextBox 6"/>
          <p:cNvSpPr txBox="1">
            <a:spLocks noChangeArrowheads="1"/>
          </p:cNvSpPr>
          <p:nvPr/>
        </p:nvSpPr>
        <p:spPr bwMode="auto">
          <a:xfrm>
            <a:off x="7600950" y="385762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39979" name="TextBox 7"/>
          <p:cNvSpPr txBox="1">
            <a:spLocks noChangeArrowheads="1"/>
          </p:cNvSpPr>
          <p:nvPr/>
        </p:nvSpPr>
        <p:spPr bwMode="auto">
          <a:xfrm>
            <a:off x="7600950" y="3144838"/>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39980" name="TextBox 8"/>
          <p:cNvSpPr txBox="1">
            <a:spLocks noChangeArrowheads="1"/>
          </p:cNvSpPr>
          <p:nvPr/>
        </p:nvSpPr>
        <p:spPr bwMode="auto">
          <a:xfrm>
            <a:off x="7500938" y="4425950"/>
            <a:ext cx="71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a:t>
            </a:r>
            <a:endParaRPr lang="zh-CN" altLang="en-US" sz="1800" b="1">
              <a:solidFill>
                <a:srgbClr val="CC0066"/>
              </a:solidFill>
            </a:endParaRPr>
          </a:p>
        </p:txBody>
      </p:sp>
      <p:sp>
        <p:nvSpPr>
          <p:cNvPr id="10" name="Text Box 47"/>
          <p:cNvSpPr txBox="1">
            <a:spLocks noChangeArrowheads="1"/>
          </p:cNvSpPr>
          <p:nvPr/>
        </p:nvSpPr>
        <p:spPr bwMode="auto">
          <a:xfrm>
            <a:off x="6417945" y="1976755"/>
            <a:ext cx="4927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FF0000"/>
                </a:solidFill>
              </a:rPr>
              <a:t>a</a:t>
            </a:r>
            <a:endParaRPr lang="en-US" altLang="zh-CN" sz="2800" b="1">
              <a:solidFill>
                <a:srgbClr val="FF0000"/>
              </a:solidFill>
            </a:endParaRPr>
          </a:p>
        </p:txBody>
      </p:sp>
      <p:cxnSp>
        <p:nvCxnSpPr>
          <p:cNvPr id="11" name="直接箭头连接符 10"/>
          <p:cNvCxnSpPr/>
          <p:nvPr/>
        </p:nvCxnSpPr>
        <p:spPr>
          <a:xfrm>
            <a:off x="6786563" y="2357438"/>
            <a:ext cx="357187" cy="15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 Box 47"/>
          <p:cNvSpPr txBox="1">
            <a:spLocks noChangeArrowheads="1"/>
          </p:cNvSpPr>
          <p:nvPr/>
        </p:nvSpPr>
        <p:spPr bwMode="auto">
          <a:xfrm>
            <a:off x="6430645" y="2286635"/>
            <a:ext cx="4406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13" name="直接箭头连接符 12"/>
          <p:cNvCxnSpPr/>
          <p:nvPr/>
        </p:nvCxnSpPr>
        <p:spPr>
          <a:xfrm>
            <a:off x="6773863" y="2500313"/>
            <a:ext cx="357187"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41005" name="Text Box 47"/>
          <p:cNvSpPr txBox="1">
            <a:spLocks noChangeArrowheads="1"/>
          </p:cNvSpPr>
          <p:nvPr>
            <p:custDataLst>
              <p:tags r:id="rId2"/>
            </p:custDataLst>
          </p:nvPr>
        </p:nvSpPr>
        <p:spPr bwMode="auto">
          <a:xfrm>
            <a:off x="7288530" y="1522730"/>
            <a:ext cx="10591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内容占位符 2"/>
          <p:cNvSpPr>
            <a:spLocks noGrp="1"/>
          </p:cNvSpPr>
          <p:nvPr>
            <p:custDataLst>
              <p:tags r:id="rId3"/>
            </p:custDataLst>
          </p:nvPr>
        </p:nvSpPr>
        <p:spPr>
          <a:xfrm>
            <a:off x="4183380" y="4991100"/>
            <a:ext cx="2875280" cy="1633855"/>
          </a:xfrm>
          <a:prstGeom prst="rect">
            <a:avLst/>
          </a:prstGeom>
          <a:solidFill>
            <a:srgbClr val="FFFF00"/>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lvl="0" indent="368935">
              <a:buFont typeface="Wingdings 2" panose="05020102010507070707" pitchFamily="18" charset="2"/>
              <a:buNone/>
            </a:pPr>
            <a:r>
              <a:rPr lang="zh-CN" altLang="en-US" sz="2000"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实质</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是</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下标运算符</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表示取往高地址方向，偏移</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个基本数据类型所占字节数后，所指对象的</a:t>
            </a:r>
            <a:r>
              <a:rPr lang="zh-CN" altLang="en-US"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内容</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3"/>
            <a:endPar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2639888" y="303312"/>
            <a:ext cx="6324600" cy="533400"/>
          </a:xfrm>
        </p:spPr>
        <p:txBody>
          <a:bodyPr/>
          <a:lstStyle/>
          <a:p>
            <a:pPr lvl="2">
              <a:defRPr/>
            </a:pPr>
            <a:r>
              <a:rPr lang="zh-CN" altLang="en-US" dirty="0" smtClean="0">
                <a:latin typeface="黑体" panose="02010609060101010101" pitchFamily="49" charset="-122"/>
                <a:ea typeface="黑体" panose="02010609060101010101" pitchFamily="49" charset="-122"/>
                <a:cs typeface="+mj-cs"/>
              </a:rPr>
              <a:t>指向数组元素的指针变量</a:t>
            </a:r>
            <a:endParaRPr lang="en-US" altLang="zh-CN" dirty="0" smtClean="0">
              <a:latin typeface="黑体" panose="02010609060101010101" pitchFamily="49" charset="-122"/>
              <a:ea typeface="黑体" panose="02010609060101010101" pitchFamily="49" charset="-122"/>
              <a:cs typeface="+mj-cs"/>
            </a:endParaRPr>
          </a:p>
        </p:txBody>
      </p:sp>
      <p:sp>
        <p:nvSpPr>
          <p:cNvPr id="40963" name="内容占位符 2"/>
          <p:cNvSpPr>
            <a:spLocks noGrp="1"/>
          </p:cNvSpPr>
          <p:nvPr>
            <p:ph idx="1"/>
          </p:nvPr>
        </p:nvSpPr>
        <p:spPr>
          <a:xfrm>
            <a:off x="157138" y="2010519"/>
            <a:ext cx="6215062" cy="2714625"/>
          </a:xfrm>
        </p:spPr>
        <p:txBody>
          <a:bodyPr/>
          <a:lstStyle/>
          <a:p>
            <a:pPr marL="0" indent="0">
              <a:buNone/>
            </a:pPr>
            <a:r>
              <a:rPr lang="en-US" altLang="zh-CN" sz="28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 (2) </a:t>
            </a:r>
            <a:r>
              <a:rPr lang="zh-CN" altLang="en-US" sz="28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指针变量保存数组元素地址</a:t>
            </a:r>
            <a:endParaRPr lang="en-US" altLang="zh-CN" sz="28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8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 有两种情况：</a:t>
            </a:r>
            <a:endPar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buNone/>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2.1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保存的是数组下标为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的元素地址</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buNone/>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2.2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保存的是</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数组其他元素地址</a:t>
            </a:r>
            <a:endPar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96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D653992B-D547-44CB-ACE4-C2348DF8A9AF}" type="datetime4">
              <a:rPr lang="en-US" altLang="zh-CN" sz="1400" smtClean="0">
                <a:solidFill>
                  <a:schemeClr val="accent1"/>
                </a:solidFill>
              </a:rPr>
            </a:fld>
            <a:endParaRPr lang="en-US" altLang="zh-CN" sz="1400" smtClean="0">
              <a:solidFill>
                <a:schemeClr val="accent1"/>
              </a:solidFill>
            </a:endParaRPr>
          </a:p>
        </p:txBody>
      </p:sp>
      <p:graphicFrame>
        <p:nvGraphicFramePr>
          <p:cNvPr id="7" name="Group 54"/>
          <p:cNvGraphicFramePr>
            <a:graphicFrameLocks noGrp="1"/>
          </p:cNvGraphicFramePr>
          <p:nvPr>
            <p:custDataLst>
              <p:tags r:id="rId1"/>
            </p:custDataLst>
          </p:nvPr>
        </p:nvGraphicFramePr>
        <p:xfrm>
          <a:off x="6715125" y="2651396"/>
          <a:ext cx="3071813" cy="4017964"/>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20754">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41001" name="TextBox 7"/>
          <p:cNvSpPr txBox="1">
            <a:spLocks noChangeArrowheads="1"/>
          </p:cNvSpPr>
          <p:nvPr/>
        </p:nvSpPr>
        <p:spPr bwMode="auto">
          <a:xfrm>
            <a:off x="7162800" y="3151458"/>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41002" name="TextBox 9"/>
          <p:cNvSpPr txBox="1">
            <a:spLocks noChangeArrowheads="1"/>
          </p:cNvSpPr>
          <p:nvPr/>
        </p:nvSpPr>
        <p:spPr bwMode="auto">
          <a:xfrm>
            <a:off x="7172325" y="4580208"/>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41003" name="TextBox 10"/>
          <p:cNvSpPr txBox="1">
            <a:spLocks noChangeArrowheads="1"/>
          </p:cNvSpPr>
          <p:nvPr/>
        </p:nvSpPr>
        <p:spPr bwMode="auto">
          <a:xfrm>
            <a:off x="7172325" y="3867421"/>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41004" name="TextBox 11"/>
          <p:cNvSpPr txBox="1">
            <a:spLocks noChangeArrowheads="1"/>
          </p:cNvSpPr>
          <p:nvPr/>
        </p:nvSpPr>
        <p:spPr bwMode="auto">
          <a:xfrm>
            <a:off x="7072313" y="5148533"/>
            <a:ext cx="71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a:t>
            </a:r>
            <a:endParaRPr lang="zh-CN" altLang="en-US" sz="1800" b="1">
              <a:solidFill>
                <a:srgbClr val="CC0066"/>
              </a:solidFill>
            </a:endParaRPr>
          </a:p>
        </p:txBody>
      </p:sp>
      <p:sp>
        <p:nvSpPr>
          <p:cNvPr id="41005" name="Text Box 47"/>
          <p:cNvSpPr txBox="1">
            <a:spLocks noChangeArrowheads="1"/>
          </p:cNvSpPr>
          <p:nvPr/>
        </p:nvSpPr>
        <p:spPr bwMode="auto">
          <a:xfrm>
            <a:off x="6858000" y="2240280"/>
            <a:ext cx="10591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Text Box 47"/>
          <p:cNvSpPr txBox="1">
            <a:spLocks noChangeArrowheads="1"/>
          </p:cNvSpPr>
          <p:nvPr/>
        </p:nvSpPr>
        <p:spPr bwMode="auto">
          <a:xfrm>
            <a:off x="6028690" y="2936875"/>
            <a:ext cx="54419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16" name="直接箭头连接符 15"/>
          <p:cNvCxnSpPr/>
          <p:nvPr/>
        </p:nvCxnSpPr>
        <p:spPr>
          <a:xfrm>
            <a:off x="6345238" y="3222896"/>
            <a:ext cx="357187"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17" name="Text Box 47"/>
          <p:cNvSpPr txBox="1">
            <a:spLocks noChangeArrowheads="1"/>
          </p:cNvSpPr>
          <p:nvPr/>
        </p:nvSpPr>
        <p:spPr bwMode="auto">
          <a:xfrm>
            <a:off x="6065520" y="4359275"/>
            <a:ext cx="37655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18" name="直接箭头连接符 17"/>
          <p:cNvCxnSpPr/>
          <p:nvPr/>
        </p:nvCxnSpPr>
        <p:spPr>
          <a:xfrm>
            <a:off x="6357938" y="4645296"/>
            <a:ext cx="357187" cy="1587"/>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16"/>
                                        </p:tgtEl>
                                      </p:cBhvr>
                                    </p:animEffect>
                                    <p:set>
                                      <p:cBhvr>
                                        <p:cTn id="18" dur="1" fill="hold">
                                          <p:stCondLst>
                                            <p:cond delay="499"/>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par>
                                <p:cTn id="24" presetID="3" presetClass="entr" presetSubtype="1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linds(horizontal)">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2639888" y="303312"/>
            <a:ext cx="6324600" cy="533400"/>
          </a:xfrm>
        </p:spPr>
        <p:txBody>
          <a:bodyPr/>
          <a:lstStyle/>
          <a:p>
            <a:pPr lvl="2">
              <a:defRPr/>
            </a:pPr>
            <a:r>
              <a:rPr lang="zh-CN" altLang="en-US" dirty="0" smtClean="0">
                <a:latin typeface="黑体" panose="02010609060101010101" pitchFamily="49" charset="-122"/>
                <a:ea typeface="黑体" panose="02010609060101010101" pitchFamily="49" charset="-122"/>
                <a:cs typeface="+mj-cs"/>
              </a:rPr>
              <a:t>指向数组元素的指针变量</a:t>
            </a:r>
            <a:endParaRPr lang="en-US" altLang="zh-CN" dirty="0" smtClean="0">
              <a:latin typeface="黑体" panose="02010609060101010101" pitchFamily="49" charset="-122"/>
              <a:ea typeface="黑体" panose="02010609060101010101" pitchFamily="49" charset="-122"/>
              <a:cs typeface="+mj-cs"/>
            </a:endParaRPr>
          </a:p>
        </p:txBody>
      </p:sp>
      <p:sp>
        <p:nvSpPr>
          <p:cNvPr id="41987" name="内容占位符 2"/>
          <p:cNvSpPr>
            <a:spLocks noGrp="1"/>
          </p:cNvSpPr>
          <p:nvPr>
            <p:ph idx="1"/>
          </p:nvPr>
        </p:nvSpPr>
        <p:spPr>
          <a:xfrm>
            <a:off x="214313" y="1285875"/>
            <a:ext cx="6572250" cy="3110706"/>
          </a:xfrm>
        </p:spPr>
        <p:txBody>
          <a:bodyPr/>
          <a:lstStyle/>
          <a:p>
            <a:pPr marL="0" indent="0">
              <a:buNone/>
            </a:pPr>
            <a:r>
              <a:rPr lang="zh-CN" altLang="en-US" sz="2800" b="1" dirty="0" smtClean="0">
                <a:latin typeface="黑体" panose="02010609060101010101" pitchFamily="49" charset="-122"/>
                <a:ea typeface="黑体" panose="02010609060101010101" pitchFamily="49" charset="-122"/>
              </a:rPr>
              <a:t> </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2.1  </a:t>
            </a:r>
            <a:r>
              <a:rPr lang="zh-CN" altLang="en-US" sz="2800" b="1" dirty="0" smtClean="0">
                <a:latin typeface="黑体" panose="02010609060101010101" pitchFamily="49" charset="-122"/>
                <a:ea typeface="黑体" panose="02010609060101010101" pitchFamily="49" charset="-122"/>
              </a:rPr>
              <a:t>指向数组下标为</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800" b="1" dirty="0" smtClean="0">
                <a:latin typeface="黑体" panose="02010609060101010101" pitchFamily="49" charset="-122"/>
                <a:ea typeface="黑体" panose="02010609060101010101" pitchFamily="49" charset="-122"/>
              </a:rPr>
              <a:t>的元素</a:t>
            </a:r>
            <a:endParaRPr lang="en-US" altLang="zh-CN" sz="2800" b="1" dirty="0" smtClean="0">
              <a:latin typeface="黑体" panose="02010609060101010101" pitchFamily="49" charset="-122"/>
              <a:ea typeface="黑体" panose="02010609060101010101" pitchFamily="49" charset="-122"/>
            </a:endParaRPr>
          </a:p>
          <a:p>
            <a:pPr marL="0" indent="624205">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如：</a:t>
            </a:r>
            <a:r>
              <a:rPr lang="en-US" altLang="zh-CN" sz="2800" b="1" dirty="0" err="1" smtClean="0">
                <a:latin typeface="Times New Roman" panose="02020603050405020304" pitchFamily="18" charset="0"/>
                <a:ea typeface="黑体" panose="02010609060101010101" pitchFamily="49" charset="-122"/>
                <a:cs typeface="Times New Roman" panose="02020603050405020304" pitchFamily="18" charset="0"/>
                <a:sym typeface="+mn-ea"/>
              </a:rPr>
              <a:t>int</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sym typeface="+mn-ea"/>
              </a:rPr>
              <a:t>[20]={10,20,...}</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*p;</a:t>
            </a: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624205">
              <a:buFont typeface="Wingdings" panose="05000000000000000000" pitchFamily="2" charset="2"/>
              <a:buNone/>
            </a:pP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3399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solidFill>
                  <a:srgbClr val="339966"/>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&amp;a[0];</a:t>
            </a:r>
            <a:endPar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624205">
              <a:spcBef>
                <a:spcPct val="0"/>
              </a:spcBef>
              <a:buFont typeface="Wingdings" panose="05000000000000000000" pitchFamily="2" charset="2"/>
              <a:buNone/>
            </a:pPr>
            <a:endParaRPr lang="en-US" altLang="zh-CN" sz="2400" b="1" dirty="0" smtClean="0">
              <a:solidFill>
                <a:schemeClr val="tx2"/>
              </a:solidFill>
              <a:latin typeface="黑体" panose="02010609060101010101" pitchFamily="49" charset="-122"/>
              <a:ea typeface="黑体" panose="02010609060101010101" pitchFamily="49" charset="-122"/>
            </a:endParaRPr>
          </a:p>
          <a:p>
            <a:pPr marL="0" indent="624205">
              <a:spcBef>
                <a:spcPct val="0"/>
              </a:spcBef>
              <a:buFont typeface="Wingdings" panose="05000000000000000000" pitchFamily="2" charset="2"/>
              <a:buNone/>
            </a:pPr>
            <a:r>
              <a:rPr lang="zh-CN" altLang="en-US" sz="2400" b="1" dirty="0" smtClean="0">
                <a:solidFill>
                  <a:schemeClr val="tx2"/>
                </a:solidFill>
                <a:latin typeface="黑体" panose="02010609060101010101" pitchFamily="49" charset="-122"/>
                <a:ea typeface="黑体" panose="02010609060101010101" pitchFamily="49" charset="-122"/>
              </a:rPr>
              <a:t>因为数组的第</a:t>
            </a:r>
            <a:r>
              <a:rPr lang="en-US" altLang="zh-CN" sz="2400" b="1" dirty="0" smtClean="0">
                <a:solidFill>
                  <a:schemeClr val="tx2"/>
                </a:solidFill>
                <a:latin typeface="Times New Roman" panose="02020603050405020304" pitchFamily="18" charset="0"/>
                <a:ea typeface="黑体" panose="02010609060101010101" pitchFamily="49" charset="-122"/>
              </a:rPr>
              <a:t>0</a:t>
            </a:r>
            <a:r>
              <a:rPr lang="zh-CN" altLang="en-US" sz="2400" b="1" dirty="0" smtClean="0">
                <a:solidFill>
                  <a:schemeClr val="tx2"/>
                </a:solidFill>
                <a:latin typeface="黑体" panose="02010609060101010101" pitchFamily="49" charset="-122"/>
                <a:ea typeface="黑体" panose="02010609060101010101" pitchFamily="49" charset="-122"/>
              </a:rPr>
              <a:t>号元素的地址</a:t>
            </a:r>
            <a:r>
              <a:rPr lang="en-US" altLang="zh-CN" sz="2400" b="1" dirty="0" smtClean="0">
                <a:solidFill>
                  <a:schemeClr val="tx2"/>
                </a:solidFill>
                <a:latin typeface="黑体" panose="02010609060101010101" pitchFamily="49" charset="-122"/>
                <a:ea typeface="黑体" panose="02010609060101010101" pitchFamily="49" charset="-122"/>
              </a:rPr>
              <a:t>,</a:t>
            </a:r>
            <a:r>
              <a:rPr lang="zh-CN" altLang="en-US" sz="2400" b="1" dirty="0" smtClean="0">
                <a:solidFill>
                  <a:schemeClr val="tx2"/>
                </a:solidFill>
                <a:latin typeface="黑体" panose="02010609060101010101" pitchFamily="49" charset="-122"/>
                <a:ea typeface="黑体" panose="02010609060101010101" pitchFamily="49" charset="-122"/>
              </a:rPr>
              <a:t>就是数组的首地址，因此下面两个语句的作用一样：</a:t>
            </a:r>
            <a:endParaRPr lang="zh-CN" altLang="en-US" sz="2400" b="1" dirty="0" smtClean="0">
              <a:solidFill>
                <a:schemeClr val="tx2"/>
              </a:solidFill>
              <a:latin typeface="黑体" panose="02010609060101010101" pitchFamily="49" charset="-122"/>
              <a:ea typeface="黑体" panose="02010609060101010101" pitchFamily="49" charset="-122"/>
            </a:endParaRPr>
          </a:p>
          <a:p>
            <a:pPr marL="0" indent="624205">
              <a:spcBef>
                <a:spcPct val="0"/>
              </a:spcBef>
              <a:buFont typeface="Wingdings" panose="05000000000000000000" pitchFamily="2" charset="2"/>
              <a:buNone/>
            </a:pPr>
            <a:r>
              <a:rPr lang="zh-CN" altLang="en-US" sz="2400" b="1" dirty="0" smtClean="0">
                <a:solidFill>
                  <a:schemeClr val="tx2"/>
                </a:solidFill>
                <a:latin typeface="黑体" panose="02010609060101010101" pitchFamily="49" charset="-122"/>
                <a:ea typeface="黑体" panose="02010609060101010101" pitchFamily="49" charset="-122"/>
              </a:rPr>
              <a:t>     </a:t>
            </a:r>
            <a:r>
              <a:rPr lang="zh-CN" altLang="en-US" sz="24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339966"/>
                </a:solidFill>
                <a:latin typeface="Times New Roman" panose="02020603050405020304" pitchFamily="18" charset="0"/>
                <a:ea typeface="宋体" panose="02010600030101010101" pitchFamily="2" charset="-122"/>
                <a:cs typeface="Times New Roman" panose="02020603050405020304" pitchFamily="18" charset="0"/>
              </a:rPr>
              <a:t>p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&amp;a[0];         </a:t>
            </a:r>
            <a:r>
              <a:rPr lang="en-US" altLang="zh-CN" sz="2800" b="1" dirty="0" smtClean="0">
                <a:solidFill>
                  <a:srgbClr val="339966"/>
                </a:solidFill>
                <a:latin typeface="Times New Roman" panose="02020603050405020304" pitchFamily="18" charset="0"/>
                <a:ea typeface="宋体" panose="02010600030101010101" pitchFamily="2" charset="-122"/>
                <a:cs typeface="Times New Roman" panose="02020603050405020304" pitchFamily="18" charset="0"/>
              </a:rPr>
              <a:t>p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 </a:t>
            </a:r>
            <a:endPar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624205">
              <a:buFont typeface="Wingdings" panose="05000000000000000000" pitchFamily="2" charset="2"/>
              <a:buNone/>
            </a:pPr>
            <a:endParaRPr lang="en-US" altLang="zh-CN" sz="2800"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a:p>
            <a:pPr marL="0" indent="624205">
              <a:buFont typeface="Wingdings" panose="05000000000000000000" pitchFamily="2" charset="2"/>
              <a:buNone/>
            </a:pPr>
            <a:br>
              <a:rPr lang="en-US" altLang="zh-CN" sz="2400" dirty="0" smtClean="0">
                <a:latin typeface="黑体" panose="02010609060101010101" pitchFamily="49" charset="-122"/>
                <a:ea typeface="黑体" panose="02010609060101010101" pitchFamily="49" charset="-122"/>
              </a:rPr>
            </a:br>
            <a:endParaRPr lang="en-US" altLang="zh-CN" sz="2400" dirty="0" smtClean="0">
              <a:solidFill>
                <a:srgbClr val="A50021"/>
              </a:solidFill>
              <a:latin typeface="黑体" panose="02010609060101010101" pitchFamily="49" charset="-122"/>
              <a:ea typeface="黑体" panose="02010609060101010101" pitchFamily="49" charset="-122"/>
            </a:endParaRPr>
          </a:p>
          <a:p>
            <a:pPr marL="0" indent="624205">
              <a:buFont typeface="Wingdings" panose="05000000000000000000" pitchFamily="2" charset="2"/>
              <a:buNone/>
            </a:pP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p:txBody>
      </p:sp>
      <p:sp>
        <p:nvSpPr>
          <p:cNvPr id="4198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AD40D223-3C8F-4511-88CA-880C736E3650}" type="datetime4">
              <a:rPr lang="en-US" altLang="zh-CN" sz="1400" smtClean="0">
                <a:solidFill>
                  <a:schemeClr val="accent1"/>
                </a:solidFill>
              </a:rPr>
            </a:fld>
            <a:endParaRPr lang="en-US" altLang="zh-CN" sz="1400" smtClean="0">
              <a:solidFill>
                <a:schemeClr val="accent1"/>
              </a:solidFill>
            </a:endParaRPr>
          </a:p>
        </p:txBody>
      </p:sp>
      <p:sp>
        <p:nvSpPr>
          <p:cNvPr id="41989" name="矩形 7"/>
          <p:cNvSpPr>
            <a:spLocks noChangeArrowheads="1"/>
          </p:cNvSpPr>
          <p:nvPr/>
        </p:nvSpPr>
        <p:spPr bwMode="auto">
          <a:xfrm>
            <a:off x="728980" y="4392295"/>
            <a:ext cx="5285105" cy="2061210"/>
          </a:xfrm>
          <a:prstGeom prst="rect">
            <a:avLst/>
          </a:prstGeom>
          <a:solidFill>
            <a:srgbClr val="FFFF00"/>
          </a:solidFill>
          <a:ln>
            <a:solidFill>
              <a:schemeClr val="tx1"/>
            </a:solidFill>
          </a:ln>
        </p:spPr>
        <p:txBody>
          <a:bodyPr wrap="square">
            <a:spAutoFit/>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914400" indent="-45720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lvl="1" eaLnBrk="1" hangingPunct="1">
              <a:spcBef>
                <a:spcPct val="0"/>
              </a:spcBef>
              <a:buSzTx/>
              <a:buFontTx/>
              <a:buNone/>
            </a:pPr>
            <a:r>
              <a:rPr lang="zh-CN" altLang="en-US" sz="24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要访问</a:t>
            </a:r>
            <a:r>
              <a:rPr lang="en-US" altLang="zh-CN" sz="24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的第</a:t>
            </a:r>
            <a:r>
              <a:rPr lang="en-US" altLang="zh-CN" sz="24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4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个元素，以下都正确</a:t>
            </a:r>
            <a:r>
              <a:rPr lang="en-US" altLang="zh-CN" sz="24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spcBef>
                <a:spcPct val="0"/>
              </a:spcBef>
              <a:buFont typeface="Wingdings" panose="05000000000000000000" pitchFamily="2" charset="2"/>
              <a:buChar char="Ø"/>
            </a:pPr>
            <a:r>
              <a:rPr lang="zh-CN" altLang="en-US"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使用数组名访问</a:t>
            </a:r>
            <a:endParaRPr lang="en-US" altLang="zh-CN"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spcBef>
                <a:spcPct val="0"/>
              </a:spcBef>
              <a:buFontTx/>
              <a:buNone/>
            </a:pP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a[5</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*(a+5)</a:t>
            </a:r>
            <a:endPar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spcBef>
                <a:spcPct val="0"/>
              </a:spcBef>
              <a:buFont typeface="Wingdings" panose="05000000000000000000" pitchFamily="2" charset="2"/>
              <a:buChar char="Ø"/>
            </a:pPr>
            <a:r>
              <a:rPr lang="zh-CN" altLang="en-US"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使用指针变量访问</a:t>
            </a:r>
            <a:endParaRPr lang="en-US" altLang="zh-CN"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lvl="3" eaLnBrk="1" hangingPunct="1">
              <a:spcBef>
                <a:spcPct val="0"/>
              </a:spcBef>
              <a:buSzTx/>
              <a:buFontTx/>
              <a:buNone/>
            </a:pPr>
            <a:r>
              <a:rPr lang="en-US" altLang="zh-CN" sz="2800" b="1" dirty="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  p[5]</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p+5)</a:t>
            </a:r>
            <a:endParaRPr lang="en-US" altLang="zh-CN" sz="2800" b="1" dirty="0">
              <a:solidFill>
                <a:srgbClr val="339966"/>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7" name="Group 54"/>
          <p:cNvGraphicFramePr>
            <a:graphicFrameLocks noGrp="1"/>
          </p:cNvGraphicFramePr>
          <p:nvPr>
            <p:custDataLst>
              <p:tags r:id="rId1"/>
            </p:custDataLst>
          </p:nvPr>
        </p:nvGraphicFramePr>
        <p:xfrm>
          <a:off x="7143750" y="1714500"/>
          <a:ext cx="3071813" cy="4017964"/>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20754">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42026" name="TextBox 7"/>
          <p:cNvSpPr txBox="1">
            <a:spLocks noChangeArrowheads="1"/>
          </p:cNvSpPr>
          <p:nvPr/>
        </p:nvSpPr>
        <p:spPr bwMode="auto">
          <a:xfrm>
            <a:off x="7600950" y="2233930"/>
            <a:ext cx="561975" cy="3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42027" name="TextBox 9"/>
          <p:cNvSpPr txBox="1">
            <a:spLocks noChangeArrowheads="1"/>
          </p:cNvSpPr>
          <p:nvPr/>
        </p:nvSpPr>
        <p:spPr bwMode="auto">
          <a:xfrm>
            <a:off x="7600950" y="364331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42028" name="TextBox 10"/>
          <p:cNvSpPr txBox="1">
            <a:spLocks noChangeArrowheads="1"/>
          </p:cNvSpPr>
          <p:nvPr/>
        </p:nvSpPr>
        <p:spPr bwMode="auto">
          <a:xfrm>
            <a:off x="7600950" y="293052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42029" name="TextBox 11"/>
          <p:cNvSpPr txBox="1">
            <a:spLocks noChangeArrowheads="1"/>
          </p:cNvSpPr>
          <p:nvPr/>
        </p:nvSpPr>
        <p:spPr bwMode="auto">
          <a:xfrm>
            <a:off x="7500938" y="4211638"/>
            <a:ext cx="714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a:t>
            </a:r>
            <a:endParaRPr lang="zh-CN" altLang="en-US" sz="1800" b="1">
              <a:solidFill>
                <a:srgbClr val="CC0066"/>
              </a:solidFill>
            </a:endParaRPr>
          </a:p>
        </p:txBody>
      </p:sp>
      <p:sp>
        <p:nvSpPr>
          <p:cNvPr id="42030" name="Text Box 47"/>
          <p:cNvSpPr txBox="1">
            <a:spLocks noChangeArrowheads="1"/>
          </p:cNvSpPr>
          <p:nvPr/>
        </p:nvSpPr>
        <p:spPr bwMode="auto">
          <a:xfrm>
            <a:off x="6429375" y="1762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FF0000"/>
                </a:solidFill>
              </a:rPr>
              <a:t>a</a:t>
            </a:r>
            <a:endParaRPr lang="en-US" altLang="zh-CN" sz="2800" b="1">
              <a:solidFill>
                <a:srgbClr val="FF0000"/>
              </a:solidFill>
            </a:endParaRPr>
          </a:p>
        </p:txBody>
      </p:sp>
      <p:cxnSp>
        <p:nvCxnSpPr>
          <p:cNvPr id="14" name="直接箭头连接符 13"/>
          <p:cNvCxnSpPr/>
          <p:nvPr/>
        </p:nvCxnSpPr>
        <p:spPr>
          <a:xfrm>
            <a:off x="6786563" y="2143125"/>
            <a:ext cx="357187"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032" name="Text Box 47"/>
          <p:cNvSpPr txBox="1">
            <a:spLocks noChangeArrowheads="1"/>
          </p:cNvSpPr>
          <p:nvPr/>
        </p:nvSpPr>
        <p:spPr bwMode="auto">
          <a:xfrm>
            <a:off x="6332220" y="2000250"/>
            <a:ext cx="5257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a:solidFill>
                  <a:srgbClr val="339966"/>
                </a:solidFill>
              </a:rPr>
              <a:t>p</a:t>
            </a:r>
            <a:endParaRPr lang="en-US" altLang="zh-CN" sz="2800" b="1">
              <a:solidFill>
                <a:srgbClr val="339966"/>
              </a:solidFill>
            </a:endParaRPr>
          </a:p>
        </p:txBody>
      </p:sp>
      <p:cxnSp>
        <p:nvCxnSpPr>
          <p:cNvPr id="16" name="直接箭头连接符 15"/>
          <p:cNvCxnSpPr/>
          <p:nvPr/>
        </p:nvCxnSpPr>
        <p:spPr>
          <a:xfrm>
            <a:off x="6773863" y="2286000"/>
            <a:ext cx="357187" cy="1588"/>
          </a:xfrm>
          <a:prstGeom prst="straightConnector1">
            <a:avLst/>
          </a:prstGeom>
          <a:ln w="38100">
            <a:solidFill>
              <a:srgbClr val="339966"/>
            </a:solidFill>
            <a:tailEnd type="arrow"/>
          </a:ln>
        </p:spPr>
        <p:style>
          <a:lnRef idx="1">
            <a:schemeClr val="accent1"/>
          </a:lnRef>
          <a:fillRef idx="0">
            <a:schemeClr val="accent1"/>
          </a:fillRef>
          <a:effectRef idx="0">
            <a:schemeClr val="accent1"/>
          </a:effectRef>
          <a:fontRef idx="minor">
            <a:schemeClr val="tx1"/>
          </a:fontRef>
        </p:style>
      </p:cxnSp>
      <p:sp>
        <p:nvSpPr>
          <p:cNvPr id="41005" name="Text Box 47"/>
          <p:cNvSpPr txBox="1">
            <a:spLocks noChangeArrowheads="1"/>
          </p:cNvSpPr>
          <p:nvPr>
            <p:custDataLst>
              <p:tags r:id="rId2"/>
            </p:custDataLst>
          </p:nvPr>
        </p:nvSpPr>
        <p:spPr bwMode="auto">
          <a:xfrm>
            <a:off x="7288530" y="1379220"/>
            <a:ext cx="10591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1270" y="1500505"/>
            <a:ext cx="6370955" cy="2797810"/>
          </a:xfrm>
        </p:spPr>
        <p:txBody>
          <a:bodyPr/>
          <a:lstStyle/>
          <a:p>
            <a:pPr marL="457200" lvl="1" indent="0">
              <a:spcBef>
                <a:spcPts val="0"/>
              </a:spcBef>
              <a:buNone/>
            </a:pPr>
            <a:r>
              <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rPr>
              <a:t>2.2  </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指向数组其他元素</a:t>
            </a:r>
            <a:endPar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2" panose="05020102010507070707" pitchFamily="18"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2" panose="05020102010507070707" pitchFamily="18"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int a[20]={10,20...},   *p;</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p=a+1; </a:t>
            </a:r>
            <a:r>
              <a:rPr lang="en-US" altLang="zh-CN" sz="2800" b="1" dirty="0"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//p</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指向数组元素</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a[1]</a:t>
            </a:r>
            <a:endParaRPr lang="en-US" altLang="zh-CN" sz="2000" b="1" dirty="0"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printf</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(“%d”,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p[1]</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pP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011"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DECBC172-334B-44C7-B975-7287DD21CAE2}" type="datetime4">
              <a:rPr lang="en-US" altLang="zh-CN" sz="1400" smtClean="0">
                <a:solidFill>
                  <a:schemeClr val="accent1"/>
                </a:solidFill>
              </a:rPr>
            </a:fld>
            <a:endParaRPr lang="en-US" altLang="zh-CN" sz="1400" dirty="0" smtClean="0">
              <a:solidFill>
                <a:schemeClr val="accent1"/>
              </a:solidFill>
            </a:endParaRPr>
          </a:p>
        </p:txBody>
      </p:sp>
      <p:graphicFrame>
        <p:nvGraphicFramePr>
          <p:cNvPr id="46128" name="Group 48"/>
          <p:cNvGraphicFramePr>
            <a:graphicFrameLocks noGrp="1"/>
          </p:cNvGraphicFramePr>
          <p:nvPr>
            <p:custDataLst>
              <p:tags r:id="rId1"/>
            </p:custDataLst>
          </p:nvPr>
        </p:nvGraphicFramePr>
        <p:xfrm>
          <a:off x="7143750" y="1714500"/>
          <a:ext cx="3072130" cy="4017645"/>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49885">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207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800" b="1" dirty="0" smtClean="0">
                          <a:ln>
                            <a:noFill/>
                          </a:ln>
                          <a:effectLst/>
                          <a:latin typeface="Arial" panose="020B0604020202020204" pitchFamily="34" charset="0"/>
                          <a:ea typeface="宋体" panose="02010600030101010101" pitchFamily="2" charset="-122"/>
                          <a:sym typeface="+mn-ea"/>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43048" name="Text Box 47"/>
          <p:cNvSpPr txBox="1">
            <a:spLocks noChangeArrowheads="1"/>
          </p:cNvSpPr>
          <p:nvPr/>
        </p:nvSpPr>
        <p:spPr bwMode="auto">
          <a:xfrm>
            <a:off x="6429375" y="1762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dirty="0">
                <a:solidFill>
                  <a:srgbClr val="FF0000"/>
                </a:solidFill>
              </a:rPr>
              <a:t>a</a:t>
            </a:r>
            <a:endParaRPr lang="en-US" altLang="zh-CN" sz="2800" b="1" dirty="0">
              <a:solidFill>
                <a:srgbClr val="FF0000"/>
              </a:solidFill>
            </a:endParaRPr>
          </a:p>
        </p:txBody>
      </p:sp>
      <p:cxnSp>
        <p:nvCxnSpPr>
          <p:cNvPr id="12" name="直接箭头连接符 11"/>
          <p:cNvCxnSpPr/>
          <p:nvPr/>
        </p:nvCxnSpPr>
        <p:spPr>
          <a:xfrm>
            <a:off x="6786563" y="2143125"/>
            <a:ext cx="357187"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 Box 47"/>
          <p:cNvSpPr txBox="1">
            <a:spLocks noChangeArrowheads="1"/>
          </p:cNvSpPr>
          <p:nvPr/>
        </p:nvSpPr>
        <p:spPr bwMode="auto">
          <a:xfrm>
            <a:off x="6429375" y="268605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dirty="0">
                <a:solidFill>
                  <a:srgbClr val="339966"/>
                </a:solidFill>
              </a:rPr>
              <a:t>p</a:t>
            </a:r>
            <a:endParaRPr lang="en-US" altLang="zh-CN" sz="2800" b="1" dirty="0">
              <a:solidFill>
                <a:srgbClr val="339966"/>
              </a:solidFill>
            </a:endParaRPr>
          </a:p>
        </p:txBody>
      </p:sp>
      <p:cxnSp>
        <p:nvCxnSpPr>
          <p:cNvPr id="17" name="直接箭头连接符 16"/>
          <p:cNvCxnSpPr/>
          <p:nvPr/>
        </p:nvCxnSpPr>
        <p:spPr>
          <a:xfrm>
            <a:off x="6786563" y="2970213"/>
            <a:ext cx="357187" cy="158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标题 1"/>
          <p:cNvSpPr txBox="1"/>
          <p:nvPr/>
        </p:nvSpPr>
        <p:spPr bwMode="auto">
          <a:xfrm>
            <a:off x="2711896" y="252413"/>
            <a:ext cx="6324600" cy="533400"/>
          </a:xfrm>
          <a:prstGeom prst="rect">
            <a:avLst/>
          </a:prstGeom>
          <a:noFill/>
          <a:ln w="9525">
            <a:noFill/>
            <a:miter lim="800000"/>
          </a:ln>
        </p:spPr>
        <p:txBody>
          <a:bodyPr anchor="ctr"/>
          <a:lstStyle/>
          <a:p>
            <a:pPr marL="0" lvl="2" algn="r" eaLnBrk="0" hangingPunct="0">
              <a:spcBef>
                <a:spcPct val="0"/>
              </a:spcBef>
              <a:defRPr/>
            </a:pPr>
            <a:r>
              <a:rPr lang="zh-CN" altLang="en-US" sz="4000" kern="0" dirty="0">
                <a:solidFill>
                  <a:schemeClr val="bg1"/>
                </a:solidFill>
                <a:latin typeface="黑体" panose="02010609060101010101" pitchFamily="49" charset="-122"/>
                <a:ea typeface="黑体" panose="02010609060101010101" pitchFamily="49" charset="-122"/>
                <a:cs typeface="+mj-cs"/>
              </a:rPr>
              <a:t>指向数组元素的指针变量</a:t>
            </a:r>
            <a:endParaRPr lang="en-US" altLang="zh-CN" sz="4000" kern="0" dirty="0">
              <a:solidFill>
                <a:schemeClr val="bg1"/>
              </a:solidFill>
              <a:latin typeface="黑体" panose="02010609060101010101" pitchFamily="49" charset="-122"/>
              <a:ea typeface="黑体" panose="02010609060101010101" pitchFamily="49" charset="-122"/>
              <a:cs typeface="+mj-cs"/>
            </a:endParaRPr>
          </a:p>
        </p:txBody>
      </p:sp>
      <p:sp>
        <p:nvSpPr>
          <p:cNvPr id="41005" name="Text Box 47"/>
          <p:cNvSpPr txBox="1">
            <a:spLocks noChangeArrowheads="1"/>
          </p:cNvSpPr>
          <p:nvPr>
            <p:custDataLst>
              <p:tags r:id="rId2"/>
            </p:custDataLst>
          </p:nvPr>
        </p:nvSpPr>
        <p:spPr bwMode="auto">
          <a:xfrm>
            <a:off x="7360285" y="1379220"/>
            <a:ext cx="10591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026" name="TextBox 7"/>
          <p:cNvSpPr txBox="1">
            <a:spLocks noChangeArrowheads="1"/>
          </p:cNvSpPr>
          <p:nvPr>
            <p:custDataLst>
              <p:tags r:id="rId3"/>
            </p:custDataLst>
          </p:nvPr>
        </p:nvSpPr>
        <p:spPr bwMode="auto">
          <a:xfrm>
            <a:off x="7600950" y="2233930"/>
            <a:ext cx="561975" cy="3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42027" name="TextBox 9"/>
          <p:cNvSpPr txBox="1">
            <a:spLocks noChangeArrowheads="1"/>
          </p:cNvSpPr>
          <p:nvPr>
            <p:custDataLst>
              <p:tags r:id="rId4"/>
            </p:custDataLst>
          </p:nvPr>
        </p:nvSpPr>
        <p:spPr bwMode="auto">
          <a:xfrm>
            <a:off x="7600950" y="364331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42028" name="TextBox 10"/>
          <p:cNvSpPr txBox="1">
            <a:spLocks noChangeArrowheads="1"/>
          </p:cNvSpPr>
          <p:nvPr>
            <p:custDataLst>
              <p:tags r:id="rId5"/>
            </p:custDataLst>
          </p:nvPr>
        </p:nvSpPr>
        <p:spPr bwMode="auto">
          <a:xfrm>
            <a:off x="7600950" y="293052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3" name="TextBox 9"/>
          <p:cNvSpPr txBox="1">
            <a:spLocks noChangeArrowheads="1"/>
          </p:cNvSpPr>
          <p:nvPr>
            <p:custDataLst>
              <p:tags r:id="rId6"/>
            </p:custDataLst>
          </p:nvPr>
        </p:nvSpPr>
        <p:spPr bwMode="auto">
          <a:xfrm>
            <a:off x="7656195" y="4416108"/>
            <a:ext cx="571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40</a:t>
            </a:r>
            <a:endParaRPr lang="en-US" altLang="zh-CN" sz="1800" b="1">
              <a:solidFill>
                <a:srgbClr val="CC0066"/>
              </a:solidFill>
            </a:endParaRPr>
          </a:p>
        </p:txBody>
      </p:sp>
      <p:sp>
        <p:nvSpPr>
          <p:cNvPr id="4" name="内容占位符 2"/>
          <p:cNvSpPr>
            <a:spLocks noGrp="1"/>
          </p:cNvSpPr>
          <p:nvPr>
            <p:custDataLst>
              <p:tags r:id="rId7"/>
            </p:custDataLst>
          </p:nvPr>
        </p:nvSpPr>
        <p:spPr>
          <a:xfrm>
            <a:off x="2634615" y="5804535"/>
            <a:ext cx="4465320" cy="937260"/>
          </a:xfrm>
          <a:prstGeom prst="rect">
            <a:avLst/>
          </a:prstGeom>
          <a:solidFill>
            <a:srgbClr val="FFFF00"/>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lvl="0" indent="368935">
              <a:buFont typeface="Wingdings 2" panose="05020102010507070707" pitchFamily="18" charset="2"/>
              <a:buNone/>
            </a:pPr>
            <a:r>
              <a:rPr lang="zh-CN" altLang="en-US" sz="2000"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实质</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是</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下标运算符</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表示取往高地址方向，偏移</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个基本数据类型所占字节数后，所指对象的</a:t>
            </a:r>
            <a:r>
              <a:rPr lang="zh-CN" altLang="en-US"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内容</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3"/>
            <a:endPar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内容占位符 2"/>
          <p:cNvSpPr>
            <a:spLocks noGrp="1"/>
          </p:cNvSpPr>
          <p:nvPr>
            <p:custDataLst>
              <p:tags r:id="rId8"/>
            </p:custDataLst>
          </p:nvPr>
        </p:nvSpPr>
        <p:spPr>
          <a:xfrm>
            <a:off x="-106680" y="4436110"/>
            <a:ext cx="5758180" cy="149161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indent="14605">
              <a:spcBef>
                <a:spcPts val="0"/>
              </a:spcBef>
              <a:buFont typeface="Wingdings" panose="05000000000000000000" pitchFamily="2" charset="2"/>
              <a:buNone/>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分析</a:t>
            </a:r>
            <a:r>
              <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indent="14605">
              <a:spcBef>
                <a:spcPts val="0"/>
              </a:spcBef>
              <a:buFont typeface="Wingdings" panose="05000000000000000000" pitchFamily="2" charset="2"/>
              <a:buNone/>
            </a:pPr>
            <a:r>
              <a:rPr lang="en-US" altLang="zh-CN" sz="2400" b="1" dirty="0"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p[1]</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相当于</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(p+1)</a:t>
            </a: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就是</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a[2]</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indent="14605">
              <a:spcBef>
                <a:spcPts val="0"/>
              </a:spcBef>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故输出</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30</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pP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5730" y="5367397"/>
            <a:ext cx="6227763" cy="559643"/>
          </a:xfrm>
        </p:spPr>
        <p:txBody>
          <a:bodyPr/>
          <a:lstStyle/>
          <a:p>
            <a:pPr lvl="1">
              <a:buNone/>
            </a:pP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相当于*</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(p-1)</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，即指向</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a[0]</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035"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F187FBAA-28FF-43B2-9DAC-691CCDF97661}" type="datetime4">
              <a:rPr lang="en-US" altLang="zh-CN" sz="1400" smtClean="0">
                <a:solidFill>
                  <a:schemeClr val="accent1"/>
                </a:solidFill>
              </a:rPr>
            </a:fld>
            <a:endParaRPr lang="en-US" altLang="zh-CN" sz="1400" smtClean="0">
              <a:solidFill>
                <a:schemeClr val="accent1"/>
              </a:solidFill>
            </a:endParaRPr>
          </a:p>
        </p:txBody>
      </p:sp>
      <p:sp>
        <p:nvSpPr>
          <p:cNvPr id="18" name="标题 1"/>
          <p:cNvSpPr txBox="1"/>
          <p:nvPr/>
        </p:nvSpPr>
        <p:spPr bwMode="auto">
          <a:xfrm>
            <a:off x="2700338" y="260350"/>
            <a:ext cx="6324600" cy="533400"/>
          </a:xfrm>
          <a:prstGeom prst="rect">
            <a:avLst/>
          </a:prstGeom>
          <a:noFill/>
          <a:ln w="9525">
            <a:noFill/>
            <a:miter lim="800000"/>
          </a:ln>
        </p:spPr>
        <p:txBody>
          <a:bodyPr anchor="ctr"/>
          <a:lstStyle/>
          <a:p>
            <a:pPr marL="0" lvl="2" algn="r" eaLnBrk="0" hangingPunct="0">
              <a:spcBef>
                <a:spcPct val="0"/>
              </a:spcBef>
              <a:defRPr/>
            </a:pPr>
            <a:r>
              <a:rPr lang="zh-CN" altLang="en-US" sz="4000" kern="0" dirty="0">
                <a:solidFill>
                  <a:schemeClr val="bg1"/>
                </a:solidFill>
                <a:latin typeface="黑体" panose="02010609060101010101" pitchFamily="49" charset="-122"/>
                <a:ea typeface="黑体" panose="02010609060101010101" pitchFamily="49" charset="-122"/>
                <a:cs typeface="+mj-cs"/>
              </a:rPr>
              <a:t>指向数组元素的指针变量</a:t>
            </a:r>
            <a:endParaRPr lang="en-US" altLang="zh-CN" sz="4000" kern="0" dirty="0">
              <a:solidFill>
                <a:schemeClr val="bg1"/>
              </a:solidFill>
              <a:latin typeface="黑体" panose="02010609060101010101" pitchFamily="49" charset="-122"/>
              <a:ea typeface="黑体" panose="02010609060101010101" pitchFamily="49" charset="-122"/>
              <a:cs typeface="+mj-cs"/>
            </a:endParaRPr>
          </a:p>
        </p:txBody>
      </p:sp>
      <p:sp>
        <p:nvSpPr>
          <p:cNvPr id="13" name="内容占位符 2"/>
          <p:cNvSpPr txBox="1"/>
          <p:nvPr/>
        </p:nvSpPr>
        <p:spPr bwMode="auto">
          <a:xfrm>
            <a:off x="-180340" y="3998595"/>
            <a:ext cx="6370955" cy="151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628650" lvl="1" indent="85725">
              <a:spcBef>
                <a:spcPts val="0"/>
              </a:spcBef>
              <a:buSzTx/>
              <a:buFont typeface="Wingdings 2" panose="05020102010507070707" pitchFamily="18" charset="2"/>
              <a:buNone/>
            </a:pPr>
            <a:r>
              <a:rPr lang="en-US" altLang="zh-CN" kern="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b="1" kern="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kern="0" dirty="0" smtClean="0">
                <a:latin typeface="Times New Roman" panose="02020603050405020304" pitchFamily="18" charset="0"/>
                <a:ea typeface="黑体" panose="02010609060101010101" pitchFamily="49" charset="-122"/>
                <a:cs typeface="Times New Roman" panose="02020603050405020304" pitchFamily="18" charset="0"/>
              </a:rPr>
              <a:t>表示往</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低</a:t>
            </a:r>
            <a:r>
              <a:rPr lang="zh-CN" altLang="en-US" kern="0" dirty="0" smtClean="0">
                <a:latin typeface="Times New Roman" panose="02020603050405020304" pitchFamily="18" charset="0"/>
                <a:ea typeface="黑体" panose="02010609060101010101" pitchFamily="49" charset="-122"/>
                <a:cs typeface="Times New Roman" panose="02020603050405020304" pitchFamily="18" charset="0"/>
              </a:rPr>
              <a:t>地址方向，偏移</a:t>
            </a:r>
            <a:r>
              <a:rPr lang="en-US" altLang="zh-CN" kern="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kern="0" dirty="0" smtClean="0">
                <a:latin typeface="Times New Roman" panose="02020603050405020304" pitchFamily="18" charset="0"/>
                <a:ea typeface="黑体" panose="02010609060101010101" pitchFamily="49" charset="-122"/>
                <a:cs typeface="Times New Roman" panose="02020603050405020304" pitchFamily="18" charset="0"/>
              </a:rPr>
              <a:t>个基本数据类型所占字节数后，所指对象的内容；</a:t>
            </a:r>
            <a:endParaRPr lang="zh-CN" altLang="en-US" sz="2800" kern="0"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6128" name="Group 48"/>
          <p:cNvGraphicFramePr>
            <a:graphicFrameLocks noGrp="1"/>
          </p:cNvGraphicFramePr>
          <p:nvPr>
            <p:custDataLst>
              <p:tags r:id="rId1"/>
            </p:custDataLst>
          </p:nvPr>
        </p:nvGraphicFramePr>
        <p:xfrm>
          <a:off x="7143750" y="1714500"/>
          <a:ext cx="3072130" cy="4017790"/>
        </p:xfrm>
        <a:graphic>
          <a:graphicData uri="http://schemas.openxmlformats.org/drawingml/2006/table">
            <a:tbl>
              <a:tblPr/>
              <a:tblGrid>
                <a:gridCol w="1344613"/>
                <a:gridCol w="1727200"/>
              </a:tblGrid>
              <a:tr h="3048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20754">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1800" b="1" dirty="0" smtClean="0">
                          <a:ln>
                            <a:noFill/>
                          </a:ln>
                          <a:effectLst/>
                          <a:latin typeface="Arial" panose="020B0604020202020204" pitchFamily="34" charset="0"/>
                          <a:ea typeface="宋体" panose="02010600030101010101" pitchFamily="2" charset="-122"/>
                          <a:sym typeface="+mn-ea"/>
                        </a:rPr>
                        <a:t>……</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7" name="Text Box 47"/>
          <p:cNvSpPr txBox="1">
            <a:spLocks noChangeArrowheads="1"/>
          </p:cNvSpPr>
          <p:nvPr>
            <p:custDataLst>
              <p:tags r:id="rId2"/>
            </p:custDataLst>
          </p:nvPr>
        </p:nvSpPr>
        <p:spPr bwMode="auto">
          <a:xfrm>
            <a:off x="6429375" y="1762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dirty="0">
                <a:solidFill>
                  <a:srgbClr val="FF0000"/>
                </a:solidFill>
              </a:rPr>
              <a:t>a</a:t>
            </a:r>
            <a:endParaRPr lang="en-US" altLang="zh-CN" sz="2800" b="1" dirty="0">
              <a:solidFill>
                <a:srgbClr val="FF0000"/>
              </a:solidFill>
            </a:endParaRPr>
          </a:p>
        </p:txBody>
      </p:sp>
      <p:cxnSp>
        <p:nvCxnSpPr>
          <p:cNvPr id="8" name="直接箭头连接符 7"/>
          <p:cNvCxnSpPr/>
          <p:nvPr>
            <p:custDataLst>
              <p:tags r:id="rId3"/>
            </p:custDataLst>
          </p:nvPr>
        </p:nvCxnSpPr>
        <p:spPr>
          <a:xfrm>
            <a:off x="6786563" y="2143125"/>
            <a:ext cx="357187"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 Box 47"/>
          <p:cNvSpPr txBox="1">
            <a:spLocks noChangeArrowheads="1"/>
          </p:cNvSpPr>
          <p:nvPr>
            <p:custDataLst>
              <p:tags r:id="rId4"/>
            </p:custDataLst>
          </p:nvPr>
        </p:nvSpPr>
        <p:spPr bwMode="auto">
          <a:xfrm>
            <a:off x="6429375" y="268605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800" b="1" dirty="0">
                <a:solidFill>
                  <a:srgbClr val="339966"/>
                </a:solidFill>
              </a:rPr>
              <a:t>p</a:t>
            </a:r>
            <a:endParaRPr lang="en-US" altLang="zh-CN" sz="2800" b="1" dirty="0">
              <a:solidFill>
                <a:srgbClr val="339966"/>
              </a:solidFill>
            </a:endParaRPr>
          </a:p>
        </p:txBody>
      </p:sp>
      <p:cxnSp>
        <p:nvCxnSpPr>
          <p:cNvPr id="14" name="直接箭头连接符 13"/>
          <p:cNvCxnSpPr/>
          <p:nvPr>
            <p:custDataLst>
              <p:tags r:id="rId5"/>
            </p:custDataLst>
          </p:nvPr>
        </p:nvCxnSpPr>
        <p:spPr>
          <a:xfrm>
            <a:off x="6786563" y="2970213"/>
            <a:ext cx="357187" cy="1587"/>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 Box 47"/>
          <p:cNvSpPr txBox="1">
            <a:spLocks noChangeArrowheads="1"/>
          </p:cNvSpPr>
          <p:nvPr>
            <p:custDataLst>
              <p:tags r:id="rId6"/>
            </p:custDataLst>
          </p:nvPr>
        </p:nvSpPr>
        <p:spPr bwMode="auto">
          <a:xfrm>
            <a:off x="7360285" y="1379220"/>
            <a:ext cx="10591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TextBox 7"/>
          <p:cNvSpPr txBox="1">
            <a:spLocks noChangeArrowheads="1"/>
          </p:cNvSpPr>
          <p:nvPr>
            <p:custDataLst>
              <p:tags r:id="rId7"/>
            </p:custDataLst>
          </p:nvPr>
        </p:nvSpPr>
        <p:spPr bwMode="auto">
          <a:xfrm>
            <a:off x="7600950" y="2233930"/>
            <a:ext cx="561975" cy="3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20" name="TextBox 9"/>
          <p:cNvSpPr txBox="1">
            <a:spLocks noChangeArrowheads="1"/>
          </p:cNvSpPr>
          <p:nvPr>
            <p:custDataLst>
              <p:tags r:id="rId8"/>
            </p:custDataLst>
          </p:nvPr>
        </p:nvSpPr>
        <p:spPr bwMode="auto">
          <a:xfrm>
            <a:off x="7600950" y="364331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30</a:t>
            </a:r>
            <a:endParaRPr lang="zh-CN" altLang="en-US" sz="1800" b="1">
              <a:solidFill>
                <a:srgbClr val="CC0066"/>
              </a:solidFill>
            </a:endParaRPr>
          </a:p>
        </p:txBody>
      </p:sp>
      <p:sp>
        <p:nvSpPr>
          <p:cNvPr id="21" name="TextBox 10"/>
          <p:cNvSpPr txBox="1">
            <a:spLocks noChangeArrowheads="1"/>
          </p:cNvSpPr>
          <p:nvPr>
            <p:custDataLst>
              <p:tags r:id="rId9"/>
            </p:custDataLst>
          </p:nvPr>
        </p:nvSpPr>
        <p:spPr bwMode="auto">
          <a:xfrm>
            <a:off x="7600950" y="2930525"/>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22" name="TextBox 9"/>
          <p:cNvSpPr txBox="1">
            <a:spLocks noChangeArrowheads="1"/>
          </p:cNvSpPr>
          <p:nvPr>
            <p:custDataLst>
              <p:tags r:id="rId10"/>
            </p:custDataLst>
          </p:nvPr>
        </p:nvSpPr>
        <p:spPr bwMode="auto">
          <a:xfrm>
            <a:off x="7656195" y="4416108"/>
            <a:ext cx="571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40</a:t>
            </a:r>
            <a:endParaRPr lang="en-US" altLang="zh-CN" sz="1800" b="1">
              <a:solidFill>
                <a:srgbClr val="CC0066"/>
              </a:solidFill>
            </a:endParaRPr>
          </a:p>
        </p:txBody>
      </p:sp>
      <p:sp>
        <p:nvSpPr>
          <p:cNvPr id="23" name="内容占位符 2"/>
          <p:cNvSpPr>
            <a:spLocks noGrp="1"/>
          </p:cNvSpPr>
          <p:nvPr>
            <p:custDataLst>
              <p:tags r:id="rId11"/>
            </p:custDataLst>
          </p:nvPr>
        </p:nvSpPr>
        <p:spPr>
          <a:xfrm>
            <a:off x="1993265" y="5957570"/>
            <a:ext cx="6974205" cy="809625"/>
          </a:xfrm>
          <a:prstGeom prst="rect">
            <a:avLst/>
          </a:prstGeom>
          <a:solidFill>
            <a:srgbClr val="FFFF00"/>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lvl="0" indent="368935">
              <a:buFont typeface="Wingdings 2" panose="05020102010507070707" pitchFamily="18" charset="2"/>
              <a:buNone/>
            </a:pPr>
            <a:r>
              <a:rPr lang="zh-CN" altLang="en-US" sz="2000"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实质</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是</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下标运算符</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表示取往高地址方向，偏移</a:t>
            </a: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n</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个基本数据类型所占字节数后，所指对象的</a:t>
            </a:r>
            <a:r>
              <a:rPr lang="zh-CN" altLang="en-US"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内容</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3"/>
            <a:endPar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010" name="内容占位符 2"/>
          <p:cNvSpPr>
            <a:spLocks noGrp="1"/>
          </p:cNvSpPr>
          <p:nvPr>
            <p:custDataLst>
              <p:tags r:id="rId12"/>
            </p:custDataLst>
          </p:nvPr>
        </p:nvSpPr>
        <p:spPr>
          <a:xfrm>
            <a:off x="179705" y="1212215"/>
            <a:ext cx="6370955" cy="253111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457200" lvl="1" indent="0">
              <a:spcBef>
                <a:spcPts val="0"/>
              </a:spcBef>
              <a:buNone/>
            </a:pPr>
            <a:r>
              <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rPr>
              <a:t>2.2  </a:t>
            </a:r>
            <a:r>
              <a:rPr lang="zh-CN" altLang="en-US" sz="3200" b="1" dirty="0" smtClean="0">
                <a:latin typeface="Times New Roman" panose="02020603050405020304" pitchFamily="18" charset="0"/>
                <a:ea typeface="黑体" panose="02010609060101010101" pitchFamily="49" charset="-122"/>
                <a:cs typeface="Times New Roman" panose="02020603050405020304" pitchFamily="18" charset="0"/>
              </a:rPr>
              <a:t>指向数组其他元素</a:t>
            </a:r>
            <a:endParaRPr lang="en-US" altLang="zh-CN" sz="3200" b="1"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2" panose="05020102010507070707" pitchFamily="18" charset="2"/>
              <a:buNone/>
            </a:pPr>
            <a:r>
              <a:rPr lang="en-US" altLang="zh-CN"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buFont typeface="Wingdings 2" panose="05020102010507070707" pitchFamily="18" charset="2"/>
              <a:buNone/>
            </a:pPr>
            <a:r>
              <a:rPr lang="en-US" altLang="zh-CN"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int a[20]={10,20...},   *p;</a:t>
            </a:r>
            <a:endParaRPr lang="en-US" altLang="zh-CN"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p=a+1; </a:t>
            </a:r>
            <a:r>
              <a:rPr lang="en-US" altLang="zh-CN"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//p</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指向数组元素</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a[1]</a:t>
            </a:r>
            <a:endPar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printf</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p[-1]</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2568575" y="231775"/>
            <a:ext cx="6324600" cy="533400"/>
          </a:xfrm>
        </p:spPr>
        <p:txBody>
          <a:bodyPr/>
          <a:lstStyle/>
          <a:p>
            <a:pPr marL="342900" indent="-342900"/>
            <a:r>
              <a:rPr lang="zh-CN" altLang="en-US" smtClean="0">
                <a:latin typeface="黑体" panose="02010609060101010101" pitchFamily="49" charset="-122"/>
                <a:ea typeface="黑体" panose="02010609060101010101" pitchFamily="49" charset="-122"/>
              </a:rPr>
              <a:t>注意</a:t>
            </a:r>
            <a:endParaRPr lang="zh-CN" altLang="en-US" smtClean="0">
              <a:latin typeface="黑体" panose="02010609060101010101" pitchFamily="49" charset="-122"/>
              <a:ea typeface="黑体" panose="02010609060101010101" pitchFamily="49" charset="-122"/>
            </a:endParaRPr>
          </a:p>
        </p:txBody>
      </p:sp>
      <p:sp>
        <p:nvSpPr>
          <p:cNvPr id="45059"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5A520024-47D0-41E1-82D5-3D7A9FB15A88}" type="datetime4">
              <a:rPr lang="en-US" altLang="zh-CN" sz="1400" smtClean="0">
                <a:solidFill>
                  <a:schemeClr val="accent1"/>
                </a:solidFill>
              </a:rPr>
            </a:fld>
            <a:endParaRPr lang="en-US" altLang="zh-CN" sz="1400" smtClean="0">
              <a:solidFill>
                <a:schemeClr val="accent1"/>
              </a:solidFill>
            </a:endParaRPr>
          </a:p>
        </p:txBody>
      </p:sp>
      <p:sp>
        <p:nvSpPr>
          <p:cNvPr id="45061" name="内容占位符 2"/>
          <p:cNvSpPr txBox="1"/>
          <p:nvPr/>
        </p:nvSpPr>
        <p:spPr bwMode="auto">
          <a:xfrm>
            <a:off x="4001135" y="1341120"/>
            <a:ext cx="5044440" cy="2327275"/>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使用</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数组名</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访问数组元素：</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x = *a;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等价于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x = a[0];</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x = *(a+1);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等价于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x = a[1];</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zh-CN"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或</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    x=*(</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错误</a:t>
            </a:r>
            <a:r>
              <a:rPr lang="zh-CN"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，因为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是首地址</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a:buFont typeface="Wingdings" panose="05000000000000000000" pitchFamily="2" charset="2"/>
              <a:buNone/>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是常量，</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如</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2000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不能被改变</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062" name="内容占位符 2"/>
          <p:cNvSpPr txBox="1"/>
          <p:nvPr/>
        </p:nvSpPr>
        <p:spPr bwMode="auto">
          <a:xfrm>
            <a:off x="3983990" y="3789680"/>
            <a:ext cx="5124450" cy="1993265"/>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使用</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访问数组元素：</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x = *p;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等价于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x = a[0];</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x = *(p+1);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等价于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x = a[1];</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x=*(</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正确</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等价于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x = a[1];</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063" name="矩形 7"/>
          <p:cNvSpPr>
            <a:spLocks noChangeArrowheads="1"/>
          </p:cNvSpPr>
          <p:nvPr/>
        </p:nvSpPr>
        <p:spPr bwMode="auto">
          <a:xfrm>
            <a:off x="180340" y="1560195"/>
            <a:ext cx="3697605"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 typeface="Wingdings" panose="05000000000000000000" pitchFamily="2" charset="2"/>
              <a:buNone/>
            </a:pP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a[10]={10,20,...},*p, x;</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ts val="0"/>
              </a:spcBef>
              <a:buFont typeface="Wingdings" panose="05000000000000000000" pitchFamily="2" charset="2"/>
              <a:buNone/>
            </a:pP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ts val="0"/>
              </a:spcBef>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若：</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ts val="0"/>
              </a:spcBef>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p = </a:t>
            </a:r>
            <a:r>
              <a:rPr lang="en-US" altLang="zh-CN"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ts val="0"/>
              </a:spcBef>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或</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=&amp;a[0]</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p:cNvSpPr txBox="1"/>
          <p:nvPr>
            <p:custDataLst>
              <p:tags r:id="rId1"/>
            </p:custDataLst>
          </p:nvPr>
        </p:nvSpPr>
        <p:spPr bwMode="auto">
          <a:xfrm>
            <a:off x="66675" y="5946775"/>
            <a:ext cx="9041765" cy="842645"/>
          </a:xfrm>
          <a:prstGeom prst="rect">
            <a:avLst/>
          </a:prstGeom>
          <a:solidFill>
            <a:srgbClr val="FFFF00"/>
          </a:solidFill>
          <a:ln w="9525">
            <a:solidFill>
              <a:schemeClr val="accent1"/>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800100" indent="-34290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marL="22860" lvl="1" indent="0">
              <a:spcBef>
                <a:spcPts val="0"/>
              </a:spcBef>
              <a:buSzTx/>
              <a:buFont typeface="Wingdings" panose="05000000000000000000" pitchFamily="2" charset="2"/>
              <a:buNone/>
            </a:pPr>
            <a:r>
              <a:rPr lang="en-US" altLang="zh-CN"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是变量</a:t>
            </a:r>
            <a:r>
              <a:rPr lang="zh-CN" altLang="en-US"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，保存的数值可以改变，开始保存</a:t>
            </a:r>
            <a:r>
              <a:rPr lang="zh-CN" altLang="en-US" sz="2000"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en-US"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数</a:t>
            </a:r>
            <a:r>
              <a:rPr lang="zh-CN" altLang="en-US" sz="2000"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值是数组</a:t>
            </a:r>
            <a:r>
              <a:rPr lang="zh-CN" altLang="en-US"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的首地址，但可以对</a:t>
            </a:r>
            <a:r>
              <a:rPr lang="en-US" altLang="zh-CN"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保存的值进行</a:t>
            </a:r>
            <a:r>
              <a:rPr lang="zh-CN" altLang="en-US" sz="2000"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运算，使</a:t>
            </a: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保存的值改变为其他地址</a:t>
            </a:r>
            <a:endParaRPr lang="zh-CN" altLang="en-US"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60F98873-6278-4D58-A0E8-DE8CA107B207}" type="datetime4">
              <a:rPr lang="en-US" smtClean="0"/>
            </a:fld>
            <a:endParaRPr lang="en-US" altLang="zh-CN"/>
          </a:p>
        </p:txBody>
      </p:sp>
      <p:sp>
        <p:nvSpPr>
          <p:cNvPr id="6" name="矩形 5"/>
          <p:cNvSpPr/>
          <p:nvPr>
            <p:custDataLst>
              <p:tags r:id="rId1"/>
            </p:custDataLst>
          </p:nvPr>
        </p:nvSpPr>
        <p:spPr>
          <a:xfrm>
            <a:off x="914400" y="925835"/>
            <a:ext cx="7315200" cy="2143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None/>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若有</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a[4]={1,2,3,4}; </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且数组的首地址是</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2000</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型占</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个字节，则</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a+2</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是</a:t>
            </a:r>
            <a:r>
              <a:rPr lang="zh-CN" altLang="en-US" sz="2400" u="sng"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的地址，</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*(a+3)=</a:t>
            </a:r>
            <a:r>
              <a:rPr lang="en-US" altLang="zh-CN" sz="2400" u="sng"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p:cNvSpPr/>
          <p:nvPr>
            <p:custDataLst>
              <p:tags r:id="rId2"/>
            </p:custDataLst>
          </p:nvPr>
        </p:nvSpPr>
        <p:spPr>
          <a:xfrm>
            <a:off x="1828800" y="278606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00" kern="0" dirty="0">
                <a:solidFill>
                  <a:schemeClr val="tx1"/>
                </a:solidFill>
                <a:latin typeface="Times New Roman" panose="02020603050405020304" pitchFamily="18" charset="0"/>
                <a:cs typeface="Times New Roman" panose="02020603050405020304" pitchFamily="18" charset="0"/>
              </a:rPr>
              <a:t>2002</a:t>
            </a:r>
            <a:r>
              <a:rPr lang="zh-CN" altLang="en-US" sz="2600" kern="0" dirty="0">
                <a:solidFill>
                  <a:schemeClr val="tx1"/>
                </a:solidFill>
                <a:latin typeface="Times New Roman" panose="02020603050405020304" pitchFamily="18" charset="0"/>
                <a:cs typeface="Times New Roman" panose="02020603050405020304" pitchFamily="18" charset="0"/>
              </a:rPr>
              <a:t>，</a:t>
            </a:r>
            <a:r>
              <a:rPr lang="en-US" altLang="zh-CN" sz="2600" kern="0" dirty="0" smtClean="0">
                <a:solidFill>
                  <a:schemeClr val="tx1"/>
                </a:solidFill>
                <a:latin typeface="Times New Roman" panose="02020603050405020304" pitchFamily="18" charset="0"/>
                <a:cs typeface="Times New Roman" panose="02020603050405020304" pitchFamily="18" charset="0"/>
              </a:rPr>
              <a:t>4</a:t>
            </a:r>
            <a:endParaRPr lang="zh-CN" altLang="en-US" sz="2600" kern="0" dirty="0">
              <a:solidFill>
                <a:schemeClr val="tx1"/>
              </a:solidFill>
              <a:latin typeface="Times New Roman" panose="02020603050405020304" pitchFamily="18" charset="0"/>
              <a:cs typeface="Times New Roman" panose="02020603050405020304" pitchFamily="18" charset="0"/>
            </a:endParaRPr>
          </a:p>
        </p:txBody>
      </p:sp>
      <p:sp>
        <p:nvSpPr>
          <p:cNvPr id="8" name="矩形 7"/>
          <p:cNvSpPr/>
          <p:nvPr>
            <p:custDataLst>
              <p:tags r:id="rId3"/>
            </p:custDataLst>
          </p:nvPr>
        </p:nvSpPr>
        <p:spPr>
          <a:xfrm>
            <a:off x="1828800" y="364331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00"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a[1]</a:t>
            </a:r>
            <a:r>
              <a:rPr lang="zh-CN" altLang="en-US" sz="2600" kern="0" dirty="0">
                <a:solidFill>
                  <a:schemeClr val="tx1"/>
                </a:solidFill>
                <a:latin typeface="Times New Roman" panose="02020603050405020304" pitchFamily="18" charset="0"/>
                <a:cs typeface="Times New Roman" panose="02020603050405020304" pitchFamily="18" charset="0"/>
              </a:rPr>
              <a:t> </a:t>
            </a:r>
            <a:r>
              <a:rPr lang="zh-CN" altLang="en-US" sz="2600" kern="0" dirty="0" smtClean="0">
                <a:solidFill>
                  <a:schemeClr val="tx1"/>
                </a:solidFill>
                <a:latin typeface="Times New Roman" panose="02020603050405020304" pitchFamily="18" charset="0"/>
                <a:cs typeface="Times New Roman" panose="02020603050405020304" pitchFamily="18" charset="0"/>
              </a:rPr>
              <a:t>，</a:t>
            </a:r>
            <a:r>
              <a:rPr lang="en-US" altLang="zh-CN" sz="2600"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3</a:t>
            </a:r>
            <a:endParaRPr lang="zh-CN" altLang="en-US" sz="26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endParaRPr>
          </a:p>
        </p:txBody>
      </p:sp>
      <p:sp>
        <p:nvSpPr>
          <p:cNvPr id="9" name="矩形 8"/>
          <p:cNvSpPr/>
          <p:nvPr>
            <p:custDataLst>
              <p:tags r:id="rId4"/>
            </p:custDataLst>
          </p:nvPr>
        </p:nvSpPr>
        <p:spPr>
          <a:xfrm>
            <a:off x="1828800" y="450056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0" hangingPunct="0">
              <a:spcBef>
                <a:spcPct val="20000"/>
              </a:spcBef>
              <a:defRPr/>
            </a:pPr>
            <a:r>
              <a:rPr lang="en-US" altLang="zh-CN" sz="2400" kern="0" dirty="0">
                <a:solidFill>
                  <a:schemeClr val="tx1"/>
                </a:solidFill>
                <a:latin typeface="Times New Roman" panose="02020603050405020304" pitchFamily="18" charset="0"/>
                <a:cs typeface="Times New Roman" panose="02020603050405020304" pitchFamily="18" charset="0"/>
              </a:rPr>
              <a:t>a[2]</a:t>
            </a:r>
            <a:r>
              <a:rPr lang="zh-CN" altLang="en-US" sz="2400" kern="0" dirty="0">
                <a:solidFill>
                  <a:schemeClr val="tx1"/>
                </a:solidFill>
                <a:latin typeface="Times New Roman" panose="02020603050405020304" pitchFamily="18" charset="0"/>
                <a:cs typeface="Times New Roman" panose="02020603050405020304" pitchFamily="18" charset="0"/>
              </a:rPr>
              <a:t>，</a:t>
            </a:r>
            <a:r>
              <a:rPr lang="en-US" altLang="zh-CN" sz="2400" kern="0" dirty="0">
                <a:solidFill>
                  <a:schemeClr val="tx1"/>
                </a:solidFill>
                <a:latin typeface="Times New Roman" panose="02020603050405020304" pitchFamily="18" charset="0"/>
                <a:cs typeface="Times New Roman" panose="02020603050405020304" pitchFamily="18" charset="0"/>
              </a:rPr>
              <a:t>4</a:t>
            </a:r>
            <a:endParaRPr lang="zh-CN" altLang="en-US" sz="2400" kern="0" dirty="0">
              <a:solidFill>
                <a:schemeClr val="tx1"/>
              </a:solidFill>
              <a:latin typeface="Times New Roman" panose="02020603050405020304" pitchFamily="18" charset="0"/>
              <a:cs typeface="Times New Roman" panose="02020603050405020304" pitchFamily="18" charset="0"/>
            </a:endParaRPr>
          </a:p>
        </p:txBody>
      </p:sp>
      <p:sp>
        <p:nvSpPr>
          <p:cNvPr id="10" name="矩形 9"/>
          <p:cNvSpPr/>
          <p:nvPr>
            <p:custDataLst>
              <p:tags r:id="rId5"/>
            </p:custDataLst>
          </p:nvPr>
        </p:nvSpPr>
        <p:spPr>
          <a:xfrm>
            <a:off x="1828800" y="535781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 </a:t>
            </a:r>
            <a:r>
              <a:rPr lang="en-US" altLang="zh-CN" sz="2600"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2004</a:t>
            </a:r>
            <a:r>
              <a:rPr lang="zh-CN" altLang="en-US" sz="2800" kern="0" dirty="0">
                <a:solidFill>
                  <a:schemeClr val="tx1"/>
                </a:solidFill>
                <a:latin typeface="Times New Roman" panose="02020603050405020304" pitchFamily="18" charset="0"/>
                <a:cs typeface="Times New Roman" panose="02020603050405020304" pitchFamily="18" charset="0"/>
              </a:rPr>
              <a:t> </a:t>
            </a:r>
            <a:r>
              <a:rPr lang="zh-CN" altLang="en-US" sz="2800" kern="0" dirty="0" smtClean="0">
                <a:solidFill>
                  <a:schemeClr val="tx1"/>
                </a:solidFill>
                <a:latin typeface="Times New Roman" panose="02020603050405020304" pitchFamily="18" charset="0"/>
                <a:cs typeface="Times New Roman" panose="02020603050405020304" pitchFamily="18" charset="0"/>
              </a:rPr>
              <a:t>，</a:t>
            </a:r>
            <a:r>
              <a:rPr lang="en-US" altLang="zh-CN" sz="2600" dirty="0" smtClean="0">
                <a:solidFill>
                  <a:srgbClr val="000000"/>
                </a:solidFill>
                <a:latin typeface="Times New Roman" panose="02020603050405020304" pitchFamily="18" charset="0"/>
                <a:ea typeface="微软雅黑" panose="020B0503020204020204" charset="-122"/>
                <a:cs typeface="Times New Roman" panose="02020603050405020304" pitchFamily="18" charset="0"/>
                <a:sym typeface="微软雅黑" panose="020B0503020204020204" charset="-122"/>
              </a:rPr>
              <a:t>3</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6"/>
            </p:custDataLst>
          </p:nvPr>
        </p:nvSpPr>
        <p:spPr>
          <a:xfrm>
            <a:off x="1114425" y="285035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7"/>
            </p:custDataLst>
          </p:nvPr>
        </p:nvSpPr>
        <p:spPr>
          <a:xfrm>
            <a:off x="1114425" y="370760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8"/>
            </p:custDataLst>
          </p:nvPr>
        </p:nvSpPr>
        <p:spPr>
          <a:xfrm>
            <a:off x="1114425" y="4564856"/>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9"/>
            </p:custDataLst>
          </p:nvPr>
        </p:nvSpPr>
        <p:spPr>
          <a:xfrm>
            <a:off x="1114425" y="542210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圆角矩形 14"/>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 name="矩形 1"/>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TextBox 23"/>
          <p:cNvSpPr txBox="1"/>
          <p:nvPr>
            <p:custDataLst>
              <p:tags r:id="rId12"/>
            </p:custDataLst>
          </p:nvPr>
        </p:nvSpPr>
        <p:spPr>
          <a:xfrm>
            <a:off x="9613900" y="861976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smtClean="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smtClean="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5" name="TextBox 24"/>
          <p:cNvSpPr txBox="1"/>
          <p:nvPr>
            <p:custDataLst>
              <p:tags r:id="rId13"/>
            </p:custDataLst>
          </p:nvPr>
        </p:nvSpPr>
        <p:spPr>
          <a:xfrm>
            <a:off x="9779000" y="1270000"/>
            <a:ext cx="3332480" cy="1905000"/>
          </a:xfrm>
          <a:prstGeom prst="rect">
            <a:avLst/>
          </a:prstGeom>
          <a:noFill/>
        </p:spPr>
        <p:txBody>
          <a:bodyPr vert="horz" rtlCol="0" anchor="t" anchorCtr="0">
            <a:spAutoFit/>
          </a:bodyPr>
          <a:lstStyle/>
          <a:p>
            <a:r>
              <a:rPr lang="zh-CN" altLang="en-US" sz="2000" smtClean="0">
                <a:solidFill>
                  <a:srgbClr val="000000"/>
                </a:solidFill>
                <a:latin typeface="微软雅黑" panose="020B0503020204020204" charset="-122"/>
                <a:ea typeface="微软雅黑" panose="020B0503020204020204" charset="-122"/>
                <a:sym typeface="微软雅黑" panose="020B0503020204020204" charset="-122"/>
              </a:rPr>
              <a:t>此处添加答案解析</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3" name="组合 22"/>
          <p:cNvGrpSpPr/>
          <p:nvPr>
            <p:custDataLst>
              <p:tags r:id="rId14"/>
            </p:custDataLst>
          </p:nvPr>
        </p:nvGrpSpPr>
        <p:grpSpPr>
          <a:xfrm>
            <a:off x="9537700" y="0"/>
            <a:ext cx="3815080" cy="647700"/>
            <a:chOff x="9537700" y="0"/>
            <a:chExt cx="3815080" cy="647700"/>
          </a:xfrm>
        </p:grpSpPr>
        <p:sp>
          <p:nvSpPr>
            <p:cNvPr id="3"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Block"/>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z="1800"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smtClean="0">
                <a:solidFill>
                  <a:srgbClr val="000000"/>
                </a:solidFill>
                <a:latin typeface="微软雅黑" panose="020B0503020204020204" charset="-122"/>
                <a:ea typeface="微软雅黑" panose="020B0503020204020204" charset="-122"/>
                <a:sym typeface="微软雅黑" panose="020B0503020204020204" charset="-122"/>
              </a:endParaRPr>
            </a:p>
          </p:txBody>
        </p:sp>
      </p:grpSp>
      <p:grpSp>
        <p:nvGrpSpPr>
          <p:cNvPr id="20" name="组合 19"/>
          <p:cNvGrpSpPr/>
          <p:nvPr>
            <p:custDataLst>
              <p:tags r:id="rId18"/>
            </p:custDataLst>
          </p:nvPr>
        </p:nvGrpSpPr>
        <p:grpSpPr>
          <a:xfrm>
            <a:off x="0" y="0"/>
            <a:ext cx="9144000" cy="635000"/>
            <a:chOff x="0" y="0"/>
            <a:chExt cx="9144000" cy="635000"/>
          </a:xfrm>
        </p:grpSpPr>
        <p:sp>
          <p:nvSpPr>
            <p:cNvPr id="16" name="TitleBackground"/>
            <p:cNvSpPr/>
            <p:nvPr>
              <p:custDataLst>
                <p:tags r:id="rId1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2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p:nvPr>
              <p:custDataLst>
                <p:tags r:id="rId21"/>
              </p:custDataLst>
            </p:nvPr>
          </p:nvSpPr>
          <p:spPr>
            <a:xfrm>
              <a:off x="254000" y="0"/>
              <a:ext cx="1905000" cy="635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9" name="TipText"/>
            <p:cNvSpPr/>
            <p:nvPr>
              <p:custDataLst>
                <p:tags r:id="rId22"/>
              </p:custDataLst>
            </p:nvPr>
          </p:nvSpPr>
          <p:spPr>
            <a:xfrm>
              <a:off x="1427480" y="109220"/>
              <a:ext cx="2286000" cy="508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100</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23"/>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5"/>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395536" y="6521450"/>
            <a:ext cx="2133600" cy="244475"/>
          </a:xfrm>
        </p:spPr>
        <p:txBody>
          <a:bodyPr/>
          <a:lstStyle/>
          <a:p>
            <a:pPr>
              <a:defRPr/>
            </a:pPr>
            <a:fld id="{60F98873-6278-4D58-A0E8-DE8CA107B207}" type="datetime4">
              <a:rPr lang="en-US" smtClean="0"/>
            </a:fld>
            <a:endParaRPr lang="en-US" altLang="zh-CN" dirty="0"/>
          </a:p>
        </p:txBody>
      </p:sp>
      <p:sp>
        <p:nvSpPr>
          <p:cNvPr id="6" name="矩形 5"/>
          <p:cNvSpPr/>
          <p:nvPr>
            <p:custDataLst>
              <p:tags r:id="rId1"/>
            </p:custDataLst>
          </p:nvPr>
        </p:nvSpPr>
        <p:spPr>
          <a:xfrm>
            <a:off x="914400" y="1069851"/>
            <a:ext cx="7315200" cy="2143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714375"/>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若有</a:t>
            </a:r>
            <a:r>
              <a:rPr lang="en-US" altLang="zh-CN" sz="2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 ]={10,</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32,</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43,</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54,</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65}, </a:t>
            </a:r>
            <a:r>
              <a:rPr lang="en-US" altLang="zh-CN" sz="2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*p=a;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并且</a:t>
            </a:r>
            <a:r>
              <a:rPr lang="en-US" altLang="zh-CN" sz="2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的取值在</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到</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之间，若要取数组中某个元素的值，以下方式</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错误的</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是：</a:t>
            </a:r>
            <a:endParaRPr lang="zh-CN" altLang="en-US" sz="26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7" name="矩形 6"/>
          <p:cNvSpPr/>
          <p:nvPr>
            <p:custDataLst>
              <p:tags r:id="rId2"/>
            </p:custDataLst>
          </p:nvPr>
        </p:nvSpPr>
        <p:spPr>
          <a:xfrm>
            <a:off x="2430016" y="3166641"/>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a[p-a</a:t>
            </a:r>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6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8" name="矩形 7"/>
          <p:cNvSpPr/>
          <p:nvPr>
            <p:custDataLst>
              <p:tags r:id="rId3"/>
            </p:custDataLst>
          </p:nvPr>
        </p:nvSpPr>
        <p:spPr>
          <a:xfrm>
            <a:off x="2430016" y="4023891"/>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6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9" name="矩形 8"/>
          <p:cNvSpPr/>
          <p:nvPr>
            <p:custDataLst>
              <p:tags r:id="rId4"/>
            </p:custDataLst>
          </p:nvPr>
        </p:nvSpPr>
        <p:spPr>
          <a:xfrm>
            <a:off x="2430016" y="4881141"/>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None/>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p+i</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custDataLst>
              <p:tags r:id="rId5"/>
            </p:custDataLst>
          </p:nvPr>
        </p:nvSpPr>
        <p:spPr>
          <a:xfrm>
            <a:off x="2430016" y="5738391"/>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err="1"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a+i</a:t>
            </a:r>
            <a:endParaRPr lang="zh-CN" altLang="en-US" sz="26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6"/>
            </p:custDataLst>
          </p:nvPr>
        </p:nvSpPr>
        <p:spPr>
          <a:xfrm>
            <a:off x="1715641" y="3230934"/>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7"/>
            </p:custDataLst>
          </p:nvPr>
        </p:nvSpPr>
        <p:spPr>
          <a:xfrm>
            <a:off x="1715641" y="4088184"/>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8"/>
            </p:custDataLst>
          </p:nvPr>
        </p:nvSpPr>
        <p:spPr>
          <a:xfrm>
            <a:off x="1715641" y="4945434"/>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9"/>
            </p:custDataLst>
          </p:nvPr>
        </p:nvSpPr>
        <p:spPr>
          <a:xfrm>
            <a:off x="1715641" y="5802684"/>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5" name="圆角矩形 14"/>
          <p:cNvSpPr/>
          <p:nvPr>
            <p:custDataLst>
              <p:tags r:id="rId10"/>
            </p:custDataLst>
          </p:nvPr>
        </p:nvSpPr>
        <p:spPr>
          <a:xfrm>
            <a:off x="632656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20" name="组合 19"/>
          <p:cNvGrpSpPr/>
          <p:nvPr>
            <p:custDataLst>
              <p:tags r:id="rId11"/>
            </p:custDataLst>
          </p:nvPr>
        </p:nvGrpSpPr>
        <p:grpSpPr>
          <a:xfrm>
            <a:off x="0" y="0"/>
            <a:ext cx="9144000" cy="635000"/>
            <a:chOff x="0" y="0"/>
            <a:chExt cx="9144000" cy="635000"/>
          </a:xfrm>
        </p:grpSpPr>
        <p:sp>
          <p:nvSpPr>
            <p:cNvPr id="16"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TypeText"/>
            <p:cNvSpPr/>
            <p:nvPr>
              <p:custDataLst>
                <p:tags r:id="rId14"/>
              </p:custDataLst>
            </p:nvPr>
          </p:nvSpPr>
          <p:spPr>
            <a:xfrm>
              <a:off x="254000" y="0"/>
              <a:ext cx="1905000" cy="635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9" name="TipText"/>
            <p:cNvSpPr/>
            <p:nvPr>
              <p:custDataLst>
                <p:tags r:id="rId15"/>
              </p:custDataLst>
            </p:nvPr>
          </p:nvSpPr>
          <p:spPr>
            <a:xfrm>
              <a:off x="1427480" y="109220"/>
              <a:ext cx="2286000" cy="508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100</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72DC562-9F8F-4197-9225-3274491B71EF}" type="datetime4">
              <a:rPr lang="en-US" smtClean="0"/>
            </a:fld>
            <a:endParaRPr lang="en-US" altLang="zh-CN"/>
          </a:p>
        </p:txBody>
      </p:sp>
      <p:sp>
        <p:nvSpPr>
          <p:cNvPr id="4" name="矩形 3"/>
          <p:cNvSpPr/>
          <p:nvPr>
            <p:custDataLst>
              <p:tags r:id="rId1"/>
            </p:custDataLst>
          </p:nvPr>
        </p:nvSpPr>
        <p:spPr>
          <a:xfrm>
            <a:off x="914400" y="1148705"/>
            <a:ext cx="7315200" cy="1704231"/>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有：</a:t>
            </a:r>
            <a:r>
              <a:rPr lang="en-US" altLang="zh-CN" sz="280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a[5]={10, 20, 30, 40, 50}, *p=a, *q;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则合法的操作是</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custDataLst>
              <p:tags r:id="rId2"/>
            </p:custDataLst>
          </p:nvPr>
        </p:nvSpPr>
        <p:spPr>
          <a:xfrm>
            <a:off x="1828800" y="278606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Times New Roman" panose="02020603050405020304" pitchFamily="18" charset="0"/>
                <a:ea typeface="宋体" panose="02010600030101010101" pitchFamily="2" charset="-122"/>
              </a:rPr>
              <a:t>*q=10</a:t>
            </a:r>
            <a:r>
              <a:rPr lang="zh-CN" altLang="en-US" sz="2800" dirty="0" smtClean="0">
                <a:solidFill>
                  <a:schemeClr val="tx1"/>
                </a:solidFill>
                <a:latin typeface="Times New Roman" panose="02020603050405020304" pitchFamily="18" charset="0"/>
                <a:ea typeface="宋体" panose="02010600030101010101" pitchFamily="2" charset="-122"/>
              </a:rPr>
              <a:t>；</a:t>
            </a:r>
            <a:endParaRPr lang="zh-CN" altLang="en-US" sz="26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6" name="矩形 5"/>
          <p:cNvSpPr/>
          <p:nvPr>
            <p:custDataLst>
              <p:tags r:id="rId3"/>
            </p:custDataLst>
          </p:nvPr>
        </p:nvSpPr>
        <p:spPr>
          <a:xfrm>
            <a:off x="1828800" y="364331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Times New Roman" panose="02020603050405020304" pitchFamily="18" charset="0"/>
                <a:ea typeface="宋体" panose="02010600030101010101" pitchFamily="2" charset="-122"/>
              </a:rPr>
              <a:t>p[5]=60</a:t>
            </a:r>
            <a:r>
              <a:rPr lang="en-US" altLang="zh-CN" sz="2800" dirty="0" smtClean="0">
                <a:solidFill>
                  <a:schemeClr val="tx1"/>
                </a:solidFill>
                <a:latin typeface="Times New Roman" panose="02020603050405020304" pitchFamily="18" charset="0"/>
                <a:ea typeface="宋体" panose="02010600030101010101" pitchFamily="2" charset="-122"/>
              </a:rPr>
              <a:t>;</a:t>
            </a:r>
            <a:endParaRPr lang="zh-CN" altLang="en-US" sz="2600" dirty="0">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7" name="矩形 6"/>
          <p:cNvSpPr/>
          <p:nvPr>
            <p:custDataLst>
              <p:tags r:id="rId4"/>
            </p:custDataLst>
          </p:nvPr>
        </p:nvSpPr>
        <p:spPr>
          <a:xfrm>
            <a:off x="1828800" y="450056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None/>
            </a:pPr>
            <a:r>
              <a:rPr lang="en-US" altLang="zh-CN" sz="2800" dirty="0">
                <a:solidFill>
                  <a:schemeClr val="tx1"/>
                </a:solidFill>
                <a:latin typeface="Times New Roman" panose="02020603050405020304" pitchFamily="18" charset="0"/>
                <a:ea typeface="宋体" panose="02010600030101010101" pitchFamily="2" charset="-122"/>
              </a:rPr>
              <a:t>a++;</a:t>
            </a:r>
            <a:endParaRPr lang="en-US" altLang="zh-CN" sz="2800" dirty="0">
              <a:solidFill>
                <a:schemeClr val="tx1"/>
              </a:solidFill>
              <a:latin typeface="Times New Roman" panose="02020603050405020304" pitchFamily="18" charset="0"/>
              <a:ea typeface="宋体" panose="02010600030101010101" pitchFamily="2" charset="-122"/>
            </a:endParaRPr>
          </a:p>
        </p:txBody>
      </p:sp>
      <p:sp>
        <p:nvSpPr>
          <p:cNvPr id="8" name="矩形 7"/>
          <p:cNvSpPr/>
          <p:nvPr>
            <p:custDataLst>
              <p:tags r:id="rId5"/>
            </p:custDataLst>
          </p:nvPr>
        </p:nvSpPr>
        <p:spPr>
          <a:xfrm>
            <a:off x="1828800" y="5357813"/>
            <a:ext cx="6400800" cy="642937"/>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None/>
            </a:pPr>
            <a:r>
              <a:rPr lang="en-US" altLang="zh-CN" sz="2800" dirty="0">
                <a:solidFill>
                  <a:schemeClr val="tx1"/>
                </a:solidFill>
                <a:latin typeface="Times New Roman" panose="02020603050405020304" pitchFamily="18" charset="0"/>
                <a:ea typeface="宋体" panose="02010600030101010101" pitchFamily="2" charset="-122"/>
              </a:rPr>
              <a:t>*++p=60;</a:t>
            </a:r>
            <a:endParaRPr lang="zh-CN" altLang="en-US" sz="2800" dirty="0">
              <a:solidFill>
                <a:schemeClr val="tx1"/>
              </a:solidFill>
              <a:latin typeface="Times New Roman" panose="02020603050405020304" pitchFamily="18" charset="0"/>
              <a:ea typeface="宋体" panose="02010600030101010101" pitchFamily="2" charset="-122"/>
            </a:endParaRPr>
          </a:p>
        </p:txBody>
      </p:sp>
      <p:sp>
        <p:nvSpPr>
          <p:cNvPr id="9" name="椭圆 8"/>
          <p:cNvSpPr>
            <a:spLocks noChangeAspect="1"/>
          </p:cNvSpPr>
          <p:nvPr>
            <p:custDataLst>
              <p:tags r:id="rId6"/>
            </p:custDataLst>
          </p:nvPr>
        </p:nvSpPr>
        <p:spPr>
          <a:xfrm>
            <a:off x="1114425" y="285035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114425" y="370760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114425" y="4564856"/>
            <a:ext cx="514350" cy="514350"/>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114425" y="5422106"/>
            <a:ext cx="514350" cy="514350"/>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圆角矩形 12"/>
          <p:cNvSpPr/>
          <p:nvPr>
            <p:custDataLst>
              <p:tags r:id="rId10"/>
            </p:custDataLst>
          </p:nvPr>
        </p:nvSpPr>
        <p:spPr>
          <a:xfrm>
            <a:off x="6172200" y="6215063"/>
            <a:ext cx="1543050" cy="41148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9" name="矩形 18"/>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4" name="TextBox 23"/>
          <p:cNvSpPr txBox="1"/>
          <p:nvPr>
            <p:custDataLst>
              <p:tags r:id="rId12"/>
            </p:custDataLst>
          </p:nvPr>
        </p:nvSpPr>
        <p:spPr>
          <a:xfrm>
            <a:off x="9613900" y="861976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微软雅黑" panose="020B0503020204020204" charset="-122"/>
                <a:ea typeface="微软雅黑" panose="020B0503020204020204" charset="-122"/>
                <a:sym typeface="微软雅黑" panose="020B0503020204020204" charset="-122"/>
              </a:rPr>
              <a:t>可为此题添加文本、图片、公式等解析，且需将内容全部放在本区域内。正常使用需</a:t>
            </a:r>
            <a:r>
              <a:rPr lang="en-US" altLang="zh-CN" sz="1200" smtClean="0">
                <a:solidFill>
                  <a:srgbClr val="F84F41"/>
                </a:solidFill>
                <a:latin typeface="微软雅黑" panose="020B0503020204020204" charset="-122"/>
                <a:ea typeface="微软雅黑" panose="020B0503020204020204" charset="-122"/>
                <a:sym typeface="微软雅黑" panose="020B0503020204020204" charset="-122"/>
              </a:rPr>
              <a:t>3.0</a:t>
            </a:r>
            <a:r>
              <a:rPr lang="zh-CN" altLang="en-US" sz="1200" smtClean="0">
                <a:solidFill>
                  <a:srgbClr val="F84F41"/>
                </a:solidFill>
                <a:latin typeface="微软雅黑" panose="020B0503020204020204" charset="-122"/>
                <a:ea typeface="微软雅黑" panose="020B0503020204020204" charset="-122"/>
                <a:sym typeface="微软雅黑" panose="020B0503020204020204" charset="-122"/>
              </a:rPr>
              <a:t>以上版本</a:t>
            </a:r>
            <a:endParaRPr lang="zh-CN" altLang="en-US" sz="1200">
              <a:solidFill>
                <a:srgbClr val="F84F41"/>
              </a:solidFill>
              <a:latin typeface="微软雅黑" panose="020B0503020204020204" charset="-122"/>
              <a:ea typeface="微软雅黑" panose="020B0503020204020204" charset="-122"/>
              <a:sym typeface="微软雅黑" panose="020B0503020204020204" charset="-122"/>
            </a:endParaRPr>
          </a:p>
        </p:txBody>
      </p:sp>
      <p:sp>
        <p:nvSpPr>
          <p:cNvPr id="25" name="TextBox 24"/>
          <p:cNvSpPr txBox="1"/>
          <p:nvPr>
            <p:custDataLst>
              <p:tags r:id="rId13"/>
            </p:custDataLst>
          </p:nvPr>
        </p:nvSpPr>
        <p:spPr>
          <a:xfrm>
            <a:off x="9779000" y="1270000"/>
            <a:ext cx="3332480" cy="1015663"/>
          </a:xfrm>
          <a:prstGeom prst="rect">
            <a:avLst/>
          </a:prstGeom>
          <a:noFill/>
        </p:spPr>
        <p:txBody>
          <a:bodyPr vert="horz" rtlCol="0" anchor="t" anchorCtr="0">
            <a:spAutoFit/>
          </a:bodyPr>
          <a:lstStyle/>
          <a:p>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注意：定义了指针变量</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q</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，但没有给</a:t>
            </a:r>
            <a:r>
              <a:rPr lang="en-US" altLang="zh-CN" sz="2000" dirty="0" smtClean="0">
                <a:solidFill>
                  <a:srgbClr val="000000"/>
                </a:solidFill>
                <a:latin typeface="微软雅黑" panose="020B0503020204020204" charset="-122"/>
                <a:ea typeface="微软雅黑" panose="020B0503020204020204" charset="-122"/>
                <a:sym typeface="微软雅黑" panose="020B0503020204020204" charset="-122"/>
              </a:rPr>
              <a:t>q</a:t>
            </a:r>
            <a:r>
              <a:rPr lang="zh-CN" altLang="en-US" sz="2000" dirty="0" smtClean="0">
                <a:solidFill>
                  <a:srgbClr val="000000"/>
                </a:solidFill>
                <a:latin typeface="微软雅黑" panose="020B0503020204020204" charset="-122"/>
                <a:ea typeface="微软雅黑" panose="020B0503020204020204" charset="-122"/>
                <a:sym typeface="微软雅黑" panose="020B0503020204020204" charset="-122"/>
              </a:rPr>
              <a:t>赋值，不知道具体指向哪片硬件存储空间。</a:t>
            </a:r>
            <a:endParaRPr lang="zh-CN" altLang="en-US" sz="2000" dirty="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23" name="组合 22"/>
          <p:cNvGrpSpPr/>
          <p:nvPr>
            <p:custDataLst>
              <p:tags r:id="rId14"/>
            </p:custDataLst>
          </p:nvPr>
        </p:nvGrpSpPr>
        <p:grpSpPr>
          <a:xfrm>
            <a:off x="9537700" y="0"/>
            <a:ext cx="3815080" cy="647700"/>
            <a:chOff x="9537700" y="0"/>
            <a:chExt cx="3815080" cy="647700"/>
          </a:xfrm>
        </p:grpSpPr>
        <p:sp>
          <p:nvSpPr>
            <p:cNvPr id="20" name="RemarkBack"/>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Block"/>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z="1800" smtClean="0">
                  <a:solidFill>
                    <a:srgbClr val="000000"/>
                  </a:solidFill>
                  <a:latin typeface="微软雅黑" panose="020B0503020204020204" charset="-122"/>
                  <a:ea typeface="微软雅黑" panose="020B0503020204020204" charset="-122"/>
                  <a:sym typeface="微软雅黑" panose="020B0503020204020204" charset="-122"/>
                </a:rPr>
                <a:t>答案解析</a:t>
              </a:r>
              <a:endParaRPr lang="zh-CN" altLang="en-US" sz="1800" smtClean="0">
                <a:solidFill>
                  <a:srgbClr val="000000"/>
                </a:solidFill>
                <a:latin typeface="微软雅黑" panose="020B0503020204020204" charset="-122"/>
                <a:ea typeface="微软雅黑" panose="020B0503020204020204" charset="-122"/>
                <a:sym typeface="微软雅黑" panose="020B0503020204020204" charset="-122"/>
              </a:endParaRPr>
            </a:p>
          </p:txBody>
        </p:sp>
      </p:grpSp>
      <p:grpSp>
        <p:nvGrpSpPr>
          <p:cNvPr id="18" name="组合 17"/>
          <p:cNvGrpSpPr/>
          <p:nvPr>
            <p:custDataLst>
              <p:tags r:id="rId18"/>
            </p:custDataLst>
          </p:nvPr>
        </p:nvGrpSpPr>
        <p:grpSpPr>
          <a:xfrm>
            <a:off x="0" y="0"/>
            <a:ext cx="9144000" cy="635000"/>
            <a:chOff x="0" y="0"/>
            <a:chExt cx="9144000" cy="635000"/>
          </a:xfrm>
        </p:grpSpPr>
        <p:sp>
          <p:nvSpPr>
            <p:cNvPr id="14" name="TitleBackground"/>
            <p:cNvSpPr/>
            <p:nvPr>
              <p:custDataLst>
                <p:tags r:id="rId1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2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p:nvPr>
              <p:custDataLst>
                <p:tags r:id="rId21"/>
              </p:custDataLst>
            </p:nvPr>
          </p:nvSpPr>
          <p:spPr>
            <a:xfrm>
              <a:off x="254000" y="0"/>
              <a:ext cx="1905000" cy="635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zh-CN" altLang="en-US" sz="2600" smtClean="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p:nvPr>
              <p:custDataLst>
                <p:tags r:id="rId22"/>
              </p:custDataLst>
            </p:nvPr>
          </p:nvSpPr>
          <p:spPr>
            <a:xfrm>
              <a:off x="1427480" y="109220"/>
              <a:ext cx="2286000" cy="50800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altLang="zh-CN" sz="2000" smtClean="0">
                  <a:solidFill>
                    <a:srgbClr val="808080"/>
                  </a:solidFill>
                  <a:latin typeface="微软雅黑" panose="020B0503020204020204" charset="-122"/>
                  <a:ea typeface="微软雅黑" panose="020B0503020204020204" charset="-122"/>
                  <a:sym typeface="微软雅黑" panose="020B0503020204020204" charset="-122"/>
                </a:rPr>
                <a:t>100</a:t>
              </a:r>
              <a:r>
                <a:rPr lang="zh-CN" altLang="en-US" sz="2000" smtClean="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23"/>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5"/>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567880" y="260648"/>
            <a:ext cx="6324600" cy="533400"/>
          </a:xfrm>
        </p:spPr>
        <p:txBody>
          <a:bodyPr/>
          <a:lstStyle/>
          <a:p>
            <a:r>
              <a:rPr lang="zh-CN" altLang="en-US" dirty="0" smtClean="0">
                <a:latin typeface="黑体" panose="02010609060101010101" pitchFamily="49" charset="-122"/>
                <a:ea typeface="黑体" panose="02010609060101010101" pitchFamily="49" charset="-122"/>
              </a:rPr>
              <a:t>指针与数组</a:t>
            </a:r>
            <a:endParaRPr lang="zh-CN" altLang="en-US" dirty="0" smtClean="0">
              <a:latin typeface="黑体" panose="02010609060101010101" pitchFamily="49" charset="-122"/>
              <a:ea typeface="黑体" panose="02010609060101010101" pitchFamily="49" charset="-122"/>
            </a:endParaRPr>
          </a:p>
        </p:txBody>
      </p:sp>
      <p:sp>
        <p:nvSpPr>
          <p:cNvPr id="40963" name="内容占位符 2"/>
          <p:cNvSpPr>
            <a:spLocks noGrp="1"/>
          </p:cNvSpPr>
          <p:nvPr>
            <p:ph idx="1"/>
          </p:nvPr>
        </p:nvSpPr>
        <p:spPr>
          <a:xfrm>
            <a:off x="2274888" y="1785938"/>
            <a:ext cx="4818062" cy="3429000"/>
          </a:xfrm>
        </p:spPr>
        <p:txBody>
          <a:bodyPr/>
          <a:lstStyle/>
          <a:p>
            <a:pPr marL="342900" lvl="1" indent="-342900">
              <a:defRPr/>
            </a:pPr>
            <a:r>
              <a:rPr lang="zh-CN" altLang="en-US" dirty="0" smtClean="0">
                <a:latin typeface="黑体" panose="02010609060101010101" pitchFamily="49" charset="-122"/>
                <a:ea typeface="黑体" panose="02010609060101010101" pitchFamily="49" charset="-122"/>
              </a:rPr>
              <a:t>指针与一维数组</a:t>
            </a:r>
            <a:endParaRPr lang="en-US" altLang="zh-CN" dirty="0" smtClean="0">
              <a:latin typeface="黑体" panose="02010609060101010101" pitchFamily="49" charset="-122"/>
              <a:ea typeface="黑体" panose="02010609060101010101" pitchFamily="49" charset="-122"/>
            </a:endParaRPr>
          </a:p>
          <a:p>
            <a:pPr lvl="2">
              <a:defRPr/>
            </a:pPr>
            <a:r>
              <a:rPr lang="zh-CN" altLang="en-US" dirty="0" smtClean="0">
                <a:latin typeface="黑体" panose="02010609060101010101" pitchFamily="49" charset="-122"/>
                <a:ea typeface="黑体" panose="02010609060101010101" pitchFamily="49" charset="-122"/>
              </a:rPr>
              <a:t>指向数组首地址的指针</a:t>
            </a:r>
            <a:endParaRPr lang="en-US" altLang="zh-CN" dirty="0" smtClean="0">
              <a:latin typeface="黑体" panose="02010609060101010101" pitchFamily="49" charset="-122"/>
              <a:ea typeface="黑体" panose="02010609060101010101" pitchFamily="49" charset="-122"/>
            </a:endParaRPr>
          </a:p>
          <a:p>
            <a:pPr lvl="2">
              <a:defRPr/>
            </a:pPr>
            <a:r>
              <a:rPr lang="zh-CN" altLang="en-US" dirty="0" smtClean="0">
                <a:latin typeface="黑体" panose="02010609060101010101" pitchFamily="49" charset="-122"/>
                <a:ea typeface="黑体" panose="02010609060101010101" pitchFamily="49" charset="-122"/>
              </a:rPr>
              <a:t>指向数组元素的指针</a:t>
            </a:r>
            <a:endParaRPr lang="en-US" altLang="zh-CN" dirty="0" smtClean="0">
              <a:latin typeface="黑体" panose="02010609060101010101" pitchFamily="49" charset="-122"/>
              <a:ea typeface="黑体" panose="02010609060101010101" pitchFamily="49" charset="-122"/>
            </a:endParaRPr>
          </a:p>
          <a:p>
            <a:pPr lvl="2">
              <a:defRPr/>
            </a:pPr>
            <a:endParaRPr lang="en-US" altLang="zh-CN" sz="2800" dirty="0" smtClean="0">
              <a:latin typeface="黑体" panose="02010609060101010101" pitchFamily="49" charset="-122"/>
              <a:ea typeface="黑体" panose="02010609060101010101" pitchFamily="49" charset="-122"/>
            </a:endParaRPr>
          </a:p>
          <a:p>
            <a:pPr marL="342900" lvl="1" indent="-342900">
              <a:defRPr/>
            </a:pPr>
            <a:r>
              <a:rPr lang="zh-CN" altLang="en-US" b="1" dirty="0" smtClean="0">
                <a:solidFill>
                  <a:srgbClr val="CC0066"/>
                </a:solidFill>
                <a:latin typeface="黑体" panose="02010609060101010101" pitchFamily="49" charset="-122"/>
                <a:ea typeface="黑体" panose="02010609060101010101" pitchFamily="49" charset="-122"/>
              </a:rPr>
              <a:t>指针与多维数组</a:t>
            </a:r>
            <a:endParaRPr lang="en-US" altLang="zh-CN" b="1" dirty="0" smtClean="0">
              <a:solidFill>
                <a:srgbClr val="CC0066"/>
              </a:solidFill>
              <a:latin typeface="黑体" panose="02010609060101010101" pitchFamily="49" charset="-122"/>
              <a:ea typeface="黑体" panose="02010609060101010101" pitchFamily="49" charset="-122"/>
            </a:endParaRPr>
          </a:p>
          <a:p>
            <a:pPr marL="742950" lvl="2" indent="-342900">
              <a:defRPr/>
            </a:pPr>
            <a:r>
              <a:rPr lang="zh-CN" altLang="en-US" b="1" dirty="0" smtClean="0">
                <a:solidFill>
                  <a:srgbClr val="CC0066"/>
                </a:solidFill>
                <a:latin typeface="黑体" panose="02010609060101010101" pitchFamily="49" charset="-122"/>
                <a:ea typeface="黑体" panose="02010609060101010101" pitchFamily="49" charset="-122"/>
              </a:rPr>
              <a:t>以二维数组为例</a:t>
            </a:r>
            <a:endParaRPr lang="en-US" altLang="zh-CN" b="1" dirty="0" smtClean="0">
              <a:solidFill>
                <a:srgbClr val="CC0066"/>
              </a:solidFill>
              <a:latin typeface="黑体" panose="02010609060101010101" pitchFamily="49" charset="-122"/>
              <a:ea typeface="黑体" panose="02010609060101010101" pitchFamily="49" charset="-122"/>
            </a:endParaRPr>
          </a:p>
          <a:p>
            <a:pPr marL="342900" lvl="1" indent="-342900">
              <a:defRPr/>
            </a:pPr>
            <a:endParaRPr lang="en-US" altLang="zh-CN" dirty="0" smtClean="0">
              <a:latin typeface="黑体" panose="02010609060101010101" pitchFamily="49" charset="-122"/>
              <a:ea typeface="黑体" panose="02010609060101010101" pitchFamily="49" charset="-122"/>
            </a:endParaRPr>
          </a:p>
          <a:p>
            <a:pPr marL="342900" lvl="1" indent="-342900">
              <a:defRPr/>
            </a:pPr>
            <a:r>
              <a:rPr lang="zh-CN" altLang="en-US" dirty="0" smtClean="0">
                <a:latin typeface="黑体" panose="02010609060101010101" pitchFamily="49" charset="-122"/>
                <a:ea typeface="黑体" panose="02010609060101010101" pitchFamily="49" charset="-122"/>
              </a:rPr>
              <a:t>指针与字符数组</a:t>
            </a:r>
            <a:endParaRPr lang="zh-CN" altLang="en-US" dirty="0" smtClean="0">
              <a:latin typeface="黑体" panose="02010609060101010101" pitchFamily="49" charset="-122"/>
              <a:ea typeface="黑体" panose="02010609060101010101" pitchFamily="49" charset="-122"/>
            </a:endParaRPr>
          </a:p>
        </p:txBody>
      </p:sp>
      <p:sp>
        <p:nvSpPr>
          <p:cNvPr id="4608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5C721165-37C5-447F-8057-B1582A3199A6}" type="datetime4">
              <a:rPr lang="en-US" altLang="zh-CN" sz="1400" smtClean="0">
                <a:solidFill>
                  <a:schemeClr val="accent1"/>
                </a:solidFill>
              </a:rPr>
            </a:fld>
            <a:endParaRPr lang="en-US" altLang="zh-CN" sz="1400" smtClean="0">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68575" y="260350"/>
            <a:ext cx="6324600" cy="533400"/>
          </a:xfrm>
        </p:spPr>
        <p:txBody>
          <a:bodyPr/>
          <a:lstStyle/>
          <a:p>
            <a:r>
              <a:rPr lang="zh-CN" altLang="en-US" dirty="0" smtClean="0">
                <a:latin typeface="黑体" panose="02010609060101010101" pitchFamily="49" charset="-122"/>
                <a:ea typeface="黑体" panose="02010609060101010101" pitchFamily="49" charset="-122"/>
              </a:rPr>
              <a:t>指针数据类型</a:t>
            </a:r>
            <a:endParaRPr lang="zh-CN" altLang="en-US" dirty="0" smtClean="0">
              <a:latin typeface="黑体" panose="02010609060101010101" pitchFamily="49" charset="-122"/>
              <a:ea typeface="黑体" panose="02010609060101010101" pitchFamily="49" charset="-122"/>
            </a:endParaRPr>
          </a:p>
        </p:txBody>
      </p:sp>
      <p:sp>
        <p:nvSpPr>
          <p:cNvPr id="7171" name="Rectangle 3"/>
          <p:cNvSpPr>
            <a:spLocks noGrp="1" noChangeArrowheads="1"/>
          </p:cNvSpPr>
          <p:nvPr>
            <p:ph type="body" idx="1"/>
          </p:nvPr>
        </p:nvSpPr>
        <p:spPr>
          <a:xfrm>
            <a:off x="430213" y="1455738"/>
            <a:ext cx="8462962" cy="5286375"/>
          </a:xfrm>
        </p:spPr>
        <p:txBody>
          <a:bodyPr/>
          <a:lstStyle/>
          <a:p>
            <a:pPr>
              <a:lnSpc>
                <a:spcPct val="90000"/>
              </a:lnSpc>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语言为什么要引入“指针”数据类型？</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语言设计初衷</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90000"/>
              </a:lnSpc>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希望用</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语言方便高效地实现</a:t>
            </a:r>
            <a:r>
              <a:rPr lang="zh-CN" altLang="en-US" sz="20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系统软件</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的编写</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90000"/>
              </a:lnSpc>
            </a:pPr>
            <a:r>
              <a:rPr lang="zh-CN" altLang="en-US" sz="20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为了能直接处理系统中内存地址，</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故设计了“指针”数据类型</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90000"/>
              </a:lnSpc>
            </a:pPr>
            <a:r>
              <a:rPr lang="zh-CN" altLang="en-US" sz="20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指针实质就</a:t>
            </a:r>
            <a:r>
              <a:rPr lang="zh-CN" altLang="en-US" sz="20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指</a:t>
            </a:r>
            <a:r>
              <a:rPr lang="zh-CN" altLang="en-US" sz="20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硬件的地址</a:t>
            </a:r>
            <a:endParaRPr lang="zh-CN" altLang="en-US" sz="20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a:p>
            <a:pPr lvl="2">
              <a:lnSpc>
                <a:spcPct val="90000"/>
              </a:lnSpc>
            </a:pPr>
            <a:endPar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优点</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zh-CN" altLang="en-US" sz="2000" b="1"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能直接处理硬件的地址</a:t>
            </a:r>
            <a:r>
              <a:rPr lang="zh-CN" altLang="en-US" sz="2000"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可以简化程序</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表达复杂的数据结构</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灵活的处理字符串</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解决调用函数返回多个值的问题</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endParaRPr lang="zh-CN" altLang="en-US" sz="1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缺点</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复杂、难理解</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容易出错</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Picture 9" descr="剑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2188" y="4071938"/>
            <a:ext cx="20955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468313" y="1357313"/>
            <a:ext cx="8229600" cy="1096962"/>
          </a:xfrm>
        </p:spPr>
        <p:txBody>
          <a:bodyPr/>
          <a:lstStyle/>
          <a:p>
            <a:r>
              <a:rPr lang="zh-CN" altLang="en-US" sz="2800" smtClean="0">
                <a:latin typeface="黑体" panose="02010609060101010101" pitchFamily="49" charset="-122"/>
                <a:ea typeface="黑体" panose="02010609060101010101" pitchFamily="49" charset="-122"/>
              </a:rPr>
              <a:t>二维数组在逻辑上定义了一张二维表，利用行下标和列下标可以引用数组中的任何一个元素。</a:t>
            </a:r>
            <a:endParaRPr lang="en-US" altLang="zh-CN" sz="2800" smtClean="0">
              <a:latin typeface="黑体" panose="02010609060101010101" pitchFamily="49" charset="-122"/>
              <a:ea typeface="黑体" panose="02010609060101010101" pitchFamily="49" charset="-122"/>
            </a:endParaRPr>
          </a:p>
          <a:p>
            <a:endParaRPr lang="en-US" altLang="zh-CN" smtClean="0">
              <a:latin typeface="黑体" panose="02010609060101010101" pitchFamily="49" charset="-122"/>
              <a:ea typeface="黑体" panose="02010609060101010101" pitchFamily="49" charset="-122"/>
            </a:endParaRPr>
          </a:p>
        </p:txBody>
      </p:sp>
      <p:sp>
        <p:nvSpPr>
          <p:cNvPr id="47107"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40E95473-8190-4288-ACDD-274BC3C865AA}" type="datetime4">
              <a:rPr lang="en-US" altLang="zh-CN" sz="1400" smtClean="0">
                <a:solidFill>
                  <a:schemeClr val="accent1"/>
                </a:solidFill>
              </a:rPr>
            </a:fld>
            <a:endParaRPr lang="en-US" altLang="zh-CN" sz="1400" smtClean="0">
              <a:solidFill>
                <a:schemeClr val="accent1"/>
              </a:solidFill>
            </a:endParaRPr>
          </a:p>
        </p:txBody>
      </p:sp>
      <p:sp>
        <p:nvSpPr>
          <p:cNvPr id="47108" name="标题 4"/>
          <p:cNvSpPr>
            <a:spLocks noGrp="1"/>
          </p:cNvSpPr>
          <p:nvPr>
            <p:ph type="title"/>
          </p:nvPr>
        </p:nvSpPr>
        <p:spPr>
          <a:xfrm>
            <a:off x="2627313" y="231775"/>
            <a:ext cx="6324600" cy="533400"/>
          </a:xfrm>
        </p:spPr>
        <p:txBody>
          <a:bodyPr/>
          <a:lstStyle/>
          <a:p>
            <a:r>
              <a:rPr lang="zh-CN" altLang="en-US" sz="3600" smtClean="0">
                <a:latin typeface="黑体" panose="02010609060101010101" pitchFamily="49" charset="-122"/>
                <a:ea typeface="黑体" panose="02010609060101010101" pitchFamily="49" charset="-122"/>
              </a:rPr>
              <a:t>二维数组回顾</a:t>
            </a:r>
            <a:endParaRPr lang="zh-CN" altLang="en-US" sz="3600" smtClean="0">
              <a:latin typeface="黑体" panose="02010609060101010101" pitchFamily="49" charset="-122"/>
              <a:ea typeface="黑体" panose="02010609060101010101" pitchFamily="49" charset="-122"/>
            </a:endParaRPr>
          </a:p>
        </p:txBody>
      </p:sp>
      <p:sp>
        <p:nvSpPr>
          <p:cNvPr id="47109" name="Rectangle 4"/>
          <p:cNvSpPr>
            <a:spLocks noChangeArrowheads="1"/>
          </p:cNvSpPr>
          <p:nvPr/>
        </p:nvSpPr>
        <p:spPr bwMode="auto">
          <a:xfrm>
            <a:off x="2128838" y="3038475"/>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47110" name="Line 5"/>
          <p:cNvSpPr>
            <a:spLocks noChangeShapeType="1"/>
          </p:cNvSpPr>
          <p:nvPr/>
        </p:nvSpPr>
        <p:spPr bwMode="auto">
          <a:xfrm>
            <a:off x="2128838" y="3571875"/>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1" name="Line 6"/>
          <p:cNvSpPr>
            <a:spLocks noChangeShapeType="1"/>
          </p:cNvSpPr>
          <p:nvPr/>
        </p:nvSpPr>
        <p:spPr bwMode="auto">
          <a:xfrm>
            <a:off x="2128838" y="4181475"/>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2" name="Text Box 11"/>
          <p:cNvSpPr txBox="1">
            <a:spLocks noChangeArrowheads="1"/>
          </p:cNvSpPr>
          <p:nvPr/>
        </p:nvSpPr>
        <p:spPr bwMode="auto">
          <a:xfrm>
            <a:off x="3119438" y="4410075"/>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13" name="Line 12"/>
          <p:cNvSpPr>
            <a:spLocks noChangeShapeType="1"/>
          </p:cNvSpPr>
          <p:nvPr/>
        </p:nvSpPr>
        <p:spPr bwMode="auto">
          <a:xfrm>
            <a:off x="2128838" y="5019675"/>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4" name="Line 15"/>
          <p:cNvSpPr>
            <a:spLocks noChangeShapeType="1"/>
          </p:cNvSpPr>
          <p:nvPr/>
        </p:nvSpPr>
        <p:spPr bwMode="auto">
          <a:xfrm>
            <a:off x="4262438" y="3038475"/>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5" name="Line 16"/>
          <p:cNvSpPr>
            <a:spLocks noChangeShapeType="1"/>
          </p:cNvSpPr>
          <p:nvPr/>
        </p:nvSpPr>
        <p:spPr bwMode="auto">
          <a:xfrm>
            <a:off x="5446713" y="3038475"/>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6" name="Text Box 20"/>
          <p:cNvSpPr txBox="1">
            <a:spLocks noChangeArrowheads="1"/>
          </p:cNvSpPr>
          <p:nvPr/>
        </p:nvSpPr>
        <p:spPr bwMode="auto">
          <a:xfrm>
            <a:off x="975419" y="2428875"/>
            <a:ext cx="3884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dirty="0" err="1"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a[m</a:t>
            </a:r>
            <a:r>
              <a:rPr lang="en-US" altLang="zh-CN" sz="2400" dirty="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二维数组</a:t>
            </a:r>
            <a:endParaRPr lang="zh-CN" altLang="en-US" sz="2400" dirty="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117" name="Line 24"/>
          <p:cNvSpPr>
            <a:spLocks noChangeShapeType="1"/>
          </p:cNvSpPr>
          <p:nvPr/>
        </p:nvSpPr>
        <p:spPr bwMode="auto">
          <a:xfrm>
            <a:off x="3576638" y="3038475"/>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18" name="Text Box 25"/>
          <p:cNvSpPr txBox="1">
            <a:spLocks noChangeArrowheads="1"/>
          </p:cNvSpPr>
          <p:nvPr/>
        </p:nvSpPr>
        <p:spPr bwMode="auto">
          <a:xfrm>
            <a:off x="3652838" y="42116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19" name="AutoShape 26"/>
          <p:cNvSpPr>
            <a:spLocks noChangeArrowheads="1"/>
          </p:cNvSpPr>
          <p:nvPr/>
        </p:nvSpPr>
        <p:spPr bwMode="auto">
          <a:xfrm>
            <a:off x="2128838" y="5629275"/>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47120" name="AutoShape 27"/>
          <p:cNvSpPr>
            <a:spLocks noChangeArrowheads="1"/>
          </p:cNvSpPr>
          <p:nvPr/>
        </p:nvSpPr>
        <p:spPr bwMode="auto">
          <a:xfrm rot="-5400000">
            <a:off x="4795838" y="4181475"/>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47121" name="Line 28"/>
          <p:cNvSpPr>
            <a:spLocks noChangeShapeType="1"/>
          </p:cNvSpPr>
          <p:nvPr/>
        </p:nvSpPr>
        <p:spPr bwMode="auto">
          <a:xfrm>
            <a:off x="5938838" y="5629275"/>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7122" name="Text Box 29"/>
          <p:cNvSpPr txBox="1">
            <a:spLocks noChangeArrowheads="1"/>
          </p:cNvSpPr>
          <p:nvPr/>
        </p:nvSpPr>
        <p:spPr bwMode="auto">
          <a:xfrm>
            <a:off x="4394200" y="311467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47123" name="Text Box 30"/>
          <p:cNvSpPr txBox="1">
            <a:spLocks noChangeArrowheads="1"/>
          </p:cNvSpPr>
          <p:nvPr/>
        </p:nvSpPr>
        <p:spPr bwMode="auto">
          <a:xfrm>
            <a:off x="4392613" y="364807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47124" name="Text Box 31"/>
          <p:cNvSpPr txBox="1">
            <a:spLocks noChangeArrowheads="1"/>
          </p:cNvSpPr>
          <p:nvPr/>
        </p:nvSpPr>
        <p:spPr bwMode="auto">
          <a:xfrm>
            <a:off x="4464050" y="50800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47125" name="Text Box 29"/>
          <p:cNvSpPr txBox="1">
            <a:spLocks noChangeArrowheads="1"/>
          </p:cNvSpPr>
          <p:nvPr/>
        </p:nvSpPr>
        <p:spPr bwMode="auto">
          <a:xfrm>
            <a:off x="2349500" y="3108325"/>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47126" name="Text Box 25"/>
          <p:cNvSpPr txBox="1">
            <a:spLocks noChangeArrowheads="1"/>
          </p:cNvSpPr>
          <p:nvPr/>
        </p:nvSpPr>
        <p:spPr bwMode="auto">
          <a:xfrm>
            <a:off x="3684588" y="2892425"/>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27" name="Text Box 25"/>
          <p:cNvSpPr txBox="1">
            <a:spLocks noChangeArrowheads="1"/>
          </p:cNvSpPr>
          <p:nvPr/>
        </p:nvSpPr>
        <p:spPr bwMode="auto">
          <a:xfrm>
            <a:off x="5446713" y="2892425"/>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28" name="Text Box 11"/>
          <p:cNvSpPr txBox="1">
            <a:spLocks noChangeArrowheads="1"/>
          </p:cNvSpPr>
          <p:nvPr/>
        </p:nvSpPr>
        <p:spPr bwMode="auto">
          <a:xfrm>
            <a:off x="3119438" y="3700463"/>
            <a:ext cx="67151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29" name="Text Box 25"/>
          <p:cNvSpPr txBox="1">
            <a:spLocks noChangeArrowheads="1"/>
          </p:cNvSpPr>
          <p:nvPr/>
        </p:nvSpPr>
        <p:spPr bwMode="auto">
          <a:xfrm>
            <a:off x="3684588" y="34686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30" name="Text Box 25"/>
          <p:cNvSpPr txBox="1">
            <a:spLocks noChangeArrowheads="1"/>
          </p:cNvSpPr>
          <p:nvPr/>
        </p:nvSpPr>
        <p:spPr bwMode="auto">
          <a:xfrm>
            <a:off x="3684588" y="4905375"/>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31" name="Text Box 11"/>
          <p:cNvSpPr txBox="1">
            <a:spLocks noChangeArrowheads="1"/>
          </p:cNvSpPr>
          <p:nvPr/>
        </p:nvSpPr>
        <p:spPr bwMode="auto">
          <a:xfrm>
            <a:off x="3070225" y="5700713"/>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32" name="Text Box 25"/>
          <p:cNvSpPr txBox="1">
            <a:spLocks noChangeArrowheads="1"/>
          </p:cNvSpPr>
          <p:nvPr/>
        </p:nvSpPr>
        <p:spPr bwMode="auto">
          <a:xfrm>
            <a:off x="3684588" y="55578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33" name="Text Box 11"/>
          <p:cNvSpPr txBox="1">
            <a:spLocks noChangeArrowheads="1"/>
          </p:cNvSpPr>
          <p:nvPr/>
        </p:nvSpPr>
        <p:spPr bwMode="auto">
          <a:xfrm>
            <a:off x="4630738" y="4438650"/>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7134" name="Text Box 29"/>
          <p:cNvSpPr txBox="1">
            <a:spLocks noChangeArrowheads="1"/>
          </p:cNvSpPr>
          <p:nvPr/>
        </p:nvSpPr>
        <p:spPr bwMode="auto">
          <a:xfrm>
            <a:off x="2349500" y="5124450"/>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908175" y="2997200"/>
            <a:ext cx="1285875" cy="3643313"/>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48131" name="内容占位符 2"/>
          <p:cNvSpPr>
            <a:spLocks noGrp="1"/>
          </p:cNvSpPr>
          <p:nvPr>
            <p:ph idx="4294967295"/>
          </p:nvPr>
        </p:nvSpPr>
        <p:spPr>
          <a:xfrm>
            <a:off x="107950" y="1340485"/>
            <a:ext cx="9371965" cy="1368425"/>
          </a:xfrm>
        </p:spPr>
        <p:txBody>
          <a:bodyPr/>
          <a:lstStyle/>
          <a:p>
            <a:pPr marL="0" indent="0">
              <a:spcBef>
                <a:spcPts val="0"/>
              </a:spcBef>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二维数组</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a[m][n]</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，可看作是</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包含</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个元素的一维数组</a:t>
            </a:r>
            <a:endPar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spcBef>
                <a:spcPts val="0"/>
              </a:spcBef>
              <a:buFont typeface="Wingdings" panose="05000000000000000000" pitchFamily="2" charset="2"/>
              <a:buNone/>
            </a:pPr>
            <a:endParaRPr lang="en-US" altLang="zh-CN" sz="8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387985">
              <a:spcBef>
                <a:spcPts val="0"/>
              </a:spcBef>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m</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个元素的值可看作为：</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a[0],  a[1],  …, a[</a:t>
            </a:r>
            <a:r>
              <a:rPr lang="en-US" altLang="zh-CN" sz="28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  a[m-1]</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是对应的行一维数组的名字，</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即行一维数组首地址</a:t>
            </a:r>
            <a:endParaRPr lang="en-US" altLang="zh-CN" sz="2800" dirty="0" smtClean="0">
              <a:latin typeface="黑体" panose="02010609060101010101" pitchFamily="49" charset="-122"/>
              <a:ea typeface="黑体" panose="02010609060101010101" pitchFamily="49" charset="-122"/>
              <a:cs typeface="Times New Roman" panose="02020603050405020304" pitchFamily="18" charset="0"/>
            </a:endParaRPr>
          </a:p>
        </p:txBody>
      </p:sp>
      <p:sp>
        <p:nvSpPr>
          <p:cNvPr id="48132" name="日期占位符 3"/>
          <p:cNvSpPr txBox="1">
            <a:spLocks noGrp="1"/>
          </p:cNvSpPr>
          <p:nvPr/>
        </p:nvSpPr>
        <p:spPr bwMode="auto">
          <a:xfrm>
            <a:off x="250825" y="652145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DD4C6A81-10A9-4502-8FBD-C63D716F56DB}" type="datetime4">
              <a:rPr lang="en-US" altLang="zh-CN" sz="1400">
                <a:solidFill>
                  <a:schemeClr val="accent1"/>
                </a:solidFill>
              </a:rPr>
            </a:fld>
            <a:endParaRPr lang="en-US" altLang="zh-CN" sz="1400">
              <a:solidFill>
                <a:schemeClr val="accent1"/>
              </a:solidFill>
            </a:endParaRPr>
          </a:p>
        </p:txBody>
      </p:sp>
      <p:sp>
        <p:nvSpPr>
          <p:cNvPr id="48133" name="Rectangle 4"/>
          <p:cNvSpPr>
            <a:spLocks noChangeArrowheads="1"/>
          </p:cNvSpPr>
          <p:nvPr/>
        </p:nvSpPr>
        <p:spPr bwMode="auto">
          <a:xfrm>
            <a:off x="3414713" y="3214688"/>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48134" name="Line 5"/>
          <p:cNvSpPr>
            <a:spLocks noChangeShapeType="1"/>
          </p:cNvSpPr>
          <p:nvPr/>
        </p:nvSpPr>
        <p:spPr bwMode="auto">
          <a:xfrm>
            <a:off x="3414713" y="3748088"/>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35" name="Line 6"/>
          <p:cNvSpPr>
            <a:spLocks noChangeShapeType="1"/>
          </p:cNvSpPr>
          <p:nvPr/>
        </p:nvSpPr>
        <p:spPr bwMode="auto">
          <a:xfrm>
            <a:off x="3414713" y="4357688"/>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36" name="Text Box 10"/>
          <p:cNvSpPr txBox="1">
            <a:spLocks noChangeArrowheads="1"/>
          </p:cNvSpPr>
          <p:nvPr/>
        </p:nvSpPr>
        <p:spPr bwMode="auto">
          <a:xfrm>
            <a:off x="2387600" y="4595813"/>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37" name="Text Box 11"/>
          <p:cNvSpPr txBox="1">
            <a:spLocks noChangeArrowheads="1"/>
          </p:cNvSpPr>
          <p:nvPr/>
        </p:nvSpPr>
        <p:spPr bwMode="auto">
          <a:xfrm>
            <a:off x="4405313" y="4586288"/>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38" name="Line 12"/>
          <p:cNvSpPr>
            <a:spLocks noChangeShapeType="1"/>
          </p:cNvSpPr>
          <p:nvPr/>
        </p:nvSpPr>
        <p:spPr bwMode="auto">
          <a:xfrm>
            <a:off x="3414713" y="5195888"/>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39" name="Line 15"/>
          <p:cNvSpPr>
            <a:spLocks noChangeShapeType="1"/>
          </p:cNvSpPr>
          <p:nvPr/>
        </p:nvSpPr>
        <p:spPr bwMode="auto">
          <a:xfrm>
            <a:off x="5548313" y="3214688"/>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0" name="Line 16"/>
          <p:cNvSpPr>
            <a:spLocks noChangeShapeType="1"/>
          </p:cNvSpPr>
          <p:nvPr/>
        </p:nvSpPr>
        <p:spPr bwMode="auto">
          <a:xfrm>
            <a:off x="6732588" y="3214688"/>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1" name="Text Box 17"/>
          <p:cNvSpPr txBox="1">
            <a:spLocks noChangeArrowheads="1"/>
          </p:cNvSpPr>
          <p:nvPr/>
        </p:nvSpPr>
        <p:spPr bwMode="auto">
          <a:xfrm>
            <a:off x="2295525" y="334327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a[0]</a:t>
            </a:r>
            <a:endParaRPr lang="en-US" altLang="zh-CN" sz="2000" b="1">
              <a:solidFill>
                <a:srgbClr val="FF0000"/>
              </a:solidFill>
              <a:ea typeface="楷体_GB2312" pitchFamily="49" charset="-122"/>
            </a:endParaRPr>
          </a:p>
        </p:txBody>
      </p:sp>
      <p:sp>
        <p:nvSpPr>
          <p:cNvPr id="48142" name="Text Box 18"/>
          <p:cNvSpPr txBox="1">
            <a:spLocks noChangeArrowheads="1"/>
          </p:cNvSpPr>
          <p:nvPr/>
        </p:nvSpPr>
        <p:spPr bwMode="auto">
          <a:xfrm>
            <a:off x="2257425" y="399097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a[1]</a:t>
            </a:r>
            <a:endParaRPr lang="en-US" altLang="zh-CN" sz="2000" b="1">
              <a:solidFill>
                <a:srgbClr val="FF0000"/>
              </a:solidFill>
              <a:ea typeface="楷体_GB2312" pitchFamily="49" charset="-122"/>
            </a:endParaRPr>
          </a:p>
        </p:txBody>
      </p:sp>
      <p:sp>
        <p:nvSpPr>
          <p:cNvPr id="48143" name="Text Box 19"/>
          <p:cNvSpPr txBox="1">
            <a:spLocks noChangeArrowheads="1"/>
          </p:cNvSpPr>
          <p:nvPr/>
        </p:nvSpPr>
        <p:spPr bwMode="auto">
          <a:xfrm>
            <a:off x="2339975" y="522922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a[i]</a:t>
            </a:r>
            <a:endParaRPr lang="en-US" altLang="zh-CN" sz="2000" b="1">
              <a:solidFill>
                <a:srgbClr val="FF0000"/>
              </a:solidFill>
              <a:ea typeface="楷体_GB2312" pitchFamily="49" charset="-122"/>
            </a:endParaRPr>
          </a:p>
        </p:txBody>
      </p:sp>
      <p:sp>
        <p:nvSpPr>
          <p:cNvPr id="48144" name="Line 24"/>
          <p:cNvSpPr>
            <a:spLocks noChangeShapeType="1"/>
          </p:cNvSpPr>
          <p:nvPr/>
        </p:nvSpPr>
        <p:spPr bwMode="auto">
          <a:xfrm>
            <a:off x="4862513" y="3214688"/>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5" name="Text Box 25"/>
          <p:cNvSpPr txBox="1">
            <a:spLocks noChangeArrowheads="1"/>
          </p:cNvSpPr>
          <p:nvPr/>
        </p:nvSpPr>
        <p:spPr bwMode="auto">
          <a:xfrm>
            <a:off x="4938713" y="43878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46" name="AutoShape 26"/>
          <p:cNvSpPr>
            <a:spLocks noChangeArrowheads="1"/>
          </p:cNvSpPr>
          <p:nvPr/>
        </p:nvSpPr>
        <p:spPr bwMode="auto">
          <a:xfrm>
            <a:off x="3414713" y="5805488"/>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48147" name="AutoShape 27"/>
          <p:cNvSpPr>
            <a:spLocks noChangeArrowheads="1"/>
          </p:cNvSpPr>
          <p:nvPr/>
        </p:nvSpPr>
        <p:spPr bwMode="auto">
          <a:xfrm rot="-5400000">
            <a:off x="6081713" y="4357688"/>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48148" name="Line 28"/>
          <p:cNvSpPr>
            <a:spLocks noChangeShapeType="1"/>
          </p:cNvSpPr>
          <p:nvPr/>
        </p:nvSpPr>
        <p:spPr bwMode="auto">
          <a:xfrm>
            <a:off x="7224713" y="5805488"/>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49" name="Text Box 29"/>
          <p:cNvSpPr txBox="1">
            <a:spLocks noChangeArrowheads="1"/>
          </p:cNvSpPr>
          <p:nvPr/>
        </p:nvSpPr>
        <p:spPr bwMode="auto">
          <a:xfrm>
            <a:off x="5680075" y="32908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48150" name="Text Box 30"/>
          <p:cNvSpPr txBox="1">
            <a:spLocks noChangeArrowheads="1"/>
          </p:cNvSpPr>
          <p:nvPr/>
        </p:nvSpPr>
        <p:spPr bwMode="auto">
          <a:xfrm>
            <a:off x="5678488" y="38242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48151" name="Text Box 31"/>
          <p:cNvSpPr txBox="1">
            <a:spLocks noChangeArrowheads="1"/>
          </p:cNvSpPr>
          <p:nvPr/>
        </p:nvSpPr>
        <p:spPr bwMode="auto">
          <a:xfrm>
            <a:off x="5749925" y="525621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48152" name="Text Box 29"/>
          <p:cNvSpPr txBox="1">
            <a:spLocks noChangeArrowheads="1"/>
          </p:cNvSpPr>
          <p:nvPr/>
        </p:nvSpPr>
        <p:spPr bwMode="auto">
          <a:xfrm>
            <a:off x="3635375" y="3284538"/>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48153" name="Text Box 25"/>
          <p:cNvSpPr txBox="1">
            <a:spLocks noChangeArrowheads="1"/>
          </p:cNvSpPr>
          <p:nvPr/>
        </p:nvSpPr>
        <p:spPr bwMode="auto">
          <a:xfrm>
            <a:off x="4970463" y="30686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54" name="Text Box 25"/>
          <p:cNvSpPr txBox="1">
            <a:spLocks noChangeArrowheads="1"/>
          </p:cNvSpPr>
          <p:nvPr/>
        </p:nvSpPr>
        <p:spPr bwMode="auto">
          <a:xfrm>
            <a:off x="6732588" y="30686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55" name="Text Box 11"/>
          <p:cNvSpPr txBox="1">
            <a:spLocks noChangeArrowheads="1"/>
          </p:cNvSpPr>
          <p:nvPr/>
        </p:nvSpPr>
        <p:spPr bwMode="auto">
          <a:xfrm>
            <a:off x="4405313" y="3876675"/>
            <a:ext cx="671512"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56" name="Text Box 25"/>
          <p:cNvSpPr txBox="1">
            <a:spLocks noChangeArrowheads="1"/>
          </p:cNvSpPr>
          <p:nvPr/>
        </p:nvSpPr>
        <p:spPr bwMode="auto">
          <a:xfrm>
            <a:off x="4970463" y="36449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57" name="Text Box 25"/>
          <p:cNvSpPr txBox="1">
            <a:spLocks noChangeArrowheads="1"/>
          </p:cNvSpPr>
          <p:nvPr/>
        </p:nvSpPr>
        <p:spPr bwMode="auto">
          <a:xfrm>
            <a:off x="4970463" y="50815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58" name="Text Box 11"/>
          <p:cNvSpPr txBox="1">
            <a:spLocks noChangeArrowheads="1"/>
          </p:cNvSpPr>
          <p:nvPr/>
        </p:nvSpPr>
        <p:spPr bwMode="auto">
          <a:xfrm>
            <a:off x="4356100" y="5876925"/>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59" name="Text Box 25"/>
          <p:cNvSpPr txBox="1">
            <a:spLocks noChangeArrowheads="1"/>
          </p:cNvSpPr>
          <p:nvPr/>
        </p:nvSpPr>
        <p:spPr bwMode="auto">
          <a:xfrm>
            <a:off x="4970463" y="57340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60" name="Text Box 11"/>
          <p:cNvSpPr txBox="1">
            <a:spLocks noChangeArrowheads="1"/>
          </p:cNvSpPr>
          <p:nvPr/>
        </p:nvSpPr>
        <p:spPr bwMode="auto">
          <a:xfrm>
            <a:off x="5916613" y="4614863"/>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61" name="Text Box 29"/>
          <p:cNvSpPr txBox="1">
            <a:spLocks noChangeArrowheads="1"/>
          </p:cNvSpPr>
          <p:nvPr/>
        </p:nvSpPr>
        <p:spPr bwMode="auto">
          <a:xfrm>
            <a:off x="3635375" y="5300663"/>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
        <p:nvSpPr>
          <p:cNvPr id="48162" name="Text Box 10"/>
          <p:cNvSpPr txBox="1">
            <a:spLocks noChangeArrowheads="1"/>
          </p:cNvSpPr>
          <p:nvPr/>
        </p:nvSpPr>
        <p:spPr bwMode="auto">
          <a:xfrm>
            <a:off x="2387600" y="5911850"/>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48163" name="Text Box 29"/>
          <p:cNvSpPr txBox="1">
            <a:spLocks noChangeArrowheads="1"/>
          </p:cNvSpPr>
          <p:nvPr/>
        </p:nvSpPr>
        <p:spPr bwMode="auto">
          <a:xfrm>
            <a:off x="7235825" y="3284538"/>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a[0][n-1]</a:t>
            </a:r>
            <a:endParaRPr lang="en-US" altLang="zh-CN" sz="2000">
              <a:solidFill>
                <a:srgbClr val="CC0066"/>
              </a:solidFill>
              <a:ea typeface="楷体_GB2312" pitchFamily="49" charset="-122"/>
            </a:endParaRPr>
          </a:p>
        </p:txBody>
      </p:sp>
      <p:graphicFrame>
        <p:nvGraphicFramePr>
          <p:cNvPr id="59446" name="Group 54"/>
          <p:cNvGraphicFramePr>
            <a:graphicFrameLocks noGrp="1"/>
          </p:cNvGraphicFramePr>
          <p:nvPr/>
        </p:nvGraphicFramePr>
        <p:xfrm>
          <a:off x="2193925" y="3141663"/>
          <a:ext cx="865188" cy="3325814"/>
        </p:xfrm>
        <a:graphic>
          <a:graphicData uri="http://schemas.openxmlformats.org/drawingml/2006/table">
            <a:tbl>
              <a:tblPr/>
              <a:tblGrid>
                <a:gridCol w="865188"/>
              </a:tblGrid>
              <a:tr h="676275">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36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36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36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36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0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78" name="Line 7"/>
          <p:cNvSpPr>
            <a:spLocks noChangeShapeType="1"/>
          </p:cNvSpPr>
          <p:nvPr/>
        </p:nvSpPr>
        <p:spPr bwMode="auto">
          <a:xfrm>
            <a:off x="1209675" y="3448050"/>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79" name="Text Box 21"/>
          <p:cNvSpPr txBox="1">
            <a:spLocks noChangeArrowheads="1"/>
          </p:cNvSpPr>
          <p:nvPr/>
        </p:nvSpPr>
        <p:spPr bwMode="auto">
          <a:xfrm>
            <a:off x="1314450" y="2786063"/>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a:t>
            </a:r>
            <a:endParaRPr lang="en-US" altLang="zh-CN" b="1">
              <a:solidFill>
                <a:srgbClr val="FF0000"/>
              </a:solidFill>
              <a:ea typeface="楷体_GB2312" pitchFamily="49" charset="-122"/>
            </a:endParaRPr>
          </a:p>
        </p:txBody>
      </p:sp>
      <p:sp>
        <p:nvSpPr>
          <p:cNvPr id="48180" name="Line 52"/>
          <p:cNvSpPr>
            <a:spLocks noChangeShapeType="1"/>
          </p:cNvSpPr>
          <p:nvPr/>
        </p:nvSpPr>
        <p:spPr bwMode="auto">
          <a:xfrm>
            <a:off x="2843213" y="3500438"/>
            <a:ext cx="576262"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81" name="Line 53"/>
          <p:cNvSpPr>
            <a:spLocks noChangeShapeType="1"/>
          </p:cNvSpPr>
          <p:nvPr/>
        </p:nvSpPr>
        <p:spPr bwMode="auto">
          <a:xfrm>
            <a:off x="2843213" y="4143375"/>
            <a:ext cx="576262"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82" name="Line 56"/>
          <p:cNvSpPr>
            <a:spLocks noChangeShapeType="1"/>
          </p:cNvSpPr>
          <p:nvPr/>
        </p:nvSpPr>
        <p:spPr bwMode="auto">
          <a:xfrm>
            <a:off x="2852738" y="5500688"/>
            <a:ext cx="576262"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8184" name="Text Box 29"/>
          <p:cNvSpPr txBox="1">
            <a:spLocks noChangeArrowheads="1"/>
          </p:cNvSpPr>
          <p:nvPr/>
        </p:nvSpPr>
        <p:spPr bwMode="auto">
          <a:xfrm>
            <a:off x="7235825" y="5984875"/>
            <a:ext cx="1512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a[m-1][n-1]</a:t>
            </a:r>
            <a:endParaRPr lang="en-US" altLang="zh-CN" sz="2000">
              <a:solidFill>
                <a:srgbClr val="CC0066"/>
              </a:solidFill>
              <a:ea typeface="楷体_GB2312" pitchFamily="49" charset="-122"/>
            </a:endParaRPr>
          </a:p>
        </p:txBody>
      </p:sp>
      <p:sp>
        <p:nvSpPr>
          <p:cNvPr id="48185" name="Rectangle 63"/>
          <p:cNvSpPr>
            <a:spLocks noChangeArrowheads="1"/>
          </p:cNvSpPr>
          <p:nvPr/>
        </p:nvSpPr>
        <p:spPr bwMode="auto">
          <a:xfrm>
            <a:off x="2195513" y="60928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1800" b="1">
                <a:solidFill>
                  <a:srgbClr val="FF0000"/>
                </a:solidFill>
              </a:rPr>
              <a:t>a[m-1]</a:t>
            </a:r>
            <a:endParaRPr lang="zh-CN" altLang="en-US" sz="1800" b="1">
              <a:solidFill>
                <a:srgbClr val="FF0000"/>
              </a:solidFill>
            </a:endParaRPr>
          </a:p>
        </p:txBody>
      </p:sp>
      <p:sp>
        <p:nvSpPr>
          <p:cNvPr id="47108" name="标题 4"/>
          <p:cNvSpPr>
            <a:spLocks noGrp="1"/>
          </p:cNvSpPr>
          <p:nvPr>
            <p:custDataLst>
              <p:tags r:id="rId1"/>
            </p:custDataLst>
          </p:nvPr>
        </p:nvSpPr>
        <p:spPr>
          <a:xfrm>
            <a:off x="2627313" y="231775"/>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smtClean="0">
                <a:latin typeface="黑体" panose="02010609060101010101" pitchFamily="49" charset="-122"/>
                <a:ea typeface="黑体" panose="02010609060101010101" pitchFamily="49" charset="-122"/>
              </a:rPr>
              <a:t>二维数组回顾</a:t>
            </a:r>
            <a:endParaRPr lang="zh-CN" altLang="en-US" sz="360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59"/>
          <p:cNvSpPr>
            <a:spLocks noChangeArrowheads="1"/>
          </p:cNvSpPr>
          <p:nvPr/>
        </p:nvSpPr>
        <p:spPr bwMode="auto">
          <a:xfrm>
            <a:off x="379095" y="1358900"/>
            <a:ext cx="8448040" cy="273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indent="0" eaLnBrk="1" latinLnBrk="0" hangingPunct="1">
              <a:lnSpc>
                <a:spcPct val="100000"/>
              </a:lnSpc>
              <a:spcBef>
                <a:spcPct val="0"/>
              </a:spcBef>
              <a:buFontTx/>
              <a:buNone/>
            </a:pPr>
            <a:r>
              <a:rPr lang="zh-CN" altLang="en-US" sz="2800">
                <a:latin typeface="Times New Roman" panose="02020603050405020304" pitchFamily="18" charset="0"/>
                <a:ea typeface="黑体" panose="02010609060101010101" pitchFamily="49" charset="-122"/>
                <a:cs typeface="Times New Roman" panose="02020603050405020304" pitchFamily="18" charset="0"/>
              </a:rPr>
              <a:t>二维数组</a:t>
            </a:r>
            <a:r>
              <a:rPr lang="en-US" altLang="zh-CN" sz="2800" b="1">
                <a:solidFill>
                  <a:srgbClr val="FF0000"/>
                </a:solidFill>
                <a:latin typeface="Times New Roman" panose="02020603050405020304" pitchFamily="18" charset="0"/>
                <a:cs typeface="Times New Roman" panose="02020603050405020304" pitchFamily="18" charset="0"/>
              </a:rPr>
              <a:t>a[m][n]</a:t>
            </a:r>
            <a:r>
              <a:rPr lang="zh-CN" altLang="en-US" sz="2800">
                <a:latin typeface="Times New Roman" panose="02020603050405020304" pitchFamily="18" charset="0"/>
                <a:ea typeface="黑体" panose="02010609060101010101" pitchFamily="49" charset="-122"/>
                <a:cs typeface="Times New Roman" panose="02020603050405020304" pitchFamily="18" charset="0"/>
              </a:rPr>
              <a:t>有多个指针（地址）</a:t>
            </a:r>
            <a:r>
              <a:rPr lang="en-US" altLang="zh-CN" sz="280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a:latin typeface="Times New Roman" panose="02020603050405020304" pitchFamily="18" charset="0"/>
              <a:ea typeface="黑体" panose="02010609060101010101" pitchFamily="49" charset="-122"/>
              <a:cs typeface="Times New Roman" panose="02020603050405020304" pitchFamily="18" charset="0"/>
            </a:endParaRPr>
          </a:p>
          <a:p>
            <a:pPr lvl="1" indent="0" eaLnBrk="1" latinLnBrk="0" hangingPunct="1">
              <a:lnSpc>
                <a:spcPct val="100000"/>
              </a:lnSpc>
              <a:spcBef>
                <a:spcPct val="0"/>
              </a:spcBef>
              <a:buSzTx/>
              <a:buFont typeface="Wingdings" panose="05000000000000000000" pitchFamily="2" charset="2"/>
              <a:buChar char="ü"/>
            </a:pPr>
            <a:r>
              <a:rPr lang="zh-CN" altLang="en-US" sz="2400">
                <a:latin typeface="Times New Roman" panose="02020603050405020304" pitchFamily="18" charset="0"/>
                <a:ea typeface="黑体" panose="02010609060101010101" pitchFamily="49" charset="-122"/>
                <a:cs typeface="Times New Roman" panose="02020603050405020304" pitchFamily="18" charset="0"/>
              </a:rPr>
              <a:t>二维数组名字： </a:t>
            </a:r>
            <a:r>
              <a:rPr lang="en-US" altLang="zh-CN" sz="3200" b="1">
                <a:solidFill>
                  <a:srgbClr val="FF0000"/>
                </a:solidFill>
                <a:latin typeface="Times New Roman" panose="02020603050405020304" pitchFamily="18" charset="0"/>
                <a:cs typeface="Times New Roman" panose="02020603050405020304" pitchFamily="18" charset="0"/>
              </a:rPr>
              <a:t>a</a:t>
            </a:r>
            <a:endParaRPr lang="en-US" altLang="zh-CN" sz="3200" b="1">
              <a:solidFill>
                <a:srgbClr val="FF0000"/>
              </a:solidFill>
              <a:latin typeface="Times New Roman" panose="02020603050405020304" pitchFamily="18" charset="0"/>
              <a:cs typeface="Times New Roman" panose="02020603050405020304" pitchFamily="18" charset="0"/>
            </a:endParaRPr>
          </a:p>
          <a:p>
            <a:pPr lvl="1" indent="0" eaLnBrk="1" latinLnBrk="0" hangingPunct="1">
              <a:lnSpc>
                <a:spcPct val="100000"/>
              </a:lnSpc>
              <a:spcBef>
                <a:spcPct val="0"/>
              </a:spcBef>
              <a:buSzTx/>
              <a:buFont typeface="Wingdings" panose="05000000000000000000" pitchFamily="2" charset="2"/>
              <a:buChar char="ü"/>
            </a:pPr>
            <a:r>
              <a:rPr lang="zh-CN" altLang="en-US" sz="2400">
                <a:latin typeface="Times New Roman" panose="02020603050405020304" pitchFamily="18" charset="0"/>
                <a:ea typeface="黑体" panose="02010609060101010101" pitchFamily="49" charset="-122"/>
                <a:cs typeface="Times New Roman" panose="02020603050405020304" pitchFamily="18" charset="0"/>
              </a:rPr>
              <a:t>二维数组的行下标为</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a:latin typeface="Times New Roman" panose="02020603050405020304" pitchFamily="18" charset="0"/>
                <a:ea typeface="黑体" panose="02010609060101010101" pitchFamily="49" charset="-122"/>
                <a:cs typeface="Times New Roman" panose="02020603050405020304" pitchFamily="18" charset="0"/>
              </a:rPr>
              <a:t>那行一维数组名字： </a:t>
            </a:r>
            <a:r>
              <a:rPr lang="en-US" altLang="zh-CN" sz="3200" b="1">
                <a:solidFill>
                  <a:srgbClr val="FF0000"/>
                </a:solidFill>
                <a:latin typeface="Times New Roman" panose="02020603050405020304" pitchFamily="18" charset="0"/>
                <a:cs typeface="Times New Roman" panose="02020603050405020304" pitchFamily="18" charset="0"/>
              </a:rPr>
              <a:t>a[i]</a:t>
            </a:r>
            <a:endParaRPr lang="en-US" altLang="zh-CN" sz="3200" b="1">
              <a:solidFill>
                <a:srgbClr val="FF0000"/>
              </a:solidFill>
              <a:latin typeface="Times New Roman" panose="02020603050405020304" pitchFamily="18" charset="0"/>
              <a:cs typeface="Times New Roman" panose="02020603050405020304" pitchFamily="18" charset="0"/>
            </a:endParaRPr>
          </a:p>
          <a:p>
            <a:pPr lvl="1" indent="0" eaLnBrk="1" latinLnBrk="0" hangingPunct="1">
              <a:lnSpc>
                <a:spcPct val="100000"/>
              </a:lnSpc>
              <a:spcBef>
                <a:spcPct val="0"/>
              </a:spcBef>
              <a:buSzTx/>
              <a:buFont typeface="Wingdings" panose="05000000000000000000" pitchFamily="2" charset="2"/>
              <a:buChar char="ü"/>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数组元素地址：</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 &amp;a[</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sym typeface="+mn-ea"/>
              </a:rPr>
              <a:t>i</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][j]</a:t>
            </a:r>
            <a:endParaRPr lang="en-US" altLang="zh-CN" sz="2400" b="1">
              <a:solidFill>
                <a:srgbClr val="FF0000"/>
              </a:solidFill>
              <a:latin typeface="Times New Roman" panose="02020603050405020304" pitchFamily="18" charset="0"/>
              <a:cs typeface="Times New Roman" panose="02020603050405020304" pitchFamily="18" charset="0"/>
            </a:endParaRPr>
          </a:p>
          <a:p>
            <a:pPr lvl="1" indent="0" eaLnBrk="1" latinLnBrk="0" hangingPunct="1">
              <a:lnSpc>
                <a:spcPct val="100000"/>
              </a:lnSpc>
              <a:spcBef>
                <a:spcPct val="0"/>
              </a:spcBef>
              <a:buSzTx/>
              <a:buFont typeface="Wingdings" panose="05000000000000000000" pitchFamily="2" charset="2"/>
              <a:buChar char="ü"/>
            </a:pPr>
            <a:endParaRPr lang="en-US" altLang="zh-CN" sz="3200" b="1">
              <a:solidFill>
                <a:srgbClr val="FF0000"/>
              </a:solidFill>
              <a:latin typeface="Times New Roman" panose="02020603050405020304" pitchFamily="18" charset="0"/>
              <a:cs typeface="Times New Roman" panose="02020603050405020304" pitchFamily="18" charset="0"/>
            </a:endParaRPr>
          </a:p>
          <a:p>
            <a:pPr lvl="1" indent="0" eaLnBrk="1" latinLnBrk="0" hangingPunct="1">
              <a:lnSpc>
                <a:spcPct val="100000"/>
              </a:lnSpc>
              <a:spcBef>
                <a:spcPct val="0"/>
              </a:spcBef>
              <a:buSzTx/>
              <a:buFont typeface="Wingdings" panose="05000000000000000000" pitchFamily="2" charset="2"/>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62" name="矩形 61"/>
          <p:cNvSpPr/>
          <p:nvPr/>
        </p:nvSpPr>
        <p:spPr>
          <a:xfrm>
            <a:off x="1857375" y="3214688"/>
            <a:ext cx="1285875" cy="3643312"/>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53252" name="Rectangle 4"/>
          <p:cNvSpPr>
            <a:spLocks noChangeArrowheads="1"/>
          </p:cNvSpPr>
          <p:nvPr/>
        </p:nvSpPr>
        <p:spPr bwMode="auto">
          <a:xfrm>
            <a:off x="3343275" y="3475038"/>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3253" name="Line 5"/>
          <p:cNvSpPr>
            <a:spLocks noChangeShapeType="1"/>
          </p:cNvSpPr>
          <p:nvPr/>
        </p:nvSpPr>
        <p:spPr bwMode="auto">
          <a:xfrm>
            <a:off x="3343275" y="4008438"/>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4" name="Line 6"/>
          <p:cNvSpPr>
            <a:spLocks noChangeShapeType="1"/>
          </p:cNvSpPr>
          <p:nvPr/>
        </p:nvSpPr>
        <p:spPr bwMode="auto">
          <a:xfrm>
            <a:off x="3343275" y="4618038"/>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5" name="Text Box 10"/>
          <p:cNvSpPr txBox="1">
            <a:spLocks noChangeArrowheads="1"/>
          </p:cNvSpPr>
          <p:nvPr/>
        </p:nvSpPr>
        <p:spPr bwMode="auto">
          <a:xfrm>
            <a:off x="2316163" y="4856163"/>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56" name="Text Box 11"/>
          <p:cNvSpPr txBox="1">
            <a:spLocks noChangeArrowheads="1"/>
          </p:cNvSpPr>
          <p:nvPr/>
        </p:nvSpPr>
        <p:spPr bwMode="auto">
          <a:xfrm>
            <a:off x="4333875" y="4846638"/>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57" name="Line 12"/>
          <p:cNvSpPr>
            <a:spLocks noChangeShapeType="1"/>
          </p:cNvSpPr>
          <p:nvPr/>
        </p:nvSpPr>
        <p:spPr bwMode="auto">
          <a:xfrm>
            <a:off x="3343275" y="5456238"/>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8" name="Line 15"/>
          <p:cNvSpPr>
            <a:spLocks noChangeShapeType="1"/>
          </p:cNvSpPr>
          <p:nvPr/>
        </p:nvSpPr>
        <p:spPr bwMode="auto">
          <a:xfrm>
            <a:off x="5476875" y="3475038"/>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9" name="Line 16"/>
          <p:cNvSpPr>
            <a:spLocks noChangeShapeType="1"/>
          </p:cNvSpPr>
          <p:nvPr/>
        </p:nvSpPr>
        <p:spPr bwMode="auto">
          <a:xfrm>
            <a:off x="6661150" y="3475038"/>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60" name="Text Box 17"/>
          <p:cNvSpPr txBox="1">
            <a:spLocks noChangeArrowheads="1"/>
          </p:cNvSpPr>
          <p:nvPr/>
        </p:nvSpPr>
        <p:spPr bwMode="auto">
          <a:xfrm>
            <a:off x="2224088" y="35607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a[0]</a:t>
            </a:r>
            <a:endParaRPr lang="en-US" altLang="zh-CN" sz="2000" b="1">
              <a:solidFill>
                <a:srgbClr val="FF0000"/>
              </a:solidFill>
              <a:ea typeface="楷体_GB2312" pitchFamily="49" charset="-122"/>
            </a:endParaRPr>
          </a:p>
        </p:txBody>
      </p:sp>
      <p:sp>
        <p:nvSpPr>
          <p:cNvPr id="53261" name="Text Box 18"/>
          <p:cNvSpPr txBox="1">
            <a:spLocks noChangeArrowheads="1"/>
          </p:cNvSpPr>
          <p:nvPr/>
        </p:nvSpPr>
        <p:spPr bwMode="auto">
          <a:xfrm>
            <a:off x="2185988" y="42084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a[1]</a:t>
            </a:r>
            <a:endParaRPr lang="en-US" altLang="zh-CN" sz="2000" b="1">
              <a:solidFill>
                <a:srgbClr val="FF0000"/>
              </a:solidFill>
              <a:ea typeface="楷体_GB2312" pitchFamily="49" charset="-122"/>
            </a:endParaRPr>
          </a:p>
        </p:txBody>
      </p:sp>
      <p:sp>
        <p:nvSpPr>
          <p:cNvPr id="53262" name="Text Box 19"/>
          <p:cNvSpPr txBox="1">
            <a:spLocks noChangeArrowheads="1"/>
          </p:cNvSpPr>
          <p:nvPr/>
        </p:nvSpPr>
        <p:spPr bwMode="auto">
          <a:xfrm>
            <a:off x="2259013" y="55038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a[i]</a:t>
            </a:r>
            <a:endParaRPr lang="en-US" altLang="zh-CN" sz="2000" b="1">
              <a:solidFill>
                <a:srgbClr val="FF0000"/>
              </a:solidFill>
              <a:ea typeface="楷体_GB2312" pitchFamily="49" charset="-122"/>
            </a:endParaRPr>
          </a:p>
        </p:txBody>
      </p:sp>
      <p:sp>
        <p:nvSpPr>
          <p:cNvPr id="53263" name="Line 24"/>
          <p:cNvSpPr>
            <a:spLocks noChangeShapeType="1"/>
          </p:cNvSpPr>
          <p:nvPr/>
        </p:nvSpPr>
        <p:spPr bwMode="auto">
          <a:xfrm>
            <a:off x="4791075" y="3357563"/>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64" name="Text Box 25"/>
          <p:cNvSpPr txBox="1">
            <a:spLocks noChangeArrowheads="1"/>
          </p:cNvSpPr>
          <p:nvPr/>
        </p:nvSpPr>
        <p:spPr bwMode="auto">
          <a:xfrm>
            <a:off x="4867275" y="46482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65" name="AutoShape 26"/>
          <p:cNvSpPr>
            <a:spLocks noChangeArrowheads="1"/>
          </p:cNvSpPr>
          <p:nvPr/>
        </p:nvSpPr>
        <p:spPr bwMode="auto">
          <a:xfrm>
            <a:off x="3343275" y="5948363"/>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3266" name="AutoShape 27"/>
          <p:cNvSpPr>
            <a:spLocks noChangeArrowheads="1"/>
          </p:cNvSpPr>
          <p:nvPr/>
        </p:nvSpPr>
        <p:spPr bwMode="auto">
          <a:xfrm rot="-5400000">
            <a:off x="6010275" y="4618038"/>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3267" name="Line 28"/>
          <p:cNvSpPr>
            <a:spLocks noChangeShapeType="1"/>
          </p:cNvSpPr>
          <p:nvPr/>
        </p:nvSpPr>
        <p:spPr bwMode="auto">
          <a:xfrm>
            <a:off x="7153275" y="6065838"/>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68" name="Text Box 29"/>
          <p:cNvSpPr txBox="1">
            <a:spLocks noChangeArrowheads="1"/>
          </p:cNvSpPr>
          <p:nvPr/>
        </p:nvSpPr>
        <p:spPr bwMode="auto">
          <a:xfrm>
            <a:off x="5608638" y="355123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53269" name="Text Box 30"/>
          <p:cNvSpPr txBox="1">
            <a:spLocks noChangeArrowheads="1"/>
          </p:cNvSpPr>
          <p:nvPr/>
        </p:nvSpPr>
        <p:spPr bwMode="auto">
          <a:xfrm>
            <a:off x="5607050" y="408463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53270" name="Text Box 31"/>
          <p:cNvSpPr txBox="1">
            <a:spLocks noChangeArrowheads="1"/>
          </p:cNvSpPr>
          <p:nvPr/>
        </p:nvSpPr>
        <p:spPr bwMode="auto">
          <a:xfrm>
            <a:off x="5678488" y="551656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53271" name="Text Box 29"/>
          <p:cNvSpPr txBox="1">
            <a:spLocks noChangeArrowheads="1"/>
          </p:cNvSpPr>
          <p:nvPr/>
        </p:nvSpPr>
        <p:spPr bwMode="auto">
          <a:xfrm>
            <a:off x="3563938" y="3544888"/>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53272" name="Text Box 25"/>
          <p:cNvSpPr txBox="1">
            <a:spLocks noChangeArrowheads="1"/>
          </p:cNvSpPr>
          <p:nvPr/>
        </p:nvSpPr>
        <p:spPr bwMode="auto">
          <a:xfrm>
            <a:off x="4899025" y="33289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3" name="Text Box 25"/>
          <p:cNvSpPr txBox="1">
            <a:spLocks noChangeArrowheads="1"/>
          </p:cNvSpPr>
          <p:nvPr/>
        </p:nvSpPr>
        <p:spPr bwMode="auto">
          <a:xfrm>
            <a:off x="6661150" y="33289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4" name="Text Box 11"/>
          <p:cNvSpPr txBox="1">
            <a:spLocks noChangeArrowheads="1"/>
          </p:cNvSpPr>
          <p:nvPr/>
        </p:nvSpPr>
        <p:spPr bwMode="auto">
          <a:xfrm>
            <a:off x="4333875" y="4137025"/>
            <a:ext cx="6715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5" name="Text Box 25"/>
          <p:cNvSpPr txBox="1">
            <a:spLocks noChangeArrowheads="1"/>
          </p:cNvSpPr>
          <p:nvPr/>
        </p:nvSpPr>
        <p:spPr bwMode="auto">
          <a:xfrm>
            <a:off x="4899025" y="39052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6" name="Text Box 25"/>
          <p:cNvSpPr txBox="1">
            <a:spLocks noChangeArrowheads="1"/>
          </p:cNvSpPr>
          <p:nvPr/>
        </p:nvSpPr>
        <p:spPr bwMode="auto">
          <a:xfrm>
            <a:off x="4899025" y="53419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7" name="Text Box 11"/>
          <p:cNvSpPr txBox="1">
            <a:spLocks noChangeArrowheads="1"/>
          </p:cNvSpPr>
          <p:nvPr/>
        </p:nvSpPr>
        <p:spPr bwMode="auto">
          <a:xfrm>
            <a:off x="4284663" y="6137275"/>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8" name="Text Box 25"/>
          <p:cNvSpPr txBox="1">
            <a:spLocks noChangeArrowheads="1"/>
          </p:cNvSpPr>
          <p:nvPr/>
        </p:nvSpPr>
        <p:spPr bwMode="auto">
          <a:xfrm>
            <a:off x="4899025" y="59944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9" name="Text Box 11"/>
          <p:cNvSpPr txBox="1">
            <a:spLocks noChangeArrowheads="1"/>
          </p:cNvSpPr>
          <p:nvPr/>
        </p:nvSpPr>
        <p:spPr bwMode="auto">
          <a:xfrm>
            <a:off x="5845175" y="4875213"/>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80" name="Text Box 29"/>
          <p:cNvSpPr txBox="1">
            <a:spLocks noChangeArrowheads="1"/>
          </p:cNvSpPr>
          <p:nvPr/>
        </p:nvSpPr>
        <p:spPr bwMode="auto">
          <a:xfrm>
            <a:off x="3563938" y="5561013"/>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
        <p:nvSpPr>
          <p:cNvPr id="53281" name="Text Box 10"/>
          <p:cNvSpPr txBox="1">
            <a:spLocks noChangeArrowheads="1"/>
          </p:cNvSpPr>
          <p:nvPr/>
        </p:nvSpPr>
        <p:spPr bwMode="auto">
          <a:xfrm>
            <a:off x="2316163" y="6172200"/>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82" name="Text Box 29"/>
          <p:cNvSpPr txBox="1">
            <a:spLocks noChangeArrowheads="1"/>
          </p:cNvSpPr>
          <p:nvPr/>
        </p:nvSpPr>
        <p:spPr bwMode="auto">
          <a:xfrm>
            <a:off x="7164388" y="3544888"/>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a[0][n-1]</a:t>
            </a:r>
            <a:endParaRPr lang="en-US" altLang="zh-CN" sz="2000">
              <a:solidFill>
                <a:srgbClr val="CC0066"/>
              </a:solidFill>
              <a:ea typeface="楷体_GB2312" pitchFamily="49" charset="-122"/>
            </a:endParaRPr>
          </a:p>
        </p:txBody>
      </p:sp>
      <p:graphicFrame>
        <p:nvGraphicFramePr>
          <p:cNvPr id="94" name="Group 54"/>
          <p:cNvGraphicFramePr>
            <a:graphicFrameLocks noGrp="1"/>
          </p:cNvGraphicFramePr>
          <p:nvPr/>
        </p:nvGraphicFramePr>
        <p:xfrm>
          <a:off x="2071688" y="3357563"/>
          <a:ext cx="928687" cy="3429001"/>
        </p:xfrm>
        <a:graphic>
          <a:graphicData uri="http://schemas.openxmlformats.org/drawingml/2006/table">
            <a:tbl>
              <a:tblPr/>
              <a:tblGrid>
                <a:gridCol w="928687"/>
              </a:tblGrid>
              <a:tr h="69725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163">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97" name="Line 52"/>
          <p:cNvSpPr>
            <a:spLocks noChangeShapeType="1"/>
          </p:cNvSpPr>
          <p:nvPr/>
        </p:nvSpPr>
        <p:spPr bwMode="auto">
          <a:xfrm>
            <a:off x="2771775" y="3786188"/>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98" name="Line 53"/>
          <p:cNvSpPr>
            <a:spLocks noChangeShapeType="1"/>
          </p:cNvSpPr>
          <p:nvPr/>
        </p:nvSpPr>
        <p:spPr bwMode="auto">
          <a:xfrm>
            <a:off x="2771775" y="4429125"/>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99" name="Line 56"/>
          <p:cNvSpPr>
            <a:spLocks noChangeShapeType="1"/>
          </p:cNvSpPr>
          <p:nvPr/>
        </p:nvSpPr>
        <p:spPr bwMode="auto">
          <a:xfrm>
            <a:off x="2781300" y="5715000"/>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300" name="Line 7"/>
          <p:cNvSpPr>
            <a:spLocks noChangeShapeType="1"/>
          </p:cNvSpPr>
          <p:nvPr/>
        </p:nvSpPr>
        <p:spPr bwMode="auto">
          <a:xfrm>
            <a:off x="1143000" y="3786188"/>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301" name="Text Box 21"/>
          <p:cNvSpPr txBox="1">
            <a:spLocks noChangeArrowheads="1"/>
          </p:cNvSpPr>
          <p:nvPr/>
        </p:nvSpPr>
        <p:spPr bwMode="auto">
          <a:xfrm>
            <a:off x="1314450" y="3201988"/>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a:t>
            </a:r>
            <a:endParaRPr lang="en-US" altLang="zh-CN" b="1">
              <a:solidFill>
                <a:srgbClr val="FF0000"/>
              </a:solidFill>
              <a:ea typeface="楷体_GB2312" pitchFamily="49" charset="-122"/>
            </a:endParaRPr>
          </a:p>
        </p:txBody>
      </p:sp>
      <p:sp>
        <p:nvSpPr>
          <p:cNvPr id="50205"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
        <p:nvSpPr>
          <p:cNvPr id="48185" name="Rectangle 63"/>
          <p:cNvSpPr>
            <a:spLocks noChangeArrowheads="1"/>
          </p:cNvSpPr>
          <p:nvPr>
            <p:custDataLst>
              <p:tags r:id="rId2"/>
            </p:custDataLst>
          </p:nvPr>
        </p:nvSpPr>
        <p:spPr bwMode="auto">
          <a:xfrm>
            <a:off x="2123758" y="64516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1800" b="1">
                <a:solidFill>
                  <a:srgbClr val="FF0000"/>
                </a:solidFill>
              </a:rPr>
              <a:t>a[m-1]</a:t>
            </a:r>
            <a:endParaRPr lang="zh-CN" altLang="en-US" sz="1800" b="1">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357630" y="2787333"/>
            <a:ext cx="1285875" cy="3643312"/>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50179" name="日期占位符 3"/>
          <p:cNvSpPr txBox="1">
            <a:spLocks noGrp="1"/>
          </p:cNvSpPr>
          <p:nvPr/>
        </p:nvSpPr>
        <p:spPr bwMode="auto">
          <a:xfrm>
            <a:off x="250825" y="652145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812446F0-98EF-4BEB-B5E1-2F45220332DF}" type="datetime4">
              <a:rPr lang="en-US" altLang="zh-CN" sz="1400">
                <a:solidFill>
                  <a:schemeClr val="accent1"/>
                </a:solidFill>
              </a:rPr>
            </a:fld>
            <a:endParaRPr lang="en-US" altLang="zh-CN" sz="1400">
              <a:solidFill>
                <a:schemeClr val="accent1"/>
              </a:solidFill>
            </a:endParaRPr>
          </a:p>
        </p:txBody>
      </p:sp>
      <p:sp>
        <p:nvSpPr>
          <p:cNvPr id="50180" name="Text Box 10"/>
          <p:cNvSpPr txBox="1">
            <a:spLocks noChangeArrowheads="1"/>
          </p:cNvSpPr>
          <p:nvPr/>
        </p:nvSpPr>
        <p:spPr bwMode="auto">
          <a:xfrm>
            <a:off x="1816418" y="4382770"/>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0181" name="Text Box 17"/>
          <p:cNvSpPr txBox="1">
            <a:spLocks noChangeArrowheads="1"/>
          </p:cNvSpPr>
          <p:nvPr/>
        </p:nvSpPr>
        <p:spPr bwMode="auto">
          <a:xfrm>
            <a:off x="1724343" y="308737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a:t>
            </a:r>
            <a:endParaRPr lang="en-US" altLang="zh-CN" sz="2000">
              <a:solidFill>
                <a:srgbClr val="CC0066"/>
              </a:solidFill>
              <a:ea typeface="楷体_GB2312" pitchFamily="49" charset="-122"/>
            </a:endParaRPr>
          </a:p>
        </p:txBody>
      </p:sp>
      <p:sp>
        <p:nvSpPr>
          <p:cNvPr id="50182" name="Text Box 18"/>
          <p:cNvSpPr txBox="1">
            <a:spLocks noChangeArrowheads="1"/>
          </p:cNvSpPr>
          <p:nvPr/>
        </p:nvSpPr>
        <p:spPr bwMode="auto">
          <a:xfrm>
            <a:off x="1686243" y="373507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a:t>
            </a:r>
            <a:endParaRPr lang="en-US" altLang="zh-CN" sz="2000">
              <a:solidFill>
                <a:srgbClr val="CC0066"/>
              </a:solidFill>
              <a:ea typeface="楷体_GB2312" pitchFamily="49" charset="-122"/>
            </a:endParaRPr>
          </a:p>
        </p:txBody>
      </p:sp>
      <p:sp>
        <p:nvSpPr>
          <p:cNvPr id="50183" name="Text Box 19"/>
          <p:cNvSpPr txBox="1">
            <a:spLocks noChangeArrowheads="1"/>
          </p:cNvSpPr>
          <p:nvPr/>
        </p:nvSpPr>
        <p:spPr bwMode="auto">
          <a:xfrm>
            <a:off x="1759268" y="503047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a:t>
            </a:r>
            <a:endParaRPr lang="en-US" altLang="zh-CN" sz="2000">
              <a:solidFill>
                <a:srgbClr val="CC0066"/>
              </a:solidFill>
              <a:ea typeface="楷体_GB2312" pitchFamily="49" charset="-122"/>
            </a:endParaRPr>
          </a:p>
        </p:txBody>
      </p:sp>
      <p:sp>
        <p:nvSpPr>
          <p:cNvPr id="50184" name="Text Box 10"/>
          <p:cNvSpPr txBox="1">
            <a:spLocks noChangeArrowheads="1"/>
          </p:cNvSpPr>
          <p:nvPr/>
        </p:nvSpPr>
        <p:spPr bwMode="auto">
          <a:xfrm>
            <a:off x="1816418" y="5698808"/>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graphicFrame>
        <p:nvGraphicFramePr>
          <p:cNvPr id="59446" name="Group 54"/>
          <p:cNvGraphicFramePr>
            <a:graphicFrameLocks noGrp="1"/>
          </p:cNvGraphicFramePr>
          <p:nvPr/>
        </p:nvGraphicFramePr>
        <p:xfrm>
          <a:off x="1579880" y="2928620"/>
          <a:ext cx="865188" cy="3325814"/>
        </p:xfrm>
        <a:graphic>
          <a:graphicData uri="http://schemas.openxmlformats.org/drawingml/2006/table">
            <a:tbl>
              <a:tblPr/>
              <a:tblGrid>
                <a:gridCol w="865188"/>
              </a:tblGrid>
              <a:tr h="676275">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199" name="矩形 14"/>
          <p:cNvSpPr>
            <a:spLocks noChangeArrowheads="1"/>
          </p:cNvSpPr>
          <p:nvPr/>
        </p:nvSpPr>
        <p:spPr bwMode="auto">
          <a:xfrm>
            <a:off x="2771140" y="2707640"/>
            <a:ext cx="623443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marL="0" lvl="1" eaLnBrk="1" hangingPunct="1">
              <a:spcBef>
                <a:spcPct val="0"/>
              </a:spcBef>
              <a:buSzTx/>
              <a:buFontTx/>
              <a:buNone/>
            </a:pPr>
            <a:r>
              <a:rPr lang="en-US" altLang="zh-CN" dirty="0" err="1">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2400" dirty="0" err="1">
                <a:latin typeface="Times New Roman" panose="02020603050405020304" pitchFamily="18" charset="0"/>
                <a:ea typeface="黑体" panose="02010609060101010101" pitchFamily="49" charset="-122"/>
                <a:cs typeface="Times New Roman" panose="02020603050405020304" pitchFamily="18" charset="0"/>
                <a:sym typeface="+mn-ea"/>
              </a:rPr>
              <a:t>是二维数组的首地址，指向第一行的一维数组，故</a:t>
            </a:r>
            <a:r>
              <a:rPr lang="en-US" altLang="en-US"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所指向的基本数据类型</a:t>
            </a:r>
            <a:r>
              <a:rPr lang="zh-CN" altLang="en-US" sz="2400" dirty="0" err="1">
                <a:latin typeface="Times New Roman" panose="02020603050405020304" pitchFamily="18" charset="0"/>
                <a:ea typeface="黑体" panose="02010609060101010101" pitchFamily="49" charset="-122"/>
                <a:cs typeface="Times New Roman" panose="02020603050405020304" pitchFamily="18" charset="0"/>
                <a:sym typeface="+mn-ea"/>
              </a:rPr>
              <a:t>是一个一维数组</a:t>
            </a:r>
            <a:endParaRPr lang="zh-CN" altLang="en-US" sz="2400" dirty="0" err="1">
              <a:latin typeface="Times New Roman" panose="02020603050405020304" pitchFamily="18" charset="0"/>
              <a:ea typeface="黑体" panose="02010609060101010101" pitchFamily="49" charset="-122"/>
              <a:cs typeface="Times New Roman" panose="02020603050405020304" pitchFamily="18" charset="0"/>
              <a:sym typeface="+mn-ea"/>
            </a:endParaRPr>
          </a:p>
          <a:p>
            <a:pPr marL="0" lvl="1" eaLnBrk="1" hangingPunct="1">
              <a:spcBef>
                <a:spcPct val="0"/>
              </a:spcBef>
              <a:buSzTx/>
              <a:buFontTx/>
              <a:buNone/>
            </a:pPr>
            <a:r>
              <a:rPr lang="en-US" altLang="zh-CN" dirty="0" err="1">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a+i </a:t>
            </a:r>
            <a:r>
              <a:rPr lang="zh-CN" altLang="en-US" sz="2400" dirty="0" err="1">
                <a:latin typeface="Times New Roman" panose="02020603050405020304" pitchFamily="18" charset="0"/>
                <a:ea typeface="黑体" panose="02010609060101010101" pitchFamily="49" charset="-122"/>
                <a:cs typeface="Times New Roman" panose="02020603050405020304" pitchFamily="18" charset="0"/>
              </a:rPr>
              <a:t>就是</a:t>
            </a:r>
            <a:r>
              <a:rPr lang="zh-CN" altLang="en-US" sz="2400" dirty="0">
                <a:latin typeface="黑体" panose="02010609060101010101" pitchFamily="49" charset="-122"/>
                <a:ea typeface="黑体" panose="02010609060101010101" pitchFamily="49" charset="-122"/>
                <a:cs typeface="Times New Roman" panose="02020603050405020304" pitchFamily="18" charset="0"/>
                <a:sym typeface="+mn-ea"/>
              </a:rPr>
              <a:t>往高</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sym typeface="+mn-ea"/>
              </a:rPr>
              <a:t>地址偏移一个基本数据类型所占字节数，即偏移</a:t>
            </a:r>
            <a:r>
              <a:rPr lang="en-US" altLang="zh-CN"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sym typeface="+mn-ea"/>
              </a:rPr>
              <a:t>个一维数组所占字节数，故</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sym typeface="+mn-ea"/>
              </a:rPr>
              <a:t>a+i</a:t>
            </a:r>
            <a:r>
              <a:rPr lang="zh-CN" altLang="en-US" sz="2400" dirty="0" err="1">
                <a:latin typeface="Times New Roman" panose="02020603050405020304" pitchFamily="18" charset="0"/>
                <a:ea typeface="黑体" panose="02010609060101010101" pitchFamily="49" charset="-122"/>
                <a:cs typeface="Times New Roman" panose="02020603050405020304" pitchFamily="18" charset="0"/>
              </a:rPr>
              <a:t>指向二维数组</a:t>
            </a:r>
            <a:r>
              <a:rPr lang="zh-CN" altLang="en-US"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行下标为</a:t>
            </a:r>
            <a:r>
              <a:rPr lang="en-US" altLang="zh-CN"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的一维数组</a:t>
            </a:r>
            <a:endParaRPr lang="zh-CN" altLang="en-US" sz="2400" dirty="0" err="1">
              <a:latin typeface="Times New Roman" panose="02020603050405020304" pitchFamily="18" charset="0"/>
              <a:ea typeface="黑体" panose="02010609060101010101" pitchFamily="49" charset="-122"/>
              <a:cs typeface="Times New Roman" panose="02020603050405020304" pitchFamily="18" charset="0"/>
            </a:endParaRPr>
          </a:p>
          <a:p>
            <a:pPr marL="0" lvl="1" eaLnBrk="1" hangingPunct="1">
              <a:spcBef>
                <a:spcPct val="0"/>
              </a:spcBef>
              <a:buSzTx/>
              <a:buFont typeface="Wingdings" panose="05000000000000000000" pitchFamily="2" charset="2"/>
              <a:buNone/>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0" lvl="1" eaLnBrk="1" hangingPunct="1">
              <a:spcBef>
                <a:spcPct val="0"/>
              </a:spcBef>
              <a:buSzTx/>
              <a:buFont typeface="Wingdings" panose="05000000000000000000" pitchFamily="2" charset="2"/>
              <a:buNone/>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取内容</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*(a+i)</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，就是</a:t>
            </a:r>
            <a:r>
              <a:rPr lang="zh-CN" altLang="en-US"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行下标为</a:t>
            </a:r>
            <a:r>
              <a:rPr lang="en-US" altLang="zh-CN"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的</a:t>
            </a:r>
            <a:r>
              <a:rPr lang="zh-CN" altLang="en-US"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一维数组的首地址</a:t>
            </a:r>
            <a:r>
              <a:rPr lang="en-US" altLang="en-US"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a[i]</a:t>
            </a:r>
            <a:endParaRPr lang="en-US" altLang="en-US" sz="24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50200" name="内容占位符 2"/>
          <p:cNvSpPr txBox="1"/>
          <p:nvPr/>
        </p:nvSpPr>
        <p:spPr bwMode="auto">
          <a:xfrm>
            <a:off x="971550" y="1636395"/>
            <a:ext cx="630237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marL="0" indent="0">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二维数组</a:t>
            </a:r>
            <a:r>
              <a:rPr lang="en-US" altLang="zh-CN" sz="2800" dirty="0" smtClean="0">
                <a:latin typeface="Times New Roman" panose="02020603050405020304" pitchFamily="18" charset="0"/>
                <a:cs typeface="Times New Roman" panose="02020603050405020304" pitchFamily="18" charset="0"/>
                <a:sym typeface="+mn-ea"/>
              </a:rPr>
              <a:t>a[m][n]</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a:latin typeface="Times New Roman" panose="02020603050405020304" pitchFamily="18" charset="0"/>
                <a:ea typeface="黑体" panose="02010609060101010101" pitchFamily="49" charset="-122"/>
                <a:cs typeface="Times New Roman" panose="02020603050405020304" pitchFamily="18" charset="0"/>
              </a:rPr>
              <a:t>那么</a:t>
            </a:r>
            <a:r>
              <a:rPr lang="en-US" altLang="zh-CN" sz="2800">
                <a:latin typeface="Times New Roman" panose="02020603050405020304" pitchFamily="18" charset="0"/>
                <a:ea typeface="黑体" panose="02010609060101010101" pitchFamily="49" charset="-122"/>
                <a:cs typeface="Times New Roman" panose="02020603050405020304" pitchFamily="18" charset="0"/>
              </a:rPr>
              <a:t>a+i</a:t>
            </a:r>
            <a:r>
              <a:rPr lang="zh-CN" altLang="en-US" sz="2800">
                <a:latin typeface="Times New Roman" panose="02020603050405020304" pitchFamily="18" charset="0"/>
                <a:ea typeface="黑体" panose="02010609060101010101" pitchFamily="49" charset="-122"/>
                <a:cs typeface="Times New Roman" panose="02020603050405020304" pitchFamily="18" charset="0"/>
              </a:rPr>
              <a:t>的含义？</a:t>
            </a:r>
            <a:endParaRPr lang="en-US" altLang="zh-CN" sz="28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201" name="Line 7"/>
          <p:cNvSpPr>
            <a:spLocks noChangeShapeType="1"/>
          </p:cNvSpPr>
          <p:nvPr/>
        </p:nvSpPr>
        <p:spPr bwMode="auto">
          <a:xfrm>
            <a:off x="500380" y="3228658"/>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202" name="Text Box 21"/>
          <p:cNvSpPr txBox="1">
            <a:spLocks noChangeArrowheads="1"/>
          </p:cNvSpPr>
          <p:nvPr/>
        </p:nvSpPr>
        <p:spPr bwMode="auto">
          <a:xfrm>
            <a:off x="671830" y="2644458"/>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a:t>
            </a:r>
            <a:endParaRPr lang="en-US" altLang="zh-CN" b="1">
              <a:solidFill>
                <a:srgbClr val="FF0000"/>
              </a:solidFill>
              <a:ea typeface="楷体_GB2312" pitchFamily="49" charset="-122"/>
            </a:endParaRPr>
          </a:p>
        </p:txBody>
      </p:sp>
      <p:sp>
        <p:nvSpPr>
          <p:cNvPr id="50203" name="Line 7"/>
          <p:cNvSpPr>
            <a:spLocks noChangeShapeType="1"/>
          </p:cNvSpPr>
          <p:nvPr/>
        </p:nvSpPr>
        <p:spPr bwMode="auto">
          <a:xfrm>
            <a:off x="500380" y="5359083"/>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204" name="Text Box 21"/>
          <p:cNvSpPr txBox="1">
            <a:spLocks noChangeArrowheads="1"/>
          </p:cNvSpPr>
          <p:nvPr/>
        </p:nvSpPr>
        <p:spPr bwMode="auto">
          <a:xfrm>
            <a:off x="428943" y="4774883"/>
            <a:ext cx="928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a+i</a:t>
            </a:r>
            <a:endParaRPr lang="en-US" altLang="zh-CN" b="1">
              <a:solidFill>
                <a:srgbClr val="FF0000"/>
              </a:solidFill>
              <a:ea typeface="楷体_GB2312" pitchFamily="49" charset="-122"/>
            </a:endParaRPr>
          </a:p>
        </p:txBody>
      </p:sp>
      <p:sp>
        <p:nvSpPr>
          <p:cNvPr id="3" name="内容占位符 2"/>
          <p:cNvSpPr>
            <a:spLocks noGrp="1"/>
          </p:cNvSpPr>
          <p:nvPr>
            <p:custDataLst>
              <p:tags r:id="rId1"/>
            </p:custDataLst>
          </p:nvPr>
        </p:nvSpPr>
        <p:spPr>
          <a:xfrm>
            <a:off x="107950" y="1341120"/>
            <a:ext cx="9371965" cy="136842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indent="0">
              <a:spcBef>
                <a:spcPts val="0"/>
              </a:spcBef>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dirty="0" smtClean="0">
              <a:latin typeface="黑体" panose="02010609060101010101" pitchFamily="49" charset="-122"/>
              <a:ea typeface="黑体" panose="02010609060101010101" pitchFamily="49" charset="-122"/>
              <a:cs typeface="Times New Roman" panose="02020603050405020304" pitchFamily="18" charset="0"/>
            </a:endParaRPr>
          </a:p>
        </p:txBody>
      </p:sp>
      <p:sp>
        <p:nvSpPr>
          <p:cNvPr id="48185" name="Rectangle 63"/>
          <p:cNvSpPr>
            <a:spLocks noChangeArrowheads="1"/>
          </p:cNvSpPr>
          <p:nvPr>
            <p:custDataLst>
              <p:tags r:id="rId2"/>
            </p:custDataLst>
          </p:nvPr>
        </p:nvSpPr>
        <p:spPr bwMode="auto">
          <a:xfrm>
            <a:off x="1621473" y="594931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1800" b="1">
                <a:solidFill>
                  <a:srgbClr val="C00000"/>
                </a:solidFill>
              </a:rPr>
              <a:t>a[m-1]</a:t>
            </a:r>
            <a:endParaRPr lang="en-US" altLang="zh-CN" sz="1800" b="1">
              <a:solidFill>
                <a:srgbClr val="C00000"/>
              </a:solidFill>
            </a:endParaRPr>
          </a:p>
        </p:txBody>
      </p:sp>
      <p:sp>
        <p:nvSpPr>
          <p:cNvPr id="50205" name="标题 4"/>
          <p:cNvSpPr/>
          <p:nvPr>
            <p:custDataLst>
              <p:tags r:id="rId3"/>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4294967295"/>
          </p:nvPr>
        </p:nvSpPr>
        <p:spPr>
          <a:xfrm>
            <a:off x="248920" y="1502410"/>
            <a:ext cx="8643938" cy="1498600"/>
          </a:xfrm>
        </p:spPr>
        <p:txBody>
          <a:bodyPr/>
          <a:lstStyle/>
          <a:p>
            <a:pPr marL="0" indent="703580">
              <a:lnSpc>
                <a:spcPct val="100000"/>
              </a:lnSpc>
              <a:spcBef>
                <a:spcPct val="0"/>
              </a:spcBef>
              <a:buNone/>
            </a:pP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是行</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下标为</a:t>
            </a:r>
            <a:r>
              <a:rPr lang="en-US" altLang="zh-CN" sz="28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的那行一维数组的名字，其</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指向第一个元素</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][0]</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指向</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单个数组元素</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][0]</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203" name="日期占位符 3"/>
          <p:cNvSpPr txBox="1">
            <a:spLocks noGrp="1"/>
          </p:cNvSpPr>
          <p:nvPr/>
        </p:nvSpPr>
        <p:spPr bwMode="auto">
          <a:xfrm>
            <a:off x="250825" y="652145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AFA01B47-AB36-4DDF-9BBE-A42E4BC6AD79}" type="datetime4">
              <a:rPr lang="en-US" altLang="zh-CN" sz="1400">
                <a:solidFill>
                  <a:schemeClr val="accent1"/>
                </a:solidFill>
              </a:rPr>
            </a:fld>
            <a:endParaRPr lang="en-US" altLang="zh-CN" sz="1400">
              <a:solidFill>
                <a:schemeClr val="accent1"/>
              </a:solidFill>
            </a:endParaRPr>
          </a:p>
        </p:txBody>
      </p:sp>
      <p:sp>
        <p:nvSpPr>
          <p:cNvPr id="82" name="矩形 81"/>
          <p:cNvSpPr/>
          <p:nvPr/>
        </p:nvSpPr>
        <p:spPr>
          <a:xfrm>
            <a:off x="1714500" y="2928938"/>
            <a:ext cx="1285875" cy="3643312"/>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51205" name="Rectangle 4"/>
          <p:cNvSpPr>
            <a:spLocks noChangeArrowheads="1"/>
          </p:cNvSpPr>
          <p:nvPr/>
        </p:nvSpPr>
        <p:spPr bwMode="auto">
          <a:xfrm>
            <a:off x="3200400" y="3189288"/>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1206" name="Line 5"/>
          <p:cNvSpPr>
            <a:spLocks noChangeShapeType="1"/>
          </p:cNvSpPr>
          <p:nvPr/>
        </p:nvSpPr>
        <p:spPr bwMode="auto">
          <a:xfrm>
            <a:off x="3200400" y="3722688"/>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07" name="Line 6"/>
          <p:cNvSpPr>
            <a:spLocks noChangeShapeType="1"/>
          </p:cNvSpPr>
          <p:nvPr/>
        </p:nvSpPr>
        <p:spPr bwMode="auto">
          <a:xfrm>
            <a:off x="3200400" y="4332288"/>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08" name="Text Box 10"/>
          <p:cNvSpPr txBox="1">
            <a:spLocks noChangeArrowheads="1"/>
          </p:cNvSpPr>
          <p:nvPr/>
        </p:nvSpPr>
        <p:spPr bwMode="auto">
          <a:xfrm>
            <a:off x="2173288" y="4570413"/>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09" name="Text Box 11"/>
          <p:cNvSpPr txBox="1">
            <a:spLocks noChangeArrowheads="1"/>
          </p:cNvSpPr>
          <p:nvPr/>
        </p:nvSpPr>
        <p:spPr bwMode="auto">
          <a:xfrm>
            <a:off x="4191000" y="4560888"/>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10" name="Line 12"/>
          <p:cNvSpPr>
            <a:spLocks noChangeShapeType="1"/>
          </p:cNvSpPr>
          <p:nvPr/>
        </p:nvSpPr>
        <p:spPr bwMode="auto">
          <a:xfrm>
            <a:off x="3200400" y="5170488"/>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1" name="Line 15"/>
          <p:cNvSpPr>
            <a:spLocks noChangeShapeType="1"/>
          </p:cNvSpPr>
          <p:nvPr/>
        </p:nvSpPr>
        <p:spPr bwMode="auto">
          <a:xfrm>
            <a:off x="5334000" y="3189288"/>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2" name="Line 16"/>
          <p:cNvSpPr>
            <a:spLocks noChangeShapeType="1"/>
          </p:cNvSpPr>
          <p:nvPr/>
        </p:nvSpPr>
        <p:spPr bwMode="auto">
          <a:xfrm>
            <a:off x="6518275" y="3189288"/>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3" name="Text Box 17"/>
          <p:cNvSpPr txBox="1">
            <a:spLocks noChangeArrowheads="1"/>
          </p:cNvSpPr>
          <p:nvPr/>
        </p:nvSpPr>
        <p:spPr bwMode="auto">
          <a:xfrm>
            <a:off x="2081213" y="32750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a[0]</a:t>
            </a:r>
            <a:endParaRPr lang="en-US" altLang="zh-CN" sz="2000" b="1">
              <a:solidFill>
                <a:srgbClr val="FF0000"/>
              </a:solidFill>
              <a:ea typeface="楷体_GB2312" pitchFamily="49" charset="-122"/>
            </a:endParaRPr>
          </a:p>
        </p:txBody>
      </p:sp>
      <p:sp>
        <p:nvSpPr>
          <p:cNvPr id="51214" name="Text Box 18"/>
          <p:cNvSpPr txBox="1">
            <a:spLocks noChangeArrowheads="1"/>
          </p:cNvSpPr>
          <p:nvPr/>
        </p:nvSpPr>
        <p:spPr bwMode="auto">
          <a:xfrm>
            <a:off x="2043113" y="39227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a[1]</a:t>
            </a:r>
            <a:endParaRPr lang="en-US" altLang="zh-CN" sz="2000" b="1">
              <a:solidFill>
                <a:srgbClr val="FF0000"/>
              </a:solidFill>
              <a:ea typeface="楷体_GB2312" pitchFamily="49" charset="-122"/>
            </a:endParaRPr>
          </a:p>
        </p:txBody>
      </p:sp>
      <p:sp>
        <p:nvSpPr>
          <p:cNvPr id="51215" name="Text Box 19"/>
          <p:cNvSpPr txBox="1">
            <a:spLocks noChangeArrowheads="1"/>
          </p:cNvSpPr>
          <p:nvPr/>
        </p:nvSpPr>
        <p:spPr bwMode="auto">
          <a:xfrm>
            <a:off x="2116138" y="52181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a[i]</a:t>
            </a:r>
            <a:endParaRPr lang="en-US" altLang="zh-CN" sz="2000" b="1">
              <a:solidFill>
                <a:srgbClr val="FF0000"/>
              </a:solidFill>
              <a:ea typeface="楷体_GB2312" pitchFamily="49" charset="-122"/>
            </a:endParaRPr>
          </a:p>
        </p:txBody>
      </p:sp>
      <p:sp>
        <p:nvSpPr>
          <p:cNvPr id="51216" name="Line 24"/>
          <p:cNvSpPr>
            <a:spLocks noChangeShapeType="1"/>
          </p:cNvSpPr>
          <p:nvPr/>
        </p:nvSpPr>
        <p:spPr bwMode="auto">
          <a:xfrm>
            <a:off x="4648200" y="3071813"/>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7" name="Text Box 25"/>
          <p:cNvSpPr txBox="1">
            <a:spLocks noChangeArrowheads="1"/>
          </p:cNvSpPr>
          <p:nvPr/>
        </p:nvSpPr>
        <p:spPr bwMode="auto">
          <a:xfrm>
            <a:off x="4724400" y="43624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18" name="AutoShape 26"/>
          <p:cNvSpPr>
            <a:spLocks noChangeArrowheads="1"/>
          </p:cNvSpPr>
          <p:nvPr/>
        </p:nvSpPr>
        <p:spPr bwMode="auto">
          <a:xfrm>
            <a:off x="3200400" y="5802584"/>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1219" name="AutoShape 27"/>
          <p:cNvSpPr>
            <a:spLocks noChangeArrowheads="1"/>
          </p:cNvSpPr>
          <p:nvPr/>
        </p:nvSpPr>
        <p:spPr bwMode="auto">
          <a:xfrm rot="-5400000">
            <a:off x="5867400" y="4332288"/>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1220" name="Line 28"/>
          <p:cNvSpPr>
            <a:spLocks noChangeShapeType="1"/>
          </p:cNvSpPr>
          <p:nvPr/>
        </p:nvSpPr>
        <p:spPr bwMode="auto">
          <a:xfrm>
            <a:off x="7010400" y="5780088"/>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21" name="Text Box 29"/>
          <p:cNvSpPr txBox="1">
            <a:spLocks noChangeArrowheads="1"/>
          </p:cNvSpPr>
          <p:nvPr/>
        </p:nvSpPr>
        <p:spPr bwMode="auto">
          <a:xfrm>
            <a:off x="5465763" y="32654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51222" name="Text Box 30"/>
          <p:cNvSpPr txBox="1">
            <a:spLocks noChangeArrowheads="1"/>
          </p:cNvSpPr>
          <p:nvPr/>
        </p:nvSpPr>
        <p:spPr bwMode="auto">
          <a:xfrm>
            <a:off x="5464175" y="37988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51223" name="Text Box 31"/>
          <p:cNvSpPr txBox="1">
            <a:spLocks noChangeArrowheads="1"/>
          </p:cNvSpPr>
          <p:nvPr/>
        </p:nvSpPr>
        <p:spPr bwMode="auto">
          <a:xfrm>
            <a:off x="5535613" y="523081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51224" name="Text Box 29"/>
          <p:cNvSpPr txBox="1">
            <a:spLocks noChangeArrowheads="1"/>
          </p:cNvSpPr>
          <p:nvPr/>
        </p:nvSpPr>
        <p:spPr bwMode="auto">
          <a:xfrm>
            <a:off x="3421063" y="3259138"/>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51225" name="Text Box 25"/>
          <p:cNvSpPr txBox="1">
            <a:spLocks noChangeArrowheads="1"/>
          </p:cNvSpPr>
          <p:nvPr/>
        </p:nvSpPr>
        <p:spPr bwMode="auto">
          <a:xfrm>
            <a:off x="4756150" y="30432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26" name="Text Box 25"/>
          <p:cNvSpPr txBox="1">
            <a:spLocks noChangeArrowheads="1"/>
          </p:cNvSpPr>
          <p:nvPr/>
        </p:nvSpPr>
        <p:spPr bwMode="auto">
          <a:xfrm>
            <a:off x="6518275" y="30432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27" name="Text Box 11"/>
          <p:cNvSpPr txBox="1">
            <a:spLocks noChangeArrowheads="1"/>
          </p:cNvSpPr>
          <p:nvPr/>
        </p:nvSpPr>
        <p:spPr bwMode="auto">
          <a:xfrm>
            <a:off x="4191000" y="3851275"/>
            <a:ext cx="6715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28" name="Text Box 25"/>
          <p:cNvSpPr txBox="1">
            <a:spLocks noChangeArrowheads="1"/>
          </p:cNvSpPr>
          <p:nvPr/>
        </p:nvSpPr>
        <p:spPr bwMode="auto">
          <a:xfrm>
            <a:off x="4756150" y="36195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29" name="Text Box 25"/>
          <p:cNvSpPr txBox="1">
            <a:spLocks noChangeArrowheads="1"/>
          </p:cNvSpPr>
          <p:nvPr/>
        </p:nvSpPr>
        <p:spPr bwMode="auto">
          <a:xfrm>
            <a:off x="4756150" y="50561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0" name="Text Box 11"/>
          <p:cNvSpPr txBox="1">
            <a:spLocks noChangeArrowheads="1"/>
          </p:cNvSpPr>
          <p:nvPr/>
        </p:nvSpPr>
        <p:spPr bwMode="auto">
          <a:xfrm>
            <a:off x="4141788" y="5851525"/>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1" name="Text Box 25"/>
          <p:cNvSpPr txBox="1">
            <a:spLocks noChangeArrowheads="1"/>
          </p:cNvSpPr>
          <p:nvPr/>
        </p:nvSpPr>
        <p:spPr bwMode="auto">
          <a:xfrm>
            <a:off x="4756150" y="57086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2" name="Text Box 11"/>
          <p:cNvSpPr txBox="1">
            <a:spLocks noChangeArrowheads="1"/>
          </p:cNvSpPr>
          <p:nvPr/>
        </p:nvSpPr>
        <p:spPr bwMode="auto">
          <a:xfrm>
            <a:off x="5702300" y="4589463"/>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3" name="Text Box 29"/>
          <p:cNvSpPr txBox="1">
            <a:spLocks noChangeArrowheads="1"/>
          </p:cNvSpPr>
          <p:nvPr/>
        </p:nvSpPr>
        <p:spPr bwMode="auto">
          <a:xfrm>
            <a:off x="3421063" y="5275263"/>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
        <p:nvSpPr>
          <p:cNvPr id="51234" name="Text Box 10"/>
          <p:cNvSpPr txBox="1">
            <a:spLocks noChangeArrowheads="1"/>
          </p:cNvSpPr>
          <p:nvPr/>
        </p:nvSpPr>
        <p:spPr bwMode="auto">
          <a:xfrm>
            <a:off x="2173288" y="5886450"/>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5" name="Text Box 29"/>
          <p:cNvSpPr txBox="1">
            <a:spLocks noChangeArrowheads="1"/>
          </p:cNvSpPr>
          <p:nvPr/>
        </p:nvSpPr>
        <p:spPr bwMode="auto">
          <a:xfrm>
            <a:off x="7021513" y="3259138"/>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a[0][n-1]</a:t>
            </a:r>
            <a:endParaRPr lang="en-US" altLang="zh-CN" sz="2000">
              <a:solidFill>
                <a:srgbClr val="CC0066"/>
              </a:solidFill>
              <a:ea typeface="楷体_GB2312" pitchFamily="49" charset="-122"/>
            </a:endParaRPr>
          </a:p>
        </p:txBody>
      </p:sp>
      <p:graphicFrame>
        <p:nvGraphicFramePr>
          <p:cNvPr id="114" name="Group 54"/>
          <p:cNvGraphicFramePr>
            <a:graphicFrameLocks noGrp="1"/>
          </p:cNvGraphicFramePr>
          <p:nvPr/>
        </p:nvGraphicFramePr>
        <p:xfrm>
          <a:off x="1928813" y="3071813"/>
          <a:ext cx="928687" cy="3429001"/>
        </p:xfrm>
        <a:graphic>
          <a:graphicData uri="http://schemas.openxmlformats.org/drawingml/2006/table">
            <a:tbl>
              <a:tblPr/>
              <a:tblGrid>
                <a:gridCol w="928687"/>
              </a:tblGrid>
              <a:tr h="69725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163">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50" name="Line 52"/>
          <p:cNvSpPr>
            <a:spLocks noChangeShapeType="1"/>
          </p:cNvSpPr>
          <p:nvPr/>
        </p:nvSpPr>
        <p:spPr bwMode="auto">
          <a:xfrm>
            <a:off x="2628900" y="3500438"/>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51" name="Line 53"/>
          <p:cNvSpPr>
            <a:spLocks noChangeShapeType="1"/>
          </p:cNvSpPr>
          <p:nvPr/>
        </p:nvSpPr>
        <p:spPr bwMode="auto">
          <a:xfrm>
            <a:off x="2628900" y="4143375"/>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52" name="Line 56"/>
          <p:cNvSpPr>
            <a:spLocks noChangeShapeType="1"/>
          </p:cNvSpPr>
          <p:nvPr/>
        </p:nvSpPr>
        <p:spPr bwMode="auto">
          <a:xfrm>
            <a:off x="2638425" y="5429250"/>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7"/>
          <p:cNvSpPr>
            <a:spLocks noChangeShapeType="1"/>
          </p:cNvSpPr>
          <p:nvPr/>
        </p:nvSpPr>
        <p:spPr bwMode="auto">
          <a:xfrm>
            <a:off x="849288" y="3437136"/>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Text Box 21"/>
          <p:cNvSpPr txBox="1">
            <a:spLocks noChangeArrowheads="1"/>
          </p:cNvSpPr>
          <p:nvPr/>
        </p:nvSpPr>
        <p:spPr bwMode="auto">
          <a:xfrm>
            <a:off x="1020738" y="2852936"/>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a:t>
            </a:r>
            <a:endParaRPr lang="en-US" altLang="zh-CN" b="1">
              <a:solidFill>
                <a:srgbClr val="FF0000"/>
              </a:solidFill>
              <a:ea typeface="楷体_GB2312" pitchFamily="49" charset="-122"/>
            </a:endParaRPr>
          </a:p>
        </p:txBody>
      </p:sp>
      <p:sp>
        <p:nvSpPr>
          <p:cNvPr id="50203" name="Line 7"/>
          <p:cNvSpPr>
            <a:spLocks noChangeShapeType="1"/>
          </p:cNvSpPr>
          <p:nvPr>
            <p:custDataLst>
              <p:tags r:id="rId1"/>
            </p:custDataLst>
          </p:nvPr>
        </p:nvSpPr>
        <p:spPr bwMode="auto">
          <a:xfrm>
            <a:off x="930910" y="5502593"/>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204" name="Text Box 21"/>
          <p:cNvSpPr txBox="1">
            <a:spLocks noChangeArrowheads="1"/>
          </p:cNvSpPr>
          <p:nvPr>
            <p:custDataLst>
              <p:tags r:id="rId2"/>
            </p:custDataLst>
          </p:nvPr>
        </p:nvSpPr>
        <p:spPr bwMode="auto">
          <a:xfrm>
            <a:off x="859473" y="4918393"/>
            <a:ext cx="928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a+i</a:t>
            </a:r>
            <a:endParaRPr lang="en-US" altLang="zh-CN" b="1">
              <a:solidFill>
                <a:srgbClr val="FF0000"/>
              </a:solidFill>
              <a:ea typeface="楷体_GB2312" pitchFamily="49" charset="-122"/>
            </a:endParaRPr>
          </a:p>
        </p:txBody>
      </p:sp>
      <p:sp>
        <p:nvSpPr>
          <p:cNvPr id="2" name="标题 4"/>
          <p:cNvSpPr/>
          <p:nvPr>
            <p:custDataLst>
              <p:tags r:id="rId3"/>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4294967295"/>
          </p:nvPr>
        </p:nvSpPr>
        <p:spPr>
          <a:xfrm>
            <a:off x="320675" y="1430655"/>
            <a:ext cx="8643938" cy="989980"/>
          </a:xfrm>
        </p:spPr>
        <p:txBody>
          <a:bodyPr/>
          <a:lstStyle/>
          <a:p>
            <a:pPr marL="0" indent="714375">
              <a:spcBef>
                <a:spcPct val="0"/>
              </a:spcBef>
              <a:buNone/>
            </a:pP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lang="en-US" altLang="zh-CN" sz="28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指向</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单个数组元素</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mn-ea"/>
              </a:rPr>
              <a:t>a[</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mn-ea"/>
              </a:rPr>
              <a:t>][0]</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sym typeface="+mn-ea"/>
              </a:rPr>
              <a:t>故</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其指向的基本数据类型是</a:t>
            </a:r>
            <a:r>
              <a:rPr lang="zh-CN" altLang="en-US" sz="28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单个变量</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，那么</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即</a:t>
            </a:r>
            <a:r>
              <a:rPr lang="zh-CN" altLang="en-US" sz="2800" dirty="0">
                <a:latin typeface="黑体" panose="02010609060101010101" pitchFamily="49" charset="-122"/>
                <a:ea typeface="黑体" panose="02010609060101010101" pitchFamily="49" charset="-122"/>
                <a:cs typeface="Times New Roman" panose="02020603050405020304" pitchFamily="18" charset="0"/>
              </a:rPr>
              <a:t>往高</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地址偏移一个基本数据类型所占字节数，即</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lang="en-US" altLang="zh-CN" sz="28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8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sym typeface="+mn-ea"/>
              </a:rPr>
              <a:t>是</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的地址</a:t>
            </a:r>
            <a:endPar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203" name="日期占位符 3"/>
          <p:cNvSpPr txBox="1">
            <a:spLocks noGrp="1"/>
          </p:cNvSpPr>
          <p:nvPr/>
        </p:nvSpPr>
        <p:spPr bwMode="auto">
          <a:xfrm>
            <a:off x="250825" y="652145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AFA01B47-AB36-4DDF-9BBE-A42E4BC6AD79}" type="datetime4">
              <a:rPr lang="en-US" altLang="zh-CN" sz="1400">
                <a:solidFill>
                  <a:schemeClr val="accent1"/>
                </a:solidFill>
              </a:rPr>
            </a:fld>
            <a:endParaRPr lang="en-US" altLang="zh-CN" sz="1400">
              <a:solidFill>
                <a:schemeClr val="accent1"/>
              </a:solidFill>
            </a:endParaRPr>
          </a:p>
        </p:txBody>
      </p:sp>
      <p:sp>
        <p:nvSpPr>
          <p:cNvPr id="82" name="矩形 81"/>
          <p:cNvSpPr/>
          <p:nvPr/>
        </p:nvSpPr>
        <p:spPr>
          <a:xfrm>
            <a:off x="1714500" y="2928938"/>
            <a:ext cx="1285875" cy="3643312"/>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51205" name="Rectangle 4"/>
          <p:cNvSpPr>
            <a:spLocks noChangeArrowheads="1"/>
          </p:cNvSpPr>
          <p:nvPr/>
        </p:nvSpPr>
        <p:spPr bwMode="auto">
          <a:xfrm>
            <a:off x="3200400" y="3189288"/>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1206" name="Line 5"/>
          <p:cNvSpPr>
            <a:spLocks noChangeShapeType="1"/>
          </p:cNvSpPr>
          <p:nvPr/>
        </p:nvSpPr>
        <p:spPr bwMode="auto">
          <a:xfrm>
            <a:off x="3200400" y="3722688"/>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07" name="Line 6"/>
          <p:cNvSpPr>
            <a:spLocks noChangeShapeType="1"/>
          </p:cNvSpPr>
          <p:nvPr/>
        </p:nvSpPr>
        <p:spPr bwMode="auto">
          <a:xfrm>
            <a:off x="3200400" y="4332288"/>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08" name="Text Box 10"/>
          <p:cNvSpPr txBox="1">
            <a:spLocks noChangeArrowheads="1"/>
          </p:cNvSpPr>
          <p:nvPr/>
        </p:nvSpPr>
        <p:spPr bwMode="auto">
          <a:xfrm>
            <a:off x="2173288" y="4570413"/>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09" name="Text Box 11"/>
          <p:cNvSpPr txBox="1">
            <a:spLocks noChangeArrowheads="1"/>
          </p:cNvSpPr>
          <p:nvPr/>
        </p:nvSpPr>
        <p:spPr bwMode="auto">
          <a:xfrm>
            <a:off x="4191000" y="4560888"/>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10" name="Line 12"/>
          <p:cNvSpPr>
            <a:spLocks noChangeShapeType="1"/>
          </p:cNvSpPr>
          <p:nvPr/>
        </p:nvSpPr>
        <p:spPr bwMode="auto">
          <a:xfrm>
            <a:off x="3200400" y="5170488"/>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1" name="Line 15"/>
          <p:cNvSpPr>
            <a:spLocks noChangeShapeType="1"/>
          </p:cNvSpPr>
          <p:nvPr/>
        </p:nvSpPr>
        <p:spPr bwMode="auto">
          <a:xfrm>
            <a:off x="5334000" y="3189288"/>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2" name="Line 16"/>
          <p:cNvSpPr>
            <a:spLocks noChangeShapeType="1"/>
          </p:cNvSpPr>
          <p:nvPr/>
        </p:nvSpPr>
        <p:spPr bwMode="auto">
          <a:xfrm>
            <a:off x="6518275" y="3189288"/>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3" name="Text Box 17"/>
          <p:cNvSpPr txBox="1">
            <a:spLocks noChangeArrowheads="1"/>
          </p:cNvSpPr>
          <p:nvPr/>
        </p:nvSpPr>
        <p:spPr bwMode="auto">
          <a:xfrm>
            <a:off x="2081213" y="32750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a[0]</a:t>
            </a:r>
            <a:endParaRPr lang="en-US" altLang="zh-CN" sz="2000" b="1">
              <a:solidFill>
                <a:srgbClr val="FF0000"/>
              </a:solidFill>
              <a:ea typeface="楷体_GB2312" pitchFamily="49" charset="-122"/>
            </a:endParaRPr>
          </a:p>
        </p:txBody>
      </p:sp>
      <p:sp>
        <p:nvSpPr>
          <p:cNvPr id="51214" name="Text Box 18"/>
          <p:cNvSpPr txBox="1">
            <a:spLocks noChangeArrowheads="1"/>
          </p:cNvSpPr>
          <p:nvPr/>
        </p:nvSpPr>
        <p:spPr bwMode="auto">
          <a:xfrm>
            <a:off x="2043113" y="39227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a[1]</a:t>
            </a:r>
            <a:endParaRPr lang="en-US" altLang="zh-CN" sz="2000" b="1">
              <a:solidFill>
                <a:srgbClr val="FF0000"/>
              </a:solidFill>
              <a:ea typeface="楷体_GB2312" pitchFamily="49" charset="-122"/>
            </a:endParaRPr>
          </a:p>
        </p:txBody>
      </p:sp>
      <p:sp>
        <p:nvSpPr>
          <p:cNvPr id="51215" name="Text Box 19"/>
          <p:cNvSpPr txBox="1">
            <a:spLocks noChangeArrowheads="1"/>
          </p:cNvSpPr>
          <p:nvPr/>
        </p:nvSpPr>
        <p:spPr bwMode="auto">
          <a:xfrm>
            <a:off x="2116138" y="52181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a[i]</a:t>
            </a:r>
            <a:endParaRPr lang="en-US" altLang="zh-CN" sz="2000" b="1">
              <a:solidFill>
                <a:srgbClr val="FF0000"/>
              </a:solidFill>
              <a:ea typeface="楷体_GB2312" pitchFamily="49" charset="-122"/>
            </a:endParaRPr>
          </a:p>
        </p:txBody>
      </p:sp>
      <p:sp>
        <p:nvSpPr>
          <p:cNvPr id="51216" name="Line 24"/>
          <p:cNvSpPr>
            <a:spLocks noChangeShapeType="1"/>
          </p:cNvSpPr>
          <p:nvPr/>
        </p:nvSpPr>
        <p:spPr bwMode="auto">
          <a:xfrm>
            <a:off x="4648200" y="3071813"/>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17" name="Text Box 25"/>
          <p:cNvSpPr txBox="1">
            <a:spLocks noChangeArrowheads="1"/>
          </p:cNvSpPr>
          <p:nvPr/>
        </p:nvSpPr>
        <p:spPr bwMode="auto">
          <a:xfrm>
            <a:off x="4724400" y="43624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18" name="AutoShape 26"/>
          <p:cNvSpPr>
            <a:spLocks noChangeArrowheads="1"/>
          </p:cNvSpPr>
          <p:nvPr/>
        </p:nvSpPr>
        <p:spPr bwMode="auto">
          <a:xfrm>
            <a:off x="3200400" y="5802584"/>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1219" name="AutoShape 27"/>
          <p:cNvSpPr>
            <a:spLocks noChangeArrowheads="1"/>
          </p:cNvSpPr>
          <p:nvPr/>
        </p:nvSpPr>
        <p:spPr bwMode="auto">
          <a:xfrm rot="-5400000">
            <a:off x="5867400" y="4332288"/>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1220" name="Line 28"/>
          <p:cNvSpPr>
            <a:spLocks noChangeShapeType="1"/>
          </p:cNvSpPr>
          <p:nvPr/>
        </p:nvSpPr>
        <p:spPr bwMode="auto">
          <a:xfrm>
            <a:off x="7010400" y="5780088"/>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21" name="Text Box 29"/>
          <p:cNvSpPr txBox="1">
            <a:spLocks noChangeArrowheads="1"/>
          </p:cNvSpPr>
          <p:nvPr/>
        </p:nvSpPr>
        <p:spPr bwMode="auto">
          <a:xfrm>
            <a:off x="5465763" y="32654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51222" name="Text Box 30"/>
          <p:cNvSpPr txBox="1">
            <a:spLocks noChangeArrowheads="1"/>
          </p:cNvSpPr>
          <p:nvPr/>
        </p:nvSpPr>
        <p:spPr bwMode="auto">
          <a:xfrm>
            <a:off x="5464175" y="379888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51223" name="Text Box 31"/>
          <p:cNvSpPr txBox="1">
            <a:spLocks noChangeArrowheads="1"/>
          </p:cNvSpPr>
          <p:nvPr/>
        </p:nvSpPr>
        <p:spPr bwMode="auto">
          <a:xfrm>
            <a:off x="5535613" y="523081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51224" name="Text Box 29"/>
          <p:cNvSpPr txBox="1">
            <a:spLocks noChangeArrowheads="1"/>
          </p:cNvSpPr>
          <p:nvPr/>
        </p:nvSpPr>
        <p:spPr bwMode="auto">
          <a:xfrm>
            <a:off x="3421063" y="3259138"/>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51225" name="Text Box 25"/>
          <p:cNvSpPr txBox="1">
            <a:spLocks noChangeArrowheads="1"/>
          </p:cNvSpPr>
          <p:nvPr/>
        </p:nvSpPr>
        <p:spPr bwMode="auto">
          <a:xfrm>
            <a:off x="4756150" y="30432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26" name="Text Box 25"/>
          <p:cNvSpPr txBox="1">
            <a:spLocks noChangeArrowheads="1"/>
          </p:cNvSpPr>
          <p:nvPr/>
        </p:nvSpPr>
        <p:spPr bwMode="auto">
          <a:xfrm>
            <a:off x="6518275" y="30432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27" name="Text Box 11"/>
          <p:cNvSpPr txBox="1">
            <a:spLocks noChangeArrowheads="1"/>
          </p:cNvSpPr>
          <p:nvPr/>
        </p:nvSpPr>
        <p:spPr bwMode="auto">
          <a:xfrm>
            <a:off x="4191000" y="3851275"/>
            <a:ext cx="6715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28" name="Text Box 25"/>
          <p:cNvSpPr txBox="1">
            <a:spLocks noChangeArrowheads="1"/>
          </p:cNvSpPr>
          <p:nvPr/>
        </p:nvSpPr>
        <p:spPr bwMode="auto">
          <a:xfrm>
            <a:off x="4756150" y="36195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29" name="Text Box 25"/>
          <p:cNvSpPr txBox="1">
            <a:spLocks noChangeArrowheads="1"/>
          </p:cNvSpPr>
          <p:nvPr/>
        </p:nvSpPr>
        <p:spPr bwMode="auto">
          <a:xfrm>
            <a:off x="4756150" y="50561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0" name="Text Box 11"/>
          <p:cNvSpPr txBox="1">
            <a:spLocks noChangeArrowheads="1"/>
          </p:cNvSpPr>
          <p:nvPr/>
        </p:nvSpPr>
        <p:spPr bwMode="auto">
          <a:xfrm>
            <a:off x="4141788" y="5851525"/>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1" name="Text Box 25"/>
          <p:cNvSpPr txBox="1">
            <a:spLocks noChangeArrowheads="1"/>
          </p:cNvSpPr>
          <p:nvPr/>
        </p:nvSpPr>
        <p:spPr bwMode="auto">
          <a:xfrm>
            <a:off x="4756150" y="57086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2" name="Text Box 11"/>
          <p:cNvSpPr txBox="1">
            <a:spLocks noChangeArrowheads="1"/>
          </p:cNvSpPr>
          <p:nvPr/>
        </p:nvSpPr>
        <p:spPr bwMode="auto">
          <a:xfrm>
            <a:off x="5702300" y="4589463"/>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3" name="Text Box 29"/>
          <p:cNvSpPr txBox="1">
            <a:spLocks noChangeArrowheads="1"/>
          </p:cNvSpPr>
          <p:nvPr/>
        </p:nvSpPr>
        <p:spPr bwMode="auto">
          <a:xfrm>
            <a:off x="3421063" y="5275263"/>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
        <p:nvSpPr>
          <p:cNvPr id="51234" name="Text Box 10"/>
          <p:cNvSpPr txBox="1">
            <a:spLocks noChangeArrowheads="1"/>
          </p:cNvSpPr>
          <p:nvPr/>
        </p:nvSpPr>
        <p:spPr bwMode="auto">
          <a:xfrm>
            <a:off x="2173288" y="5886450"/>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1235" name="Text Box 29"/>
          <p:cNvSpPr txBox="1">
            <a:spLocks noChangeArrowheads="1"/>
          </p:cNvSpPr>
          <p:nvPr/>
        </p:nvSpPr>
        <p:spPr bwMode="auto">
          <a:xfrm>
            <a:off x="7021513" y="3259138"/>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a[0][n-1]</a:t>
            </a:r>
            <a:endParaRPr lang="en-US" altLang="zh-CN" sz="2000">
              <a:solidFill>
                <a:srgbClr val="CC0066"/>
              </a:solidFill>
              <a:ea typeface="楷体_GB2312" pitchFamily="49" charset="-122"/>
            </a:endParaRPr>
          </a:p>
        </p:txBody>
      </p:sp>
      <p:graphicFrame>
        <p:nvGraphicFramePr>
          <p:cNvPr id="114" name="Group 54"/>
          <p:cNvGraphicFramePr>
            <a:graphicFrameLocks noGrp="1"/>
          </p:cNvGraphicFramePr>
          <p:nvPr/>
        </p:nvGraphicFramePr>
        <p:xfrm>
          <a:off x="1928813" y="3071813"/>
          <a:ext cx="928687" cy="3429001"/>
        </p:xfrm>
        <a:graphic>
          <a:graphicData uri="http://schemas.openxmlformats.org/drawingml/2006/table">
            <a:tbl>
              <a:tblPr/>
              <a:tblGrid>
                <a:gridCol w="928687"/>
              </a:tblGrid>
              <a:tr h="69725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163">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50" name="Line 52"/>
          <p:cNvSpPr>
            <a:spLocks noChangeShapeType="1"/>
          </p:cNvSpPr>
          <p:nvPr/>
        </p:nvSpPr>
        <p:spPr bwMode="auto">
          <a:xfrm>
            <a:off x="2628900" y="3500438"/>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51" name="Line 53"/>
          <p:cNvSpPr>
            <a:spLocks noChangeShapeType="1"/>
          </p:cNvSpPr>
          <p:nvPr/>
        </p:nvSpPr>
        <p:spPr bwMode="auto">
          <a:xfrm>
            <a:off x="2628900" y="4143375"/>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252" name="Line 56"/>
          <p:cNvSpPr>
            <a:spLocks noChangeShapeType="1"/>
          </p:cNvSpPr>
          <p:nvPr/>
        </p:nvSpPr>
        <p:spPr bwMode="auto">
          <a:xfrm>
            <a:off x="2638425" y="5429250"/>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7"/>
          <p:cNvSpPr>
            <a:spLocks noChangeShapeType="1"/>
          </p:cNvSpPr>
          <p:nvPr/>
        </p:nvSpPr>
        <p:spPr bwMode="auto">
          <a:xfrm>
            <a:off x="849288" y="3437136"/>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Text Box 21"/>
          <p:cNvSpPr txBox="1">
            <a:spLocks noChangeArrowheads="1"/>
          </p:cNvSpPr>
          <p:nvPr/>
        </p:nvSpPr>
        <p:spPr bwMode="auto">
          <a:xfrm>
            <a:off x="1020738" y="2852936"/>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a:t>
            </a:r>
            <a:endParaRPr lang="en-US" altLang="zh-CN" b="1">
              <a:solidFill>
                <a:srgbClr val="FF0000"/>
              </a:solidFill>
              <a:ea typeface="楷体_GB2312" pitchFamily="49" charset="-122"/>
            </a:endParaRPr>
          </a:p>
        </p:txBody>
      </p:sp>
      <p:sp>
        <p:nvSpPr>
          <p:cNvPr id="50203" name="Line 7"/>
          <p:cNvSpPr>
            <a:spLocks noChangeShapeType="1"/>
          </p:cNvSpPr>
          <p:nvPr>
            <p:custDataLst>
              <p:tags r:id="rId1"/>
            </p:custDataLst>
          </p:nvPr>
        </p:nvSpPr>
        <p:spPr bwMode="auto">
          <a:xfrm>
            <a:off x="930910" y="5502593"/>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204" name="Text Box 21"/>
          <p:cNvSpPr txBox="1">
            <a:spLocks noChangeArrowheads="1"/>
          </p:cNvSpPr>
          <p:nvPr>
            <p:custDataLst>
              <p:tags r:id="rId2"/>
            </p:custDataLst>
          </p:nvPr>
        </p:nvSpPr>
        <p:spPr bwMode="auto">
          <a:xfrm>
            <a:off x="859473" y="4918393"/>
            <a:ext cx="928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a+i</a:t>
            </a:r>
            <a:endParaRPr lang="en-US" altLang="zh-CN" b="1">
              <a:solidFill>
                <a:srgbClr val="FF0000"/>
              </a:solidFill>
              <a:ea typeface="楷体_GB2312" pitchFamily="49" charset="-122"/>
            </a:endParaRPr>
          </a:p>
        </p:txBody>
      </p:sp>
      <p:sp>
        <p:nvSpPr>
          <p:cNvPr id="3" name="标题 4"/>
          <p:cNvSpPr/>
          <p:nvPr>
            <p:custDataLst>
              <p:tags r:id="rId3"/>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59"/>
          <p:cNvSpPr>
            <a:spLocks noChangeArrowheads="1"/>
          </p:cNvSpPr>
          <p:nvPr/>
        </p:nvSpPr>
        <p:spPr bwMode="auto">
          <a:xfrm>
            <a:off x="379095" y="1358900"/>
            <a:ext cx="844804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indent="0" eaLnBrk="1" latinLnBrk="0" hangingPunct="1">
              <a:lnSpc>
                <a:spcPct val="100000"/>
              </a:lnSpc>
              <a:spcBef>
                <a:spcPct val="0"/>
              </a:spcBef>
              <a:buFontTx/>
              <a:buNone/>
            </a:pPr>
            <a:r>
              <a:rPr lang="zh-CN" altLang="en-US" sz="2800">
                <a:latin typeface="Times New Roman" panose="02020603050405020304" pitchFamily="18" charset="0"/>
                <a:ea typeface="黑体" panose="02010609060101010101" pitchFamily="49" charset="-122"/>
                <a:cs typeface="Times New Roman" panose="02020603050405020304" pitchFamily="18" charset="0"/>
              </a:rPr>
              <a:t>二维数组</a:t>
            </a:r>
            <a:r>
              <a:rPr lang="en-US" altLang="zh-CN" sz="2800" b="1">
                <a:solidFill>
                  <a:srgbClr val="FF0000"/>
                </a:solidFill>
                <a:latin typeface="Times New Roman" panose="02020603050405020304" pitchFamily="18" charset="0"/>
                <a:cs typeface="Times New Roman" panose="02020603050405020304" pitchFamily="18" charset="0"/>
              </a:rPr>
              <a:t>a[m][n]</a:t>
            </a:r>
            <a:r>
              <a:rPr lang="zh-CN" altLang="en-US" sz="2800">
                <a:latin typeface="Times New Roman" panose="02020603050405020304" pitchFamily="18" charset="0"/>
                <a:ea typeface="黑体" panose="02010609060101010101" pitchFamily="49" charset="-122"/>
                <a:cs typeface="Times New Roman" panose="02020603050405020304" pitchFamily="18" charset="0"/>
              </a:rPr>
              <a:t>有两个隐含的指针（地址）</a:t>
            </a:r>
            <a:r>
              <a:rPr lang="en-US" altLang="zh-CN" sz="280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a:latin typeface="Times New Roman" panose="02020603050405020304" pitchFamily="18" charset="0"/>
              <a:ea typeface="黑体" panose="02010609060101010101" pitchFamily="49" charset="-122"/>
              <a:cs typeface="Times New Roman" panose="02020603050405020304" pitchFamily="18" charset="0"/>
            </a:endParaRPr>
          </a:p>
          <a:p>
            <a:pPr lvl="1" indent="0" eaLnBrk="1" latinLnBrk="0" hangingPunct="1">
              <a:lnSpc>
                <a:spcPct val="100000"/>
              </a:lnSpc>
              <a:spcBef>
                <a:spcPct val="0"/>
              </a:spcBef>
              <a:buSzTx/>
              <a:buFont typeface="Wingdings" panose="05000000000000000000" pitchFamily="2" charset="2"/>
              <a:buChar char="ü"/>
            </a:pPr>
            <a:r>
              <a:rPr lang="zh-CN" altLang="en-US" sz="2400">
                <a:latin typeface="Times New Roman" panose="02020603050405020304" pitchFamily="18" charset="0"/>
                <a:ea typeface="黑体" panose="02010609060101010101" pitchFamily="49" charset="-122"/>
                <a:cs typeface="Times New Roman" panose="02020603050405020304" pitchFamily="18" charset="0"/>
              </a:rPr>
              <a:t>二维数组名字： </a:t>
            </a:r>
            <a:r>
              <a:rPr lang="en-US" altLang="zh-CN" sz="3200" b="1">
                <a:solidFill>
                  <a:srgbClr val="FF0000"/>
                </a:solidFill>
                <a:latin typeface="Times New Roman" panose="02020603050405020304" pitchFamily="18" charset="0"/>
                <a:cs typeface="Times New Roman" panose="02020603050405020304" pitchFamily="18" charset="0"/>
              </a:rPr>
              <a:t>a</a:t>
            </a:r>
            <a:endParaRPr lang="en-US" altLang="zh-CN" sz="3200" b="1">
              <a:solidFill>
                <a:srgbClr val="FF0000"/>
              </a:solidFill>
              <a:latin typeface="Times New Roman" panose="02020603050405020304" pitchFamily="18" charset="0"/>
              <a:cs typeface="Times New Roman" panose="02020603050405020304" pitchFamily="18" charset="0"/>
            </a:endParaRPr>
          </a:p>
          <a:p>
            <a:pPr lvl="1" indent="0" eaLnBrk="1" latinLnBrk="0" hangingPunct="1">
              <a:lnSpc>
                <a:spcPct val="100000"/>
              </a:lnSpc>
              <a:spcBef>
                <a:spcPct val="0"/>
              </a:spcBef>
              <a:buSzTx/>
              <a:buFont typeface="Wingdings" panose="05000000000000000000" pitchFamily="2" charset="2"/>
              <a:buChar char="ü"/>
            </a:pPr>
            <a:r>
              <a:rPr lang="zh-CN" altLang="en-US" sz="2400">
                <a:latin typeface="Times New Roman" panose="02020603050405020304" pitchFamily="18" charset="0"/>
                <a:ea typeface="黑体" panose="02010609060101010101" pitchFamily="49" charset="-122"/>
                <a:cs typeface="Times New Roman" panose="02020603050405020304" pitchFamily="18" charset="0"/>
              </a:rPr>
              <a:t>二维数组的行下标为</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a:latin typeface="Times New Roman" panose="02020603050405020304" pitchFamily="18" charset="0"/>
                <a:ea typeface="黑体" panose="02010609060101010101" pitchFamily="49" charset="-122"/>
                <a:cs typeface="Times New Roman" panose="02020603050405020304" pitchFamily="18" charset="0"/>
              </a:rPr>
              <a:t>那行一维数组的名字： </a:t>
            </a:r>
            <a:r>
              <a:rPr lang="en-US" altLang="zh-CN" sz="3200" b="1">
                <a:solidFill>
                  <a:srgbClr val="FF0000"/>
                </a:solidFill>
                <a:latin typeface="Times New Roman" panose="02020603050405020304" pitchFamily="18" charset="0"/>
                <a:cs typeface="Times New Roman" panose="02020603050405020304" pitchFamily="18" charset="0"/>
              </a:rPr>
              <a:t>a[i]</a:t>
            </a:r>
            <a:endParaRPr lang="en-US" altLang="zh-CN" sz="3200" b="1">
              <a:solidFill>
                <a:srgbClr val="FF0000"/>
              </a:solidFill>
              <a:latin typeface="Times New Roman" panose="02020603050405020304" pitchFamily="18" charset="0"/>
              <a:cs typeface="Times New Roman" panose="02020603050405020304" pitchFamily="18" charset="0"/>
            </a:endParaRPr>
          </a:p>
          <a:p>
            <a:pPr lvl="1" indent="0" eaLnBrk="1" latinLnBrk="0" hangingPunct="1">
              <a:lnSpc>
                <a:spcPct val="100000"/>
              </a:lnSpc>
              <a:spcBef>
                <a:spcPct val="0"/>
              </a:spcBef>
              <a:buSzTx/>
              <a:buFont typeface="Wingdings" panose="05000000000000000000" pitchFamily="2" charset="2"/>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50205"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对比</a:t>
            </a:r>
            <a:endParaRPr lang="zh-CN" altLang="en-US" sz="3600">
              <a:solidFill>
                <a:schemeClr val="bg1"/>
              </a:solidFill>
              <a:latin typeface="黑体" panose="02010609060101010101" pitchFamily="49" charset="-122"/>
              <a:ea typeface="黑体" panose="02010609060101010101" pitchFamily="49" charset="-122"/>
            </a:endParaRPr>
          </a:p>
        </p:txBody>
      </p:sp>
      <p:sp>
        <p:nvSpPr>
          <p:cNvPr id="50199" name="矩形 14"/>
          <p:cNvSpPr>
            <a:spLocks noChangeArrowheads="1"/>
          </p:cNvSpPr>
          <p:nvPr>
            <p:custDataLst>
              <p:tags r:id="rId2"/>
            </p:custDataLst>
          </p:nvPr>
        </p:nvSpPr>
        <p:spPr bwMode="auto">
          <a:xfrm>
            <a:off x="251460" y="3068955"/>
            <a:ext cx="4278630" cy="3452495"/>
          </a:xfrm>
          <a:prstGeom prst="rect">
            <a:avLst/>
          </a:prstGeom>
          <a:noFill/>
          <a:ln w="9525">
            <a:solidFill>
              <a:schemeClr val="tx1"/>
            </a:solidFill>
            <a:miter lim="800000"/>
          </a:ln>
          <a:extLst>
            <a:ext uri="{909E8E84-426E-40DD-AFC4-6F175D3DCCD1}">
              <a14:hiddenFill xmlns:a14="http://schemas.microsoft.com/office/drawing/2010/main">
                <a:solidFill>
                  <a:srgbClr val="FFFF00"/>
                </a:solidFill>
              </a14:hiddenFill>
            </a:ext>
          </a:extLst>
        </p:spPr>
        <p:txBody>
          <a:bodyPr wrap="square" lIns="0" tIns="0" rIns="0" bIns="0">
            <a:noAutofit/>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marL="0" lvl="1" eaLnBrk="1" hangingPunct="1">
              <a:spcBef>
                <a:spcPct val="0"/>
              </a:spcBef>
              <a:buSzTx/>
              <a:buFontTx/>
              <a:buNone/>
            </a:pP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a:t>
            </a:r>
            <a:r>
              <a:rPr lang="zh-CN" altLang="en-US" sz="2000" dirty="0" err="1">
                <a:latin typeface="Times New Roman" panose="02020603050405020304" pitchFamily="18" charset="0"/>
                <a:ea typeface="黑体" panose="02010609060101010101" pitchFamily="49" charset="-122"/>
                <a:cs typeface="Times New Roman" panose="02020603050405020304" pitchFamily="18" charset="0"/>
                <a:sym typeface="+mn-ea"/>
              </a:rPr>
              <a:t>是二维数组的首地址，指向第一行的一维数组，故</a:t>
            </a:r>
            <a:r>
              <a:rPr lang="en-US"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所指向的基本数据类型是一个一维数组</a:t>
            </a:r>
            <a:endParaRPr lang="zh-CN"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lvl="1" eaLnBrk="1" hangingPunct="1">
              <a:spcBef>
                <a:spcPct val="0"/>
              </a:spcBef>
              <a:buSzTx/>
              <a:buFontTx/>
              <a:buNone/>
            </a:pPr>
            <a:endParaRPr lang="zh-CN"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lvl="1" eaLnBrk="1" hangingPunct="1">
              <a:spcBef>
                <a:spcPct val="0"/>
              </a:spcBef>
              <a:buSzTx/>
              <a:buFontTx/>
              <a:buNone/>
            </a:pP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a+i </a:t>
            </a:r>
            <a:r>
              <a:rPr lang="zh-CN" altLang="zh-CN" sz="2000" dirty="0" err="1">
                <a:latin typeface="Times New Roman" panose="02020603050405020304" pitchFamily="18" charset="0"/>
                <a:ea typeface="黑体" panose="02010609060101010101" pitchFamily="49" charset="-122"/>
                <a:cs typeface="Times New Roman" panose="02020603050405020304" pitchFamily="18" charset="0"/>
              </a:rPr>
              <a:t>即</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往高</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地址偏移一个基本数据类型所占字节数，即偏移</a:t>
            </a:r>
            <a:r>
              <a:rPr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个一维数组所占字节数，故</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sym typeface="+mn-ea"/>
              </a:rPr>
              <a:t>a+i</a:t>
            </a:r>
            <a:r>
              <a:rPr lang="zh-CN" altLang="en-US" sz="2000" dirty="0" err="1">
                <a:latin typeface="Times New Roman" panose="02020603050405020304" pitchFamily="18" charset="0"/>
                <a:ea typeface="黑体" panose="02010609060101010101" pitchFamily="49" charset="-122"/>
                <a:cs typeface="Times New Roman" panose="02020603050405020304" pitchFamily="18" charset="0"/>
              </a:rPr>
              <a:t>指向二维数组</a:t>
            </a:r>
            <a:r>
              <a:rPr lang="zh-CN"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下标为</a:t>
            </a:r>
            <a:r>
              <a:rPr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的一维数组</a:t>
            </a:r>
            <a:endParaRPr lang="zh-CN"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lvl="1" eaLnBrk="1" hangingPunct="1">
              <a:spcBef>
                <a:spcPct val="0"/>
              </a:spcBef>
              <a:buSzTx/>
              <a:buFont typeface="Wingdings" panose="05000000000000000000" pitchFamily="2" charset="2"/>
              <a:buNone/>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0" lvl="1" eaLnBrk="1" hangingPunct="1">
              <a:spcBef>
                <a:spcPct val="0"/>
              </a:spcBef>
              <a:buSzTx/>
              <a:buFont typeface="Wingdings" panose="05000000000000000000" pitchFamily="2" charset="2"/>
              <a:buNone/>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取内容</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*(a+i)</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，就是</a:t>
            </a:r>
            <a:r>
              <a:rPr lang="zh-CN"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下标为</a:t>
            </a:r>
            <a:r>
              <a:rPr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的</a:t>
            </a:r>
            <a:r>
              <a:rPr lang="zh-CN" altLang="en-US"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一维数组的首地址</a:t>
            </a:r>
            <a:r>
              <a:rPr lang="en-US" altLang="zh-CN" sz="2000" dirty="0">
                <a:solidFill>
                  <a:srgbClr val="FF0000"/>
                </a:solidFill>
                <a:latin typeface="Times New Roman" panose="02020603050405020304" pitchFamily="18" charset="0"/>
                <a:cs typeface="Times New Roman" panose="02020603050405020304" pitchFamily="18" charset="0"/>
                <a:sym typeface="+mn-ea"/>
              </a:rPr>
              <a:t>a[</a:t>
            </a:r>
            <a:r>
              <a:rPr lang="en-US" altLang="zh-CN" sz="2000" dirty="0" err="1">
                <a:solidFill>
                  <a:srgbClr val="FF0000"/>
                </a:solidFill>
                <a:latin typeface="Times New Roman" panose="02020603050405020304" pitchFamily="18" charset="0"/>
                <a:cs typeface="Times New Roman" panose="02020603050405020304" pitchFamily="18" charset="0"/>
                <a:sym typeface="+mn-ea"/>
              </a:rPr>
              <a:t>i</a:t>
            </a:r>
            <a:r>
              <a:rPr lang="en-US" altLang="zh-CN" sz="2000" dirty="0" smtClean="0">
                <a:solidFill>
                  <a:srgbClr val="FF0000"/>
                </a:solidFill>
                <a:latin typeface="Times New Roman" panose="02020603050405020304" pitchFamily="18" charset="0"/>
                <a:cs typeface="Times New Roman" panose="02020603050405020304" pitchFamily="18" charset="0"/>
                <a:sym typeface="+mn-ea"/>
              </a:rPr>
              <a:t>]</a:t>
            </a:r>
            <a:endParaRPr lang="zh-CN" altLang="en-US"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202" name="内容占位符 2"/>
          <p:cNvSpPr>
            <a:spLocks noGrp="1"/>
          </p:cNvSpPr>
          <p:nvPr>
            <p:ph idx="4294967295"/>
            <p:custDataLst>
              <p:tags r:id="rId3"/>
            </p:custDataLst>
          </p:nvPr>
        </p:nvSpPr>
        <p:spPr>
          <a:xfrm>
            <a:off x="4680585" y="3069590"/>
            <a:ext cx="4418330" cy="3472180"/>
          </a:xfrm>
          <a:noFill/>
          <a:ln>
            <a:solidFill>
              <a:schemeClr val="tx1"/>
            </a:solidFill>
          </a:ln>
          <a:extLst>
            <a:ext uri="{909E8E84-426E-40DD-AFC4-6F175D3DCCD1}">
              <a14:hiddenFill xmlns:a14="http://schemas.microsoft.com/office/drawing/2010/main">
                <a:solidFill>
                  <a:srgbClr val="00B0F0"/>
                </a:solidFill>
              </a14:hiddenFill>
            </a:ext>
          </a:extLst>
        </p:spPr>
        <p:txBody>
          <a:bodyPr/>
          <a:p>
            <a:pPr marL="0" indent="0" latinLnBrk="0">
              <a:lnSpc>
                <a:spcPct val="100000"/>
              </a:lnSpc>
              <a:spcBef>
                <a:spcPct val="0"/>
              </a:spcBef>
              <a:buNone/>
            </a:pP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a:t>
            </a:r>
            <a:r>
              <a:rPr lang="en-US" altLang="zh-CN" sz="20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是行</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下标为</a:t>
            </a:r>
            <a:r>
              <a:rPr lang="en-US" altLang="zh-CN" sz="20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的那行一维数组的首地址，</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指向第一个元素</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a[</a:t>
            </a:r>
            <a:r>
              <a:rPr lang="en-US" altLang="zh-CN" sz="2000"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，故</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20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所指向的基本数据类型是单个数组元素</a:t>
            </a:r>
            <a:endPar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latinLnBrk="0">
              <a:lnSpc>
                <a:spcPct val="100000"/>
              </a:lnSpc>
              <a:spcBef>
                <a:spcPct val="0"/>
              </a:spcBef>
              <a:buNone/>
            </a:pPr>
            <a:r>
              <a:rPr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a:t>
            </a:r>
            <a:r>
              <a:rPr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]+j</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即</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往高</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地址偏移一个基本数据类型所占字节数，即偏移</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j</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个</a:t>
            </a:r>
            <a:r>
              <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数组元素所</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占字节数，故</a:t>
            </a:r>
            <a:r>
              <a:rPr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]+j</a:t>
            </a:r>
            <a:r>
              <a:rPr lang="zh-CN" altLang="en-US" sz="2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指向</a:t>
            </a:r>
            <a:r>
              <a:rPr lang="zh-CN" altLang="en-US" sz="2000" dirty="0" err="1">
                <a:latin typeface="Times New Roman" panose="02020603050405020304" pitchFamily="18" charset="0"/>
                <a:ea typeface="黑体" panose="02010609060101010101" pitchFamily="49" charset="-122"/>
                <a:cs typeface="Times New Roman" panose="02020603050405020304" pitchFamily="18" charset="0"/>
                <a:sym typeface="+mn-ea"/>
              </a:rPr>
              <a:t>二维数组的单个元素</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altLang="zh-CN" sz="20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][j]</a:t>
            </a:r>
            <a:endPar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indent="0" latinLnBrk="0">
              <a:lnSpc>
                <a:spcPct val="100000"/>
              </a:lnSpc>
              <a:spcBef>
                <a:spcPct val="0"/>
              </a:spcBef>
              <a:buNone/>
            </a:pPr>
            <a:endPar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lvl="1" indent="0" latinLnBrk="0">
              <a:lnSpc>
                <a:spcPct val="100000"/>
              </a:lnSpc>
              <a:spcBef>
                <a:spcPct val="0"/>
              </a:spcBef>
              <a:buNone/>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取内容</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altLang="zh-CN" sz="20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]+j</a:t>
            </a:r>
            <a:r>
              <a:rPr lang="en-US" altLang="zh-CN" sz="2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mn-ea"/>
              </a:rPr>
              <a:t>，就是</a:t>
            </a:r>
            <a:r>
              <a:rPr lang="zh-CN" altLang="en-US" sz="2000" dirty="0" err="1">
                <a:latin typeface="Times New Roman" panose="02020603050405020304" pitchFamily="18" charset="0"/>
                <a:ea typeface="黑体" panose="02010609060101010101" pitchFamily="49" charset="-122"/>
                <a:cs typeface="Times New Roman" panose="02020603050405020304" pitchFamily="18" charset="0"/>
                <a:sym typeface="+mn-ea"/>
              </a:rPr>
              <a:t>二维数组的单个元素</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en-US" altLang="zh-CN" sz="2000"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a:t>
            </a:r>
            <a:r>
              <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][j]</a:t>
            </a:r>
            <a:r>
              <a:rPr lang="zh-CN" altLang="en-US"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的值</a:t>
            </a:r>
            <a:endPar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lvl="1" indent="0" latinLnBrk="0">
              <a:lnSpc>
                <a:spcPct val="100000"/>
              </a:lnSpc>
              <a:spcBef>
                <a:spcPct val="0"/>
              </a:spcBef>
              <a:buNone/>
            </a:pPr>
            <a:endPar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latinLnBrk="0">
              <a:lnSpc>
                <a:spcPct val="100000"/>
              </a:lnSpc>
              <a:spcBef>
                <a:spcPct val="0"/>
              </a:spcBef>
              <a:buNone/>
            </a:pPr>
            <a:endParaRPr lang="en-US" altLang="zh-CN" sz="2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1928813" y="2904827"/>
            <a:ext cx="1285875" cy="3643313"/>
          </a:xfrm>
          <a:prstGeom prst="rect">
            <a:avLst/>
          </a:prstGeom>
          <a:solidFill>
            <a:srgbClr val="FFFF00"/>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52227" name="内容占位符 2"/>
          <p:cNvSpPr>
            <a:spLocks noGrp="1"/>
          </p:cNvSpPr>
          <p:nvPr>
            <p:ph idx="4294967295"/>
          </p:nvPr>
        </p:nvSpPr>
        <p:spPr>
          <a:xfrm>
            <a:off x="537591" y="1428750"/>
            <a:ext cx="8570913" cy="1498600"/>
          </a:xfrm>
        </p:spPr>
        <p:txBody>
          <a:bodyPr/>
          <a:lstStyle/>
          <a:p>
            <a:pPr>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若要取数组元素</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dirty="0" err="1" smtClean="0">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][j]</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的值</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如下写法都正确：</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]+j)   </a:t>
            </a:r>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或</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a+i</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))[j]   </a:t>
            </a:r>
            <a:r>
              <a:rPr lang="en-US" altLang="zh-CN" sz="28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smtClean="0">
                <a:latin typeface="黑体" panose="02010609060101010101" pitchFamily="49" charset="-122"/>
                <a:ea typeface="黑体" panose="02010609060101010101" pitchFamily="49" charset="-122"/>
                <a:cs typeface="Times New Roman" panose="02020603050405020304" pitchFamily="18" charset="0"/>
              </a:rPr>
              <a:t>或</a:t>
            </a:r>
            <a:r>
              <a:rPr lang="zh-CN" altLang="en-US" sz="28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a+i</a:t>
            </a:r>
            <a:r>
              <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)+j)</a:t>
            </a:r>
            <a:endParaRPr lang="en-US" altLang="zh-CN" sz="2800"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1"/>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2228" name="日期占位符 3"/>
          <p:cNvSpPr txBox="1">
            <a:spLocks noGrp="1"/>
          </p:cNvSpPr>
          <p:nvPr/>
        </p:nvSpPr>
        <p:spPr bwMode="auto">
          <a:xfrm>
            <a:off x="250825" y="652145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C3A4EF42-A4A2-49DA-8FEC-9D8346FEC7B2}" type="datetime4">
              <a:rPr lang="en-US" altLang="zh-CN" sz="1400">
                <a:solidFill>
                  <a:schemeClr val="accent1"/>
                </a:solidFill>
              </a:rPr>
            </a:fld>
            <a:endParaRPr lang="en-US" altLang="zh-CN" sz="1400">
              <a:solidFill>
                <a:schemeClr val="accent1"/>
              </a:solidFill>
            </a:endParaRPr>
          </a:p>
        </p:txBody>
      </p:sp>
      <p:sp>
        <p:nvSpPr>
          <p:cNvPr id="52229" name="Rectangle 4"/>
          <p:cNvSpPr>
            <a:spLocks noChangeArrowheads="1"/>
          </p:cNvSpPr>
          <p:nvPr/>
        </p:nvSpPr>
        <p:spPr bwMode="auto">
          <a:xfrm>
            <a:off x="3414713" y="3168352"/>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2230" name="Line 5"/>
          <p:cNvSpPr>
            <a:spLocks noChangeShapeType="1"/>
          </p:cNvSpPr>
          <p:nvPr/>
        </p:nvSpPr>
        <p:spPr bwMode="auto">
          <a:xfrm>
            <a:off x="3414713" y="3701752"/>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31" name="Line 6"/>
          <p:cNvSpPr>
            <a:spLocks noChangeShapeType="1"/>
          </p:cNvSpPr>
          <p:nvPr/>
        </p:nvSpPr>
        <p:spPr bwMode="auto">
          <a:xfrm>
            <a:off x="3414713" y="4311352"/>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32" name="Text Box 10"/>
          <p:cNvSpPr txBox="1">
            <a:spLocks noChangeArrowheads="1"/>
          </p:cNvSpPr>
          <p:nvPr/>
        </p:nvSpPr>
        <p:spPr bwMode="auto">
          <a:xfrm>
            <a:off x="2387600" y="4500265"/>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33" name="Text Box 11"/>
          <p:cNvSpPr txBox="1">
            <a:spLocks noChangeArrowheads="1"/>
          </p:cNvSpPr>
          <p:nvPr/>
        </p:nvSpPr>
        <p:spPr bwMode="auto">
          <a:xfrm>
            <a:off x="4405313" y="4539952"/>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34" name="Line 12"/>
          <p:cNvSpPr>
            <a:spLocks noChangeShapeType="1"/>
          </p:cNvSpPr>
          <p:nvPr/>
        </p:nvSpPr>
        <p:spPr bwMode="auto">
          <a:xfrm>
            <a:off x="3414713" y="5149552"/>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35" name="Line 15"/>
          <p:cNvSpPr>
            <a:spLocks noChangeShapeType="1"/>
          </p:cNvSpPr>
          <p:nvPr/>
        </p:nvSpPr>
        <p:spPr bwMode="auto">
          <a:xfrm>
            <a:off x="5548313" y="3168352"/>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36" name="Line 16"/>
          <p:cNvSpPr>
            <a:spLocks noChangeShapeType="1"/>
          </p:cNvSpPr>
          <p:nvPr/>
        </p:nvSpPr>
        <p:spPr bwMode="auto">
          <a:xfrm>
            <a:off x="6732588" y="3168352"/>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37" name="Text Box 17"/>
          <p:cNvSpPr txBox="1">
            <a:spLocks noChangeArrowheads="1"/>
          </p:cNvSpPr>
          <p:nvPr/>
        </p:nvSpPr>
        <p:spPr bwMode="auto">
          <a:xfrm>
            <a:off x="2295525" y="320486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a:t>
            </a:r>
            <a:endParaRPr lang="en-US" altLang="zh-CN" sz="2000">
              <a:solidFill>
                <a:srgbClr val="CC0066"/>
              </a:solidFill>
              <a:ea typeface="楷体_GB2312" pitchFamily="49" charset="-122"/>
            </a:endParaRPr>
          </a:p>
        </p:txBody>
      </p:sp>
      <p:sp>
        <p:nvSpPr>
          <p:cNvPr id="52238" name="Text Box 18"/>
          <p:cNvSpPr txBox="1">
            <a:spLocks noChangeArrowheads="1"/>
          </p:cNvSpPr>
          <p:nvPr/>
        </p:nvSpPr>
        <p:spPr bwMode="auto">
          <a:xfrm>
            <a:off x="2257425" y="385256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a:t>
            </a:r>
            <a:endParaRPr lang="en-US" altLang="zh-CN" sz="2000">
              <a:solidFill>
                <a:srgbClr val="CC0066"/>
              </a:solidFill>
              <a:ea typeface="楷体_GB2312" pitchFamily="49" charset="-122"/>
            </a:endParaRPr>
          </a:p>
        </p:txBody>
      </p:sp>
      <p:sp>
        <p:nvSpPr>
          <p:cNvPr id="52239" name="Text Box 19"/>
          <p:cNvSpPr txBox="1">
            <a:spLocks noChangeArrowheads="1"/>
          </p:cNvSpPr>
          <p:nvPr/>
        </p:nvSpPr>
        <p:spPr bwMode="auto">
          <a:xfrm>
            <a:off x="2330450" y="514796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a:t>
            </a:r>
            <a:endParaRPr lang="en-US" altLang="zh-CN" sz="2000">
              <a:solidFill>
                <a:srgbClr val="CC0066"/>
              </a:solidFill>
              <a:ea typeface="楷体_GB2312" pitchFamily="49" charset="-122"/>
            </a:endParaRPr>
          </a:p>
        </p:txBody>
      </p:sp>
      <p:sp>
        <p:nvSpPr>
          <p:cNvPr id="52240" name="Line 24"/>
          <p:cNvSpPr>
            <a:spLocks noChangeShapeType="1"/>
          </p:cNvSpPr>
          <p:nvPr/>
        </p:nvSpPr>
        <p:spPr bwMode="auto">
          <a:xfrm>
            <a:off x="4862513" y="3168352"/>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41" name="Text Box 25"/>
          <p:cNvSpPr txBox="1">
            <a:spLocks noChangeArrowheads="1"/>
          </p:cNvSpPr>
          <p:nvPr/>
        </p:nvSpPr>
        <p:spPr bwMode="auto">
          <a:xfrm>
            <a:off x="4938713" y="4341515"/>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42" name="AutoShape 26"/>
          <p:cNvSpPr>
            <a:spLocks noChangeArrowheads="1"/>
          </p:cNvSpPr>
          <p:nvPr/>
        </p:nvSpPr>
        <p:spPr bwMode="auto">
          <a:xfrm>
            <a:off x="3414713" y="5759152"/>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2243" name="AutoShape 27"/>
          <p:cNvSpPr>
            <a:spLocks noChangeArrowheads="1"/>
          </p:cNvSpPr>
          <p:nvPr/>
        </p:nvSpPr>
        <p:spPr bwMode="auto">
          <a:xfrm rot="-5400000">
            <a:off x="6081713" y="4311352"/>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2244" name="Line 28"/>
          <p:cNvSpPr>
            <a:spLocks noChangeShapeType="1"/>
          </p:cNvSpPr>
          <p:nvPr/>
        </p:nvSpPr>
        <p:spPr bwMode="auto">
          <a:xfrm>
            <a:off x="7224713" y="5759152"/>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45" name="Text Box 29"/>
          <p:cNvSpPr txBox="1">
            <a:spLocks noChangeArrowheads="1"/>
          </p:cNvSpPr>
          <p:nvPr/>
        </p:nvSpPr>
        <p:spPr bwMode="auto">
          <a:xfrm>
            <a:off x="5680075" y="3244552"/>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52246" name="Text Box 30"/>
          <p:cNvSpPr txBox="1">
            <a:spLocks noChangeArrowheads="1"/>
          </p:cNvSpPr>
          <p:nvPr/>
        </p:nvSpPr>
        <p:spPr bwMode="auto">
          <a:xfrm>
            <a:off x="5678488" y="3777952"/>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52247" name="Text Box 31"/>
          <p:cNvSpPr txBox="1">
            <a:spLocks noChangeArrowheads="1"/>
          </p:cNvSpPr>
          <p:nvPr/>
        </p:nvSpPr>
        <p:spPr bwMode="auto">
          <a:xfrm>
            <a:off x="5749925" y="5209877"/>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52248" name="Text Box 29"/>
          <p:cNvSpPr txBox="1">
            <a:spLocks noChangeArrowheads="1"/>
          </p:cNvSpPr>
          <p:nvPr/>
        </p:nvSpPr>
        <p:spPr bwMode="auto">
          <a:xfrm>
            <a:off x="3635375" y="3238202"/>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52249" name="Text Box 25"/>
          <p:cNvSpPr txBox="1">
            <a:spLocks noChangeArrowheads="1"/>
          </p:cNvSpPr>
          <p:nvPr/>
        </p:nvSpPr>
        <p:spPr bwMode="auto">
          <a:xfrm>
            <a:off x="4970463" y="3022302"/>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50" name="Text Box 25"/>
          <p:cNvSpPr txBox="1">
            <a:spLocks noChangeArrowheads="1"/>
          </p:cNvSpPr>
          <p:nvPr/>
        </p:nvSpPr>
        <p:spPr bwMode="auto">
          <a:xfrm>
            <a:off x="6732588" y="3022302"/>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51" name="Text Box 11"/>
          <p:cNvSpPr txBox="1">
            <a:spLocks noChangeArrowheads="1"/>
          </p:cNvSpPr>
          <p:nvPr/>
        </p:nvSpPr>
        <p:spPr bwMode="auto">
          <a:xfrm>
            <a:off x="4405313" y="3830340"/>
            <a:ext cx="67151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52" name="Text Box 25"/>
          <p:cNvSpPr txBox="1">
            <a:spLocks noChangeArrowheads="1"/>
          </p:cNvSpPr>
          <p:nvPr/>
        </p:nvSpPr>
        <p:spPr bwMode="auto">
          <a:xfrm>
            <a:off x="4970463" y="3598565"/>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53" name="Text Box 25"/>
          <p:cNvSpPr txBox="1">
            <a:spLocks noChangeArrowheads="1"/>
          </p:cNvSpPr>
          <p:nvPr/>
        </p:nvSpPr>
        <p:spPr bwMode="auto">
          <a:xfrm>
            <a:off x="4970463" y="5035252"/>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54" name="Text Box 11"/>
          <p:cNvSpPr txBox="1">
            <a:spLocks noChangeArrowheads="1"/>
          </p:cNvSpPr>
          <p:nvPr/>
        </p:nvSpPr>
        <p:spPr bwMode="auto">
          <a:xfrm>
            <a:off x="4356100" y="5830590"/>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55" name="Text Box 25"/>
          <p:cNvSpPr txBox="1">
            <a:spLocks noChangeArrowheads="1"/>
          </p:cNvSpPr>
          <p:nvPr/>
        </p:nvSpPr>
        <p:spPr bwMode="auto">
          <a:xfrm>
            <a:off x="4970463" y="5687715"/>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56" name="Text Box 11"/>
          <p:cNvSpPr txBox="1">
            <a:spLocks noChangeArrowheads="1"/>
          </p:cNvSpPr>
          <p:nvPr/>
        </p:nvSpPr>
        <p:spPr bwMode="auto">
          <a:xfrm>
            <a:off x="5916613" y="4568527"/>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57" name="Text Box 29"/>
          <p:cNvSpPr txBox="1">
            <a:spLocks noChangeArrowheads="1"/>
          </p:cNvSpPr>
          <p:nvPr/>
        </p:nvSpPr>
        <p:spPr bwMode="auto">
          <a:xfrm>
            <a:off x="3635375" y="5254327"/>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
        <p:nvSpPr>
          <p:cNvPr id="52258" name="Text Box 10"/>
          <p:cNvSpPr txBox="1">
            <a:spLocks noChangeArrowheads="1"/>
          </p:cNvSpPr>
          <p:nvPr/>
        </p:nvSpPr>
        <p:spPr bwMode="auto">
          <a:xfrm>
            <a:off x="2387600" y="5816302"/>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59" name="Text Box 29"/>
          <p:cNvSpPr txBox="1">
            <a:spLocks noChangeArrowheads="1"/>
          </p:cNvSpPr>
          <p:nvPr/>
        </p:nvSpPr>
        <p:spPr bwMode="auto">
          <a:xfrm>
            <a:off x="7235825" y="3239790"/>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a[0][n-1]</a:t>
            </a:r>
            <a:endParaRPr lang="en-US" altLang="zh-CN" sz="2000">
              <a:solidFill>
                <a:srgbClr val="CC0066"/>
              </a:solidFill>
              <a:ea typeface="楷体_GB2312" pitchFamily="49" charset="-122"/>
            </a:endParaRPr>
          </a:p>
        </p:txBody>
      </p:sp>
      <p:graphicFrame>
        <p:nvGraphicFramePr>
          <p:cNvPr id="59446" name="Group 54"/>
          <p:cNvGraphicFramePr>
            <a:graphicFrameLocks noGrp="1"/>
          </p:cNvGraphicFramePr>
          <p:nvPr/>
        </p:nvGraphicFramePr>
        <p:xfrm>
          <a:off x="2151063" y="3046115"/>
          <a:ext cx="865187" cy="3325814"/>
        </p:xfrm>
        <a:graphic>
          <a:graphicData uri="http://schemas.openxmlformats.org/drawingml/2006/table">
            <a:tbl>
              <a:tblPr/>
              <a:tblGrid>
                <a:gridCol w="865187"/>
              </a:tblGrid>
              <a:tr h="676275">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74" name="Line 7"/>
          <p:cNvSpPr>
            <a:spLocks noChangeShapeType="1"/>
          </p:cNvSpPr>
          <p:nvPr/>
        </p:nvSpPr>
        <p:spPr bwMode="auto">
          <a:xfrm>
            <a:off x="1209675" y="3352502"/>
            <a:ext cx="914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75" name="Text Box 21"/>
          <p:cNvSpPr txBox="1">
            <a:spLocks noChangeArrowheads="1"/>
          </p:cNvSpPr>
          <p:nvPr/>
        </p:nvSpPr>
        <p:spPr bwMode="auto">
          <a:xfrm>
            <a:off x="1385888" y="300801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a:t>
            </a:r>
            <a:endParaRPr lang="en-US" altLang="zh-CN" sz="2000">
              <a:solidFill>
                <a:srgbClr val="CC0066"/>
              </a:solidFill>
              <a:ea typeface="楷体_GB2312" pitchFamily="49" charset="-122"/>
            </a:endParaRPr>
          </a:p>
        </p:txBody>
      </p:sp>
      <p:sp>
        <p:nvSpPr>
          <p:cNvPr id="52276" name="Line 52"/>
          <p:cNvSpPr>
            <a:spLocks noChangeShapeType="1"/>
          </p:cNvSpPr>
          <p:nvPr/>
        </p:nvSpPr>
        <p:spPr bwMode="auto">
          <a:xfrm>
            <a:off x="2844800" y="3379490"/>
            <a:ext cx="576263"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77" name="Line 53"/>
          <p:cNvSpPr>
            <a:spLocks noChangeShapeType="1"/>
          </p:cNvSpPr>
          <p:nvPr/>
        </p:nvSpPr>
        <p:spPr bwMode="auto">
          <a:xfrm>
            <a:off x="2844800" y="4046240"/>
            <a:ext cx="576263"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78" name="Line 56"/>
          <p:cNvSpPr>
            <a:spLocks noChangeShapeType="1"/>
          </p:cNvSpPr>
          <p:nvPr/>
        </p:nvSpPr>
        <p:spPr bwMode="auto">
          <a:xfrm>
            <a:off x="2773363" y="5349577"/>
            <a:ext cx="576262"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79" name="Line 7"/>
          <p:cNvSpPr>
            <a:spLocks noChangeShapeType="1"/>
          </p:cNvSpPr>
          <p:nvPr/>
        </p:nvSpPr>
        <p:spPr bwMode="auto">
          <a:xfrm>
            <a:off x="1209675" y="3377902"/>
            <a:ext cx="914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80" name="Line 7"/>
          <p:cNvSpPr>
            <a:spLocks noChangeShapeType="1"/>
          </p:cNvSpPr>
          <p:nvPr/>
        </p:nvSpPr>
        <p:spPr bwMode="auto">
          <a:xfrm>
            <a:off x="1209675" y="3363615"/>
            <a:ext cx="914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81" name="Line 8"/>
          <p:cNvSpPr>
            <a:spLocks noChangeShapeType="1"/>
          </p:cNvSpPr>
          <p:nvPr/>
        </p:nvSpPr>
        <p:spPr bwMode="auto">
          <a:xfrm>
            <a:off x="1209675" y="4008140"/>
            <a:ext cx="914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82" name="Text Box 10"/>
          <p:cNvSpPr txBox="1">
            <a:spLocks noChangeArrowheads="1"/>
          </p:cNvSpPr>
          <p:nvPr/>
        </p:nvSpPr>
        <p:spPr bwMode="auto">
          <a:xfrm>
            <a:off x="1143000" y="4333577"/>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2283" name="Line 13"/>
          <p:cNvSpPr>
            <a:spLocks noChangeShapeType="1"/>
          </p:cNvSpPr>
          <p:nvPr/>
        </p:nvSpPr>
        <p:spPr bwMode="auto">
          <a:xfrm>
            <a:off x="1209675" y="5344815"/>
            <a:ext cx="914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2284" name="Text Box 22"/>
          <p:cNvSpPr txBox="1">
            <a:spLocks noChangeArrowheads="1"/>
          </p:cNvSpPr>
          <p:nvPr/>
        </p:nvSpPr>
        <p:spPr bwMode="auto">
          <a:xfrm>
            <a:off x="1143000" y="3690640"/>
            <a:ext cx="992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a:t>
            </a:r>
            <a:endParaRPr lang="en-US" altLang="zh-CN" sz="2000">
              <a:solidFill>
                <a:srgbClr val="CC0066"/>
              </a:solidFill>
              <a:ea typeface="楷体_GB2312" pitchFamily="49" charset="-122"/>
            </a:endParaRPr>
          </a:p>
        </p:txBody>
      </p:sp>
      <p:sp>
        <p:nvSpPr>
          <p:cNvPr id="52285" name="Text Box 23"/>
          <p:cNvSpPr txBox="1">
            <a:spLocks noChangeArrowheads="1"/>
          </p:cNvSpPr>
          <p:nvPr/>
        </p:nvSpPr>
        <p:spPr bwMode="auto">
          <a:xfrm>
            <a:off x="1214438" y="502096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a:t>
            </a:r>
            <a:endParaRPr lang="en-US" altLang="zh-CN" sz="2000">
              <a:solidFill>
                <a:srgbClr val="CC0066"/>
              </a:solidFill>
              <a:ea typeface="楷体_GB2312" pitchFamily="49" charset="-122"/>
            </a:endParaRPr>
          </a:p>
        </p:txBody>
      </p:sp>
      <p:sp>
        <p:nvSpPr>
          <p:cNvPr id="2"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59"/>
          <p:cNvSpPr>
            <a:spLocks noChangeArrowheads="1"/>
          </p:cNvSpPr>
          <p:nvPr/>
        </p:nvSpPr>
        <p:spPr bwMode="auto">
          <a:xfrm>
            <a:off x="611188" y="1430338"/>
            <a:ext cx="8072437"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rPr>
              <a:t>如上所述，二维数组</a:t>
            </a:r>
            <a:r>
              <a:rPr lang="en-US" altLang="zh-CN" sz="2800" b="1">
                <a:solidFill>
                  <a:srgbClr val="FF0000"/>
                </a:solidFill>
              </a:rPr>
              <a:t>a</a:t>
            </a:r>
            <a:r>
              <a:rPr lang="zh-CN" altLang="en-US" sz="2800">
                <a:latin typeface="黑体" panose="02010609060101010101" pitchFamily="49" charset="-122"/>
                <a:ea typeface="黑体" panose="02010609060101010101" pitchFamily="49" charset="-122"/>
              </a:rPr>
              <a:t>隐含有两个指针（地址）</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lvl="1" eaLnBrk="1" hangingPunct="1">
              <a:spcBef>
                <a:spcPct val="0"/>
              </a:spcBef>
              <a:buSzTx/>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二维数组首地址： </a:t>
            </a:r>
            <a:r>
              <a:rPr lang="en-US" altLang="zh-CN" sz="3200" b="1">
                <a:solidFill>
                  <a:srgbClr val="FF0000"/>
                </a:solidFill>
              </a:rPr>
              <a:t>a</a:t>
            </a:r>
            <a:endParaRPr lang="en-US" altLang="zh-CN" sz="3200" b="1">
              <a:solidFill>
                <a:srgbClr val="FF0000"/>
              </a:solidFill>
            </a:endParaRPr>
          </a:p>
          <a:p>
            <a:pPr lvl="1" eaLnBrk="1" hangingPunct="1">
              <a:spcBef>
                <a:spcPct val="0"/>
              </a:spcBef>
              <a:buSzTx/>
              <a:buFont typeface="Wingdings" panose="05000000000000000000" pitchFamily="2" charset="2"/>
              <a:buChar char="ü"/>
            </a:pPr>
            <a:r>
              <a:rPr lang="zh-CN" altLang="en-US" sz="2400">
                <a:latin typeface="黑体" panose="02010609060101010101" pitchFamily="49" charset="-122"/>
                <a:ea typeface="黑体" panose="02010609060101010101" pitchFamily="49" charset="-122"/>
              </a:rPr>
              <a:t>二维数组的行下标为</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a:latin typeface="Times New Roman" panose="02020603050405020304" pitchFamily="18" charset="0"/>
                <a:ea typeface="黑体" panose="02010609060101010101" pitchFamily="49" charset="-122"/>
                <a:cs typeface="Times New Roman" panose="02020603050405020304" pitchFamily="18" charset="0"/>
              </a:rPr>
              <a:t>那行一维数组的首地址：</a:t>
            </a:r>
            <a:r>
              <a:rPr lang="zh-CN" altLang="en-US" sz="2400">
                <a:latin typeface="黑体" panose="02010609060101010101" pitchFamily="49" charset="-122"/>
                <a:ea typeface="黑体" panose="02010609060101010101" pitchFamily="49" charset="-122"/>
              </a:rPr>
              <a:t> </a:t>
            </a:r>
            <a:r>
              <a:rPr lang="en-US" altLang="zh-CN" sz="3200" b="1">
                <a:solidFill>
                  <a:srgbClr val="FF0000"/>
                </a:solidFill>
              </a:rPr>
              <a:t>a[i]</a:t>
            </a:r>
            <a:endParaRPr lang="en-US" altLang="zh-CN" sz="3200" b="1">
              <a:solidFill>
                <a:srgbClr val="FF0000"/>
              </a:solidFill>
            </a:endParaRPr>
          </a:p>
        </p:txBody>
      </p:sp>
      <p:sp>
        <p:nvSpPr>
          <p:cNvPr id="62" name="矩形 61"/>
          <p:cNvSpPr/>
          <p:nvPr/>
        </p:nvSpPr>
        <p:spPr>
          <a:xfrm>
            <a:off x="1857375" y="3214688"/>
            <a:ext cx="1285875" cy="3643312"/>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53252" name="Rectangle 4"/>
          <p:cNvSpPr>
            <a:spLocks noChangeArrowheads="1"/>
          </p:cNvSpPr>
          <p:nvPr/>
        </p:nvSpPr>
        <p:spPr bwMode="auto">
          <a:xfrm>
            <a:off x="3343275" y="3475038"/>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3253" name="Line 5"/>
          <p:cNvSpPr>
            <a:spLocks noChangeShapeType="1"/>
          </p:cNvSpPr>
          <p:nvPr/>
        </p:nvSpPr>
        <p:spPr bwMode="auto">
          <a:xfrm>
            <a:off x="3343275" y="4008438"/>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4" name="Line 6"/>
          <p:cNvSpPr>
            <a:spLocks noChangeShapeType="1"/>
          </p:cNvSpPr>
          <p:nvPr/>
        </p:nvSpPr>
        <p:spPr bwMode="auto">
          <a:xfrm>
            <a:off x="3343275" y="4618038"/>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5" name="Text Box 10"/>
          <p:cNvSpPr txBox="1">
            <a:spLocks noChangeArrowheads="1"/>
          </p:cNvSpPr>
          <p:nvPr/>
        </p:nvSpPr>
        <p:spPr bwMode="auto">
          <a:xfrm>
            <a:off x="2316163" y="4856163"/>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56" name="Text Box 11"/>
          <p:cNvSpPr txBox="1">
            <a:spLocks noChangeArrowheads="1"/>
          </p:cNvSpPr>
          <p:nvPr/>
        </p:nvSpPr>
        <p:spPr bwMode="auto">
          <a:xfrm>
            <a:off x="4333875" y="4846638"/>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57" name="Line 12"/>
          <p:cNvSpPr>
            <a:spLocks noChangeShapeType="1"/>
          </p:cNvSpPr>
          <p:nvPr/>
        </p:nvSpPr>
        <p:spPr bwMode="auto">
          <a:xfrm>
            <a:off x="3343275" y="5456238"/>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8" name="Line 15"/>
          <p:cNvSpPr>
            <a:spLocks noChangeShapeType="1"/>
          </p:cNvSpPr>
          <p:nvPr/>
        </p:nvSpPr>
        <p:spPr bwMode="auto">
          <a:xfrm>
            <a:off x="5476875" y="3475038"/>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59" name="Line 16"/>
          <p:cNvSpPr>
            <a:spLocks noChangeShapeType="1"/>
          </p:cNvSpPr>
          <p:nvPr/>
        </p:nvSpPr>
        <p:spPr bwMode="auto">
          <a:xfrm>
            <a:off x="6661150" y="3475038"/>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60" name="Text Box 17"/>
          <p:cNvSpPr txBox="1">
            <a:spLocks noChangeArrowheads="1"/>
          </p:cNvSpPr>
          <p:nvPr/>
        </p:nvSpPr>
        <p:spPr bwMode="auto">
          <a:xfrm>
            <a:off x="2224088" y="35607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a[0]</a:t>
            </a:r>
            <a:endParaRPr lang="en-US" altLang="zh-CN" sz="2000" b="1">
              <a:solidFill>
                <a:srgbClr val="FF0000"/>
              </a:solidFill>
              <a:ea typeface="楷体_GB2312" pitchFamily="49" charset="-122"/>
            </a:endParaRPr>
          </a:p>
        </p:txBody>
      </p:sp>
      <p:sp>
        <p:nvSpPr>
          <p:cNvPr id="53261" name="Text Box 18"/>
          <p:cNvSpPr txBox="1">
            <a:spLocks noChangeArrowheads="1"/>
          </p:cNvSpPr>
          <p:nvPr/>
        </p:nvSpPr>
        <p:spPr bwMode="auto">
          <a:xfrm>
            <a:off x="2185988" y="42084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a[1]</a:t>
            </a:r>
            <a:endParaRPr lang="en-US" altLang="zh-CN" sz="2000" b="1">
              <a:solidFill>
                <a:srgbClr val="FF0000"/>
              </a:solidFill>
              <a:ea typeface="楷体_GB2312" pitchFamily="49" charset="-122"/>
            </a:endParaRPr>
          </a:p>
        </p:txBody>
      </p:sp>
      <p:sp>
        <p:nvSpPr>
          <p:cNvPr id="53262" name="Text Box 19"/>
          <p:cNvSpPr txBox="1">
            <a:spLocks noChangeArrowheads="1"/>
          </p:cNvSpPr>
          <p:nvPr/>
        </p:nvSpPr>
        <p:spPr bwMode="auto">
          <a:xfrm>
            <a:off x="2259013" y="55038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a[i]</a:t>
            </a:r>
            <a:endParaRPr lang="en-US" altLang="zh-CN" sz="2000" b="1">
              <a:solidFill>
                <a:srgbClr val="FF0000"/>
              </a:solidFill>
              <a:ea typeface="楷体_GB2312" pitchFamily="49" charset="-122"/>
            </a:endParaRPr>
          </a:p>
        </p:txBody>
      </p:sp>
      <p:sp>
        <p:nvSpPr>
          <p:cNvPr id="53263" name="Line 24"/>
          <p:cNvSpPr>
            <a:spLocks noChangeShapeType="1"/>
          </p:cNvSpPr>
          <p:nvPr/>
        </p:nvSpPr>
        <p:spPr bwMode="auto">
          <a:xfrm>
            <a:off x="4791075" y="3357563"/>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64" name="Text Box 25"/>
          <p:cNvSpPr txBox="1">
            <a:spLocks noChangeArrowheads="1"/>
          </p:cNvSpPr>
          <p:nvPr/>
        </p:nvSpPr>
        <p:spPr bwMode="auto">
          <a:xfrm>
            <a:off x="4867275" y="46482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65" name="AutoShape 26"/>
          <p:cNvSpPr>
            <a:spLocks noChangeArrowheads="1"/>
          </p:cNvSpPr>
          <p:nvPr/>
        </p:nvSpPr>
        <p:spPr bwMode="auto">
          <a:xfrm>
            <a:off x="3343275" y="5948363"/>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3266" name="AutoShape 27"/>
          <p:cNvSpPr>
            <a:spLocks noChangeArrowheads="1"/>
          </p:cNvSpPr>
          <p:nvPr/>
        </p:nvSpPr>
        <p:spPr bwMode="auto">
          <a:xfrm rot="-5400000">
            <a:off x="6010275" y="4618038"/>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3267" name="Line 28"/>
          <p:cNvSpPr>
            <a:spLocks noChangeShapeType="1"/>
          </p:cNvSpPr>
          <p:nvPr/>
        </p:nvSpPr>
        <p:spPr bwMode="auto">
          <a:xfrm>
            <a:off x="7153275" y="6065838"/>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68" name="Text Box 29"/>
          <p:cNvSpPr txBox="1">
            <a:spLocks noChangeArrowheads="1"/>
          </p:cNvSpPr>
          <p:nvPr/>
        </p:nvSpPr>
        <p:spPr bwMode="auto">
          <a:xfrm>
            <a:off x="5608638" y="355123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53269" name="Text Box 30"/>
          <p:cNvSpPr txBox="1">
            <a:spLocks noChangeArrowheads="1"/>
          </p:cNvSpPr>
          <p:nvPr/>
        </p:nvSpPr>
        <p:spPr bwMode="auto">
          <a:xfrm>
            <a:off x="5607050" y="408463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53270" name="Text Box 31"/>
          <p:cNvSpPr txBox="1">
            <a:spLocks noChangeArrowheads="1"/>
          </p:cNvSpPr>
          <p:nvPr/>
        </p:nvSpPr>
        <p:spPr bwMode="auto">
          <a:xfrm>
            <a:off x="5678488" y="551656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53271" name="Text Box 29"/>
          <p:cNvSpPr txBox="1">
            <a:spLocks noChangeArrowheads="1"/>
          </p:cNvSpPr>
          <p:nvPr/>
        </p:nvSpPr>
        <p:spPr bwMode="auto">
          <a:xfrm>
            <a:off x="3563938" y="3544888"/>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53272" name="Text Box 25"/>
          <p:cNvSpPr txBox="1">
            <a:spLocks noChangeArrowheads="1"/>
          </p:cNvSpPr>
          <p:nvPr/>
        </p:nvSpPr>
        <p:spPr bwMode="auto">
          <a:xfrm>
            <a:off x="4899025" y="33289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3" name="Text Box 25"/>
          <p:cNvSpPr txBox="1">
            <a:spLocks noChangeArrowheads="1"/>
          </p:cNvSpPr>
          <p:nvPr/>
        </p:nvSpPr>
        <p:spPr bwMode="auto">
          <a:xfrm>
            <a:off x="6661150" y="33289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4" name="Text Box 11"/>
          <p:cNvSpPr txBox="1">
            <a:spLocks noChangeArrowheads="1"/>
          </p:cNvSpPr>
          <p:nvPr/>
        </p:nvSpPr>
        <p:spPr bwMode="auto">
          <a:xfrm>
            <a:off x="4333875" y="4137025"/>
            <a:ext cx="6715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5" name="Text Box 25"/>
          <p:cNvSpPr txBox="1">
            <a:spLocks noChangeArrowheads="1"/>
          </p:cNvSpPr>
          <p:nvPr/>
        </p:nvSpPr>
        <p:spPr bwMode="auto">
          <a:xfrm>
            <a:off x="4899025" y="39052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6" name="Text Box 25"/>
          <p:cNvSpPr txBox="1">
            <a:spLocks noChangeArrowheads="1"/>
          </p:cNvSpPr>
          <p:nvPr/>
        </p:nvSpPr>
        <p:spPr bwMode="auto">
          <a:xfrm>
            <a:off x="4899025" y="53419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7" name="Text Box 11"/>
          <p:cNvSpPr txBox="1">
            <a:spLocks noChangeArrowheads="1"/>
          </p:cNvSpPr>
          <p:nvPr/>
        </p:nvSpPr>
        <p:spPr bwMode="auto">
          <a:xfrm>
            <a:off x="4284663" y="6137275"/>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8" name="Text Box 25"/>
          <p:cNvSpPr txBox="1">
            <a:spLocks noChangeArrowheads="1"/>
          </p:cNvSpPr>
          <p:nvPr/>
        </p:nvSpPr>
        <p:spPr bwMode="auto">
          <a:xfrm>
            <a:off x="4899025" y="59944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79" name="Text Box 11"/>
          <p:cNvSpPr txBox="1">
            <a:spLocks noChangeArrowheads="1"/>
          </p:cNvSpPr>
          <p:nvPr/>
        </p:nvSpPr>
        <p:spPr bwMode="auto">
          <a:xfrm>
            <a:off x="5845175" y="4875213"/>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80" name="Text Box 29"/>
          <p:cNvSpPr txBox="1">
            <a:spLocks noChangeArrowheads="1"/>
          </p:cNvSpPr>
          <p:nvPr/>
        </p:nvSpPr>
        <p:spPr bwMode="auto">
          <a:xfrm>
            <a:off x="3563938" y="5561013"/>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
        <p:nvSpPr>
          <p:cNvPr id="53281" name="Text Box 10"/>
          <p:cNvSpPr txBox="1">
            <a:spLocks noChangeArrowheads="1"/>
          </p:cNvSpPr>
          <p:nvPr/>
        </p:nvSpPr>
        <p:spPr bwMode="auto">
          <a:xfrm>
            <a:off x="2316163" y="6172200"/>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3282" name="Text Box 29"/>
          <p:cNvSpPr txBox="1">
            <a:spLocks noChangeArrowheads="1"/>
          </p:cNvSpPr>
          <p:nvPr/>
        </p:nvSpPr>
        <p:spPr bwMode="auto">
          <a:xfrm>
            <a:off x="7164388" y="3544888"/>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a[0][n-1]</a:t>
            </a:r>
            <a:endParaRPr lang="en-US" altLang="zh-CN" sz="2000">
              <a:solidFill>
                <a:srgbClr val="CC0066"/>
              </a:solidFill>
              <a:ea typeface="楷体_GB2312" pitchFamily="49" charset="-122"/>
            </a:endParaRPr>
          </a:p>
        </p:txBody>
      </p:sp>
      <p:graphicFrame>
        <p:nvGraphicFramePr>
          <p:cNvPr id="94" name="Group 54"/>
          <p:cNvGraphicFramePr>
            <a:graphicFrameLocks noGrp="1"/>
          </p:cNvGraphicFramePr>
          <p:nvPr/>
        </p:nvGraphicFramePr>
        <p:xfrm>
          <a:off x="2071688" y="3357563"/>
          <a:ext cx="928687" cy="3429001"/>
        </p:xfrm>
        <a:graphic>
          <a:graphicData uri="http://schemas.openxmlformats.org/drawingml/2006/table">
            <a:tbl>
              <a:tblPr/>
              <a:tblGrid>
                <a:gridCol w="928687"/>
              </a:tblGrid>
              <a:tr h="69725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163">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97" name="Line 52"/>
          <p:cNvSpPr>
            <a:spLocks noChangeShapeType="1"/>
          </p:cNvSpPr>
          <p:nvPr/>
        </p:nvSpPr>
        <p:spPr bwMode="auto">
          <a:xfrm>
            <a:off x="2771775" y="3786188"/>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98" name="Line 53"/>
          <p:cNvSpPr>
            <a:spLocks noChangeShapeType="1"/>
          </p:cNvSpPr>
          <p:nvPr/>
        </p:nvSpPr>
        <p:spPr bwMode="auto">
          <a:xfrm>
            <a:off x="2771775" y="4429125"/>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299" name="Line 56"/>
          <p:cNvSpPr>
            <a:spLocks noChangeShapeType="1"/>
          </p:cNvSpPr>
          <p:nvPr/>
        </p:nvSpPr>
        <p:spPr bwMode="auto">
          <a:xfrm>
            <a:off x="2781300" y="5715000"/>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300" name="Line 7"/>
          <p:cNvSpPr>
            <a:spLocks noChangeShapeType="1"/>
          </p:cNvSpPr>
          <p:nvPr/>
        </p:nvSpPr>
        <p:spPr bwMode="auto">
          <a:xfrm>
            <a:off x="1143000" y="3786188"/>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301" name="Text Box 21"/>
          <p:cNvSpPr txBox="1">
            <a:spLocks noChangeArrowheads="1"/>
          </p:cNvSpPr>
          <p:nvPr/>
        </p:nvSpPr>
        <p:spPr bwMode="auto">
          <a:xfrm>
            <a:off x="1314450" y="3201988"/>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a:t>
            </a:r>
            <a:endParaRPr lang="en-US" altLang="zh-CN" b="1">
              <a:solidFill>
                <a:srgbClr val="FF0000"/>
              </a:solidFill>
              <a:ea typeface="楷体_GB2312" pitchFamily="49" charset="-122"/>
            </a:endParaRPr>
          </a:p>
        </p:txBody>
      </p:sp>
      <p:sp>
        <p:nvSpPr>
          <p:cNvPr id="2"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1"/>
          <p:cNvSpPr>
            <a:spLocks noGrp="1"/>
          </p:cNvSpPr>
          <p:nvPr>
            <p:ph type="dt" sz="quarter" idx="10"/>
          </p:nvPr>
        </p:nvSpPr>
        <p:spPr>
          <a:xfrm>
            <a:off x="468313" y="6613525"/>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4471F246-7E7D-4D75-8E90-210EFBBD1E4B}" type="datetime4">
              <a:rPr lang="en-US" altLang="zh-CN" sz="1400" smtClean="0">
                <a:solidFill>
                  <a:schemeClr val="accent1"/>
                </a:solidFill>
              </a:rPr>
            </a:fld>
            <a:endParaRPr lang="en-US" altLang="zh-CN" sz="1400" smtClean="0">
              <a:solidFill>
                <a:schemeClr val="accent1"/>
              </a:solidFill>
            </a:endParaRPr>
          </a:p>
        </p:txBody>
      </p:sp>
      <p:sp>
        <p:nvSpPr>
          <p:cNvPr id="54275" name="TextBox 2"/>
          <p:cNvSpPr txBox="1">
            <a:spLocks noChangeArrowheads="1"/>
          </p:cNvSpPr>
          <p:nvPr/>
        </p:nvSpPr>
        <p:spPr bwMode="auto">
          <a:xfrm>
            <a:off x="684213" y="1916832"/>
            <a:ext cx="8001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 typeface="Wingdings" panose="05000000000000000000" pitchFamily="2" charset="2"/>
              <a:buChar char="Ø"/>
            </a:pPr>
            <a:r>
              <a:rPr lang="zh-CN" altLang="en-US" sz="2800" dirty="0">
                <a:latin typeface="Times New Roman" panose="02020603050405020304" pitchFamily="18" charset="0"/>
                <a:ea typeface="黑体" panose="02010609060101010101" pitchFamily="49" charset="-122"/>
              </a:rPr>
              <a:t>若考虑</a:t>
            </a:r>
            <a:r>
              <a:rPr lang="zh-CN" altLang="en-US" sz="2800" dirty="0" smtClean="0">
                <a:latin typeface="Times New Roman" panose="02020603050405020304" pitchFamily="18" charset="0"/>
                <a:ea typeface="黑体" panose="02010609060101010101" pitchFamily="49" charset="-122"/>
              </a:rPr>
              <a:t>，我们自己另外</a:t>
            </a:r>
            <a:r>
              <a:rPr lang="zh-CN" altLang="en-US" sz="2800" dirty="0">
                <a:latin typeface="Times New Roman" panose="02020603050405020304" pitchFamily="18" charset="0"/>
                <a:ea typeface="黑体" panose="02010609060101010101" pitchFamily="49" charset="-122"/>
              </a:rPr>
              <a:t>定义一个</a:t>
            </a:r>
            <a:r>
              <a:rPr lang="zh-CN" altLang="en-US" sz="2800" dirty="0">
                <a:solidFill>
                  <a:srgbClr val="FF0000"/>
                </a:solidFill>
                <a:latin typeface="Times New Roman" panose="02020603050405020304" pitchFamily="18" charset="0"/>
                <a:ea typeface="黑体" panose="02010609060101010101" pitchFamily="49" charset="-122"/>
              </a:rPr>
              <a:t>指针变量</a:t>
            </a:r>
            <a:r>
              <a:rPr lang="zh-CN" altLang="en-US" sz="2800" dirty="0">
                <a:latin typeface="Times New Roman" panose="02020603050405020304" pitchFamily="18" charset="0"/>
                <a:ea typeface="黑体" panose="02010609060101010101" pitchFamily="49" charset="-122"/>
              </a:rPr>
              <a:t>，来保存二维数组的这</a:t>
            </a:r>
            <a:r>
              <a:rPr lang="zh-CN" altLang="en-US" sz="2800" dirty="0" smtClean="0">
                <a:latin typeface="Times New Roman" panose="02020603050405020304" pitchFamily="18" charset="0"/>
                <a:ea typeface="黑体" panose="02010609060101010101" pitchFamily="49" charset="-122"/>
              </a:rPr>
              <a:t>两种隐含的地址，那么就可以使用</a:t>
            </a:r>
            <a:r>
              <a:rPr lang="zh-CN" altLang="en-US" sz="2800" b="1" dirty="0" smtClean="0">
                <a:solidFill>
                  <a:srgbClr val="FF0000"/>
                </a:solidFill>
                <a:latin typeface="Times New Roman" panose="02020603050405020304" pitchFamily="18" charset="0"/>
                <a:ea typeface="黑体" panose="02010609060101010101" pitchFamily="49" charset="-122"/>
              </a:rPr>
              <a:t>我们自己的指针</a:t>
            </a:r>
            <a:r>
              <a:rPr lang="zh-CN" altLang="en-US" sz="2800" dirty="0" smtClean="0">
                <a:latin typeface="Times New Roman" panose="02020603050405020304" pitchFamily="18" charset="0"/>
                <a:ea typeface="黑体" panose="02010609060101010101" pitchFamily="49" charset="-122"/>
              </a:rPr>
              <a:t>对数组进行处理</a:t>
            </a:r>
            <a:r>
              <a:rPr lang="en-US" altLang="zh-CN" sz="2800" b="1" dirty="0" smtClean="0">
                <a:latin typeface="Times New Roman" panose="02020603050405020304" pitchFamily="18" charset="0"/>
                <a:ea typeface="黑体" panose="02010609060101010101" pitchFamily="49" charset="-122"/>
              </a:rPr>
              <a:t>:</a:t>
            </a:r>
            <a:endParaRPr lang="en-US" altLang="zh-CN" sz="2800" b="1" dirty="0">
              <a:latin typeface="Times New Roman" panose="02020603050405020304" pitchFamily="18" charset="0"/>
              <a:ea typeface="黑体" panose="02010609060101010101" pitchFamily="49" charset="-122"/>
            </a:endParaRPr>
          </a:p>
        </p:txBody>
      </p:sp>
      <p:sp>
        <p:nvSpPr>
          <p:cNvPr id="54277" name="矩形 59"/>
          <p:cNvSpPr>
            <a:spLocks noChangeArrowheads="1"/>
          </p:cNvSpPr>
          <p:nvPr/>
        </p:nvSpPr>
        <p:spPr bwMode="auto">
          <a:xfrm>
            <a:off x="611188" y="3879850"/>
            <a:ext cx="8072437"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rPr>
              <a:t>二维数组</a:t>
            </a:r>
            <a:r>
              <a:rPr lang="en-US" altLang="zh-CN" sz="2800" b="1" dirty="0">
                <a:solidFill>
                  <a:srgbClr val="FF0000"/>
                </a:solidFill>
              </a:rPr>
              <a:t>a</a:t>
            </a:r>
            <a:r>
              <a:rPr lang="zh-CN" altLang="en-US" sz="2800" dirty="0">
                <a:latin typeface="黑体" panose="02010609060101010101" pitchFamily="49" charset="-122"/>
                <a:ea typeface="黑体" panose="02010609060101010101" pitchFamily="49" charset="-122"/>
              </a:rPr>
              <a:t>隐含有两个指针（地址）</a:t>
            </a:r>
            <a:r>
              <a:rPr lang="en-US" altLang="zh-CN"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pPr lvl="1" eaLnBrk="1" hangingPunct="1">
              <a:spcBef>
                <a:spcPct val="0"/>
              </a:spcBef>
              <a:buSzTx/>
              <a:buFont typeface="Wingdings" panose="05000000000000000000" pitchFamily="2" charset="2"/>
              <a:buChar char="ü"/>
            </a:pPr>
            <a:r>
              <a:rPr lang="zh-CN" altLang="en-US" sz="2400" dirty="0">
                <a:latin typeface="黑体" panose="02010609060101010101" pitchFamily="49" charset="-122"/>
                <a:ea typeface="黑体" panose="02010609060101010101" pitchFamily="49" charset="-122"/>
              </a:rPr>
              <a:t>二维数组首地址： </a:t>
            </a:r>
            <a:r>
              <a:rPr lang="en-US" altLang="zh-CN" sz="3200" b="1" dirty="0">
                <a:solidFill>
                  <a:srgbClr val="FF0000"/>
                </a:solidFill>
              </a:rPr>
              <a:t>a</a:t>
            </a:r>
            <a:endParaRPr lang="en-US" altLang="zh-CN" sz="3200" b="1" dirty="0">
              <a:solidFill>
                <a:srgbClr val="FF0000"/>
              </a:solidFill>
            </a:endParaRPr>
          </a:p>
          <a:p>
            <a:pPr lvl="1" eaLnBrk="1" hangingPunct="1">
              <a:spcBef>
                <a:spcPct val="0"/>
              </a:spcBef>
              <a:buSzTx/>
              <a:buFont typeface="Wingdings" panose="05000000000000000000" pitchFamily="2" charset="2"/>
              <a:buChar char="ü"/>
            </a:pPr>
            <a:r>
              <a:rPr lang="zh-CN" altLang="en-US" sz="2400" dirty="0">
                <a:latin typeface="黑体" panose="02010609060101010101" pitchFamily="49" charset="-122"/>
                <a:ea typeface="黑体" panose="02010609060101010101" pitchFamily="49" charset="-122"/>
              </a:rPr>
              <a:t>二维数组的行下标为</a:t>
            </a:r>
            <a:r>
              <a:rPr lang="en-US" altLang="zh-CN"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那行一维数组的首地址：</a:t>
            </a:r>
            <a:r>
              <a:rPr lang="zh-CN" altLang="en-US" sz="2400" dirty="0">
                <a:latin typeface="黑体" panose="02010609060101010101" pitchFamily="49" charset="-122"/>
                <a:ea typeface="黑体" panose="02010609060101010101" pitchFamily="49" charset="-122"/>
              </a:rPr>
              <a:t> </a:t>
            </a:r>
            <a:r>
              <a:rPr lang="en-US" altLang="zh-CN" sz="3200" b="1" dirty="0">
                <a:solidFill>
                  <a:srgbClr val="FF0000"/>
                </a:solidFill>
              </a:rPr>
              <a:t>a[</a:t>
            </a:r>
            <a:r>
              <a:rPr lang="en-US" altLang="zh-CN" sz="3200" b="1" dirty="0" err="1">
                <a:solidFill>
                  <a:srgbClr val="FF0000"/>
                </a:solidFill>
              </a:rPr>
              <a:t>i</a:t>
            </a:r>
            <a:r>
              <a:rPr lang="en-US" altLang="zh-CN" sz="3200" b="1" dirty="0">
                <a:solidFill>
                  <a:srgbClr val="FF0000"/>
                </a:solidFill>
              </a:rPr>
              <a:t>]</a:t>
            </a:r>
            <a:endParaRPr lang="en-US" altLang="zh-CN" sz="3200" b="1" dirty="0">
              <a:solidFill>
                <a:srgbClr val="FF0000"/>
              </a:solidFill>
            </a:endParaRPr>
          </a:p>
        </p:txBody>
      </p:sp>
      <p:sp>
        <p:nvSpPr>
          <p:cNvPr id="50205"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567880" y="260648"/>
            <a:ext cx="6324600" cy="533400"/>
          </a:xfrm>
        </p:spPr>
        <p:txBody>
          <a:bodyPr/>
          <a:lstStyle/>
          <a:p>
            <a:r>
              <a:rPr lang="zh-CN" altLang="en-US" dirty="0" smtClean="0">
                <a:latin typeface="黑体" panose="02010609060101010101" pitchFamily="49" charset="-122"/>
                <a:ea typeface="黑体" panose="02010609060101010101" pitchFamily="49" charset="-122"/>
              </a:rPr>
              <a:t>指针概览</a:t>
            </a:r>
            <a:endParaRPr lang="zh-CN" altLang="en-US" dirty="0" smtClean="0">
              <a:latin typeface="黑体" panose="02010609060101010101" pitchFamily="49" charset="-122"/>
              <a:ea typeface="黑体" panose="02010609060101010101" pitchFamily="49" charset="-122"/>
            </a:endParaRPr>
          </a:p>
        </p:txBody>
      </p:sp>
      <p:sp>
        <p:nvSpPr>
          <p:cNvPr id="8195" name="Rectangle 3"/>
          <p:cNvSpPr>
            <a:spLocks noGrp="1" noChangeArrowheads="1"/>
          </p:cNvSpPr>
          <p:nvPr>
            <p:ph type="body" idx="4294967295"/>
          </p:nvPr>
        </p:nvSpPr>
        <p:spPr>
          <a:xfrm>
            <a:off x="2509838" y="1940878"/>
            <a:ext cx="4654550" cy="3000375"/>
          </a:xfrm>
        </p:spPr>
        <p:txBody>
          <a:bodyPr/>
          <a:lstStyle/>
          <a:p>
            <a:r>
              <a:rPr lang="zh-CN" altLang="en-US" dirty="0" smtClean="0">
                <a:latin typeface="黑体" panose="02010609060101010101" pitchFamily="49" charset="-122"/>
                <a:ea typeface="黑体" panose="02010609060101010101" pitchFamily="49" charset="-122"/>
              </a:rPr>
              <a:t>指针基本概念</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指针变量</a:t>
            </a:r>
            <a:endParaRPr lang="en-US" altLang="zh-CN" dirty="0" smtClean="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指针与数组</a:t>
            </a:r>
            <a:endParaRPr lang="en-US" altLang="zh-CN" dirty="0" smtClean="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指针与函数</a:t>
            </a:r>
            <a:endParaRPr lang="en-US" altLang="zh-CN"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519113" y="1571625"/>
            <a:ext cx="8229600" cy="2643188"/>
          </a:xfrm>
        </p:spPr>
        <p:txBody>
          <a:bodyPr/>
          <a:lstStyle/>
          <a:p>
            <a:pPr marL="342900" lvl="1" indent="-342900">
              <a:spcBef>
                <a:spcPts val="0"/>
              </a:spcBef>
              <a:buSzTx/>
              <a:buFont typeface="Wingdings" panose="05000000000000000000" pitchFamily="2" charset="2"/>
              <a:buChar char="§"/>
            </a:pPr>
            <a:r>
              <a:rPr lang="zh-CN" altLang="en-US" sz="32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定义指针变量要保存</a:t>
            </a:r>
            <a:r>
              <a:rPr lang="zh-CN" altLang="en-US"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二维数组的首地址</a:t>
            </a:r>
            <a:r>
              <a:rPr lang="en-US" altLang="zh-CN" sz="4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4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spcBef>
                <a:spcPts val="0"/>
              </a:spcBef>
              <a:buFont typeface="Wingdings 2" panose="05020102010507070707" pitchFamily="18"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a[2][3]={{1,2,3}</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{4,5,6}};</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spcBef>
                <a:spcPts val="0"/>
              </a:spcBef>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为指针变量；</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p = a;  </a:t>
            </a: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299" name="Rectangle 3"/>
          <p:cNvSpPr txBox="1">
            <a:spLocks noChangeArrowheads="1"/>
          </p:cNvSpPr>
          <p:nvPr/>
        </p:nvSpPr>
        <p:spPr bwMode="auto">
          <a:xfrm>
            <a:off x="179705" y="3919220"/>
            <a:ext cx="8785225" cy="2606040"/>
          </a:xfrm>
          <a:prstGeom prst="rect">
            <a:avLst/>
          </a:prstGeom>
          <a:noFill/>
          <a:ln w="9525">
            <a:solidFill>
              <a:schemeClr val="tx1"/>
            </a:solidFill>
            <a:miter lim="800000"/>
          </a:ln>
          <a:extLst>
            <a:ext uri="{909E8E84-426E-40DD-AFC4-6F175D3DCCD1}">
              <a14:hiddenFill xmlns:a14="http://schemas.microsoft.com/office/drawing/2010/main">
                <a:solidFill>
                  <a:srgbClr val="FFFF00"/>
                </a:solidFill>
              </a14:hiddenFill>
            </a:ext>
          </a:extLst>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522605" indent="-34798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marL="351155" lvl="1" indent="0">
              <a:buFont typeface="Wingdings 2" panose="05020102010507070707" pitchFamily="18" charset="2"/>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若要</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 = 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，则</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应该是同样的数据类型；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0">
              <a:spcBef>
                <a:spcPct val="0"/>
              </a:spcBef>
              <a:buSzPct val="50000"/>
              <a:buFont typeface="Wingdings 2" panose="05020102010507070707" pitchFamily="18" charset="2"/>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indent="0">
              <a:spcBef>
                <a:spcPct val="0"/>
              </a:spcBef>
              <a:buSzPct val="50000"/>
              <a:buFont typeface="Wingdings 2" panose="05020102010507070707" pitchFamily="18"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二</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维数组名</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指向二维数组</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第</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一行元素</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的首地址，</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第一行是包含</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个元素的一维数组</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indent="0">
              <a:spcBef>
                <a:spcPct val="0"/>
              </a:spcBef>
              <a:buSzPct val="50000"/>
              <a:buFont typeface="Wingdings 2" panose="05020102010507070707" pitchFamily="18" charset="2"/>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那么</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也必须</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被</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定义为</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“指向包含</a:t>
            </a: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个元素的一维数组”</a:t>
            </a:r>
            <a:r>
              <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这样的数据结构</a:t>
            </a:r>
            <a:endParaRPr lang="zh-CN" altLang="en-US" sz="2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205"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323850" y="1412875"/>
            <a:ext cx="8827135" cy="5026025"/>
          </a:xfrm>
        </p:spPr>
        <p:txBody>
          <a:bodyPr/>
          <a:lstStyle/>
          <a:p>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要定义成：</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指向包含</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j</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个元素的一维数组的指针变量</a:t>
            </a:r>
            <a:endPar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定义格式：  </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&lt;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数据类型</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&gt;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&lt;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变量名</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[&lt;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常量表达式</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&gt;] ;</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28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a[2][3]={{1,2,3},{4,5,6}};</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p)[3];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指向包含</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个元素的一维</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数</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组</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黑体" panose="02010609060101010101" pitchFamily="49" charset="-122"/>
                <a:cs typeface="Times New Roman" panose="02020603050405020304" pitchFamily="18" charset="0"/>
              </a:rPr>
              <a:t>每个元素是</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sym typeface="+mn-ea"/>
              </a:rPr>
              <a:t>int</a:t>
            </a:r>
            <a:r>
              <a:rPr lang="zh-CN" altLang="en-US" sz="2400" dirty="0" err="1" smtClean="0">
                <a:latin typeface="Times New Roman" panose="02020603050405020304" pitchFamily="18" charset="0"/>
                <a:ea typeface="黑体" panose="02010609060101010101" pitchFamily="49" charset="-122"/>
                <a:cs typeface="Times New Roman" panose="02020603050405020304" pitchFamily="18" charset="0"/>
                <a:sym typeface="+mn-ea"/>
              </a:rPr>
              <a:t>类型</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p = a;  </a:t>
            </a:r>
            <a:endPar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endParaRPr lang="en-US" altLang="zh-CN" sz="800" dirty="0" smtClean="0">
              <a:latin typeface="Times New Roman" panose="02020603050405020304" pitchFamily="18" charset="0"/>
              <a:ea typeface="黑体" panose="02010609060101010101" pitchFamily="49" charset="-122"/>
              <a:cs typeface="Times New Roman" panose="02020603050405020304" pitchFamily="18" charset="0"/>
            </a:endParaRPr>
          </a:p>
          <a:p>
            <a:pPr marL="0" lvl="2" indent="84455">
              <a:spcBef>
                <a:spcPct val="0"/>
              </a:spcBef>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定义的指针变量</a:t>
            </a:r>
            <a:r>
              <a:rPr lang="en-US"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准备</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指向一个</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包含</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a:t>
            </a:r>
            <a:r>
              <a:rPr lang="en-US" altLang="zh-CN"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int</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元素的一维数组</a:t>
            </a:r>
            <a:r>
              <a:rPr lang="zh-CN" altLang="en-US"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lvl="2" indent="84455">
              <a:spcBef>
                <a:spcPct val="0"/>
              </a:spcBef>
              <a:buFont typeface="Wingdings" panose="05000000000000000000" pitchFamily="2" charset="2"/>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p=a</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使得</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指向二维数组</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的首地址</a:t>
            </a:r>
            <a:endPar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205"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711450" y="260350"/>
            <a:ext cx="6324600" cy="533400"/>
          </a:xfrm>
        </p:spPr>
        <p:txBody>
          <a:bodyPr/>
          <a:lstStyle/>
          <a:p>
            <a:r>
              <a:rPr lang="zh-CN" altLang="en-US" dirty="0" smtClean="0">
                <a:latin typeface="黑体" panose="02010609060101010101" pitchFamily="49" charset="-122"/>
                <a:ea typeface="黑体" panose="02010609060101010101" pitchFamily="49" charset="-122"/>
              </a:rPr>
              <a:t>举例</a:t>
            </a:r>
            <a:endParaRPr lang="zh-CN" altLang="en-US" dirty="0" smtClean="0">
              <a:latin typeface="黑体" panose="02010609060101010101" pitchFamily="49" charset="-122"/>
              <a:ea typeface="黑体" panose="02010609060101010101" pitchFamily="49" charset="-122"/>
            </a:endParaRPr>
          </a:p>
        </p:txBody>
      </p:sp>
      <p:sp>
        <p:nvSpPr>
          <p:cNvPr id="57347" name="Rectangle 3"/>
          <p:cNvSpPr>
            <a:spLocks noGrp="1" noChangeArrowheads="1"/>
          </p:cNvSpPr>
          <p:nvPr>
            <p:ph type="body" idx="1"/>
          </p:nvPr>
        </p:nvSpPr>
        <p:spPr>
          <a:xfrm>
            <a:off x="179512" y="1340768"/>
            <a:ext cx="8893175" cy="1560587"/>
          </a:xfrm>
        </p:spPr>
        <p:txBody>
          <a:bodyPr/>
          <a:lstStyle/>
          <a:p>
            <a:pPr>
              <a:spcBef>
                <a:spcPct val="0"/>
              </a:spcBef>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若：</a:t>
            </a:r>
            <a:r>
              <a:rPr lang="en-US" altLang="zh-CN" sz="28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a[2][3]={{1,2,3},{4,5,6}};</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 typeface="Wingdings" panose="05000000000000000000" pitchFamily="2" charset="2"/>
              <a:buNone/>
            </a:pPr>
            <a:r>
              <a:rPr lang="en-US" altLang="zh-CN" sz="28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err="1"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 p)[3];</a:t>
            </a:r>
            <a:endParaRPr lang="en-US" altLang="zh-CN" sz="28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p = a;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p++;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a[1]</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，二维数组行下标为</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的行</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矩形 61"/>
          <p:cNvSpPr/>
          <p:nvPr/>
        </p:nvSpPr>
        <p:spPr>
          <a:xfrm>
            <a:off x="1857375" y="3214688"/>
            <a:ext cx="1285875" cy="3643312"/>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57349" name="Rectangle 4"/>
          <p:cNvSpPr>
            <a:spLocks noChangeArrowheads="1"/>
          </p:cNvSpPr>
          <p:nvPr/>
        </p:nvSpPr>
        <p:spPr bwMode="auto">
          <a:xfrm>
            <a:off x="3343275" y="3475038"/>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7350" name="Line 5"/>
          <p:cNvSpPr>
            <a:spLocks noChangeShapeType="1"/>
          </p:cNvSpPr>
          <p:nvPr/>
        </p:nvSpPr>
        <p:spPr bwMode="auto">
          <a:xfrm>
            <a:off x="3343275" y="4008438"/>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1" name="Line 6"/>
          <p:cNvSpPr>
            <a:spLocks noChangeShapeType="1"/>
          </p:cNvSpPr>
          <p:nvPr/>
        </p:nvSpPr>
        <p:spPr bwMode="auto">
          <a:xfrm>
            <a:off x="3343275" y="4618038"/>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2" name="Text Box 10"/>
          <p:cNvSpPr txBox="1">
            <a:spLocks noChangeArrowheads="1"/>
          </p:cNvSpPr>
          <p:nvPr/>
        </p:nvSpPr>
        <p:spPr bwMode="auto">
          <a:xfrm>
            <a:off x="2316163" y="4856163"/>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53" name="Text Box 11"/>
          <p:cNvSpPr txBox="1">
            <a:spLocks noChangeArrowheads="1"/>
          </p:cNvSpPr>
          <p:nvPr/>
        </p:nvSpPr>
        <p:spPr bwMode="auto">
          <a:xfrm>
            <a:off x="4333875" y="4846638"/>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54" name="Line 12"/>
          <p:cNvSpPr>
            <a:spLocks noChangeShapeType="1"/>
          </p:cNvSpPr>
          <p:nvPr/>
        </p:nvSpPr>
        <p:spPr bwMode="auto">
          <a:xfrm>
            <a:off x="3343275" y="5456238"/>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5" name="Line 15"/>
          <p:cNvSpPr>
            <a:spLocks noChangeShapeType="1"/>
          </p:cNvSpPr>
          <p:nvPr/>
        </p:nvSpPr>
        <p:spPr bwMode="auto">
          <a:xfrm>
            <a:off x="5476875" y="3475038"/>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6" name="Line 16"/>
          <p:cNvSpPr>
            <a:spLocks noChangeShapeType="1"/>
          </p:cNvSpPr>
          <p:nvPr/>
        </p:nvSpPr>
        <p:spPr bwMode="auto">
          <a:xfrm>
            <a:off x="6661150" y="3475038"/>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57" name="Text Box 17"/>
          <p:cNvSpPr txBox="1">
            <a:spLocks noChangeArrowheads="1"/>
          </p:cNvSpPr>
          <p:nvPr/>
        </p:nvSpPr>
        <p:spPr bwMode="auto">
          <a:xfrm>
            <a:off x="2224088" y="35607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a[0]</a:t>
            </a:r>
            <a:endParaRPr lang="en-US" altLang="zh-CN" sz="2000" b="1">
              <a:solidFill>
                <a:srgbClr val="FF0000"/>
              </a:solidFill>
              <a:ea typeface="楷体_GB2312" pitchFamily="49" charset="-122"/>
            </a:endParaRPr>
          </a:p>
        </p:txBody>
      </p:sp>
      <p:sp>
        <p:nvSpPr>
          <p:cNvPr id="57358" name="Text Box 18"/>
          <p:cNvSpPr txBox="1">
            <a:spLocks noChangeArrowheads="1"/>
          </p:cNvSpPr>
          <p:nvPr/>
        </p:nvSpPr>
        <p:spPr bwMode="auto">
          <a:xfrm>
            <a:off x="2185988" y="42084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a[1]</a:t>
            </a:r>
            <a:endParaRPr lang="en-US" altLang="zh-CN" sz="2000" b="1">
              <a:solidFill>
                <a:srgbClr val="FF0000"/>
              </a:solidFill>
              <a:ea typeface="楷体_GB2312" pitchFamily="49" charset="-122"/>
            </a:endParaRPr>
          </a:p>
        </p:txBody>
      </p:sp>
      <p:sp>
        <p:nvSpPr>
          <p:cNvPr id="57359" name="Text Box 19"/>
          <p:cNvSpPr txBox="1">
            <a:spLocks noChangeArrowheads="1"/>
          </p:cNvSpPr>
          <p:nvPr/>
        </p:nvSpPr>
        <p:spPr bwMode="auto">
          <a:xfrm>
            <a:off x="2259013" y="55038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a[i]</a:t>
            </a:r>
            <a:endParaRPr lang="en-US" altLang="zh-CN" sz="2000" b="1">
              <a:solidFill>
                <a:srgbClr val="FF0000"/>
              </a:solidFill>
              <a:ea typeface="楷体_GB2312" pitchFamily="49" charset="-122"/>
            </a:endParaRPr>
          </a:p>
        </p:txBody>
      </p:sp>
      <p:sp>
        <p:nvSpPr>
          <p:cNvPr id="57360" name="Line 24"/>
          <p:cNvSpPr>
            <a:spLocks noChangeShapeType="1"/>
          </p:cNvSpPr>
          <p:nvPr/>
        </p:nvSpPr>
        <p:spPr bwMode="auto">
          <a:xfrm>
            <a:off x="4791075" y="3357563"/>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1" name="Text Box 25"/>
          <p:cNvSpPr txBox="1">
            <a:spLocks noChangeArrowheads="1"/>
          </p:cNvSpPr>
          <p:nvPr/>
        </p:nvSpPr>
        <p:spPr bwMode="auto">
          <a:xfrm>
            <a:off x="4867275" y="46482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62" name="AutoShape 26"/>
          <p:cNvSpPr>
            <a:spLocks noChangeArrowheads="1"/>
          </p:cNvSpPr>
          <p:nvPr/>
        </p:nvSpPr>
        <p:spPr bwMode="auto">
          <a:xfrm>
            <a:off x="3343275" y="5948363"/>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7363" name="AutoShape 27"/>
          <p:cNvSpPr>
            <a:spLocks noChangeArrowheads="1"/>
          </p:cNvSpPr>
          <p:nvPr/>
        </p:nvSpPr>
        <p:spPr bwMode="auto">
          <a:xfrm rot="-5400000">
            <a:off x="6010275" y="4618038"/>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7364" name="Line 28"/>
          <p:cNvSpPr>
            <a:spLocks noChangeShapeType="1"/>
          </p:cNvSpPr>
          <p:nvPr/>
        </p:nvSpPr>
        <p:spPr bwMode="auto">
          <a:xfrm>
            <a:off x="7153275" y="6065838"/>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65" name="Text Box 29"/>
          <p:cNvSpPr txBox="1">
            <a:spLocks noChangeArrowheads="1"/>
          </p:cNvSpPr>
          <p:nvPr/>
        </p:nvSpPr>
        <p:spPr bwMode="auto">
          <a:xfrm>
            <a:off x="5608638" y="355123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57366" name="Text Box 30"/>
          <p:cNvSpPr txBox="1">
            <a:spLocks noChangeArrowheads="1"/>
          </p:cNvSpPr>
          <p:nvPr/>
        </p:nvSpPr>
        <p:spPr bwMode="auto">
          <a:xfrm>
            <a:off x="5607050" y="408463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57367" name="Text Box 31"/>
          <p:cNvSpPr txBox="1">
            <a:spLocks noChangeArrowheads="1"/>
          </p:cNvSpPr>
          <p:nvPr/>
        </p:nvSpPr>
        <p:spPr bwMode="auto">
          <a:xfrm>
            <a:off x="5678488" y="551656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57368" name="Text Box 29"/>
          <p:cNvSpPr txBox="1">
            <a:spLocks noChangeArrowheads="1"/>
          </p:cNvSpPr>
          <p:nvPr/>
        </p:nvSpPr>
        <p:spPr bwMode="auto">
          <a:xfrm>
            <a:off x="3563938" y="3544888"/>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57369" name="Text Box 25"/>
          <p:cNvSpPr txBox="1">
            <a:spLocks noChangeArrowheads="1"/>
          </p:cNvSpPr>
          <p:nvPr/>
        </p:nvSpPr>
        <p:spPr bwMode="auto">
          <a:xfrm>
            <a:off x="4899025" y="33289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70" name="Text Box 25"/>
          <p:cNvSpPr txBox="1">
            <a:spLocks noChangeArrowheads="1"/>
          </p:cNvSpPr>
          <p:nvPr/>
        </p:nvSpPr>
        <p:spPr bwMode="auto">
          <a:xfrm>
            <a:off x="6661150" y="33289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71" name="Text Box 11"/>
          <p:cNvSpPr txBox="1">
            <a:spLocks noChangeArrowheads="1"/>
          </p:cNvSpPr>
          <p:nvPr/>
        </p:nvSpPr>
        <p:spPr bwMode="auto">
          <a:xfrm>
            <a:off x="4333875" y="4137025"/>
            <a:ext cx="6715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72" name="Text Box 25"/>
          <p:cNvSpPr txBox="1">
            <a:spLocks noChangeArrowheads="1"/>
          </p:cNvSpPr>
          <p:nvPr/>
        </p:nvSpPr>
        <p:spPr bwMode="auto">
          <a:xfrm>
            <a:off x="4899025" y="39052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73" name="Text Box 25"/>
          <p:cNvSpPr txBox="1">
            <a:spLocks noChangeArrowheads="1"/>
          </p:cNvSpPr>
          <p:nvPr/>
        </p:nvSpPr>
        <p:spPr bwMode="auto">
          <a:xfrm>
            <a:off x="4899025" y="53419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74" name="Text Box 11"/>
          <p:cNvSpPr txBox="1">
            <a:spLocks noChangeArrowheads="1"/>
          </p:cNvSpPr>
          <p:nvPr/>
        </p:nvSpPr>
        <p:spPr bwMode="auto">
          <a:xfrm>
            <a:off x="4284663" y="6137275"/>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75" name="Text Box 25"/>
          <p:cNvSpPr txBox="1">
            <a:spLocks noChangeArrowheads="1"/>
          </p:cNvSpPr>
          <p:nvPr/>
        </p:nvSpPr>
        <p:spPr bwMode="auto">
          <a:xfrm>
            <a:off x="4899025" y="59944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76" name="Text Box 11"/>
          <p:cNvSpPr txBox="1">
            <a:spLocks noChangeArrowheads="1"/>
          </p:cNvSpPr>
          <p:nvPr/>
        </p:nvSpPr>
        <p:spPr bwMode="auto">
          <a:xfrm>
            <a:off x="5845175" y="4875213"/>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77" name="Text Box 29"/>
          <p:cNvSpPr txBox="1">
            <a:spLocks noChangeArrowheads="1"/>
          </p:cNvSpPr>
          <p:nvPr/>
        </p:nvSpPr>
        <p:spPr bwMode="auto">
          <a:xfrm>
            <a:off x="3563938" y="5561013"/>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
        <p:nvSpPr>
          <p:cNvPr id="57378" name="Text Box 10"/>
          <p:cNvSpPr txBox="1">
            <a:spLocks noChangeArrowheads="1"/>
          </p:cNvSpPr>
          <p:nvPr/>
        </p:nvSpPr>
        <p:spPr bwMode="auto">
          <a:xfrm>
            <a:off x="2316163" y="6172200"/>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7379" name="Text Box 29"/>
          <p:cNvSpPr txBox="1">
            <a:spLocks noChangeArrowheads="1"/>
          </p:cNvSpPr>
          <p:nvPr/>
        </p:nvSpPr>
        <p:spPr bwMode="auto">
          <a:xfrm>
            <a:off x="7164388" y="3544888"/>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a[0][n-1]</a:t>
            </a:r>
            <a:endParaRPr lang="en-US" altLang="zh-CN" sz="2000">
              <a:solidFill>
                <a:srgbClr val="CC0066"/>
              </a:solidFill>
              <a:ea typeface="楷体_GB2312" pitchFamily="49" charset="-122"/>
            </a:endParaRPr>
          </a:p>
        </p:txBody>
      </p:sp>
      <p:graphicFrame>
        <p:nvGraphicFramePr>
          <p:cNvPr id="94" name="Group 54"/>
          <p:cNvGraphicFramePr>
            <a:graphicFrameLocks noGrp="1"/>
          </p:cNvGraphicFramePr>
          <p:nvPr/>
        </p:nvGraphicFramePr>
        <p:xfrm>
          <a:off x="2071688" y="3357563"/>
          <a:ext cx="928687" cy="3429001"/>
        </p:xfrm>
        <a:graphic>
          <a:graphicData uri="http://schemas.openxmlformats.org/drawingml/2006/table">
            <a:tbl>
              <a:tblPr/>
              <a:tblGrid>
                <a:gridCol w="928687"/>
              </a:tblGrid>
              <a:tr h="69725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163">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94" name="Line 52"/>
          <p:cNvSpPr>
            <a:spLocks noChangeShapeType="1"/>
          </p:cNvSpPr>
          <p:nvPr/>
        </p:nvSpPr>
        <p:spPr bwMode="auto">
          <a:xfrm>
            <a:off x="2771775" y="3786188"/>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95" name="Line 53"/>
          <p:cNvSpPr>
            <a:spLocks noChangeShapeType="1"/>
          </p:cNvSpPr>
          <p:nvPr/>
        </p:nvSpPr>
        <p:spPr bwMode="auto">
          <a:xfrm>
            <a:off x="2771775" y="4429125"/>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96" name="Line 56"/>
          <p:cNvSpPr>
            <a:spLocks noChangeShapeType="1"/>
          </p:cNvSpPr>
          <p:nvPr/>
        </p:nvSpPr>
        <p:spPr bwMode="auto">
          <a:xfrm>
            <a:off x="2781300" y="5715000"/>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97" name="Line 7"/>
          <p:cNvSpPr>
            <a:spLocks noChangeShapeType="1"/>
          </p:cNvSpPr>
          <p:nvPr/>
        </p:nvSpPr>
        <p:spPr bwMode="auto">
          <a:xfrm>
            <a:off x="1143000" y="3786188"/>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7398" name="Text Box 21"/>
          <p:cNvSpPr txBox="1">
            <a:spLocks noChangeArrowheads="1"/>
          </p:cNvSpPr>
          <p:nvPr/>
        </p:nvSpPr>
        <p:spPr bwMode="auto">
          <a:xfrm>
            <a:off x="1314450" y="3201988"/>
            <a:ext cx="685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p</a:t>
            </a:r>
            <a:endParaRPr lang="en-US" altLang="zh-CN" b="1">
              <a:solidFill>
                <a:srgbClr val="FF0000"/>
              </a:solidFill>
              <a:ea typeface="楷体_GB2312" pitchFamily="49" charset="-122"/>
            </a:endParaRPr>
          </a:p>
        </p:txBody>
      </p:sp>
      <p:sp>
        <p:nvSpPr>
          <p:cNvPr id="57399" name="Rectangle 140"/>
          <p:cNvSpPr>
            <a:spLocks noChangeArrowheads="1"/>
          </p:cNvSpPr>
          <p:nvPr/>
        </p:nvSpPr>
        <p:spPr bwMode="auto">
          <a:xfrm>
            <a:off x="2124075" y="64531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1800" b="1">
                <a:solidFill>
                  <a:srgbClr val="FF0000"/>
                </a:solidFill>
              </a:rPr>
              <a:t>a[m-1]</a:t>
            </a:r>
            <a:endParaRPr lang="zh-CN" altLang="en-US" sz="1800" b="1">
              <a:solidFill>
                <a:srgbClr val="FF0000"/>
              </a:solidFill>
            </a:endParaRPr>
          </a:p>
        </p:txBody>
      </p:sp>
      <p:sp>
        <p:nvSpPr>
          <p:cNvPr id="43" name="Line 7"/>
          <p:cNvSpPr>
            <a:spLocks noChangeShapeType="1"/>
          </p:cNvSpPr>
          <p:nvPr/>
        </p:nvSpPr>
        <p:spPr bwMode="auto">
          <a:xfrm>
            <a:off x="1115616" y="3356992"/>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Text Box 21"/>
          <p:cNvSpPr txBox="1">
            <a:spLocks noChangeArrowheads="1"/>
          </p:cNvSpPr>
          <p:nvPr/>
        </p:nvSpPr>
        <p:spPr bwMode="auto">
          <a:xfrm>
            <a:off x="1287066" y="2772792"/>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dirty="0">
                <a:solidFill>
                  <a:srgbClr val="FF0000"/>
                </a:solidFill>
                <a:ea typeface="楷体_GB2312" pitchFamily="49" charset="-122"/>
              </a:rPr>
              <a:t>a</a:t>
            </a:r>
            <a:endParaRPr lang="en-US" altLang="zh-CN" b="1" dirty="0">
              <a:solidFill>
                <a:srgbClr val="FF0000"/>
              </a:solidFill>
              <a:ea typeface="楷体_GB2312"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1"/>
          <p:cNvSpPr txBox="1">
            <a:spLocks noGrp="1"/>
          </p:cNvSpPr>
          <p:nvPr/>
        </p:nvSpPr>
        <p:spPr bwMode="auto">
          <a:xfrm>
            <a:off x="457200" y="6521450"/>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24D54A82-4453-4045-A345-0D9CA5199020}" type="datetime4">
              <a:rPr lang="en-US" altLang="zh-CN" sz="1400">
                <a:solidFill>
                  <a:schemeClr val="accent1"/>
                </a:solidFill>
              </a:rPr>
            </a:fld>
            <a:endParaRPr lang="en-US" altLang="zh-CN" sz="1400">
              <a:solidFill>
                <a:schemeClr val="accent1"/>
              </a:solidFill>
            </a:endParaRPr>
          </a:p>
        </p:txBody>
      </p:sp>
      <p:sp>
        <p:nvSpPr>
          <p:cNvPr id="58371" name="TextBox 2"/>
          <p:cNvSpPr txBox="1">
            <a:spLocks noChangeArrowheads="1"/>
          </p:cNvSpPr>
          <p:nvPr/>
        </p:nvSpPr>
        <p:spPr bwMode="auto">
          <a:xfrm>
            <a:off x="714375" y="2026583"/>
            <a:ext cx="8001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179705"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812800" indent="5588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Char char="Ø"/>
            </a:pPr>
            <a:r>
              <a:rPr lang="zh-CN" altLang="en-US" dirty="0">
                <a:ea typeface="黑体" panose="02010609060101010101" pitchFamily="49" charset="-122"/>
              </a:rPr>
              <a:t>若另外定义一个</a:t>
            </a:r>
            <a:r>
              <a:rPr lang="zh-CN" altLang="en-US" dirty="0">
                <a:solidFill>
                  <a:srgbClr val="FF0000"/>
                </a:solidFill>
                <a:ea typeface="黑体" panose="02010609060101010101" pitchFamily="49" charset="-122"/>
              </a:rPr>
              <a:t>指针变量</a:t>
            </a:r>
            <a:r>
              <a:rPr lang="zh-CN" altLang="en-US" dirty="0">
                <a:ea typeface="黑体" panose="02010609060101010101" pitchFamily="49" charset="-122"/>
              </a:rPr>
              <a:t>，来保存二维数组的地址</a:t>
            </a:r>
            <a:endParaRPr lang="zh-CN" altLang="en-US" dirty="0">
              <a:ea typeface="黑体" panose="02010609060101010101" pitchFamily="49" charset="-122"/>
            </a:endParaRPr>
          </a:p>
          <a:p>
            <a:pPr lvl="1" eaLnBrk="1" hangingPunct="1">
              <a:spcBef>
                <a:spcPct val="50000"/>
              </a:spcBef>
              <a:buSzTx/>
              <a:buFont typeface="Wingdings" panose="05000000000000000000" pitchFamily="2" charset="2"/>
              <a:buChar char="ü"/>
            </a:pPr>
            <a:r>
              <a:rPr lang="zh-CN" altLang="en-US" dirty="0">
                <a:solidFill>
                  <a:schemeClr val="bg2"/>
                </a:solidFill>
                <a:latin typeface="Times New Roman" panose="02020603050405020304" pitchFamily="18" charset="0"/>
                <a:ea typeface="黑体" panose="02010609060101010101" pitchFamily="49" charset="-122"/>
                <a:cs typeface="Times New Roman" panose="02020603050405020304" pitchFamily="18" charset="0"/>
              </a:rPr>
              <a:t>二维数组首地址： </a:t>
            </a:r>
            <a:r>
              <a:rPr lang="en-US" altLang="zh-CN" sz="3200" b="1" dirty="0">
                <a:solidFill>
                  <a:schemeClr val="bg2"/>
                </a:solidFill>
                <a:latin typeface="Times New Roman" panose="02020603050405020304" pitchFamily="18" charset="0"/>
                <a:cs typeface="Times New Roman" panose="02020603050405020304" pitchFamily="18" charset="0"/>
              </a:rPr>
              <a:t>a</a:t>
            </a:r>
            <a:endParaRPr lang="en-US" altLang="zh-CN" sz="3200" b="1" dirty="0">
              <a:solidFill>
                <a:schemeClr val="bg2"/>
              </a:solidFill>
              <a:latin typeface="Times New Roman" panose="02020603050405020304" pitchFamily="18" charset="0"/>
              <a:cs typeface="Times New Roman" panose="02020603050405020304" pitchFamily="18" charset="0"/>
            </a:endParaRPr>
          </a:p>
          <a:p>
            <a:pPr lvl="1" eaLnBrk="1" hangingPunct="1">
              <a:spcBef>
                <a:spcPct val="50000"/>
              </a:spcBef>
              <a:buSzTx/>
              <a:buFont typeface="Wingdings" panose="05000000000000000000" pitchFamily="2" charset="2"/>
              <a:buChar char="ü"/>
            </a:pPr>
            <a:r>
              <a:rPr lang="zh-CN" altLang="en-US" dirty="0">
                <a:solidFill>
                  <a:srgbClr val="FF0000"/>
                </a:solidFill>
                <a:latin typeface="Times New Roman" panose="02020603050405020304" pitchFamily="18" charset="0"/>
                <a:ea typeface="黑体" panose="02010609060101010101" pitchFamily="49" charset="-122"/>
              </a:rPr>
              <a:t>二维数组的第</a:t>
            </a:r>
            <a:r>
              <a:rPr lang="en-US" altLang="zh-CN" dirty="0" err="1">
                <a:solidFill>
                  <a:srgbClr val="FF0000"/>
                </a:solidFill>
                <a:latin typeface="Times New Roman" panose="02020603050405020304" pitchFamily="18" charset="0"/>
                <a:ea typeface="黑体" panose="02010609060101010101" pitchFamily="49" charset="-122"/>
              </a:rPr>
              <a:t>i</a:t>
            </a:r>
            <a:r>
              <a:rPr lang="zh-CN" altLang="en-US" dirty="0">
                <a:solidFill>
                  <a:srgbClr val="FF0000"/>
                </a:solidFill>
                <a:latin typeface="Times New Roman" panose="02020603050405020304" pitchFamily="18" charset="0"/>
                <a:ea typeface="黑体" panose="02010609060101010101" pitchFamily="49" charset="-122"/>
              </a:rPr>
              <a:t>行的首地址： </a:t>
            </a:r>
            <a:r>
              <a:rPr lang="en-US" altLang="zh-CN" sz="3200" b="1" dirty="0">
                <a:solidFill>
                  <a:srgbClr val="FF0000"/>
                </a:solidFill>
                <a:latin typeface="Times New Roman" panose="02020603050405020304" pitchFamily="18" charset="0"/>
              </a:rPr>
              <a:t>a[</a:t>
            </a:r>
            <a:r>
              <a:rPr lang="en-US" altLang="zh-CN" sz="3200" b="1" dirty="0" err="1">
                <a:solidFill>
                  <a:srgbClr val="FF0000"/>
                </a:solidFill>
                <a:latin typeface="Times New Roman" panose="02020603050405020304" pitchFamily="18" charset="0"/>
              </a:rPr>
              <a:t>i</a:t>
            </a:r>
            <a:r>
              <a:rPr lang="en-US" altLang="zh-CN" sz="3200" b="1" dirty="0" smtClean="0">
                <a:solidFill>
                  <a:srgbClr val="FF0000"/>
                </a:solidFill>
                <a:latin typeface="Times New Roman" panose="02020603050405020304" pitchFamily="18" charset="0"/>
              </a:rPr>
              <a:t>]</a:t>
            </a:r>
            <a:endParaRPr lang="en-US" altLang="zh-CN" sz="3200" b="1" dirty="0">
              <a:solidFill>
                <a:srgbClr val="FF0000"/>
              </a:solidFill>
              <a:latin typeface="Times New Roman" panose="02020603050405020304" pitchFamily="18" charset="0"/>
            </a:endParaRPr>
          </a:p>
        </p:txBody>
      </p:sp>
      <p:sp>
        <p:nvSpPr>
          <p:cNvPr id="50205"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1857375" y="3009652"/>
            <a:ext cx="1285875" cy="3643312"/>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59396" name="Rectangle 4"/>
          <p:cNvSpPr>
            <a:spLocks noChangeArrowheads="1"/>
          </p:cNvSpPr>
          <p:nvPr/>
        </p:nvSpPr>
        <p:spPr bwMode="auto">
          <a:xfrm>
            <a:off x="3343275" y="3270002"/>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9397" name="Line 5"/>
          <p:cNvSpPr>
            <a:spLocks noChangeShapeType="1"/>
          </p:cNvSpPr>
          <p:nvPr/>
        </p:nvSpPr>
        <p:spPr bwMode="auto">
          <a:xfrm>
            <a:off x="3343275" y="3803402"/>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398" name="Line 6"/>
          <p:cNvSpPr>
            <a:spLocks noChangeShapeType="1"/>
          </p:cNvSpPr>
          <p:nvPr/>
        </p:nvSpPr>
        <p:spPr bwMode="auto">
          <a:xfrm>
            <a:off x="3343275" y="4413002"/>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399" name="Text Box 10"/>
          <p:cNvSpPr txBox="1">
            <a:spLocks noChangeArrowheads="1"/>
          </p:cNvSpPr>
          <p:nvPr/>
        </p:nvSpPr>
        <p:spPr bwMode="auto">
          <a:xfrm>
            <a:off x="2316163" y="4651127"/>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00" name="Text Box 11"/>
          <p:cNvSpPr txBox="1">
            <a:spLocks noChangeArrowheads="1"/>
          </p:cNvSpPr>
          <p:nvPr/>
        </p:nvSpPr>
        <p:spPr bwMode="auto">
          <a:xfrm>
            <a:off x="4333875" y="4641602"/>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01" name="Line 12"/>
          <p:cNvSpPr>
            <a:spLocks noChangeShapeType="1"/>
          </p:cNvSpPr>
          <p:nvPr/>
        </p:nvSpPr>
        <p:spPr bwMode="auto">
          <a:xfrm>
            <a:off x="3343275" y="5251202"/>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02" name="Line 15"/>
          <p:cNvSpPr>
            <a:spLocks noChangeShapeType="1"/>
          </p:cNvSpPr>
          <p:nvPr/>
        </p:nvSpPr>
        <p:spPr bwMode="auto">
          <a:xfrm>
            <a:off x="5476875" y="3270002"/>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03" name="Line 16"/>
          <p:cNvSpPr>
            <a:spLocks noChangeShapeType="1"/>
          </p:cNvSpPr>
          <p:nvPr/>
        </p:nvSpPr>
        <p:spPr bwMode="auto">
          <a:xfrm>
            <a:off x="6661150" y="3270002"/>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04" name="Text Box 17"/>
          <p:cNvSpPr txBox="1">
            <a:spLocks noChangeArrowheads="1"/>
          </p:cNvSpPr>
          <p:nvPr/>
        </p:nvSpPr>
        <p:spPr bwMode="auto">
          <a:xfrm>
            <a:off x="2224088" y="3355727"/>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a[0]</a:t>
            </a:r>
            <a:endParaRPr lang="en-US" altLang="zh-CN" sz="2000" b="1">
              <a:solidFill>
                <a:srgbClr val="FF0000"/>
              </a:solidFill>
              <a:ea typeface="楷体_GB2312" pitchFamily="49" charset="-122"/>
            </a:endParaRPr>
          </a:p>
        </p:txBody>
      </p:sp>
      <p:sp>
        <p:nvSpPr>
          <p:cNvPr id="59405" name="Text Box 18"/>
          <p:cNvSpPr txBox="1">
            <a:spLocks noChangeArrowheads="1"/>
          </p:cNvSpPr>
          <p:nvPr/>
        </p:nvSpPr>
        <p:spPr bwMode="auto">
          <a:xfrm>
            <a:off x="2185988" y="4003427"/>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a[1]</a:t>
            </a:r>
            <a:endParaRPr lang="en-US" altLang="zh-CN" sz="2000" b="1">
              <a:solidFill>
                <a:srgbClr val="FF0000"/>
              </a:solidFill>
              <a:ea typeface="楷体_GB2312" pitchFamily="49" charset="-122"/>
            </a:endParaRPr>
          </a:p>
        </p:txBody>
      </p:sp>
      <p:sp>
        <p:nvSpPr>
          <p:cNvPr id="59406" name="Text Box 19"/>
          <p:cNvSpPr txBox="1">
            <a:spLocks noChangeArrowheads="1"/>
          </p:cNvSpPr>
          <p:nvPr/>
        </p:nvSpPr>
        <p:spPr bwMode="auto">
          <a:xfrm>
            <a:off x="2259013" y="5298827"/>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a[i]</a:t>
            </a:r>
            <a:endParaRPr lang="en-US" altLang="zh-CN" sz="2000" b="1">
              <a:solidFill>
                <a:srgbClr val="FF0000"/>
              </a:solidFill>
              <a:ea typeface="楷体_GB2312" pitchFamily="49" charset="-122"/>
            </a:endParaRPr>
          </a:p>
        </p:txBody>
      </p:sp>
      <p:sp>
        <p:nvSpPr>
          <p:cNvPr id="59407" name="Line 24"/>
          <p:cNvSpPr>
            <a:spLocks noChangeShapeType="1"/>
          </p:cNvSpPr>
          <p:nvPr/>
        </p:nvSpPr>
        <p:spPr bwMode="auto">
          <a:xfrm>
            <a:off x="4791075" y="3152527"/>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08" name="Text Box 25"/>
          <p:cNvSpPr txBox="1">
            <a:spLocks noChangeArrowheads="1"/>
          </p:cNvSpPr>
          <p:nvPr/>
        </p:nvSpPr>
        <p:spPr bwMode="auto">
          <a:xfrm>
            <a:off x="4867275" y="4443164"/>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09" name="AutoShape 26"/>
          <p:cNvSpPr>
            <a:spLocks noChangeArrowheads="1"/>
          </p:cNvSpPr>
          <p:nvPr/>
        </p:nvSpPr>
        <p:spPr bwMode="auto">
          <a:xfrm>
            <a:off x="3343275" y="5743327"/>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9410" name="AutoShape 27"/>
          <p:cNvSpPr>
            <a:spLocks noChangeArrowheads="1"/>
          </p:cNvSpPr>
          <p:nvPr/>
        </p:nvSpPr>
        <p:spPr bwMode="auto">
          <a:xfrm rot="-5400000">
            <a:off x="6010275" y="4413002"/>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59411" name="Line 28"/>
          <p:cNvSpPr>
            <a:spLocks noChangeShapeType="1"/>
          </p:cNvSpPr>
          <p:nvPr/>
        </p:nvSpPr>
        <p:spPr bwMode="auto">
          <a:xfrm>
            <a:off x="7153275" y="5860802"/>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12" name="Text Box 29"/>
          <p:cNvSpPr txBox="1">
            <a:spLocks noChangeArrowheads="1"/>
          </p:cNvSpPr>
          <p:nvPr/>
        </p:nvSpPr>
        <p:spPr bwMode="auto">
          <a:xfrm>
            <a:off x="5608638" y="3346202"/>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59413" name="Text Box 30"/>
          <p:cNvSpPr txBox="1">
            <a:spLocks noChangeArrowheads="1"/>
          </p:cNvSpPr>
          <p:nvPr/>
        </p:nvSpPr>
        <p:spPr bwMode="auto">
          <a:xfrm>
            <a:off x="5607050" y="3879602"/>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59414" name="Text Box 31"/>
          <p:cNvSpPr txBox="1">
            <a:spLocks noChangeArrowheads="1"/>
          </p:cNvSpPr>
          <p:nvPr/>
        </p:nvSpPr>
        <p:spPr bwMode="auto">
          <a:xfrm>
            <a:off x="5678488" y="5311527"/>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59415" name="Text Box 29"/>
          <p:cNvSpPr txBox="1">
            <a:spLocks noChangeArrowheads="1"/>
          </p:cNvSpPr>
          <p:nvPr/>
        </p:nvSpPr>
        <p:spPr bwMode="auto">
          <a:xfrm>
            <a:off x="3563938" y="3339852"/>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59416" name="Text Box 25"/>
          <p:cNvSpPr txBox="1">
            <a:spLocks noChangeArrowheads="1"/>
          </p:cNvSpPr>
          <p:nvPr/>
        </p:nvSpPr>
        <p:spPr bwMode="auto">
          <a:xfrm>
            <a:off x="4899025" y="3123952"/>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17" name="Text Box 25"/>
          <p:cNvSpPr txBox="1">
            <a:spLocks noChangeArrowheads="1"/>
          </p:cNvSpPr>
          <p:nvPr/>
        </p:nvSpPr>
        <p:spPr bwMode="auto">
          <a:xfrm>
            <a:off x="6661150" y="3123952"/>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18" name="Text Box 11"/>
          <p:cNvSpPr txBox="1">
            <a:spLocks noChangeArrowheads="1"/>
          </p:cNvSpPr>
          <p:nvPr/>
        </p:nvSpPr>
        <p:spPr bwMode="auto">
          <a:xfrm>
            <a:off x="4333875" y="3931989"/>
            <a:ext cx="6715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19" name="Text Box 25"/>
          <p:cNvSpPr txBox="1">
            <a:spLocks noChangeArrowheads="1"/>
          </p:cNvSpPr>
          <p:nvPr/>
        </p:nvSpPr>
        <p:spPr bwMode="auto">
          <a:xfrm>
            <a:off x="4899025" y="3700214"/>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20" name="Text Box 25"/>
          <p:cNvSpPr txBox="1">
            <a:spLocks noChangeArrowheads="1"/>
          </p:cNvSpPr>
          <p:nvPr/>
        </p:nvSpPr>
        <p:spPr bwMode="auto">
          <a:xfrm>
            <a:off x="4899025" y="5136902"/>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21" name="Text Box 11"/>
          <p:cNvSpPr txBox="1">
            <a:spLocks noChangeArrowheads="1"/>
          </p:cNvSpPr>
          <p:nvPr/>
        </p:nvSpPr>
        <p:spPr bwMode="auto">
          <a:xfrm>
            <a:off x="4284663" y="5932239"/>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22" name="Text Box 25"/>
          <p:cNvSpPr txBox="1">
            <a:spLocks noChangeArrowheads="1"/>
          </p:cNvSpPr>
          <p:nvPr/>
        </p:nvSpPr>
        <p:spPr bwMode="auto">
          <a:xfrm>
            <a:off x="4899025" y="5789364"/>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23" name="Text Box 11"/>
          <p:cNvSpPr txBox="1">
            <a:spLocks noChangeArrowheads="1"/>
          </p:cNvSpPr>
          <p:nvPr/>
        </p:nvSpPr>
        <p:spPr bwMode="auto">
          <a:xfrm>
            <a:off x="5845175" y="4670177"/>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24" name="Text Box 29"/>
          <p:cNvSpPr txBox="1">
            <a:spLocks noChangeArrowheads="1"/>
          </p:cNvSpPr>
          <p:nvPr/>
        </p:nvSpPr>
        <p:spPr bwMode="auto">
          <a:xfrm>
            <a:off x="3563938" y="5355977"/>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
        <p:nvSpPr>
          <p:cNvPr id="59425" name="Text Box 10"/>
          <p:cNvSpPr txBox="1">
            <a:spLocks noChangeArrowheads="1"/>
          </p:cNvSpPr>
          <p:nvPr/>
        </p:nvSpPr>
        <p:spPr bwMode="auto">
          <a:xfrm>
            <a:off x="2316163" y="5967164"/>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59426" name="Text Box 29"/>
          <p:cNvSpPr txBox="1">
            <a:spLocks noChangeArrowheads="1"/>
          </p:cNvSpPr>
          <p:nvPr/>
        </p:nvSpPr>
        <p:spPr bwMode="auto">
          <a:xfrm>
            <a:off x="7164388" y="3339852"/>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a[0][n-1]</a:t>
            </a:r>
            <a:endParaRPr lang="en-US" altLang="zh-CN" sz="2000">
              <a:solidFill>
                <a:srgbClr val="CC0066"/>
              </a:solidFill>
              <a:ea typeface="楷体_GB2312" pitchFamily="49" charset="-122"/>
            </a:endParaRPr>
          </a:p>
        </p:txBody>
      </p:sp>
      <p:graphicFrame>
        <p:nvGraphicFramePr>
          <p:cNvPr id="94" name="Group 54"/>
          <p:cNvGraphicFramePr>
            <a:graphicFrameLocks noGrp="1"/>
          </p:cNvGraphicFramePr>
          <p:nvPr/>
        </p:nvGraphicFramePr>
        <p:xfrm>
          <a:off x="2071688" y="3152527"/>
          <a:ext cx="928687" cy="3429001"/>
        </p:xfrm>
        <a:graphic>
          <a:graphicData uri="http://schemas.openxmlformats.org/drawingml/2006/table">
            <a:tbl>
              <a:tblPr/>
              <a:tblGrid>
                <a:gridCol w="928687"/>
              </a:tblGrid>
              <a:tr h="69725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163">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41" name="Line 52"/>
          <p:cNvSpPr>
            <a:spLocks noChangeShapeType="1"/>
          </p:cNvSpPr>
          <p:nvPr/>
        </p:nvSpPr>
        <p:spPr bwMode="auto">
          <a:xfrm>
            <a:off x="2771775" y="3581152"/>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2" name="Line 53"/>
          <p:cNvSpPr>
            <a:spLocks noChangeShapeType="1"/>
          </p:cNvSpPr>
          <p:nvPr/>
        </p:nvSpPr>
        <p:spPr bwMode="auto">
          <a:xfrm>
            <a:off x="2771775" y="4224089"/>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3" name="Line 56"/>
          <p:cNvSpPr>
            <a:spLocks noChangeShapeType="1"/>
          </p:cNvSpPr>
          <p:nvPr/>
        </p:nvSpPr>
        <p:spPr bwMode="auto">
          <a:xfrm>
            <a:off x="2781300" y="5509964"/>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4" name="Line 7"/>
          <p:cNvSpPr>
            <a:spLocks noChangeShapeType="1"/>
          </p:cNvSpPr>
          <p:nvPr/>
        </p:nvSpPr>
        <p:spPr bwMode="auto">
          <a:xfrm>
            <a:off x="1143000" y="3581152"/>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445" name="Text Box 21"/>
          <p:cNvSpPr txBox="1">
            <a:spLocks noChangeArrowheads="1"/>
          </p:cNvSpPr>
          <p:nvPr/>
        </p:nvSpPr>
        <p:spPr bwMode="auto">
          <a:xfrm>
            <a:off x="1314450" y="2996952"/>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a:t>
            </a:r>
            <a:endParaRPr lang="en-US" altLang="zh-CN" b="1">
              <a:solidFill>
                <a:srgbClr val="FF0000"/>
              </a:solidFill>
              <a:ea typeface="楷体_GB2312" pitchFamily="49" charset="-122"/>
            </a:endParaRPr>
          </a:p>
        </p:txBody>
      </p:sp>
      <p:sp>
        <p:nvSpPr>
          <p:cNvPr id="43" name="TextBox 2"/>
          <p:cNvSpPr txBox="1">
            <a:spLocks noChangeArrowheads="1"/>
          </p:cNvSpPr>
          <p:nvPr/>
        </p:nvSpPr>
        <p:spPr bwMode="auto">
          <a:xfrm>
            <a:off x="235049" y="1467941"/>
            <a:ext cx="844140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179705"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812800" indent="5588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marL="84455" lvl="3" indent="630555" eaLnBrk="1" hangingPunct="1">
              <a:spcBef>
                <a:spcPts val="0"/>
              </a:spcBef>
              <a:buSzTx/>
              <a:buNone/>
            </a:pPr>
            <a:r>
              <a:rPr lang="en-US" altLang="zh-CN" sz="2800" b="1" dirty="0" smtClean="0">
                <a:solidFill>
                  <a:srgbClr val="FF0000"/>
                </a:solidFill>
                <a:latin typeface="Times New Roman" panose="02020603050405020304" pitchFamily="18" charset="0"/>
                <a:ea typeface="黑体" panose="02010609060101010101" pitchFamily="49" charset="-122"/>
              </a:rPr>
              <a:t>a[</a:t>
            </a:r>
            <a:r>
              <a:rPr lang="en-US" altLang="zh-CN" sz="2800" b="1" dirty="0" err="1" smtClean="0">
                <a:solidFill>
                  <a:srgbClr val="FF0000"/>
                </a:solidFill>
                <a:latin typeface="Times New Roman" panose="02020603050405020304" pitchFamily="18" charset="0"/>
                <a:ea typeface="黑体" panose="02010609060101010101" pitchFamily="49" charset="-122"/>
              </a:rPr>
              <a:t>i</a:t>
            </a:r>
            <a:r>
              <a:rPr lang="en-US" altLang="zh-CN" sz="2800" b="1" dirty="0">
                <a:solidFill>
                  <a:srgbClr val="FF0000"/>
                </a:solidFill>
                <a:latin typeface="Times New Roman" panose="02020603050405020304" pitchFamily="18" charset="0"/>
                <a:ea typeface="黑体" panose="02010609060101010101" pitchFamily="49" charset="-122"/>
              </a:rPr>
              <a:t>]</a:t>
            </a:r>
            <a:r>
              <a:rPr lang="zh-CN" altLang="en-US" sz="2800" dirty="0" smtClean="0">
                <a:latin typeface="Times New Roman" panose="02020603050405020304" pitchFamily="18" charset="0"/>
                <a:ea typeface="黑体" panose="02010609060101010101" pitchFamily="49" charset="-122"/>
              </a:rPr>
              <a:t>是二</a:t>
            </a:r>
            <a:r>
              <a:rPr lang="zh-CN" altLang="en-US" sz="2800" dirty="0">
                <a:latin typeface="Times New Roman" panose="02020603050405020304" pitchFamily="18" charset="0"/>
                <a:ea typeface="黑体" panose="02010609060101010101" pitchFamily="49" charset="-122"/>
              </a:rPr>
              <a:t>维数组</a:t>
            </a:r>
            <a:r>
              <a:rPr lang="en-US" altLang="zh-CN" sz="2800" dirty="0">
                <a:latin typeface="Times New Roman" panose="02020603050405020304" pitchFamily="18" charset="0"/>
                <a:ea typeface="黑体" panose="02010609060101010101" pitchFamily="49" charset="-122"/>
              </a:rPr>
              <a:t>a</a:t>
            </a:r>
            <a:r>
              <a:rPr lang="zh-CN" altLang="en-US" sz="2800" dirty="0">
                <a:latin typeface="Times New Roman" panose="02020603050405020304" pitchFamily="18" charset="0"/>
                <a:ea typeface="黑体" panose="02010609060101010101" pitchFamily="49" charset="-122"/>
              </a:rPr>
              <a:t>的行下标为</a:t>
            </a:r>
            <a:r>
              <a:rPr lang="en-US" altLang="zh-CN" sz="2800" dirty="0" err="1">
                <a:latin typeface="Times New Roman" panose="02020603050405020304" pitchFamily="18" charset="0"/>
                <a:ea typeface="黑体" panose="02010609060101010101" pitchFamily="49" charset="-122"/>
              </a:rPr>
              <a:t>i</a:t>
            </a:r>
            <a:r>
              <a:rPr lang="zh-CN" altLang="en-US" sz="2800" dirty="0" smtClean="0">
                <a:latin typeface="Times New Roman" panose="02020603050405020304" pitchFamily="18" charset="0"/>
                <a:ea typeface="黑体" panose="02010609060101010101" pitchFamily="49" charset="-122"/>
              </a:rPr>
              <a:t>的那行</a:t>
            </a:r>
            <a:r>
              <a:rPr lang="zh-CN" altLang="en-US" sz="2800" dirty="0">
                <a:latin typeface="Times New Roman" panose="02020603050405020304" pitchFamily="18" charset="0"/>
                <a:ea typeface="黑体" panose="02010609060101010101" pitchFamily="49" charset="-122"/>
              </a:rPr>
              <a:t>的首地址，是指向这行的第一个数组元素</a:t>
            </a:r>
            <a:r>
              <a:rPr lang="en-US" altLang="zh-CN" sz="2800" dirty="0">
                <a:latin typeface="Times New Roman" panose="02020603050405020304" pitchFamily="18" charset="0"/>
                <a:ea typeface="黑体" panose="02010609060101010101" pitchFamily="49" charset="-122"/>
              </a:rPr>
              <a:t>a[</a:t>
            </a:r>
            <a:r>
              <a:rPr lang="en-US" altLang="zh-CN" sz="2800" dirty="0" err="1">
                <a:latin typeface="Times New Roman" panose="02020603050405020304" pitchFamily="18" charset="0"/>
                <a:ea typeface="黑体" panose="02010609060101010101" pitchFamily="49" charset="-122"/>
              </a:rPr>
              <a:t>i</a:t>
            </a:r>
            <a:r>
              <a:rPr lang="en-US" altLang="zh-CN" sz="2800" dirty="0">
                <a:latin typeface="Times New Roman" panose="02020603050405020304" pitchFamily="18" charset="0"/>
                <a:ea typeface="黑体" panose="02010609060101010101" pitchFamily="49" charset="-122"/>
              </a:rPr>
              <a:t>][0]</a:t>
            </a:r>
            <a:r>
              <a:rPr lang="zh-CN" altLang="en-US" sz="2800" dirty="0">
                <a:latin typeface="Times New Roman" panose="02020603050405020304" pitchFamily="18" charset="0"/>
                <a:ea typeface="黑体" panose="02010609060101010101" pitchFamily="49" charset="-122"/>
              </a:rPr>
              <a:t>，即</a:t>
            </a:r>
            <a:r>
              <a:rPr lang="en-US" altLang="zh-CN" sz="2800" b="1" dirty="0">
                <a:solidFill>
                  <a:srgbClr val="FF0000"/>
                </a:solidFill>
                <a:latin typeface="Times New Roman" panose="02020603050405020304" pitchFamily="18" charset="0"/>
                <a:ea typeface="黑体" panose="02010609060101010101" pitchFamily="49" charset="-122"/>
              </a:rPr>
              <a:t>a[</a:t>
            </a:r>
            <a:r>
              <a:rPr lang="en-US" altLang="zh-CN" sz="2800" b="1" dirty="0" err="1">
                <a:solidFill>
                  <a:srgbClr val="FF0000"/>
                </a:solidFill>
                <a:latin typeface="Times New Roman" panose="02020603050405020304" pitchFamily="18" charset="0"/>
                <a:ea typeface="黑体" panose="02010609060101010101" pitchFamily="49" charset="-122"/>
              </a:rPr>
              <a:t>i</a:t>
            </a:r>
            <a:r>
              <a:rPr lang="en-US" altLang="zh-CN" sz="2800" b="1" dirty="0">
                <a:solidFill>
                  <a:srgbClr val="FF0000"/>
                </a:solidFill>
                <a:latin typeface="Times New Roman" panose="02020603050405020304" pitchFamily="18" charset="0"/>
                <a:ea typeface="黑体" panose="02010609060101010101" pitchFamily="49" charset="-122"/>
              </a:rPr>
              <a:t>]</a:t>
            </a:r>
            <a:r>
              <a:rPr lang="zh-CN" altLang="en-US" sz="2800" dirty="0">
                <a:latin typeface="Times New Roman" panose="02020603050405020304" pitchFamily="18" charset="0"/>
                <a:ea typeface="黑体" panose="02010609060101010101" pitchFamily="49" charset="-122"/>
              </a:rPr>
              <a:t>指向</a:t>
            </a:r>
            <a:r>
              <a:rPr lang="zh-CN" altLang="en-US" sz="2800" b="1" dirty="0">
                <a:solidFill>
                  <a:srgbClr val="FF0000"/>
                </a:solidFill>
                <a:latin typeface="Times New Roman" panose="02020603050405020304" pitchFamily="18" charset="0"/>
                <a:ea typeface="黑体" panose="02010609060101010101" pitchFamily="49" charset="-122"/>
              </a:rPr>
              <a:t>单个变量</a:t>
            </a:r>
            <a:r>
              <a:rPr lang="en-US" altLang="zh-CN" sz="2800" b="1" dirty="0">
                <a:solidFill>
                  <a:srgbClr val="FF0000"/>
                </a:solidFill>
                <a:latin typeface="Times New Roman" panose="02020603050405020304" pitchFamily="18" charset="0"/>
                <a:ea typeface="黑体" panose="02010609060101010101" pitchFamily="49" charset="-122"/>
              </a:rPr>
              <a:t>a[</a:t>
            </a:r>
            <a:r>
              <a:rPr lang="en-US" altLang="zh-CN" sz="2800" b="1" dirty="0" err="1">
                <a:solidFill>
                  <a:srgbClr val="FF0000"/>
                </a:solidFill>
                <a:latin typeface="Times New Roman" panose="02020603050405020304" pitchFamily="18" charset="0"/>
                <a:ea typeface="黑体" panose="02010609060101010101" pitchFamily="49" charset="-122"/>
              </a:rPr>
              <a:t>i</a:t>
            </a:r>
            <a:r>
              <a:rPr lang="en-US" altLang="zh-CN" sz="2800" b="1" dirty="0">
                <a:solidFill>
                  <a:srgbClr val="FF0000"/>
                </a:solidFill>
                <a:latin typeface="Times New Roman" panose="02020603050405020304" pitchFamily="18" charset="0"/>
                <a:ea typeface="黑体" panose="02010609060101010101" pitchFamily="49" charset="-122"/>
              </a:rPr>
              <a:t>][0</a:t>
            </a:r>
            <a:r>
              <a:rPr lang="en-US" altLang="zh-CN" sz="2800" b="1" dirty="0" smtClean="0">
                <a:solidFill>
                  <a:srgbClr val="FF0000"/>
                </a:solidFill>
                <a:latin typeface="Times New Roman" panose="02020603050405020304" pitchFamily="18" charset="0"/>
                <a:ea typeface="黑体" panose="02010609060101010101" pitchFamily="49" charset="-122"/>
              </a:rPr>
              <a:t>]</a:t>
            </a:r>
            <a:r>
              <a:rPr lang="zh-CN" altLang="en-US" sz="2800" b="1" dirty="0" smtClean="0">
                <a:solidFill>
                  <a:srgbClr val="FF0000"/>
                </a:solidFill>
                <a:latin typeface="Times New Roman" panose="02020603050405020304" pitchFamily="18" charset="0"/>
                <a:ea typeface="黑体" panose="02010609060101010101" pitchFamily="49" charset="-122"/>
              </a:rPr>
              <a:t>，</a:t>
            </a:r>
            <a:r>
              <a:rPr lang="zh-CN" altLang="en-US" sz="2800" dirty="0" smtClean="0">
                <a:latin typeface="Times New Roman" panose="02020603050405020304" pitchFamily="18" charset="0"/>
                <a:ea typeface="黑体" panose="02010609060101010101" pitchFamily="49" charset="-122"/>
              </a:rPr>
              <a:t>其为二维数组</a:t>
            </a:r>
            <a:r>
              <a:rPr lang="en-US" altLang="zh-CN" sz="2800" dirty="0" smtClean="0">
                <a:latin typeface="Times New Roman" panose="02020603050405020304" pitchFamily="18" charset="0"/>
                <a:ea typeface="黑体" panose="02010609060101010101" pitchFamily="49" charset="-122"/>
              </a:rPr>
              <a:t>a</a:t>
            </a:r>
            <a:r>
              <a:rPr lang="zh-CN" altLang="en-US" sz="2800" dirty="0" smtClean="0">
                <a:latin typeface="Times New Roman" panose="02020603050405020304" pitchFamily="18" charset="0"/>
                <a:ea typeface="黑体" panose="02010609060101010101" pitchFamily="49" charset="-122"/>
              </a:rPr>
              <a:t>的一个元素</a:t>
            </a:r>
            <a:endParaRPr lang="zh-CN" altLang="en-US" sz="2800" dirty="0">
              <a:latin typeface="Times New Roman" panose="02020603050405020304" pitchFamily="18" charset="0"/>
              <a:ea typeface="黑体" panose="02010609060101010101" pitchFamily="49" charset="-122"/>
            </a:endParaRPr>
          </a:p>
        </p:txBody>
      </p:sp>
      <p:sp>
        <p:nvSpPr>
          <p:cNvPr id="50205"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285750" y="1268730"/>
            <a:ext cx="8678545" cy="2419985"/>
          </a:xfrm>
        </p:spPr>
        <p:txBody>
          <a:bodyPr/>
          <a:lstStyle/>
          <a:p>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指针变量初始化为指向二维数组元素</a:t>
            </a:r>
            <a:endParaRPr lang="zh-CN" altLang="en-US" b="1"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endParaRPr lang="en-US" altLang="zh-CN" sz="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如：</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a[3][4];</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定义指针变量</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None/>
            </a:pP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p = a[0];    </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 = *a</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pP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522605" lvl="1" indent="0">
              <a:buFont typeface="Wingdings 2" panose="05020102010507070707" pitchFamily="18" charset="2"/>
              <a:buNone/>
            </a:pPr>
            <a:endPar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Rectangle 3"/>
          <p:cNvSpPr>
            <a:spLocks noGrp="1" noChangeArrowheads="1"/>
          </p:cNvSpPr>
          <p:nvPr>
            <p:custDataLst>
              <p:tags r:id="rId1"/>
            </p:custDataLst>
          </p:nvPr>
        </p:nvSpPr>
        <p:spPr>
          <a:xfrm>
            <a:off x="179705" y="4797425"/>
            <a:ext cx="8678545" cy="1721485"/>
          </a:xfrm>
          <a:prstGeom prst="rect">
            <a:avLst/>
          </a:prstGeom>
          <a:solidFill>
            <a:srgbClr val="FFFF00"/>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a[0]</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是指向数组元素</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a[0][0]</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指向</a:t>
            </a:r>
            <a:r>
              <a:rPr lang="en-US" altLang="zh-CN" sz="28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int</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型数据的指针</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，故</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应定义为：</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marL="522605" lvl="1" indent="0">
              <a:buFont typeface="Wingdings 2" panose="05020102010507070707" pitchFamily="18" charset="2"/>
              <a:buNone/>
            </a:pPr>
            <a:r>
              <a:rPr lang="en-US" altLang="zh-CN" sz="3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600"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3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p;</a:t>
            </a:r>
            <a:endParaRPr lang="en-US" altLang="zh-CN" sz="3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522605" lvl="1" indent="0">
              <a:buFont typeface="Wingdings 2" panose="05020102010507070707" pitchFamily="18" charset="2"/>
              <a:buNone/>
            </a:pPr>
            <a:endPar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522605" lvl="1" indent="0">
              <a:buFont typeface="Wingdings 2" panose="05020102010507070707" pitchFamily="18" charset="2"/>
              <a:buNone/>
            </a:pPr>
            <a:endPar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Rectangle 3"/>
          <p:cNvSpPr>
            <a:spLocks noGrp="1" noChangeArrowheads="1"/>
          </p:cNvSpPr>
          <p:nvPr>
            <p:custDataLst>
              <p:tags r:id="rId2"/>
            </p:custDataLst>
          </p:nvPr>
        </p:nvSpPr>
        <p:spPr>
          <a:xfrm>
            <a:off x="6073775" y="2060575"/>
            <a:ext cx="2923540" cy="1256665"/>
          </a:xfrm>
          <a:prstGeom prst="rect">
            <a:avLst/>
          </a:prstGeom>
          <a:noFill/>
          <a:ln>
            <a:solidFill>
              <a:schemeClr val="tx1"/>
            </a:solidFill>
          </a:ln>
          <a:extLst>
            <a:ext uri="{909E8E84-426E-40DD-AFC4-6F175D3DCCD1}">
              <a14:hiddenFill xmlns:a14="http://schemas.microsoft.com/office/drawing/2010/main">
                <a:solidFill>
                  <a:srgbClr val="00B0F0"/>
                </a:solidFill>
              </a14:hiddenFill>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indent="0">
              <a:buFont typeface="Wingdings" panose="05000000000000000000" pitchFamily="2" charset="2"/>
              <a:buNone/>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     p = *a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，因</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 *a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的值就是</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a[0]</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，实质就是</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p=a[0]</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spcBef>
                <a:spcPct val="0"/>
              </a:spcBef>
              <a:buFont typeface="Wingdings" panose="05000000000000000000" pitchFamily="2" charset="2"/>
              <a:buNone/>
            </a:pPr>
            <a:r>
              <a:rPr lang="en-US" altLang="zh-CN"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endPar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3"/>
          <p:cNvSpPr>
            <a:spLocks noGrp="1" noChangeArrowheads="1"/>
          </p:cNvSpPr>
          <p:nvPr>
            <p:custDataLst>
              <p:tags r:id="rId3"/>
            </p:custDataLst>
          </p:nvPr>
        </p:nvSpPr>
        <p:spPr>
          <a:xfrm>
            <a:off x="612775" y="3903980"/>
            <a:ext cx="5163185" cy="524510"/>
          </a:xfrm>
          <a:prstGeom prst="rect">
            <a:avLst/>
          </a:prstGeom>
          <a:noFill/>
          <a:ln>
            <a:noFill/>
          </a:ln>
          <a:extLst>
            <a:ext uri="{909E8E84-426E-40DD-AFC4-6F175D3DCCD1}">
              <a14:hiddenFill xmlns:a14="http://schemas.microsoft.com/office/drawing/2010/main">
                <a:solidFill>
                  <a:srgbClr val="00B0F0"/>
                </a:solidFill>
              </a14:hiddenFill>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marL="0" indent="0">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p</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的数据类型应与</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a[0]</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一致</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marL="522605" lvl="1" indent="0">
              <a:buFont typeface="Wingdings 2" panose="05020102010507070707" pitchFamily="18" charset="2"/>
              <a:buNone/>
            </a:pPr>
            <a:endParaRPr lang="zh-CN" altLang="en-US"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205" name="标题 4"/>
          <p:cNvSpPr/>
          <p:nvPr>
            <p:custDataLst>
              <p:tags r:id="rId4"/>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250825" y="1268413"/>
            <a:ext cx="8786813" cy="2016125"/>
          </a:xfrm>
        </p:spPr>
        <p:txBody>
          <a:bodyPr/>
          <a:lstStyle/>
          <a:p>
            <a:pPr>
              <a:spcBef>
                <a:spcPts val="0"/>
              </a:spcBef>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a[3][4], </a:t>
            </a: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p</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sz="28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p = a[0];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buFont typeface="Wingdings" panose="05000000000000000000" pitchFamily="2" charset="2"/>
              <a:buNone/>
            </a:pPr>
            <a:r>
              <a:rPr lang="en-US" altLang="zh-CN"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p++;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是指向</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型数组元素</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a[0][0]</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的指针，则</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指向元素</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a[0][1]</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spcBef>
                <a:spcPts val="0"/>
              </a:spcBef>
              <a:buSzTx/>
              <a:buFont typeface="Wingdings" panose="05000000000000000000" pitchFamily="2" charset="2"/>
              <a:buChar char="§"/>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矩形 61"/>
          <p:cNvSpPr/>
          <p:nvPr/>
        </p:nvSpPr>
        <p:spPr>
          <a:xfrm>
            <a:off x="1857375" y="3214688"/>
            <a:ext cx="1285875" cy="3643312"/>
          </a:xfrm>
          <a:prstGeom prst="rect">
            <a:avLst/>
          </a:prstGeom>
          <a:solidFill>
            <a:srgbClr val="FFFF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dirty="0">
              <a:solidFill>
                <a:schemeClr val="tx1"/>
              </a:solidFill>
            </a:endParaRPr>
          </a:p>
        </p:txBody>
      </p:sp>
      <p:sp>
        <p:nvSpPr>
          <p:cNvPr id="61445" name="Rectangle 4"/>
          <p:cNvSpPr>
            <a:spLocks noChangeArrowheads="1"/>
          </p:cNvSpPr>
          <p:nvPr/>
        </p:nvSpPr>
        <p:spPr bwMode="auto">
          <a:xfrm>
            <a:off x="3343275" y="3475038"/>
            <a:ext cx="3810000" cy="25908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61446" name="Line 5"/>
          <p:cNvSpPr>
            <a:spLocks noChangeShapeType="1"/>
          </p:cNvSpPr>
          <p:nvPr/>
        </p:nvSpPr>
        <p:spPr bwMode="auto">
          <a:xfrm>
            <a:off x="3343275" y="4008438"/>
            <a:ext cx="45720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47" name="Line 6"/>
          <p:cNvSpPr>
            <a:spLocks noChangeShapeType="1"/>
          </p:cNvSpPr>
          <p:nvPr/>
        </p:nvSpPr>
        <p:spPr bwMode="auto">
          <a:xfrm>
            <a:off x="3343275" y="4618038"/>
            <a:ext cx="46482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48" name="Text Box 10"/>
          <p:cNvSpPr txBox="1">
            <a:spLocks noChangeArrowheads="1"/>
          </p:cNvSpPr>
          <p:nvPr/>
        </p:nvSpPr>
        <p:spPr bwMode="auto">
          <a:xfrm>
            <a:off x="2316163" y="4856163"/>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49" name="Text Box 11"/>
          <p:cNvSpPr txBox="1">
            <a:spLocks noChangeArrowheads="1"/>
          </p:cNvSpPr>
          <p:nvPr/>
        </p:nvSpPr>
        <p:spPr bwMode="auto">
          <a:xfrm>
            <a:off x="4333875" y="4846638"/>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50" name="Line 12"/>
          <p:cNvSpPr>
            <a:spLocks noChangeShapeType="1"/>
          </p:cNvSpPr>
          <p:nvPr/>
        </p:nvSpPr>
        <p:spPr bwMode="auto">
          <a:xfrm>
            <a:off x="3343275" y="5456238"/>
            <a:ext cx="480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51" name="Line 15"/>
          <p:cNvSpPr>
            <a:spLocks noChangeShapeType="1"/>
          </p:cNvSpPr>
          <p:nvPr/>
        </p:nvSpPr>
        <p:spPr bwMode="auto">
          <a:xfrm>
            <a:off x="5476875" y="3475038"/>
            <a:ext cx="0" cy="32766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52" name="Line 16"/>
          <p:cNvSpPr>
            <a:spLocks noChangeShapeType="1"/>
          </p:cNvSpPr>
          <p:nvPr/>
        </p:nvSpPr>
        <p:spPr bwMode="auto">
          <a:xfrm>
            <a:off x="6661150" y="3475038"/>
            <a:ext cx="0" cy="32004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53" name="Text Box 17"/>
          <p:cNvSpPr txBox="1">
            <a:spLocks noChangeArrowheads="1"/>
          </p:cNvSpPr>
          <p:nvPr/>
        </p:nvSpPr>
        <p:spPr bwMode="auto">
          <a:xfrm>
            <a:off x="2224088" y="35607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a[0]</a:t>
            </a:r>
            <a:endParaRPr lang="en-US" altLang="zh-CN" sz="2000" b="1">
              <a:solidFill>
                <a:srgbClr val="FF0000"/>
              </a:solidFill>
              <a:ea typeface="楷体_GB2312" pitchFamily="49" charset="-122"/>
            </a:endParaRPr>
          </a:p>
        </p:txBody>
      </p:sp>
      <p:sp>
        <p:nvSpPr>
          <p:cNvPr id="61454" name="Text Box 18"/>
          <p:cNvSpPr txBox="1">
            <a:spLocks noChangeArrowheads="1"/>
          </p:cNvSpPr>
          <p:nvPr/>
        </p:nvSpPr>
        <p:spPr bwMode="auto">
          <a:xfrm>
            <a:off x="2185988" y="42084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a[1]</a:t>
            </a:r>
            <a:endParaRPr lang="en-US" altLang="zh-CN" sz="2000" b="1">
              <a:solidFill>
                <a:srgbClr val="FF0000"/>
              </a:solidFill>
              <a:ea typeface="楷体_GB2312" pitchFamily="49" charset="-122"/>
            </a:endParaRPr>
          </a:p>
        </p:txBody>
      </p:sp>
      <p:sp>
        <p:nvSpPr>
          <p:cNvPr id="61455" name="Text Box 19"/>
          <p:cNvSpPr txBox="1">
            <a:spLocks noChangeArrowheads="1"/>
          </p:cNvSpPr>
          <p:nvPr/>
        </p:nvSpPr>
        <p:spPr bwMode="auto">
          <a:xfrm>
            <a:off x="2259013" y="55038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b="1">
                <a:solidFill>
                  <a:srgbClr val="FF0000"/>
                </a:solidFill>
                <a:ea typeface="楷体_GB2312" pitchFamily="49" charset="-122"/>
              </a:rPr>
              <a:t>a[i]</a:t>
            </a:r>
            <a:endParaRPr lang="en-US" altLang="zh-CN" sz="2000" b="1">
              <a:solidFill>
                <a:srgbClr val="FF0000"/>
              </a:solidFill>
              <a:ea typeface="楷体_GB2312" pitchFamily="49" charset="-122"/>
            </a:endParaRPr>
          </a:p>
        </p:txBody>
      </p:sp>
      <p:sp>
        <p:nvSpPr>
          <p:cNvPr id="61456" name="Line 24"/>
          <p:cNvSpPr>
            <a:spLocks noChangeShapeType="1"/>
          </p:cNvSpPr>
          <p:nvPr/>
        </p:nvSpPr>
        <p:spPr bwMode="auto">
          <a:xfrm>
            <a:off x="4791075" y="3357563"/>
            <a:ext cx="0" cy="342900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57" name="Text Box 25"/>
          <p:cNvSpPr txBox="1">
            <a:spLocks noChangeArrowheads="1"/>
          </p:cNvSpPr>
          <p:nvPr/>
        </p:nvSpPr>
        <p:spPr bwMode="auto">
          <a:xfrm>
            <a:off x="4867275" y="46482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58" name="AutoShape 26"/>
          <p:cNvSpPr>
            <a:spLocks noChangeArrowheads="1"/>
          </p:cNvSpPr>
          <p:nvPr/>
        </p:nvSpPr>
        <p:spPr bwMode="auto">
          <a:xfrm>
            <a:off x="3343275" y="5948363"/>
            <a:ext cx="3810000" cy="8382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61459" name="AutoShape 27"/>
          <p:cNvSpPr>
            <a:spLocks noChangeArrowheads="1"/>
          </p:cNvSpPr>
          <p:nvPr/>
        </p:nvSpPr>
        <p:spPr bwMode="auto">
          <a:xfrm rot="-5400000">
            <a:off x="6010275" y="4618038"/>
            <a:ext cx="3276600" cy="990600"/>
          </a:xfrm>
          <a:prstGeom prst="flowChartDocumen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61460" name="Line 28"/>
          <p:cNvSpPr>
            <a:spLocks noChangeShapeType="1"/>
          </p:cNvSpPr>
          <p:nvPr/>
        </p:nvSpPr>
        <p:spPr bwMode="auto">
          <a:xfrm>
            <a:off x="7153275" y="6065838"/>
            <a:ext cx="990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61" name="Text Box 29"/>
          <p:cNvSpPr txBox="1">
            <a:spLocks noChangeArrowheads="1"/>
          </p:cNvSpPr>
          <p:nvPr/>
        </p:nvSpPr>
        <p:spPr bwMode="auto">
          <a:xfrm>
            <a:off x="5608638" y="355123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a[0][j]</a:t>
            </a:r>
            <a:endParaRPr lang="en-US" altLang="zh-CN" sz="2000">
              <a:solidFill>
                <a:srgbClr val="CC0066"/>
              </a:solidFill>
              <a:ea typeface="楷体_GB2312" pitchFamily="49" charset="-122"/>
            </a:endParaRPr>
          </a:p>
        </p:txBody>
      </p:sp>
      <p:sp>
        <p:nvSpPr>
          <p:cNvPr id="61462" name="Text Box 30"/>
          <p:cNvSpPr txBox="1">
            <a:spLocks noChangeArrowheads="1"/>
          </p:cNvSpPr>
          <p:nvPr/>
        </p:nvSpPr>
        <p:spPr bwMode="auto">
          <a:xfrm>
            <a:off x="5607050" y="408463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a[1][j]</a:t>
            </a:r>
            <a:endParaRPr lang="en-US" altLang="zh-CN" sz="2000">
              <a:solidFill>
                <a:srgbClr val="CC0066"/>
              </a:solidFill>
              <a:ea typeface="楷体_GB2312" pitchFamily="49" charset="-122"/>
            </a:endParaRPr>
          </a:p>
        </p:txBody>
      </p:sp>
      <p:sp>
        <p:nvSpPr>
          <p:cNvPr id="61463" name="Text Box 31"/>
          <p:cNvSpPr txBox="1">
            <a:spLocks noChangeArrowheads="1"/>
          </p:cNvSpPr>
          <p:nvPr/>
        </p:nvSpPr>
        <p:spPr bwMode="auto">
          <a:xfrm>
            <a:off x="5678488" y="5516563"/>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a[i][j]</a:t>
            </a:r>
            <a:endParaRPr lang="en-US" altLang="zh-CN" sz="2000">
              <a:solidFill>
                <a:srgbClr val="CC0066"/>
              </a:solidFill>
              <a:ea typeface="楷体_GB2312" pitchFamily="49" charset="-122"/>
            </a:endParaRPr>
          </a:p>
        </p:txBody>
      </p:sp>
      <p:sp>
        <p:nvSpPr>
          <p:cNvPr id="61464" name="Text Box 29"/>
          <p:cNvSpPr txBox="1">
            <a:spLocks noChangeArrowheads="1"/>
          </p:cNvSpPr>
          <p:nvPr/>
        </p:nvSpPr>
        <p:spPr bwMode="auto">
          <a:xfrm>
            <a:off x="3563938" y="3544888"/>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a[0][0]</a:t>
            </a:r>
            <a:endParaRPr lang="en-US" altLang="zh-CN" sz="2000">
              <a:solidFill>
                <a:srgbClr val="CC0066"/>
              </a:solidFill>
              <a:ea typeface="楷体_GB2312" pitchFamily="49" charset="-122"/>
            </a:endParaRPr>
          </a:p>
        </p:txBody>
      </p:sp>
      <p:sp>
        <p:nvSpPr>
          <p:cNvPr id="61465" name="Text Box 25"/>
          <p:cNvSpPr txBox="1">
            <a:spLocks noChangeArrowheads="1"/>
          </p:cNvSpPr>
          <p:nvPr/>
        </p:nvSpPr>
        <p:spPr bwMode="auto">
          <a:xfrm>
            <a:off x="4899025" y="33289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66" name="Text Box 25"/>
          <p:cNvSpPr txBox="1">
            <a:spLocks noChangeArrowheads="1"/>
          </p:cNvSpPr>
          <p:nvPr/>
        </p:nvSpPr>
        <p:spPr bwMode="auto">
          <a:xfrm>
            <a:off x="6661150" y="33289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67" name="Text Box 11"/>
          <p:cNvSpPr txBox="1">
            <a:spLocks noChangeArrowheads="1"/>
          </p:cNvSpPr>
          <p:nvPr/>
        </p:nvSpPr>
        <p:spPr bwMode="auto">
          <a:xfrm>
            <a:off x="4333875" y="4137025"/>
            <a:ext cx="6715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68" name="Text Box 25"/>
          <p:cNvSpPr txBox="1">
            <a:spLocks noChangeArrowheads="1"/>
          </p:cNvSpPr>
          <p:nvPr/>
        </p:nvSpPr>
        <p:spPr bwMode="auto">
          <a:xfrm>
            <a:off x="4899025" y="390525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69" name="Text Box 25"/>
          <p:cNvSpPr txBox="1">
            <a:spLocks noChangeArrowheads="1"/>
          </p:cNvSpPr>
          <p:nvPr/>
        </p:nvSpPr>
        <p:spPr bwMode="auto">
          <a:xfrm>
            <a:off x="4899025" y="53419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70" name="Text Box 11"/>
          <p:cNvSpPr txBox="1">
            <a:spLocks noChangeArrowheads="1"/>
          </p:cNvSpPr>
          <p:nvPr/>
        </p:nvSpPr>
        <p:spPr bwMode="auto">
          <a:xfrm>
            <a:off x="4284663" y="6137275"/>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71" name="Text Box 25"/>
          <p:cNvSpPr txBox="1">
            <a:spLocks noChangeArrowheads="1"/>
          </p:cNvSpPr>
          <p:nvPr/>
        </p:nvSpPr>
        <p:spPr bwMode="auto">
          <a:xfrm>
            <a:off x="4899025" y="59944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72" name="Text Box 11"/>
          <p:cNvSpPr txBox="1">
            <a:spLocks noChangeArrowheads="1"/>
          </p:cNvSpPr>
          <p:nvPr/>
        </p:nvSpPr>
        <p:spPr bwMode="auto">
          <a:xfrm>
            <a:off x="5845175" y="4875213"/>
            <a:ext cx="671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73" name="Text Box 29"/>
          <p:cNvSpPr txBox="1">
            <a:spLocks noChangeArrowheads="1"/>
          </p:cNvSpPr>
          <p:nvPr/>
        </p:nvSpPr>
        <p:spPr bwMode="auto">
          <a:xfrm>
            <a:off x="3563938" y="5561013"/>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a[i][0]</a:t>
            </a:r>
            <a:endParaRPr lang="en-US" altLang="zh-CN" sz="2000">
              <a:solidFill>
                <a:srgbClr val="CC0066"/>
              </a:solidFill>
              <a:ea typeface="楷体_GB2312" pitchFamily="49" charset="-122"/>
            </a:endParaRPr>
          </a:p>
        </p:txBody>
      </p:sp>
      <p:sp>
        <p:nvSpPr>
          <p:cNvPr id="61474" name="Text Box 10"/>
          <p:cNvSpPr txBox="1">
            <a:spLocks noChangeArrowheads="1"/>
          </p:cNvSpPr>
          <p:nvPr/>
        </p:nvSpPr>
        <p:spPr bwMode="auto">
          <a:xfrm>
            <a:off x="2316163" y="6172200"/>
            <a:ext cx="671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a:solidFill>
                  <a:srgbClr val="CC0066"/>
                </a:solidFill>
                <a:ea typeface="楷体_GB2312" pitchFamily="49" charset="-122"/>
              </a:rPr>
              <a:t>…</a:t>
            </a:r>
            <a:endParaRPr lang="zh-CN" altLang="en-US">
              <a:solidFill>
                <a:srgbClr val="CC0066"/>
              </a:solidFill>
              <a:ea typeface="楷体_GB2312" pitchFamily="49" charset="-122"/>
            </a:endParaRPr>
          </a:p>
        </p:txBody>
      </p:sp>
      <p:sp>
        <p:nvSpPr>
          <p:cNvPr id="61475" name="Text Box 29"/>
          <p:cNvSpPr txBox="1">
            <a:spLocks noChangeArrowheads="1"/>
          </p:cNvSpPr>
          <p:nvPr/>
        </p:nvSpPr>
        <p:spPr bwMode="auto">
          <a:xfrm>
            <a:off x="7164388" y="3544888"/>
            <a:ext cx="127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000">
                <a:solidFill>
                  <a:srgbClr val="CC0066"/>
                </a:solidFill>
                <a:ea typeface="楷体_GB2312" pitchFamily="49" charset="-122"/>
              </a:rPr>
              <a:t>a[0][n-1]</a:t>
            </a:r>
            <a:endParaRPr lang="en-US" altLang="zh-CN" sz="2000">
              <a:solidFill>
                <a:srgbClr val="CC0066"/>
              </a:solidFill>
              <a:ea typeface="楷体_GB2312" pitchFamily="49" charset="-122"/>
            </a:endParaRPr>
          </a:p>
        </p:txBody>
      </p:sp>
      <p:graphicFrame>
        <p:nvGraphicFramePr>
          <p:cNvPr id="94" name="Group 54"/>
          <p:cNvGraphicFramePr>
            <a:graphicFrameLocks noGrp="1"/>
          </p:cNvGraphicFramePr>
          <p:nvPr/>
        </p:nvGraphicFramePr>
        <p:xfrm>
          <a:off x="2071688" y="3357563"/>
          <a:ext cx="928687" cy="3429001"/>
        </p:xfrm>
        <a:graphic>
          <a:graphicData uri="http://schemas.openxmlformats.org/drawingml/2006/table">
            <a:tbl>
              <a:tblPr/>
              <a:tblGrid>
                <a:gridCol w="928687"/>
              </a:tblGrid>
              <a:tr h="69725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163">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527">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90" name="Line 52"/>
          <p:cNvSpPr>
            <a:spLocks noChangeShapeType="1"/>
          </p:cNvSpPr>
          <p:nvPr/>
        </p:nvSpPr>
        <p:spPr bwMode="auto">
          <a:xfrm>
            <a:off x="2771775" y="3789363"/>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91" name="Line 53"/>
          <p:cNvSpPr>
            <a:spLocks noChangeShapeType="1"/>
          </p:cNvSpPr>
          <p:nvPr/>
        </p:nvSpPr>
        <p:spPr bwMode="auto">
          <a:xfrm>
            <a:off x="2771775" y="4429125"/>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92" name="Line 56"/>
          <p:cNvSpPr>
            <a:spLocks noChangeShapeType="1"/>
          </p:cNvSpPr>
          <p:nvPr/>
        </p:nvSpPr>
        <p:spPr bwMode="auto">
          <a:xfrm>
            <a:off x="2781300" y="5715000"/>
            <a:ext cx="576263"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93" name="Line 7"/>
          <p:cNvSpPr>
            <a:spLocks noChangeShapeType="1"/>
          </p:cNvSpPr>
          <p:nvPr/>
        </p:nvSpPr>
        <p:spPr bwMode="auto">
          <a:xfrm>
            <a:off x="2771775" y="3557588"/>
            <a:ext cx="554038" cy="0"/>
          </a:xfrm>
          <a:prstGeom prst="line">
            <a:avLst/>
          </a:prstGeom>
          <a:noFill/>
          <a:ln w="57150" cap="sq">
            <a:solidFill>
              <a:srgbClr val="3366FF"/>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94" name="Text Box 21"/>
          <p:cNvSpPr txBox="1">
            <a:spLocks noChangeArrowheads="1"/>
          </p:cNvSpPr>
          <p:nvPr/>
        </p:nvSpPr>
        <p:spPr bwMode="auto">
          <a:xfrm>
            <a:off x="2871470" y="2882265"/>
            <a:ext cx="405130" cy="60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chemeClr val="accent1"/>
                </a:solidFill>
                <a:ea typeface="楷体_GB2312" pitchFamily="49" charset="-122"/>
              </a:rPr>
              <a:t>p</a:t>
            </a:r>
            <a:endParaRPr lang="en-US" altLang="zh-CN" b="1">
              <a:solidFill>
                <a:schemeClr val="accent1"/>
              </a:solidFill>
              <a:ea typeface="楷体_GB2312" pitchFamily="49" charset="-122"/>
            </a:endParaRPr>
          </a:p>
        </p:txBody>
      </p:sp>
      <p:sp>
        <p:nvSpPr>
          <p:cNvPr id="61495" name="Rectangle 108"/>
          <p:cNvSpPr>
            <a:spLocks noChangeArrowheads="1"/>
          </p:cNvSpPr>
          <p:nvPr/>
        </p:nvSpPr>
        <p:spPr bwMode="auto">
          <a:xfrm>
            <a:off x="2124075" y="64531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1800" b="1">
                <a:solidFill>
                  <a:srgbClr val="FF0000"/>
                </a:solidFill>
              </a:rPr>
              <a:t>a[m-1]</a:t>
            </a:r>
            <a:endParaRPr lang="zh-CN" altLang="en-US" sz="1800" b="1">
              <a:solidFill>
                <a:srgbClr val="FF0000"/>
              </a:solidFill>
            </a:endParaRPr>
          </a:p>
        </p:txBody>
      </p:sp>
      <p:sp>
        <p:nvSpPr>
          <p:cNvPr id="61496" name="Line 7"/>
          <p:cNvSpPr>
            <a:spLocks noChangeShapeType="1"/>
          </p:cNvSpPr>
          <p:nvPr/>
        </p:nvSpPr>
        <p:spPr bwMode="auto">
          <a:xfrm>
            <a:off x="1143000" y="3716338"/>
            <a:ext cx="914400" cy="0"/>
          </a:xfrm>
          <a:prstGeom prst="line">
            <a:avLst/>
          </a:prstGeom>
          <a:noFill/>
          <a:ln w="57150" cap="sq">
            <a:solidFill>
              <a:srgbClr val="FF00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497" name="Text Box 21"/>
          <p:cNvSpPr txBox="1">
            <a:spLocks noChangeArrowheads="1"/>
          </p:cNvSpPr>
          <p:nvPr/>
        </p:nvSpPr>
        <p:spPr bwMode="auto">
          <a:xfrm>
            <a:off x="1314450" y="3141663"/>
            <a:ext cx="68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b="1">
                <a:solidFill>
                  <a:srgbClr val="FF0000"/>
                </a:solidFill>
                <a:ea typeface="楷体_GB2312" pitchFamily="49" charset="-122"/>
              </a:rPr>
              <a:t>a</a:t>
            </a:r>
            <a:endParaRPr lang="en-US" altLang="zh-CN" b="1">
              <a:solidFill>
                <a:srgbClr val="FF0000"/>
              </a:solidFill>
              <a:ea typeface="楷体_GB2312" pitchFamily="49" charset="-122"/>
            </a:endParaRPr>
          </a:p>
        </p:txBody>
      </p:sp>
      <p:sp>
        <p:nvSpPr>
          <p:cNvPr id="50205" name="标题 4"/>
          <p:cNvSpPr/>
          <p:nvPr>
            <p:custDataLst>
              <p:tags r:id="rId1"/>
            </p:custDataLst>
          </p:nvPr>
        </p:nvSpPr>
        <p:spPr bwMode="auto">
          <a:xfrm>
            <a:off x="2627313"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指针与二维数组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2562225" y="1643380"/>
            <a:ext cx="4818063" cy="5026025"/>
          </a:xfrm>
        </p:spPr>
        <p:txBody>
          <a:bodyPr/>
          <a:lstStyle/>
          <a:p>
            <a:pPr marL="342900" lvl="1" indent="-342900">
              <a:buSzTx/>
              <a:buFont typeface="Wingdings" panose="05000000000000000000" pitchFamily="2" charset="2"/>
              <a:buChar char="§"/>
            </a:pPr>
            <a:endParaRPr lang="zh-CN" altLang="en-US" sz="3200" smtClean="0">
              <a:latin typeface="黑体" panose="02010609060101010101" pitchFamily="49" charset="-122"/>
              <a:ea typeface="黑体" panose="02010609060101010101" pitchFamily="49" charset="-122"/>
            </a:endParaRPr>
          </a:p>
          <a:p>
            <a:pPr marL="342900" lvl="1" indent="-342900"/>
            <a:r>
              <a:rPr lang="zh-CN" altLang="en-US" sz="3200" smtClean="0">
                <a:latin typeface="黑体" panose="02010609060101010101" pitchFamily="49" charset="-122"/>
                <a:ea typeface="黑体" panose="02010609060101010101" pitchFamily="49" charset="-122"/>
              </a:rPr>
              <a:t>指针与一维数组</a:t>
            </a:r>
            <a:endParaRPr lang="en-US" altLang="zh-CN" sz="3200" smtClean="0">
              <a:latin typeface="黑体" panose="02010609060101010101" pitchFamily="49" charset="-122"/>
              <a:ea typeface="黑体" panose="02010609060101010101" pitchFamily="49" charset="-122"/>
            </a:endParaRPr>
          </a:p>
          <a:p>
            <a:pPr lvl="2"/>
            <a:endParaRPr lang="en-US" altLang="zh-CN" sz="3200" smtClean="0">
              <a:latin typeface="黑体" panose="02010609060101010101" pitchFamily="49" charset="-122"/>
              <a:ea typeface="黑体" panose="02010609060101010101" pitchFamily="49" charset="-122"/>
            </a:endParaRPr>
          </a:p>
          <a:p>
            <a:pPr marL="342900" lvl="1" indent="-342900"/>
            <a:r>
              <a:rPr lang="zh-CN" altLang="en-US" sz="3200" smtClean="0">
                <a:latin typeface="黑体" panose="02010609060101010101" pitchFamily="49" charset="-122"/>
                <a:ea typeface="黑体" panose="02010609060101010101" pitchFamily="49" charset="-122"/>
              </a:rPr>
              <a:t>指针与多维数组</a:t>
            </a:r>
            <a:endParaRPr lang="en-US" altLang="zh-CN" sz="3200" smtClean="0">
              <a:latin typeface="黑体" panose="02010609060101010101" pitchFamily="49" charset="-122"/>
              <a:ea typeface="黑体" panose="02010609060101010101" pitchFamily="49" charset="-122"/>
            </a:endParaRPr>
          </a:p>
          <a:p>
            <a:pPr marL="342900" lvl="1" indent="-342900"/>
            <a:endParaRPr lang="en-US" altLang="zh-CN" sz="3200" smtClean="0">
              <a:latin typeface="黑体" panose="02010609060101010101" pitchFamily="49" charset="-122"/>
              <a:ea typeface="黑体" panose="02010609060101010101" pitchFamily="49" charset="-122"/>
            </a:endParaRPr>
          </a:p>
          <a:p>
            <a:pPr marL="342900" lvl="1" indent="-342900"/>
            <a:r>
              <a:rPr lang="zh-CN" altLang="en-US" sz="3200" b="1" smtClean="0">
                <a:solidFill>
                  <a:srgbClr val="CC0066"/>
                </a:solidFill>
                <a:latin typeface="黑体" panose="02010609060101010101" pitchFamily="49" charset="-122"/>
                <a:ea typeface="黑体" panose="02010609060101010101" pitchFamily="49" charset="-122"/>
              </a:rPr>
              <a:t>指针与字符数组</a:t>
            </a:r>
            <a:endParaRPr lang="zh-CN" altLang="en-US" sz="3200" b="1" smtClean="0">
              <a:solidFill>
                <a:srgbClr val="CC0066"/>
              </a:solidFill>
              <a:latin typeface="黑体" panose="02010609060101010101" pitchFamily="49" charset="-122"/>
              <a:ea typeface="黑体" panose="02010609060101010101" pitchFamily="49" charset="-122"/>
            </a:endParaRPr>
          </a:p>
        </p:txBody>
      </p:sp>
      <p:sp>
        <p:nvSpPr>
          <p:cNvPr id="6246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5E11A113-C42E-45B9-BF19-49919D4BB977}" type="datetime4">
              <a:rPr lang="en-US" altLang="zh-CN" sz="1400" smtClean="0">
                <a:solidFill>
                  <a:schemeClr val="accent1"/>
                </a:solidFill>
              </a:rPr>
            </a:fld>
            <a:endParaRPr lang="en-US" altLang="zh-CN" sz="1400" smtClean="0">
              <a:solidFill>
                <a:schemeClr val="accent1"/>
              </a:solidFill>
            </a:endParaRPr>
          </a:p>
        </p:txBody>
      </p:sp>
      <p:sp>
        <p:nvSpPr>
          <p:cNvPr id="50205" name="标题 4"/>
          <p:cNvSpPr/>
          <p:nvPr>
            <p:custDataLst>
              <p:tags r:id="rId1"/>
            </p:custDataLst>
          </p:nvPr>
        </p:nvSpPr>
        <p:spPr bwMode="auto">
          <a:xfrm>
            <a:off x="2555558"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指针与数组</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784475" y="303312"/>
            <a:ext cx="6324600" cy="533400"/>
          </a:xfrm>
        </p:spPr>
        <p:txBody>
          <a:bodyPr/>
          <a:lstStyle/>
          <a:p>
            <a:r>
              <a:rPr lang="zh-CN" altLang="en-US" dirty="0" smtClean="0">
                <a:latin typeface="黑体" panose="02010609060101010101" pitchFamily="49" charset="-122"/>
                <a:ea typeface="黑体" panose="02010609060101010101" pitchFamily="49" charset="-122"/>
              </a:rPr>
              <a:t>指针与字符数组</a:t>
            </a:r>
            <a:endParaRPr lang="zh-CN" altLang="en-US" dirty="0" smtClean="0">
              <a:latin typeface="黑体" panose="02010609060101010101" pitchFamily="49" charset="-122"/>
              <a:ea typeface="黑体" panose="02010609060101010101" pitchFamily="49" charset="-122"/>
            </a:endParaRPr>
          </a:p>
        </p:txBody>
      </p:sp>
      <p:sp>
        <p:nvSpPr>
          <p:cNvPr id="63491" name="Rectangle 3"/>
          <p:cNvSpPr>
            <a:spLocks noGrp="1" noChangeArrowheads="1"/>
          </p:cNvSpPr>
          <p:nvPr>
            <p:ph type="body" idx="1"/>
          </p:nvPr>
        </p:nvSpPr>
        <p:spPr>
          <a:xfrm>
            <a:off x="468630" y="1771650"/>
            <a:ext cx="8229600" cy="3751580"/>
          </a:xfrm>
        </p:spPr>
        <p:txBody>
          <a:bodyPr/>
          <a:lstStyle/>
          <a:p>
            <a:pPr>
              <a:spcBef>
                <a:spcPts val="0"/>
              </a:spcBef>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语言中，许多字符串操作，是由指向字符数组的指针及指针的运算来实现的</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0"/>
              </a:spcBef>
            </a:pPr>
            <a:endPar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lvl="0">
              <a:spcBef>
                <a:spcPts val="0"/>
              </a:spcBef>
            </a:pPr>
            <a:r>
              <a:rPr lang="zh-CN" altLang="en-US" sz="3130" dirty="0" smtClean="0">
                <a:latin typeface="Times New Roman" panose="02020603050405020304" pitchFamily="18" charset="0"/>
                <a:ea typeface="黑体" panose="02010609060101010101" pitchFamily="49" charset="-122"/>
                <a:cs typeface="Times New Roman" panose="02020603050405020304" pitchFamily="18" charset="0"/>
              </a:rPr>
              <a:t>字符串是以</a:t>
            </a:r>
            <a:r>
              <a:rPr lang="en-US" altLang="zh-CN" sz="3130" dirty="0" smtClean="0">
                <a:latin typeface="Times New Roman" panose="02020603050405020304" pitchFamily="18" charset="0"/>
                <a:ea typeface="宋体" panose="02010600030101010101" pitchFamily="2" charset="-122"/>
                <a:cs typeface="Times New Roman" panose="02020603050405020304" pitchFamily="18" charset="0"/>
              </a:rPr>
              <a:t>’\0’</a:t>
            </a:r>
            <a:r>
              <a:rPr lang="zh-CN" altLang="en-US" sz="3130" dirty="0" smtClean="0">
                <a:latin typeface="Times New Roman" panose="02020603050405020304" pitchFamily="18" charset="0"/>
                <a:ea typeface="黑体" panose="02010609060101010101" pitchFamily="49" charset="-122"/>
                <a:cs typeface="Times New Roman" panose="02020603050405020304" pitchFamily="18" charset="0"/>
              </a:rPr>
              <a:t>为结束标志的，若指针所指的内容为假，则表示字符串就结束了</a:t>
            </a:r>
            <a:endParaRPr lang="zh-CN" altLang="en-US" sz="3130" dirty="0" smtClean="0">
              <a:latin typeface="Times New Roman" panose="02020603050405020304" pitchFamily="18" charset="0"/>
              <a:ea typeface="黑体" panose="02010609060101010101" pitchFamily="49" charset="-122"/>
              <a:cs typeface="Times New Roman" panose="02020603050405020304" pitchFamily="18" charset="0"/>
            </a:endParaRPr>
          </a:p>
          <a:p>
            <a:pPr lvl="0">
              <a:spcBef>
                <a:spcPts val="0"/>
              </a:spcBef>
            </a:pPr>
            <a:endParaRPr lang="en-US" altLang="zh-CN" sz="2740" dirty="0" smtClean="0">
              <a:latin typeface="Times New Roman" panose="02020603050405020304" pitchFamily="18" charset="0"/>
              <a:ea typeface="黑体" panose="02010609060101010101" pitchFamily="49" charset="-122"/>
              <a:cs typeface="Times New Roman" panose="02020603050405020304" pitchFamily="18" charset="0"/>
            </a:endParaRPr>
          </a:p>
          <a:p>
            <a:pPr lvl="0">
              <a:spcBef>
                <a:spcPts val="0"/>
              </a:spcBef>
            </a:pPr>
            <a:r>
              <a:rPr lang="zh-CN" altLang="en-US" sz="274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用法同一维和二维数组，只不过存取的对象是字符</a:t>
            </a:r>
            <a:endParaRPr lang="en-US" altLang="zh-CN" sz="274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2627313" y="260350"/>
            <a:ext cx="6324600" cy="533400"/>
          </a:xfrm>
        </p:spPr>
        <p:txBody>
          <a:bodyPr/>
          <a:lstStyle/>
          <a:p>
            <a:r>
              <a:rPr lang="zh-CN" altLang="en-US" sz="3600" smtClean="0">
                <a:ea typeface="黑体" panose="02010609060101010101" pitchFamily="49" charset="-122"/>
              </a:rPr>
              <a:t>例题</a:t>
            </a:r>
            <a:endParaRPr lang="zh-CN" altLang="en-US" sz="3600" smtClean="0">
              <a:ea typeface="黑体" panose="02010609060101010101" pitchFamily="49" charset="-122"/>
            </a:endParaRPr>
          </a:p>
        </p:txBody>
      </p:sp>
      <p:sp>
        <p:nvSpPr>
          <p:cNvPr id="64516" name="矩形 4"/>
          <p:cNvSpPr>
            <a:spLocks noChangeArrowheads="1"/>
          </p:cNvSpPr>
          <p:nvPr/>
        </p:nvSpPr>
        <p:spPr bwMode="auto">
          <a:xfrm>
            <a:off x="5148263" y="5013325"/>
            <a:ext cx="353695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400">
                <a:latin typeface="黑体" panose="02010609060101010101" pitchFamily="49" charset="-122"/>
                <a:ea typeface="黑体" panose="02010609060101010101" pitchFamily="49" charset="-122"/>
              </a:rPr>
              <a:t>程序功能是：</a:t>
            </a:r>
            <a:r>
              <a:rPr kumimoji="1" lang="en-US" altLang="zh-CN" sz="2400">
                <a:latin typeface="黑体" panose="02010609060101010101" pitchFamily="49" charset="-122"/>
                <a:ea typeface="黑体" panose="02010609060101010101" pitchFamily="49" charset="-122"/>
              </a:rPr>
              <a:t>__________</a:t>
            </a:r>
            <a:endParaRPr kumimoji="1" lang="en-US" altLang="zh-CN" sz="2400">
              <a:latin typeface="黑体" panose="02010609060101010101" pitchFamily="49" charset="-122"/>
              <a:ea typeface="黑体" panose="02010609060101010101" pitchFamily="49" charset="-122"/>
            </a:endParaRPr>
          </a:p>
          <a:p>
            <a:pPr eaLnBrk="1" hangingPunct="1">
              <a:spcBef>
                <a:spcPct val="50000"/>
              </a:spcBef>
              <a:buFontTx/>
              <a:buNone/>
            </a:pPr>
            <a:r>
              <a:rPr kumimoji="1" lang="zh-CN" altLang="en-US" sz="2400">
                <a:latin typeface="黑体" panose="02010609060101010101" pitchFamily="49" charset="-122"/>
                <a:ea typeface="黑体" panose="02010609060101010101" pitchFamily="49" charset="-122"/>
              </a:rPr>
              <a:t>运行结果是：</a:t>
            </a:r>
            <a:r>
              <a:rPr kumimoji="1" lang="en-US" altLang="zh-CN" sz="2400">
                <a:latin typeface="黑体" panose="02010609060101010101" pitchFamily="49" charset="-122"/>
                <a:ea typeface="黑体" panose="02010609060101010101" pitchFamily="49" charset="-122"/>
              </a:rPr>
              <a:t>__________</a:t>
            </a:r>
            <a:endParaRPr lang="zh-CN" altLang="en-US" sz="2400">
              <a:solidFill>
                <a:srgbClr val="CC0066"/>
              </a:solidFill>
              <a:latin typeface="黑体" panose="02010609060101010101" pitchFamily="49" charset="-122"/>
              <a:ea typeface="黑体" panose="02010609060101010101" pitchFamily="49" charset="-122"/>
            </a:endParaRPr>
          </a:p>
        </p:txBody>
      </p:sp>
      <p:sp>
        <p:nvSpPr>
          <p:cNvPr id="120837" name="Text Box 7"/>
          <p:cNvSpPr txBox="1">
            <a:spLocks noChangeArrowheads="1"/>
          </p:cNvSpPr>
          <p:nvPr/>
        </p:nvSpPr>
        <p:spPr bwMode="auto">
          <a:xfrm>
            <a:off x="4786314" y="1881188"/>
            <a:ext cx="4176713"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kumimoji="1" lang="zh-CN" altLang="en-US" sz="2400" dirty="0">
                <a:latin typeface="Times New Roman" panose="02020603050405020304" pitchFamily="18" charset="0"/>
                <a:ea typeface="黑体" panose="02010609060101010101" pitchFamily="49" charset="-122"/>
                <a:cs typeface="Times New Roman" panose="02020603050405020304" pitchFamily="18" charset="0"/>
              </a:rPr>
              <a:t>程序功能：把已知字符串从后向前输出</a:t>
            </a:r>
            <a:endParaRPr kumimoji="1"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Tx/>
              <a:buNone/>
            </a:pPr>
            <a:r>
              <a:rPr kumimoji="1" lang="zh-CN" altLang="en-US" sz="2400" dirty="0">
                <a:latin typeface="Times New Roman" panose="02020603050405020304" pitchFamily="18" charset="0"/>
                <a:ea typeface="黑体" panose="02010609060101010101" pitchFamily="49" charset="-122"/>
                <a:cs typeface="Times New Roman" panose="02020603050405020304" pitchFamily="18" charset="0"/>
              </a:rPr>
              <a:t>运行结果：</a:t>
            </a:r>
            <a:r>
              <a:rPr kumimoji="1" lang="en-US" altLang="zh-CN" sz="2400" dirty="0">
                <a:latin typeface="Times New Roman" panose="02020603050405020304" pitchFamily="18" charset="0"/>
                <a:ea typeface="黑体" panose="02010609060101010101" pitchFamily="49" charset="-122"/>
                <a:cs typeface="Times New Roman" panose="02020603050405020304" pitchFamily="18" charset="0"/>
              </a:rPr>
              <a:t>97531</a:t>
            </a:r>
            <a:endParaRPr kumimoji="1"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Rectangle 3"/>
          <p:cNvSpPr>
            <a:spLocks noChangeArrowheads="1"/>
          </p:cNvSpPr>
          <p:nvPr/>
        </p:nvSpPr>
        <p:spPr bwMode="auto">
          <a:xfrm>
            <a:off x="426913" y="1238250"/>
            <a:ext cx="3929063" cy="5631180"/>
          </a:xfrm>
          <a:prstGeom prst="rect">
            <a:avLst/>
          </a:prstGeom>
          <a:solidFill>
            <a:srgbClr val="CCFFCC"/>
          </a:solidFill>
          <a:ln w="9525" algn="ctr">
            <a:solidFill>
              <a:schemeClr val="tx1"/>
            </a:solidFill>
            <a:miter lim="800000"/>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dirty="0" err="1">
                <a:solidFill>
                  <a:schemeClr val="tx2"/>
                </a:solidFill>
              </a:rPr>
              <a:t>void func</a:t>
            </a:r>
            <a:r>
              <a:rPr lang="en-US" altLang="zh-CN" sz="2400" b="1" dirty="0">
                <a:solidFill>
                  <a:schemeClr val="tx2"/>
                </a:solidFill>
              </a:rPr>
              <a:t>( </a:t>
            </a:r>
            <a:r>
              <a:rPr lang="en-US" altLang="zh-CN" sz="2400" b="1" dirty="0">
                <a:solidFill>
                  <a:srgbClr val="FF0000"/>
                </a:solidFill>
              </a:rPr>
              <a:t>char *s</a:t>
            </a:r>
            <a:r>
              <a:rPr lang="en-US" altLang="zh-CN" sz="2400" b="1" dirty="0">
                <a:solidFill>
                  <a:schemeClr val="tx2"/>
                </a:solidFill>
              </a:rPr>
              <a:t> )</a:t>
            </a:r>
            <a:endParaRPr lang="en-US" altLang="zh-CN" sz="2400" b="1" dirty="0">
              <a:solidFill>
                <a:schemeClr val="tx2"/>
              </a:solidFill>
            </a:endParaRPr>
          </a:p>
          <a:p>
            <a:pPr eaLnBrk="1" hangingPunct="1">
              <a:spcBef>
                <a:spcPct val="0"/>
              </a:spcBef>
              <a:buFontTx/>
              <a:buNone/>
            </a:pPr>
            <a:r>
              <a:rPr lang="en-US" altLang="zh-CN" sz="2400" b="1" dirty="0"/>
              <a:t>  { char t =‘\0’;</a:t>
            </a:r>
            <a:endParaRPr lang="en-US" altLang="zh-CN" sz="2400" b="1" dirty="0"/>
          </a:p>
          <a:p>
            <a:pPr eaLnBrk="1" hangingPunct="1">
              <a:spcBef>
                <a:spcPct val="0"/>
              </a:spcBef>
              <a:buFontTx/>
              <a:buNone/>
            </a:pPr>
            <a:r>
              <a:rPr lang="en-US" altLang="zh-CN" sz="2400" b="1" dirty="0"/>
              <a:t>     if ( *s )</a:t>
            </a:r>
            <a:endParaRPr lang="en-US" altLang="zh-CN" sz="2400" b="1" dirty="0"/>
          </a:p>
          <a:p>
            <a:pPr eaLnBrk="1" hangingPunct="1">
              <a:spcBef>
                <a:spcPct val="0"/>
              </a:spcBef>
              <a:buFontTx/>
              <a:buNone/>
            </a:pPr>
            <a:r>
              <a:rPr lang="en-US" altLang="zh-CN" sz="2400" b="1" dirty="0"/>
              <a:t>         {  t = *s ++;</a:t>
            </a:r>
            <a:endParaRPr lang="en-US" altLang="zh-CN" sz="2400" b="1" dirty="0"/>
          </a:p>
          <a:p>
            <a:pPr eaLnBrk="1" hangingPunct="1">
              <a:spcBef>
                <a:spcPct val="0"/>
              </a:spcBef>
              <a:buFontTx/>
              <a:buNone/>
            </a:pPr>
            <a:r>
              <a:rPr lang="en-US" altLang="zh-CN" sz="2400" b="1" dirty="0"/>
              <a:t>             </a:t>
            </a:r>
            <a:r>
              <a:rPr lang="en-US" altLang="zh-CN" sz="2400" b="1" dirty="0" err="1"/>
              <a:t>func</a:t>
            </a:r>
            <a:r>
              <a:rPr lang="en-US" altLang="zh-CN" sz="2400" b="1" dirty="0"/>
              <a:t>(s);</a:t>
            </a:r>
            <a:endParaRPr lang="en-US" altLang="zh-CN" sz="2400" b="1" dirty="0"/>
          </a:p>
          <a:p>
            <a:pPr eaLnBrk="1" hangingPunct="1">
              <a:spcBef>
                <a:spcPct val="0"/>
              </a:spcBef>
              <a:buFontTx/>
              <a:buNone/>
            </a:pPr>
            <a:r>
              <a:rPr lang="en-US" altLang="zh-CN" sz="2400" b="1" dirty="0"/>
              <a:t>         }</a:t>
            </a:r>
            <a:endParaRPr lang="en-US" altLang="zh-CN" sz="2400" b="1" dirty="0"/>
          </a:p>
          <a:p>
            <a:pPr eaLnBrk="1" hangingPunct="1">
              <a:spcBef>
                <a:spcPct val="0"/>
              </a:spcBef>
              <a:buFontTx/>
              <a:buNone/>
            </a:pPr>
            <a:r>
              <a:rPr lang="en-US" altLang="zh-CN" sz="2400" b="1" dirty="0"/>
              <a:t>     if (t != ‘\0’) </a:t>
            </a:r>
            <a:r>
              <a:rPr lang="en-US" altLang="zh-CN" sz="2400" b="1" dirty="0" err="1"/>
              <a:t>putchar</a:t>
            </a:r>
            <a:r>
              <a:rPr lang="en-US" altLang="zh-CN" sz="2400" b="1" dirty="0"/>
              <a:t> ( t );</a:t>
            </a:r>
            <a:endParaRPr lang="en-US" altLang="zh-CN" sz="2400" b="1" dirty="0"/>
          </a:p>
          <a:p>
            <a:pPr eaLnBrk="1" hangingPunct="1">
              <a:spcBef>
                <a:spcPct val="0"/>
              </a:spcBef>
              <a:buFontTx/>
              <a:buNone/>
            </a:pPr>
            <a:r>
              <a:rPr lang="en-US" altLang="zh-CN" sz="2400" b="1" dirty="0"/>
              <a:t>  }</a:t>
            </a:r>
            <a:endParaRPr lang="en-US" altLang="zh-CN" sz="2400" b="1" dirty="0"/>
          </a:p>
          <a:p>
            <a:pPr eaLnBrk="1" hangingPunct="1">
              <a:spcBef>
                <a:spcPct val="0"/>
              </a:spcBef>
              <a:buFontTx/>
              <a:buNone/>
            </a:pPr>
            <a:endParaRPr lang="en-US" altLang="zh-CN" sz="2400" b="1" dirty="0">
              <a:solidFill>
                <a:srgbClr val="CC0066"/>
              </a:solidFill>
            </a:endParaRPr>
          </a:p>
          <a:p>
            <a:pPr eaLnBrk="1" hangingPunct="1">
              <a:spcBef>
                <a:spcPct val="0"/>
              </a:spcBef>
              <a:buFontTx/>
              <a:buNone/>
            </a:pPr>
            <a:endParaRPr lang="en-US" altLang="zh-CN" sz="2400" b="1" dirty="0">
              <a:solidFill>
                <a:srgbClr val="CC0066"/>
              </a:solidFill>
            </a:endParaRPr>
          </a:p>
          <a:p>
            <a:pPr eaLnBrk="1" hangingPunct="1">
              <a:spcBef>
                <a:spcPct val="0"/>
              </a:spcBef>
              <a:buFontTx/>
              <a:buNone/>
            </a:pPr>
            <a:r>
              <a:rPr lang="en-US" altLang="zh-CN" sz="2400" b="1" dirty="0" err="1"/>
              <a:t>int</a:t>
            </a:r>
            <a:r>
              <a:rPr lang="en-US" altLang="zh-CN" sz="2400" b="1" dirty="0"/>
              <a:t> main()</a:t>
            </a:r>
            <a:endParaRPr lang="en-US" altLang="zh-CN" sz="2400" b="1" dirty="0"/>
          </a:p>
          <a:p>
            <a:pPr eaLnBrk="1" hangingPunct="1">
              <a:spcBef>
                <a:spcPct val="0"/>
              </a:spcBef>
              <a:buFontTx/>
              <a:buNone/>
            </a:pPr>
            <a:r>
              <a:rPr lang="en-US" altLang="zh-CN" sz="2400" b="1" dirty="0">
                <a:solidFill>
                  <a:srgbClr val="CC0066"/>
                </a:solidFill>
              </a:rPr>
              <a:t> </a:t>
            </a:r>
            <a:r>
              <a:rPr lang="en-US" altLang="zh-CN" sz="2400" b="1" dirty="0"/>
              <a:t> { </a:t>
            </a:r>
            <a:r>
              <a:rPr lang="en-US" altLang="zh-CN" sz="2400" b="1" dirty="0">
                <a:solidFill>
                  <a:srgbClr val="FF0000"/>
                </a:solidFill>
              </a:rPr>
              <a:t>char  *x</a:t>
            </a:r>
            <a:r>
              <a:rPr lang="en-US" altLang="zh-CN" sz="2400" b="1" dirty="0">
                <a:solidFill>
                  <a:srgbClr val="CC0066"/>
                </a:solidFill>
              </a:rPr>
              <a:t> = “13579” ;</a:t>
            </a:r>
            <a:endParaRPr lang="en-US" altLang="zh-CN" sz="2400" b="1" dirty="0">
              <a:solidFill>
                <a:srgbClr val="CC0066"/>
              </a:solidFill>
            </a:endParaRPr>
          </a:p>
          <a:p>
            <a:pPr eaLnBrk="1" hangingPunct="1">
              <a:spcBef>
                <a:spcPct val="0"/>
              </a:spcBef>
              <a:buFontTx/>
              <a:buNone/>
            </a:pPr>
            <a:r>
              <a:rPr lang="en-US" altLang="zh-CN" sz="2400" b="1" dirty="0">
                <a:solidFill>
                  <a:srgbClr val="CC0066"/>
                </a:solidFill>
              </a:rPr>
              <a:t>     </a:t>
            </a:r>
            <a:r>
              <a:rPr lang="en-US" altLang="zh-CN" sz="2400" b="1" dirty="0" err="1">
                <a:solidFill>
                  <a:schemeClr val="tx2"/>
                </a:solidFill>
              </a:rPr>
              <a:t>func</a:t>
            </a:r>
            <a:r>
              <a:rPr lang="en-US" altLang="zh-CN" sz="2400" b="1" dirty="0">
                <a:solidFill>
                  <a:schemeClr val="tx2"/>
                </a:solidFill>
              </a:rPr>
              <a:t> ( </a:t>
            </a:r>
            <a:r>
              <a:rPr lang="en-US" altLang="zh-CN" sz="2400" b="1" dirty="0">
                <a:solidFill>
                  <a:srgbClr val="FF0000"/>
                </a:solidFill>
              </a:rPr>
              <a:t>x</a:t>
            </a:r>
            <a:r>
              <a:rPr lang="en-US" altLang="zh-CN" sz="2400" b="1" dirty="0">
                <a:solidFill>
                  <a:srgbClr val="CC0066"/>
                </a:solidFill>
              </a:rPr>
              <a:t> </a:t>
            </a:r>
            <a:r>
              <a:rPr lang="en-US" altLang="zh-CN" sz="2400" b="1" dirty="0">
                <a:solidFill>
                  <a:schemeClr val="tx2"/>
                </a:solidFill>
              </a:rPr>
              <a:t>)</a:t>
            </a:r>
            <a:r>
              <a:rPr lang="en-US" altLang="zh-CN" sz="2400" b="1" dirty="0">
                <a:solidFill>
                  <a:srgbClr val="CC0066"/>
                </a:solidFill>
              </a:rPr>
              <a:t>;</a:t>
            </a:r>
            <a:endParaRPr lang="en-US" altLang="zh-CN" sz="2400" b="1" dirty="0">
              <a:solidFill>
                <a:srgbClr val="CC0066"/>
              </a:solidFill>
            </a:endParaRPr>
          </a:p>
          <a:p>
            <a:pPr eaLnBrk="1" hangingPunct="1">
              <a:spcBef>
                <a:spcPct val="0"/>
              </a:spcBef>
              <a:buFontTx/>
              <a:buNone/>
            </a:pPr>
            <a:r>
              <a:rPr lang="en-US" altLang="zh-CN" sz="2400" b="1" dirty="0"/>
              <a:t>     return 0;</a:t>
            </a:r>
            <a:endParaRPr lang="en-US" altLang="zh-CN" sz="2400" b="1" dirty="0"/>
          </a:p>
          <a:p>
            <a:pPr eaLnBrk="1" hangingPunct="1">
              <a:spcBef>
                <a:spcPct val="0"/>
              </a:spcBef>
              <a:buFontTx/>
              <a:buNone/>
            </a:pPr>
            <a:r>
              <a:rPr lang="en-US" altLang="zh-CN" sz="2400" b="1" dirty="0"/>
              <a:t>  }</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blinds(horizontal)">
                                      <p:cBhvr>
                                        <p:cTn id="7" dur="500"/>
                                        <p:tgtEl>
                                          <p:spTgt spid="12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639888" y="260648"/>
            <a:ext cx="6324600" cy="533400"/>
          </a:xfrm>
        </p:spPr>
        <p:txBody>
          <a:bodyPr/>
          <a:lstStyle/>
          <a:p>
            <a:r>
              <a:rPr lang="zh-CN" altLang="en-US" dirty="0" smtClean="0">
                <a:latin typeface="黑体" panose="02010609060101010101" pitchFamily="49" charset="-122"/>
                <a:ea typeface="黑体" panose="02010609060101010101" pitchFamily="49" charset="-122"/>
              </a:rPr>
              <a:t>数据的存储</a:t>
            </a:r>
            <a:endParaRPr lang="zh-CN" altLang="en-US" dirty="0" smtClean="0">
              <a:latin typeface="黑体" panose="02010609060101010101" pitchFamily="49" charset="-122"/>
              <a:ea typeface="黑体" panose="02010609060101010101" pitchFamily="49" charset="-122"/>
            </a:endParaRPr>
          </a:p>
        </p:txBody>
      </p:sp>
      <p:sp>
        <p:nvSpPr>
          <p:cNvPr id="9219" name="Rectangle 3"/>
          <p:cNvSpPr>
            <a:spLocks noGrp="1" noChangeArrowheads="1"/>
          </p:cNvSpPr>
          <p:nvPr>
            <p:ph type="body" idx="4294967295"/>
          </p:nvPr>
        </p:nvSpPr>
        <p:spPr>
          <a:xfrm>
            <a:off x="395288" y="1474788"/>
            <a:ext cx="4891087" cy="730250"/>
          </a:xfrm>
        </p:spPr>
        <p:txBody>
          <a:bodyPr/>
          <a:lstStyle/>
          <a:p>
            <a:r>
              <a:rPr lang="zh-CN" altLang="en-US" sz="2800" dirty="0" smtClean="0">
                <a:latin typeface="黑体" panose="02010609060101010101" pitchFamily="49" charset="-122"/>
                <a:ea typeface="黑体" panose="02010609060101010101" pitchFamily="49" charset="-122"/>
              </a:rPr>
              <a:t>数据在内存中如何存储</a:t>
            </a:r>
            <a:endParaRPr lang="en-US" altLang="zh-CN" sz="2800" dirty="0" smtClean="0">
              <a:latin typeface="黑体" panose="02010609060101010101" pitchFamily="49" charset="-122"/>
              <a:ea typeface="黑体" panose="02010609060101010101" pitchFamily="49" charset="-122"/>
            </a:endParaRPr>
          </a:p>
        </p:txBody>
      </p:sp>
      <p:sp>
        <p:nvSpPr>
          <p:cNvPr id="9220" name="Text Box 4"/>
          <p:cNvSpPr txBox="1">
            <a:spLocks noChangeArrowheads="1"/>
          </p:cNvSpPr>
          <p:nvPr/>
        </p:nvSpPr>
        <p:spPr bwMode="auto">
          <a:xfrm>
            <a:off x="1116013" y="2286000"/>
            <a:ext cx="2016125" cy="1814830"/>
          </a:xfrm>
          <a:prstGeom prst="rect">
            <a:avLst/>
          </a:prstGeom>
          <a:solidFill>
            <a:srgbClr val="CCFFCC"/>
          </a:solidFill>
          <a:ln w="9525">
            <a:solidFill>
              <a:schemeClr val="tx2"/>
            </a:solidFill>
            <a:miter lim="800000"/>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b="1">
                <a:solidFill>
                  <a:srgbClr val="CC0066"/>
                </a:solidFill>
                <a:latin typeface="Times New Roman" panose="02020603050405020304" pitchFamily="18" charset="0"/>
                <a:cs typeface="Times New Roman" panose="02020603050405020304" pitchFamily="18" charset="0"/>
              </a:rPr>
              <a:t>int a, b</a:t>
            </a:r>
            <a:r>
              <a:rPr lang="zh-CN" altLang="en-US" sz="2800" b="1">
                <a:solidFill>
                  <a:srgbClr val="CC0066"/>
                </a:solidFill>
                <a:latin typeface="Times New Roman" panose="02020603050405020304" pitchFamily="18" charset="0"/>
                <a:cs typeface="Times New Roman" panose="02020603050405020304" pitchFamily="18" charset="0"/>
              </a:rPr>
              <a:t>；</a:t>
            </a:r>
            <a:endParaRPr lang="zh-CN" altLang="en-US" sz="2800" b="1">
              <a:solidFill>
                <a:srgbClr val="CC0066"/>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a:solidFill>
                  <a:srgbClr val="CC0066"/>
                </a:solidFill>
                <a:latin typeface="Times New Roman" panose="02020603050405020304" pitchFamily="18" charset="0"/>
                <a:cs typeface="Times New Roman" panose="02020603050405020304" pitchFamily="18" charset="0"/>
              </a:rPr>
              <a:t>a=10;</a:t>
            </a:r>
            <a:endParaRPr lang="en-US" altLang="zh-CN" sz="2800" b="1">
              <a:solidFill>
                <a:srgbClr val="CC0066"/>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a:solidFill>
                  <a:srgbClr val="CC0066"/>
                </a:solidFill>
                <a:latin typeface="Times New Roman" panose="02020603050405020304" pitchFamily="18" charset="0"/>
                <a:cs typeface="Times New Roman" panose="02020603050405020304" pitchFamily="18" charset="0"/>
              </a:rPr>
              <a:t>b=20;</a:t>
            </a:r>
            <a:endParaRPr lang="en-US" altLang="zh-CN" sz="2800" b="1">
              <a:solidFill>
                <a:srgbClr val="CC0066"/>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i="1">
                <a:solidFill>
                  <a:srgbClr val="CC0066"/>
                </a:solidFill>
                <a:latin typeface="Times New Roman" panose="02020603050405020304" pitchFamily="18" charset="0"/>
                <a:cs typeface="Times New Roman" panose="02020603050405020304" pitchFamily="18" charset="0"/>
              </a:rPr>
              <a:t>……</a:t>
            </a:r>
            <a:endParaRPr lang="zh-CN" altLang="en-US" sz="2800" b="1" i="1">
              <a:solidFill>
                <a:srgbClr val="CC0066"/>
              </a:solidFill>
              <a:latin typeface="Times New Roman" panose="02020603050405020304" pitchFamily="18" charset="0"/>
              <a:cs typeface="Times New Roman" panose="02020603050405020304" pitchFamily="18" charset="0"/>
            </a:endParaRPr>
          </a:p>
        </p:txBody>
      </p:sp>
      <p:graphicFrame>
        <p:nvGraphicFramePr>
          <p:cNvPr id="9265" name="Group 49"/>
          <p:cNvGraphicFramePr>
            <a:graphicFrameLocks noGrp="1"/>
          </p:cNvGraphicFramePr>
          <p:nvPr/>
        </p:nvGraphicFramePr>
        <p:xfrm>
          <a:off x="6010910" y="1355090"/>
          <a:ext cx="3062288" cy="4030666"/>
        </p:xfrm>
        <a:graphic>
          <a:graphicData uri="http://schemas.openxmlformats.org/drawingml/2006/table">
            <a:tbl>
              <a:tblPr/>
              <a:tblGrid>
                <a:gridCol w="1335088"/>
                <a:gridCol w="1727200"/>
              </a:tblGrid>
              <a:tr h="3175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a:noFill/>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编号为</a:t>
                      </a: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的字节</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2006</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2007</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20754">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2008</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81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2009</a:t>
                      </a: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7" marB="45727"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bl>
          </a:graphicData>
        </a:graphic>
      </p:graphicFrame>
      <p:sp>
        <p:nvSpPr>
          <p:cNvPr id="9257" name="TextBox 5"/>
          <p:cNvSpPr txBox="1">
            <a:spLocks noChangeArrowheads="1"/>
          </p:cNvSpPr>
          <p:nvPr/>
        </p:nvSpPr>
        <p:spPr bwMode="auto">
          <a:xfrm>
            <a:off x="6449060" y="1855153"/>
            <a:ext cx="571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latin typeface="Times New Roman" panose="02020603050405020304" pitchFamily="18" charset="0"/>
                <a:cs typeface="Times New Roman" panose="02020603050405020304" pitchFamily="18" charset="0"/>
              </a:rPr>
              <a:t>10</a:t>
            </a:r>
            <a:endParaRPr lang="en-US" altLang="zh-CN" sz="1800" b="1">
              <a:solidFill>
                <a:srgbClr val="CC0066"/>
              </a:solidFill>
              <a:latin typeface="Times New Roman" panose="02020603050405020304" pitchFamily="18" charset="0"/>
              <a:cs typeface="Times New Roman" panose="02020603050405020304" pitchFamily="18" charset="0"/>
            </a:endParaRPr>
          </a:p>
        </p:txBody>
      </p:sp>
      <p:sp>
        <p:nvSpPr>
          <p:cNvPr id="9258" name="TextBox 7"/>
          <p:cNvSpPr txBox="1">
            <a:spLocks noChangeArrowheads="1"/>
          </p:cNvSpPr>
          <p:nvPr/>
        </p:nvSpPr>
        <p:spPr bwMode="auto">
          <a:xfrm>
            <a:off x="6443980" y="3283903"/>
            <a:ext cx="571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latin typeface="Times New Roman" panose="02020603050405020304" pitchFamily="18" charset="0"/>
                <a:cs typeface="Times New Roman" panose="02020603050405020304" pitchFamily="18" charset="0"/>
              </a:rPr>
              <a:t>20</a:t>
            </a:r>
            <a:endParaRPr lang="en-US" altLang="zh-CN" sz="1800" b="1">
              <a:solidFill>
                <a:srgbClr val="CC0066"/>
              </a:solidFill>
              <a:latin typeface="Times New Roman" panose="02020603050405020304" pitchFamily="18" charset="0"/>
              <a:cs typeface="Times New Roman" panose="02020603050405020304" pitchFamily="18" charset="0"/>
            </a:endParaRPr>
          </a:p>
        </p:txBody>
      </p:sp>
      <p:sp>
        <p:nvSpPr>
          <p:cNvPr id="9259" name="AutoShape 46"/>
          <p:cNvSpPr/>
          <p:nvPr/>
        </p:nvSpPr>
        <p:spPr bwMode="auto">
          <a:xfrm>
            <a:off x="5868035" y="3287078"/>
            <a:ext cx="71438" cy="431800"/>
          </a:xfrm>
          <a:prstGeom prst="leftBrace">
            <a:avLst>
              <a:gd name="adj1" fmla="val 50370"/>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9260" name="Text Box 47"/>
          <p:cNvSpPr txBox="1">
            <a:spLocks noChangeArrowheads="1"/>
          </p:cNvSpPr>
          <p:nvPr/>
        </p:nvSpPr>
        <p:spPr bwMode="auto">
          <a:xfrm>
            <a:off x="5090160" y="3329940"/>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b</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61" name="Text Box 48"/>
          <p:cNvSpPr txBox="1">
            <a:spLocks noChangeArrowheads="1"/>
          </p:cNvSpPr>
          <p:nvPr/>
        </p:nvSpPr>
        <p:spPr bwMode="auto">
          <a:xfrm>
            <a:off x="5102860" y="1861503"/>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62" name="AutoShape 49"/>
          <p:cNvSpPr/>
          <p:nvPr/>
        </p:nvSpPr>
        <p:spPr bwMode="auto">
          <a:xfrm>
            <a:off x="5868035" y="1847215"/>
            <a:ext cx="71438" cy="431800"/>
          </a:xfrm>
          <a:prstGeom prst="leftBrace">
            <a:avLst>
              <a:gd name="adj1" fmla="val 50370"/>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9263" name="Rectangle 3"/>
          <p:cNvSpPr>
            <a:spLocks noChangeArrowheads="1"/>
          </p:cNvSpPr>
          <p:nvPr/>
        </p:nvSpPr>
        <p:spPr bwMode="auto">
          <a:xfrm>
            <a:off x="219710" y="4498975"/>
            <a:ext cx="5504815" cy="92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pPr>
            <a:r>
              <a:rPr lang="zh-CN" altLang="en-US" sz="2800" dirty="0">
                <a:latin typeface="黑体" panose="02010609060101010101" pitchFamily="49" charset="-122"/>
                <a:ea typeface="黑体" panose="02010609060101010101" pitchFamily="49" charset="-122"/>
              </a:rPr>
              <a:t>内存的每一个字节有一个编号，即“地址”</a:t>
            </a:r>
            <a:endParaRPr lang="zh-CN" altLang="en-US" sz="2800" dirty="0">
              <a:latin typeface="黑体" panose="02010609060101010101" pitchFamily="49" charset="-122"/>
              <a:ea typeface="黑体" panose="02010609060101010101" pitchFamily="49" charset="-122"/>
            </a:endParaRPr>
          </a:p>
          <a:p>
            <a:pPr>
              <a:lnSpc>
                <a:spcPct val="80000"/>
              </a:lnSpc>
            </a:pPr>
            <a:endParaRPr lang="zh-CN" altLang="en-US" sz="2800" dirty="0">
              <a:latin typeface="黑体" panose="02010609060101010101" pitchFamily="49" charset="-122"/>
              <a:ea typeface="黑体" panose="02010609060101010101" pitchFamily="49" charset="-122"/>
            </a:endParaRPr>
          </a:p>
          <a:p>
            <a:pPr>
              <a:lnSpc>
                <a:spcPct val="80000"/>
              </a:lnSpc>
            </a:pPr>
            <a:r>
              <a:rPr lang="zh-CN" altLang="zh-CN" sz="2800" dirty="0">
                <a:latin typeface="黑体" panose="02010609060101010101" pitchFamily="49" charset="-122"/>
                <a:ea typeface="黑体" panose="02010609060101010101" pitchFamily="49" charset="-122"/>
              </a:rPr>
              <a:t>数据在内存中，都有</a:t>
            </a:r>
            <a:r>
              <a:rPr lang="zh-CN" altLang="zh-CN" sz="2800" b="1" dirty="0">
                <a:solidFill>
                  <a:srgbClr val="FF0000"/>
                </a:solidFill>
                <a:latin typeface="黑体" panose="02010609060101010101" pitchFamily="49" charset="-122"/>
                <a:ea typeface="黑体" panose="02010609060101010101" pitchFamily="49" charset="-122"/>
              </a:rPr>
              <a:t>首地址，即地址</a:t>
            </a:r>
            <a:endParaRPr lang="zh-CN" altLang="zh-CN" sz="28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Box 35"/>
          <p:cNvSpPr txBox="1">
            <a:spLocks noChangeArrowheads="1"/>
          </p:cNvSpPr>
          <p:nvPr/>
        </p:nvSpPr>
        <p:spPr bwMode="auto">
          <a:xfrm>
            <a:off x="3786188" y="5715000"/>
            <a:ext cx="571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5400" b="1">
                <a:solidFill>
                  <a:srgbClr val="CC0066"/>
                </a:solidFill>
              </a:rPr>
              <a:t>1</a:t>
            </a:r>
            <a:endParaRPr lang="zh-CN" altLang="en-US" sz="5400" b="1">
              <a:solidFill>
                <a:srgbClr val="CC0066"/>
              </a:solidFill>
            </a:endParaRPr>
          </a:p>
        </p:txBody>
      </p:sp>
      <p:sp>
        <p:nvSpPr>
          <p:cNvPr id="65540" name="TextBox 36"/>
          <p:cNvSpPr txBox="1">
            <a:spLocks noChangeArrowheads="1"/>
          </p:cNvSpPr>
          <p:nvPr/>
        </p:nvSpPr>
        <p:spPr bwMode="auto">
          <a:xfrm>
            <a:off x="4643438" y="5719763"/>
            <a:ext cx="571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5400" b="1">
                <a:solidFill>
                  <a:srgbClr val="CC0066"/>
                </a:solidFill>
              </a:rPr>
              <a:t>3</a:t>
            </a:r>
            <a:endParaRPr lang="zh-CN" altLang="en-US" sz="5400" b="1">
              <a:solidFill>
                <a:srgbClr val="CC0066"/>
              </a:solidFill>
            </a:endParaRPr>
          </a:p>
        </p:txBody>
      </p:sp>
      <p:sp>
        <p:nvSpPr>
          <p:cNvPr id="65541" name="TextBox 37"/>
          <p:cNvSpPr txBox="1">
            <a:spLocks noChangeArrowheads="1"/>
          </p:cNvSpPr>
          <p:nvPr/>
        </p:nvSpPr>
        <p:spPr bwMode="auto">
          <a:xfrm>
            <a:off x="5500688" y="5715000"/>
            <a:ext cx="571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5400" b="1">
                <a:solidFill>
                  <a:srgbClr val="CC0066"/>
                </a:solidFill>
              </a:rPr>
              <a:t>5</a:t>
            </a:r>
            <a:endParaRPr lang="zh-CN" altLang="en-US" sz="5400" b="1">
              <a:solidFill>
                <a:srgbClr val="CC0066"/>
              </a:solidFill>
            </a:endParaRPr>
          </a:p>
        </p:txBody>
      </p:sp>
      <p:sp>
        <p:nvSpPr>
          <p:cNvPr id="65542" name="TextBox 38"/>
          <p:cNvSpPr txBox="1">
            <a:spLocks noChangeArrowheads="1"/>
          </p:cNvSpPr>
          <p:nvPr/>
        </p:nvSpPr>
        <p:spPr bwMode="auto">
          <a:xfrm>
            <a:off x="6429375" y="5715000"/>
            <a:ext cx="571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5400" b="1">
                <a:solidFill>
                  <a:srgbClr val="CC0066"/>
                </a:solidFill>
              </a:rPr>
              <a:t>7</a:t>
            </a:r>
            <a:endParaRPr lang="zh-CN" altLang="en-US" sz="5400" b="1">
              <a:solidFill>
                <a:srgbClr val="CC0066"/>
              </a:solidFill>
            </a:endParaRPr>
          </a:p>
        </p:txBody>
      </p:sp>
      <p:sp>
        <p:nvSpPr>
          <p:cNvPr id="65543" name="TextBox 39"/>
          <p:cNvSpPr txBox="1">
            <a:spLocks noChangeArrowheads="1"/>
          </p:cNvSpPr>
          <p:nvPr/>
        </p:nvSpPr>
        <p:spPr bwMode="auto">
          <a:xfrm>
            <a:off x="7286625" y="5719763"/>
            <a:ext cx="571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5400" b="1">
                <a:solidFill>
                  <a:srgbClr val="CC0066"/>
                </a:solidFill>
              </a:rPr>
              <a:t>9</a:t>
            </a:r>
            <a:endParaRPr lang="zh-CN" altLang="en-US" sz="5400" b="1">
              <a:solidFill>
                <a:srgbClr val="CC0066"/>
              </a:solidFill>
            </a:endParaRPr>
          </a:p>
        </p:txBody>
      </p:sp>
      <p:cxnSp>
        <p:nvCxnSpPr>
          <p:cNvPr id="42" name="直接箭头连接符 41"/>
          <p:cNvCxnSpPr/>
          <p:nvPr/>
        </p:nvCxnSpPr>
        <p:spPr>
          <a:xfrm rot="5400000">
            <a:off x="3271837" y="5014913"/>
            <a:ext cx="1598613" cy="1588"/>
          </a:xfrm>
          <a:prstGeom prst="straightConnector1">
            <a:avLst/>
          </a:prstGeom>
          <a:ln w="63500" cmpd="sng">
            <a:solidFill>
              <a:srgbClr val="0066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545" name="TextBox 42"/>
          <p:cNvSpPr txBox="1">
            <a:spLocks noChangeArrowheads="1"/>
          </p:cNvSpPr>
          <p:nvPr/>
        </p:nvSpPr>
        <p:spPr bwMode="auto">
          <a:xfrm>
            <a:off x="3929063" y="2889250"/>
            <a:ext cx="4270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solidFill>
                  <a:srgbClr val="002060"/>
                </a:solidFill>
              </a:rPr>
              <a:t>x</a:t>
            </a:r>
            <a:endParaRPr lang="en-US" altLang="zh-CN" sz="2400" b="1">
              <a:solidFill>
                <a:srgbClr val="002060"/>
              </a:solidFill>
            </a:endParaRPr>
          </a:p>
          <a:p>
            <a:pPr eaLnBrk="1" hangingPunct="1">
              <a:spcBef>
                <a:spcPct val="0"/>
              </a:spcBef>
              <a:buFontTx/>
              <a:buNone/>
            </a:pPr>
            <a:endParaRPr lang="en-US" altLang="zh-CN" sz="2400" b="1">
              <a:solidFill>
                <a:srgbClr val="002060"/>
              </a:solidFill>
            </a:endParaRPr>
          </a:p>
          <a:p>
            <a:pPr eaLnBrk="1" hangingPunct="1">
              <a:spcBef>
                <a:spcPct val="0"/>
              </a:spcBef>
              <a:buFontTx/>
              <a:buNone/>
            </a:pPr>
            <a:r>
              <a:rPr lang="en-US" altLang="zh-CN" sz="2400" b="1">
                <a:solidFill>
                  <a:srgbClr val="002060"/>
                </a:solidFill>
              </a:rPr>
              <a:t>s</a:t>
            </a:r>
            <a:endParaRPr lang="zh-CN" altLang="en-US" sz="2400" b="1">
              <a:solidFill>
                <a:srgbClr val="002060"/>
              </a:solidFill>
            </a:endParaRPr>
          </a:p>
        </p:txBody>
      </p:sp>
      <p:cxnSp>
        <p:nvCxnSpPr>
          <p:cNvPr id="51" name="直接箭头连接符 50"/>
          <p:cNvCxnSpPr/>
          <p:nvPr/>
        </p:nvCxnSpPr>
        <p:spPr>
          <a:xfrm rot="5400000">
            <a:off x="4128294" y="5014119"/>
            <a:ext cx="1600200" cy="1588"/>
          </a:xfrm>
          <a:prstGeom prst="straightConnector1">
            <a:avLst/>
          </a:prstGeom>
          <a:ln w="63500" cmpd="sng">
            <a:solidFill>
              <a:srgbClr val="0066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a:spLocks noChangeArrowheads="1"/>
          </p:cNvSpPr>
          <p:nvPr/>
        </p:nvSpPr>
        <p:spPr bwMode="auto">
          <a:xfrm>
            <a:off x="4716463" y="2889250"/>
            <a:ext cx="355600" cy="1187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solidFill>
                  <a:srgbClr val="002060"/>
                </a:solidFill>
              </a:rPr>
              <a:t>s</a:t>
            </a:r>
            <a:endParaRPr lang="en-US" altLang="zh-CN" sz="2400" b="1">
              <a:solidFill>
                <a:srgbClr val="002060"/>
              </a:solidFill>
            </a:endParaRPr>
          </a:p>
          <a:p>
            <a:pPr eaLnBrk="1" hangingPunct="1">
              <a:spcBef>
                <a:spcPct val="0"/>
              </a:spcBef>
              <a:buFontTx/>
              <a:buNone/>
            </a:pPr>
            <a:endParaRPr lang="en-US" altLang="zh-CN" sz="2400" b="1">
              <a:solidFill>
                <a:srgbClr val="002060"/>
              </a:solidFill>
            </a:endParaRPr>
          </a:p>
          <a:p>
            <a:pPr eaLnBrk="1" hangingPunct="1">
              <a:spcBef>
                <a:spcPct val="0"/>
              </a:spcBef>
              <a:buFontTx/>
              <a:buNone/>
            </a:pPr>
            <a:r>
              <a:rPr lang="en-US" altLang="zh-CN" sz="2400" b="1">
                <a:solidFill>
                  <a:srgbClr val="002060"/>
                </a:solidFill>
              </a:rPr>
              <a:t>s</a:t>
            </a:r>
            <a:endParaRPr lang="en-US" altLang="zh-CN" sz="2400" b="1">
              <a:solidFill>
                <a:srgbClr val="002060"/>
              </a:solidFill>
            </a:endParaRPr>
          </a:p>
        </p:txBody>
      </p:sp>
      <p:sp>
        <p:nvSpPr>
          <p:cNvPr id="53" name="TextBox 52"/>
          <p:cNvSpPr txBox="1">
            <a:spLocks noChangeArrowheads="1"/>
          </p:cNvSpPr>
          <p:nvPr/>
        </p:nvSpPr>
        <p:spPr bwMode="auto">
          <a:xfrm>
            <a:off x="4044155" y="4285545"/>
            <a:ext cx="852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t=‘\0’</a:t>
            </a:r>
            <a:endParaRPr lang="en-US" altLang="zh-CN" sz="2000" b="1" dirty="0" smtClean="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t=1</a:t>
            </a:r>
            <a:endParaRPr lang="en-US" altLang="zh-CN" sz="2000" b="1" dirty="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a:solidFill>
                  <a:srgbClr val="002060"/>
                </a:solidFill>
                <a:latin typeface="Times New Roman" panose="02020603050405020304" pitchFamily="18" charset="0"/>
                <a:cs typeface="Times New Roman" panose="02020603050405020304" pitchFamily="18" charset="0"/>
              </a:rPr>
              <a:t>s++</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a:xfrm rot="5400000">
            <a:off x="4987925" y="5014913"/>
            <a:ext cx="1598613" cy="1587"/>
          </a:xfrm>
          <a:prstGeom prst="straightConnector1">
            <a:avLst/>
          </a:prstGeom>
          <a:ln w="63500" cmpd="sng">
            <a:solidFill>
              <a:srgbClr val="0066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a:spLocks noChangeArrowheads="1"/>
          </p:cNvSpPr>
          <p:nvPr/>
        </p:nvSpPr>
        <p:spPr bwMode="auto">
          <a:xfrm>
            <a:off x="5572125" y="2887663"/>
            <a:ext cx="357188" cy="11874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solidFill>
                  <a:srgbClr val="002060"/>
                </a:solidFill>
              </a:rPr>
              <a:t>s</a:t>
            </a:r>
            <a:endParaRPr lang="en-US" altLang="zh-CN" sz="2400" b="1">
              <a:solidFill>
                <a:srgbClr val="002060"/>
              </a:solidFill>
            </a:endParaRPr>
          </a:p>
          <a:p>
            <a:pPr eaLnBrk="1" hangingPunct="1">
              <a:spcBef>
                <a:spcPct val="0"/>
              </a:spcBef>
              <a:buFontTx/>
              <a:buNone/>
            </a:pPr>
            <a:endParaRPr lang="zh-CN" altLang="en-US" sz="2400" b="1">
              <a:solidFill>
                <a:srgbClr val="002060"/>
              </a:solidFill>
            </a:endParaRPr>
          </a:p>
          <a:p>
            <a:pPr eaLnBrk="1" hangingPunct="1">
              <a:spcBef>
                <a:spcPct val="0"/>
              </a:spcBef>
              <a:buFontTx/>
              <a:buNone/>
            </a:pPr>
            <a:r>
              <a:rPr lang="en-US" altLang="zh-CN" sz="2400" b="1">
                <a:solidFill>
                  <a:srgbClr val="002060"/>
                </a:solidFill>
              </a:rPr>
              <a:t>s</a:t>
            </a:r>
            <a:endParaRPr lang="en-US" altLang="zh-CN" sz="2400" b="1">
              <a:solidFill>
                <a:srgbClr val="002060"/>
              </a:solidFill>
            </a:endParaRPr>
          </a:p>
        </p:txBody>
      </p:sp>
      <p:cxnSp>
        <p:nvCxnSpPr>
          <p:cNvPr id="57" name="直接箭头连接符 56"/>
          <p:cNvCxnSpPr/>
          <p:nvPr/>
        </p:nvCxnSpPr>
        <p:spPr>
          <a:xfrm rot="5400000">
            <a:off x="5916612" y="5014913"/>
            <a:ext cx="1598613" cy="1588"/>
          </a:xfrm>
          <a:prstGeom prst="straightConnector1">
            <a:avLst/>
          </a:prstGeom>
          <a:ln w="63500" cmpd="sng">
            <a:solidFill>
              <a:srgbClr val="0066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a:spLocks noChangeArrowheads="1"/>
          </p:cNvSpPr>
          <p:nvPr/>
        </p:nvSpPr>
        <p:spPr bwMode="auto">
          <a:xfrm>
            <a:off x="6516688" y="2924175"/>
            <a:ext cx="357187" cy="118745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dirty="0">
                <a:solidFill>
                  <a:srgbClr val="002060"/>
                </a:solidFill>
              </a:rPr>
              <a:t>s</a:t>
            </a:r>
            <a:endParaRPr lang="en-US" altLang="zh-CN" sz="2400" b="1" dirty="0">
              <a:solidFill>
                <a:srgbClr val="002060"/>
              </a:solidFill>
            </a:endParaRPr>
          </a:p>
          <a:p>
            <a:pPr eaLnBrk="1" hangingPunct="1">
              <a:spcBef>
                <a:spcPct val="0"/>
              </a:spcBef>
              <a:buFontTx/>
              <a:buNone/>
            </a:pPr>
            <a:endParaRPr lang="en-US" altLang="zh-CN" sz="2400" b="1" dirty="0">
              <a:solidFill>
                <a:srgbClr val="002060"/>
              </a:solidFill>
            </a:endParaRPr>
          </a:p>
          <a:p>
            <a:pPr eaLnBrk="1" hangingPunct="1">
              <a:spcBef>
                <a:spcPct val="0"/>
              </a:spcBef>
              <a:buFontTx/>
              <a:buNone/>
            </a:pPr>
            <a:r>
              <a:rPr lang="en-US" altLang="zh-CN" sz="2400" b="1" dirty="0">
                <a:solidFill>
                  <a:srgbClr val="002060"/>
                </a:solidFill>
              </a:rPr>
              <a:t>s</a:t>
            </a:r>
            <a:endParaRPr lang="en-US" altLang="zh-CN" sz="2400" b="1" dirty="0">
              <a:solidFill>
                <a:srgbClr val="002060"/>
              </a:solidFill>
            </a:endParaRPr>
          </a:p>
        </p:txBody>
      </p:sp>
      <p:cxnSp>
        <p:nvCxnSpPr>
          <p:cNvPr id="61" name="直接箭头连接符 60"/>
          <p:cNvCxnSpPr/>
          <p:nvPr/>
        </p:nvCxnSpPr>
        <p:spPr>
          <a:xfrm rot="5400000">
            <a:off x="6702425" y="5014913"/>
            <a:ext cx="1598613" cy="1587"/>
          </a:xfrm>
          <a:prstGeom prst="straightConnector1">
            <a:avLst/>
          </a:prstGeom>
          <a:ln w="63500" cmpd="sng">
            <a:solidFill>
              <a:srgbClr val="0066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a:spLocks noChangeArrowheads="1"/>
          </p:cNvSpPr>
          <p:nvPr/>
        </p:nvSpPr>
        <p:spPr bwMode="auto">
          <a:xfrm>
            <a:off x="7286625" y="2924175"/>
            <a:ext cx="357188" cy="118745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solidFill>
                  <a:srgbClr val="002060"/>
                </a:solidFill>
              </a:rPr>
              <a:t>s</a:t>
            </a:r>
            <a:endParaRPr lang="en-US" altLang="zh-CN" sz="2400" b="1">
              <a:solidFill>
                <a:srgbClr val="002060"/>
              </a:solidFill>
            </a:endParaRPr>
          </a:p>
          <a:p>
            <a:pPr eaLnBrk="1" hangingPunct="1">
              <a:spcBef>
                <a:spcPct val="0"/>
              </a:spcBef>
              <a:buFontTx/>
              <a:buNone/>
            </a:pPr>
            <a:endParaRPr lang="zh-CN" altLang="en-US" sz="2400" b="1">
              <a:solidFill>
                <a:srgbClr val="002060"/>
              </a:solidFill>
            </a:endParaRPr>
          </a:p>
          <a:p>
            <a:pPr eaLnBrk="1" hangingPunct="1">
              <a:spcBef>
                <a:spcPct val="0"/>
              </a:spcBef>
              <a:buFontTx/>
              <a:buNone/>
            </a:pPr>
            <a:r>
              <a:rPr lang="en-US" altLang="zh-CN" sz="2400" b="1">
                <a:solidFill>
                  <a:srgbClr val="002060"/>
                </a:solidFill>
              </a:rPr>
              <a:t>s</a:t>
            </a:r>
            <a:endParaRPr lang="en-US" altLang="zh-CN" sz="2400" b="1">
              <a:solidFill>
                <a:srgbClr val="002060"/>
              </a:solidFill>
            </a:endParaRPr>
          </a:p>
        </p:txBody>
      </p:sp>
      <p:cxnSp>
        <p:nvCxnSpPr>
          <p:cNvPr id="64" name="直接箭头连接符 63"/>
          <p:cNvCxnSpPr/>
          <p:nvPr/>
        </p:nvCxnSpPr>
        <p:spPr>
          <a:xfrm rot="5400000">
            <a:off x="7559675" y="5014913"/>
            <a:ext cx="1598613" cy="1587"/>
          </a:xfrm>
          <a:prstGeom prst="straightConnector1">
            <a:avLst/>
          </a:prstGeom>
          <a:ln w="63500" cmpd="sng">
            <a:solidFill>
              <a:srgbClr val="0066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a:spLocks noChangeArrowheads="1"/>
          </p:cNvSpPr>
          <p:nvPr/>
        </p:nvSpPr>
        <p:spPr bwMode="auto">
          <a:xfrm>
            <a:off x="8172450" y="2924175"/>
            <a:ext cx="357188" cy="11874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solidFill>
                  <a:srgbClr val="002060"/>
                </a:solidFill>
              </a:rPr>
              <a:t>s</a:t>
            </a:r>
            <a:endParaRPr lang="en-US" altLang="zh-CN" sz="2400" b="1">
              <a:solidFill>
                <a:srgbClr val="002060"/>
              </a:solidFill>
            </a:endParaRPr>
          </a:p>
          <a:p>
            <a:pPr eaLnBrk="1" hangingPunct="1">
              <a:spcBef>
                <a:spcPct val="0"/>
              </a:spcBef>
              <a:buFontTx/>
              <a:buNone/>
            </a:pPr>
            <a:endParaRPr lang="zh-CN" altLang="en-US" sz="2400" b="1">
              <a:solidFill>
                <a:srgbClr val="002060"/>
              </a:solidFill>
            </a:endParaRPr>
          </a:p>
          <a:p>
            <a:pPr eaLnBrk="1" hangingPunct="1">
              <a:spcBef>
                <a:spcPct val="0"/>
              </a:spcBef>
              <a:buFontTx/>
              <a:buNone/>
            </a:pPr>
            <a:r>
              <a:rPr lang="en-US" altLang="zh-CN" sz="2400" b="1">
                <a:solidFill>
                  <a:srgbClr val="002060"/>
                </a:solidFill>
              </a:rPr>
              <a:t>s</a:t>
            </a:r>
            <a:endParaRPr lang="en-US" altLang="zh-CN" sz="2400" b="1">
              <a:solidFill>
                <a:srgbClr val="002060"/>
              </a:solidFill>
            </a:endParaRPr>
          </a:p>
        </p:txBody>
      </p:sp>
      <p:sp>
        <p:nvSpPr>
          <p:cNvPr id="65561" name="TextBox 66"/>
          <p:cNvSpPr txBox="1">
            <a:spLocks noChangeArrowheads="1"/>
          </p:cNvSpPr>
          <p:nvPr/>
        </p:nvSpPr>
        <p:spPr bwMode="auto">
          <a:xfrm>
            <a:off x="8178800" y="5734050"/>
            <a:ext cx="8572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4800" b="1">
                <a:solidFill>
                  <a:srgbClr val="CC0066"/>
                </a:solidFill>
              </a:rPr>
              <a:t>\0</a:t>
            </a:r>
            <a:endParaRPr lang="zh-CN" altLang="en-US" sz="4800" b="1">
              <a:solidFill>
                <a:srgbClr val="CC0066"/>
              </a:solidFill>
            </a:endParaRPr>
          </a:p>
        </p:txBody>
      </p:sp>
      <p:sp>
        <p:nvSpPr>
          <p:cNvPr id="65563" name="Rectangle 3"/>
          <p:cNvSpPr>
            <a:spLocks noChangeArrowheads="1"/>
          </p:cNvSpPr>
          <p:nvPr/>
        </p:nvSpPr>
        <p:spPr bwMode="auto">
          <a:xfrm>
            <a:off x="0" y="1238250"/>
            <a:ext cx="3929063" cy="5631180"/>
          </a:xfrm>
          <a:prstGeom prst="rect">
            <a:avLst/>
          </a:prstGeom>
          <a:solidFill>
            <a:srgbClr val="CCFFCC"/>
          </a:solidFill>
          <a:ln w="9525" algn="ctr">
            <a:solidFill>
              <a:schemeClr val="tx1"/>
            </a:solidFill>
            <a:miter lim="800000"/>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dirty="0" err="1">
                <a:solidFill>
                  <a:schemeClr val="tx2"/>
                </a:solidFill>
              </a:rPr>
              <a:t>void func</a:t>
            </a:r>
            <a:r>
              <a:rPr lang="en-US" altLang="zh-CN" sz="2400" b="1" dirty="0">
                <a:solidFill>
                  <a:schemeClr val="tx2"/>
                </a:solidFill>
              </a:rPr>
              <a:t>( </a:t>
            </a:r>
            <a:r>
              <a:rPr lang="en-US" altLang="zh-CN" sz="2400" b="1" dirty="0">
                <a:solidFill>
                  <a:srgbClr val="FF0000"/>
                </a:solidFill>
              </a:rPr>
              <a:t>char *s</a:t>
            </a:r>
            <a:r>
              <a:rPr lang="en-US" altLang="zh-CN" sz="2400" b="1" dirty="0">
                <a:solidFill>
                  <a:schemeClr val="tx2"/>
                </a:solidFill>
              </a:rPr>
              <a:t> )</a:t>
            </a:r>
            <a:endParaRPr lang="en-US" altLang="zh-CN" sz="2400" b="1" dirty="0">
              <a:solidFill>
                <a:schemeClr val="tx2"/>
              </a:solidFill>
            </a:endParaRPr>
          </a:p>
          <a:p>
            <a:pPr eaLnBrk="1" hangingPunct="1">
              <a:spcBef>
                <a:spcPct val="0"/>
              </a:spcBef>
              <a:buFontTx/>
              <a:buNone/>
            </a:pPr>
            <a:r>
              <a:rPr lang="en-US" altLang="zh-CN" sz="2400" b="1" dirty="0"/>
              <a:t>  { char t =‘\0’;</a:t>
            </a:r>
            <a:endParaRPr lang="en-US" altLang="zh-CN" sz="2400" b="1" dirty="0"/>
          </a:p>
          <a:p>
            <a:pPr eaLnBrk="1" hangingPunct="1">
              <a:spcBef>
                <a:spcPct val="0"/>
              </a:spcBef>
              <a:buFontTx/>
              <a:buNone/>
            </a:pPr>
            <a:r>
              <a:rPr lang="en-US" altLang="zh-CN" sz="2400" b="1" dirty="0"/>
              <a:t>     if ( *s )</a:t>
            </a:r>
            <a:endParaRPr lang="en-US" altLang="zh-CN" sz="2400" b="1" dirty="0"/>
          </a:p>
          <a:p>
            <a:pPr eaLnBrk="1" hangingPunct="1">
              <a:spcBef>
                <a:spcPct val="0"/>
              </a:spcBef>
              <a:buFontTx/>
              <a:buNone/>
            </a:pPr>
            <a:r>
              <a:rPr lang="en-US" altLang="zh-CN" sz="2400" b="1" dirty="0"/>
              <a:t>         {  t = *s ++;</a:t>
            </a:r>
            <a:endParaRPr lang="en-US" altLang="zh-CN" sz="2400" b="1" dirty="0"/>
          </a:p>
          <a:p>
            <a:pPr eaLnBrk="1" hangingPunct="1">
              <a:spcBef>
                <a:spcPct val="0"/>
              </a:spcBef>
              <a:buFontTx/>
              <a:buNone/>
            </a:pPr>
            <a:r>
              <a:rPr lang="en-US" altLang="zh-CN" sz="2400" b="1" dirty="0"/>
              <a:t>             </a:t>
            </a:r>
            <a:r>
              <a:rPr lang="en-US" altLang="zh-CN" sz="2400" b="1" dirty="0" err="1"/>
              <a:t>func</a:t>
            </a:r>
            <a:r>
              <a:rPr lang="en-US" altLang="zh-CN" sz="2400" b="1" dirty="0"/>
              <a:t>(s);</a:t>
            </a:r>
            <a:endParaRPr lang="en-US" altLang="zh-CN" sz="2400" b="1" dirty="0"/>
          </a:p>
          <a:p>
            <a:pPr eaLnBrk="1" hangingPunct="1">
              <a:spcBef>
                <a:spcPct val="0"/>
              </a:spcBef>
              <a:buFontTx/>
              <a:buNone/>
            </a:pPr>
            <a:r>
              <a:rPr lang="en-US" altLang="zh-CN" sz="2400" b="1" dirty="0"/>
              <a:t>         }</a:t>
            </a:r>
            <a:endParaRPr lang="en-US" altLang="zh-CN" sz="2400" b="1" dirty="0"/>
          </a:p>
          <a:p>
            <a:pPr eaLnBrk="1" hangingPunct="1">
              <a:spcBef>
                <a:spcPct val="0"/>
              </a:spcBef>
              <a:buFontTx/>
              <a:buNone/>
            </a:pPr>
            <a:r>
              <a:rPr lang="en-US" altLang="zh-CN" sz="2400" b="1" dirty="0"/>
              <a:t>     if (t != ‘\0’) </a:t>
            </a:r>
            <a:r>
              <a:rPr lang="en-US" altLang="zh-CN" sz="2400" b="1" dirty="0" err="1"/>
              <a:t>putchar</a:t>
            </a:r>
            <a:r>
              <a:rPr lang="en-US" altLang="zh-CN" sz="2400" b="1" dirty="0"/>
              <a:t> ( t );</a:t>
            </a:r>
            <a:endParaRPr lang="en-US" altLang="zh-CN" sz="2400" b="1" dirty="0"/>
          </a:p>
          <a:p>
            <a:pPr eaLnBrk="1" hangingPunct="1">
              <a:spcBef>
                <a:spcPct val="0"/>
              </a:spcBef>
              <a:buFontTx/>
              <a:buNone/>
            </a:pPr>
            <a:r>
              <a:rPr lang="en-US" altLang="zh-CN" sz="2400" b="1" dirty="0"/>
              <a:t>  }</a:t>
            </a:r>
            <a:endParaRPr lang="en-US" altLang="zh-CN" sz="2400" b="1" dirty="0"/>
          </a:p>
          <a:p>
            <a:pPr eaLnBrk="1" hangingPunct="1">
              <a:spcBef>
                <a:spcPct val="0"/>
              </a:spcBef>
              <a:buFontTx/>
              <a:buNone/>
            </a:pPr>
            <a:endParaRPr lang="en-US" altLang="zh-CN" sz="2400" b="1" dirty="0">
              <a:solidFill>
                <a:srgbClr val="CC0066"/>
              </a:solidFill>
            </a:endParaRPr>
          </a:p>
          <a:p>
            <a:pPr eaLnBrk="1" hangingPunct="1">
              <a:spcBef>
                <a:spcPct val="0"/>
              </a:spcBef>
              <a:buFontTx/>
              <a:buNone/>
            </a:pPr>
            <a:endParaRPr lang="en-US" altLang="zh-CN" sz="2400" b="1" dirty="0">
              <a:solidFill>
                <a:srgbClr val="CC0066"/>
              </a:solidFill>
            </a:endParaRPr>
          </a:p>
          <a:p>
            <a:pPr eaLnBrk="1" hangingPunct="1">
              <a:spcBef>
                <a:spcPct val="0"/>
              </a:spcBef>
              <a:buFontTx/>
              <a:buNone/>
            </a:pPr>
            <a:r>
              <a:rPr lang="en-US" altLang="zh-CN" sz="2400" b="1" dirty="0" err="1"/>
              <a:t>int</a:t>
            </a:r>
            <a:r>
              <a:rPr lang="en-US" altLang="zh-CN" sz="2400" b="1" dirty="0"/>
              <a:t> main()</a:t>
            </a:r>
            <a:endParaRPr lang="en-US" altLang="zh-CN" sz="2400" b="1" dirty="0"/>
          </a:p>
          <a:p>
            <a:pPr eaLnBrk="1" hangingPunct="1">
              <a:spcBef>
                <a:spcPct val="0"/>
              </a:spcBef>
              <a:buFontTx/>
              <a:buNone/>
            </a:pPr>
            <a:r>
              <a:rPr lang="en-US" altLang="zh-CN" sz="2400" b="1" dirty="0">
                <a:solidFill>
                  <a:srgbClr val="CC0066"/>
                </a:solidFill>
              </a:rPr>
              <a:t> </a:t>
            </a:r>
            <a:r>
              <a:rPr lang="en-US" altLang="zh-CN" sz="2400" b="1" dirty="0"/>
              <a:t> { </a:t>
            </a:r>
            <a:r>
              <a:rPr lang="en-US" altLang="zh-CN" sz="2400" b="1" dirty="0">
                <a:solidFill>
                  <a:srgbClr val="FF0000"/>
                </a:solidFill>
              </a:rPr>
              <a:t>char  *x</a:t>
            </a:r>
            <a:r>
              <a:rPr lang="en-US" altLang="zh-CN" sz="2400" b="1" dirty="0">
                <a:solidFill>
                  <a:srgbClr val="CC0066"/>
                </a:solidFill>
              </a:rPr>
              <a:t> = “13579” ;</a:t>
            </a:r>
            <a:endParaRPr lang="en-US" altLang="zh-CN" sz="2400" b="1" dirty="0">
              <a:solidFill>
                <a:srgbClr val="CC0066"/>
              </a:solidFill>
            </a:endParaRPr>
          </a:p>
          <a:p>
            <a:pPr eaLnBrk="1" hangingPunct="1">
              <a:spcBef>
                <a:spcPct val="0"/>
              </a:spcBef>
              <a:buFontTx/>
              <a:buNone/>
            </a:pPr>
            <a:r>
              <a:rPr lang="en-US" altLang="zh-CN" sz="2400" b="1" dirty="0">
                <a:solidFill>
                  <a:srgbClr val="CC0066"/>
                </a:solidFill>
              </a:rPr>
              <a:t>     </a:t>
            </a:r>
            <a:r>
              <a:rPr lang="en-US" altLang="zh-CN" sz="2400" b="1" dirty="0" err="1">
                <a:solidFill>
                  <a:schemeClr val="tx2"/>
                </a:solidFill>
              </a:rPr>
              <a:t>func</a:t>
            </a:r>
            <a:r>
              <a:rPr lang="en-US" altLang="zh-CN" sz="2400" b="1" dirty="0">
                <a:solidFill>
                  <a:schemeClr val="tx2"/>
                </a:solidFill>
              </a:rPr>
              <a:t> ( </a:t>
            </a:r>
            <a:r>
              <a:rPr lang="en-US" altLang="zh-CN" sz="2400" b="1" dirty="0">
                <a:solidFill>
                  <a:srgbClr val="FF0000"/>
                </a:solidFill>
              </a:rPr>
              <a:t>x</a:t>
            </a:r>
            <a:r>
              <a:rPr lang="en-US" altLang="zh-CN" sz="2400" b="1" dirty="0">
                <a:solidFill>
                  <a:srgbClr val="CC0066"/>
                </a:solidFill>
              </a:rPr>
              <a:t> </a:t>
            </a:r>
            <a:r>
              <a:rPr lang="en-US" altLang="zh-CN" sz="2400" b="1" dirty="0">
                <a:solidFill>
                  <a:schemeClr val="tx2"/>
                </a:solidFill>
              </a:rPr>
              <a:t>)</a:t>
            </a:r>
            <a:r>
              <a:rPr lang="en-US" altLang="zh-CN" sz="2400" b="1" dirty="0">
                <a:solidFill>
                  <a:srgbClr val="CC0066"/>
                </a:solidFill>
              </a:rPr>
              <a:t>;</a:t>
            </a:r>
            <a:endParaRPr lang="en-US" altLang="zh-CN" sz="2400" b="1" dirty="0">
              <a:solidFill>
                <a:srgbClr val="CC0066"/>
              </a:solidFill>
            </a:endParaRPr>
          </a:p>
          <a:p>
            <a:pPr eaLnBrk="1" hangingPunct="1">
              <a:spcBef>
                <a:spcPct val="0"/>
              </a:spcBef>
              <a:buFontTx/>
              <a:buNone/>
            </a:pPr>
            <a:r>
              <a:rPr lang="en-US" altLang="zh-CN" sz="2400" b="1" dirty="0"/>
              <a:t>     return 0;</a:t>
            </a:r>
            <a:endParaRPr lang="en-US" altLang="zh-CN" sz="2400" b="1" dirty="0"/>
          </a:p>
          <a:p>
            <a:pPr eaLnBrk="1" hangingPunct="1">
              <a:spcBef>
                <a:spcPct val="0"/>
              </a:spcBef>
              <a:buFontTx/>
              <a:buNone/>
            </a:pPr>
            <a:r>
              <a:rPr lang="en-US" altLang="zh-CN" sz="2400" b="1" dirty="0"/>
              <a:t>  }</a:t>
            </a:r>
            <a:endParaRPr lang="en-US" altLang="zh-CN" sz="2400" b="1" dirty="0"/>
          </a:p>
        </p:txBody>
      </p:sp>
      <p:sp>
        <p:nvSpPr>
          <p:cNvPr id="65564" name="TextBox 27"/>
          <p:cNvSpPr txBox="1">
            <a:spLocks noChangeArrowheads="1"/>
          </p:cNvSpPr>
          <p:nvPr/>
        </p:nvSpPr>
        <p:spPr bwMode="auto">
          <a:xfrm>
            <a:off x="3924300" y="191611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400" b="1">
                <a:solidFill>
                  <a:srgbClr val="002060"/>
                </a:solidFill>
              </a:rPr>
              <a:t>f1</a:t>
            </a:r>
            <a:endParaRPr lang="zh-CN" altLang="en-US" sz="2400" b="1">
              <a:solidFill>
                <a:srgbClr val="002060"/>
              </a:solidFill>
            </a:endParaRPr>
          </a:p>
        </p:txBody>
      </p:sp>
      <p:sp>
        <p:nvSpPr>
          <p:cNvPr id="65565" name="TextBox 28"/>
          <p:cNvSpPr txBox="1">
            <a:spLocks noChangeArrowheads="1"/>
          </p:cNvSpPr>
          <p:nvPr/>
        </p:nvSpPr>
        <p:spPr bwMode="auto">
          <a:xfrm>
            <a:off x="4716463" y="191611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400" b="1">
                <a:solidFill>
                  <a:srgbClr val="002060"/>
                </a:solidFill>
              </a:rPr>
              <a:t>f2</a:t>
            </a:r>
            <a:endParaRPr lang="zh-CN" altLang="en-US" sz="2400" b="1">
              <a:solidFill>
                <a:srgbClr val="002060"/>
              </a:solidFill>
            </a:endParaRPr>
          </a:p>
        </p:txBody>
      </p:sp>
      <p:sp>
        <p:nvSpPr>
          <p:cNvPr id="65566" name="TextBox 29"/>
          <p:cNvSpPr txBox="1">
            <a:spLocks noChangeArrowheads="1"/>
          </p:cNvSpPr>
          <p:nvPr/>
        </p:nvSpPr>
        <p:spPr bwMode="auto">
          <a:xfrm>
            <a:off x="5508625" y="191611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400" b="1">
                <a:solidFill>
                  <a:srgbClr val="002060"/>
                </a:solidFill>
              </a:rPr>
              <a:t>f3</a:t>
            </a:r>
            <a:endParaRPr lang="zh-CN" altLang="en-US" sz="2400" b="1">
              <a:solidFill>
                <a:srgbClr val="002060"/>
              </a:solidFill>
            </a:endParaRPr>
          </a:p>
        </p:txBody>
      </p:sp>
      <p:sp>
        <p:nvSpPr>
          <p:cNvPr id="65567" name="TextBox 30"/>
          <p:cNvSpPr txBox="1">
            <a:spLocks noChangeArrowheads="1"/>
          </p:cNvSpPr>
          <p:nvPr/>
        </p:nvSpPr>
        <p:spPr bwMode="auto">
          <a:xfrm>
            <a:off x="6443663" y="191611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400" b="1">
                <a:solidFill>
                  <a:srgbClr val="002060"/>
                </a:solidFill>
              </a:rPr>
              <a:t>f4</a:t>
            </a:r>
            <a:endParaRPr lang="zh-CN" altLang="en-US" sz="2400" b="1">
              <a:solidFill>
                <a:srgbClr val="002060"/>
              </a:solidFill>
            </a:endParaRPr>
          </a:p>
        </p:txBody>
      </p:sp>
      <p:sp>
        <p:nvSpPr>
          <p:cNvPr id="65568" name="TextBox 31"/>
          <p:cNvSpPr txBox="1">
            <a:spLocks noChangeArrowheads="1"/>
          </p:cNvSpPr>
          <p:nvPr/>
        </p:nvSpPr>
        <p:spPr bwMode="auto">
          <a:xfrm>
            <a:off x="7235825" y="194151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400" b="1">
                <a:solidFill>
                  <a:srgbClr val="002060"/>
                </a:solidFill>
              </a:rPr>
              <a:t>f5</a:t>
            </a:r>
            <a:endParaRPr lang="zh-CN" altLang="en-US" sz="2400" b="1">
              <a:solidFill>
                <a:srgbClr val="002060"/>
              </a:solidFill>
            </a:endParaRPr>
          </a:p>
        </p:txBody>
      </p:sp>
      <p:sp>
        <p:nvSpPr>
          <p:cNvPr id="65569" name="TextBox 32"/>
          <p:cNvSpPr txBox="1">
            <a:spLocks noChangeArrowheads="1"/>
          </p:cNvSpPr>
          <p:nvPr/>
        </p:nvSpPr>
        <p:spPr bwMode="auto">
          <a:xfrm>
            <a:off x="8101013" y="1916113"/>
            <a:ext cx="57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400" b="1">
                <a:solidFill>
                  <a:srgbClr val="002060"/>
                </a:solidFill>
              </a:rPr>
              <a:t>f6</a:t>
            </a:r>
            <a:endParaRPr lang="zh-CN" altLang="en-US" sz="2400" b="1">
              <a:solidFill>
                <a:srgbClr val="002060"/>
              </a:solidFill>
            </a:endParaRPr>
          </a:p>
        </p:txBody>
      </p:sp>
      <p:sp>
        <p:nvSpPr>
          <p:cNvPr id="65570" name="TextBox 27"/>
          <p:cNvSpPr txBox="1">
            <a:spLocks noChangeArrowheads="1"/>
          </p:cNvSpPr>
          <p:nvPr/>
        </p:nvSpPr>
        <p:spPr bwMode="auto">
          <a:xfrm>
            <a:off x="3851920" y="1412875"/>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dirty="0">
                <a:ea typeface="黑体" panose="02010609060101010101" pitchFamily="49" charset="-122"/>
              </a:rPr>
              <a:t>函数调用顺序：</a:t>
            </a:r>
            <a:endParaRPr lang="zh-CN" altLang="en-US" sz="2400" b="1" dirty="0">
              <a:ea typeface="黑体" panose="02010609060101010101" pitchFamily="49" charset="-122"/>
            </a:endParaRPr>
          </a:p>
        </p:txBody>
      </p:sp>
      <p:sp>
        <p:nvSpPr>
          <p:cNvPr id="65571" name="TextBox 27"/>
          <p:cNvSpPr txBox="1">
            <a:spLocks noChangeArrowheads="1"/>
          </p:cNvSpPr>
          <p:nvPr/>
        </p:nvSpPr>
        <p:spPr bwMode="auto">
          <a:xfrm>
            <a:off x="3851275" y="2527300"/>
            <a:ext cx="865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000" b="1" dirty="0">
                <a:ea typeface="黑体" panose="02010609060101010101" pitchFamily="49" charset="-122"/>
              </a:rPr>
              <a:t>实参：</a:t>
            </a:r>
            <a:endParaRPr lang="zh-CN" altLang="en-US" sz="2000" b="1" dirty="0">
              <a:ea typeface="黑体" panose="02010609060101010101" pitchFamily="49" charset="-122"/>
            </a:endParaRPr>
          </a:p>
        </p:txBody>
      </p:sp>
      <p:sp>
        <p:nvSpPr>
          <p:cNvPr id="65572" name="TextBox 27"/>
          <p:cNvSpPr txBox="1">
            <a:spLocks noChangeArrowheads="1"/>
          </p:cNvSpPr>
          <p:nvPr/>
        </p:nvSpPr>
        <p:spPr bwMode="auto">
          <a:xfrm>
            <a:off x="3851275" y="3357563"/>
            <a:ext cx="865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000" b="1" dirty="0">
                <a:ea typeface="黑体" panose="02010609060101010101" pitchFamily="49" charset="-122"/>
              </a:rPr>
              <a:t>形参：</a:t>
            </a:r>
            <a:endParaRPr lang="zh-CN" altLang="en-US" sz="2000" b="1" dirty="0">
              <a:ea typeface="黑体" panose="02010609060101010101" pitchFamily="49" charset="-122"/>
            </a:endParaRPr>
          </a:p>
        </p:txBody>
      </p:sp>
      <p:sp>
        <p:nvSpPr>
          <p:cNvPr id="122930" name="Line 20"/>
          <p:cNvSpPr>
            <a:spLocks noChangeShapeType="1"/>
          </p:cNvSpPr>
          <p:nvPr/>
        </p:nvSpPr>
        <p:spPr bwMode="auto">
          <a:xfrm flipH="1" flipV="1">
            <a:off x="7451725" y="5373688"/>
            <a:ext cx="785813" cy="428625"/>
          </a:xfrm>
          <a:prstGeom prst="line">
            <a:avLst/>
          </a:prstGeom>
          <a:noFill/>
          <a:ln w="88900" cap="sq">
            <a:solidFill>
              <a:srgbClr val="00B05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34" name="Line 20"/>
          <p:cNvSpPr>
            <a:spLocks noChangeShapeType="1"/>
          </p:cNvSpPr>
          <p:nvPr/>
        </p:nvSpPr>
        <p:spPr bwMode="auto">
          <a:xfrm flipH="1" flipV="1">
            <a:off x="6732588" y="5373688"/>
            <a:ext cx="785812" cy="428625"/>
          </a:xfrm>
          <a:prstGeom prst="line">
            <a:avLst/>
          </a:prstGeom>
          <a:noFill/>
          <a:ln w="88900" cap="sq">
            <a:solidFill>
              <a:srgbClr val="00B05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36" name="Line 20"/>
          <p:cNvSpPr>
            <a:spLocks noChangeShapeType="1"/>
          </p:cNvSpPr>
          <p:nvPr/>
        </p:nvSpPr>
        <p:spPr bwMode="auto">
          <a:xfrm flipH="1" flipV="1">
            <a:off x="5795963" y="5373688"/>
            <a:ext cx="785812" cy="428625"/>
          </a:xfrm>
          <a:prstGeom prst="line">
            <a:avLst/>
          </a:prstGeom>
          <a:noFill/>
          <a:ln w="88900" cap="sq">
            <a:solidFill>
              <a:srgbClr val="00B05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38" name="Line 20"/>
          <p:cNvSpPr>
            <a:spLocks noChangeShapeType="1"/>
          </p:cNvSpPr>
          <p:nvPr/>
        </p:nvSpPr>
        <p:spPr bwMode="auto">
          <a:xfrm flipH="1" flipV="1">
            <a:off x="4932363" y="5373688"/>
            <a:ext cx="785812" cy="428625"/>
          </a:xfrm>
          <a:prstGeom prst="line">
            <a:avLst/>
          </a:prstGeom>
          <a:noFill/>
          <a:ln w="88900" cap="sq">
            <a:solidFill>
              <a:srgbClr val="00B05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40" name="Line 20"/>
          <p:cNvSpPr>
            <a:spLocks noChangeShapeType="1"/>
          </p:cNvSpPr>
          <p:nvPr/>
        </p:nvSpPr>
        <p:spPr bwMode="auto">
          <a:xfrm flipH="1" flipV="1">
            <a:off x="4067175" y="5373688"/>
            <a:ext cx="785813" cy="428625"/>
          </a:xfrm>
          <a:prstGeom prst="line">
            <a:avLst/>
          </a:prstGeom>
          <a:noFill/>
          <a:ln w="88900" cap="sq">
            <a:solidFill>
              <a:srgbClr val="00B05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TextBox 42"/>
          <p:cNvSpPr txBox="1">
            <a:spLocks noChangeArrowheads="1"/>
          </p:cNvSpPr>
          <p:nvPr/>
        </p:nvSpPr>
        <p:spPr bwMode="auto">
          <a:xfrm>
            <a:off x="4943648" y="4271257"/>
            <a:ext cx="852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t=‘\0’</a:t>
            </a:r>
            <a:endParaRPr lang="en-US" altLang="zh-CN" sz="2000" b="1" dirty="0" smtClean="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t=3</a:t>
            </a:r>
            <a:endParaRPr lang="en-US" altLang="zh-CN" sz="2000" b="1" dirty="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a:solidFill>
                  <a:srgbClr val="002060"/>
                </a:solidFill>
                <a:latin typeface="Times New Roman" panose="02020603050405020304" pitchFamily="18" charset="0"/>
                <a:cs typeface="Times New Roman" panose="02020603050405020304" pitchFamily="18" charset="0"/>
              </a:rPr>
              <a:t>s++</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p:sp>
        <p:nvSpPr>
          <p:cNvPr id="44" name="TextBox 43"/>
          <p:cNvSpPr txBox="1">
            <a:spLocks noChangeArrowheads="1"/>
          </p:cNvSpPr>
          <p:nvPr/>
        </p:nvSpPr>
        <p:spPr bwMode="auto">
          <a:xfrm>
            <a:off x="5793456" y="4249664"/>
            <a:ext cx="852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t=‘\0’</a:t>
            </a:r>
            <a:endParaRPr lang="en-US" altLang="zh-CN" sz="2000" b="1" dirty="0" smtClean="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t=5</a:t>
            </a:r>
            <a:endParaRPr lang="en-US" altLang="zh-CN" sz="2000" b="1" dirty="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a:solidFill>
                  <a:srgbClr val="002060"/>
                </a:solidFill>
                <a:latin typeface="Times New Roman" panose="02020603050405020304" pitchFamily="18" charset="0"/>
                <a:cs typeface="Times New Roman" panose="02020603050405020304" pitchFamily="18" charset="0"/>
              </a:rPr>
              <a:t>s++</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p:sp>
        <p:nvSpPr>
          <p:cNvPr id="45" name="TextBox 44"/>
          <p:cNvSpPr txBox="1">
            <a:spLocks noChangeArrowheads="1"/>
          </p:cNvSpPr>
          <p:nvPr/>
        </p:nvSpPr>
        <p:spPr bwMode="auto">
          <a:xfrm>
            <a:off x="6743848" y="4221088"/>
            <a:ext cx="852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t=‘\0’</a:t>
            </a:r>
            <a:endParaRPr lang="en-US" altLang="zh-CN" sz="2000" b="1" dirty="0" smtClean="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t=7</a:t>
            </a:r>
            <a:endParaRPr lang="en-US" altLang="zh-CN" sz="2000" b="1" dirty="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a:solidFill>
                  <a:srgbClr val="002060"/>
                </a:solidFill>
                <a:latin typeface="Times New Roman" panose="02020603050405020304" pitchFamily="18" charset="0"/>
                <a:cs typeface="Times New Roman" panose="02020603050405020304" pitchFamily="18" charset="0"/>
              </a:rPr>
              <a:t>s++</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p:sp>
        <p:nvSpPr>
          <p:cNvPr id="46" name="TextBox 45"/>
          <p:cNvSpPr txBox="1">
            <a:spLocks noChangeArrowheads="1"/>
          </p:cNvSpPr>
          <p:nvPr/>
        </p:nvSpPr>
        <p:spPr bwMode="auto">
          <a:xfrm>
            <a:off x="7480896" y="4235376"/>
            <a:ext cx="852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t=‘\0’</a:t>
            </a:r>
            <a:endParaRPr lang="en-US" altLang="zh-CN" sz="2000" b="1" dirty="0" smtClean="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t=9</a:t>
            </a:r>
            <a:endParaRPr lang="en-US" altLang="zh-CN" sz="2000" b="1" dirty="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a:solidFill>
                  <a:srgbClr val="002060"/>
                </a:solidFill>
                <a:latin typeface="Times New Roman" panose="02020603050405020304" pitchFamily="18" charset="0"/>
                <a:cs typeface="Times New Roman" panose="02020603050405020304" pitchFamily="18" charset="0"/>
              </a:rPr>
              <a:t>s++</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p:sp>
        <p:nvSpPr>
          <p:cNvPr id="47" name="TextBox 46"/>
          <p:cNvSpPr txBox="1">
            <a:spLocks noChangeArrowheads="1"/>
          </p:cNvSpPr>
          <p:nvPr/>
        </p:nvSpPr>
        <p:spPr bwMode="auto">
          <a:xfrm>
            <a:off x="8316416" y="4221088"/>
            <a:ext cx="8524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t=‘\0’</a:t>
            </a:r>
            <a:endParaRPr lang="en-US" altLang="zh-CN" sz="2000" b="1" dirty="0" smtClean="0">
              <a:solidFill>
                <a:srgbClr val="002060"/>
              </a:solidFill>
              <a:latin typeface="Times New Roman" panose="02020603050405020304" pitchFamily="18" charset="0"/>
              <a:cs typeface="Times New Roman" panose="02020603050405020304" pitchFamily="18" charset="0"/>
            </a:endParaRPr>
          </a:p>
          <a:p>
            <a:pPr eaLnBrk="1" hangingPunct="1">
              <a:spcBef>
                <a:spcPts val="0"/>
              </a:spcBef>
              <a:buFontTx/>
              <a:buNone/>
            </a:pPr>
            <a:r>
              <a:rPr lang="en-US" altLang="zh-CN" sz="2000" b="1" dirty="0" smtClean="0">
                <a:solidFill>
                  <a:srgbClr val="002060"/>
                </a:solidFill>
                <a:latin typeface="Times New Roman" panose="02020603050405020304" pitchFamily="18" charset="0"/>
                <a:cs typeface="Times New Roman" panose="02020603050405020304" pitchFamily="18" charset="0"/>
              </a:rPr>
              <a:t>*s=‘\0’</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p:sp>
        <p:nvSpPr>
          <p:cNvPr id="64514" name="Rectangle 2"/>
          <p:cNvSpPr>
            <a:spLocks noGrp="1" noChangeArrowheads="1"/>
          </p:cNvSpPr>
          <p:nvPr>
            <p:custDataLst>
              <p:tags r:id="rId1"/>
            </p:custDataLst>
          </p:nvPr>
        </p:nvSpPr>
        <p:spPr>
          <a:xfrm>
            <a:off x="2627313"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4400" b="1" smtClean="0">
                <a:ea typeface="黑体" panose="02010609060101010101" pitchFamily="49" charset="-122"/>
              </a:rPr>
              <a:t>例题</a:t>
            </a:r>
            <a:endParaRPr lang="zh-CN" altLang="en-US" sz="4400" b="1" smtClean="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linds(horizontal)">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par>
                                <p:cTn id="13" presetID="3" presetClass="entr" presetSubtype="1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linds(horizontal)">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blinds(horizontal)">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blinds(horizontal)">
                                      <p:cBhvr>
                                        <p:cTn id="25" dur="500"/>
                                        <p:tgtEl>
                                          <p:spTgt spid="55"/>
                                        </p:tgtEl>
                                      </p:cBhvr>
                                    </p:animEffect>
                                  </p:childTnLst>
                                </p:cTn>
                              </p:par>
                              <p:par>
                                <p:cTn id="26" presetID="3" presetClass="entr" presetSubtype="1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blinds(horizontal)">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blinds(horizontal)">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blinds(horizontal)">
                                      <p:cBhvr>
                                        <p:cTn id="38" dur="500"/>
                                        <p:tgtEl>
                                          <p:spTgt spid="58"/>
                                        </p:tgtEl>
                                      </p:cBhvr>
                                    </p:animEffect>
                                  </p:childTnLst>
                                </p:cTn>
                              </p:par>
                              <p:par>
                                <p:cTn id="39" presetID="3" presetClass="entr" presetSubtype="1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blinds(horizontal)">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blinds(horizontal)">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blinds(horizontal)">
                                      <p:cBhvr>
                                        <p:cTn id="51" dur="500"/>
                                        <p:tgtEl>
                                          <p:spTgt spid="62"/>
                                        </p:tgtEl>
                                      </p:cBhvr>
                                    </p:animEffect>
                                  </p:childTnLst>
                                </p:cTn>
                              </p:par>
                              <p:par>
                                <p:cTn id="52" presetID="3" presetClass="entr" presetSubtype="10" fill="hold"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blinds(horizontal)">
                                      <p:cBhvr>
                                        <p:cTn id="54" dur="500"/>
                                        <p:tgtEl>
                                          <p:spTgt spid="61"/>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linds(horizontal)">
                                      <p:cBhvr>
                                        <p:cTn id="59" dur="500"/>
                                        <p:tgtEl>
                                          <p:spTgt spid="4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blinds(horizontal)">
                                      <p:cBhvr>
                                        <p:cTn id="64" dur="500"/>
                                        <p:tgtEl>
                                          <p:spTgt spid="65"/>
                                        </p:tgtEl>
                                      </p:cBhvr>
                                    </p:animEffect>
                                  </p:childTnLst>
                                </p:cTn>
                              </p:par>
                              <p:par>
                                <p:cTn id="65" presetID="3" presetClass="entr" presetSubtype="1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blinds(horizontal)">
                                      <p:cBhvr>
                                        <p:cTn id="67" dur="500"/>
                                        <p:tgtEl>
                                          <p:spTgt spid="6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linds(horizontal)">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29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9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293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2293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2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P spid="55" grpId="0" animBg="1"/>
      <p:bldP spid="58" grpId="0" animBg="1"/>
      <p:bldP spid="62" grpId="0" animBg="1"/>
      <p:bldP spid="65" grpId="0" animBg="1"/>
      <p:bldP spid="122930" grpId="0" animBg="1"/>
      <p:bldP spid="122934" grpId="0" animBg="1"/>
      <p:bldP spid="122936" grpId="0" animBg="1"/>
      <p:bldP spid="122938" grpId="0" animBg="1"/>
      <p:bldP spid="122940" grpId="0" animBg="1"/>
      <p:bldP spid="43" grpId="0"/>
      <p:bldP spid="44" grpId="0"/>
      <p:bldP spid="45" grpId="0"/>
      <p:bldP spid="46" grpId="0"/>
      <p:bldP spid="4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4294967295"/>
          </p:nvPr>
        </p:nvSpPr>
        <p:spPr>
          <a:xfrm>
            <a:off x="395288" y="1425575"/>
            <a:ext cx="8229600" cy="1571625"/>
          </a:xfrm>
        </p:spPr>
        <p:txBody>
          <a:bodyPr/>
          <a:lstStyle/>
          <a:p>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以下函数</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比较两个字符串</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，若相等，返回值为</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；若不等，则返回第一个不相同字符的</a:t>
            </a:r>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ASCII</a:t>
            </a: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码值的差。写出缺少的语句。</a:t>
            </a:r>
            <a:endPar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563" name="Rectangle 3"/>
          <p:cNvSpPr>
            <a:spLocks noChangeArrowheads="1"/>
          </p:cNvSpPr>
          <p:nvPr/>
        </p:nvSpPr>
        <p:spPr bwMode="auto">
          <a:xfrm>
            <a:off x="428625" y="2843058"/>
            <a:ext cx="5715000" cy="3970318"/>
          </a:xfrm>
          <a:prstGeom prst="rect">
            <a:avLst/>
          </a:prstGeom>
          <a:solidFill>
            <a:srgbClr val="CCFFCC"/>
          </a:solidFill>
          <a:ln w="9525" algn="ctr">
            <a:solidFill>
              <a:schemeClr val="tx1"/>
            </a:solidFill>
            <a:miter lim="800000"/>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800" b="1" dirty="0" err="1">
                <a:latin typeface="Times New Roman" panose="02020603050405020304" pitchFamily="18" charset="0"/>
                <a:cs typeface="Times New Roman" panose="02020603050405020304" pitchFamily="18" charset="0"/>
              </a:rPr>
              <a:t>int</a:t>
            </a: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strcmp</a:t>
            </a:r>
            <a:r>
              <a:rPr lang="en-US" altLang="zh-CN" sz="2800" b="1" dirty="0">
                <a:latin typeface="Times New Roman" panose="02020603050405020304" pitchFamily="18" charset="0"/>
                <a:cs typeface="Times New Roman" panose="02020603050405020304" pitchFamily="18" charset="0"/>
              </a:rPr>
              <a:t>( char *s1, char *s2)</a:t>
            </a:r>
            <a:endParaRPr lang="en-US" altLang="zh-CN" sz="28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dirty="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while  (</a:t>
            </a:r>
            <a:r>
              <a:rPr lang="en-US" altLang="zh-CN" sz="2800" b="1" u="sng"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if  (*s1-*s2)  </a:t>
            </a:r>
            <a:r>
              <a:rPr lang="en-US" altLang="zh-CN" sz="2800" b="1" dirty="0" smtClean="0">
                <a:latin typeface="Times New Roman" panose="02020603050405020304" pitchFamily="18" charset="0"/>
                <a:cs typeface="Times New Roman" panose="02020603050405020304" pitchFamily="18" charset="0"/>
              </a:rPr>
              <a:t>  </a:t>
            </a:r>
            <a:endParaRPr lang="en-US" altLang="zh-CN" sz="2800" b="1" dirty="0" smtClean="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return</a:t>
            </a:r>
            <a:r>
              <a:rPr lang="en-US" altLang="zh-CN" sz="2800" b="1" dirty="0">
                <a:latin typeface="Times New Roman" panose="02020603050405020304" pitchFamily="18" charset="0"/>
                <a:cs typeface="Times New Roman" panose="02020603050405020304" pitchFamily="18" charset="0"/>
              </a:rPr>
              <a:t>(*s1-*s2);</a:t>
            </a:r>
            <a:endParaRPr lang="en-US" altLang="zh-CN" sz="28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else   </a:t>
            </a:r>
            <a:endParaRPr lang="en-US" altLang="zh-CN" sz="2800" b="1" dirty="0" smtClean="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 </a:t>
            </a:r>
            <a:r>
              <a:rPr lang="en-US" altLang="zh-CN" sz="2800" b="1" dirty="0">
                <a:latin typeface="Times New Roman" panose="02020603050405020304" pitchFamily="18" charset="0"/>
                <a:cs typeface="Times New Roman" panose="02020603050405020304" pitchFamily="18" charset="0"/>
              </a:rPr>
              <a:t>s1++;  </a:t>
            </a:r>
            <a:r>
              <a:rPr lang="en-US" altLang="zh-CN" sz="2800" b="1" dirty="0" smtClean="0">
                <a:latin typeface="Times New Roman" panose="02020603050405020304" pitchFamily="18" charset="0"/>
                <a:cs typeface="Times New Roman" panose="02020603050405020304" pitchFamily="18" charset="0"/>
              </a:rPr>
              <a:t>  s2</a:t>
            </a:r>
            <a:r>
              <a:rPr lang="en-US" altLang="zh-CN" sz="2800" b="1" dirty="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return  (</a:t>
            </a:r>
            <a:r>
              <a:rPr lang="en-US" altLang="zh-CN" sz="2800" b="1" u="sng"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5" name="内容占位符 2"/>
          <p:cNvSpPr txBox="1"/>
          <p:nvPr/>
        </p:nvSpPr>
        <p:spPr bwMode="auto">
          <a:xfrm>
            <a:off x="6679629" y="4857750"/>
            <a:ext cx="242887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buFontTx/>
              <a:buNone/>
            </a:pPr>
            <a:r>
              <a:rPr lang="zh-CN" altLang="en-US" b="1" dirty="0">
                <a:solidFill>
                  <a:srgbClr val="FF0000"/>
                </a:solidFill>
                <a:latin typeface="Times New Roman" panose="02020603050405020304" pitchFamily="18" charset="0"/>
                <a:ea typeface="黑体" panose="02010609060101010101" pitchFamily="49" charset="-122"/>
              </a:rPr>
              <a:t>答案：</a:t>
            </a:r>
            <a:endParaRPr lang="en-US" altLang="zh-CN" b="1" dirty="0">
              <a:solidFill>
                <a:srgbClr val="FF0000"/>
              </a:solidFill>
              <a:latin typeface="Times New Roman" panose="02020603050405020304" pitchFamily="18" charset="0"/>
              <a:ea typeface="黑体" panose="02010609060101010101" pitchFamily="49" charset="-122"/>
            </a:endParaRPr>
          </a:p>
          <a:p>
            <a:pPr>
              <a:buFontTx/>
              <a:buNone/>
            </a:pPr>
            <a:r>
              <a:rPr lang="en-US" altLang="zh-CN" b="1" dirty="0">
                <a:solidFill>
                  <a:srgbClr val="FF0000"/>
                </a:solidFill>
                <a:latin typeface="Times New Roman" panose="02020603050405020304" pitchFamily="18" charset="0"/>
                <a:ea typeface="黑体" panose="02010609060101010101" pitchFamily="49" charset="-122"/>
              </a:rPr>
              <a:t>*s1&amp;&amp;*s2</a:t>
            </a:r>
            <a:endParaRPr lang="en-US" altLang="zh-CN" b="1" dirty="0">
              <a:solidFill>
                <a:srgbClr val="FF0000"/>
              </a:solidFill>
              <a:latin typeface="Times New Roman" panose="02020603050405020304" pitchFamily="18" charset="0"/>
              <a:ea typeface="黑体" panose="02010609060101010101" pitchFamily="49" charset="-122"/>
            </a:endParaRPr>
          </a:p>
          <a:p>
            <a:pPr>
              <a:buFont typeface="Wingdings" panose="05000000000000000000" pitchFamily="2" charset="2"/>
              <a:buNone/>
            </a:pPr>
            <a:r>
              <a:rPr lang="en-US" altLang="zh-CN" b="1" dirty="0">
                <a:solidFill>
                  <a:srgbClr val="FF0000"/>
                </a:solidFill>
                <a:latin typeface="Times New Roman" panose="02020603050405020304" pitchFamily="18" charset="0"/>
                <a:ea typeface="黑体" panose="02010609060101010101" pitchFamily="49" charset="-122"/>
              </a:rPr>
              <a:t>*s1-*s2</a:t>
            </a:r>
            <a:endParaRPr lang="en-US" altLang="zh-CN" b="1" dirty="0">
              <a:solidFill>
                <a:srgbClr val="FF0000"/>
              </a:solidFill>
              <a:latin typeface="Times New Roman" panose="02020603050405020304" pitchFamily="18" charset="0"/>
              <a:ea typeface="黑体" panose="02010609060101010101" pitchFamily="49" charset="-122"/>
            </a:endParaRPr>
          </a:p>
          <a:p>
            <a:endParaRPr lang="en-US" altLang="zh-CN" b="1" dirty="0">
              <a:solidFill>
                <a:srgbClr val="FF0000"/>
              </a:solidFill>
              <a:latin typeface="Times New Roman" panose="02020603050405020304" pitchFamily="18" charset="0"/>
              <a:ea typeface="黑体" panose="02010609060101010101" pitchFamily="49" charset="-122"/>
            </a:endParaRPr>
          </a:p>
          <a:p>
            <a:endParaRPr lang="en-US" altLang="zh-CN" b="1" dirty="0">
              <a:solidFill>
                <a:srgbClr val="FF0000"/>
              </a:solidFill>
              <a:latin typeface="Times New Roman" panose="02020603050405020304" pitchFamily="18" charset="0"/>
              <a:ea typeface="黑体" panose="02010609060101010101" pitchFamily="49" charset="-122"/>
            </a:endParaRPr>
          </a:p>
        </p:txBody>
      </p:sp>
      <p:sp>
        <p:nvSpPr>
          <p:cNvPr id="66565" name="Rectangle 2"/>
          <p:cNvSpPr>
            <a:spLocks noGrp="1" noChangeArrowheads="1"/>
          </p:cNvSpPr>
          <p:nvPr>
            <p:ph type="title" idx="4294967295"/>
          </p:nvPr>
        </p:nvSpPr>
        <p:spPr>
          <a:xfrm>
            <a:off x="2627313" y="260350"/>
            <a:ext cx="6324600" cy="533400"/>
          </a:xfrm>
        </p:spPr>
        <p:txBody>
          <a:bodyPr/>
          <a:lstStyle/>
          <a:p>
            <a:r>
              <a:rPr lang="zh-CN" altLang="en-US" b="1" smtClean="0">
                <a:latin typeface="黑体" panose="02010609060101010101" pitchFamily="49" charset="-122"/>
                <a:ea typeface="黑体" panose="02010609060101010101" pitchFamily="49" charset="-122"/>
                <a:cs typeface="Times New Roman" panose="02020603050405020304" pitchFamily="18" charset="0"/>
              </a:rPr>
              <a:t>练习</a:t>
            </a:r>
            <a:endParaRPr lang="zh-CN" altLang="en-US" b="1" smtClean="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advClick="0"/>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2567880" y="303312"/>
            <a:ext cx="6324600" cy="533400"/>
          </a:xfrm>
        </p:spPr>
        <p:txBody>
          <a:bodyPr/>
          <a:lstStyle/>
          <a:p>
            <a:r>
              <a:rPr lang="zh-CN" altLang="en-US" sz="3600" dirty="0" smtClean="0">
                <a:latin typeface="黑体" panose="02010609060101010101" pitchFamily="49" charset="-122"/>
                <a:ea typeface="黑体" panose="02010609060101010101" pitchFamily="49" charset="-122"/>
              </a:rPr>
              <a:t>指针与数组小结</a:t>
            </a:r>
            <a:endParaRPr lang="zh-CN" altLang="en-US" sz="3600" dirty="0" smtClean="0">
              <a:latin typeface="黑体" panose="02010609060101010101" pitchFamily="49" charset="-122"/>
              <a:ea typeface="黑体" panose="02010609060101010101" pitchFamily="49" charset="-122"/>
            </a:endParaRPr>
          </a:p>
        </p:txBody>
      </p:sp>
      <p:sp>
        <p:nvSpPr>
          <p:cNvPr id="67587" name="内容占位符 2"/>
          <p:cNvSpPr>
            <a:spLocks noGrp="1"/>
          </p:cNvSpPr>
          <p:nvPr>
            <p:ph idx="1"/>
          </p:nvPr>
        </p:nvSpPr>
        <p:spPr>
          <a:xfrm>
            <a:off x="2051720" y="1571327"/>
            <a:ext cx="5610225" cy="4737993"/>
          </a:xfrm>
        </p:spPr>
        <p:txBody>
          <a:bodyPr/>
          <a:lstStyle/>
          <a:p>
            <a:pPr marL="342900" lvl="1" indent="-342900">
              <a:spcBef>
                <a:spcPts val="0"/>
              </a:spcBef>
            </a:pP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指针与一维数组</a:t>
            </a:r>
            <a:endPar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endParaRPr>
          </a:p>
          <a:p>
            <a:pPr marL="742950" lvl="2" indent="-342900">
              <a:spcBef>
                <a:spcPts val="0"/>
              </a:spcBef>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数组首地址</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742950" lvl="2" indent="-342900">
              <a:spcBef>
                <a:spcPts val="0"/>
              </a:spcBef>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数组元素地址，如</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&amp;a[</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742950" lvl="2" indent="-342900">
              <a:spcBef>
                <a:spcPts val="0"/>
              </a:spcBef>
            </a:pPr>
            <a:endPar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spcBef>
                <a:spcPts val="0"/>
              </a:spcBef>
            </a:pP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指针与二维数组</a:t>
            </a:r>
            <a:endPar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endParaRPr>
          </a:p>
          <a:p>
            <a:pPr marL="742950" lvl="2" indent="-342900">
              <a:spcBef>
                <a:spcPts val="0"/>
              </a:spcBef>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数组首地址，如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742950" lvl="2" indent="-342900">
              <a:spcBef>
                <a:spcPts val="0"/>
              </a:spcBef>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数组下标为</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的行的首地址，如</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742950" lvl="2" indent="-342900">
              <a:spcBef>
                <a:spcPts val="0"/>
              </a:spcBef>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数组元素地址，如</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&amp;a[</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][j]</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spcBef>
                <a:spcPts val="0"/>
              </a:spcBef>
            </a:pPr>
            <a:endPar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spcBef>
                <a:spcPts val="0"/>
              </a:spcBef>
            </a:pPr>
            <a:r>
              <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rPr>
              <a:t>指针与字符数组</a:t>
            </a:r>
            <a:endParaRPr lang="zh-CN" altLang="en-US" sz="32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758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FB2B347E-F9BF-4061-A6BD-E1F3BA9D46D8}" type="datetime4">
              <a:rPr lang="en-US" altLang="zh-CN" sz="1400" smtClean="0">
                <a:solidFill>
                  <a:schemeClr val="accent1"/>
                </a:solidFill>
              </a:rPr>
            </a:fld>
            <a:endParaRPr lang="en-US" altLang="zh-CN" sz="1400" smtClean="0">
              <a:solidFill>
                <a:schemeClr val="accent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2555875" y="1652588"/>
            <a:ext cx="4799013" cy="3000375"/>
          </a:xfrm>
        </p:spPr>
        <p:txBody>
          <a:bodyPr/>
          <a:lstStyle/>
          <a:p>
            <a:r>
              <a:rPr lang="zh-CN" altLang="en-US" smtClean="0">
                <a:latin typeface="黑体" panose="02010609060101010101" pitchFamily="49" charset="-122"/>
                <a:ea typeface="黑体" panose="02010609060101010101" pitchFamily="49" charset="-122"/>
              </a:rPr>
              <a:t>指针的概念</a:t>
            </a:r>
            <a:endParaRPr lang="en-US" altLang="zh-CN" smtClean="0">
              <a:latin typeface="黑体" panose="02010609060101010101" pitchFamily="49" charset="-122"/>
              <a:ea typeface="黑体" panose="02010609060101010101" pitchFamily="49" charset="-122"/>
            </a:endParaRPr>
          </a:p>
          <a:p>
            <a:endParaRPr lang="en-US" altLang="zh-CN"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指针变量</a:t>
            </a:r>
            <a:endParaRPr lang="en-US" altLang="zh-CN"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指针变量与数组</a:t>
            </a:r>
            <a:endParaRPr lang="en-US" altLang="zh-CN"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a:p>
            <a:r>
              <a:rPr lang="zh-CN" altLang="en-US" smtClean="0">
                <a:solidFill>
                  <a:srgbClr val="CC0066"/>
                </a:solidFill>
                <a:latin typeface="黑体" panose="02010609060101010101" pitchFamily="49" charset="-122"/>
                <a:ea typeface="黑体" panose="02010609060101010101" pitchFamily="49" charset="-122"/>
              </a:rPr>
              <a:t>指针变量与函数</a:t>
            </a:r>
            <a:endParaRPr lang="en-US" altLang="zh-CN" smtClean="0">
              <a:solidFill>
                <a:srgbClr val="CC0066"/>
              </a:solidFill>
              <a:latin typeface="黑体" panose="02010609060101010101" pitchFamily="49" charset="-122"/>
              <a:ea typeface="黑体" panose="02010609060101010101" pitchFamily="49" charset="-122"/>
            </a:endParaRPr>
          </a:p>
        </p:txBody>
      </p:sp>
      <p:sp>
        <p:nvSpPr>
          <p:cNvPr id="68611" name="Rectangle 2"/>
          <p:cNvSpPr>
            <a:spLocks noChangeArrowheads="1"/>
          </p:cNvSpPr>
          <p:nvPr/>
        </p:nvSpPr>
        <p:spPr bwMode="auto">
          <a:xfrm>
            <a:off x="2640013" y="260901"/>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第八章善于利用指针</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14600" y="300355"/>
            <a:ext cx="6324600" cy="533400"/>
          </a:xfrm>
        </p:spPr>
        <p:txBody>
          <a:bodyPr/>
          <a:lstStyle/>
          <a:p>
            <a:r>
              <a:rPr lang="zh-CN" altLang="en-US" sz="3600" smtClean="0">
                <a:latin typeface="黑体" panose="02010609060101010101" pitchFamily="49" charset="-122"/>
                <a:ea typeface="黑体" panose="02010609060101010101" pitchFamily="49" charset="-122"/>
              </a:rPr>
              <a:t>指针与函数</a:t>
            </a:r>
            <a:endParaRPr lang="zh-CN" altLang="en-US" sz="3600" smtClean="0">
              <a:latin typeface="黑体" panose="02010609060101010101" pitchFamily="49" charset="-122"/>
              <a:ea typeface="黑体" panose="02010609060101010101" pitchFamily="49" charset="-122"/>
            </a:endParaRPr>
          </a:p>
        </p:txBody>
      </p:sp>
      <p:sp>
        <p:nvSpPr>
          <p:cNvPr id="69635" name="Rectangle 3"/>
          <p:cNvSpPr>
            <a:spLocks noGrp="1" noChangeArrowheads="1"/>
          </p:cNvSpPr>
          <p:nvPr>
            <p:ph type="body" idx="1"/>
          </p:nvPr>
        </p:nvSpPr>
        <p:spPr>
          <a:xfrm>
            <a:off x="323850" y="2205038"/>
            <a:ext cx="8642350" cy="2301875"/>
          </a:xfrm>
        </p:spPr>
        <p:txBody>
          <a:bodyPr/>
          <a:lstStyle/>
          <a:p>
            <a:r>
              <a:rPr lang="zh-CN" altLang="en-US" smtClean="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函数的名字就是该函数的入口地址</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，它可以赋给指针变量，使得指针变量指向该函数</a:t>
            </a:r>
            <a:endParaRPr lang="zh-CN" altLang="en-US" smtClean="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利用</a:t>
            </a:r>
            <a:r>
              <a:rPr lang="zh-CN" altLang="en-US"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指向函数的指针变量可以代替函数名</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，从而实现对函数的操作</a:t>
            </a:r>
            <a:endParaRPr lang="en-US" altLang="zh-CN"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627948" y="260350"/>
            <a:ext cx="6324600" cy="533400"/>
          </a:xfrm>
        </p:spPr>
        <p:txBody>
          <a:bodyPr/>
          <a:lstStyle/>
          <a:p>
            <a:r>
              <a:rPr lang="zh-CN" altLang="en-US" sz="3600" smtClean="0">
                <a:latin typeface="黑体" panose="02010609060101010101" pitchFamily="49" charset="-122"/>
                <a:ea typeface="黑体" panose="02010609060101010101" pitchFamily="49" charset="-122"/>
              </a:rPr>
              <a:t>函数指针变量</a:t>
            </a:r>
            <a:endParaRPr lang="zh-CN" altLang="en-US" sz="3600" smtClean="0">
              <a:latin typeface="黑体" panose="02010609060101010101" pitchFamily="49" charset="-122"/>
              <a:ea typeface="黑体" panose="02010609060101010101" pitchFamily="49" charset="-122"/>
            </a:endParaRPr>
          </a:p>
        </p:txBody>
      </p:sp>
      <p:sp>
        <p:nvSpPr>
          <p:cNvPr id="70659" name="Rectangle 3"/>
          <p:cNvSpPr>
            <a:spLocks noGrp="1" noChangeArrowheads="1"/>
          </p:cNvSpPr>
          <p:nvPr>
            <p:ph type="body" idx="1"/>
          </p:nvPr>
        </p:nvSpPr>
        <p:spPr>
          <a:xfrm>
            <a:off x="250825" y="1357313"/>
            <a:ext cx="8748713" cy="5311775"/>
          </a:xfrm>
        </p:spPr>
        <p:txBody>
          <a:bodyPr/>
          <a:lstStyle/>
          <a:p>
            <a:pPr>
              <a:spcBef>
                <a:spcPct val="0"/>
              </a:spcBef>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函数指针变量可以用如下形式说明：</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 typeface="Wingdings" panose="05000000000000000000" pitchFamily="2" charset="2"/>
              <a:buNone/>
            </a:pPr>
            <a:r>
              <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&lt;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类型</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&gt;   </a:t>
            </a:r>
            <a:r>
              <a:rPr lang="en-US" altLang="zh-CN" sz="2800" b="1" dirty="0"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指针变量名</a:t>
            </a:r>
            <a:r>
              <a:rPr lang="en-US" altLang="zh-CN" sz="2800" b="1" dirty="0" smtClean="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函数参数列表</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6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endParaRPr lang="zh-CN" altLang="en-US" sz="10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 typeface="Wingdings" panose="05000000000000000000" pitchFamily="2" charset="2"/>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          如：</a:t>
            </a:r>
            <a:r>
              <a:rPr lang="en-US" altLang="zh-CN"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 </a:t>
            </a:r>
            <a:r>
              <a:rPr lang="en-US" altLang="zh-CN" b="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funcp</a:t>
            </a:r>
            <a:r>
              <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 (int, int );</a:t>
            </a:r>
            <a:endParaRPr lang="en-US" altLang="zh-CN"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pP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funcp</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被定义为</a:t>
            </a:r>
            <a:r>
              <a:rPr lang="zh-CN" altLang="en-US"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指针变量，</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指向一个</a:t>
            </a:r>
            <a:r>
              <a:rPr lang="zh-CN" altLang="en-US"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函数，</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函数的</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返回值为</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sym typeface="+mn-ea"/>
              </a:rPr>
              <a:t>int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型</a:t>
            </a:r>
            <a:r>
              <a:rPr lang="zh-CN" altLang="en-US" sz="28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此处函数的名字是</a:t>
            </a:r>
            <a:r>
              <a:rPr lang="en-US" altLang="zh-CN"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funcp</a:t>
            </a:r>
            <a:endParaRPr lang="en-US" altLang="zh-CN"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endParaRPr lang="en-US" altLang="zh-CN" sz="2800" dirty="0" smtClean="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以上说明中，第一个圆括号是必要的，如果去掉，就变成了  </a:t>
            </a:r>
            <a:r>
              <a:rPr lang="zh-CN" altLang="en-US"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 </a:t>
            </a:r>
            <a:r>
              <a:rPr lang="en-US" altLang="zh-CN" sz="2800"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funcp</a:t>
            </a:r>
            <a:r>
              <a:rPr lang="en-US" altLang="zh-CN" sz="28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int, int);</a:t>
            </a:r>
            <a:endParaRPr lang="en-US" altLang="zh-CN" sz="2800" dirty="0" smtClean="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buFont typeface="Wingdings" panose="05000000000000000000" pitchFamily="2" charset="2"/>
              <a:buChar char="ü"/>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运算符</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优先级高于* ，因此</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funcp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先与括号结合，形成函数</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funcp</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buFont typeface="Wingdings" panose="05000000000000000000" pitchFamily="2" charset="2"/>
              <a:buChar char="ü"/>
            </a:pP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funcp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函数的返回值是一个</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指针变量，</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指向</a:t>
            </a:r>
            <a:r>
              <a:rPr lang="en-US" altLang="zh-CN" sz="2400" dirty="0" err="1"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int</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型</a:t>
            </a:r>
            <a:endPar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2484438" y="260350"/>
            <a:ext cx="6324600" cy="533400"/>
          </a:xfrm>
        </p:spPr>
        <p:txBody>
          <a:bodyPr/>
          <a:lstStyle/>
          <a:p>
            <a:r>
              <a:rPr lang="zh-CN" altLang="en-US" sz="3600" smtClean="0">
                <a:latin typeface="黑体" panose="02010609060101010101" pitchFamily="49" charset="-122"/>
                <a:ea typeface="黑体" panose="02010609060101010101" pitchFamily="49" charset="-122"/>
              </a:rPr>
              <a:t>函数指针变量</a:t>
            </a:r>
            <a:endParaRPr lang="zh-CN" altLang="en-US" sz="3600" smtClean="0">
              <a:latin typeface="黑体" panose="02010609060101010101" pitchFamily="49" charset="-122"/>
              <a:ea typeface="黑体" panose="02010609060101010101" pitchFamily="49" charset="-122"/>
            </a:endParaRPr>
          </a:p>
        </p:txBody>
      </p:sp>
      <p:sp>
        <p:nvSpPr>
          <p:cNvPr id="71683" name="内容占位符 2"/>
          <p:cNvSpPr>
            <a:spLocks noGrp="1"/>
          </p:cNvSpPr>
          <p:nvPr>
            <p:ph idx="1"/>
          </p:nvPr>
        </p:nvSpPr>
        <p:spPr>
          <a:xfrm>
            <a:off x="539750" y="1196975"/>
            <a:ext cx="3460750" cy="1731963"/>
          </a:xfrm>
          <a:solidFill>
            <a:srgbClr val="CCFF99"/>
          </a:solidFill>
          <a:ln>
            <a:solidFill>
              <a:schemeClr val="tx2"/>
            </a:solidFill>
            <a:miter lim="800000"/>
          </a:ln>
        </p:spPr>
        <p:txBody>
          <a:bodyPr/>
          <a:lstStyle/>
          <a:p>
            <a:pPr>
              <a:buFont typeface="Wingdings" panose="05000000000000000000" pitchFamily="2" charset="2"/>
              <a:buNone/>
            </a:pPr>
            <a:r>
              <a:rPr lang="en-US" altLang="zh-CN" sz="2400" smtClean="0">
                <a:ea typeface="宋体" panose="02010600030101010101" pitchFamily="2" charset="-122"/>
              </a:rPr>
              <a:t> int  max ( int x ,int y )</a:t>
            </a:r>
            <a:endParaRPr lang="en-US" altLang="zh-CN" sz="2400" smtClean="0">
              <a:ea typeface="宋体" panose="02010600030101010101" pitchFamily="2" charset="-122"/>
            </a:endParaRPr>
          </a:p>
          <a:p>
            <a:pPr>
              <a:buFont typeface="Wingdings" panose="05000000000000000000" pitchFamily="2" charset="2"/>
              <a:buNone/>
            </a:pPr>
            <a:r>
              <a:rPr lang="en-US" altLang="zh-CN" sz="2400" smtClean="0">
                <a:ea typeface="宋体" panose="02010600030101010101" pitchFamily="2" charset="-122"/>
              </a:rPr>
              <a:t> {</a:t>
            </a:r>
            <a:endParaRPr lang="en-US" altLang="zh-CN" sz="2400" smtClean="0">
              <a:ea typeface="宋体" panose="02010600030101010101" pitchFamily="2" charset="-122"/>
            </a:endParaRPr>
          </a:p>
          <a:p>
            <a:pPr>
              <a:buFont typeface="Wingdings" panose="05000000000000000000" pitchFamily="2" charset="2"/>
              <a:buNone/>
            </a:pPr>
            <a:r>
              <a:rPr lang="en-US" altLang="zh-CN" sz="2400" smtClean="0">
                <a:ea typeface="宋体" panose="02010600030101010101" pitchFamily="2" charset="-122"/>
              </a:rPr>
              <a:t>    return ( x&gt;y ? x: y);</a:t>
            </a:r>
            <a:endParaRPr lang="en-US" altLang="zh-CN" sz="2400" smtClean="0">
              <a:ea typeface="宋体" panose="02010600030101010101" pitchFamily="2" charset="-122"/>
            </a:endParaRPr>
          </a:p>
          <a:p>
            <a:pPr>
              <a:buFont typeface="Wingdings" panose="05000000000000000000" pitchFamily="2" charset="2"/>
              <a:buNone/>
            </a:pPr>
            <a:r>
              <a:rPr lang="en-US" altLang="zh-CN" sz="2400" smtClean="0">
                <a:ea typeface="宋体" panose="02010600030101010101" pitchFamily="2" charset="-122"/>
              </a:rPr>
              <a:t>  }</a:t>
            </a:r>
            <a:endParaRPr lang="zh-CN" altLang="en-US" sz="2400" smtClean="0">
              <a:ea typeface="宋体" panose="02010600030101010101" pitchFamily="2" charset="-122"/>
            </a:endParaRPr>
          </a:p>
        </p:txBody>
      </p:sp>
      <p:sp>
        <p:nvSpPr>
          <p:cNvPr id="7168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FED68894-D335-48DB-88AD-E13F5245BBE0}" type="datetime4">
              <a:rPr lang="en-US" altLang="zh-CN" sz="1400" smtClean="0">
                <a:solidFill>
                  <a:schemeClr val="accent1"/>
                </a:solidFill>
              </a:rPr>
            </a:fld>
            <a:endParaRPr lang="en-US" altLang="zh-CN" sz="1400" smtClean="0">
              <a:solidFill>
                <a:schemeClr val="accent1"/>
              </a:solidFill>
            </a:endParaRPr>
          </a:p>
        </p:txBody>
      </p:sp>
      <p:sp>
        <p:nvSpPr>
          <p:cNvPr id="71685" name="内容占位符 2"/>
          <p:cNvSpPr txBox="1"/>
          <p:nvPr/>
        </p:nvSpPr>
        <p:spPr bwMode="auto">
          <a:xfrm>
            <a:off x="2312670" y="2924175"/>
            <a:ext cx="6507480" cy="3933825"/>
          </a:xfrm>
          <a:prstGeom prst="rect">
            <a:avLst/>
          </a:prstGeom>
          <a:solidFill>
            <a:srgbClr val="CCFF99"/>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buFontTx/>
              <a:buNone/>
            </a:pPr>
            <a:r>
              <a:rPr lang="en-US" altLang="zh-CN" sz="2400"/>
              <a:t>int main ( )</a:t>
            </a:r>
            <a:endParaRPr lang="en-US" altLang="zh-CN" sz="2400"/>
          </a:p>
          <a:p>
            <a:pPr>
              <a:buFontTx/>
              <a:buNone/>
            </a:pPr>
            <a:r>
              <a:rPr lang="en-US" altLang="zh-CN" sz="2400"/>
              <a:t>{     int a, b, c;</a:t>
            </a:r>
            <a:endParaRPr lang="en-US" altLang="zh-CN" sz="2400"/>
          </a:p>
          <a:p>
            <a:pPr>
              <a:buFontTx/>
              <a:buNone/>
            </a:pPr>
            <a:r>
              <a:rPr lang="en-US" altLang="zh-CN" sz="2400" b="1">
                <a:solidFill>
                  <a:srgbClr val="FF0000"/>
                </a:solidFill>
              </a:rPr>
              <a:t>      int (*p)(int,int);      </a:t>
            </a:r>
            <a:r>
              <a:rPr lang="en-US" altLang="zh-CN" sz="2400">
                <a:solidFill>
                  <a:srgbClr val="FF0000"/>
                </a:solidFill>
              </a:rPr>
              <a:t> </a:t>
            </a:r>
            <a:r>
              <a:rPr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定义函数指针变量</a:t>
            </a:r>
            <a:r>
              <a:rPr lang="en-US" altLang="zh-CN" sz="24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buFontTx/>
              <a:buNone/>
            </a:pPr>
            <a:r>
              <a:rPr lang="en-US" altLang="zh-CN" sz="2400"/>
              <a:t>      scanf ( “%d  %d”, &amp;a ,&amp;b);</a:t>
            </a:r>
            <a:endParaRPr lang="en-US" altLang="zh-CN" sz="2400"/>
          </a:p>
          <a:p>
            <a:pPr>
              <a:buFontTx/>
              <a:buNone/>
            </a:pPr>
            <a:r>
              <a:rPr lang="en-US" altLang="zh-CN" sz="2400" b="1">
                <a:solidFill>
                  <a:srgbClr val="FF0000"/>
                </a:solidFill>
              </a:rPr>
              <a:t>      p=max;         </a:t>
            </a:r>
            <a:r>
              <a:rPr lang="en-US" altLang="zh-CN" sz="2400">
                <a:solidFill>
                  <a:srgbClr val="FF0000"/>
                </a:solidFill>
                <a:latin typeface="黑体" panose="02010609060101010101" pitchFamily="49" charset="-122"/>
                <a:ea typeface="黑体" panose="02010609060101010101" pitchFamily="49" charset="-122"/>
              </a:rPr>
              <a:t>//</a:t>
            </a:r>
            <a:r>
              <a:rPr lang="zh-CN" altLang="en-US" sz="2400">
                <a:solidFill>
                  <a:srgbClr val="FF0000"/>
                </a:solidFill>
                <a:latin typeface="黑体" panose="02010609060101010101" pitchFamily="49" charset="-122"/>
                <a:ea typeface="黑体" panose="02010609060101010101" pitchFamily="49" charset="-122"/>
              </a:rPr>
              <a:t>函数的名字就是函数的地址</a:t>
            </a:r>
            <a:endParaRPr lang="zh-CN" altLang="en-US" sz="2400">
              <a:solidFill>
                <a:srgbClr val="FF0000"/>
              </a:solidFill>
              <a:latin typeface="黑体" panose="02010609060101010101" pitchFamily="49" charset="-122"/>
              <a:ea typeface="黑体" panose="02010609060101010101" pitchFamily="49" charset="-122"/>
            </a:endParaRPr>
          </a:p>
          <a:p>
            <a:pPr>
              <a:buFontTx/>
              <a:buNone/>
            </a:pPr>
            <a:r>
              <a:rPr lang="en-US" altLang="zh-CN" sz="2400" b="1">
                <a:solidFill>
                  <a:srgbClr val="FF0000"/>
                </a:solidFill>
              </a:rPr>
              <a:t>      c=(*p)(a,b);</a:t>
            </a:r>
            <a:endParaRPr lang="en-US" altLang="zh-CN" sz="2400" b="1">
              <a:solidFill>
                <a:srgbClr val="FF0000"/>
              </a:solidFill>
            </a:endParaRPr>
          </a:p>
          <a:p>
            <a:pPr>
              <a:buFontTx/>
              <a:buNone/>
            </a:pPr>
            <a:r>
              <a:rPr lang="en-US" altLang="zh-CN" sz="2400"/>
              <a:t>      printf (“a=%d, b=%d, max=%d”,a,b,c);</a:t>
            </a:r>
            <a:endParaRPr lang="en-US" altLang="zh-CN" sz="2400"/>
          </a:p>
          <a:p>
            <a:pPr>
              <a:buFontTx/>
              <a:buNone/>
            </a:pPr>
            <a:r>
              <a:rPr lang="en-US" altLang="zh-CN" sz="2400"/>
              <a:t>      return 0;</a:t>
            </a:r>
            <a:endParaRPr lang="en-US" altLang="zh-CN" sz="2400"/>
          </a:p>
          <a:p>
            <a:pPr>
              <a:buFontTx/>
              <a:buNone/>
            </a:pPr>
            <a:r>
              <a:rPr lang="en-US" altLang="zh-CN" sz="2400"/>
              <a:t>}</a:t>
            </a:r>
            <a:endParaRPr lang="en-US" altLang="zh-CN" sz="240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928688" y="1711325"/>
            <a:ext cx="6929437" cy="4454525"/>
          </a:xfrm>
        </p:spPr>
        <p:txBody>
          <a:bodyPr/>
          <a:lstStyle/>
          <a:p>
            <a:r>
              <a:rPr lang="zh-CN" altLang="en-US" smtClean="0">
                <a:latin typeface="黑体" panose="02010609060101010101" pitchFamily="49" charset="-122"/>
                <a:ea typeface="黑体" panose="02010609060101010101" pitchFamily="49" charset="-122"/>
              </a:rPr>
              <a:t>指针变量可以保存如下几种地址：</a:t>
            </a:r>
            <a:endParaRPr lang="en-US" altLang="zh-CN" smtClean="0">
              <a:latin typeface="黑体" panose="02010609060101010101" pitchFamily="49" charset="-122"/>
              <a:ea typeface="黑体" panose="02010609060101010101" pitchFamily="49" charset="-122"/>
            </a:endParaRPr>
          </a:p>
          <a:p>
            <a:pPr lvl="1"/>
            <a:r>
              <a:rPr lang="zh-CN" altLang="en-US" b="1" smtClean="0">
                <a:solidFill>
                  <a:srgbClr val="FF0000"/>
                </a:solidFill>
                <a:latin typeface="黑体" panose="02010609060101010101" pitchFamily="49" charset="-122"/>
                <a:ea typeface="黑体" panose="02010609060101010101" pitchFamily="49" charset="-122"/>
              </a:rPr>
              <a:t>单个变量的地址</a:t>
            </a:r>
            <a:endParaRPr lang="en-US" altLang="zh-CN" b="1" smtClean="0">
              <a:solidFill>
                <a:srgbClr val="FF0000"/>
              </a:solidFill>
              <a:latin typeface="黑体" panose="02010609060101010101" pitchFamily="49" charset="-122"/>
              <a:ea typeface="黑体" panose="02010609060101010101" pitchFamily="49" charset="-122"/>
            </a:endParaRPr>
          </a:p>
          <a:p>
            <a:pPr lvl="1"/>
            <a:endParaRPr lang="zh-CN" altLang="en-US" b="1" smtClean="0">
              <a:solidFill>
                <a:srgbClr val="FF0000"/>
              </a:solidFill>
              <a:latin typeface="黑体" panose="02010609060101010101" pitchFamily="49" charset="-122"/>
              <a:ea typeface="黑体" panose="02010609060101010101" pitchFamily="49" charset="-122"/>
            </a:endParaRPr>
          </a:p>
          <a:p>
            <a:pPr lvl="1"/>
            <a:r>
              <a:rPr lang="zh-CN" altLang="en-US" b="1" smtClean="0">
                <a:solidFill>
                  <a:srgbClr val="FF0000"/>
                </a:solidFill>
                <a:latin typeface="黑体" panose="02010609060101010101" pitchFamily="49" charset="-122"/>
                <a:ea typeface="黑体" panose="02010609060101010101" pitchFamily="49" charset="-122"/>
              </a:rPr>
              <a:t>数组的地址</a:t>
            </a:r>
            <a:endParaRPr lang="en-US" altLang="zh-CN" b="1" smtClean="0">
              <a:solidFill>
                <a:srgbClr val="FF0000"/>
              </a:solidFill>
              <a:latin typeface="黑体" panose="02010609060101010101" pitchFamily="49" charset="-122"/>
              <a:ea typeface="黑体" panose="02010609060101010101" pitchFamily="49" charset="-122"/>
            </a:endParaRPr>
          </a:p>
          <a:p>
            <a:pPr lvl="1"/>
            <a:endParaRPr lang="zh-CN" altLang="en-US" b="1" smtClean="0">
              <a:solidFill>
                <a:srgbClr val="FF0000"/>
              </a:solidFill>
              <a:latin typeface="黑体" panose="02010609060101010101" pitchFamily="49" charset="-122"/>
              <a:ea typeface="黑体" panose="02010609060101010101" pitchFamily="49" charset="-122"/>
            </a:endParaRPr>
          </a:p>
          <a:p>
            <a:pPr lvl="1"/>
            <a:r>
              <a:rPr lang="zh-CN" altLang="en-US" b="1" smtClean="0">
                <a:solidFill>
                  <a:srgbClr val="FF0000"/>
                </a:solidFill>
                <a:latin typeface="黑体" panose="02010609060101010101" pitchFamily="49" charset="-122"/>
                <a:ea typeface="黑体" panose="02010609060101010101" pitchFamily="49" charset="-122"/>
              </a:rPr>
              <a:t>函数的地址</a:t>
            </a:r>
            <a:endParaRPr lang="en-US" altLang="zh-CN" b="1" smtClean="0">
              <a:solidFill>
                <a:srgbClr val="FF0000"/>
              </a:solidFill>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以上都可以作为函数的参数</a:t>
            </a:r>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p:txBody>
      </p:sp>
      <p:sp>
        <p:nvSpPr>
          <p:cNvPr id="72706" name="Rectangle 2"/>
          <p:cNvSpPr>
            <a:spLocks noGrp="1" noChangeArrowheads="1"/>
          </p:cNvSpPr>
          <p:nvPr>
            <p:ph type="title" idx="4294967295"/>
            <p:custDataLst>
              <p:tags r:id="rId1"/>
            </p:custDataLst>
          </p:nvPr>
        </p:nvSpPr>
        <p:spPr>
          <a:xfrm>
            <a:off x="2711450" y="260350"/>
            <a:ext cx="6324600" cy="533400"/>
          </a:xfrm>
        </p:spPr>
        <p:txBody>
          <a:bodyPr/>
          <a:p>
            <a:r>
              <a:rPr lang="zh-CN" altLang="en-US" sz="3600" smtClean="0">
                <a:latin typeface="黑体" panose="02010609060101010101" pitchFamily="49" charset="-122"/>
                <a:ea typeface="黑体" panose="02010609060101010101" pitchFamily="49" charset="-122"/>
              </a:rPr>
              <a:t>指针变量作为函数参数</a:t>
            </a:r>
            <a:endParaRPr lang="zh-CN" altLang="en-US" sz="360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711450" y="260350"/>
            <a:ext cx="6324600" cy="533400"/>
          </a:xfrm>
        </p:spPr>
        <p:txBody>
          <a:bodyPr/>
          <a:lstStyle/>
          <a:p>
            <a:r>
              <a:rPr lang="zh-CN" altLang="en-US" sz="3600" smtClean="0">
                <a:latin typeface="黑体" panose="02010609060101010101" pitchFamily="49" charset="-122"/>
                <a:ea typeface="黑体" panose="02010609060101010101" pitchFamily="49" charset="-122"/>
              </a:rPr>
              <a:t>单个变量的指针作为函数参数</a:t>
            </a:r>
            <a:endParaRPr lang="zh-CN" altLang="en-US" sz="3600" smtClean="0">
              <a:latin typeface="黑体" panose="02010609060101010101" pitchFamily="49" charset="-122"/>
              <a:ea typeface="黑体" panose="02010609060101010101" pitchFamily="49" charset="-122"/>
            </a:endParaRPr>
          </a:p>
        </p:txBody>
      </p:sp>
      <p:sp>
        <p:nvSpPr>
          <p:cNvPr id="75779" name="Rectangle 3"/>
          <p:cNvSpPr>
            <a:spLocks noGrp="1" noChangeArrowheads="1"/>
          </p:cNvSpPr>
          <p:nvPr>
            <p:ph type="body" idx="1"/>
          </p:nvPr>
        </p:nvSpPr>
        <p:spPr>
          <a:xfrm>
            <a:off x="71438" y="1357313"/>
            <a:ext cx="8893175" cy="1014412"/>
          </a:xfrm>
        </p:spPr>
        <p:txBody>
          <a:bodyPr/>
          <a:lstStyle/>
          <a:p>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例：输入两个数</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，编写一个函数</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swap</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，利用指向</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的指针变量</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pa</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pb</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，完成先输出</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的值，再输出</a:t>
            </a:r>
            <a:r>
              <a:rPr lang="en-US" altLang="zh-CN" sz="240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smtClean="0">
                <a:latin typeface="Times New Roman" panose="02020603050405020304" pitchFamily="18" charset="0"/>
                <a:ea typeface="黑体" panose="02010609060101010101" pitchFamily="49" charset="-122"/>
                <a:cs typeface="Times New Roman" panose="02020603050405020304" pitchFamily="18" charset="0"/>
              </a:rPr>
              <a:t>的值的功能。</a:t>
            </a:r>
            <a:endParaRPr lang="zh-CN" altLang="en-US" sz="240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0" name="Rectangle 4"/>
          <p:cNvSpPr>
            <a:spLocks noChangeArrowheads="1"/>
          </p:cNvSpPr>
          <p:nvPr/>
        </p:nvSpPr>
        <p:spPr bwMode="auto">
          <a:xfrm>
            <a:off x="34925" y="2420938"/>
            <a:ext cx="5616575" cy="4392612"/>
          </a:xfrm>
          <a:prstGeom prst="rect">
            <a:avLst/>
          </a:prstGeom>
          <a:solidFill>
            <a:srgbClr val="CCFFFF"/>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US" altLang="zh-CN" sz="2800" b="1" dirty="0" smtClean="0">
                <a:solidFill>
                  <a:srgbClr val="FF0000"/>
                </a:solidFill>
              </a:rPr>
              <a:t>void swap</a:t>
            </a:r>
            <a:r>
              <a:rPr lang="en-US" altLang="zh-CN" sz="2800" dirty="0" smtClean="0"/>
              <a:t> </a:t>
            </a:r>
            <a:r>
              <a:rPr lang="en-US" altLang="zh-CN" sz="2800" dirty="0"/>
              <a:t>( </a:t>
            </a:r>
            <a:r>
              <a:rPr lang="en-US" altLang="zh-CN" sz="2800" dirty="0" err="1">
                <a:solidFill>
                  <a:srgbClr val="CC3300"/>
                </a:solidFill>
              </a:rPr>
              <a:t>int</a:t>
            </a:r>
            <a:r>
              <a:rPr lang="en-US" altLang="zh-CN" sz="2800" dirty="0">
                <a:solidFill>
                  <a:srgbClr val="CC3300"/>
                </a:solidFill>
              </a:rPr>
              <a:t> *p, </a:t>
            </a:r>
            <a:r>
              <a:rPr lang="en-US" altLang="zh-CN" sz="2800" dirty="0" err="1">
                <a:solidFill>
                  <a:srgbClr val="CC3300"/>
                </a:solidFill>
              </a:rPr>
              <a:t>int</a:t>
            </a:r>
            <a:r>
              <a:rPr lang="en-US" altLang="zh-CN" sz="2800" dirty="0">
                <a:solidFill>
                  <a:srgbClr val="CC3300"/>
                </a:solidFill>
              </a:rPr>
              <a:t> *q</a:t>
            </a:r>
            <a:r>
              <a:rPr lang="en-US" altLang="zh-CN" sz="2800" dirty="0"/>
              <a:t> ) </a:t>
            </a:r>
            <a:r>
              <a:rPr lang="en-US" altLang="zh-CN" sz="2800" dirty="0" smtClean="0"/>
              <a:t>;</a:t>
            </a:r>
            <a:endParaRPr lang="zh-CN" altLang="en-US" sz="2800" dirty="0">
              <a:solidFill>
                <a:srgbClr val="CC3300"/>
              </a:solidFill>
            </a:endParaRPr>
          </a:p>
          <a:p>
            <a:pPr>
              <a:lnSpc>
                <a:spcPct val="80000"/>
              </a:lnSpc>
              <a:buFont typeface="Wingdings" panose="05000000000000000000" pitchFamily="2" charset="2"/>
              <a:buNone/>
            </a:pPr>
            <a:endParaRPr lang="en-US" altLang="zh-CN" sz="2800" dirty="0"/>
          </a:p>
          <a:p>
            <a:pPr>
              <a:lnSpc>
                <a:spcPct val="80000"/>
              </a:lnSpc>
              <a:buFont typeface="Wingdings" panose="05000000000000000000" pitchFamily="2" charset="2"/>
              <a:buNone/>
            </a:pPr>
            <a:r>
              <a:rPr kumimoji="1" lang="en-US" altLang="zh-CN" sz="2800" dirty="0" err="1"/>
              <a:t>int</a:t>
            </a:r>
            <a:r>
              <a:rPr kumimoji="1" lang="en-US" altLang="zh-CN" sz="2800" dirty="0"/>
              <a:t> main ( )</a:t>
            </a:r>
            <a:endParaRPr kumimoji="1" lang="en-US" altLang="zh-CN" sz="2800" dirty="0"/>
          </a:p>
          <a:p>
            <a:pPr>
              <a:lnSpc>
                <a:spcPct val="80000"/>
              </a:lnSpc>
              <a:buFont typeface="Wingdings" panose="05000000000000000000" pitchFamily="2" charset="2"/>
              <a:buNone/>
            </a:pPr>
            <a:r>
              <a:rPr kumimoji="1" lang="en-US" altLang="zh-CN" sz="2800" dirty="0"/>
              <a:t>{    </a:t>
            </a:r>
            <a:r>
              <a:rPr kumimoji="1" lang="en-US" altLang="zh-CN" sz="2800" dirty="0" err="1">
                <a:solidFill>
                  <a:srgbClr val="CC3300"/>
                </a:solidFill>
              </a:rPr>
              <a:t>int</a:t>
            </a:r>
            <a:r>
              <a:rPr kumimoji="1" lang="en-US" altLang="zh-CN" sz="2800" dirty="0">
                <a:solidFill>
                  <a:srgbClr val="CC3300"/>
                </a:solidFill>
              </a:rPr>
              <a:t> </a:t>
            </a:r>
            <a:r>
              <a:rPr kumimoji="1" lang="en-US" altLang="zh-CN" sz="2800" dirty="0"/>
              <a:t>a, b,</a:t>
            </a:r>
            <a:r>
              <a:rPr kumimoji="1" lang="en-US" altLang="zh-CN" sz="2800" dirty="0">
                <a:solidFill>
                  <a:srgbClr val="CC3300"/>
                </a:solidFill>
              </a:rPr>
              <a:t>*pa,*</a:t>
            </a:r>
            <a:r>
              <a:rPr kumimoji="1" lang="en-US" altLang="zh-CN" sz="2800" dirty="0" err="1">
                <a:solidFill>
                  <a:srgbClr val="CC3300"/>
                </a:solidFill>
              </a:rPr>
              <a:t>pb</a:t>
            </a:r>
            <a:r>
              <a:rPr kumimoji="1" lang="en-US" altLang="zh-CN" sz="2800" dirty="0"/>
              <a:t>;</a:t>
            </a:r>
            <a:endParaRPr kumimoji="1" lang="en-US" altLang="zh-CN" sz="2800" dirty="0"/>
          </a:p>
          <a:p>
            <a:pPr>
              <a:lnSpc>
                <a:spcPct val="80000"/>
              </a:lnSpc>
              <a:buFont typeface="Wingdings" panose="05000000000000000000" pitchFamily="2" charset="2"/>
              <a:buNone/>
            </a:pPr>
            <a:r>
              <a:rPr kumimoji="1" lang="en-US" altLang="zh-CN" sz="2800" dirty="0"/>
              <a:t>      </a:t>
            </a:r>
            <a:r>
              <a:rPr kumimoji="1" lang="en-US" altLang="zh-CN" sz="2800" dirty="0" err="1"/>
              <a:t>printf</a:t>
            </a:r>
            <a:r>
              <a:rPr kumimoji="1" lang="en-US" altLang="zh-CN" sz="2800" dirty="0"/>
              <a:t> (“please input a and b:”);</a:t>
            </a:r>
            <a:endParaRPr kumimoji="1" lang="en-US" altLang="zh-CN" sz="2800" dirty="0"/>
          </a:p>
          <a:p>
            <a:pPr>
              <a:lnSpc>
                <a:spcPct val="80000"/>
              </a:lnSpc>
              <a:buFont typeface="Wingdings" panose="05000000000000000000" pitchFamily="2" charset="2"/>
              <a:buNone/>
            </a:pPr>
            <a:r>
              <a:rPr kumimoji="1" lang="en-US" altLang="zh-CN" sz="2800" dirty="0"/>
              <a:t>      </a:t>
            </a:r>
            <a:r>
              <a:rPr kumimoji="1" lang="en-US" altLang="zh-CN" sz="2800" dirty="0" err="1"/>
              <a:t>scanf</a:t>
            </a:r>
            <a:r>
              <a:rPr kumimoji="1" lang="en-US" altLang="zh-CN" sz="2800" dirty="0"/>
              <a:t> ( “%d  %</a:t>
            </a:r>
            <a:r>
              <a:rPr kumimoji="1" lang="en-US" altLang="zh-CN" sz="2800" dirty="0" err="1"/>
              <a:t>d”,&amp;a</a:t>
            </a:r>
            <a:r>
              <a:rPr kumimoji="1" lang="en-US" altLang="zh-CN" sz="2800" dirty="0"/>
              <a:t>, &amp;b);</a:t>
            </a:r>
            <a:endParaRPr kumimoji="1" lang="en-US" altLang="zh-CN" sz="2800" dirty="0"/>
          </a:p>
          <a:p>
            <a:pPr>
              <a:lnSpc>
                <a:spcPct val="80000"/>
              </a:lnSpc>
              <a:buFont typeface="Wingdings" panose="05000000000000000000" pitchFamily="2" charset="2"/>
              <a:buNone/>
            </a:pPr>
            <a:r>
              <a:rPr kumimoji="1" lang="en-US" altLang="zh-CN" sz="2800" dirty="0"/>
              <a:t>      </a:t>
            </a:r>
            <a:r>
              <a:rPr kumimoji="1" lang="en-US" altLang="zh-CN" sz="2800" b="1" dirty="0">
                <a:solidFill>
                  <a:srgbClr val="CC3300"/>
                </a:solidFill>
              </a:rPr>
              <a:t>pa=&amp;a; </a:t>
            </a:r>
            <a:r>
              <a:rPr kumimoji="1" lang="en-US" altLang="zh-CN" sz="2800" b="1" dirty="0" err="1">
                <a:solidFill>
                  <a:srgbClr val="CC3300"/>
                </a:solidFill>
              </a:rPr>
              <a:t>pb</a:t>
            </a:r>
            <a:r>
              <a:rPr kumimoji="1" lang="en-US" altLang="zh-CN" sz="2800" b="1" dirty="0">
                <a:solidFill>
                  <a:srgbClr val="CC3300"/>
                </a:solidFill>
              </a:rPr>
              <a:t>=&amp;b;</a:t>
            </a:r>
            <a:endParaRPr kumimoji="1" lang="en-US" altLang="zh-CN" sz="2800" b="1" dirty="0">
              <a:solidFill>
                <a:srgbClr val="CC3300"/>
              </a:solidFill>
            </a:endParaRPr>
          </a:p>
          <a:p>
            <a:pPr>
              <a:lnSpc>
                <a:spcPct val="80000"/>
              </a:lnSpc>
              <a:buFont typeface="Wingdings" panose="05000000000000000000" pitchFamily="2" charset="2"/>
              <a:buNone/>
            </a:pPr>
            <a:r>
              <a:rPr kumimoji="1" lang="en-US" altLang="zh-CN" sz="2800" dirty="0"/>
              <a:t>      </a:t>
            </a:r>
            <a:r>
              <a:rPr kumimoji="1" lang="en-US" altLang="zh-CN" sz="2800" b="1" dirty="0">
                <a:solidFill>
                  <a:srgbClr val="FF0000"/>
                </a:solidFill>
              </a:rPr>
              <a:t>swap</a:t>
            </a:r>
            <a:r>
              <a:rPr kumimoji="1" lang="en-US" altLang="zh-CN" sz="2800" dirty="0"/>
              <a:t> ( </a:t>
            </a:r>
            <a:r>
              <a:rPr kumimoji="1" lang="en-US" altLang="zh-CN" sz="2800" b="1" dirty="0">
                <a:solidFill>
                  <a:srgbClr val="CC3300"/>
                </a:solidFill>
              </a:rPr>
              <a:t>pa, </a:t>
            </a:r>
            <a:r>
              <a:rPr kumimoji="1" lang="en-US" altLang="zh-CN" sz="2800" b="1" dirty="0" err="1">
                <a:solidFill>
                  <a:srgbClr val="CC3300"/>
                </a:solidFill>
              </a:rPr>
              <a:t>pb</a:t>
            </a:r>
            <a:r>
              <a:rPr kumimoji="1" lang="en-US" altLang="zh-CN" sz="2800" dirty="0"/>
              <a:t>);    </a:t>
            </a:r>
            <a:endParaRPr kumimoji="1" lang="en-US" altLang="zh-CN" sz="2800" dirty="0"/>
          </a:p>
          <a:p>
            <a:pPr>
              <a:lnSpc>
                <a:spcPct val="80000"/>
              </a:lnSpc>
              <a:buFont typeface="Wingdings" panose="05000000000000000000" pitchFamily="2" charset="2"/>
              <a:buNone/>
            </a:pPr>
            <a:r>
              <a:rPr kumimoji="1" lang="zh-CN" altLang="en-US" sz="2800" dirty="0"/>
              <a:t>      </a:t>
            </a:r>
            <a:r>
              <a:rPr kumimoji="1" lang="en-US" altLang="zh-CN" sz="2800" dirty="0"/>
              <a:t>return 0</a:t>
            </a:r>
            <a:r>
              <a:rPr kumimoji="1" lang="zh-CN" altLang="en-US" sz="2800" dirty="0"/>
              <a:t>；</a:t>
            </a:r>
            <a:endParaRPr kumimoji="1" lang="zh-CN" altLang="en-US" sz="2800" dirty="0">
              <a:solidFill>
                <a:srgbClr val="CC3300"/>
              </a:solidFill>
            </a:endParaRPr>
          </a:p>
          <a:p>
            <a:pPr>
              <a:lnSpc>
                <a:spcPct val="80000"/>
              </a:lnSpc>
              <a:buFont typeface="Wingdings" panose="05000000000000000000" pitchFamily="2" charset="2"/>
              <a:buNone/>
            </a:pPr>
            <a:r>
              <a:rPr kumimoji="1" lang="en-US" altLang="zh-CN" sz="2800" dirty="0"/>
              <a:t> }</a:t>
            </a:r>
            <a:endParaRPr lang="zh-CN" altLang="en-US" sz="2800" dirty="0"/>
          </a:p>
        </p:txBody>
      </p:sp>
      <p:sp>
        <p:nvSpPr>
          <p:cNvPr id="75781" name="Text Box 7"/>
          <p:cNvSpPr txBox="1">
            <a:spLocks noChangeArrowheads="1"/>
          </p:cNvSpPr>
          <p:nvPr/>
        </p:nvSpPr>
        <p:spPr bwMode="auto">
          <a:xfrm>
            <a:off x="6505575" y="353536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黑体" panose="02010609060101010101" pitchFamily="49" charset="-122"/>
                <a:cs typeface="Times New Roman" panose="02020603050405020304" pitchFamily="18" charset="0"/>
              </a:rPr>
              <a:t>&amp;</a:t>
            </a:r>
            <a:r>
              <a:rPr lang="en-US" altLang="zh-CN" sz="2400">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2" name="Text Box 9"/>
          <p:cNvSpPr txBox="1">
            <a:spLocks noChangeArrowheads="1"/>
          </p:cNvSpPr>
          <p:nvPr/>
        </p:nvSpPr>
        <p:spPr bwMode="auto">
          <a:xfrm>
            <a:off x="6505575" y="459263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黑体" panose="02010609060101010101" pitchFamily="49" charset="-122"/>
                <a:cs typeface="Times New Roman" panose="02020603050405020304" pitchFamily="18" charset="0"/>
              </a:rPr>
              <a:t>&amp;</a:t>
            </a:r>
            <a:r>
              <a:rPr lang="en-US" altLang="zh-CN" sz="2400">
                <a:latin typeface="Times New Roman" panose="02020603050405020304" pitchFamily="18" charset="0"/>
                <a:ea typeface="黑体" panose="02010609060101010101" pitchFamily="49" charset="-122"/>
                <a:cs typeface="Times New Roman" panose="02020603050405020304" pitchFamily="18" charset="0"/>
              </a:rPr>
              <a:t>b</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3" name="Text Box 10"/>
          <p:cNvSpPr txBox="1">
            <a:spLocks noChangeArrowheads="1"/>
          </p:cNvSpPr>
          <p:nvPr/>
        </p:nvSpPr>
        <p:spPr bwMode="auto">
          <a:xfrm>
            <a:off x="7964488" y="45815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b</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值</a:t>
            </a: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4" name="Line 11"/>
          <p:cNvSpPr>
            <a:spLocks noChangeShapeType="1"/>
          </p:cNvSpPr>
          <p:nvPr/>
        </p:nvSpPr>
        <p:spPr bwMode="auto">
          <a:xfrm>
            <a:off x="7267575" y="38401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785" name="Text Box 13"/>
          <p:cNvSpPr txBox="1">
            <a:spLocks noChangeArrowheads="1"/>
          </p:cNvSpPr>
          <p:nvPr/>
        </p:nvSpPr>
        <p:spPr bwMode="auto">
          <a:xfrm>
            <a:off x="6443663" y="30686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pa</a:t>
            </a:r>
            <a:r>
              <a:rPr lang="zh-CN" altLang="en-US" sz="240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rPr>
              <a:t>p          a</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6" name="Text Box 14"/>
          <p:cNvSpPr txBox="1">
            <a:spLocks noChangeArrowheads="1"/>
          </p:cNvSpPr>
          <p:nvPr/>
        </p:nvSpPr>
        <p:spPr bwMode="auto">
          <a:xfrm>
            <a:off x="6324600" y="414972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pb</a:t>
            </a:r>
            <a:r>
              <a:rPr lang="zh-CN" altLang="en-US" sz="240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a:latin typeface="Times New Roman" panose="02020603050405020304" pitchFamily="18" charset="0"/>
                <a:ea typeface="黑体" panose="02010609060101010101" pitchFamily="49" charset="-122"/>
                <a:cs typeface="Times New Roman" panose="02020603050405020304" pitchFamily="18" charset="0"/>
              </a:rPr>
              <a:t>q            b</a:t>
            </a: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7" name="Text Box 14"/>
          <p:cNvSpPr txBox="1">
            <a:spLocks noChangeArrowheads="1"/>
          </p:cNvSpPr>
          <p:nvPr/>
        </p:nvSpPr>
        <p:spPr bwMode="auto">
          <a:xfrm>
            <a:off x="5688013" y="2420938"/>
            <a:ext cx="24844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a:solidFill>
                  <a:srgbClr val="CC0066"/>
                </a:solidFill>
                <a:latin typeface="黑体" panose="02010609060101010101" pitchFamily="49" charset="-122"/>
                <a:ea typeface="黑体" panose="02010609060101010101" pitchFamily="49" charset="-122"/>
              </a:rPr>
              <a:t>初始状况：</a:t>
            </a:r>
            <a:endParaRPr lang="zh-CN" altLang="en-US">
              <a:solidFill>
                <a:srgbClr val="CC0066"/>
              </a:solidFill>
              <a:latin typeface="黑体" panose="02010609060101010101" pitchFamily="49" charset="-122"/>
              <a:ea typeface="黑体" panose="02010609060101010101" pitchFamily="49" charset="-122"/>
            </a:endParaRPr>
          </a:p>
        </p:txBody>
      </p:sp>
      <p:sp>
        <p:nvSpPr>
          <p:cNvPr id="75788" name="Text Box 10"/>
          <p:cNvSpPr txBox="1">
            <a:spLocks noChangeArrowheads="1"/>
          </p:cNvSpPr>
          <p:nvPr/>
        </p:nvSpPr>
        <p:spPr bwMode="auto">
          <a:xfrm>
            <a:off x="7885113" y="356870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黑体" panose="02010609060101010101" pitchFamily="49" charset="-122"/>
                <a:cs typeface="Times New Roman" panose="02020603050405020304" pitchFamily="18" charset="0"/>
              </a:rPr>
              <a:t> a</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值</a:t>
            </a: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789" name="Line 12"/>
          <p:cNvSpPr>
            <a:spLocks noChangeShapeType="1"/>
          </p:cNvSpPr>
          <p:nvPr/>
        </p:nvSpPr>
        <p:spPr bwMode="auto">
          <a:xfrm>
            <a:off x="7308850" y="47926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5790" name="Text Box 14"/>
          <p:cNvSpPr txBox="1">
            <a:spLocks noChangeArrowheads="1"/>
          </p:cNvSpPr>
          <p:nvPr/>
        </p:nvSpPr>
        <p:spPr bwMode="auto">
          <a:xfrm>
            <a:off x="5976938" y="5722938"/>
            <a:ext cx="3203575" cy="946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思考：</a:t>
            </a:r>
            <a:r>
              <a:rPr lang="en-US" altLang="zh-CN"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swap</a:t>
            </a:r>
            <a:r>
              <a:rPr lang="zh-CN" altLang="en-US"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函数有几种设计方法？</a:t>
            </a:r>
            <a:endParaRPr lang="zh-CN" altLang="en-US"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784475" y="228600"/>
            <a:ext cx="6324600" cy="533400"/>
          </a:xfrm>
        </p:spPr>
        <p:txBody>
          <a:bodyPr/>
          <a:lstStyle/>
          <a:p>
            <a:r>
              <a:rPr lang="zh-CN" altLang="en-US" sz="3600" smtClean="0">
                <a:latin typeface="黑体" panose="02010609060101010101" pitchFamily="49" charset="-122"/>
                <a:ea typeface="黑体" panose="02010609060101010101" pitchFamily="49" charset="-122"/>
              </a:rPr>
              <a:t>单个变量的指针作为函数参数</a:t>
            </a:r>
            <a:endParaRPr lang="zh-CN" altLang="en-US" sz="3600" smtClean="0">
              <a:latin typeface="黑体" panose="02010609060101010101" pitchFamily="49" charset="-122"/>
              <a:ea typeface="黑体" panose="02010609060101010101" pitchFamily="49" charset="-122"/>
            </a:endParaRPr>
          </a:p>
        </p:txBody>
      </p:sp>
      <p:sp>
        <p:nvSpPr>
          <p:cNvPr id="76803" name="Text Box 7"/>
          <p:cNvSpPr txBox="1">
            <a:spLocks noChangeArrowheads="1"/>
          </p:cNvSpPr>
          <p:nvPr/>
        </p:nvSpPr>
        <p:spPr bwMode="auto">
          <a:xfrm>
            <a:off x="6578600" y="225901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76804" name="Text Box 9"/>
          <p:cNvSpPr txBox="1">
            <a:spLocks noChangeArrowheads="1"/>
          </p:cNvSpPr>
          <p:nvPr/>
        </p:nvSpPr>
        <p:spPr bwMode="auto">
          <a:xfrm>
            <a:off x="6578600" y="331628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76805" name="Text Box 10"/>
          <p:cNvSpPr txBox="1">
            <a:spLocks noChangeArrowheads="1"/>
          </p:cNvSpPr>
          <p:nvPr/>
        </p:nvSpPr>
        <p:spPr bwMode="auto">
          <a:xfrm>
            <a:off x="7950200" y="333375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76806" name="Line 11"/>
          <p:cNvSpPr>
            <a:spLocks noChangeShapeType="1"/>
          </p:cNvSpPr>
          <p:nvPr/>
        </p:nvSpPr>
        <p:spPr bwMode="auto">
          <a:xfrm>
            <a:off x="7340600" y="256381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6807" name="Text Box 13"/>
          <p:cNvSpPr txBox="1">
            <a:spLocks noChangeArrowheads="1"/>
          </p:cNvSpPr>
          <p:nvPr/>
        </p:nvSpPr>
        <p:spPr bwMode="auto">
          <a:xfrm>
            <a:off x="6516688" y="170021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76808" name="Text Box 14"/>
          <p:cNvSpPr txBox="1">
            <a:spLocks noChangeArrowheads="1"/>
          </p:cNvSpPr>
          <p:nvPr/>
        </p:nvSpPr>
        <p:spPr bwMode="auto">
          <a:xfrm>
            <a:off x="6502400" y="28194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76809" name="Text Box 14"/>
          <p:cNvSpPr txBox="1">
            <a:spLocks noChangeArrowheads="1"/>
          </p:cNvSpPr>
          <p:nvPr/>
        </p:nvSpPr>
        <p:spPr bwMode="auto">
          <a:xfrm>
            <a:off x="5435600" y="1700213"/>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a:solidFill>
                  <a:srgbClr val="CC0066"/>
                </a:solidFill>
                <a:ea typeface="黑体" panose="02010609060101010101" pitchFamily="49" charset="-122"/>
              </a:rPr>
              <a:t>初始：</a:t>
            </a:r>
            <a:endParaRPr lang="zh-CN" altLang="en-US" sz="2400">
              <a:solidFill>
                <a:srgbClr val="CC0066"/>
              </a:solidFill>
              <a:ea typeface="黑体" panose="02010609060101010101" pitchFamily="49" charset="-122"/>
            </a:endParaRPr>
          </a:p>
        </p:txBody>
      </p:sp>
      <p:sp>
        <p:nvSpPr>
          <p:cNvPr id="76810" name="Text Box 10"/>
          <p:cNvSpPr txBox="1">
            <a:spLocks noChangeArrowheads="1"/>
          </p:cNvSpPr>
          <p:nvPr/>
        </p:nvSpPr>
        <p:spPr bwMode="auto">
          <a:xfrm>
            <a:off x="7958138" y="229235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76811" name="Text Box 21"/>
          <p:cNvSpPr txBox="1">
            <a:spLocks noChangeArrowheads="1"/>
          </p:cNvSpPr>
          <p:nvPr/>
        </p:nvSpPr>
        <p:spPr bwMode="auto">
          <a:xfrm>
            <a:off x="5435600" y="4124325"/>
            <a:ext cx="1150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a:solidFill>
                  <a:srgbClr val="CC0066"/>
                </a:solidFill>
                <a:ea typeface="黑体" panose="02010609060101010101" pitchFamily="49" charset="-122"/>
              </a:rPr>
              <a:t>执行：</a:t>
            </a:r>
            <a:endParaRPr lang="zh-CN" altLang="en-US" sz="2400">
              <a:solidFill>
                <a:srgbClr val="CC0066"/>
              </a:solidFill>
              <a:ea typeface="黑体" panose="02010609060101010101" pitchFamily="49" charset="-122"/>
            </a:endParaRPr>
          </a:p>
        </p:txBody>
      </p:sp>
      <p:sp>
        <p:nvSpPr>
          <p:cNvPr id="76812" name="Line 12"/>
          <p:cNvSpPr>
            <a:spLocks noChangeShapeType="1"/>
          </p:cNvSpPr>
          <p:nvPr/>
        </p:nvSpPr>
        <p:spPr bwMode="auto">
          <a:xfrm>
            <a:off x="7380288" y="35734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46" name="Text Box 7"/>
          <p:cNvSpPr txBox="1">
            <a:spLocks noChangeArrowheads="1"/>
          </p:cNvSpPr>
          <p:nvPr/>
        </p:nvSpPr>
        <p:spPr bwMode="auto">
          <a:xfrm>
            <a:off x="6578600" y="476408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64547" name="Text Box 9"/>
          <p:cNvSpPr txBox="1">
            <a:spLocks noChangeArrowheads="1"/>
          </p:cNvSpPr>
          <p:nvPr/>
        </p:nvSpPr>
        <p:spPr bwMode="auto">
          <a:xfrm>
            <a:off x="6578600" y="582136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64548" name="Text Box 10"/>
          <p:cNvSpPr txBox="1">
            <a:spLocks noChangeArrowheads="1"/>
          </p:cNvSpPr>
          <p:nvPr/>
        </p:nvSpPr>
        <p:spPr bwMode="auto">
          <a:xfrm>
            <a:off x="7950200" y="58388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4549" name="Line 11"/>
          <p:cNvSpPr>
            <a:spLocks noChangeShapeType="1"/>
          </p:cNvSpPr>
          <p:nvPr/>
        </p:nvSpPr>
        <p:spPr bwMode="auto">
          <a:xfrm>
            <a:off x="7340600" y="5068888"/>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0" name="Line 12"/>
          <p:cNvSpPr>
            <a:spLocks noChangeShapeType="1"/>
          </p:cNvSpPr>
          <p:nvPr/>
        </p:nvSpPr>
        <p:spPr bwMode="auto">
          <a:xfrm>
            <a:off x="7340600" y="61261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551" name="Text Box 13"/>
          <p:cNvSpPr txBox="1">
            <a:spLocks noChangeArrowheads="1"/>
          </p:cNvSpPr>
          <p:nvPr/>
        </p:nvSpPr>
        <p:spPr bwMode="auto">
          <a:xfrm>
            <a:off x="6502400" y="42195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64552" name="Text Box 14"/>
          <p:cNvSpPr txBox="1">
            <a:spLocks noChangeArrowheads="1"/>
          </p:cNvSpPr>
          <p:nvPr/>
        </p:nvSpPr>
        <p:spPr bwMode="auto">
          <a:xfrm>
            <a:off x="6518275" y="529272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64553" name="Text Box 10"/>
          <p:cNvSpPr txBox="1">
            <a:spLocks noChangeArrowheads="1"/>
          </p:cNvSpPr>
          <p:nvPr/>
        </p:nvSpPr>
        <p:spPr bwMode="auto">
          <a:xfrm>
            <a:off x="7958138" y="47974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grpSp>
        <p:nvGrpSpPr>
          <p:cNvPr id="2" name="Group 44"/>
          <p:cNvGrpSpPr/>
          <p:nvPr/>
        </p:nvGrpSpPr>
        <p:grpSpPr bwMode="auto">
          <a:xfrm>
            <a:off x="5653088" y="4724400"/>
            <a:ext cx="1150937" cy="901700"/>
            <a:chOff x="113" y="3249"/>
            <a:chExt cx="725" cy="568"/>
          </a:xfrm>
        </p:grpSpPr>
        <p:sp>
          <p:nvSpPr>
            <p:cNvPr id="76826" name="Text Box 7"/>
            <p:cNvSpPr txBox="1">
              <a:spLocks noChangeArrowheads="1"/>
            </p:cNvSpPr>
            <p:nvPr/>
          </p:nvSpPr>
          <p:spPr bwMode="auto">
            <a:xfrm>
              <a:off x="158" y="3521"/>
              <a:ext cx="480" cy="296"/>
            </a:xfrm>
            <a:prstGeom prst="rect">
              <a:avLst/>
            </a:prstGeom>
            <a:solidFill>
              <a:srgbClr val="FFCCCC"/>
            </a:solidFill>
            <a:ln w="12700" cap="sq">
              <a:solidFill>
                <a:schemeClr val="tx1"/>
              </a:solidFill>
              <a:miter lim="800000"/>
              <a:headEnd type="none" w="sm" len="sm"/>
              <a:tailEnd type="none" w="sm" len="sm"/>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76827" name="Text Box 13"/>
            <p:cNvSpPr txBox="1">
              <a:spLocks noChangeArrowheads="1"/>
            </p:cNvSpPr>
            <p:nvPr/>
          </p:nvSpPr>
          <p:spPr bwMode="auto">
            <a:xfrm>
              <a:off x="113" y="3249"/>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temp</a:t>
              </a:r>
              <a:endParaRPr lang="en-US" altLang="zh-CN" sz="2400">
                <a:latin typeface="Times New Roman" panose="02020603050405020304" pitchFamily="18" charset="0"/>
                <a:ea typeface="楷体_GB2312" pitchFamily="49" charset="-122"/>
              </a:endParaRPr>
            </a:p>
          </p:txBody>
        </p:sp>
      </p:grpSp>
      <p:sp>
        <p:nvSpPr>
          <p:cNvPr id="64560" name="Text Box 10"/>
          <p:cNvSpPr txBox="1">
            <a:spLocks noChangeArrowheads="1"/>
          </p:cNvSpPr>
          <p:nvPr/>
        </p:nvSpPr>
        <p:spPr bwMode="auto">
          <a:xfrm>
            <a:off x="7907338" y="4795838"/>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4561" name="Text Box 10"/>
          <p:cNvSpPr txBox="1">
            <a:spLocks noChangeArrowheads="1"/>
          </p:cNvSpPr>
          <p:nvPr/>
        </p:nvSpPr>
        <p:spPr bwMode="auto">
          <a:xfrm>
            <a:off x="7966075" y="58388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76824" name="Rectangle 4"/>
          <p:cNvSpPr>
            <a:spLocks noChangeArrowheads="1"/>
          </p:cNvSpPr>
          <p:nvPr/>
        </p:nvSpPr>
        <p:spPr bwMode="auto">
          <a:xfrm>
            <a:off x="252413" y="1700213"/>
            <a:ext cx="5111750" cy="5157787"/>
          </a:xfrm>
          <a:prstGeom prst="rect">
            <a:avLst/>
          </a:prstGeom>
          <a:solidFill>
            <a:srgbClr val="CCFFFF"/>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US" altLang="zh-CN" sz="2400" dirty="0"/>
              <a:t>void swap ( </a:t>
            </a:r>
            <a:r>
              <a:rPr lang="en-US" altLang="zh-CN" sz="2400" dirty="0" err="1">
                <a:solidFill>
                  <a:srgbClr val="CC3300"/>
                </a:solidFill>
              </a:rPr>
              <a:t>int</a:t>
            </a:r>
            <a:r>
              <a:rPr lang="en-US" altLang="zh-CN" sz="2400" dirty="0">
                <a:solidFill>
                  <a:srgbClr val="CC3300"/>
                </a:solidFill>
              </a:rPr>
              <a:t> *p, </a:t>
            </a:r>
            <a:r>
              <a:rPr lang="en-US" altLang="zh-CN" sz="2400" dirty="0" err="1">
                <a:solidFill>
                  <a:srgbClr val="CC3300"/>
                </a:solidFill>
              </a:rPr>
              <a:t>int</a:t>
            </a:r>
            <a:r>
              <a:rPr lang="en-US" altLang="zh-CN" sz="2400" dirty="0">
                <a:solidFill>
                  <a:srgbClr val="CC3300"/>
                </a:solidFill>
              </a:rPr>
              <a:t> *q</a:t>
            </a:r>
            <a:r>
              <a:rPr lang="en-US" altLang="zh-CN" sz="2400" dirty="0"/>
              <a:t> )    </a:t>
            </a:r>
            <a:r>
              <a:rPr lang="en-US" altLang="zh-CN" sz="2400" b="1" dirty="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形参</a:t>
            </a:r>
            <a:endParaRPr lang="zh-CN" altLang="en-US" sz="2400" b="1" dirty="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None/>
            </a:pPr>
            <a:r>
              <a:rPr lang="en-US" altLang="zh-CN" sz="2400" b="1" dirty="0">
                <a:solidFill>
                  <a:srgbClr val="FF0000"/>
                </a:solidFill>
              </a:rPr>
              <a:t>   </a:t>
            </a:r>
            <a:r>
              <a:rPr lang="en-US" altLang="zh-CN" sz="2400" dirty="0">
                <a:solidFill>
                  <a:schemeClr val="tx1"/>
                </a:solidFill>
              </a:rPr>
              <a:t>  { </a:t>
            </a:r>
            <a:r>
              <a:rPr lang="en-US" altLang="zh-CN" sz="2400" dirty="0" err="1">
                <a:solidFill>
                  <a:schemeClr val="tx1"/>
                </a:solidFill>
              </a:rPr>
              <a:t>int</a:t>
            </a:r>
            <a:r>
              <a:rPr lang="en-US" altLang="zh-CN" sz="2400" dirty="0">
                <a:solidFill>
                  <a:schemeClr val="tx1"/>
                </a:solidFill>
              </a:rPr>
              <a:t> temp; </a:t>
            </a:r>
            <a:r>
              <a:rPr lang="en-US" altLang="zh-CN" sz="2400" b="1" dirty="0" smtClean="0">
                <a:solidFill>
                  <a:srgbClr val="FF0000"/>
                </a:solidFill>
              </a:rPr>
              <a:t>     </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一般变量</a:t>
            </a:r>
            <a:endParaRPr lang="en-US" altLang="zh-CN" sz="2000" b="1" dirty="0">
              <a:solidFill>
                <a:srgbClr val="FF0000"/>
              </a:solidFill>
              <a:latin typeface="黑体" panose="02010609060101010101" pitchFamily="49" charset="-122"/>
              <a:ea typeface="黑体" panose="02010609060101010101" pitchFamily="49" charset="-122"/>
            </a:endParaRPr>
          </a:p>
          <a:p>
            <a:pPr>
              <a:lnSpc>
                <a:spcPct val="80000"/>
              </a:lnSpc>
              <a:buFont typeface="Wingdings" panose="05000000000000000000" pitchFamily="2" charset="2"/>
              <a:buNone/>
            </a:pPr>
            <a:r>
              <a:rPr lang="en-US" altLang="zh-CN" sz="2400" b="1" dirty="0">
                <a:solidFill>
                  <a:srgbClr val="FF0000"/>
                </a:solidFill>
              </a:rPr>
              <a:t>       temp=*p;  *p=*q;   *q=temp;</a:t>
            </a:r>
            <a:endParaRPr lang="en-US" altLang="zh-CN" sz="2400" b="1" dirty="0">
              <a:solidFill>
                <a:srgbClr val="FF0000"/>
              </a:solidFill>
            </a:endParaRPr>
          </a:p>
          <a:p>
            <a:pPr>
              <a:lnSpc>
                <a:spcPct val="80000"/>
              </a:lnSpc>
              <a:buFont typeface="Wingdings" panose="05000000000000000000" pitchFamily="2" charset="2"/>
              <a:buNone/>
            </a:pPr>
            <a:r>
              <a:rPr kumimoji="1" lang="en-US" altLang="zh-CN" sz="2400" b="1" dirty="0">
                <a:solidFill>
                  <a:srgbClr val="FF0000"/>
                </a:solidFill>
              </a:rPr>
              <a:t>       </a:t>
            </a:r>
            <a:r>
              <a:rPr kumimoji="1" lang="en-US" altLang="zh-CN" sz="2400" dirty="0" err="1">
                <a:solidFill>
                  <a:schemeClr val="tx1"/>
                </a:solidFill>
              </a:rPr>
              <a:t>printf</a:t>
            </a:r>
            <a:r>
              <a:rPr kumimoji="1" lang="en-US" altLang="zh-CN" sz="2400" dirty="0">
                <a:solidFill>
                  <a:schemeClr val="tx1"/>
                </a:solidFill>
              </a:rPr>
              <a:t> (“\</a:t>
            </a:r>
            <a:r>
              <a:rPr kumimoji="1" lang="en-US" altLang="zh-CN" sz="2400" dirty="0" err="1">
                <a:solidFill>
                  <a:schemeClr val="tx1"/>
                </a:solidFill>
              </a:rPr>
              <a:t>n%d</a:t>
            </a:r>
            <a:r>
              <a:rPr kumimoji="1" lang="en-US" altLang="zh-CN" sz="2400" dirty="0">
                <a:solidFill>
                  <a:schemeClr val="tx1"/>
                </a:solidFill>
              </a:rPr>
              <a:t>, %d\n”, *p, *q);</a:t>
            </a:r>
            <a:endParaRPr lang="en-US" altLang="zh-CN" sz="2400" dirty="0">
              <a:solidFill>
                <a:schemeClr val="tx1"/>
              </a:solidFill>
            </a:endParaRPr>
          </a:p>
          <a:p>
            <a:pPr>
              <a:lnSpc>
                <a:spcPct val="80000"/>
              </a:lnSpc>
              <a:buFont typeface="Wingdings" panose="05000000000000000000" pitchFamily="2" charset="2"/>
              <a:buNone/>
            </a:pPr>
            <a:r>
              <a:rPr lang="en-US" altLang="zh-CN" sz="2400" dirty="0">
                <a:solidFill>
                  <a:schemeClr val="tx1"/>
                </a:solidFill>
              </a:rPr>
              <a:t>     }</a:t>
            </a:r>
            <a:endParaRPr lang="en-US" altLang="zh-CN" sz="2400" dirty="0">
              <a:solidFill>
                <a:schemeClr val="tx1"/>
              </a:solidFill>
            </a:endParaRPr>
          </a:p>
          <a:p>
            <a:pPr>
              <a:lnSpc>
                <a:spcPct val="80000"/>
              </a:lnSpc>
              <a:buFont typeface="Wingdings" panose="05000000000000000000" pitchFamily="2" charset="2"/>
              <a:buNone/>
            </a:pPr>
            <a:endParaRPr lang="en-US" altLang="zh-CN" sz="2400" dirty="0">
              <a:solidFill>
                <a:schemeClr val="tx1"/>
              </a:solidFill>
            </a:endParaRPr>
          </a:p>
          <a:p>
            <a:pPr>
              <a:lnSpc>
                <a:spcPct val="80000"/>
              </a:lnSpc>
              <a:buFont typeface="Wingdings" panose="05000000000000000000" pitchFamily="2" charset="2"/>
              <a:buNone/>
            </a:pPr>
            <a:r>
              <a:rPr kumimoji="1" lang="en-US" altLang="zh-CN" sz="2400" dirty="0" err="1"/>
              <a:t>int</a:t>
            </a:r>
            <a:r>
              <a:rPr kumimoji="1" lang="en-US" altLang="zh-CN" sz="2400" dirty="0"/>
              <a:t> main ( )</a:t>
            </a:r>
            <a:endParaRPr kumimoji="1" lang="en-US" altLang="zh-CN" sz="2400" dirty="0"/>
          </a:p>
          <a:p>
            <a:pPr>
              <a:lnSpc>
                <a:spcPct val="80000"/>
              </a:lnSpc>
              <a:buFont typeface="Wingdings" panose="05000000000000000000" pitchFamily="2" charset="2"/>
              <a:buNone/>
            </a:pPr>
            <a:r>
              <a:rPr kumimoji="1" lang="en-US" altLang="zh-CN" sz="2400" dirty="0"/>
              <a:t>{    </a:t>
            </a:r>
            <a:r>
              <a:rPr kumimoji="1" lang="en-US" altLang="zh-CN" sz="2400" dirty="0" err="1">
                <a:solidFill>
                  <a:srgbClr val="CC3300"/>
                </a:solidFill>
              </a:rPr>
              <a:t>int</a:t>
            </a:r>
            <a:r>
              <a:rPr kumimoji="1" lang="en-US" altLang="zh-CN" sz="2400" dirty="0">
                <a:solidFill>
                  <a:srgbClr val="CC3300"/>
                </a:solidFill>
              </a:rPr>
              <a:t> </a:t>
            </a:r>
            <a:r>
              <a:rPr kumimoji="1" lang="en-US" altLang="zh-CN" sz="2400" dirty="0"/>
              <a:t>a, b,</a:t>
            </a:r>
            <a:r>
              <a:rPr kumimoji="1" lang="en-US" altLang="zh-CN" sz="2400" dirty="0">
                <a:solidFill>
                  <a:srgbClr val="CC3300"/>
                </a:solidFill>
              </a:rPr>
              <a:t>*pa,*</a:t>
            </a:r>
            <a:r>
              <a:rPr kumimoji="1" lang="en-US" altLang="zh-CN" sz="2400" dirty="0" err="1">
                <a:solidFill>
                  <a:srgbClr val="CC3300"/>
                </a:solidFill>
              </a:rPr>
              <a:t>pb</a:t>
            </a:r>
            <a:r>
              <a:rPr kumimoji="1" lang="en-US" altLang="zh-CN" sz="2400" dirty="0"/>
              <a:t>;</a:t>
            </a:r>
            <a:endParaRPr kumimoji="1" lang="en-US" altLang="zh-CN" sz="2400" dirty="0"/>
          </a:p>
          <a:p>
            <a:pPr>
              <a:lnSpc>
                <a:spcPct val="80000"/>
              </a:lnSpc>
              <a:buFont typeface="Wingdings" panose="05000000000000000000" pitchFamily="2" charset="2"/>
              <a:buNone/>
            </a:pPr>
            <a:r>
              <a:rPr kumimoji="1" lang="en-US" altLang="zh-CN" sz="2400" dirty="0"/>
              <a:t>      </a:t>
            </a:r>
            <a:r>
              <a:rPr kumimoji="1" lang="en-US" altLang="zh-CN" sz="2400" dirty="0" err="1"/>
              <a:t>printf</a:t>
            </a:r>
            <a:r>
              <a:rPr kumimoji="1" lang="en-US" altLang="zh-CN" sz="2400" dirty="0"/>
              <a:t> (“please input a and b:”);</a:t>
            </a:r>
            <a:endParaRPr kumimoji="1" lang="en-US" altLang="zh-CN" sz="2400" dirty="0"/>
          </a:p>
          <a:p>
            <a:pPr>
              <a:lnSpc>
                <a:spcPct val="80000"/>
              </a:lnSpc>
              <a:buFont typeface="Wingdings" panose="05000000000000000000" pitchFamily="2" charset="2"/>
              <a:buNone/>
            </a:pPr>
            <a:r>
              <a:rPr kumimoji="1" lang="en-US" altLang="zh-CN" sz="2400" dirty="0"/>
              <a:t>      </a:t>
            </a:r>
            <a:r>
              <a:rPr kumimoji="1" lang="en-US" altLang="zh-CN" sz="2400" dirty="0" err="1"/>
              <a:t>scanf</a:t>
            </a:r>
            <a:r>
              <a:rPr kumimoji="1" lang="en-US" altLang="zh-CN" sz="2400" dirty="0"/>
              <a:t> ( “%d  %</a:t>
            </a:r>
            <a:r>
              <a:rPr kumimoji="1" lang="en-US" altLang="zh-CN" sz="2400" dirty="0" err="1"/>
              <a:t>d”,&amp;a</a:t>
            </a:r>
            <a:r>
              <a:rPr kumimoji="1" lang="en-US" altLang="zh-CN" sz="2400" dirty="0"/>
              <a:t>, &amp;b);</a:t>
            </a:r>
            <a:endParaRPr kumimoji="1" lang="en-US" altLang="zh-CN" sz="2400" dirty="0"/>
          </a:p>
          <a:p>
            <a:pPr>
              <a:lnSpc>
                <a:spcPct val="80000"/>
              </a:lnSpc>
              <a:buFont typeface="Wingdings" panose="05000000000000000000" pitchFamily="2" charset="2"/>
              <a:buNone/>
            </a:pPr>
            <a:r>
              <a:rPr kumimoji="1" lang="en-US" altLang="zh-CN" sz="2400" dirty="0"/>
              <a:t>      </a:t>
            </a:r>
            <a:r>
              <a:rPr kumimoji="1" lang="en-US" altLang="zh-CN" sz="2400" b="1" dirty="0">
                <a:solidFill>
                  <a:srgbClr val="CC3300"/>
                </a:solidFill>
              </a:rPr>
              <a:t>pa=&amp;a; </a:t>
            </a:r>
            <a:r>
              <a:rPr kumimoji="1" lang="en-US" altLang="zh-CN" sz="2400" b="1" dirty="0" err="1">
                <a:solidFill>
                  <a:srgbClr val="CC3300"/>
                </a:solidFill>
              </a:rPr>
              <a:t>pb</a:t>
            </a:r>
            <a:r>
              <a:rPr kumimoji="1" lang="en-US" altLang="zh-CN" sz="2400" b="1" dirty="0">
                <a:solidFill>
                  <a:srgbClr val="CC3300"/>
                </a:solidFill>
              </a:rPr>
              <a:t>=&amp;b;</a:t>
            </a:r>
            <a:endParaRPr kumimoji="1" lang="en-US" altLang="zh-CN" sz="2400" b="1" dirty="0">
              <a:solidFill>
                <a:srgbClr val="CC3300"/>
              </a:solidFill>
            </a:endParaRPr>
          </a:p>
          <a:p>
            <a:pPr>
              <a:lnSpc>
                <a:spcPct val="80000"/>
              </a:lnSpc>
              <a:buFont typeface="Wingdings" panose="05000000000000000000" pitchFamily="2" charset="2"/>
              <a:buNone/>
            </a:pPr>
            <a:r>
              <a:rPr kumimoji="1" lang="en-US" altLang="zh-CN" sz="2400" dirty="0"/>
              <a:t>      swap ( </a:t>
            </a:r>
            <a:r>
              <a:rPr kumimoji="1" lang="en-US" altLang="zh-CN" sz="2400" b="1" dirty="0">
                <a:solidFill>
                  <a:srgbClr val="CC3300"/>
                </a:solidFill>
              </a:rPr>
              <a:t>pa, </a:t>
            </a:r>
            <a:r>
              <a:rPr kumimoji="1" lang="en-US" altLang="zh-CN" sz="2400" b="1" dirty="0" err="1">
                <a:solidFill>
                  <a:srgbClr val="CC3300"/>
                </a:solidFill>
              </a:rPr>
              <a:t>pb</a:t>
            </a:r>
            <a:r>
              <a:rPr kumimoji="1" lang="en-US" altLang="zh-CN" sz="2400" dirty="0"/>
              <a:t>);    </a:t>
            </a:r>
            <a:r>
              <a:rPr kumimoji="1" lang="en-US" altLang="zh-CN" sz="2400" b="1" dirty="0">
                <a:solidFill>
                  <a:srgbClr val="CC3300"/>
                </a:solidFill>
                <a:latin typeface="Times New Roman" panose="02020603050405020304" pitchFamily="18" charset="0"/>
                <a:ea typeface="黑体" panose="02010609060101010101" pitchFamily="49" charset="-122"/>
              </a:rPr>
              <a:t>//</a:t>
            </a:r>
            <a:r>
              <a:rPr kumimoji="1" lang="zh-CN" altLang="en-US" sz="2400" b="1" dirty="0">
                <a:solidFill>
                  <a:srgbClr val="CC3300"/>
                </a:solidFill>
                <a:latin typeface="Times New Roman" panose="02020603050405020304" pitchFamily="18" charset="0"/>
                <a:ea typeface="黑体" panose="02010609060101010101" pitchFamily="49" charset="-122"/>
              </a:rPr>
              <a:t>实参</a:t>
            </a:r>
            <a:endParaRPr kumimoji="1" lang="zh-CN" altLang="en-US" sz="2400" b="1" dirty="0">
              <a:solidFill>
                <a:srgbClr val="CC3300"/>
              </a:solidFill>
              <a:latin typeface="Times New Roman" panose="02020603050405020304" pitchFamily="18" charset="0"/>
              <a:ea typeface="黑体" panose="02010609060101010101" pitchFamily="49" charset="-122"/>
            </a:endParaRPr>
          </a:p>
          <a:p>
            <a:pPr>
              <a:lnSpc>
                <a:spcPct val="80000"/>
              </a:lnSpc>
              <a:buFont typeface="Wingdings" panose="05000000000000000000" pitchFamily="2" charset="2"/>
              <a:buNone/>
            </a:pPr>
            <a:r>
              <a:rPr kumimoji="1" lang="zh-CN" altLang="en-US" sz="2400" b="1" dirty="0">
                <a:solidFill>
                  <a:srgbClr val="CC3300"/>
                </a:solidFill>
                <a:latin typeface="Times New Roman" panose="02020603050405020304" pitchFamily="18" charset="0"/>
                <a:ea typeface="黑体" panose="02010609060101010101" pitchFamily="49" charset="-122"/>
              </a:rPr>
              <a:t>	  </a:t>
            </a:r>
            <a:r>
              <a:rPr kumimoji="1" lang="en-US" altLang="zh-CN" sz="2400" dirty="0">
                <a:latin typeface="Times New Roman" panose="02020603050405020304" pitchFamily="18" charset="0"/>
                <a:ea typeface="黑体" panose="02010609060101010101" pitchFamily="49" charset="-122"/>
              </a:rPr>
              <a:t>return 0;</a:t>
            </a:r>
            <a:endParaRPr kumimoji="1" lang="en-US" altLang="zh-CN" sz="2400" dirty="0">
              <a:latin typeface="Times New Roman" panose="02020603050405020304" pitchFamily="18" charset="0"/>
              <a:ea typeface="黑体" panose="02010609060101010101" pitchFamily="49" charset="-122"/>
            </a:endParaRPr>
          </a:p>
          <a:p>
            <a:pPr>
              <a:lnSpc>
                <a:spcPct val="80000"/>
              </a:lnSpc>
              <a:buFont typeface="Wingdings" panose="05000000000000000000" pitchFamily="2" charset="2"/>
              <a:buNone/>
            </a:pPr>
            <a:r>
              <a:rPr kumimoji="1" lang="en-US" altLang="zh-CN" sz="2400" dirty="0"/>
              <a:t>}</a:t>
            </a:r>
            <a:endParaRPr lang="zh-CN" altLang="en-US" sz="2400" dirty="0"/>
          </a:p>
        </p:txBody>
      </p:sp>
      <p:sp>
        <p:nvSpPr>
          <p:cNvPr id="76825" name="Text Box 14"/>
          <p:cNvSpPr txBox="1">
            <a:spLocks noChangeArrowheads="1"/>
          </p:cNvSpPr>
          <p:nvPr/>
        </p:nvSpPr>
        <p:spPr bwMode="auto">
          <a:xfrm>
            <a:off x="250824" y="1268730"/>
            <a:ext cx="6913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第一种处理方法：交换</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单元存储</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的实际内容</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46"/>
                                        </p:tgtEl>
                                        <p:attrNameLst>
                                          <p:attrName>style.visibility</p:attrName>
                                        </p:attrNameLst>
                                      </p:cBhvr>
                                      <p:to>
                                        <p:strVal val="visible"/>
                                      </p:to>
                                    </p:set>
                                    <p:animEffect transition="in" filter="blinds(horizontal)">
                                      <p:cBhvr>
                                        <p:cTn id="7" dur="500"/>
                                        <p:tgtEl>
                                          <p:spTgt spid="645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4547"/>
                                        </p:tgtEl>
                                        <p:attrNameLst>
                                          <p:attrName>style.visibility</p:attrName>
                                        </p:attrNameLst>
                                      </p:cBhvr>
                                      <p:to>
                                        <p:strVal val="visible"/>
                                      </p:to>
                                    </p:set>
                                    <p:animEffect transition="in" filter="blinds(horizontal)">
                                      <p:cBhvr>
                                        <p:cTn id="10" dur="500"/>
                                        <p:tgtEl>
                                          <p:spTgt spid="645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4548"/>
                                        </p:tgtEl>
                                        <p:attrNameLst>
                                          <p:attrName>style.visibility</p:attrName>
                                        </p:attrNameLst>
                                      </p:cBhvr>
                                      <p:to>
                                        <p:strVal val="visible"/>
                                      </p:to>
                                    </p:set>
                                    <p:animEffect transition="in" filter="blinds(horizontal)">
                                      <p:cBhvr>
                                        <p:cTn id="13" dur="500"/>
                                        <p:tgtEl>
                                          <p:spTgt spid="645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4549"/>
                                        </p:tgtEl>
                                        <p:attrNameLst>
                                          <p:attrName>style.visibility</p:attrName>
                                        </p:attrNameLst>
                                      </p:cBhvr>
                                      <p:to>
                                        <p:strVal val="visible"/>
                                      </p:to>
                                    </p:set>
                                    <p:animEffect transition="in" filter="blinds(horizontal)">
                                      <p:cBhvr>
                                        <p:cTn id="16" dur="500"/>
                                        <p:tgtEl>
                                          <p:spTgt spid="6454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4550"/>
                                        </p:tgtEl>
                                        <p:attrNameLst>
                                          <p:attrName>style.visibility</p:attrName>
                                        </p:attrNameLst>
                                      </p:cBhvr>
                                      <p:to>
                                        <p:strVal val="visible"/>
                                      </p:to>
                                    </p:set>
                                    <p:animEffect transition="in" filter="blinds(horizontal)">
                                      <p:cBhvr>
                                        <p:cTn id="19" dur="500"/>
                                        <p:tgtEl>
                                          <p:spTgt spid="6455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4551"/>
                                        </p:tgtEl>
                                        <p:attrNameLst>
                                          <p:attrName>style.visibility</p:attrName>
                                        </p:attrNameLst>
                                      </p:cBhvr>
                                      <p:to>
                                        <p:strVal val="visible"/>
                                      </p:to>
                                    </p:set>
                                    <p:animEffect transition="in" filter="blinds(horizontal)">
                                      <p:cBhvr>
                                        <p:cTn id="22" dur="500"/>
                                        <p:tgtEl>
                                          <p:spTgt spid="6455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4552"/>
                                        </p:tgtEl>
                                        <p:attrNameLst>
                                          <p:attrName>style.visibility</p:attrName>
                                        </p:attrNameLst>
                                      </p:cBhvr>
                                      <p:to>
                                        <p:strVal val="visible"/>
                                      </p:to>
                                    </p:set>
                                    <p:animEffect transition="in" filter="blinds(horizontal)">
                                      <p:cBhvr>
                                        <p:cTn id="25" dur="500"/>
                                        <p:tgtEl>
                                          <p:spTgt spid="6455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4553"/>
                                        </p:tgtEl>
                                        <p:attrNameLst>
                                          <p:attrName>style.visibility</p:attrName>
                                        </p:attrNameLst>
                                      </p:cBhvr>
                                      <p:to>
                                        <p:strVal val="visible"/>
                                      </p:to>
                                    </p:set>
                                    <p:animEffect transition="in" filter="blinds(horizontal)">
                                      <p:cBhvr>
                                        <p:cTn id="28" dur="500"/>
                                        <p:tgtEl>
                                          <p:spTgt spid="6455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grpId="1" nodeType="clickEffect">
                                  <p:stCondLst>
                                    <p:cond delay="0"/>
                                  </p:stCondLst>
                                  <p:childTnLst>
                                    <p:animClr clrSpc="rgb" dir="cw">
                                      <p:cBhvr>
                                        <p:cTn id="37" dur="2000" fill="hold"/>
                                        <p:tgtEl>
                                          <p:spTgt spid="64553"/>
                                        </p:tgtEl>
                                        <p:attrNameLst>
                                          <p:attrName>fillcolor</p:attrName>
                                        </p:attrNameLst>
                                      </p:cBhvr>
                                      <p:to>
                                        <a:schemeClr val="accent2"/>
                                      </p:to>
                                    </p:animClr>
                                    <p:set>
                                      <p:cBhvr>
                                        <p:cTn id="38" dur="2000" fill="hold"/>
                                        <p:tgtEl>
                                          <p:spTgt spid="64553"/>
                                        </p:tgtEl>
                                        <p:attrNameLst>
                                          <p:attrName>fill.type</p:attrName>
                                        </p:attrNameLst>
                                      </p:cBhvr>
                                      <p:to>
                                        <p:strVal val="solid"/>
                                      </p:to>
                                    </p:set>
                                    <p:set>
                                      <p:cBhvr>
                                        <p:cTn id="39" dur="2000" fill="hold"/>
                                        <p:tgtEl>
                                          <p:spTgt spid="64553"/>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2" nodeType="clickEffect">
                                  <p:stCondLst>
                                    <p:cond delay="0"/>
                                  </p:stCondLst>
                                  <p:childTnLst>
                                    <p:animEffect transition="out" filter="blinds(horizontal)">
                                      <p:cBhvr>
                                        <p:cTn id="43" dur="500"/>
                                        <p:tgtEl>
                                          <p:spTgt spid="64553"/>
                                        </p:tgtEl>
                                      </p:cBhvr>
                                    </p:animEffect>
                                    <p:set>
                                      <p:cBhvr>
                                        <p:cTn id="44" dur="1" fill="hold">
                                          <p:stCondLst>
                                            <p:cond delay="499"/>
                                          </p:stCondLst>
                                        </p:cTn>
                                        <p:tgtEl>
                                          <p:spTgt spid="64553"/>
                                        </p:tgtEl>
                                        <p:attrNameLst>
                                          <p:attrName>style.visibility</p:attrName>
                                        </p:attrNameLst>
                                      </p:cBhvr>
                                      <p:to>
                                        <p:strVal val="hidden"/>
                                      </p:to>
                                    </p:se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64560"/>
                                        </p:tgtEl>
                                        <p:attrNameLst>
                                          <p:attrName>style.visibility</p:attrName>
                                        </p:attrNameLst>
                                      </p:cBhvr>
                                      <p:to>
                                        <p:strVal val="visible"/>
                                      </p:to>
                                    </p:set>
                                    <p:animEffect transition="in" filter="blinds(horizontal)">
                                      <p:cBhvr>
                                        <p:cTn id="48" dur="500"/>
                                        <p:tgtEl>
                                          <p:spTgt spid="6456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000" fill="hold"/>
                                        <p:tgtEl>
                                          <p:spTgt spid="64548"/>
                                        </p:tgtEl>
                                        <p:attrNameLst>
                                          <p:attrName>fillcolor</p:attrName>
                                        </p:attrNameLst>
                                      </p:cBhvr>
                                      <p:to>
                                        <a:schemeClr val="accent2"/>
                                      </p:to>
                                    </p:animClr>
                                    <p:set>
                                      <p:cBhvr>
                                        <p:cTn id="53" dur="2000" fill="hold"/>
                                        <p:tgtEl>
                                          <p:spTgt spid="64548"/>
                                        </p:tgtEl>
                                        <p:attrNameLst>
                                          <p:attrName>fill.type</p:attrName>
                                        </p:attrNameLst>
                                      </p:cBhvr>
                                      <p:to>
                                        <p:strVal val="solid"/>
                                      </p:to>
                                    </p:set>
                                    <p:set>
                                      <p:cBhvr>
                                        <p:cTn id="54" dur="2000" fill="hold"/>
                                        <p:tgtEl>
                                          <p:spTgt spid="64548"/>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64548"/>
                                        </p:tgtEl>
                                      </p:cBhvr>
                                    </p:animEffect>
                                    <p:set>
                                      <p:cBhvr>
                                        <p:cTn id="59" dur="1" fill="hold">
                                          <p:stCondLst>
                                            <p:cond delay="499"/>
                                          </p:stCondLst>
                                        </p:cTn>
                                        <p:tgtEl>
                                          <p:spTgt spid="64548"/>
                                        </p:tgtEl>
                                        <p:attrNameLst>
                                          <p:attrName>style.visibility</p:attrName>
                                        </p:attrNameLst>
                                      </p:cBhvr>
                                      <p:to>
                                        <p:strVal val="hidden"/>
                                      </p:to>
                                    </p:set>
                                  </p:childTnLst>
                                </p:cTn>
                              </p:par>
                            </p:childTnLst>
                          </p:cTn>
                        </p:par>
                        <p:par>
                          <p:cTn id="60" fill="hold">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64561"/>
                                        </p:tgtEl>
                                        <p:attrNameLst>
                                          <p:attrName>style.visibility</p:attrName>
                                        </p:attrNameLst>
                                      </p:cBhvr>
                                      <p:to>
                                        <p:strVal val="visible"/>
                                      </p:to>
                                    </p:set>
                                    <p:animEffect transition="in" filter="blinds(horizontal)">
                                      <p:cBhvr>
                                        <p:cTn id="63" dur="500"/>
                                        <p:tgtEl>
                                          <p:spTgt spid="64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6" grpId="0" animBg="1"/>
      <p:bldP spid="64547" grpId="0" animBg="1"/>
      <p:bldP spid="64548" grpId="0" animBg="1"/>
      <p:bldP spid="64548" grpId="1" animBg="1"/>
      <p:bldP spid="64549" grpId="0" animBg="1"/>
      <p:bldP spid="64550" grpId="0" animBg="1"/>
      <p:bldP spid="64551" grpId="0"/>
      <p:bldP spid="64552" grpId="0"/>
      <p:bldP spid="64553" grpId="0" animBg="1"/>
      <p:bldP spid="64553" grpId="1" animBg="1"/>
      <p:bldP spid="64553" grpId="2" animBg="1"/>
      <p:bldP spid="64560" grpId="0" animBg="1"/>
      <p:bldP spid="645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640013" y="260350"/>
            <a:ext cx="6324600" cy="533400"/>
          </a:xfrm>
        </p:spPr>
        <p:txBody>
          <a:bodyPr/>
          <a:lstStyle/>
          <a:p>
            <a:r>
              <a:rPr lang="zh-CN" altLang="en-US" smtClean="0">
                <a:latin typeface="黑体" panose="02010609060101010101" pitchFamily="49" charset="-122"/>
                <a:ea typeface="黑体" panose="02010609060101010101" pitchFamily="49" charset="-122"/>
              </a:rPr>
              <a:t>指针的概念</a:t>
            </a:r>
            <a:endParaRPr lang="zh-CN" altLang="en-US" smtClean="0">
              <a:latin typeface="黑体" panose="02010609060101010101" pitchFamily="49" charset="-122"/>
              <a:ea typeface="黑体" panose="02010609060101010101" pitchFamily="49" charset="-122"/>
            </a:endParaRPr>
          </a:p>
        </p:txBody>
      </p:sp>
      <p:sp>
        <p:nvSpPr>
          <p:cNvPr id="11267" name="Rectangle 3"/>
          <p:cNvSpPr>
            <a:spLocks noGrp="1" noChangeArrowheads="1"/>
          </p:cNvSpPr>
          <p:nvPr>
            <p:ph type="body" idx="1"/>
          </p:nvPr>
        </p:nvSpPr>
        <p:spPr>
          <a:xfrm>
            <a:off x="234950" y="3153410"/>
            <a:ext cx="4907915" cy="3727450"/>
          </a:xfrm>
        </p:spPr>
        <p:txBody>
          <a:bodyPr/>
          <a:lstStyle/>
          <a:p>
            <a:r>
              <a:rPr lang="zh-CN" altLang="en-US" sz="3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指针</a:t>
            </a:r>
            <a:endParaRPr lang="en-US" altLang="zh-CN" sz="36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通过地址能找到所需的变量等数据，可以说，地址是“</a:t>
            </a:r>
            <a:r>
              <a:rPr lang="zh-CN" altLang="en-US" b="1" u="sng"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指向</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该变量”</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故，在</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语言中，将</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地址</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形象地称为“</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指针</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意思是通过它，能找到以它为地址的变量等数据</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2" name="Group 50"/>
          <p:cNvGraphicFramePr>
            <a:graphicFrameLocks noGrp="1"/>
          </p:cNvGraphicFramePr>
          <p:nvPr>
            <p:custDataLst>
              <p:tags r:id="rId1"/>
            </p:custDataLst>
          </p:nvPr>
        </p:nvGraphicFramePr>
        <p:xfrm>
          <a:off x="6202680" y="1631950"/>
          <a:ext cx="3071813" cy="4034157"/>
        </p:xfrm>
        <a:graphic>
          <a:graphicData uri="http://schemas.openxmlformats.org/drawingml/2006/table">
            <a:tbl>
              <a:tblPr/>
              <a:tblGrid>
                <a:gridCol w="1344930"/>
                <a:gridCol w="1726883"/>
              </a:tblGrid>
              <a:tr h="3175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编号为</a:t>
                      </a: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的字节</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703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a:solidFill>
                        <a:schemeClr val="tx1"/>
                      </a:solidFill>
                      <a:prstDash val="soli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a:solidFill>
                        <a:schemeClr val="tx1"/>
                      </a:solidFill>
                      <a:prstDash val="solid"/>
                    </a:lnL>
                    <a:lnR>
                      <a:noFill/>
                    </a:lnR>
                    <a:lnT>
                      <a:noFill/>
                    </a:lnT>
                    <a:lnB>
                      <a:noFill/>
                    </a:lnB>
                    <a:lnTlToBr>
                      <a:noFill/>
                    </a:lnTlToBr>
                    <a:lnBlToTr>
                      <a:noFill/>
                    </a:lnBlToTr>
                    <a:noFill/>
                  </a:tcPr>
                </a:tc>
              </a:tr>
            </a:tbl>
          </a:graphicData>
        </a:graphic>
      </p:graphicFrame>
      <p:sp>
        <p:nvSpPr>
          <p:cNvPr id="33" name="TextBox 5"/>
          <p:cNvSpPr txBox="1">
            <a:spLocks noChangeArrowheads="1"/>
          </p:cNvSpPr>
          <p:nvPr>
            <p:custDataLst>
              <p:tags r:id="rId2"/>
            </p:custDataLst>
          </p:nvPr>
        </p:nvSpPr>
        <p:spPr bwMode="auto">
          <a:xfrm>
            <a:off x="6650355" y="213201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34" name="TextBox 7"/>
          <p:cNvSpPr txBox="1">
            <a:spLocks noChangeArrowheads="1"/>
          </p:cNvSpPr>
          <p:nvPr>
            <p:custDataLst>
              <p:tags r:id="rId3"/>
            </p:custDataLst>
          </p:nvPr>
        </p:nvSpPr>
        <p:spPr bwMode="auto">
          <a:xfrm>
            <a:off x="6717030" y="356076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35" name="AutoShape 43"/>
          <p:cNvSpPr/>
          <p:nvPr>
            <p:custDataLst>
              <p:tags r:id="rId4"/>
            </p:custDataLst>
          </p:nvPr>
        </p:nvSpPr>
        <p:spPr bwMode="auto">
          <a:xfrm>
            <a:off x="6007418" y="3582988"/>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36" name="Text Box 44"/>
          <p:cNvSpPr txBox="1">
            <a:spLocks noChangeArrowheads="1"/>
          </p:cNvSpPr>
          <p:nvPr>
            <p:custDataLst>
              <p:tags r:id="rId5"/>
            </p:custDataLst>
          </p:nvPr>
        </p:nvSpPr>
        <p:spPr bwMode="auto">
          <a:xfrm>
            <a:off x="5291455" y="3606800"/>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黑体" panose="02010609060101010101" pitchFamily="49" charset="-122"/>
                <a:ea typeface="黑体" panose="02010609060101010101" pitchFamily="49" charset="-122"/>
                <a:cs typeface="黑体" panose="02010609060101010101" pitchFamily="49" charset="-122"/>
              </a:rPr>
              <a:t>变量</a:t>
            </a:r>
            <a:r>
              <a:rPr lang="en-US" altLang="zh-CN" sz="1800">
                <a:solidFill>
                  <a:srgbClr val="CC0066"/>
                </a:solidFill>
                <a:latin typeface="黑体" panose="02010609060101010101" pitchFamily="49" charset="-122"/>
                <a:ea typeface="黑体" panose="02010609060101010101" pitchFamily="49" charset="-122"/>
                <a:cs typeface="黑体" panose="02010609060101010101" pitchFamily="49" charset="-122"/>
              </a:rPr>
              <a:t>b</a:t>
            </a:r>
            <a:endParaRPr lang="en-US" altLang="zh-CN" sz="1800">
              <a:solidFill>
                <a:srgbClr val="CC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37" name="Text Box 45"/>
          <p:cNvSpPr txBox="1">
            <a:spLocks noChangeArrowheads="1"/>
          </p:cNvSpPr>
          <p:nvPr>
            <p:custDataLst>
              <p:tags r:id="rId6"/>
            </p:custDataLst>
          </p:nvPr>
        </p:nvSpPr>
        <p:spPr bwMode="auto">
          <a:xfrm>
            <a:off x="5304155" y="2138363"/>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AutoShape 46"/>
          <p:cNvSpPr/>
          <p:nvPr>
            <p:custDataLst>
              <p:tags r:id="rId7"/>
            </p:custDataLst>
          </p:nvPr>
        </p:nvSpPr>
        <p:spPr bwMode="auto">
          <a:xfrm>
            <a:off x="6007418" y="2143125"/>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39" name="TextBox 7"/>
          <p:cNvSpPr txBox="1">
            <a:spLocks noChangeArrowheads="1"/>
          </p:cNvSpPr>
          <p:nvPr>
            <p:custDataLst>
              <p:tags r:id="rId8"/>
            </p:custDataLst>
          </p:nvPr>
        </p:nvSpPr>
        <p:spPr bwMode="auto">
          <a:xfrm>
            <a:off x="6438265" y="5046345"/>
            <a:ext cx="8648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2004</a:t>
            </a:r>
            <a:endParaRPr lang="en-US" altLang="zh-CN" sz="2400" b="1">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sp>
        <p:nvSpPr>
          <p:cNvPr id="40" name="Text Box 48"/>
          <p:cNvSpPr txBox="1">
            <a:spLocks noChangeArrowheads="1"/>
          </p:cNvSpPr>
          <p:nvPr>
            <p:custDataLst>
              <p:tags r:id="rId9"/>
            </p:custDataLst>
          </p:nvPr>
        </p:nvSpPr>
        <p:spPr bwMode="auto">
          <a:xfrm>
            <a:off x="5045075" y="5018405"/>
            <a:ext cx="12261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AutoShape 49"/>
          <p:cNvSpPr/>
          <p:nvPr>
            <p:custDataLst>
              <p:tags r:id="rId10"/>
            </p:custDataLst>
          </p:nvPr>
        </p:nvSpPr>
        <p:spPr bwMode="auto">
          <a:xfrm>
            <a:off x="6007418" y="5022850"/>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grpSp>
        <p:nvGrpSpPr>
          <p:cNvPr id="42" name="Group 57"/>
          <p:cNvGrpSpPr/>
          <p:nvPr/>
        </p:nvGrpSpPr>
        <p:grpSpPr bwMode="auto">
          <a:xfrm>
            <a:off x="7139305" y="3575050"/>
            <a:ext cx="1439863" cy="1728788"/>
            <a:chOff x="4286" y="2840"/>
            <a:chExt cx="907" cy="1089"/>
          </a:xfrm>
        </p:grpSpPr>
        <p:sp>
          <p:nvSpPr>
            <p:cNvPr id="43" name="Line 54"/>
            <p:cNvSpPr>
              <a:spLocks noChangeShapeType="1"/>
            </p:cNvSpPr>
            <p:nvPr>
              <p:custDataLst>
                <p:tags r:id="rId11"/>
              </p:custDataLst>
            </p:nvPr>
          </p:nvSpPr>
          <p:spPr bwMode="auto">
            <a:xfrm flipH="1">
              <a:off x="4921" y="2840"/>
              <a:ext cx="272" cy="0"/>
            </a:xfrm>
            <a:prstGeom prst="line">
              <a:avLst/>
            </a:prstGeom>
            <a:noFill/>
            <a:ln w="57150">
              <a:solidFill>
                <a:srgbClr val="00B0F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Line 55"/>
            <p:cNvSpPr>
              <a:spLocks noChangeShapeType="1"/>
            </p:cNvSpPr>
            <p:nvPr>
              <p:custDataLst>
                <p:tags r:id="rId12"/>
              </p:custDataLst>
            </p:nvPr>
          </p:nvSpPr>
          <p:spPr bwMode="auto">
            <a:xfrm>
              <a:off x="5193" y="2840"/>
              <a:ext cx="0" cy="1089"/>
            </a:xfrm>
            <a:prstGeom prst="line">
              <a:avLst/>
            </a:prstGeom>
            <a:noFill/>
            <a:ln w="57150">
              <a:solidFill>
                <a:srgbClr val="00B0F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5" name="Line 56"/>
            <p:cNvSpPr>
              <a:spLocks noChangeShapeType="1"/>
            </p:cNvSpPr>
            <p:nvPr>
              <p:custDataLst>
                <p:tags r:id="rId13"/>
              </p:custDataLst>
            </p:nvPr>
          </p:nvSpPr>
          <p:spPr bwMode="auto">
            <a:xfrm>
              <a:off x="4286" y="3929"/>
              <a:ext cx="907" cy="0"/>
            </a:xfrm>
            <a:prstGeom prst="line">
              <a:avLst/>
            </a:prstGeom>
            <a:noFill/>
            <a:ln w="57150">
              <a:solidFill>
                <a:srgbClr val="00B0F0"/>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46" name="椭圆形标注 45"/>
          <p:cNvSpPr/>
          <p:nvPr>
            <p:custDataLst>
              <p:tags r:id="rId14"/>
            </p:custDataLst>
          </p:nvPr>
        </p:nvSpPr>
        <p:spPr>
          <a:xfrm>
            <a:off x="6650355" y="5806440"/>
            <a:ext cx="2399030" cy="712470"/>
          </a:xfrm>
          <a:prstGeom prst="wedgeEllipseCallout">
            <a:avLst>
              <a:gd name="adj1" fmla="val -29666"/>
              <a:gd name="adj2" fmla="val -9777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C00000"/>
                </a:solidFill>
                <a:latin typeface="黑体" panose="02010609060101010101" pitchFamily="49" charset="-122"/>
                <a:ea typeface="黑体" panose="02010609060101010101" pitchFamily="49" charset="-122"/>
              </a:rPr>
              <a:t>指针</a:t>
            </a:r>
            <a:r>
              <a:rPr lang="en-US" altLang="en-US" sz="2000">
                <a:solidFill>
                  <a:srgbClr val="C00000"/>
                </a:solidFill>
                <a:latin typeface="黑体" panose="02010609060101010101" pitchFamily="49" charset="-122"/>
                <a:ea typeface="黑体" panose="02010609060101010101" pitchFamily="49" charset="-122"/>
              </a:rPr>
              <a:t>(</a:t>
            </a:r>
            <a:r>
              <a:rPr lang="zh-CN" altLang="en-US" sz="2000">
                <a:solidFill>
                  <a:srgbClr val="C00000"/>
                </a:solidFill>
                <a:latin typeface="黑体" panose="02010609060101010101" pitchFamily="49" charset="-122"/>
                <a:ea typeface="黑体" panose="02010609060101010101" pitchFamily="49" charset="-122"/>
              </a:rPr>
              <a:t>地址</a:t>
            </a:r>
            <a:r>
              <a:rPr lang="en-US" altLang="en-US" sz="2000">
                <a:solidFill>
                  <a:srgbClr val="C00000"/>
                </a:solidFill>
                <a:latin typeface="黑体" panose="02010609060101010101" pitchFamily="49" charset="-122"/>
                <a:ea typeface="黑体" panose="02010609060101010101" pitchFamily="49" charset="-122"/>
              </a:rPr>
              <a:t>)</a:t>
            </a:r>
            <a:endParaRPr lang="en-US" altLang="en-US" sz="2000">
              <a:solidFill>
                <a:srgbClr val="C00000"/>
              </a:solidFill>
              <a:latin typeface="黑体" panose="02010609060101010101" pitchFamily="49" charset="-122"/>
              <a:ea typeface="黑体" panose="02010609060101010101" pitchFamily="49" charset="-122"/>
            </a:endParaRPr>
          </a:p>
        </p:txBody>
      </p:sp>
      <p:sp>
        <p:nvSpPr>
          <p:cNvPr id="10242" name="Rectangle 3"/>
          <p:cNvSpPr>
            <a:spLocks noGrp="1" noChangeArrowheads="1"/>
          </p:cNvSpPr>
          <p:nvPr/>
        </p:nvSpPr>
        <p:spPr>
          <a:xfrm>
            <a:off x="252095" y="1528445"/>
            <a:ext cx="4895850" cy="14097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anose="05020102010507070707" pitchFamily="18" charset="2"/>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SzPct val="60000"/>
              <a:buFont typeface="Wingdings 2" panose="05020102010507070707" pitchFamily="18"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Font typeface="Wingdings" panose="05000000000000000000" pitchFamily="2" charset="2"/>
              <a:buChar char="§"/>
              <a:defRPr sz="2000">
                <a:solidFill>
                  <a:schemeClr val="tx1"/>
                </a:solidFill>
                <a:latin typeface="+mn-lt"/>
              </a:defRPr>
            </a:lvl9pPr>
          </a:lstStyle>
          <a:p>
            <a:pPr>
              <a:lnSpc>
                <a:spcPct val="9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是否可以通过</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地址</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，直接处理数据等？</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ts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回答是：可以，地址是个数值，可以进行保存，然后进行其他操作</a:t>
            </a:r>
            <a:endPar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484438" y="260350"/>
            <a:ext cx="6324600" cy="533400"/>
          </a:xfrm>
        </p:spPr>
        <p:txBody>
          <a:bodyPr/>
          <a:lstStyle/>
          <a:p>
            <a:r>
              <a:rPr lang="zh-CN" altLang="en-US" sz="3600" smtClean="0">
                <a:latin typeface="黑体" panose="02010609060101010101" pitchFamily="49" charset="-122"/>
                <a:ea typeface="黑体" panose="02010609060101010101" pitchFamily="49" charset="-122"/>
              </a:rPr>
              <a:t>比较</a:t>
            </a:r>
            <a:endParaRPr lang="zh-CN" altLang="en-US" sz="3600" smtClean="0">
              <a:latin typeface="黑体" panose="02010609060101010101" pitchFamily="49" charset="-122"/>
              <a:ea typeface="黑体" panose="02010609060101010101" pitchFamily="49" charset="-122"/>
            </a:endParaRPr>
          </a:p>
        </p:txBody>
      </p:sp>
      <p:sp>
        <p:nvSpPr>
          <p:cNvPr id="66567" name="Text Box 7"/>
          <p:cNvSpPr txBox="1">
            <a:spLocks noChangeArrowheads="1"/>
          </p:cNvSpPr>
          <p:nvPr/>
        </p:nvSpPr>
        <p:spPr bwMode="auto">
          <a:xfrm>
            <a:off x="1465263" y="2242820"/>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66568" name="Text Box 9"/>
          <p:cNvSpPr txBox="1">
            <a:spLocks noChangeArrowheads="1"/>
          </p:cNvSpPr>
          <p:nvPr/>
        </p:nvSpPr>
        <p:spPr bwMode="auto">
          <a:xfrm>
            <a:off x="1465263" y="3300095"/>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66569" name="Text Box 10"/>
          <p:cNvSpPr txBox="1">
            <a:spLocks noChangeArrowheads="1"/>
          </p:cNvSpPr>
          <p:nvPr/>
        </p:nvSpPr>
        <p:spPr bwMode="auto">
          <a:xfrm>
            <a:off x="2836863" y="3317558"/>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6570" name="Line 11"/>
          <p:cNvSpPr>
            <a:spLocks noChangeShapeType="1"/>
          </p:cNvSpPr>
          <p:nvPr/>
        </p:nvSpPr>
        <p:spPr bwMode="auto">
          <a:xfrm>
            <a:off x="2227263" y="2547620"/>
            <a:ext cx="609600" cy="0"/>
          </a:xfrm>
          <a:prstGeom prst="line">
            <a:avLst/>
          </a:prstGeom>
          <a:noFill/>
          <a:ln w="38100"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71" name="Text Box 13"/>
          <p:cNvSpPr txBox="1">
            <a:spLocks noChangeArrowheads="1"/>
          </p:cNvSpPr>
          <p:nvPr/>
        </p:nvSpPr>
        <p:spPr bwMode="auto">
          <a:xfrm>
            <a:off x="1403350" y="177133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66572" name="Text Box 14"/>
          <p:cNvSpPr txBox="1">
            <a:spLocks noChangeArrowheads="1"/>
          </p:cNvSpPr>
          <p:nvPr/>
        </p:nvSpPr>
        <p:spPr bwMode="auto">
          <a:xfrm>
            <a:off x="1389063" y="288258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66573" name="Text Box 13"/>
          <p:cNvSpPr txBox="1">
            <a:spLocks noChangeArrowheads="1"/>
          </p:cNvSpPr>
          <p:nvPr/>
        </p:nvSpPr>
        <p:spPr bwMode="auto">
          <a:xfrm>
            <a:off x="539750" y="1842770"/>
            <a:ext cx="900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rPr>
              <a:t>初始：</a:t>
            </a:r>
            <a:endParaRPr lang="zh-CN" altLang="en-US" sz="1800">
              <a:solidFill>
                <a:srgbClr val="CC0066"/>
              </a:solidFill>
            </a:endParaRPr>
          </a:p>
        </p:txBody>
      </p:sp>
      <p:sp>
        <p:nvSpPr>
          <p:cNvPr id="66574" name="Text Box 10"/>
          <p:cNvSpPr txBox="1">
            <a:spLocks noChangeArrowheads="1"/>
          </p:cNvSpPr>
          <p:nvPr/>
        </p:nvSpPr>
        <p:spPr bwMode="auto">
          <a:xfrm>
            <a:off x="2844800" y="2276158"/>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6575" name="Line 12"/>
          <p:cNvSpPr>
            <a:spLocks noChangeShapeType="1"/>
          </p:cNvSpPr>
          <p:nvPr/>
        </p:nvSpPr>
        <p:spPr bwMode="auto">
          <a:xfrm>
            <a:off x="2195513" y="3500120"/>
            <a:ext cx="609600" cy="0"/>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77" name="Text Box 7"/>
          <p:cNvSpPr txBox="1">
            <a:spLocks noChangeArrowheads="1"/>
          </p:cNvSpPr>
          <p:nvPr/>
        </p:nvSpPr>
        <p:spPr bwMode="auto">
          <a:xfrm>
            <a:off x="960438" y="469233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66578" name="Text Box 9"/>
          <p:cNvSpPr txBox="1">
            <a:spLocks noChangeArrowheads="1"/>
          </p:cNvSpPr>
          <p:nvPr/>
        </p:nvSpPr>
        <p:spPr bwMode="auto">
          <a:xfrm>
            <a:off x="976313" y="5821045"/>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66579" name="Text Box 10"/>
          <p:cNvSpPr txBox="1">
            <a:spLocks noChangeArrowheads="1"/>
          </p:cNvSpPr>
          <p:nvPr/>
        </p:nvSpPr>
        <p:spPr bwMode="auto">
          <a:xfrm>
            <a:off x="2347913" y="5838508"/>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6580" name="Line 11"/>
          <p:cNvSpPr>
            <a:spLocks noChangeShapeType="1"/>
          </p:cNvSpPr>
          <p:nvPr/>
        </p:nvSpPr>
        <p:spPr bwMode="auto">
          <a:xfrm>
            <a:off x="1762125" y="4939983"/>
            <a:ext cx="609600" cy="0"/>
          </a:xfrm>
          <a:prstGeom prst="line">
            <a:avLst/>
          </a:prstGeom>
          <a:noFill/>
          <a:ln w="28575"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81" name="Text Box 13"/>
          <p:cNvSpPr txBox="1">
            <a:spLocks noChangeArrowheads="1"/>
          </p:cNvSpPr>
          <p:nvPr/>
        </p:nvSpPr>
        <p:spPr bwMode="auto">
          <a:xfrm>
            <a:off x="884238" y="422719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66582" name="Text Box 14"/>
          <p:cNvSpPr txBox="1">
            <a:spLocks noChangeArrowheads="1"/>
          </p:cNvSpPr>
          <p:nvPr/>
        </p:nvSpPr>
        <p:spPr bwMode="auto">
          <a:xfrm>
            <a:off x="900113" y="540353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66583" name="Text Box 23"/>
          <p:cNvSpPr txBox="1">
            <a:spLocks noChangeArrowheads="1"/>
          </p:cNvSpPr>
          <p:nvPr/>
        </p:nvSpPr>
        <p:spPr bwMode="auto">
          <a:xfrm>
            <a:off x="34925" y="4292283"/>
            <a:ext cx="900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rPr>
              <a:t>运算：</a:t>
            </a:r>
            <a:endParaRPr lang="zh-CN" altLang="en-US" sz="1800">
              <a:solidFill>
                <a:srgbClr val="CC0066"/>
              </a:solidFill>
            </a:endParaRPr>
          </a:p>
        </p:txBody>
      </p:sp>
      <p:sp>
        <p:nvSpPr>
          <p:cNvPr id="66584" name="Text Box 10"/>
          <p:cNvSpPr txBox="1">
            <a:spLocks noChangeArrowheads="1"/>
          </p:cNvSpPr>
          <p:nvPr/>
        </p:nvSpPr>
        <p:spPr bwMode="auto">
          <a:xfrm>
            <a:off x="2339975" y="472567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a:t>
            </a:r>
            <a:r>
              <a:rPr lang="zh-CN" altLang="en-US" sz="2400">
                <a:latin typeface="Times New Roman" panose="02020603050405020304" pitchFamily="18" charset="0"/>
                <a:ea typeface="楷体_GB2312" pitchFamily="49" charset="-122"/>
              </a:rPr>
              <a:t>值</a:t>
            </a:r>
            <a:endParaRPr lang="zh-CN" altLang="en-US" sz="2400">
              <a:latin typeface="Times New Roman" panose="02020603050405020304" pitchFamily="18" charset="0"/>
              <a:ea typeface="楷体_GB2312" pitchFamily="49" charset="-122"/>
            </a:endParaRPr>
          </a:p>
        </p:txBody>
      </p:sp>
      <p:sp>
        <p:nvSpPr>
          <p:cNvPr id="66585" name="Line 12"/>
          <p:cNvSpPr>
            <a:spLocks noChangeShapeType="1"/>
          </p:cNvSpPr>
          <p:nvPr/>
        </p:nvSpPr>
        <p:spPr bwMode="auto">
          <a:xfrm>
            <a:off x="1778000" y="6019483"/>
            <a:ext cx="609600" cy="0"/>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88" name="Text Box 10"/>
          <p:cNvSpPr txBox="1">
            <a:spLocks noChangeArrowheads="1"/>
          </p:cNvSpPr>
          <p:nvPr/>
        </p:nvSpPr>
        <p:spPr bwMode="auto">
          <a:xfrm>
            <a:off x="3578225" y="5276533"/>
            <a:ext cx="7207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endParaRPr lang="zh-CN" altLang="en-US" sz="2400">
              <a:latin typeface="Times New Roman" panose="02020603050405020304" pitchFamily="18" charset="0"/>
            </a:endParaRPr>
          </a:p>
        </p:txBody>
      </p:sp>
      <p:sp>
        <p:nvSpPr>
          <p:cNvPr id="66589" name="Text Box 14"/>
          <p:cNvSpPr txBox="1">
            <a:spLocks noChangeArrowheads="1"/>
          </p:cNvSpPr>
          <p:nvPr/>
        </p:nvSpPr>
        <p:spPr bwMode="auto">
          <a:xfrm>
            <a:off x="3492500" y="4843145"/>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temp</a:t>
            </a:r>
            <a:endParaRPr lang="en-US" altLang="zh-CN" sz="2400">
              <a:latin typeface="Times New Roman" panose="02020603050405020304" pitchFamily="18" charset="0"/>
              <a:ea typeface="楷体_GB2312" pitchFamily="49" charset="-122"/>
            </a:endParaRPr>
          </a:p>
        </p:txBody>
      </p:sp>
      <p:sp>
        <p:nvSpPr>
          <p:cNvPr id="66591" name="Line 31"/>
          <p:cNvSpPr>
            <a:spLocks noChangeShapeType="1"/>
          </p:cNvSpPr>
          <p:nvPr/>
        </p:nvSpPr>
        <p:spPr bwMode="auto">
          <a:xfrm flipH="1" flipV="1">
            <a:off x="3132138" y="5084445"/>
            <a:ext cx="431800" cy="503238"/>
          </a:xfrm>
          <a:prstGeom prst="line">
            <a:avLst/>
          </a:prstGeom>
          <a:noFill/>
          <a:ln w="57150">
            <a:solidFill>
              <a:srgbClr val="CC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2" name="Text Box 7"/>
          <p:cNvSpPr txBox="1">
            <a:spLocks noChangeArrowheads="1"/>
          </p:cNvSpPr>
          <p:nvPr/>
        </p:nvSpPr>
        <p:spPr bwMode="auto">
          <a:xfrm>
            <a:off x="3635375" y="527494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b="1">
                <a:solidFill>
                  <a:srgbClr val="CC3300"/>
                </a:solidFill>
                <a:latin typeface="Times New Roman" panose="02020603050405020304" pitchFamily="18" charset="0"/>
                <a:ea typeface="楷体_GB2312" pitchFamily="49" charset="-122"/>
              </a:rPr>
              <a:t>&amp;</a:t>
            </a:r>
            <a:r>
              <a:rPr lang="en-US" altLang="zh-CN" sz="2400" b="1">
                <a:solidFill>
                  <a:srgbClr val="CC3300"/>
                </a:solidFill>
                <a:latin typeface="Times New Roman" panose="02020603050405020304" pitchFamily="18" charset="0"/>
                <a:ea typeface="楷体_GB2312" pitchFamily="49" charset="-122"/>
              </a:rPr>
              <a:t>a</a:t>
            </a:r>
            <a:endParaRPr lang="en-US" altLang="zh-CN" sz="2400" b="1">
              <a:solidFill>
                <a:srgbClr val="CC3300"/>
              </a:solidFill>
              <a:latin typeface="Times New Roman" panose="02020603050405020304" pitchFamily="18" charset="0"/>
              <a:ea typeface="楷体_GB2312" pitchFamily="49" charset="-122"/>
            </a:endParaRPr>
          </a:p>
        </p:txBody>
      </p:sp>
      <p:sp>
        <p:nvSpPr>
          <p:cNvPr id="66594" name="Text Box 9"/>
          <p:cNvSpPr txBox="1">
            <a:spLocks noChangeArrowheads="1"/>
          </p:cNvSpPr>
          <p:nvPr/>
        </p:nvSpPr>
        <p:spPr bwMode="auto">
          <a:xfrm>
            <a:off x="971550" y="4652645"/>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66595" name="Line 11"/>
          <p:cNvSpPr>
            <a:spLocks noChangeShapeType="1"/>
          </p:cNvSpPr>
          <p:nvPr/>
        </p:nvSpPr>
        <p:spPr bwMode="auto">
          <a:xfrm>
            <a:off x="1692275" y="5011420"/>
            <a:ext cx="647700" cy="865188"/>
          </a:xfrm>
          <a:prstGeom prst="line">
            <a:avLst/>
          </a:prstGeom>
          <a:noFill/>
          <a:ln w="38100"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6" name="Text Box 10"/>
          <p:cNvSpPr txBox="1">
            <a:spLocks noChangeArrowheads="1"/>
          </p:cNvSpPr>
          <p:nvPr/>
        </p:nvSpPr>
        <p:spPr bwMode="auto">
          <a:xfrm>
            <a:off x="971550" y="5803583"/>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&amp;a</a:t>
            </a:r>
            <a:endParaRPr lang="zh-CN" altLang="en-US" sz="2400">
              <a:latin typeface="Times New Roman" panose="02020603050405020304" pitchFamily="18" charset="0"/>
              <a:ea typeface="楷体_GB2312" pitchFamily="49" charset="-122"/>
            </a:endParaRPr>
          </a:p>
        </p:txBody>
      </p:sp>
      <p:sp>
        <p:nvSpPr>
          <p:cNvPr id="66597" name="Line 12"/>
          <p:cNvSpPr>
            <a:spLocks noChangeShapeType="1"/>
          </p:cNvSpPr>
          <p:nvPr/>
        </p:nvSpPr>
        <p:spPr bwMode="auto">
          <a:xfrm flipV="1">
            <a:off x="1763713" y="5011420"/>
            <a:ext cx="576262" cy="936625"/>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64" name="Rectangle 4"/>
          <p:cNvSpPr>
            <a:spLocks noChangeArrowheads="1"/>
          </p:cNvSpPr>
          <p:nvPr/>
        </p:nvSpPr>
        <p:spPr bwMode="auto">
          <a:xfrm>
            <a:off x="73025" y="1843911"/>
            <a:ext cx="4427538" cy="5040461"/>
          </a:xfrm>
          <a:prstGeom prst="rect">
            <a:avLst/>
          </a:prstGeom>
          <a:solidFill>
            <a:srgbClr val="CCFFFF"/>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US" altLang="zh-CN" sz="2200" dirty="0"/>
              <a:t>void swap ( </a:t>
            </a:r>
            <a:r>
              <a:rPr lang="en-US" altLang="zh-CN" sz="2200" dirty="0" err="1"/>
              <a:t>int</a:t>
            </a:r>
            <a:r>
              <a:rPr lang="en-US" altLang="zh-CN" sz="2200" dirty="0"/>
              <a:t> *p, </a:t>
            </a:r>
            <a:r>
              <a:rPr lang="en-US" altLang="zh-CN" sz="2200" dirty="0" err="1"/>
              <a:t>int</a:t>
            </a:r>
            <a:r>
              <a:rPr lang="en-US" altLang="zh-CN" sz="2200" dirty="0"/>
              <a:t> *q )    //</a:t>
            </a:r>
            <a:r>
              <a:rPr lang="zh-CN" altLang="en-US" sz="2200" dirty="0"/>
              <a:t>形参</a:t>
            </a:r>
            <a:endParaRPr lang="zh-CN" altLang="en-US" sz="2200" dirty="0"/>
          </a:p>
          <a:p>
            <a:pPr>
              <a:lnSpc>
                <a:spcPct val="80000"/>
              </a:lnSpc>
              <a:buFont typeface="Wingdings" panose="05000000000000000000" pitchFamily="2" charset="2"/>
              <a:buNone/>
            </a:pPr>
            <a:r>
              <a:rPr lang="en-US" altLang="zh-CN" sz="2200" dirty="0"/>
              <a:t>     { </a:t>
            </a:r>
            <a:r>
              <a:rPr lang="en-US" altLang="zh-CN" sz="2200" dirty="0" err="1">
                <a:solidFill>
                  <a:srgbClr val="CC3300"/>
                </a:solidFill>
              </a:rPr>
              <a:t>int</a:t>
            </a:r>
            <a:r>
              <a:rPr lang="en-US" altLang="zh-CN" sz="2200" dirty="0">
                <a:solidFill>
                  <a:srgbClr val="CC3300"/>
                </a:solidFill>
              </a:rPr>
              <a:t> temp;</a:t>
            </a:r>
            <a:r>
              <a:rPr lang="en-US" altLang="zh-CN" sz="2200" dirty="0"/>
              <a:t> </a:t>
            </a:r>
            <a:r>
              <a:rPr lang="en-US" altLang="zh-CN" sz="2200" dirty="0" smtClean="0"/>
              <a:t>     //</a:t>
            </a:r>
            <a:r>
              <a:rPr lang="zh-CN" altLang="en-US" sz="2200" dirty="0" smtClean="0"/>
              <a:t>一般变量</a:t>
            </a:r>
            <a:endParaRPr lang="en-US" altLang="zh-CN" sz="2200" dirty="0"/>
          </a:p>
          <a:p>
            <a:pPr>
              <a:lnSpc>
                <a:spcPct val="80000"/>
              </a:lnSpc>
              <a:buFont typeface="Wingdings" panose="05000000000000000000" pitchFamily="2" charset="2"/>
              <a:buNone/>
            </a:pPr>
            <a:r>
              <a:rPr lang="en-US" altLang="zh-CN" sz="2200" dirty="0"/>
              <a:t>       </a:t>
            </a:r>
            <a:r>
              <a:rPr lang="en-US" altLang="zh-CN" sz="2200" dirty="0">
                <a:solidFill>
                  <a:srgbClr val="CC3300"/>
                </a:solidFill>
              </a:rPr>
              <a:t>temp=*p;  *p=*q;   *q=temp;</a:t>
            </a:r>
            <a:endParaRPr lang="en-US" altLang="zh-CN" sz="2200" dirty="0">
              <a:solidFill>
                <a:srgbClr val="CC3300"/>
              </a:solidFill>
            </a:endParaRPr>
          </a:p>
          <a:p>
            <a:pPr>
              <a:lnSpc>
                <a:spcPct val="80000"/>
              </a:lnSpc>
              <a:buFont typeface="Wingdings" panose="05000000000000000000" pitchFamily="2" charset="2"/>
              <a:buNone/>
            </a:pPr>
            <a:r>
              <a:rPr lang="en-US" altLang="zh-CN" sz="2200" dirty="0">
                <a:solidFill>
                  <a:srgbClr val="CC3300"/>
                </a:solidFill>
              </a:rPr>
              <a:t>       </a:t>
            </a:r>
            <a:r>
              <a:rPr kumimoji="1" lang="en-US" altLang="zh-CN" sz="2200" dirty="0" err="1"/>
              <a:t>printf</a:t>
            </a:r>
            <a:r>
              <a:rPr kumimoji="1" lang="en-US" altLang="zh-CN" sz="2200" dirty="0"/>
              <a:t> (“\</a:t>
            </a:r>
            <a:r>
              <a:rPr kumimoji="1" lang="en-US" altLang="zh-CN" sz="2200" dirty="0" err="1"/>
              <a:t>n%d</a:t>
            </a:r>
            <a:r>
              <a:rPr kumimoji="1" lang="en-US" altLang="zh-CN" sz="2200" dirty="0"/>
              <a:t>, %d\n”, *p, *q);</a:t>
            </a:r>
            <a:endParaRPr lang="en-US" altLang="zh-CN" sz="2200" dirty="0">
              <a:solidFill>
                <a:srgbClr val="CC3300"/>
              </a:solidFill>
            </a:endParaRPr>
          </a:p>
          <a:p>
            <a:pPr>
              <a:lnSpc>
                <a:spcPct val="80000"/>
              </a:lnSpc>
              <a:buFont typeface="Wingdings" panose="05000000000000000000" pitchFamily="2" charset="2"/>
              <a:buNone/>
            </a:pPr>
            <a:r>
              <a:rPr lang="en-US" altLang="zh-CN" sz="2200" dirty="0"/>
              <a:t>     }</a:t>
            </a:r>
            <a:endParaRPr lang="en-US" altLang="zh-CN" sz="2200" dirty="0"/>
          </a:p>
          <a:p>
            <a:pPr>
              <a:lnSpc>
                <a:spcPct val="80000"/>
              </a:lnSpc>
              <a:buFont typeface="Wingdings" panose="05000000000000000000" pitchFamily="2" charset="2"/>
              <a:buNone/>
            </a:pPr>
            <a:endParaRPr lang="en-US" altLang="zh-CN" sz="2200" dirty="0"/>
          </a:p>
          <a:p>
            <a:pPr>
              <a:lnSpc>
                <a:spcPct val="80000"/>
              </a:lnSpc>
              <a:buFont typeface="Wingdings" panose="05000000000000000000" pitchFamily="2" charset="2"/>
              <a:buNone/>
            </a:pPr>
            <a:r>
              <a:rPr kumimoji="1" lang="en-US" altLang="zh-CN" sz="2200" dirty="0" err="1"/>
              <a:t>int</a:t>
            </a:r>
            <a:r>
              <a:rPr kumimoji="1" lang="en-US" altLang="zh-CN" sz="2200" dirty="0"/>
              <a:t> main ( )</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int</a:t>
            </a:r>
            <a:r>
              <a:rPr kumimoji="1" lang="en-US" altLang="zh-CN" sz="2200" dirty="0"/>
              <a:t> a, b,*pa,*</a:t>
            </a:r>
            <a:r>
              <a:rPr kumimoji="1" lang="en-US" altLang="zh-CN" sz="2200" dirty="0" err="1"/>
              <a:t>pb</a:t>
            </a:r>
            <a:r>
              <a:rPr kumimoji="1" lang="en-US" altLang="zh-CN" sz="2200" dirty="0"/>
              <a:t>;</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printf</a:t>
            </a:r>
            <a:r>
              <a:rPr kumimoji="1" lang="en-US" altLang="zh-CN" sz="2200" dirty="0"/>
              <a:t> (“please input a and b:”);</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scanf</a:t>
            </a:r>
            <a:r>
              <a:rPr kumimoji="1" lang="en-US" altLang="zh-CN" sz="2200" dirty="0"/>
              <a:t> ( “%d  %</a:t>
            </a:r>
            <a:r>
              <a:rPr kumimoji="1" lang="en-US" altLang="zh-CN" sz="2200" dirty="0" err="1"/>
              <a:t>d”,&amp;a</a:t>
            </a:r>
            <a:r>
              <a:rPr kumimoji="1" lang="en-US" altLang="zh-CN" sz="2200" dirty="0"/>
              <a:t>, &amp;b);</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b="1" dirty="0"/>
              <a:t>pa=&amp;a; </a:t>
            </a:r>
            <a:r>
              <a:rPr kumimoji="1" lang="en-US" altLang="zh-CN" sz="2200" b="1" dirty="0" err="1"/>
              <a:t>pb</a:t>
            </a:r>
            <a:r>
              <a:rPr kumimoji="1" lang="en-US" altLang="zh-CN" sz="2200" b="1" dirty="0"/>
              <a:t>=&amp;b;</a:t>
            </a:r>
            <a:endParaRPr kumimoji="1" lang="en-US" altLang="zh-CN" sz="2200" b="1" dirty="0"/>
          </a:p>
          <a:p>
            <a:pPr>
              <a:lnSpc>
                <a:spcPct val="80000"/>
              </a:lnSpc>
              <a:buFont typeface="Wingdings" panose="05000000000000000000" pitchFamily="2" charset="2"/>
              <a:buNone/>
            </a:pPr>
            <a:r>
              <a:rPr kumimoji="1" lang="en-US" altLang="zh-CN" sz="2200" dirty="0"/>
              <a:t>      swap ( </a:t>
            </a:r>
            <a:r>
              <a:rPr kumimoji="1" lang="en-US" altLang="zh-CN" sz="2200" b="1" dirty="0"/>
              <a:t>pa, </a:t>
            </a:r>
            <a:r>
              <a:rPr kumimoji="1" lang="en-US" altLang="zh-CN" sz="2200" b="1" dirty="0" err="1"/>
              <a:t>pb</a:t>
            </a:r>
            <a:r>
              <a:rPr kumimoji="1" lang="en-US" altLang="zh-CN" sz="2200" dirty="0"/>
              <a:t>);    //</a:t>
            </a:r>
            <a:r>
              <a:rPr kumimoji="1" lang="zh-CN" altLang="en-US" sz="2200" dirty="0"/>
              <a:t>实参</a:t>
            </a:r>
            <a:endParaRPr kumimoji="1" lang="zh-CN" altLang="en-US" sz="2200" dirty="0"/>
          </a:p>
          <a:p>
            <a:pPr>
              <a:lnSpc>
                <a:spcPct val="80000"/>
              </a:lnSpc>
              <a:buFont typeface="Wingdings" panose="05000000000000000000" pitchFamily="2" charset="2"/>
              <a:buNone/>
            </a:pPr>
            <a:r>
              <a:rPr kumimoji="1" lang="zh-CN" altLang="en-US" sz="2200" dirty="0"/>
              <a:t>      </a:t>
            </a:r>
            <a:r>
              <a:rPr kumimoji="1" lang="en-US" altLang="zh-CN" sz="2200" dirty="0"/>
              <a:t>return 0;      </a:t>
            </a:r>
            <a:endParaRPr kumimoji="1" lang="en-US" altLang="zh-CN" sz="2200" dirty="0"/>
          </a:p>
          <a:p>
            <a:pPr>
              <a:lnSpc>
                <a:spcPct val="80000"/>
              </a:lnSpc>
              <a:buFont typeface="Wingdings" panose="05000000000000000000" pitchFamily="2" charset="2"/>
              <a:buNone/>
            </a:pPr>
            <a:r>
              <a:rPr kumimoji="1" lang="en-US" altLang="zh-CN" sz="2200" dirty="0"/>
              <a:t>}</a:t>
            </a:r>
            <a:endParaRPr lang="zh-CN" altLang="en-US" sz="2200" dirty="0"/>
          </a:p>
        </p:txBody>
      </p:sp>
      <p:sp>
        <p:nvSpPr>
          <p:cNvPr id="77854" name="Rectangle 6"/>
          <p:cNvSpPr>
            <a:spLocks noChangeArrowheads="1"/>
          </p:cNvSpPr>
          <p:nvPr/>
        </p:nvSpPr>
        <p:spPr bwMode="auto">
          <a:xfrm>
            <a:off x="4607942" y="1843911"/>
            <a:ext cx="4500562" cy="5040461"/>
          </a:xfrm>
          <a:prstGeom prst="rect">
            <a:avLst/>
          </a:prstGeom>
          <a:solidFill>
            <a:srgbClr val="FFFF00"/>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zh-CN" sz="2200" dirty="0"/>
              <a:t>void swap ( </a:t>
            </a:r>
            <a:r>
              <a:rPr lang="en-US" altLang="zh-CN" sz="2200" dirty="0" err="1"/>
              <a:t>int</a:t>
            </a:r>
            <a:r>
              <a:rPr lang="en-US" altLang="zh-CN" sz="2200" dirty="0"/>
              <a:t> *p, </a:t>
            </a:r>
            <a:r>
              <a:rPr lang="en-US" altLang="zh-CN" sz="2200" dirty="0" err="1"/>
              <a:t>int</a:t>
            </a:r>
            <a:r>
              <a:rPr lang="en-US" altLang="zh-CN" sz="2200" dirty="0"/>
              <a:t> *q )      //</a:t>
            </a:r>
            <a:r>
              <a:rPr lang="zh-CN" altLang="en-US" sz="2200" dirty="0"/>
              <a:t>形参</a:t>
            </a:r>
            <a:endParaRPr lang="zh-CN" altLang="en-US" sz="2200" dirty="0"/>
          </a:p>
          <a:p>
            <a:pPr latinLnBrk="0">
              <a:spcBef>
                <a:spcPts val="0"/>
              </a:spcBef>
              <a:buFont typeface="Wingdings" panose="05000000000000000000" pitchFamily="2" charset="2"/>
              <a:buNone/>
            </a:pPr>
            <a:r>
              <a:rPr lang="en-US" altLang="zh-CN" sz="2000" dirty="0"/>
              <a:t>    { </a:t>
            </a:r>
            <a:r>
              <a:rPr lang="en-US" altLang="zh-CN" sz="2000" b="1" dirty="0" err="1">
                <a:solidFill>
                  <a:srgbClr val="FF0000"/>
                </a:solidFill>
              </a:rPr>
              <a:t>int</a:t>
            </a:r>
            <a:r>
              <a:rPr lang="en-US" altLang="zh-CN" sz="2000" b="1" dirty="0">
                <a:solidFill>
                  <a:srgbClr val="FF0000"/>
                </a:solidFill>
              </a:rPr>
              <a:t> *temp;  </a:t>
            </a:r>
            <a:r>
              <a:rPr lang="en-US" altLang="zh-CN" sz="2000" b="1" dirty="0" smtClean="0">
                <a:solidFill>
                  <a:srgbClr val="FF0000"/>
                </a:solidFill>
              </a:rPr>
              <a:t>  //</a:t>
            </a:r>
            <a:r>
              <a:rPr lang="zh-CN" altLang="en-US" sz="2000" b="1" dirty="0" smtClean="0">
                <a:solidFill>
                  <a:srgbClr val="FF0000"/>
                </a:solidFill>
              </a:rPr>
              <a:t>指针变量</a:t>
            </a:r>
            <a:endParaRPr lang="en-US" altLang="zh-CN" sz="2000" b="1" dirty="0">
              <a:solidFill>
                <a:srgbClr val="FF0000"/>
              </a:solidFill>
            </a:endParaRPr>
          </a:p>
          <a:p>
            <a:pPr latinLnBrk="0">
              <a:spcBef>
                <a:spcPts val="0"/>
              </a:spcBef>
              <a:buFont typeface="Wingdings" panose="05000000000000000000" pitchFamily="2" charset="2"/>
              <a:buNone/>
            </a:pPr>
            <a:r>
              <a:rPr lang="en-US" altLang="zh-CN" sz="2000" b="1" dirty="0">
                <a:solidFill>
                  <a:srgbClr val="FF0000"/>
                </a:solidFill>
              </a:rPr>
              <a:t>       temp=p;  p=q;   q=temp;</a:t>
            </a:r>
            <a:endParaRPr lang="en-US" altLang="zh-CN" sz="2000" b="1" dirty="0">
              <a:solidFill>
                <a:srgbClr val="FF0000"/>
              </a:solidFill>
            </a:endParaRPr>
          </a:p>
          <a:p>
            <a:pPr latinLnBrk="0">
              <a:spcBef>
                <a:spcPts val="0"/>
              </a:spcBef>
              <a:buFont typeface="Wingdings" panose="05000000000000000000" pitchFamily="2" charset="2"/>
              <a:buNone/>
            </a:pPr>
            <a:r>
              <a:rPr kumimoji="1" lang="en-US" altLang="zh-CN" sz="2000" dirty="0"/>
              <a:t>        </a:t>
            </a:r>
            <a:r>
              <a:rPr kumimoji="1" lang="en-US" altLang="zh-CN" sz="2000" dirty="0" err="1"/>
              <a:t>printf</a:t>
            </a:r>
            <a:r>
              <a:rPr kumimoji="1" lang="en-US" altLang="zh-CN" sz="2000" dirty="0"/>
              <a:t> (“\</a:t>
            </a:r>
            <a:r>
              <a:rPr kumimoji="1" lang="en-US" altLang="zh-CN" sz="2000" dirty="0" err="1"/>
              <a:t>n%d</a:t>
            </a:r>
            <a:r>
              <a:rPr kumimoji="1" lang="en-US" altLang="zh-CN" sz="2000" dirty="0"/>
              <a:t>, %d\n”, *p, *q);</a:t>
            </a:r>
            <a:endParaRPr lang="en-US" altLang="zh-CN" sz="2000" dirty="0">
              <a:solidFill>
                <a:srgbClr val="CC0066"/>
              </a:solidFill>
            </a:endParaRPr>
          </a:p>
          <a:p>
            <a:pPr latinLnBrk="0">
              <a:spcBef>
                <a:spcPts val="0"/>
              </a:spcBef>
              <a:buFont typeface="Wingdings" panose="05000000000000000000" pitchFamily="2" charset="2"/>
              <a:buNone/>
            </a:pPr>
            <a:r>
              <a:rPr lang="en-US" altLang="zh-CN" sz="2000" dirty="0"/>
              <a:t>     }</a:t>
            </a:r>
            <a:endParaRPr lang="en-US" altLang="zh-CN" sz="2000" dirty="0"/>
          </a:p>
          <a:p>
            <a:pPr>
              <a:buFont typeface="Wingdings" panose="05000000000000000000" pitchFamily="2" charset="2"/>
              <a:buNone/>
            </a:pPr>
            <a:r>
              <a:rPr kumimoji="1" lang="en-US" altLang="zh-CN" sz="2200" dirty="0" err="1"/>
              <a:t>int</a:t>
            </a:r>
            <a:r>
              <a:rPr kumimoji="1" lang="en-US" altLang="zh-CN" sz="2200" dirty="0"/>
              <a:t> main ( )</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int</a:t>
            </a:r>
            <a:r>
              <a:rPr kumimoji="1" lang="en-US" altLang="zh-CN" sz="2200" dirty="0"/>
              <a:t> a, b,*pa,*</a:t>
            </a:r>
            <a:r>
              <a:rPr kumimoji="1" lang="en-US" altLang="zh-CN" sz="2200" dirty="0" err="1"/>
              <a:t>pb</a:t>
            </a:r>
            <a:r>
              <a:rPr kumimoji="1" lang="en-US" altLang="zh-CN" sz="2200" dirty="0"/>
              <a:t>;</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printf</a:t>
            </a:r>
            <a:r>
              <a:rPr kumimoji="1" lang="en-US" altLang="zh-CN" sz="2200" dirty="0"/>
              <a:t> (“please input a and b:”);</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dirty="0" err="1"/>
              <a:t>scanf</a:t>
            </a:r>
            <a:r>
              <a:rPr kumimoji="1" lang="en-US" altLang="zh-CN" sz="2200" dirty="0"/>
              <a:t> ( “%d  %</a:t>
            </a:r>
            <a:r>
              <a:rPr kumimoji="1" lang="en-US" altLang="zh-CN" sz="2200" dirty="0" err="1"/>
              <a:t>d”,&amp;a</a:t>
            </a:r>
            <a:r>
              <a:rPr kumimoji="1" lang="en-US" altLang="zh-CN" sz="2200" dirty="0"/>
              <a:t>, &amp;b);</a:t>
            </a:r>
            <a:endParaRPr kumimoji="1" lang="en-US" altLang="zh-CN" sz="2200" dirty="0"/>
          </a:p>
          <a:p>
            <a:pPr>
              <a:lnSpc>
                <a:spcPct val="80000"/>
              </a:lnSpc>
              <a:buFont typeface="Wingdings" panose="05000000000000000000" pitchFamily="2" charset="2"/>
              <a:buNone/>
            </a:pPr>
            <a:r>
              <a:rPr kumimoji="1" lang="en-US" altLang="zh-CN" sz="2200" dirty="0"/>
              <a:t>      </a:t>
            </a:r>
            <a:r>
              <a:rPr kumimoji="1" lang="en-US" altLang="zh-CN" sz="2200" b="1" dirty="0"/>
              <a:t>pa=&amp;a; </a:t>
            </a:r>
            <a:r>
              <a:rPr kumimoji="1" lang="en-US" altLang="zh-CN" sz="2200" b="1" dirty="0" err="1"/>
              <a:t>pb</a:t>
            </a:r>
            <a:r>
              <a:rPr kumimoji="1" lang="en-US" altLang="zh-CN" sz="2200" b="1" dirty="0"/>
              <a:t>=&amp;b;</a:t>
            </a:r>
            <a:endParaRPr kumimoji="1" lang="en-US" altLang="zh-CN" sz="2200" b="1" dirty="0"/>
          </a:p>
          <a:p>
            <a:pPr>
              <a:lnSpc>
                <a:spcPct val="80000"/>
              </a:lnSpc>
              <a:buFont typeface="Wingdings" panose="05000000000000000000" pitchFamily="2" charset="2"/>
              <a:buNone/>
            </a:pPr>
            <a:r>
              <a:rPr kumimoji="1" lang="en-US" altLang="zh-CN" sz="2200" dirty="0"/>
              <a:t>      swap ( </a:t>
            </a:r>
            <a:r>
              <a:rPr kumimoji="1" lang="en-US" altLang="zh-CN" sz="2200" b="1" dirty="0"/>
              <a:t>pa, </a:t>
            </a:r>
            <a:r>
              <a:rPr kumimoji="1" lang="en-US" altLang="zh-CN" sz="2200" b="1" dirty="0" err="1"/>
              <a:t>pb</a:t>
            </a:r>
            <a:r>
              <a:rPr kumimoji="1" lang="en-US" altLang="zh-CN" sz="2200" dirty="0"/>
              <a:t>);    //</a:t>
            </a:r>
            <a:r>
              <a:rPr kumimoji="1" lang="zh-CN" altLang="en-US" sz="2200" dirty="0"/>
              <a:t>实参</a:t>
            </a:r>
            <a:endParaRPr kumimoji="1" lang="zh-CN" altLang="en-US" sz="2200" dirty="0"/>
          </a:p>
          <a:p>
            <a:pPr>
              <a:lnSpc>
                <a:spcPct val="80000"/>
              </a:lnSpc>
              <a:buFont typeface="Wingdings" panose="05000000000000000000" pitchFamily="2" charset="2"/>
              <a:buNone/>
            </a:pPr>
            <a:r>
              <a:rPr kumimoji="1" lang="zh-CN" altLang="en-US" sz="2200" dirty="0"/>
              <a:t>      </a:t>
            </a:r>
            <a:r>
              <a:rPr kumimoji="1" lang="en-US" altLang="zh-CN" sz="2200" dirty="0"/>
              <a:t>return 0;</a:t>
            </a:r>
            <a:endParaRPr kumimoji="1" lang="en-US" altLang="zh-CN" sz="2200" dirty="0"/>
          </a:p>
          <a:p>
            <a:pPr>
              <a:lnSpc>
                <a:spcPct val="80000"/>
              </a:lnSpc>
              <a:buFont typeface="Wingdings" panose="05000000000000000000" pitchFamily="2" charset="2"/>
              <a:buNone/>
            </a:pPr>
            <a:r>
              <a:rPr kumimoji="1" lang="en-US" altLang="zh-CN" sz="2200" dirty="0"/>
              <a:t>}</a:t>
            </a:r>
            <a:endParaRPr lang="zh-CN" altLang="en-US" sz="2200" dirty="0"/>
          </a:p>
        </p:txBody>
      </p:sp>
      <p:sp>
        <p:nvSpPr>
          <p:cNvPr id="76825" name="Text Box 14"/>
          <p:cNvSpPr txBox="1">
            <a:spLocks noChangeArrowheads="1"/>
          </p:cNvSpPr>
          <p:nvPr>
            <p:custDataLst>
              <p:tags r:id="rId1"/>
            </p:custDataLst>
          </p:nvPr>
        </p:nvSpPr>
        <p:spPr bwMode="auto">
          <a:xfrm>
            <a:off x="3121025" y="1340485"/>
            <a:ext cx="60255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第二种处理方法：交换指向</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单元的指针</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6564"/>
                                        </p:tgtEl>
                                      </p:cBhvr>
                                    </p:animEffect>
                                    <p:set>
                                      <p:cBhvr>
                                        <p:cTn id="7" dur="1" fill="hold">
                                          <p:stCondLst>
                                            <p:cond delay="499"/>
                                          </p:stCondLst>
                                        </p:cTn>
                                        <p:tgtEl>
                                          <p:spTgt spid="66564"/>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567"/>
                                        </p:tgtEl>
                                        <p:attrNameLst>
                                          <p:attrName>style.visibility</p:attrName>
                                        </p:attrNameLst>
                                      </p:cBhvr>
                                      <p:to>
                                        <p:strVal val="visible"/>
                                      </p:to>
                                    </p:set>
                                    <p:animEffect transition="in" filter="blinds(horizontal)">
                                      <p:cBhvr>
                                        <p:cTn id="11" dur="500"/>
                                        <p:tgtEl>
                                          <p:spTgt spid="66567"/>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6568"/>
                                        </p:tgtEl>
                                        <p:attrNameLst>
                                          <p:attrName>style.visibility</p:attrName>
                                        </p:attrNameLst>
                                      </p:cBhvr>
                                      <p:to>
                                        <p:strVal val="visible"/>
                                      </p:to>
                                    </p:set>
                                    <p:animEffect transition="in" filter="blinds(horizontal)">
                                      <p:cBhvr>
                                        <p:cTn id="14" dur="500"/>
                                        <p:tgtEl>
                                          <p:spTgt spid="6656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6569"/>
                                        </p:tgtEl>
                                        <p:attrNameLst>
                                          <p:attrName>style.visibility</p:attrName>
                                        </p:attrNameLst>
                                      </p:cBhvr>
                                      <p:to>
                                        <p:strVal val="visible"/>
                                      </p:to>
                                    </p:set>
                                    <p:animEffect transition="in" filter="blinds(horizontal)">
                                      <p:cBhvr>
                                        <p:cTn id="17" dur="500"/>
                                        <p:tgtEl>
                                          <p:spTgt spid="6656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6570"/>
                                        </p:tgtEl>
                                        <p:attrNameLst>
                                          <p:attrName>style.visibility</p:attrName>
                                        </p:attrNameLst>
                                      </p:cBhvr>
                                      <p:to>
                                        <p:strVal val="visible"/>
                                      </p:to>
                                    </p:set>
                                    <p:animEffect transition="in" filter="blinds(horizontal)">
                                      <p:cBhvr>
                                        <p:cTn id="20" dur="500"/>
                                        <p:tgtEl>
                                          <p:spTgt spid="6657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6571"/>
                                        </p:tgtEl>
                                        <p:attrNameLst>
                                          <p:attrName>style.visibility</p:attrName>
                                        </p:attrNameLst>
                                      </p:cBhvr>
                                      <p:to>
                                        <p:strVal val="visible"/>
                                      </p:to>
                                    </p:set>
                                    <p:animEffect transition="in" filter="blinds(horizontal)">
                                      <p:cBhvr>
                                        <p:cTn id="23" dur="500"/>
                                        <p:tgtEl>
                                          <p:spTgt spid="6657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6572"/>
                                        </p:tgtEl>
                                        <p:attrNameLst>
                                          <p:attrName>style.visibility</p:attrName>
                                        </p:attrNameLst>
                                      </p:cBhvr>
                                      <p:to>
                                        <p:strVal val="visible"/>
                                      </p:to>
                                    </p:set>
                                    <p:animEffect transition="in" filter="blinds(horizontal)">
                                      <p:cBhvr>
                                        <p:cTn id="26" dur="500"/>
                                        <p:tgtEl>
                                          <p:spTgt spid="6657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6573"/>
                                        </p:tgtEl>
                                        <p:attrNameLst>
                                          <p:attrName>style.visibility</p:attrName>
                                        </p:attrNameLst>
                                      </p:cBhvr>
                                      <p:to>
                                        <p:strVal val="visible"/>
                                      </p:to>
                                    </p:set>
                                    <p:animEffect transition="in" filter="blinds(horizontal)">
                                      <p:cBhvr>
                                        <p:cTn id="29" dur="500"/>
                                        <p:tgtEl>
                                          <p:spTgt spid="6657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6574"/>
                                        </p:tgtEl>
                                        <p:attrNameLst>
                                          <p:attrName>style.visibility</p:attrName>
                                        </p:attrNameLst>
                                      </p:cBhvr>
                                      <p:to>
                                        <p:strVal val="visible"/>
                                      </p:to>
                                    </p:set>
                                    <p:animEffect transition="in" filter="blinds(horizontal)">
                                      <p:cBhvr>
                                        <p:cTn id="32" dur="500"/>
                                        <p:tgtEl>
                                          <p:spTgt spid="6657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66575"/>
                                        </p:tgtEl>
                                        <p:attrNameLst>
                                          <p:attrName>style.visibility</p:attrName>
                                        </p:attrNameLst>
                                      </p:cBhvr>
                                      <p:to>
                                        <p:strVal val="visible"/>
                                      </p:to>
                                    </p:set>
                                    <p:animEffect transition="in" filter="blinds(horizontal)">
                                      <p:cBhvr>
                                        <p:cTn id="35" dur="500"/>
                                        <p:tgtEl>
                                          <p:spTgt spid="6657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577"/>
                                        </p:tgtEl>
                                        <p:attrNameLst>
                                          <p:attrName>style.visibility</p:attrName>
                                        </p:attrNameLst>
                                      </p:cBhvr>
                                      <p:to>
                                        <p:strVal val="visible"/>
                                      </p:to>
                                    </p:set>
                                    <p:animEffect transition="in" filter="blinds(horizontal)">
                                      <p:cBhvr>
                                        <p:cTn id="40" dur="500"/>
                                        <p:tgtEl>
                                          <p:spTgt spid="6657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6578"/>
                                        </p:tgtEl>
                                        <p:attrNameLst>
                                          <p:attrName>style.visibility</p:attrName>
                                        </p:attrNameLst>
                                      </p:cBhvr>
                                      <p:to>
                                        <p:strVal val="visible"/>
                                      </p:to>
                                    </p:set>
                                    <p:animEffect transition="in" filter="blinds(horizontal)">
                                      <p:cBhvr>
                                        <p:cTn id="43" dur="500"/>
                                        <p:tgtEl>
                                          <p:spTgt spid="6657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6579"/>
                                        </p:tgtEl>
                                        <p:attrNameLst>
                                          <p:attrName>style.visibility</p:attrName>
                                        </p:attrNameLst>
                                      </p:cBhvr>
                                      <p:to>
                                        <p:strVal val="visible"/>
                                      </p:to>
                                    </p:set>
                                    <p:animEffect transition="in" filter="blinds(horizontal)">
                                      <p:cBhvr>
                                        <p:cTn id="46" dur="500"/>
                                        <p:tgtEl>
                                          <p:spTgt spid="6657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66580"/>
                                        </p:tgtEl>
                                        <p:attrNameLst>
                                          <p:attrName>style.visibility</p:attrName>
                                        </p:attrNameLst>
                                      </p:cBhvr>
                                      <p:to>
                                        <p:strVal val="visible"/>
                                      </p:to>
                                    </p:set>
                                    <p:animEffect transition="in" filter="blinds(horizontal)">
                                      <p:cBhvr>
                                        <p:cTn id="49" dur="500"/>
                                        <p:tgtEl>
                                          <p:spTgt spid="6658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6581"/>
                                        </p:tgtEl>
                                        <p:attrNameLst>
                                          <p:attrName>style.visibility</p:attrName>
                                        </p:attrNameLst>
                                      </p:cBhvr>
                                      <p:to>
                                        <p:strVal val="visible"/>
                                      </p:to>
                                    </p:set>
                                    <p:animEffect transition="in" filter="blinds(horizontal)">
                                      <p:cBhvr>
                                        <p:cTn id="52" dur="500"/>
                                        <p:tgtEl>
                                          <p:spTgt spid="6658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6582"/>
                                        </p:tgtEl>
                                        <p:attrNameLst>
                                          <p:attrName>style.visibility</p:attrName>
                                        </p:attrNameLst>
                                      </p:cBhvr>
                                      <p:to>
                                        <p:strVal val="visible"/>
                                      </p:to>
                                    </p:set>
                                    <p:animEffect transition="in" filter="blinds(horizontal)">
                                      <p:cBhvr>
                                        <p:cTn id="55" dur="500"/>
                                        <p:tgtEl>
                                          <p:spTgt spid="6658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6583"/>
                                        </p:tgtEl>
                                        <p:attrNameLst>
                                          <p:attrName>style.visibility</p:attrName>
                                        </p:attrNameLst>
                                      </p:cBhvr>
                                      <p:to>
                                        <p:strVal val="visible"/>
                                      </p:to>
                                    </p:set>
                                    <p:animEffect transition="in" filter="blinds(horizontal)">
                                      <p:cBhvr>
                                        <p:cTn id="58" dur="500"/>
                                        <p:tgtEl>
                                          <p:spTgt spid="6658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66584"/>
                                        </p:tgtEl>
                                        <p:attrNameLst>
                                          <p:attrName>style.visibility</p:attrName>
                                        </p:attrNameLst>
                                      </p:cBhvr>
                                      <p:to>
                                        <p:strVal val="visible"/>
                                      </p:to>
                                    </p:set>
                                    <p:animEffect transition="in" filter="blinds(horizontal)">
                                      <p:cBhvr>
                                        <p:cTn id="61" dur="500"/>
                                        <p:tgtEl>
                                          <p:spTgt spid="6658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66585"/>
                                        </p:tgtEl>
                                        <p:attrNameLst>
                                          <p:attrName>style.visibility</p:attrName>
                                        </p:attrNameLst>
                                      </p:cBhvr>
                                      <p:to>
                                        <p:strVal val="visible"/>
                                      </p:to>
                                    </p:set>
                                    <p:animEffect transition="in" filter="blinds(horizontal)">
                                      <p:cBhvr>
                                        <p:cTn id="64" dur="500"/>
                                        <p:tgtEl>
                                          <p:spTgt spid="6658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66589"/>
                                        </p:tgtEl>
                                        <p:attrNameLst>
                                          <p:attrName>style.visibility</p:attrName>
                                        </p:attrNameLst>
                                      </p:cBhvr>
                                      <p:to>
                                        <p:strVal val="visible"/>
                                      </p:to>
                                    </p:set>
                                    <p:animEffect transition="in" filter="blinds(horizontal)">
                                      <p:cBhvr>
                                        <p:cTn id="69" dur="500"/>
                                        <p:tgtEl>
                                          <p:spTgt spid="6658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6588"/>
                                        </p:tgtEl>
                                        <p:attrNameLst>
                                          <p:attrName>style.visibility</p:attrName>
                                        </p:attrNameLst>
                                      </p:cBhvr>
                                      <p:to>
                                        <p:strVal val="visible"/>
                                      </p:to>
                                    </p:set>
                                    <p:animEffect transition="in" filter="blinds(horizontal)">
                                      <p:cBhvr>
                                        <p:cTn id="72" dur="500"/>
                                        <p:tgtEl>
                                          <p:spTgt spid="6658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6592"/>
                                        </p:tgtEl>
                                        <p:attrNameLst>
                                          <p:attrName>style.visibility</p:attrName>
                                        </p:attrNameLst>
                                      </p:cBhvr>
                                      <p:to>
                                        <p:strVal val="visible"/>
                                      </p:to>
                                    </p:set>
                                    <p:animEffect transition="in" filter="blinds(horizontal)">
                                      <p:cBhvr>
                                        <p:cTn id="77" dur="500"/>
                                        <p:tgtEl>
                                          <p:spTgt spid="66592"/>
                                        </p:tgtEl>
                                      </p:cBhvr>
                                    </p:animEffect>
                                  </p:childTnLst>
                                </p:cTn>
                              </p:par>
                            </p:childTnLst>
                          </p:cTn>
                        </p:par>
                        <p:par>
                          <p:cTn id="78" fill="hold">
                            <p:stCondLst>
                              <p:cond delay="500"/>
                            </p:stCondLst>
                            <p:childTnLst>
                              <p:par>
                                <p:cTn id="79" presetID="16" presetClass="entr" presetSubtype="42" fill="hold" grpId="0" nodeType="afterEffect">
                                  <p:stCondLst>
                                    <p:cond delay="0"/>
                                  </p:stCondLst>
                                  <p:childTnLst>
                                    <p:set>
                                      <p:cBhvr>
                                        <p:cTn id="80" dur="1" fill="hold">
                                          <p:stCondLst>
                                            <p:cond delay="0"/>
                                          </p:stCondLst>
                                        </p:cTn>
                                        <p:tgtEl>
                                          <p:spTgt spid="66591"/>
                                        </p:tgtEl>
                                        <p:attrNameLst>
                                          <p:attrName>style.visibility</p:attrName>
                                        </p:attrNameLst>
                                      </p:cBhvr>
                                      <p:to>
                                        <p:strVal val="visible"/>
                                      </p:to>
                                    </p:set>
                                    <p:animEffect transition="in" filter="barn(outHorizontal)">
                                      <p:cBhvr>
                                        <p:cTn id="81" dur="500"/>
                                        <p:tgtEl>
                                          <p:spTgt spid="6659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500" fill="hold"/>
                                        <p:tgtEl>
                                          <p:spTgt spid="66577"/>
                                        </p:tgtEl>
                                        <p:attrNameLst>
                                          <p:attrName>fillcolor</p:attrName>
                                        </p:attrNameLst>
                                      </p:cBhvr>
                                      <p:to>
                                        <a:schemeClr val="accent2"/>
                                      </p:to>
                                    </p:animClr>
                                    <p:set>
                                      <p:cBhvr>
                                        <p:cTn id="86" dur="500" fill="hold"/>
                                        <p:tgtEl>
                                          <p:spTgt spid="66577"/>
                                        </p:tgtEl>
                                        <p:attrNameLst>
                                          <p:attrName>fill.type</p:attrName>
                                        </p:attrNameLst>
                                      </p:cBhvr>
                                      <p:to>
                                        <p:strVal val="solid"/>
                                      </p:to>
                                    </p:set>
                                    <p:set>
                                      <p:cBhvr>
                                        <p:cTn id="87" dur="500" fill="hold"/>
                                        <p:tgtEl>
                                          <p:spTgt spid="66577"/>
                                        </p:tgtEl>
                                        <p:attrNameLst>
                                          <p:attrName>fill.on</p:attrName>
                                        </p:attrNameLst>
                                      </p:cBhvr>
                                      <p:to>
                                        <p:strVal val="true"/>
                                      </p:to>
                                    </p:set>
                                  </p:childTnLst>
                                </p:cTn>
                              </p:par>
                            </p:childTnLst>
                          </p:cTn>
                        </p:par>
                        <p:par>
                          <p:cTn id="88" fill="hold">
                            <p:stCondLst>
                              <p:cond delay="500"/>
                            </p:stCondLst>
                            <p:childTnLst>
                              <p:par>
                                <p:cTn id="89" presetID="3" presetClass="exit" presetSubtype="10" fill="hold" grpId="1" nodeType="afterEffect">
                                  <p:stCondLst>
                                    <p:cond delay="0"/>
                                  </p:stCondLst>
                                  <p:childTnLst>
                                    <p:animEffect transition="out" filter="blinds(horizontal)">
                                      <p:cBhvr>
                                        <p:cTn id="90" dur="500"/>
                                        <p:tgtEl>
                                          <p:spTgt spid="66577"/>
                                        </p:tgtEl>
                                      </p:cBhvr>
                                    </p:animEffect>
                                    <p:set>
                                      <p:cBhvr>
                                        <p:cTn id="91" dur="1" fill="hold">
                                          <p:stCondLst>
                                            <p:cond delay="499"/>
                                          </p:stCondLst>
                                        </p:cTn>
                                        <p:tgtEl>
                                          <p:spTgt spid="66577"/>
                                        </p:tgtEl>
                                        <p:attrNameLst>
                                          <p:attrName>style.visibility</p:attrName>
                                        </p:attrNameLst>
                                      </p:cBhvr>
                                      <p:to>
                                        <p:strVal val="hidden"/>
                                      </p:to>
                                    </p:set>
                                  </p:childTnLst>
                                </p:cTn>
                              </p:par>
                            </p:childTnLst>
                          </p:cTn>
                        </p:par>
                        <p:par>
                          <p:cTn id="92" fill="hold">
                            <p:stCondLst>
                              <p:cond delay="1000"/>
                            </p:stCondLst>
                            <p:childTnLst>
                              <p:par>
                                <p:cTn id="93" presetID="3" presetClass="entr" presetSubtype="10" fill="hold" grpId="0" nodeType="afterEffect">
                                  <p:stCondLst>
                                    <p:cond delay="0"/>
                                  </p:stCondLst>
                                  <p:childTnLst>
                                    <p:set>
                                      <p:cBhvr>
                                        <p:cTn id="94" dur="1" fill="hold">
                                          <p:stCondLst>
                                            <p:cond delay="0"/>
                                          </p:stCondLst>
                                        </p:cTn>
                                        <p:tgtEl>
                                          <p:spTgt spid="66594"/>
                                        </p:tgtEl>
                                        <p:attrNameLst>
                                          <p:attrName>style.visibility</p:attrName>
                                        </p:attrNameLst>
                                      </p:cBhvr>
                                      <p:to>
                                        <p:strVal val="visible"/>
                                      </p:to>
                                    </p:set>
                                    <p:animEffect transition="in" filter="blinds(horizontal)">
                                      <p:cBhvr>
                                        <p:cTn id="95" dur="500"/>
                                        <p:tgtEl>
                                          <p:spTgt spid="66594"/>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mph" presetSubtype="0" fill="hold" grpId="1" nodeType="clickEffect">
                                  <p:stCondLst>
                                    <p:cond delay="0"/>
                                  </p:stCondLst>
                                  <p:childTnLst>
                                    <p:animRot by="21600000">
                                      <p:cBhvr>
                                        <p:cTn id="99" dur="2000" fill="hold"/>
                                        <p:tgtEl>
                                          <p:spTgt spid="66580"/>
                                        </p:tgtEl>
                                        <p:attrNameLst>
                                          <p:attrName>r</p:attrName>
                                        </p:attrNameLst>
                                      </p:cBhvr>
                                    </p:animRot>
                                  </p:childTnLst>
                                </p:cTn>
                              </p:par>
                            </p:childTnLst>
                          </p:cTn>
                        </p:par>
                        <p:par>
                          <p:cTn id="100" fill="hold">
                            <p:stCondLst>
                              <p:cond delay="2000"/>
                            </p:stCondLst>
                            <p:childTnLst>
                              <p:par>
                                <p:cTn id="101" presetID="3" presetClass="exit" presetSubtype="10" fill="hold" grpId="2" nodeType="afterEffect">
                                  <p:stCondLst>
                                    <p:cond delay="0"/>
                                  </p:stCondLst>
                                  <p:childTnLst>
                                    <p:animEffect transition="out" filter="blinds(horizontal)">
                                      <p:cBhvr>
                                        <p:cTn id="102" dur="500"/>
                                        <p:tgtEl>
                                          <p:spTgt spid="66580"/>
                                        </p:tgtEl>
                                      </p:cBhvr>
                                    </p:animEffect>
                                    <p:set>
                                      <p:cBhvr>
                                        <p:cTn id="103" dur="1" fill="hold">
                                          <p:stCondLst>
                                            <p:cond delay="499"/>
                                          </p:stCondLst>
                                        </p:cTn>
                                        <p:tgtEl>
                                          <p:spTgt spid="66580"/>
                                        </p:tgtEl>
                                        <p:attrNameLst>
                                          <p:attrName>style.visibility</p:attrName>
                                        </p:attrNameLst>
                                      </p:cBhvr>
                                      <p:to>
                                        <p:strVal val="hidden"/>
                                      </p:to>
                                    </p:set>
                                  </p:childTnLst>
                                </p:cTn>
                              </p:par>
                            </p:childTnLst>
                          </p:cTn>
                        </p:par>
                        <p:par>
                          <p:cTn id="104" fill="hold">
                            <p:stCondLst>
                              <p:cond delay="2500"/>
                            </p:stCondLst>
                            <p:childTnLst>
                              <p:par>
                                <p:cTn id="105" presetID="16" presetClass="entr" presetSubtype="26" fill="hold" grpId="0" nodeType="afterEffect">
                                  <p:stCondLst>
                                    <p:cond delay="0"/>
                                  </p:stCondLst>
                                  <p:childTnLst>
                                    <p:set>
                                      <p:cBhvr>
                                        <p:cTn id="106" dur="1" fill="hold">
                                          <p:stCondLst>
                                            <p:cond delay="0"/>
                                          </p:stCondLst>
                                        </p:cTn>
                                        <p:tgtEl>
                                          <p:spTgt spid="66595"/>
                                        </p:tgtEl>
                                        <p:attrNameLst>
                                          <p:attrName>style.visibility</p:attrName>
                                        </p:attrNameLst>
                                      </p:cBhvr>
                                      <p:to>
                                        <p:strVal val="visible"/>
                                      </p:to>
                                    </p:set>
                                    <p:animEffect transition="in" filter="barn(inHorizontal)">
                                      <p:cBhvr>
                                        <p:cTn id="107" dur="500"/>
                                        <p:tgtEl>
                                          <p:spTgt spid="66595"/>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hold" nodeType="clickEffect">
                                  <p:stCondLst>
                                    <p:cond delay="0"/>
                                  </p:stCondLst>
                                  <p:childTnLst>
                                    <p:animClr clrSpc="rgb" dir="cw">
                                      <p:cBhvr>
                                        <p:cTn id="111" dur="500" fill="hold"/>
                                        <p:tgtEl>
                                          <p:spTgt spid="66578"/>
                                        </p:tgtEl>
                                        <p:attrNameLst>
                                          <p:attrName>fillcolor</p:attrName>
                                        </p:attrNameLst>
                                      </p:cBhvr>
                                      <p:to>
                                        <a:schemeClr val="accent2"/>
                                      </p:to>
                                    </p:animClr>
                                    <p:set>
                                      <p:cBhvr>
                                        <p:cTn id="112" dur="500" fill="hold"/>
                                        <p:tgtEl>
                                          <p:spTgt spid="66578"/>
                                        </p:tgtEl>
                                        <p:attrNameLst>
                                          <p:attrName>fill.type</p:attrName>
                                        </p:attrNameLst>
                                      </p:cBhvr>
                                      <p:to>
                                        <p:strVal val="solid"/>
                                      </p:to>
                                    </p:set>
                                    <p:set>
                                      <p:cBhvr>
                                        <p:cTn id="113" dur="500" fill="hold"/>
                                        <p:tgtEl>
                                          <p:spTgt spid="66578"/>
                                        </p:tgtEl>
                                        <p:attrNameLst>
                                          <p:attrName>fill.on</p:attrName>
                                        </p:attrNameLst>
                                      </p:cBhvr>
                                      <p:to>
                                        <p:strVal val="true"/>
                                      </p:to>
                                    </p:set>
                                  </p:childTnLst>
                                </p:cTn>
                              </p:par>
                            </p:childTnLst>
                          </p:cTn>
                        </p:par>
                        <p:par>
                          <p:cTn id="114" fill="hold">
                            <p:stCondLst>
                              <p:cond delay="500"/>
                            </p:stCondLst>
                            <p:childTnLst>
                              <p:par>
                                <p:cTn id="115" presetID="3" presetClass="exit" presetSubtype="10" fill="hold" grpId="1" nodeType="afterEffect">
                                  <p:stCondLst>
                                    <p:cond delay="0"/>
                                  </p:stCondLst>
                                  <p:childTnLst>
                                    <p:animEffect transition="out" filter="blinds(horizontal)">
                                      <p:cBhvr>
                                        <p:cTn id="116" dur="500"/>
                                        <p:tgtEl>
                                          <p:spTgt spid="66578"/>
                                        </p:tgtEl>
                                      </p:cBhvr>
                                    </p:animEffect>
                                    <p:set>
                                      <p:cBhvr>
                                        <p:cTn id="117" dur="1" fill="hold">
                                          <p:stCondLst>
                                            <p:cond delay="499"/>
                                          </p:stCondLst>
                                        </p:cTn>
                                        <p:tgtEl>
                                          <p:spTgt spid="66578"/>
                                        </p:tgtEl>
                                        <p:attrNameLst>
                                          <p:attrName>style.visibility</p:attrName>
                                        </p:attrNameLst>
                                      </p:cBhvr>
                                      <p:to>
                                        <p:strVal val="hidden"/>
                                      </p:to>
                                    </p:set>
                                  </p:childTnLst>
                                </p:cTn>
                              </p:par>
                            </p:childTnLst>
                          </p:cTn>
                        </p:par>
                        <p:par>
                          <p:cTn id="118" fill="hold">
                            <p:stCondLst>
                              <p:cond delay="1000"/>
                            </p:stCondLst>
                            <p:childTnLst>
                              <p:par>
                                <p:cTn id="119" presetID="3" presetClass="entr" presetSubtype="10" fill="hold" grpId="0" nodeType="afterEffect">
                                  <p:stCondLst>
                                    <p:cond delay="0"/>
                                  </p:stCondLst>
                                  <p:childTnLst>
                                    <p:set>
                                      <p:cBhvr>
                                        <p:cTn id="120" dur="1" fill="hold">
                                          <p:stCondLst>
                                            <p:cond delay="0"/>
                                          </p:stCondLst>
                                        </p:cTn>
                                        <p:tgtEl>
                                          <p:spTgt spid="66596"/>
                                        </p:tgtEl>
                                        <p:attrNameLst>
                                          <p:attrName>style.visibility</p:attrName>
                                        </p:attrNameLst>
                                      </p:cBhvr>
                                      <p:to>
                                        <p:strVal val="visible"/>
                                      </p:to>
                                    </p:set>
                                    <p:animEffect transition="in" filter="blinds(horizontal)">
                                      <p:cBhvr>
                                        <p:cTn id="121" dur="500"/>
                                        <p:tgtEl>
                                          <p:spTgt spid="66596"/>
                                        </p:tgtEl>
                                      </p:cBhvr>
                                    </p:animEffect>
                                  </p:childTnLst>
                                </p:cTn>
                              </p:par>
                            </p:childTnLst>
                          </p:cTn>
                        </p:par>
                      </p:childTnLst>
                    </p:cTn>
                  </p:par>
                  <p:par>
                    <p:cTn id="122" fill="hold">
                      <p:stCondLst>
                        <p:cond delay="indefinite"/>
                      </p:stCondLst>
                      <p:childTnLst>
                        <p:par>
                          <p:cTn id="123" fill="hold">
                            <p:stCondLst>
                              <p:cond delay="0"/>
                            </p:stCondLst>
                            <p:childTnLst>
                              <p:par>
                                <p:cTn id="124" presetID="8" presetClass="emph" presetSubtype="0" fill="hold" grpId="1" nodeType="clickEffect">
                                  <p:stCondLst>
                                    <p:cond delay="0"/>
                                  </p:stCondLst>
                                  <p:childTnLst>
                                    <p:animRot by="21600000">
                                      <p:cBhvr>
                                        <p:cTn id="125" dur="2000" fill="hold"/>
                                        <p:tgtEl>
                                          <p:spTgt spid="66585"/>
                                        </p:tgtEl>
                                        <p:attrNameLst>
                                          <p:attrName>r</p:attrName>
                                        </p:attrNameLst>
                                      </p:cBhvr>
                                    </p:animRot>
                                  </p:childTnLst>
                                </p:cTn>
                              </p:par>
                            </p:childTnLst>
                          </p:cTn>
                        </p:par>
                        <p:par>
                          <p:cTn id="126" fill="hold">
                            <p:stCondLst>
                              <p:cond delay="2000"/>
                            </p:stCondLst>
                            <p:childTnLst>
                              <p:par>
                                <p:cTn id="127" presetID="3" presetClass="exit" presetSubtype="10" fill="hold" grpId="2" nodeType="afterEffect">
                                  <p:stCondLst>
                                    <p:cond delay="0"/>
                                  </p:stCondLst>
                                  <p:childTnLst>
                                    <p:animEffect transition="out" filter="blinds(horizontal)">
                                      <p:cBhvr>
                                        <p:cTn id="128" dur="500"/>
                                        <p:tgtEl>
                                          <p:spTgt spid="66585"/>
                                        </p:tgtEl>
                                      </p:cBhvr>
                                    </p:animEffect>
                                    <p:set>
                                      <p:cBhvr>
                                        <p:cTn id="129" dur="1" fill="hold">
                                          <p:stCondLst>
                                            <p:cond delay="499"/>
                                          </p:stCondLst>
                                        </p:cTn>
                                        <p:tgtEl>
                                          <p:spTgt spid="66585"/>
                                        </p:tgtEl>
                                        <p:attrNameLst>
                                          <p:attrName>style.visibility</p:attrName>
                                        </p:attrNameLst>
                                      </p:cBhvr>
                                      <p:to>
                                        <p:strVal val="hidden"/>
                                      </p:to>
                                    </p:set>
                                  </p:childTnLst>
                                </p:cTn>
                              </p:par>
                            </p:childTnLst>
                          </p:cTn>
                        </p:par>
                        <p:par>
                          <p:cTn id="130" fill="hold">
                            <p:stCondLst>
                              <p:cond delay="2500"/>
                            </p:stCondLst>
                            <p:childTnLst>
                              <p:par>
                                <p:cTn id="131" presetID="16" presetClass="entr" presetSubtype="42" fill="hold" grpId="0" nodeType="afterEffect">
                                  <p:stCondLst>
                                    <p:cond delay="0"/>
                                  </p:stCondLst>
                                  <p:childTnLst>
                                    <p:set>
                                      <p:cBhvr>
                                        <p:cTn id="132" dur="1" fill="hold">
                                          <p:stCondLst>
                                            <p:cond delay="0"/>
                                          </p:stCondLst>
                                        </p:cTn>
                                        <p:tgtEl>
                                          <p:spTgt spid="66597"/>
                                        </p:tgtEl>
                                        <p:attrNameLst>
                                          <p:attrName>style.visibility</p:attrName>
                                        </p:attrNameLst>
                                      </p:cBhvr>
                                      <p:to>
                                        <p:strVal val="visible"/>
                                      </p:to>
                                    </p:set>
                                    <p:animEffect transition="in" filter="barn(outHorizontal)">
                                      <p:cBhvr>
                                        <p:cTn id="133" dur="500"/>
                                        <p:tgtEl>
                                          <p:spTgt spid="66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bldLvl="0" animBg="1"/>
      <p:bldP spid="66568" grpId="0" bldLvl="0" animBg="1"/>
      <p:bldP spid="66569" grpId="0" bldLvl="0" animBg="1"/>
      <p:bldP spid="66570" grpId="0" bldLvl="0" animBg="1"/>
      <p:bldP spid="66571" grpId="0"/>
      <p:bldP spid="66572" grpId="0"/>
      <p:bldP spid="66573" grpId="0"/>
      <p:bldP spid="66574" grpId="0" bldLvl="0" animBg="1"/>
      <p:bldP spid="66575" grpId="0" bldLvl="0" animBg="1"/>
      <p:bldP spid="66577" grpId="0" bldLvl="0" animBg="1"/>
      <p:bldP spid="66577" grpId="1" bldLvl="0" animBg="1"/>
      <p:bldP spid="66578" grpId="0" bldLvl="0" animBg="1"/>
      <p:bldP spid="66578" grpId="1" bldLvl="0" animBg="1"/>
      <p:bldP spid="66579" grpId="0" bldLvl="0" animBg="1"/>
      <p:bldP spid="66580" grpId="0" bldLvl="0" animBg="1"/>
      <p:bldP spid="66580" grpId="1" bldLvl="0" animBg="1"/>
      <p:bldP spid="66580" grpId="2" bldLvl="0" animBg="1"/>
      <p:bldP spid="66581" grpId="0"/>
      <p:bldP spid="66582" grpId="0"/>
      <p:bldP spid="66583" grpId="0"/>
      <p:bldP spid="66584" grpId="0" bldLvl="0" animBg="1"/>
      <p:bldP spid="66585" grpId="0" bldLvl="0" animBg="1"/>
      <p:bldP spid="66585" grpId="1" bldLvl="0" animBg="1"/>
      <p:bldP spid="66585" grpId="2" bldLvl="0" animBg="1"/>
      <p:bldP spid="66588" grpId="0" bldLvl="0" animBg="1"/>
      <p:bldP spid="66589" grpId="0"/>
      <p:bldP spid="66591" grpId="0" bldLvl="0" animBg="1"/>
      <p:bldP spid="66592" grpId="0"/>
      <p:bldP spid="66594" grpId="0" bldLvl="0" animBg="1"/>
      <p:bldP spid="66595" grpId="0" bldLvl="0" animBg="1"/>
      <p:bldP spid="66596" grpId="0" bldLvl="0" animBg="1"/>
      <p:bldP spid="66597" grpId="0" bldLvl="0" animBg="1"/>
      <p:bldP spid="66564"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7"/>
          <p:cNvSpPr txBox="1">
            <a:spLocks noChangeArrowheads="1"/>
          </p:cNvSpPr>
          <p:nvPr/>
        </p:nvSpPr>
        <p:spPr bwMode="auto">
          <a:xfrm>
            <a:off x="5929313" y="231616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78852" name="Text Box 9"/>
          <p:cNvSpPr txBox="1">
            <a:spLocks noChangeArrowheads="1"/>
          </p:cNvSpPr>
          <p:nvPr/>
        </p:nvSpPr>
        <p:spPr bwMode="auto">
          <a:xfrm>
            <a:off x="5929313" y="337343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78853" name="Text Box 10"/>
          <p:cNvSpPr txBox="1">
            <a:spLocks noChangeArrowheads="1"/>
          </p:cNvSpPr>
          <p:nvPr/>
        </p:nvSpPr>
        <p:spPr bwMode="auto">
          <a:xfrm>
            <a:off x="7300913" y="339090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b="1">
                <a:solidFill>
                  <a:schemeClr val="accent2"/>
                </a:solidFill>
                <a:latin typeface="Times New Roman" panose="02020603050405020304" pitchFamily="18" charset="0"/>
                <a:ea typeface="楷体_GB2312" pitchFamily="49" charset="-122"/>
              </a:rPr>
              <a:t> </a:t>
            </a:r>
            <a:r>
              <a:rPr lang="en-US" altLang="zh-CN" sz="2400" b="1">
                <a:solidFill>
                  <a:srgbClr val="339966"/>
                </a:solidFill>
                <a:latin typeface="Times New Roman" panose="02020603050405020304" pitchFamily="18" charset="0"/>
                <a:ea typeface="楷体_GB2312" pitchFamily="49" charset="-122"/>
              </a:rPr>
              <a:t>a</a:t>
            </a:r>
            <a:r>
              <a:rPr lang="zh-CN" altLang="en-US" sz="2400" b="1">
                <a:solidFill>
                  <a:srgbClr val="339966"/>
                </a:solidFill>
                <a:latin typeface="Times New Roman" panose="02020603050405020304" pitchFamily="18" charset="0"/>
                <a:ea typeface="楷体_GB2312" pitchFamily="49" charset="-122"/>
              </a:rPr>
              <a:t>值</a:t>
            </a:r>
            <a:endParaRPr lang="zh-CN" altLang="en-US" sz="2400" b="1">
              <a:solidFill>
                <a:srgbClr val="339966"/>
              </a:solidFill>
              <a:latin typeface="Times New Roman" panose="02020603050405020304" pitchFamily="18" charset="0"/>
              <a:ea typeface="楷体_GB2312" pitchFamily="49" charset="-122"/>
            </a:endParaRPr>
          </a:p>
        </p:txBody>
      </p:sp>
      <p:sp>
        <p:nvSpPr>
          <p:cNvPr id="78854" name="Line 11"/>
          <p:cNvSpPr>
            <a:spLocks noChangeShapeType="1"/>
          </p:cNvSpPr>
          <p:nvPr/>
        </p:nvSpPr>
        <p:spPr bwMode="auto">
          <a:xfrm>
            <a:off x="6691313" y="26209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55" name="Text Box 13"/>
          <p:cNvSpPr txBox="1">
            <a:spLocks noChangeArrowheads="1"/>
          </p:cNvSpPr>
          <p:nvPr/>
        </p:nvSpPr>
        <p:spPr bwMode="auto">
          <a:xfrm>
            <a:off x="5853113" y="18510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78856" name="Text Box 14"/>
          <p:cNvSpPr txBox="1">
            <a:spLocks noChangeArrowheads="1"/>
          </p:cNvSpPr>
          <p:nvPr/>
        </p:nvSpPr>
        <p:spPr bwMode="auto">
          <a:xfrm>
            <a:off x="5853113" y="295592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78857" name="Text Box 10"/>
          <p:cNvSpPr txBox="1">
            <a:spLocks noChangeArrowheads="1"/>
          </p:cNvSpPr>
          <p:nvPr/>
        </p:nvSpPr>
        <p:spPr bwMode="auto">
          <a:xfrm>
            <a:off x="7308850" y="234950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b="1">
                <a:solidFill>
                  <a:srgbClr val="339966"/>
                </a:solidFill>
                <a:latin typeface="Times New Roman" panose="02020603050405020304" pitchFamily="18" charset="0"/>
                <a:ea typeface="楷体_GB2312" pitchFamily="49" charset="-122"/>
              </a:rPr>
              <a:t> </a:t>
            </a:r>
            <a:r>
              <a:rPr lang="en-US" altLang="zh-CN" sz="2400" b="1">
                <a:solidFill>
                  <a:schemeClr val="accent2"/>
                </a:solidFill>
                <a:latin typeface="Times New Roman" panose="02020603050405020304" pitchFamily="18" charset="0"/>
                <a:ea typeface="楷体_GB2312" pitchFamily="49" charset="-122"/>
              </a:rPr>
              <a:t>b</a:t>
            </a:r>
            <a:r>
              <a:rPr lang="zh-CN" altLang="en-US" sz="2400" b="1">
                <a:solidFill>
                  <a:schemeClr val="accent2"/>
                </a:solidFill>
                <a:latin typeface="Times New Roman" panose="02020603050405020304" pitchFamily="18" charset="0"/>
                <a:ea typeface="楷体_GB2312" pitchFamily="49" charset="-122"/>
              </a:rPr>
              <a:t>值</a:t>
            </a:r>
            <a:endParaRPr lang="zh-CN" altLang="en-US" sz="2400" b="1">
              <a:solidFill>
                <a:schemeClr val="accent2"/>
              </a:solidFill>
              <a:latin typeface="Times New Roman" panose="02020603050405020304" pitchFamily="18" charset="0"/>
              <a:ea typeface="楷体_GB2312" pitchFamily="49" charset="-122"/>
            </a:endParaRPr>
          </a:p>
        </p:txBody>
      </p:sp>
      <p:sp>
        <p:nvSpPr>
          <p:cNvPr id="78858" name="Line 12"/>
          <p:cNvSpPr>
            <a:spLocks noChangeShapeType="1"/>
          </p:cNvSpPr>
          <p:nvPr/>
        </p:nvSpPr>
        <p:spPr bwMode="auto">
          <a:xfrm>
            <a:off x="6732588" y="3573463"/>
            <a:ext cx="6096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59" name="Text Box 7"/>
          <p:cNvSpPr txBox="1">
            <a:spLocks noChangeArrowheads="1"/>
          </p:cNvSpPr>
          <p:nvPr/>
        </p:nvSpPr>
        <p:spPr bwMode="auto">
          <a:xfrm>
            <a:off x="5929313" y="4981575"/>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78860" name="Text Box 9"/>
          <p:cNvSpPr txBox="1">
            <a:spLocks noChangeArrowheads="1"/>
          </p:cNvSpPr>
          <p:nvPr/>
        </p:nvSpPr>
        <p:spPr bwMode="auto">
          <a:xfrm>
            <a:off x="5945188" y="611028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78861" name="Text Box 10"/>
          <p:cNvSpPr txBox="1">
            <a:spLocks noChangeArrowheads="1"/>
          </p:cNvSpPr>
          <p:nvPr/>
        </p:nvSpPr>
        <p:spPr bwMode="auto">
          <a:xfrm>
            <a:off x="7316788" y="6127750"/>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b="1">
                <a:solidFill>
                  <a:schemeClr val="accent2"/>
                </a:solidFill>
                <a:latin typeface="Times New Roman" panose="02020603050405020304" pitchFamily="18" charset="0"/>
                <a:ea typeface="楷体_GB2312" pitchFamily="49" charset="-122"/>
              </a:rPr>
              <a:t> b</a:t>
            </a:r>
            <a:r>
              <a:rPr lang="zh-CN" altLang="en-US" sz="2400" b="1">
                <a:solidFill>
                  <a:schemeClr val="accent2"/>
                </a:solidFill>
                <a:latin typeface="Times New Roman" panose="02020603050405020304" pitchFamily="18" charset="0"/>
                <a:ea typeface="楷体_GB2312" pitchFamily="49" charset="-122"/>
              </a:rPr>
              <a:t>值</a:t>
            </a:r>
            <a:endParaRPr lang="zh-CN" altLang="en-US" sz="2400" b="1">
              <a:solidFill>
                <a:schemeClr val="accent2"/>
              </a:solidFill>
              <a:latin typeface="Times New Roman" panose="02020603050405020304" pitchFamily="18" charset="0"/>
              <a:ea typeface="楷体_GB2312" pitchFamily="49" charset="-122"/>
            </a:endParaRPr>
          </a:p>
        </p:txBody>
      </p:sp>
      <p:sp>
        <p:nvSpPr>
          <p:cNvPr id="78862" name="Text Box 13"/>
          <p:cNvSpPr txBox="1">
            <a:spLocks noChangeArrowheads="1"/>
          </p:cNvSpPr>
          <p:nvPr/>
        </p:nvSpPr>
        <p:spPr bwMode="auto">
          <a:xfrm>
            <a:off x="5853113" y="45164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78863" name="Text Box 14"/>
          <p:cNvSpPr txBox="1">
            <a:spLocks noChangeArrowheads="1"/>
          </p:cNvSpPr>
          <p:nvPr/>
        </p:nvSpPr>
        <p:spPr bwMode="auto">
          <a:xfrm>
            <a:off x="5868988" y="5692775"/>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78864" name="Text Box 10"/>
          <p:cNvSpPr txBox="1">
            <a:spLocks noChangeArrowheads="1"/>
          </p:cNvSpPr>
          <p:nvPr/>
        </p:nvSpPr>
        <p:spPr bwMode="auto">
          <a:xfrm>
            <a:off x="7308850" y="5014913"/>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t>
            </a:r>
            <a:r>
              <a:rPr lang="en-US" altLang="zh-CN" sz="2400" b="1">
                <a:solidFill>
                  <a:srgbClr val="339966"/>
                </a:solidFill>
                <a:latin typeface="Times New Roman" panose="02020603050405020304" pitchFamily="18" charset="0"/>
                <a:ea typeface="楷体_GB2312" pitchFamily="49" charset="-122"/>
              </a:rPr>
              <a:t>a</a:t>
            </a:r>
            <a:r>
              <a:rPr lang="zh-CN" altLang="en-US" sz="2400" b="1">
                <a:solidFill>
                  <a:srgbClr val="339966"/>
                </a:solidFill>
                <a:latin typeface="Times New Roman" panose="02020603050405020304" pitchFamily="18" charset="0"/>
                <a:ea typeface="楷体_GB2312" pitchFamily="49" charset="-122"/>
              </a:rPr>
              <a:t>值</a:t>
            </a:r>
            <a:endParaRPr lang="zh-CN" altLang="en-US" sz="2400" b="1">
              <a:solidFill>
                <a:srgbClr val="339966"/>
              </a:solidFill>
              <a:latin typeface="Times New Roman" panose="02020603050405020304" pitchFamily="18" charset="0"/>
              <a:ea typeface="楷体_GB2312" pitchFamily="49" charset="-122"/>
            </a:endParaRPr>
          </a:p>
        </p:txBody>
      </p:sp>
      <p:sp>
        <p:nvSpPr>
          <p:cNvPr id="78865" name="Line 11"/>
          <p:cNvSpPr>
            <a:spLocks noChangeShapeType="1"/>
          </p:cNvSpPr>
          <p:nvPr/>
        </p:nvSpPr>
        <p:spPr bwMode="auto">
          <a:xfrm>
            <a:off x="6661150" y="5300663"/>
            <a:ext cx="647700" cy="865187"/>
          </a:xfrm>
          <a:prstGeom prst="line">
            <a:avLst/>
          </a:prstGeom>
          <a:noFill/>
          <a:ln w="38100"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6" name="Line 12"/>
          <p:cNvSpPr>
            <a:spLocks noChangeShapeType="1"/>
          </p:cNvSpPr>
          <p:nvPr/>
        </p:nvSpPr>
        <p:spPr bwMode="auto">
          <a:xfrm flipV="1">
            <a:off x="6732588" y="5300663"/>
            <a:ext cx="576262" cy="936625"/>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67" name="Text Box 29"/>
          <p:cNvSpPr txBox="1">
            <a:spLocks noChangeArrowheads="1"/>
          </p:cNvSpPr>
          <p:nvPr/>
        </p:nvSpPr>
        <p:spPr bwMode="auto">
          <a:xfrm>
            <a:off x="5792788" y="1412875"/>
            <a:ext cx="292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方法</a:t>
            </a:r>
            <a:r>
              <a:rPr lang="en-US" altLang="zh-CN"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：交换内容</a:t>
            </a:r>
            <a:endPar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868" name="Text Box 30"/>
          <p:cNvSpPr txBox="1">
            <a:spLocks noChangeArrowheads="1"/>
          </p:cNvSpPr>
          <p:nvPr/>
        </p:nvSpPr>
        <p:spPr bwMode="auto">
          <a:xfrm>
            <a:off x="5897563" y="4149725"/>
            <a:ext cx="292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方法</a:t>
            </a:r>
            <a:r>
              <a:rPr lang="en-US" altLang="zh-CN"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：交换地址</a:t>
            </a:r>
            <a:endParaRPr lang="zh-CN" altLang="en-US" sz="2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869" name="Text Box 7"/>
          <p:cNvSpPr txBox="1">
            <a:spLocks noChangeArrowheads="1"/>
          </p:cNvSpPr>
          <p:nvPr/>
        </p:nvSpPr>
        <p:spPr bwMode="auto">
          <a:xfrm>
            <a:off x="1139825" y="3900488"/>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a</a:t>
            </a:r>
            <a:endParaRPr lang="en-US" altLang="zh-CN" sz="2400">
              <a:latin typeface="Times New Roman" panose="02020603050405020304" pitchFamily="18" charset="0"/>
              <a:ea typeface="楷体_GB2312" pitchFamily="49" charset="-122"/>
            </a:endParaRPr>
          </a:p>
        </p:txBody>
      </p:sp>
      <p:sp>
        <p:nvSpPr>
          <p:cNvPr id="78870" name="Text Box 9"/>
          <p:cNvSpPr txBox="1">
            <a:spLocks noChangeArrowheads="1"/>
          </p:cNvSpPr>
          <p:nvPr/>
        </p:nvSpPr>
        <p:spPr bwMode="auto">
          <a:xfrm>
            <a:off x="1139825" y="4957763"/>
            <a:ext cx="762000"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zh-CN" altLang="en-US" sz="2400">
                <a:latin typeface="Times New Roman" panose="02020603050405020304" pitchFamily="18" charset="0"/>
                <a:ea typeface="楷体_GB2312" pitchFamily="49" charset="-122"/>
              </a:rPr>
              <a:t>&amp;</a:t>
            </a:r>
            <a:r>
              <a:rPr lang="en-US" altLang="zh-CN" sz="2400">
                <a:latin typeface="Times New Roman" panose="02020603050405020304" pitchFamily="18" charset="0"/>
                <a:ea typeface="楷体_GB2312" pitchFamily="49" charset="-122"/>
              </a:rPr>
              <a:t>b</a:t>
            </a:r>
            <a:endParaRPr lang="en-US" altLang="zh-CN" sz="2400">
              <a:latin typeface="Times New Roman" panose="02020603050405020304" pitchFamily="18" charset="0"/>
              <a:ea typeface="楷体_GB2312" pitchFamily="49" charset="-122"/>
            </a:endParaRPr>
          </a:p>
        </p:txBody>
      </p:sp>
      <p:sp>
        <p:nvSpPr>
          <p:cNvPr id="78871" name="Text Box 10"/>
          <p:cNvSpPr txBox="1">
            <a:spLocks noChangeArrowheads="1"/>
          </p:cNvSpPr>
          <p:nvPr/>
        </p:nvSpPr>
        <p:spPr bwMode="auto">
          <a:xfrm>
            <a:off x="2511425" y="49752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a:t>
            </a:r>
            <a:r>
              <a:rPr lang="en-US" altLang="zh-CN" sz="2400" b="1">
                <a:solidFill>
                  <a:schemeClr val="accent2"/>
                </a:solidFill>
                <a:latin typeface="Times New Roman" panose="02020603050405020304" pitchFamily="18" charset="0"/>
                <a:ea typeface="楷体_GB2312" pitchFamily="49" charset="-122"/>
              </a:rPr>
              <a:t>b</a:t>
            </a:r>
            <a:r>
              <a:rPr lang="zh-CN" altLang="en-US" sz="2400" b="1">
                <a:solidFill>
                  <a:schemeClr val="accent2"/>
                </a:solidFill>
                <a:latin typeface="Times New Roman" panose="02020603050405020304" pitchFamily="18" charset="0"/>
                <a:ea typeface="楷体_GB2312" pitchFamily="49" charset="-122"/>
              </a:rPr>
              <a:t>值</a:t>
            </a:r>
            <a:endParaRPr lang="zh-CN" altLang="en-US" sz="2400" b="1">
              <a:solidFill>
                <a:schemeClr val="accent2"/>
              </a:solidFill>
              <a:latin typeface="Times New Roman" panose="02020603050405020304" pitchFamily="18" charset="0"/>
              <a:ea typeface="楷体_GB2312" pitchFamily="49" charset="-122"/>
            </a:endParaRPr>
          </a:p>
        </p:txBody>
      </p:sp>
      <p:sp>
        <p:nvSpPr>
          <p:cNvPr id="78872" name="Line 11"/>
          <p:cNvSpPr>
            <a:spLocks noChangeShapeType="1"/>
          </p:cNvSpPr>
          <p:nvPr/>
        </p:nvSpPr>
        <p:spPr bwMode="auto">
          <a:xfrm>
            <a:off x="1901825" y="4205288"/>
            <a:ext cx="609600" cy="0"/>
          </a:xfrm>
          <a:prstGeom prst="line">
            <a:avLst/>
          </a:prstGeom>
          <a:noFill/>
          <a:ln w="38100" cap="sq">
            <a:solidFill>
              <a:srgbClr val="339966"/>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3" name="Text Box 35"/>
          <p:cNvSpPr txBox="1">
            <a:spLocks noChangeArrowheads="1"/>
          </p:cNvSpPr>
          <p:nvPr/>
        </p:nvSpPr>
        <p:spPr bwMode="auto">
          <a:xfrm>
            <a:off x="214313" y="3500438"/>
            <a:ext cx="9001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b="1">
                <a:solidFill>
                  <a:srgbClr val="CC0066"/>
                </a:solidFill>
                <a:ea typeface="黑体" panose="02010609060101010101" pitchFamily="49" charset="-122"/>
              </a:rPr>
              <a:t>初始：</a:t>
            </a:r>
            <a:endParaRPr lang="zh-CN" altLang="en-US" sz="1800" b="1">
              <a:solidFill>
                <a:srgbClr val="CC0066"/>
              </a:solidFill>
              <a:ea typeface="黑体" panose="02010609060101010101" pitchFamily="49" charset="-122"/>
            </a:endParaRPr>
          </a:p>
        </p:txBody>
      </p:sp>
      <p:sp>
        <p:nvSpPr>
          <p:cNvPr id="78874" name="Text Box 10"/>
          <p:cNvSpPr txBox="1">
            <a:spLocks noChangeArrowheads="1"/>
          </p:cNvSpPr>
          <p:nvPr/>
        </p:nvSpPr>
        <p:spPr bwMode="auto">
          <a:xfrm>
            <a:off x="2519363" y="3933825"/>
            <a:ext cx="784225" cy="4699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solidFill>
                  <a:srgbClr val="339966"/>
                </a:solidFill>
                <a:latin typeface="Times New Roman" panose="02020603050405020304" pitchFamily="18" charset="0"/>
                <a:ea typeface="楷体_GB2312" pitchFamily="49" charset="-122"/>
              </a:rPr>
              <a:t> </a:t>
            </a:r>
            <a:r>
              <a:rPr lang="en-US" altLang="zh-CN" sz="2400" b="1">
                <a:solidFill>
                  <a:srgbClr val="339966"/>
                </a:solidFill>
                <a:latin typeface="Times New Roman" panose="02020603050405020304" pitchFamily="18" charset="0"/>
                <a:ea typeface="楷体_GB2312" pitchFamily="49" charset="-122"/>
              </a:rPr>
              <a:t>a</a:t>
            </a:r>
            <a:r>
              <a:rPr lang="zh-CN" altLang="en-US" sz="2400" b="1">
                <a:solidFill>
                  <a:srgbClr val="339966"/>
                </a:solidFill>
                <a:latin typeface="Times New Roman" panose="02020603050405020304" pitchFamily="18" charset="0"/>
                <a:ea typeface="楷体_GB2312" pitchFamily="49" charset="-122"/>
              </a:rPr>
              <a:t>值</a:t>
            </a:r>
            <a:endParaRPr lang="zh-CN" altLang="en-US" sz="2400" b="1">
              <a:solidFill>
                <a:srgbClr val="339966"/>
              </a:solidFill>
              <a:latin typeface="Times New Roman" panose="02020603050405020304" pitchFamily="18" charset="0"/>
              <a:ea typeface="楷体_GB2312" pitchFamily="49" charset="-122"/>
            </a:endParaRPr>
          </a:p>
        </p:txBody>
      </p:sp>
      <p:sp>
        <p:nvSpPr>
          <p:cNvPr id="78875" name="Line 12"/>
          <p:cNvSpPr>
            <a:spLocks noChangeShapeType="1"/>
          </p:cNvSpPr>
          <p:nvPr/>
        </p:nvSpPr>
        <p:spPr bwMode="auto">
          <a:xfrm>
            <a:off x="1914525" y="5186363"/>
            <a:ext cx="609600" cy="0"/>
          </a:xfrm>
          <a:prstGeom prst="line">
            <a:avLst/>
          </a:prstGeom>
          <a:noFill/>
          <a:ln w="38100" cap="sq">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8876" name="Text Box 13"/>
          <p:cNvSpPr txBox="1">
            <a:spLocks noChangeArrowheads="1"/>
          </p:cNvSpPr>
          <p:nvPr/>
        </p:nvSpPr>
        <p:spPr bwMode="auto">
          <a:xfrm>
            <a:off x="1127125" y="3429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pa</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p         a</a:t>
            </a:r>
            <a:endParaRPr lang="en-US" altLang="zh-CN" sz="2400">
              <a:latin typeface="Times New Roman" panose="02020603050405020304" pitchFamily="18" charset="0"/>
              <a:ea typeface="楷体_GB2312" pitchFamily="49" charset="-122"/>
            </a:endParaRPr>
          </a:p>
        </p:txBody>
      </p:sp>
      <p:sp>
        <p:nvSpPr>
          <p:cNvPr id="78877" name="Text Box 14"/>
          <p:cNvSpPr txBox="1">
            <a:spLocks noChangeArrowheads="1"/>
          </p:cNvSpPr>
          <p:nvPr/>
        </p:nvSpPr>
        <p:spPr bwMode="auto">
          <a:xfrm>
            <a:off x="1127125" y="45339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pb</a:t>
            </a:r>
            <a:r>
              <a:rPr lang="zh-CN" altLang="en-US" sz="2400">
                <a:latin typeface="Times New Roman" panose="02020603050405020304" pitchFamily="18" charset="0"/>
                <a:ea typeface="楷体_GB2312" pitchFamily="49" charset="-122"/>
              </a:rPr>
              <a:t>或</a:t>
            </a:r>
            <a:r>
              <a:rPr lang="en-US" altLang="zh-CN" sz="2400">
                <a:latin typeface="Times New Roman" panose="02020603050405020304" pitchFamily="18" charset="0"/>
                <a:ea typeface="楷体_GB2312" pitchFamily="49" charset="-122"/>
              </a:rPr>
              <a:t>q         b</a:t>
            </a:r>
            <a:endParaRPr lang="en-US" altLang="zh-CN" sz="2400">
              <a:latin typeface="Times New Roman" panose="02020603050405020304" pitchFamily="18" charset="0"/>
              <a:ea typeface="楷体_GB2312" pitchFamily="49" charset="-122"/>
            </a:endParaRPr>
          </a:p>
        </p:txBody>
      </p:sp>
      <p:sp>
        <p:nvSpPr>
          <p:cNvPr id="78878" name="Text Box 40"/>
          <p:cNvSpPr txBox="1">
            <a:spLocks noChangeArrowheads="1"/>
          </p:cNvSpPr>
          <p:nvPr/>
        </p:nvSpPr>
        <p:spPr bwMode="auto">
          <a:xfrm>
            <a:off x="285750" y="1286193"/>
            <a:ext cx="5143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800">
                <a:latin typeface="黑体" panose="02010609060101010101" pitchFamily="49" charset="-122"/>
                <a:ea typeface="黑体" panose="02010609060101010101" pitchFamily="49" charset="-122"/>
              </a:rPr>
              <a:t>目标：通过函数</a:t>
            </a:r>
            <a:r>
              <a:rPr kumimoji="1" lang="en-US" altLang="zh-CN" sz="2800"/>
              <a:t>swap ( </a:t>
            </a:r>
            <a:r>
              <a:rPr kumimoji="1" lang="en-US" altLang="zh-CN" sz="2800" b="1">
                <a:solidFill>
                  <a:srgbClr val="339966"/>
                </a:solidFill>
              </a:rPr>
              <a:t>pa</a:t>
            </a:r>
            <a:r>
              <a:rPr kumimoji="1" lang="en-US" altLang="zh-CN" sz="2800" b="1">
                <a:solidFill>
                  <a:srgbClr val="CC3300"/>
                </a:solidFill>
              </a:rPr>
              <a:t>, </a:t>
            </a:r>
            <a:r>
              <a:rPr kumimoji="1" lang="en-US" altLang="zh-CN" sz="2800" b="1">
                <a:solidFill>
                  <a:schemeClr val="accent2"/>
                </a:solidFill>
              </a:rPr>
              <a:t>pb</a:t>
            </a:r>
            <a:r>
              <a:rPr kumimoji="1" lang="en-US" altLang="zh-CN" sz="2800"/>
              <a:t>)</a:t>
            </a:r>
            <a:r>
              <a:rPr kumimoji="1" lang="zh-CN" altLang="en-US" sz="2800">
                <a:latin typeface="黑体" panose="02010609060101010101" pitchFamily="49" charset="-122"/>
                <a:ea typeface="黑体" panose="02010609060101010101" pitchFamily="49" charset="-122"/>
              </a:rPr>
              <a:t>交换输出两个数</a:t>
            </a:r>
            <a:endParaRPr kumimoji="1" lang="zh-CN" altLang="en-US" sz="2800">
              <a:latin typeface="黑体" panose="02010609060101010101" pitchFamily="49" charset="-122"/>
              <a:ea typeface="黑体" panose="02010609060101010101" pitchFamily="49" charset="-122"/>
            </a:endParaRPr>
          </a:p>
        </p:txBody>
      </p:sp>
      <p:sp>
        <p:nvSpPr>
          <p:cNvPr id="78879" name="矩形 30"/>
          <p:cNvSpPr>
            <a:spLocks noChangeArrowheads="1"/>
          </p:cNvSpPr>
          <p:nvPr/>
        </p:nvSpPr>
        <p:spPr bwMode="auto">
          <a:xfrm>
            <a:off x="1619885" y="5838363"/>
            <a:ext cx="3808413" cy="830997"/>
          </a:xfrm>
          <a:prstGeom prst="rect">
            <a:avLst/>
          </a:prstGeom>
          <a:solidFill>
            <a:srgbClr val="66FF99"/>
          </a:solidFill>
          <a:ln w="9525">
            <a:solidFill>
              <a:schemeClr val="tx1"/>
            </a:solidFill>
            <a:miter lim="800000"/>
          </a:ln>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400">
                <a:solidFill>
                  <a:srgbClr val="CC0066"/>
                </a:solidFill>
              </a:rPr>
              <a:t>int *temp;</a:t>
            </a:r>
            <a:endParaRPr lang="en-US" altLang="zh-CN" sz="2400">
              <a:solidFill>
                <a:srgbClr val="CC0066"/>
              </a:solidFill>
            </a:endParaRPr>
          </a:p>
          <a:p>
            <a:pPr eaLnBrk="1" hangingPunct="1">
              <a:spcBef>
                <a:spcPts val="0"/>
              </a:spcBef>
              <a:buFontTx/>
              <a:buNone/>
            </a:pPr>
            <a:r>
              <a:rPr lang="en-US" altLang="zh-CN" sz="2400">
                <a:solidFill>
                  <a:srgbClr val="CC0066"/>
                </a:solidFill>
              </a:rPr>
              <a:t> temp=p;  p=q;   q=temp;</a:t>
            </a:r>
            <a:endParaRPr lang="zh-CN" altLang="en-US" sz="2400">
              <a:solidFill>
                <a:srgbClr val="CC0066"/>
              </a:solidFill>
            </a:endParaRPr>
          </a:p>
        </p:txBody>
      </p:sp>
      <p:sp>
        <p:nvSpPr>
          <p:cNvPr id="78880" name="矩形 31"/>
          <p:cNvSpPr>
            <a:spLocks noChangeArrowheads="1"/>
          </p:cNvSpPr>
          <p:nvPr/>
        </p:nvSpPr>
        <p:spPr bwMode="auto">
          <a:xfrm>
            <a:off x="1499235" y="2420382"/>
            <a:ext cx="3938899" cy="830997"/>
          </a:xfrm>
          <a:prstGeom prst="rect">
            <a:avLst/>
          </a:prstGeom>
          <a:solidFill>
            <a:srgbClr val="FFFF00"/>
          </a:solidFill>
          <a:ln w="9525">
            <a:solidFill>
              <a:schemeClr val="tx1"/>
            </a:solidFill>
            <a:miter lim="800000"/>
          </a:ln>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0"/>
              </a:spcBef>
              <a:buFontTx/>
              <a:buNone/>
            </a:pPr>
            <a:r>
              <a:rPr lang="en-US" altLang="zh-CN" sz="2400">
                <a:solidFill>
                  <a:srgbClr val="CC3300"/>
                </a:solidFill>
              </a:rPr>
              <a:t>int  temp;</a:t>
            </a:r>
            <a:endParaRPr lang="en-US" altLang="zh-CN" sz="2400">
              <a:solidFill>
                <a:srgbClr val="CC3300"/>
              </a:solidFill>
            </a:endParaRPr>
          </a:p>
          <a:p>
            <a:pPr eaLnBrk="1" hangingPunct="1">
              <a:spcBef>
                <a:spcPts val="0"/>
              </a:spcBef>
              <a:buFontTx/>
              <a:buNone/>
            </a:pPr>
            <a:r>
              <a:rPr lang="en-US" altLang="zh-CN" sz="2400">
                <a:solidFill>
                  <a:srgbClr val="CC3300"/>
                </a:solidFill>
              </a:rPr>
              <a:t>temp=*p;  *p=*q;   *q=temp;</a:t>
            </a:r>
            <a:endParaRPr lang="zh-CN" altLang="en-US" sz="2400">
              <a:solidFill>
                <a:srgbClr val="CC0066"/>
              </a:solidFill>
            </a:endParaRPr>
          </a:p>
        </p:txBody>
      </p:sp>
      <p:sp>
        <p:nvSpPr>
          <p:cNvPr id="77826" name="Rectangle 2"/>
          <p:cNvSpPr>
            <a:spLocks noGrp="1" noChangeArrowheads="1"/>
          </p:cNvSpPr>
          <p:nvPr>
            <p:ph type="title"/>
            <p:custDataLst>
              <p:tags r:id="rId1"/>
            </p:custDataLst>
          </p:nvPr>
        </p:nvSpPr>
        <p:spPr>
          <a:xfrm>
            <a:off x="2484438" y="260350"/>
            <a:ext cx="6324600" cy="533400"/>
          </a:xfrm>
        </p:spPr>
        <p:txBody>
          <a:bodyPr/>
          <a:p>
            <a:r>
              <a:rPr lang="zh-CN" altLang="en-US" sz="3600" smtClean="0">
                <a:latin typeface="黑体" panose="02010609060101010101" pitchFamily="49" charset="-122"/>
                <a:ea typeface="黑体" panose="02010609060101010101" pitchFamily="49" charset="-122"/>
              </a:rPr>
              <a:t>比较</a:t>
            </a:r>
            <a:endParaRPr lang="zh-CN" altLang="en-US" sz="360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4294967295"/>
          </p:nvPr>
        </p:nvSpPr>
        <p:spPr>
          <a:xfrm>
            <a:off x="900113" y="1700213"/>
            <a:ext cx="6929437" cy="4454525"/>
          </a:xfrm>
        </p:spPr>
        <p:txBody>
          <a:bodyPr/>
          <a:lstStyle/>
          <a:p>
            <a:r>
              <a:rPr lang="zh-CN" altLang="en-US" smtClean="0">
                <a:latin typeface="黑体" panose="02010609060101010101" pitchFamily="49" charset="-122"/>
                <a:ea typeface="黑体" panose="02010609060101010101" pitchFamily="49" charset="-122"/>
              </a:rPr>
              <a:t>指针变量可以保存如下几种地址：</a:t>
            </a:r>
            <a:endParaRPr lang="en-US" altLang="zh-CN" smtClean="0">
              <a:latin typeface="黑体" panose="02010609060101010101" pitchFamily="49" charset="-122"/>
              <a:ea typeface="黑体" panose="02010609060101010101" pitchFamily="49" charset="-122"/>
            </a:endParaRPr>
          </a:p>
          <a:p>
            <a:pPr lvl="1"/>
            <a:r>
              <a:rPr lang="zh-CN" altLang="en-US" b="1" smtClean="0">
                <a:solidFill>
                  <a:schemeClr val="bg2"/>
                </a:solidFill>
                <a:latin typeface="黑体" panose="02010609060101010101" pitchFamily="49" charset="-122"/>
                <a:ea typeface="黑体" panose="02010609060101010101" pitchFamily="49" charset="-122"/>
              </a:rPr>
              <a:t>单个变量的地址</a:t>
            </a:r>
            <a:endParaRPr lang="en-US" altLang="zh-CN" b="1" smtClean="0">
              <a:solidFill>
                <a:schemeClr val="bg2"/>
              </a:solidFill>
              <a:latin typeface="黑体" panose="02010609060101010101" pitchFamily="49" charset="-122"/>
              <a:ea typeface="黑体" panose="02010609060101010101" pitchFamily="49" charset="-122"/>
            </a:endParaRPr>
          </a:p>
          <a:p>
            <a:pPr lvl="1"/>
            <a:endParaRPr lang="zh-CN" altLang="en-US" b="1" smtClean="0">
              <a:solidFill>
                <a:schemeClr val="bg2"/>
              </a:solidFill>
              <a:latin typeface="黑体" panose="02010609060101010101" pitchFamily="49" charset="-122"/>
              <a:ea typeface="黑体" panose="02010609060101010101" pitchFamily="49" charset="-122"/>
            </a:endParaRPr>
          </a:p>
          <a:p>
            <a:pPr lvl="1"/>
            <a:r>
              <a:rPr lang="zh-CN" altLang="en-US" b="1" smtClean="0">
                <a:solidFill>
                  <a:schemeClr val="bg2"/>
                </a:solidFill>
                <a:latin typeface="黑体" panose="02010609060101010101" pitchFamily="49" charset="-122"/>
                <a:ea typeface="黑体" panose="02010609060101010101" pitchFamily="49" charset="-122"/>
              </a:rPr>
              <a:t>数组的地址</a:t>
            </a:r>
            <a:endParaRPr lang="en-US" altLang="zh-CN" b="1" smtClean="0">
              <a:solidFill>
                <a:schemeClr val="bg2"/>
              </a:solidFill>
              <a:latin typeface="黑体" panose="02010609060101010101" pitchFamily="49" charset="-122"/>
              <a:ea typeface="黑体" panose="02010609060101010101" pitchFamily="49" charset="-122"/>
            </a:endParaRPr>
          </a:p>
          <a:p>
            <a:pPr lvl="1"/>
            <a:endParaRPr lang="zh-CN" altLang="en-US" b="1" smtClean="0">
              <a:solidFill>
                <a:schemeClr val="bg2"/>
              </a:solidFill>
              <a:latin typeface="黑体" panose="02010609060101010101" pitchFamily="49" charset="-122"/>
              <a:ea typeface="黑体" panose="02010609060101010101" pitchFamily="49" charset="-122"/>
            </a:endParaRPr>
          </a:p>
          <a:p>
            <a:pPr lvl="1"/>
            <a:r>
              <a:rPr lang="zh-CN" altLang="en-US" b="1" smtClean="0">
                <a:solidFill>
                  <a:srgbClr val="FF0000"/>
                </a:solidFill>
                <a:latin typeface="黑体" panose="02010609060101010101" pitchFamily="49" charset="-122"/>
                <a:ea typeface="黑体" panose="02010609060101010101" pitchFamily="49" charset="-122"/>
              </a:rPr>
              <a:t>函数的地址</a:t>
            </a:r>
            <a:endParaRPr lang="en-US" altLang="zh-CN" b="1" smtClean="0">
              <a:solidFill>
                <a:srgbClr val="FF0000"/>
              </a:solidFill>
              <a:latin typeface="黑体" panose="02010609060101010101" pitchFamily="49" charset="-122"/>
              <a:ea typeface="黑体" panose="02010609060101010101" pitchFamily="49" charset="-122"/>
            </a:endParaRPr>
          </a:p>
          <a:p>
            <a:pPr lvl="1"/>
            <a:endParaRPr lang="en-US" altLang="zh-CN"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以上都可以作为函数的参数</a:t>
            </a:r>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p:txBody>
      </p:sp>
      <p:sp>
        <p:nvSpPr>
          <p:cNvPr id="79875" name="Rectangle 2"/>
          <p:cNvSpPr>
            <a:spLocks noChangeArrowheads="1"/>
          </p:cNvSpPr>
          <p:nvPr/>
        </p:nvSpPr>
        <p:spPr bwMode="auto">
          <a:xfrm>
            <a:off x="2711450"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指针变量作为函数参数</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711450" y="260350"/>
            <a:ext cx="6324600" cy="533400"/>
          </a:xfrm>
        </p:spPr>
        <p:txBody>
          <a:bodyPr/>
          <a:lstStyle/>
          <a:p>
            <a:r>
              <a:rPr lang="zh-CN" altLang="en-US" sz="3600" dirty="0" smtClean="0">
                <a:latin typeface="黑体" panose="02010609060101010101" pitchFamily="49" charset="-122"/>
                <a:ea typeface="黑体" panose="02010609060101010101" pitchFamily="49" charset="-122"/>
              </a:rPr>
              <a:t>函数的指针作为函数参数</a:t>
            </a:r>
            <a:endParaRPr lang="zh-CN" altLang="en-US" sz="3600" dirty="0" smtClean="0">
              <a:latin typeface="黑体" panose="02010609060101010101" pitchFamily="49" charset="-122"/>
              <a:ea typeface="黑体" panose="02010609060101010101" pitchFamily="49" charset="-122"/>
            </a:endParaRPr>
          </a:p>
        </p:txBody>
      </p:sp>
      <p:sp>
        <p:nvSpPr>
          <p:cNvPr id="80899" name="Rectangle 3"/>
          <p:cNvSpPr>
            <a:spLocks noGrp="1" noChangeArrowheads="1"/>
          </p:cNvSpPr>
          <p:nvPr>
            <p:ph type="body" idx="1"/>
          </p:nvPr>
        </p:nvSpPr>
        <p:spPr>
          <a:xfrm>
            <a:off x="251520" y="1803623"/>
            <a:ext cx="8640960" cy="3857625"/>
          </a:xfrm>
        </p:spPr>
        <p:txBody>
          <a:bodyPr/>
          <a:lstStyle/>
          <a:p>
            <a:pPr>
              <a:spcBef>
                <a:spcPts val="0"/>
              </a:spcBef>
            </a:pPr>
            <a:r>
              <a:rPr lang="zh-CN" altLang="en-US" sz="2800" dirty="0" smtClean="0">
                <a:latin typeface="黑体" panose="02010609060101010101" pitchFamily="49" charset="-122"/>
                <a:ea typeface="黑体" panose="02010609060101010101" pitchFamily="49" charset="-122"/>
              </a:rPr>
              <a:t>函数的指针变量作为参数传递到其他函数中，是函数指针的重用用途之一</a:t>
            </a:r>
            <a:endParaRPr lang="zh-CN" altLang="en-US" sz="2800" dirty="0" smtClean="0">
              <a:latin typeface="黑体" panose="02010609060101010101" pitchFamily="49" charset="-122"/>
              <a:ea typeface="黑体" panose="02010609060101010101" pitchFamily="49" charset="-122"/>
            </a:endParaRPr>
          </a:p>
          <a:p>
            <a:pPr lvl="1">
              <a:spcBef>
                <a:spcPts val="0"/>
              </a:spcBef>
            </a:pPr>
            <a:endParaRPr lang="zh-CN" altLang="en-US" sz="3200" dirty="0" smtClean="0">
              <a:latin typeface="黑体" panose="02010609060101010101" pitchFamily="49" charset="-122"/>
              <a:ea typeface="黑体" panose="02010609060101010101" pitchFamily="49" charset="-122"/>
            </a:endParaRPr>
          </a:p>
          <a:p>
            <a:pPr>
              <a:spcBef>
                <a:spcPts val="0"/>
              </a:spcBef>
            </a:pPr>
            <a:r>
              <a:rPr lang="zh-CN" altLang="en-US" sz="2800" dirty="0" smtClean="0">
                <a:latin typeface="黑体" panose="02010609060101010101" pitchFamily="49" charset="-122"/>
                <a:ea typeface="黑体" panose="02010609060101010101" pitchFamily="49" charset="-122"/>
              </a:rPr>
              <a:t>如果在每次调用</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func</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latin typeface="黑体" panose="02010609060101010101" pitchFamily="49" charset="-122"/>
                <a:ea typeface="黑体" panose="02010609060101010101" pitchFamily="49" charset="-122"/>
              </a:rPr>
              <a:t>函数时，要调用的函数不是固定的，用指针变量就比较方便</a:t>
            </a:r>
            <a:endParaRPr lang="en-US" altLang="zh-CN" sz="2800" dirty="0" smtClean="0">
              <a:latin typeface="黑体" panose="02010609060101010101" pitchFamily="49" charset="-122"/>
              <a:ea typeface="黑体" panose="02010609060101010101" pitchFamily="49" charset="-122"/>
            </a:endParaRPr>
          </a:p>
          <a:p>
            <a:pPr lvl="1">
              <a:spcBef>
                <a:spcPts val="0"/>
              </a:spcBef>
            </a:pPr>
            <a:r>
              <a:rPr lang="zh-CN" altLang="en-US" sz="2400" dirty="0" smtClean="0">
                <a:solidFill>
                  <a:schemeClr val="tx1"/>
                </a:solidFill>
                <a:latin typeface="黑体" panose="02010609060101010101" pitchFamily="49" charset="-122"/>
                <a:ea typeface="黑体" panose="02010609060101010101" pitchFamily="49" charset="-122"/>
              </a:rPr>
              <a:t>只要在每次调用</a:t>
            </a:r>
            <a:r>
              <a:rPr lang="en-US" altLang="zh-CN" sz="2400" dirty="0" err="1" smtClean="0">
                <a:solidFill>
                  <a:schemeClr val="tx1"/>
                </a:solidFill>
                <a:latin typeface="Times New Roman" panose="02020603050405020304" pitchFamily="18" charset="0"/>
                <a:ea typeface="黑体" panose="02010609060101010101" pitchFamily="49" charset="-122"/>
              </a:rPr>
              <a:t>func</a:t>
            </a:r>
            <a:r>
              <a:rPr lang="zh-CN" altLang="en-US" sz="2400" dirty="0" smtClean="0">
                <a:solidFill>
                  <a:schemeClr val="tx1"/>
                </a:solidFill>
                <a:latin typeface="黑体" panose="02010609060101010101" pitchFamily="49" charset="-122"/>
                <a:ea typeface="黑体" panose="02010609060101010101" pitchFamily="49" charset="-122"/>
              </a:rPr>
              <a:t>函数时，用实参传递不同的</a:t>
            </a:r>
            <a:r>
              <a:rPr lang="zh-CN" altLang="en-US" sz="2400" b="1" dirty="0" smtClean="0">
                <a:solidFill>
                  <a:srgbClr val="C00000"/>
                </a:solidFill>
                <a:latin typeface="黑体" panose="02010609060101010101" pitchFamily="49" charset="-122"/>
                <a:ea typeface="黑体" panose="02010609060101010101" pitchFamily="49" charset="-122"/>
              </a:rPr>
              <a:t>函数名</a:t>
            </a:r>
            <a:r>
              <a:rPr lang="zh-CN" altLang="en-US" sz="2400" dirty="0" smtClean="0">
                <a:solidFill>
                  <a:schemeClr val="tx1"/>
                </a:solidFill>
                <a:latin typeface="黑体" panose="02010609060101010101" pitchFamily="49" charset="-122"/>
                <a:ea typeface="黑体" panose="02010609060101010101" pitchFamily="49" charset="-122"/>
              </a:rPr>
              <a:t>即可，</a:t>
            </a:r>
            <a:r>
              <a:rPr lang="en-US" altLang="zh-CN" sz="2400" dirty="0" err="1" smtClean="0">
                <a:solidFill>
                  <a:schemeClr val="tx1"/>
                </a:solidFill>
                <a:latin typeface="Times New Roman" panose="02020603050405020304" pitchFamily="18" charset="0"/>
                <a:ea typeface="黑体" panose="02010609060101010101" pitchFamily="49" charset="-122"/>
              </a:rPr>
              <a:t>func</a:t>
            </a:r>
            <a:r>
              <a:rPr lang="zh-CN" altLang="en-US" sz="2400" dirty="0" smtClean="0">
                <a:solidFill>
                  <a:schemeClr val="tx1"/>
                </a:solidFill>
                <a:latin typeface="黑体" panose="02010609060101010101" pitchFamily="49" charset="-122"/>
                <a:ea typeface="黑体" panose="02010609060101010101" pitchFamily="49" charset="-122"/>
              </a:rPr>
              <a:t>函数不用作任何修改</a:t>
            </a:r>
            <a:endParaRPr lang="en-US" altLang="zh-CN" sz="2400" dirty="0" smtClean="0">
              <a:solidFill>
                <a:schemeClr val="tx1"/>
              </a:solidFill>
              <a:latin typeface="黑体" panose="02010609060101010101" pitchFamily="49" charset="-122"/>
              <a:ea typeface="黑体" panose="02010609060101010101" pitchFamily="49" charset="-122"/>
            </a:endParaRPr>
          </a:p>
          <a:p>
            <a:pPr lvl="2">
              <a:spcBef>
                <a:spcPts val="0"/>
              </a:spcBef>
            </a:pPr>
            <a:endParaRPr lang="en-US" altLang="zh-CN" sz="3200" dirty="0" smtClean="0">
              <a:solidFill>
                <a:srgbClr val="FF0000"/>
              </a:solidFill>
              <a:latin typeface="黑体" panose="02010609060101010101" pitchFamily="49" charset="-122"/>
              <a:ea typeface="黑体" panose="02010609060101010101" pitchFamily="49" charset="-122"/>
            </a:endParaRPr>
          </a:p>
          <a:p>
            <a:pPr lvl="1">
              <a:spcBef>
                <a:spcPts val="0"/>
              </a:spcBef>
            </a:pPr>
            <a:r>
              <a:rPr lang="zh-CN" altLang="en-US" dirty="0" smtClean="0">
                <a:latin typeface="黑体" panose="02010609060101010101" pitchFamily="49" charset="-122"/>
                <a:ea typeface="黑体" panose="02010609060101010101" pitchFamily="49" charset="-122"/>
              </a:rPr>
              <a:t>这种方法符合结构化程序设计方法原则</a:t>
            </a:r>
            <a:endParaRPr lang="zh-CN" altLang="en-US" dirty="0" smtClean="0">
              <a:latin typeface="黑体" panose="02010609060101010101" pitchFamily="49" charset="-122"/>
              <a:ea typeface="黑体" panose="02010609060101010101" pitchFamily="49" charset="-122"/>
            </a:endParaRPr>
          </a:p>
          <a:p>
            <a:pPr>
              <a:spcBef>
                <a:spcPts val="0"/>
              </a:spcBef>
            </a:pPr>
            <a:endParaRPr lang="zh-CN" altLang="en-US"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ChangeArrowheads="1"/>
          </p:cNvSpPr>
          <p:nvPr/>
        </p:nvSpPr>
        <p:spPr bwMode="auto">
          <a:xfrm>
            <a:off x="35560" y="1196970"/>
            <a:ext cx="5364163" cy="3313261"/>
          </a:xfrm>
          <a:prstGeom prst="rect">
            <a:avLst/>
          </a:prstGeom>
          <a:solidFill>
            <a:srgbClr val="CCFFFF"/>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ts val="0"/>
              </a:spcBef>
              <a:buFont typeface="Wingdings" panose="05000000000000000000" pitchFamily="2" charset="2"/>
              <a:buNone/>
            </a:pPr>
            <a:r>
              <a:rPr lang="fr-FR" altLang="zh-CN" sz="1800" b="1" dirty="0"/>
              <a:t>int  max ( int x ,int y )</a:t>
            </a:r>
            <a:endParaRPr lang="fr-FR" altLang="zh-CN" sz="1800" b="1" dirty="0"/>
          </a:p>
          <a:p>
            <a:pPr>
              <a:spcBef>
                <a:spcPts val="0"/>
              </a:spcBef>
              <a:buFont typeface="Wingdings" panose="05000000000000000000" pitchFamily="2" charset="2"/>
              <a:buNone/>
            </a:pPr>
            <a:r>
              <a:rPr lang="fr-FR" altLang="zh-CN" sz="1800" b="1" dirty="0"/>
              <a:t> {  return ( x&gt;y ? x: y);   }</a:t>
            </a:r>
            <a:endParaRPr lang="fr-FR" altLang="zh-CN" sz="1800" b="1" dirty="0"/>
          </a:p>
          <a:p>
            <a:pPr>
              <a:spcBef>
                <a:spcPts val="0"/>
              </a:spcBef>
              <a:buFont typeface="Wingdings" panose="05000000000000000000" pitchFamily="2" charset="2"/>
              <a:buNone/>
            </a:pPr>
            <a:endParaRPr lang="fr-FR" altLang="zh-CN" sz="1800" b="1" dirty="0"/>
          </a:p>
          <a:p>
            <a:pPr>
              <a:spcBef>
                <a:spcPts val="0"/>
              </a:spcBef>
              <a:buFont typeface="Wingdings" panose="05000000000000000000" pitchFamily="2" charset="2"/>
              <a:buNone/>
            </a:pPr>
            <a:r>
              <a:rPr lang="fr-FR" altLang="zh-CN" sz="1800" b="1" dirty="0"/>
              <a:t>int  min ( int x ,int y )</a:t>
            </a:r>
            <a:endParaRPr lang="fr-FR" altLang="zh-CN" sz="1800" b="1" dirty="0"/>
          </a:p>
          <a:p>
            <a:pPr>
              <a:spcBef>
                <a:spcPts val="0"/>
              </a:spcBef>
              <a:buFont typeface="Wingdings" panose="05000000000000000000" pitchFamily="2" charset="2"/>
              <a:buNone/>
            </a:pPr>
            <a:r>
              <a:rPr lang="fr-FR" altLang="zh-CN" sz="1800" b="1" dirty="0"/>
              <a:t>  {  return ( x&lt;y ? x: y);   }</a:t>
            </a:r>
            <a:endParaRPr lang="fr-FR" altLang="zh-CN" sz="1800" b="1" dirty="0"/>
          </a:p>
          <a:p>
            <a:pPr>
              <a:spcBef>
                <a:spcPts val="0"/>
              </a:spcBef>
              <a:buFont typeface="Wingdings" panose="05000000000000000000" pitchFamily="2" charset="2"/>
              <a:buNone/>
            </a:pPr>
            <a:endParaRPr lang="fr-FR" altLang="zh-CN" sz="1800" b="1" dirty="0"/>
          </a:p>
          <a:p>
            <a:pPr>
              <a:spcBef>
                <a:spcPts val="0"/>
              </a:spcBef>
              <a:buFont typeface="Wingdings" panose="05000000000000000000" pitchFamily="2" charset="2"/>
              <a:buNone/>
            </a:pPr>
            <a:r>
              <a:rPr lang="fr-FR" altLang="zh-CN" sz="1800" b="1" dirty="0"/>
              <a:t> int  add( int x, int y )</a:t>
            </a:r>
            <a:endParaRPr lang="fr-FR" altLang="zh-CN" sz="1800" b="1" dirty="0"/>
          </a:p>
          <a:p>
            <a:pPr>
              <a:spcBef>
                <a:spcPts val="0"/>
              </a:spcBef>
              <a:buFont typeface="Wingdings" panose="05000000000000000000" pitchFamily="2" charset="2"/>
              <a:buNone/>
            </a:pPr>
            <a:r>
              <a:rPr lang="fr-FR" altLang="zh-CN" sz="1800" b="1" dirty="0"/>
              <a:t>  {   return  (x+y);            }</a:t>
            </a:r>
            <a:endParaRPr lang="fr-FR" altLang="zh-CN" sz="1800" b="1" dirty="0"/>
          </a:p>
          <a:p>
            <a:pPr>
              <a:spcBef>
                <a:spcPts val="0"/>
              </a:spcBef>
              <a:buFont typeface="Wingdings" panose="05000000000000000000" pitchFamily="2" charset="2"/>
              <a:buNone/>
            </a:pPr>
            <a:endParaRPr lang="fr-FR" altLang="zh-CN" sz="1800" b="1" dirty="0"/>
          </a:p>
          <a:p>
            <a:pPr>
              <a:spcBef>
                <a:spcPts val="0"/>
              </a:spcBef>
              <a:buFont typeface="Wingdings" panose="05000000000000000000" pitchFamily="2" charset="2"/>
              <a:buNone/>
            </a:pPr>
            <a:r>
              <a:rPr lang="fr-FR" altLang="zh-CN" sz="1800" b="1" dirty="0"/>
              <a:t>int  </a:t>
            </a:r>
            <a:r>
              <a:rPr lang="fr-FR" altLang="zh-CN" sz="1800" b="1" dirty="0">
                <a:solidFill>
                  <a:srgbClr val="CC0066"/>
                </a:solidFill>
              </a:rPr>
              <a:t>process</a:t>
            </a:r>
            <a:r>
              <a:rPr lang="fr-FR" altLang="zh-CN" sz="1800" b="1" dirty="0"/>
              <a:t> ( int x ,int y ,</a:t>
            </a:r>
            <a:r>
              <a:rPr lang="en-US" altLang="fr-FR" sz="1800" b="1" dirty="0"/>
              <a:t>  </a:t>
            </a:r>
            <a:r>
              <a:rPr lang="fr-FR" altLang="zh-CN" sz="1800" b="1" dirty="0">
                <a:solidFill>
                  <a:srgbClr val="CC0066"/>
                </a:solidFill>
              </a:rPr>
              <a:t>int (*fun)(int , int )</a:t>
            </a:r>
            <a:r>
              <a:rPr lang="fr-FR" altLang="zh-CN" sz="1800" b="1" dirty="0"/>
              <a:t> )</a:t>
            </a:r>
            <a:endParaRPr lang="fr-FR" altLang="zh-CN" sz="1800" b="1" dirty="0"/>
          </a:p>
          <a:p>
            <a:pPr>
              <a:spcBef>
                <a:spcPts val="0"/>
              </a:spcBef>
              <a:buFont typeface="Wingdings" panose="05000000000000000000" pitchFamily="2" charset="2"/>
              <a:buNone/>
            </a:pPr>
            <a:r>
              <a:rPr lang="fr-FR" altLang="zh-CN" sz="1800" b="1" dirty="0"/>
              <a:t> {    return  </a:t>
            </a:r>
            <a:r>
              <a:rPr lang="fr-FR" altLang="zh-CN" sz="1800" b="1" dirty="0">
                <a:solidFill>
                  <a:srgbClr val="CC0066"/>
                </a:solidFill>
              </a:rPr>
              <a:t>(*fun) (x, y)</a:t>
            </a:r>
            <a:r>
              <a:rPr lang="fr-FR" altLang="zh-CN" sz="1800" b="1" dirty="0"/>
              <a:t>;  }</a:t>
            </a:r>
            <a:endParaRPr lang="fr-FR" altLang="zh-CN" sz="1800" b="1" dirty="0"/>
          </a:p>
          <a:p>
            <a:pPr>
              <a:lnSpc>
                <a:spcPct val="80000"/>
              </a:lnSpc>
              <a:spcBef>
                <a:spcPts val="0"/>
              </a:spcBef>
              <a:buFont typeface="Wingdings" panose="05000000000000000000" pitchFamily="2" charset="2"/>
              <a:buNone/>
            </a:pPr>
            <a:endParaRPr lang="zh-CN" altLang="en-US" sz="1800" b="1" dirty="0"/>
          </a:p>
        </p:txBody>
      </p:sp>
      <p:sp>
        <p:nvSpPr>
          <p:cNvPr id="81923" name="Rectangle 5"/>
          <p:cNvSpPr>
            <a:spLocks noChangeArrowheads="1"/>
          </p:cNvSpPr>
          <p:nvPr/>
        </p:nvSpPr>
        <p:spPr bwMode="auto">
          <a:xfrm>
            <a:off x="35243" y="4580632"/>
            <a:ext cx="5400675" cy="2303785"/>
          </a:xfrm>
          <a:prstGeom prst="rect">
            <a:avLst/>
          </a:prstGeom>
          <a:solidFill>
            <a:srgbClr val="FFFF00"/>
          </a:solidFill>
          <a:ln w="9525">
            <a:solidFill>
              <a:schemeClr val="tx2"/>
            </a:solidFill>
            <a:miter lim="800000"/>
          </a:ln>
        </p:spPr>
        <p:txBody>
          <a:bodyPr/>
          <a:lstStyle>
            <a:lvl1pPr marL="342900" indent="-34290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main()</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 b;</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scanf</a:t>
            </a:r>
            <a:r>
              <a:rPr lang="en-US" altLang="zh-CN" sz="2000" b="1" dirty="0">
                <a:latin typeface="Times New Roman" panose="02020603050405020304" pitchFamily="18" charset="0"/>
                <a:cs typeface="Times New Roman" panose="02020603050405020304" pitchFamily="18" charset="0"/>
              </a:rPr>
              <a:t>("%d  %d", &amp;a, &amp;b);</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("max = %d\n", </a:t>
            </a:r>
            <a:r>
              <a:rPr lang="en-US" altLang="zh-CN" sz="2000" b="1" dirty="0">
                <a:solidFill>
                  <a:srgbClr val="FF0066"/>
                </a:solidFill>
                <a:latin typeface="Times New Roman" panose="02020603050405020304" pitchFamily="18" charset="0"/>
                <a:cs typeface="Times New Roman" panose="02020603050405020304" pitchFamily="18" charset="0"/>
              </a:rPr>
              <a:t>process</a:t>
            </a:r>
            <a:r>
              <a:rPr lang="en-US" altLang="zh-CN" sz="2000" b="1" dirty="0">
                <a:latin typeface="Times New Roman" panose="02020603050405020304" pitchFamily="18" charset="0"/>
                <a:cs typeface="Times New Roman" panose="02020603050405020304" pitchFamily="18" charset="0"/>
              </a:rPr>
              <a:t>(a, b, </a:t>
            </a:r>
            <a:r>
              <a:rPr lang="en-US" altLang="zh-CN" sz="2000" b="1" dirty="0">
                <a:solidFill>
                  <a:srgbClr val="FF0066"/>
                </a:solidFill>
                <a:latin typeface="Times New Roman" panose="02020603050405020304" pitchFamily="18" charset="0"/>
                <a:cs typeface="Times New Roman" panose="02020603050405020304" pitchFamily="18" charset="0"/>
              </a:rPr>
              <a:t>max</a:t>
            </a:r>
            <a:r>
              <a:rPr lang="en-US" altLang="zh-CN"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("min = %d\n", </a:t>
            </a:r>
            <a:r>
              <a:rPr lang="en-US" altLang="zh-CN" sz="2000" b="1" dirty="0">
                <a:solidFill>
                  <a:srgbClr val="FF0066"/>
                </a:solidFill>
                <a:latin typeface="Times New Roman" panose="02020603050405020304" pitchFamily="18" charset="0"/>
                <a:cs typeface="Times New Roman" panose="02020603050405020304" pitchFamily="18" charset="0"/>
              </a:rPr>
              <a:t>process</a:t>
            </a:r>
            <a:r>
              <a:rPr lang="en-US" altLang="zh-CN" sz="2000" b="1" dirty="0">
                <a:latin typeface="Times New Roman" panose="02020603050405020304" pitchFamily="18" charset="0"/>
                <a:cs typeface="Times New Roman" panose="02020603050405020304" pitchFamily="18" charset="0"/>
              </a:rPr>
              <a:t>(a, b, </a:t>
            </a:r>
            <a:r>
              <a:rPr lang="en-US" altLang="zh-CN" sz="2000" b="1" dirty="0">
                <a:solidFill>
                  <a:srgbClr val="FF0066"/>
                </a:solidFill>
                <a:latin typeface="Times New Roman" panose="02020603050405020304" pitchFamily="18" charset="0"/>
                <a:cs typeface="Times New Roman" panose="02020603050405020304" pitchFamily="18" charset="0"/>
              </a:rPr>
              <a:t>min</a:t>
            </a:r>
            <a:r>
              <a:rPr lang="en-US" altLang="zh-CN"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printf</a:t>
            </a:r>
            <a:r>
              <a:rPr lang="en-US" altLang="zh-CN" sz="2000" b="1" dirty="0">
                <a:latin typeface="Times New Roman" panose="02020603050405020304" pitchFamily="18" charset="0"/>
                <a:cs typeface="Times New Roman" panose="02020603050405020304" pitchFamily="18" charset="0"/>
              </a:rPr>
              <a:t>("add = %d\n", </a:t>
            </a:r>
            <a:r>
              <a:rPr lang="en-US" altLang="zh-CN" sz="2000" b="1" dirty="0">
                <a:solidFill>
                  <a:srgbClr val="FF0066"/>
                </a:solidFill>
                <a:latin typeface="Times New Roman" panose="02020603050405020304" pitchFamily="18" charset="0"/>
                <a:cs typeface="Times New Roman" panose="02020603050405020304" pitchFamily="18" charset="0"/>
              </a:rPr>
              <a:t>process</a:t>
            </a:r>
            <a:r>
              <a:rPr lang="en-US" altLang="zh-CN" sz="2000" b="1" dirty="0">
                <a:latin typeface="Times New Roman" panose="02020603050405020304" pitchFamily="18" charset="0"/>
                <a:cs typeface="Times New Roman" panose="02020603050405020304" pitchFamily="18" charset="0"/>
              </a:rPr>
              <a:t>(a, b,</a:t>
            </a:r>
            <a:r>
              <a:rPr lang="en-US" altLang="zh-CN" sz="2000" b="1" dirty="0">
                <a:solidFill>
                  <a:srgbClr val="FF0066"/>
                </a:solidFill>
                <a:latin typeface="Times New Roman" panose="02020603050405020304" pitchFamily="18" charset="0"/>
                <a:cs typeface="Times New Roman" panose="02020603050405020304" pitchFamily="18" charset="0"/>
              </a:rPr>
              <a:t> add</a:t>
            </a:r>
            <a:r>
              <a:rPr lang="en-US" altLang="zh-CN"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zh-CN" sz="2000" b="1" dirty="0">
                <a:latin typeface="Times New Roman" panose="02020603050405020304" pitchFamily="18" charset="0"/>
                <a:cs typeface="Times New Roman" panose="02020603050405020304" pitchFamily="18" charset="0"/>
              </a:rPr>
              <a:t>    return 0</a:t>
            </a:r>
            <a:r>
              <a:rPr lang="en-US" altLang="zh-CN" sz="2000" b="1" dirty="0" smtClean="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p:txBody>
      </p:sp>
      <p:sp>
        <p:nvSpPr>
          <p:cNvPr id="81924" name="Rectangle 6"/>
          <p:cNvSpPr>
            <a:spLocks noChangeArrowheads="1"/>
          </p:cNvSpPr>
          <p:nvPr/>
        </p:nvSpPr>
        <p:spPr bwMode="auto">
          <a:xfrm>
            <a:off x="5393854" y="2184970"/>
            <a:ext cx="3851275"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r>
              <a:rPr lang="zh-CN" altLang="en-US" sz="2400" dirty="0">
                <a:latin typeface="黑体" panose="02010609060101010101" pitchFamily="49" charset="-122"/>
                <a:ea typeface="黑体" panose="02010609060101010101" pitchFamily="49" charset="-122"/>
              </a:rPr>
              <a:t>在每次调用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process()</a:t>
            </a:r>
            <a:r>
              <a:rPr lang="zh-CN" altLang="en-US" sz="2400" dirty="0">
                <a:latin typeface="黑体" panose="02010609060101010101" pitchFamily="49" charset="-122"/>
                <a:ea typeface="黑体" panose="02010609060101010101" pitchFamily="49" charset="-122"/>
              </a:rPr>
              <a:t>函数时，要调用的函数不是固定的</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只要在每次调用</a:t>
            </a:r>
            <a:r>
              <a:rPr lang="en-US" altLang="zh-CN" sz="2400" dirty="0">
                <a:latin typeface="Times New Roman" panose="02020603050405020304" pitchFamily="18" charset="0"/>
                <a:ea typeface="黑体" panose="02010609060101010101" pitchFamily="49" charset="-122"/>
              </a:rPr>
              <a:t>process()</a:t>
            </a:r>
            <a:r>
              <a:rPr lang="zh-CN" altLang="en-US" sz="2400" dirty="0">
                <a:latin typeface="黑体" panose="02010609060101010101" pitchFamily="49" charset="-122"/>
                <a:ea typeface="黑体" panose="02010609060101010101" pitchFamily="49" charset="-122"/>
              </a:rPr>
              <a:t>函数时给出不同的函数名作为实参即可</a:t>
            </a:r>
            <a:endParaRPr lang="zh-CN" altLang="en-US" sz="2400" dirty="0">
              <a:latin typeface="黑体" panose="02010609060101010101" pitchFamily="49" charset="-122"/>
              <a:ea typeface="黑体" panose="02010609060101010101" pitchFamily="49" charset="-122"/>
            </a:endParaRPr>
          </a:p>
          <a:p>
            <a:r>
              <a:rPr lang="en-US" altLang="zh-CN" sz="2400" dirty="0">
                <a:latin typeface="Times New Roman" panose="02020603050405020304" pitchFamily="18" charset="0"/>
                <a:ea typeface="黑体" panose="02010609060101010101" pitchFamily="49" charset="-122"/>
              </a:rPr>
              <a:t>process()</a:t>
            </a:r>
            <a:r>
              <a:rPr lang="en-US" altLang="zh-CN" sz="2400" dirty="0">
                <a:solidFill>
                  <a:srgbClr val="CC0066"/>
                </a:solidFill>
                <a:latin typeface="Times New Roman" panose="02020603050405020304" pitchFamily="18" charset="0"/>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函数不用作任何修改</a:t>
            </a:r>
            <a:endParaRPr lang="zh-CN" altLang="en-US" sz="2400" dirty="0">
              <a:latin typeface="黑体" panose="02010609060101010101" pitchFamily="49" charset="-122"/>
              <a:ea typeface="黑体" panose="02010609060101010101" pitchFamily="49" charset="-122"/>
            </a:endParaRPr>
          </a:p>
        </p:txBody>
      </p:sp>
      <p:sp>
        <p:nvSpPr>
          <p:cNvPr id="81925" name="Rectangle 2"/>
          <p:cNvSpPr>
            <a:spLocks noChangeArrowheads="1"/>
          </p:cNvSpPr>
          <p:nvPr/>
        </p:nvSpPr>
        <p:spPr bwMode="auto">
          <a:xfrm>
            <a:off x="2711450"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函数的指针作为函数参数</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627784" y="260648"/>
            <a:ext cx="6324600" cy="533400"/>
          </a:xfrm>
        </p:spPr>
        <p:txBody>
          <a:bodyPr/>
          <a:lstStyle/>
          <a:p>
            <a:r>
              <a:rPr lang="zh-CN" altLang="en-US" sz="3600" dirty="0" smtClean="0">
                <a:latin typeface="黑体" panose="02010609060101010101" pitchFamily="49" charset="-122"/>
                <a:ea typeface="黑体" panose="02010609060101010101" pitchFamily="49" charset="-122"/>
              </a:rPr>
              <a:t>函数的返回值</a:t>
            </a:r>
            <a:endParaRPr lang="zh-CN" altLang="en-US" sz="3600" dirty="0" smtClean="0">
              <a:latin typeface="黑体" panose="02010609060101010101" pitchFamily="49" charset="-122"/>
              <a:ea typeface="黑体" panose="02010609060101010101" pitchFamily="49" charset="-122"/>
            </a:endParaRPr>
          </a:p>
        </p:txBody>
      </p:sp>
      <p:sp>
        <p:nvSpPr>
          <p:cNvPr id="82947" name="Rectangle 3"/>
          <p:cNvSpPr>
            <a:spLocks noGrp="1" noChangeArrowheads="1"/>
          </p:cNvSpPr>
          <p:nvPr>
            <p:ph type="body" idx="1"/>
          </p:nvPr>
        </p:nvSpPr>
        <p:spPr>
          <a:xfrm>
            <a:off x="323850" y="2085975"/>
            <a:ext cx="8675688" cy="3287713"/>
          </a:xfrm>
        </p:spPr>
        <p:txBody>
          <a:bodyPr/>
          <a:lstStyle/>
          <a:p>
            <a:pPr>
              <a:lnSpc>
                <a:spcPct val="90000"/>
              </a:lnSpc>
            </a:pPr>
            <a:r>
              <a:rPr lang="zh-CN" altLang="en-US" sz="2800" dirty="0" smtClean="0">
                <a:latin typeface="黑体" panose="02010609060101010101" pitchFamily="49" charset="-122"/>
                <a:ea typeface="黑体" panose="02010609060101010101" pitchFamily="49" charset="-122"/>
              </a:rPr>
              <a:t>前面几章讲过，函数的返回值可以是</a:t>
            </a:r>
            <a:r>
              <a:rPr lang="en-US" altLang="zh-CN" sz="28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float</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void</a:t>
            </a:r>
            <a:r>
              <a:rPr lang="zh-CN" altLang="en-US" sz="2800" dirty="0" smtClean="0">
                <a:latin typeface="黑体" panose="02010609060101010101" pitchFamily="49" charset="-122"/>
                <a:ea typeface="黑体" panose="02010609060101010101" pitchFamily="49" charset="-122"/>
              </a:rPr>
              <a:t>等类型</a:t>
            </a:r>
            <a:endParaRPr lang="zh-CN" altLang="en-US" sz="2800" dirty="0" smtClean="0">
              <a:latin typeface="黑体" panose="02010609060101010101" pitchFamily="49" charset="-122"/>
              <a:ea typeface="黑体" panose="02010609060101010101" pitchFamily="49" charset="-122"/>
            </a:endParaRPr>
          </a:p>
          <a:p>
            <a:pPr lvl="1">
              <a:lnSpc>
                <a:spcPct val="90000"/>
              </a:lnSpc>
            </a:pPr>
            <a:r>
              <a:rPr lang="zh-CN" altLang="en-US" sz="3200" dirty="0" smtClean="0">
                <a:latin typeface="黑体" panose="02010609060101010101" pitchFamily="49" charset="-122"/>
                <a:ea typeface="黑体" panose="02010609060101010101" pitchFamily="49" charset="-122"/>
              </a:rPr>
              <a:t>如</a:t>
            </a:r>
            <a:r>
              <a:rPr lang="en-US" altLang="zh-CN" sz="3200" dirty="0" smtClean="0">
                <a:latin typeface="Times New Roman" panose="02020603050405020304" pitchFamily="18" charset="0"/>
                <a:ea typeface="黑体" panose="02010609060101010101" pitchFamily="49" charset="-122"/>
              </a:rPr>
              <a:t>:</a:t>
            </a:r>
            <a:r>
              <a:rPr lang="en-US" altLang="zh-CN" sz="3200" dirty="0" smtClean="0">
                <a:solidFill>
                  <a:srgbClr val="CC3300"/>
                </a:solidFill>
                <a:latin typeface="Times New Roman" panose="02020603050405020304" pitchFamily="18" charset="0"/>
                <a:ea typeface="黑体" panose="02010609060101010101" pitchFamily="49" charset="-122"/>
              </a:rPr>
              <a:t> </a:t>
            </a:r>
            <a:r>
              <a:rPr lang="en-US" altLang="zh-CN" sz="3200" dirty="0" err="1" smtClean="0">
                <a:solidFill>
                  <a:srgbClr val="CC3300"/>
                </a:solidFill>
                <a:latin typeface="Times New Roman" panose="02020603050405020304" pitchFamily="18" charset="0"/>
                <a:ea typeface="黑体" panose="02010609060101010101" pitchFamily="49" charset="-122"/>
              </a:rPr>
              <a:t>int</a:t>
            </a:r>
            <a:r>
              <a:rPr lang="en-US" altLang="zh-CN" sz="3200" dirty="0" smtClean="0">
                <a:latin typeface="Times New Roman" panose="02020603050405020304" pitchFamily="18" charset="0"/>
                <a:ea typeface="黑体" panose="02010609060101010101" pitchFamily="49" charset="-122"/>
              </a:rPr>
              <a:t>  max(</a:t>
            </a:r>
            <a:r>
              <a:rPr lang="en-US" altLang="zh-CN" sz="3200" dirty="0" err="1" smtClean="0">
                <a:latin typeface="Times New Roman" panose="02020603050405020304" pitchFamily="18" charset="0"/>
                <a:ea typeface="黑体" panose="02010609060101010101" pitchFamily="49" charset="-122"/>
              </a:rPr>
              <a:t>int</a:t>
            </a:r>
            <a:r>
              <a:rPr lang="en-US" altLang="zh-CN" sz="3200" dirty="0" smtClean="0">
                <a:latin typeface="Times New Roman" panose="02020603050405020304" pitchFamily="18" charset="0"/>
                <a:ea typeface="黑体" panose="02010609060101010101" pitchFamily="49" charset="-122"/>
              </a:rPr>
              <a:t> x, </a:t>
            </a:r>
            <a:r>
              <a:rPr lang="en-US" altLang="zh-CN" sz="3200" dirty="0" err="1" smtClean="0">
                <a:latin typeface="Times New Roman" panose="02020603050405020304" pitchFamily="18" charset="0"/>
                <a:ea typeface="黑体" panose="02010609060101010101" pitchFamily="49" charset="-122"/>
              </a:rPr>
              <a:t>int</a:t>
            </a:r>
            <a:r>
              <a:rPr lang="en-US" altLang="zh-CN" sz="3200" dirty="0" smtClean="0">
                <a:latin typeface="Times New Roman" panose="02020603050405020304" pitchFamily="18" charset="0"/>
                <a:ea typeface="黑体" panose="02010609060101010101" pitchFamily="49" charset="-122"/>
              </a:rPr>
              <a:t> y)</a:t>
            </a:r>
            <a:endParaRPr lang="en-US" altLang="zh-CN" sz="3200" dirty="0" smtClean="0">
              <a:latin typeface="Times New Roman" panose="02020603050405020304" pitchFamily="18" charset="0"/>
              <a:ea typeface="黑体" panose="02010609060101010101" pitchFamily="49" charset="-122"/>
            </a:endParaRPr>
          </a:p>
          <a:p>
            <a:pPr lvl="1">
              <a:lnSpc>
                <a:spcPct val="90000"/>
              </a:lnSpc>
            </a:pPr>
            <a:endParaRPr lang="en-US" altLang="zh-CN" sz="3200" dirty="0" smtClean="0">
              <a:latin typeface="黑体" panose="02010609060101010101" pitchFamily="49" charset="-122"/>
              <a:ea typeface="黑体" panose="02010609060101010101" pitchFamily="49" charset="-122"/>
            </a:endParaRPr>
          </a:p>
          <a:p>
            <a:pPr>
              <a:lnSpc>
                <a:spcPct val="90000"/>
              </a:lnSpc>
            </a:pPr>
            <a:r>
              <a:rPr lang="zh-CN" altLang="en-US" sz="2800" dirty="0" smtClean="0">
                <a:latin typeface="黑体" panose="02010609060101010101" pitchFamily="49" charset="-122"/>
                <a:ea typeface="黑体" panose="02010609060101010101" pitchFamily="49" charset="-122"/>
              </a:rPr>
              <a:t>函数的返回值也可以是</a:t>
            </a:r>
            <a:r>
              <a:rPr lang="zh-CN" altLang="en-US" sz="2800" b="1" dirty="0" smtClean="0">
                <a:solidFill>
                  <a:srgbClr val="FF0000"/>
                </a:solidFill>
                <a:latin typeface="黑体" panose="02010609060101010101" pitchFamily="49" charset="-122"/>
                <a:ea typeface="黑体" panose="02010609060101010101" pitchFamily="49" charset="-122"/>
              </a:rPr>
              <a:t>指针（地址）类型</a:t>
            </a:r>
            <a:endParaRPr lang="zh-CN" altLang="en-US" sz="2800" b="1" dirty="0" smtClean="0">
              <a:solidFill>
                <a:srgbClr val="FF0000"/>
              </a:solidFill>
              <a:latin typeface="黑体" panose="02010609060101010101" pitchFamily="49" charset="-122"/>
              <a:ea typeface="黑体" panose="02010609060101010101" pitchFamily="49" charset="-122"/>
            </a:endParaRPr>
          </a:p>
          <a:p>
            <a:pPr>
              <a:lnSpc>
                <a:spcPct val="90000"/>
              </a:lnSpc>
            </a:pPr>
            <a:endParaRPr lang="zh-CN" altLang="en-US" sz="28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1"/>
          </p:nvPr>
        </p:nvSpPr>
        <p:spPr>
          <a:xfrm>
            <a:off x="71120" y="1413510"/>
            <a:ext cx="9226550" cy="5026025"/>
          </a:xfrm>
        </p:spPr>
        <p:txBody>
          <a:bodyPr/>
          <a:lstStyle/>
          <a:p>
            <a:pPr>
              <a:lnSpc>
                <a:spcPct val="90000"/>
              </a:lnSpc>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返回值为指针类型的函数定义形式为：</a:t>
            </a:r>
            <a:endPar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类型名  * </a:t>
            </a:r>
            <a:r>
              <a:rPr lang="en-US" altLang="zh-CN" sz="2800" b="1" dirty="0" smtClean="0">
                <a:solidFill>
                  <a:srgbClr val="339966"/>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函数名</a:t>
            </a: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参数表</a:t>
            </a: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函数体</a:t>
            </a:r>
            <a:r>
              <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buFont typeface="Wingdings" panose="05000000000000000000" pitchFamily="2" charset="2"/>
              <a:buNone/>
            </a:pPr>
            <a:endParaRPr lang="en-US" altLang="zh-CN" sz="16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90000"/>
              </a:lnSpc>
              <a:buNone/>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如：</a:t>
            </a:r>
            <a:r>
              <a:rPr lang="en-US" altLang="zh-CN" b="1" dirty="0" err="1"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  a(</a:t>
            </a:r>
            <a:r>
              <a:rPr lang="en-US" altLang="zh-CN" b="1" dirty="0" err="1"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x, </a:t>
            </a:r>
            <a:r>
              <a:rPr lang="en-US" altLang="zh-CN" b="1" dirty="0" err="1"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y)</a:t>
            </a:r>
            <a:endPar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90000"/>
              </a:lnSpc>
              <a:buNone/>
            </a:pP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    </a:t>
            </a:r>
            <a:r>
              <a:rPr lang="zh-CN" altLang="en-US"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函数体</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marL="914400" lvl="2" indent="0">
              <a:lnSpc>
                <a:spcPct val="90000"/>
              </a:lnSpc>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是函数名，调用它以后能得到一个指向</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型数据的指针</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marL="914400" lvl="2" indent="0">
              <a:lnSpc>
                <a:spcPct val="90000"/>
              </a:lnSpc>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即函数</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的返回值是一个指向</a:t>
            </a:r>
            <a:r>
              <a:rPr lang="en-US" altLang="zh-CN" sz="2400"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型数据的指针</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90000"/>
              </a:lnSpc>
              <a:buNone/>
            </a:pPr>
            <a:r>
              <a:rPr lang="zh-CN" altLang="en-US" sz="28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注意：* </a:t>
            </a:r>
            <a:r>
              <a:rPr lang="en-US" altLang="zh-CN" sz="28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两侧没有括号</a:t>
            </a:r>
            <a:endParaRPr lang="en-US" altLang="zh-CN" sz="28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nSpc>
                <a:spcPct val="100000"/>
              </a:lnSpc>
              <a:buFont typeface="Wingdings" panose="05000000000000000000" pitchFamily="2" charset="2"/>
              <a:buNone/>
            </a:pP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的两侧分别</a:t>
            </a:r>
            <a:r>
              <a:rPr lang="zh-CN" altLang="en-US" sz="2400" b="1" dirty="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为指针运算符*和</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运算符，而</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优先级高于* ，因此</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先与括号结合，形成函数</a:t>
            </a:r>
            <a:r>
              <a:rPr lang="en-US" altLang="zh-CN" sz="2400"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Rectangle 2"/>
          <p:cNvSpPr>
            <a:spLocks noGrp="1" noChangeArrowheads="1"/>
          </p:cNvSpPr>
          <p:nvPr>
            <p:ph type="title"/>
            <p:custDataLst>
              <p:tags r:id="rId1"/>
            </p:custDataLst>
          </p:nvPr>
        </p:nvSpPr>
        <p:spPr>
          <a:xfrm>
            <a:off x="2627784" y="260648"/>
            <a:ext cx="6324600" cy="533400"/>
          </a:xfrm>
        </p:spPr>
        <p:txBody>
          <a:bodyPr/>
          <a:lstStyle/>
          <a:p>
            <a:r>
              <a:rPr lang="zh-CN" altLang="en-US" sz="3600" dirty="0" smtClean="0">
                <a:latin typeface="黑体" panose="02010609060101010101" pitchFamily="49" charset="-122"/>
                <a:ea typeface="黑体" panose="02010609060101010101" pitchFamily="49" charset="-122"/>
              </a:rPr>
              <a:t>函数的返回值</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2555776" y="260350"/>
            <a:ext cx="6324600" cy="533400"/>
          </a:xfrm>
        </p:spPr>
        <p:txBody>
          <a:bodyPr/>
          <a:lstStyle/>
          <a:p>
            <a:r>
              <a:rPr lang="zh-CN" altLang="en-US" sz="3600" dirty="0" smtClean="0">
                <a:latin typeface="黑体" panose="02010609060101010101" pitchFamily="49" charset="-122"/>
                <a:ea typeface="黑体" panose="02010609060101010101" pitchFamily="49" charset="-122"/>
              </a:rPr>
              <a:t>指针小结</a:t>
            </a:r>
            <a:endParaRPr lang="zh-CN" altLang="en-US" sz="3600" dirty="0" smtClean="0">
              <a:latin typeface="黑体" panose="02010609060101010101" pitchFamily="49" charset="-122"/>
              <a:ea typeface="黑体" panose="02010609060101010101" pitchFamily="49" charset="-122"/>
            </a:endParaRPr>
          </a:p>
        </p:txBody>
      </p:sp>
      <p:sp>
        <p:nvSpPr>
          <p:cNvPr id="84995" name="内容占位符 2"/>
          <p:cNvSpPr>
            <a:spLocks noGrp="1"/>
          </p:cNvSpPr>
          <p:nvPr>
            <p:ph idx="1"/>
          </p:nvPr>
        </p:nvSpPr>
        <p:spPr>
          <a:xfrm>
            <a:off x="684074" y="1586230"/>
            <a:ext cx="8032750" cy="4722813"/>
          </a:xfrm>
        </p:spPr>
        <p:txBody>
          <a:bodyPr/>
          <a:lstStyle/>
          <a:p>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指针</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和“指针变量”概念</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指针变量和数组</a:t>
            </a:r>
            <a:endParaRPr lang="en-US" altLang="zh-CN" dirty="0" smtClean="0">
              <a:latin typeface="黑体" panose="02010609060101010101" pitchFamily="49" charset="-122"/>
              <a:ea typeface="黑体" panose="02010609060101010101" pitchFamily="49" charset="-122"/>
            </a:endParaRPr>
          </a:p>
          <a:p>
            <a:pPr lvl="2"/>
            <a:r>
              <a:rPr lang="zh-CN" altLang="en-US" dirty="0" smtClean="0">
                <a:latin typeface="黑体" panose="02010609060101010101" pitchFamily="49" charset="-122"/>
                <a:ea typeface="黑体" panose="02010609060101010101" pitchFamily="49" charset="-122"/>
              </a:rPr>
              <a:t>一维数组、二维数组、字符数组</a:t>
            </a:r>
            <a:endParaRPr lang="en-US" altLang="zh-CN" dirty="0" smtClean="0">
              <a:latin typeface="黑体" panose="02010609060101010101" pitchFamily="49" charset="-122"/>
              <a:ea typeface="黑体" panose="02010609060101010101" pitchFamily="49" charset="-122"/>
            </a:endParaRPr>
          </a:p>
          <a:p>
            <a:pPr lvl="2"/>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指针变量和函数</a:t>
            </a:r>
            <a:endParaRPr lang="en-US" altLang="zh-CN" dirty="0" smtClean="0">
              <a:latin typeface="黑体" panose="02010609060101010101" pitchFamily="49" charset="-122"/>
              <a:ea typeface="黑体" panose="02010609060101010101" pitchFamily="49" charset="-122"/>
            </a:endParaRPr>
          </a:p>
          <a:p>
            <a:pPr lvl="2"/>
            <a:r>
              <a:rPr lang="zh-CN" altLang="en-US" dirty="0" smtClean="0">
                <a:latin typeface="黑体" panose="02010609060101010101" pitchFamily="49" charset="-122"/>
                <a:ea typeface="黑体" panose="02010609060101010101" pitchFamily="49" charset="-122"/>
              </a:rPr>
              <a:t>指向函数的指针变量</a:t>
            </a:r>
            <a:endParaRPr lang="en-US" altLang="zh-CN" dirty="0" smtClean="0">
              <a:latin typeface="黑体" panose="02010609060101010101" pitchFamily="49" charset="-122"/>
              <a:ea typeface="黑体" panose="02010609060101010101" pitchFamily="49" charset="-122"/>
            </a:endParaRPr>
          </a:p>
          <a:p>
            <a:pPr lvl="2"/>
            <a:r>
              <a:rPr lang="zh-CN" altLang="en-US" dirty="0" smtClean="0">
                <a:latin typeface="黑体" panose="02010609060101010101" pitchFamily="49" charset="-122"/>
                <a:ea typeface="黑体" panose="02010609060101010101" pitchFamily="49" charset="-122"/>
              </a:rPr>
              <a:t>函数的形式参数和实际参数：为指针变量</a:t>
            </a:r>
            <a:endParaRPr lang="en-US" altLang="zh-CN" dirty="0" smtClean="0">
              <a:latin typeface="黑体" panose="02010609060101010101" pitchFamily="49" charset="-122"/>
              <a:ea typeface="黑体" panose="02010609060101010101" pitchFamily="49" charset="-122"/>
            </a:endParaRPr>
          </a:p>
          <a:p>
            <a:pPr lvl="2"/>
            <a:r>
              <a:rPr lang="zh-CN" altLang="en-US" dirty="0" smtClean="0">
                <a:latin typeface="黑体" panose="02010609060101010101" pitchFamily="49" charset="-122"/>
                <a:ea typeface="黑体" panose="02010609060101010101" pitchFamily="49" charset="-122"/>
              </a:rPr>
              <a:t>函数的返回值：为指针变量</a:t>
            </a:r>
            <a:endParaRPr lang="en-US" altLang="zh-CN" dirty="0" smtClean="0">
              <a:latin typeface="黑体" panose="02010609060101010101" pitchFamily="49" charset="-122"/>
              <a:ea typeface="黑体" panose="02010609060101010101" pitchFamily="49" charset="-122"/>
            </a:endParaRPr>
          </a:p>
          <a:p>
            <a:pPr lvl="2"/>
            <a:endParaRPr lang="zh-CN" altLang="en-US" dirty="0" smtClean="0">
              <a:latin typeface="黑体" panose="02010609060101010101" pitchFamily="49" charset="-122"/>
              <a:ea typeface="黑体" panose="02010609060101010101" pitchFamily="49" charset="-122"/>
            </a:endParaRPr>
          </a:p>
        </p:txBody>
      </p:sp>
      <p:sp>
        <p:nvSpPr>
          <p:cNvPr id="8499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fld id="{DF98E31D-7AB2-45F9-9B71-E3665018F4CC}" type="datetime4">
              <a:rPr lang="en-US" altLang="zh-CN" sz="1400" smtClean="0">
                <a:solidFill>
                  <a:schemeClr val="accent1"/>
                </a:solidFill>
              </a:rPr>
            </a:fld>
            <a:endParaRPr lang="en-US" altLang="zh-CN" sz="1400" smtClean="0">
              <a:solidFill>
                <a:schemeClr val="accent1"/>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2340610" y="2011680"/>
            <a:ext cx="4799330" cy="2773680"/>
          </a:xfrm>
        </p:spPr>
        <p:txBody>
          <a:bodyPr/>
          <a:lstStyle/>
          <a:p>
            <a:r>
              <a:rPr lang="zh-CN" altLang="en-US">
                <a:solidFill>
                  <a:schemeClr val="tx1"/>
                </a:solidFill>
                <a:latin typeface="黑体" panose="02010609060101010101" pitchFamily="49" charset="-122"/>
                <a:ea typeface="黑体" panose="02010609060101010101" pitchFamily="49" charset="-122"/>
                <a:sym typeface="+mn-ea"/>
              </a:rPr>
              <a:t>指针数组</a:t>
            </a:r>
            <a:endParaRPr lang="zh-CN" altLang="en-US">
              <a:solidFill>
                <a:schemeClr val="tx1"/>
              </a:solidFill>
              <a:latin typeface="黑体" panose="02010609060101010101" pitchFamily="49" charset="-122"/>
              <a:ea typeface="黑体" panose="02010609060101010101" pitchFamily="49" charset="-122"/>
              <a:sym typeface="+mn-ea"/>
            </a:endParaRPr>
          </a:p>
          <a:p>
            <a:endParaRPr lang="zh-CN" altLang="en-US">
              <a:solidFill>
                <a:schemeClr val="tx1"/>
              </a:solidFill>
              <a:latin typeface="黑体" panose="02010609060101010101" pitchFamily="49" charset="-122"/>
              <a:ea typeface="黑体" panose="02010609060101010101" pitchFamily="49" charset="-122"/>
              <a:sym typeface="+mn-ea"/>
            </a:endParaRPr>
          </a:p>
          <a:p>
            <a:r>
              <a:rPr lang="zh-CN" altLang="en-US">
                <a:solidFill>
                  <a:schemeClr val="tx1"/>
                </a:solidFill>
                <a:latin typeface="黑体" panose="02010609060101010101" pitchFamily="49" charset="-122"/>
                <a:ea typeface="黑体" panose="02010609060101010101" pitchFamily="49" charset="-122"/>
                <a:sym typeface="+mn-ea"/>
              </a:rPr>
              <a:t>指向指针数据的指针变量</a:t>
            </a:r>
            <a:r>
              <a:rPr lang="zh-CN" altLang="zh-CN" smtClean="0">
                <a:solidFill>
                  <a:schemeClr val="tx1"/>
                </a:solidFill>
                <a:latin typeface="黑体" panose="02010609060101010101" pitchFamily="49" charset="-122"/>
                <a:ea typeface="黑体" panose="02010609060101010101" pitchFamily="49" charset="-122"/>
              </a:rPr>
              <a:t>（多重指针）</a:t>
            </a:r>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a:p>
            <a:r>
              <a:rPr lang="zh-CN" altLang="en-US" dirty="0" smtClean="0">
                <a:solidFill>
                  <a:schemeClr val="tx1"/>
                </a:solidFill>
                <a:latin typeface="Times New Roman" panose="02020603050405020304" pitchFamily="18" charset="0"/>
                <a:ea typeface="黑体" panose="02010609060101010101" pitchFamily="49" charset="-122"/>
                <a:sym typeface="+mn-ea"/>
              </a:rPr>
              <a:t>内存</a:t>
            </a:r>
            <a:r>
              <a:rPr lang="zh-CN" altLang="en-US" dirty="0" smtClean="0">
                <a:latin typeface="Times New Roman" panose="02020603050405020304" pitchFamily="18" charset="0"/>
                <a:ea typeface="黑体" panose="02010609060101010101" pitchFamily="49" charset="-122"/>
                <a:sym typeface="+mn-ea"/>
              </a:rPr>
              <a:t>动态</a:t>
            </a:r>
            <a:r>
              <a:rPr lang="zh-CN" altLang="en-US" dirty="0" smtClean="0">
                <a:solidFill>
                  <a:schemeClr val="tx1"/>
                </a:solidFill>
                <a:latin typeface="Times New Roman" panose="02020603050405020304" pitchFamily="18" charset="0"/>
                <a:ea typeface="黑体" panose="02010609060101010101" pitchFamily="49" charset="-122"/>
                <a:sym typeface="+mn-ea"/>
              </a:rPr>
              <a:t>分配</a:t>
            </a:r>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p:txBody>
      </p:sp>
      <p:sp>
        <p:nvSpPr>
          <p:cNvPr id="68611" name="Rectangle 2"/>
          <p:cNvSpPr>
            <a:spLocks noChangeArrowheads="1"/>
          </p:cNvSpPr>
          <p:nvPr/>
        </p:nvSpPr>
        <p:spPr bwMode="auto">
          <a:xfrm>
            <a:off x="2640013" y="260901"/>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第八章善于利用指针</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67880" y="260350"/>
            <a:ext cx="6324600" cy="533400"/>
          </a:xfrm>
        </p:spPr>
        <p:txBody>
          <a:bodyPr/>
          <a:lstStyle/>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
        <p:nvSpPr>
          <p:cNvPr id="86019" name="Rectangle 3"/>
          <p:cNvSpPr>
            <a:spLocks noGrp="1" noChangeArrowheads="1"/>
          </p:cNvSpPr>
          <p:nvPr>
            <p:ph type="body" idx="1"/>
          </p:nvPr>
        </p:nvSpPr>
        <p:spPr>
          <a:xfrm>
            <a:off x="107950" y="1557338"/>
            <a:ext cx="8893175" cy="5026025"/>
          </a:xfrm>
        </p:spPr>
        <p:txBody>
          <a:bodyPr/>
          <a:lstStyle/>
          <a:p>
            <a:pPr>
              <a:lnSpc>
                <a:spcPct val="8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指针数组</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一个数组，</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其数组元素</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均为指针类型</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即指针数组中的</a:t>
            </a:r>
            <a:r>
              <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每一个元素都相当于一个指针变量</a:t>
            </a:r>
            <a:endPar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endParaRPr lang="zh-CN" altLang="en-US" sz="24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一维指针数组的定义形式为：</a:t>
            </a:r>
            <a:endPar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类型名  * 数组名</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数组长度</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80000"/>
              </a:lnSpc>
              <a:buFont typeface="Wingdings" panose="05000000000000000000" pitchFamily="2" charset="2"/>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lnSpc>
                <a:spcPct val="80000"/>
              </a:lnSpc>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例：</a:t>
            </a:r>
            <a:r>
              <a:rPr lang="en-US" altLang="zh-CN" b="1" dirty="0" err="1"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rPr>
              <a:t>   * p[4];</a:t>
            </a:r>
            <a:endParaRPr lang="en-US" altLang="zh-CN" b="1" dirty="0" smtClean="0">
              <a:solidFill>
                <a:srgbClr val="CC3300"/>
              </a:solidFill>
              <a:latin typeface="Times New Roman" panose="02020603050405020304" pitchFamily="18" charset="0"/>
              <a:ea typeface="黑体" panose="02010609060101010101" pitchFamily="49" charset="-122"/>
              <a:cs typeface="Times New Roman" panose="02020603050405020304" pitchFamily="18" charset="0"/>
            </a:endParaRPr>
          </a:p>
          <a:p>
            <a:pPr lvl="2">
              <a:lnSpc>
                <a:spcPct val="80000"/>
              </a:lnSpc>
            </a:pP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8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由于</a:t>
            </a:r>
            <a:r>
              <a:rPr lang="en-US" altLang="zh-CN"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比*优先级高</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，因此</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先与</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结合，形成</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p[4]</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，是个数组</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2">
              <a:lnSpc>
                <a:spcPct val="80000"/>
              </a:lnSpc>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此数组再与前面的</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结合，表示此数组每个元素都是指针类型，指向</a:t>
            </a:r>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int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型数据</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86360" y="1380490"/>
            <a:ext cx="5061585" cy="5073650"/>
          </a:xfrm>
        </p:spPr>
        <p:txBody>
          <a:bodyPr/>
          <a:lstStyle/>
          <a:p>
            <a:pPr>
              <a:lnSpc>
                <a:spcPct val="90000"/>
              </a:lnSpc>
            </a:pPr>
            <a:r>
              <a:rPr lang="zh-CN" altLang="en-US" sz="28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要把变量</a:t>
            </a:r>
            <a:r>
              <a:rPr lang="en-US" altLang="zh-CN" sz="28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en-US" sz="28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地址</a:t>
            </a:r>
            <a:r>
              <a:rPr lang="zh-CN" altLang="en-US" sz="28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保存起来，需要定义一个变量，如</a:t>
            </a:r>
            <a:r>
              <a:rPr lang="en-US" altLang="zh-CN" sz="28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2800" b="1"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90000"/>
              </a:lnSpc>
              <a:buFont typeface="Wingdings" panose="05000000000000000000" pitchFamily="2" charset="2"/>
              <a:buChar char="ü"/>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不是一般的变量，它保存的是内存地址</a:t>
            </a:r>
            <a:b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b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buFont typeface="Wingdings" panose="05000000000000000000" pitchFamily="2" charset="2"/>
              <a:buChar char="ü"/>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要将变量</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，定义为能保存地址的数据类型</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buFont typeface="Wingdings" panose="05000000000000000000" pitchFamily="2" charset="2"/>
              <a:buChar char="ü"/>
            </a:pP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buFont typeface="Wingdings" panose="05000000000000000000" pitchFamily="2" charset="2"/>
              <a:buChar char="ü"/>
            </a:pP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就是</a:t>
            </a:r>
            <a:r>
              <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指针数据类型</a:t>
            </a:r>
            <a:endPar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buFont typeface="Wingdings" panose="05000000000000000000" pitchFamily="2" charset="2"/>
              <a:buChar char="ü"/>
            </a:pPr>
            <a:endParaRPr lang="zh-CN" altLang="en-US"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a:spcBef>
                <a:spcPct val="0"/>
              </a:spcBef>
              <a:buFont typeface="Wingdings" panose="05000000000000000000" pitchFamily="2" charset="2"/>
              <a:buChar char="ü"/>
            </a:pPr>
            <a:r>
              <a:rPr lang="zh-CN" altLang="en-US"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故，要</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定义一个指针变量</a:t>
            </a:r>
            <a:r>
              <a:rPr lang="zh-CN" altLang="en-US"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保存指针</a:t>
            </a:r>
            <a:r>
              <a:rPr lang="en-US" altLang="zh-CN"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地址</a:t>
            </a:r>
            <a:r>
              <a:rPr lang="en-US" altLang="zh-CN"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endParaRPr lang="zh-CN" altLang="en-US"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243" name="Rectangle 2"/>
          <p:cNvSpPr>
            <a:spLocks noChangeArrowheads="1"/>
          </p:cNvSpPr>
          <p:nvPr/>
        </p:nvSpPr>
        <p:spPr bwMode="auto">
          <a:xfrm>
            <a:off x="2567880" y="260648"/>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4000" dirty="0">
                <a:solidFill>
                  <a:schemeClr val="bg1"/>
                </a:solidFill>
                <a:latin typeface="黑体" panose="02010609060101010101" pitchFamily="49" charset="-122"/>
                <a:ea typeface="黑体" panose="02010609060101010101" pitchFamily="49" charset="-122"/>
              </a:rPr>
              <a:t>数据的存储</a:t>
            </a:r>
            <a:endParaRPr lang="zh-CN" altLang="en-US" sz="4000" dirty="0">
              <a:solidFill>
                <a:schemeClr val="bg1"/>
              </a:solidFill>
              <a:latin typeface="黑体" panose="02010609060101010101" pitchFamily="49" charset="-122"/>
              <a:ea typeface="黑体" panose="02010609060101010101" pitchFamily="49" charset="-122"/>
            </a:endParaRPr>
          </a:p>
        </p:txBody>
      </p:sp>
      <p:graphicFrame>
        <p:nvGraphicFramePr>
          <p:cNvPr id="17" name="Group 50"/>
          <p:cNvGraphicFramePr>
            <a:graphicFrameLocks noGrp="1"/>
          </p:cNvGraphicFramePr>
          <p:nvPr>
            <p:custDataLst>
              <p:tags r:id="rId1"/>
            </p:custDataLst>
          </p:nvPr>
        </p:nvGraphicFramePr>
        <p:xfrm>
          <a:off x="6202680" y="1631950"/>
          <a:ext cx="3071813" cy="4034157"/>
        </p:xfrm>
        <a:graphic>
          <a:graphicData uri="http://schemas.openxmlformats.org/drawingml/2006/table">
            <a:tbl>
              <a:tblPr/>
              <a:tblGrid>
                <a:gridCol w="1344930"/>
                <a:gridCol w="1726883"/>
              </a:tblGrid>
              <a:tr h="3175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7                   0</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编号为</a:t>
                      </a: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2000</a:t>
                      </a: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的字节</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2001</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2002</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2003</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2004</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2005</a:t>
                      </a: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6703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a:noFill/>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a:noFill/>
                    </a:lnL>
                    <a:lnR>
                      <a:noFill/>
                    </a:lnR>
                    <a:lnT>
                      <a:noFill/>
                    </a:lnT>
                    <a:lnB>
                      <a:noFill/>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a:solidFill>
                        <a:schemeClr val="tx1"/>
                      </a:solidFill>
                      <a:prstDash val="solid"/>
                    </a:lnL>
                    <a:lnR>
                      <a:noFill/>
                    </a:lnR>
                    <a:lnT>
                      <a:noFill/>
                    </a:lnT>
                    <a:lnB>
                      <a:noFill/>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a:solidFill>
                        <a:schemeClr val="tx1"/>
                      </a:solidFill>
                      <a:prstDash val="solid"/>
                    </a:lnL>
                    <a:lnR>
                      <a:noFill/>
                    </a:lnR>
                    <a:lnT>
                      <a:noFill/>
                    </a:lnT>
                    <a:lnB>
                      <a:noFill/>
                    </a:lnB>
                    <a:lnTlToBr>
                      <a:noFill/>
                    </a:lnTlToBr>
                    <a:lnBlToTr>
                      <a:noFill/>
                    </a:lnBlToTr>
                    <a:noFill/>
                  </a:tcPr>
                </a:tc>
              </a:tr>
            </a:tbl>
          </a:graphicData>
        </a:graphic>
      </p:graphicFrame>
      <p:sp>
        <p:nvSpPr>
          <p:cNvPr id="18" name="TextBox 5"/>
          <p:cNvSpPr txBox="1">
            <a:spLocks noChangeArrowheads="1"/>
          </p:cNvSpPr>
          <p:nvPr>
            <p:custDataLst>
              <p:tags r:id="rId2"/>
            </p:custDataLst>
          </p:nvPr>
        </p:nvSpPr>
        <p:spPr bwMode="auto">
          <a:xfrm>
            <a:off x="6650355" y="213201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10</a:t>
            </a:r>
            <a:endParaRPr lang="zh-CN" altLang="en-US" sz="1800" b="1">
              <a:solidFill>
                <a:srgbClr val="CC0066"/>
              </a:solidFill>
            </a:endParaRPr>
          </a:p>
        </p:txBody>
      </p:sp>
      <p:sp>
        <p:nvSpPr>
          <p:cNvPr id="19" name="TextBox 7"/>
          <p:cNvSpPr txBox="1">
            <a:spLocks noChangeArrowheads="1"/>
          </p:cNvSpPr>
          <p:nvPr>
            <p:custDataLst>
              <p:tags r:id="rId3"/>
            </p:custDataLst>
          </p:nvPr>
        </p:nvSpPr>
        <p:spPr bwMode="auto">
          <a:xfrm>
            <a:off x="6717030" y="3560763"/>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1800" b="1">
                <a:solidFill>
                  <a:srgbClr val="CC0066"/>
                </a:solidFill>
              </a:rPr>
              <a:t>20</a:t>
            </a:r>
            <a:endParaRPr lang="zh-CN" altLang="en-US" sz="1800" b="1">
              <a:solidFill>
                <a:srgbClr val="CC0066"/>
              </a:solidFill>
            </a:endParaRPr>
          </a:p>
        </p:txBody>
      </p:sp>
      <p:sp>
        <p:nvSpPr>
          <p:cNvPr id="20" name="AutoShape 43"/>
          <p:cNvSpPr/>
          <p:nvPr>
            <p:custDataLst>
              <p:tags r:id="rId4"/>
            </p:custDataLst>
          </p:nvPr>
        </p:nvSpPr>
        <p:spPr bwMode="auto">
          <a:xfrm>
            <a:off x="6007418" y="3582988"/>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21" name="Text Box 44"/>
          <p:cNvSpPr txBox="1">
            <a:spLocks noChangeArrowheads="1"/>
          </p:cNvSpPr>
          <p:nvPr>
            <p:custDataLst>
              <p:tags r:id="rId5"/>
            </p:custDataLst>
          </p:nvPr>
        </p:nvSpPr>
        <p:spPr bwMode="auto">
          <a:xfrm>
            <a:off x="5291455" y="3606800"/>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黑体" panose="02010609060101010101" pitchFamily="49" charset="-122"/>
                <a:ea typeface="黑体" panose="02010609060101010101" pitchFamily="49" charset="-122"/>
                <a:cs typeface="黑体" panose="02010609060101010101" pitchFamily="49" charset="-122"/>
              </a:rPr>
              <a:t>变量</a:t>
            </a:r>
            <a:r>
              <a:rPr lang="en-US" altLang="zh-CN" sz="1800">
                <a:solidFill>
                  <a:srgbClr val="CC0066"/>
                </a:solidFill>
                <a:latin typeface="黑体" panose="02010609060101010101" pitchFamily="49" charset="-122"/>
                <a:ea typeface="黑体" panose="02010609060101010101" pitchFamily="49" charset="-122"/>
                <a:cs typeface="黑体" panose="02010609060101010101" pitchFamily="49" charset="-122"/>
              </a:rPr>
              <a:t>b</a:t>
            </a:r>
            <a:endParaRPr lang="en-US" altLang="zh-CN" sz="1800">
              <a:solidFill>
                <a:srgbClr val="CC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22" name="Text Box 45"/>
          <p:cNvSpPr txBox="1">
            <a:spLocks noChangeArrowheads="1"/>
          </p:cNvSpPr>
          <p:nvPr>
            <p:custDataLst>
              <p:tags r:id="rId6"/>
            </p:custDataLst>
          </p:nvPr>
        </p:nvSpPr>
        <p:spPr bwMode="auto">
          <a:xfrm>
            <a:off x="5304155" y="2138363"/>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变量</a:t>
            </a:r>
            <a:r>
              <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800">
              <a:solidFill>
                <a:srgbClr val="CC00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AutoShape 46"/>
          <p:cNvSpPr/>
          <p:nvPr>
            <p:custDataLst>
              <p:tags r:id="rId7"/>
            </p:custDataLst>
          </p:nvPr>
        </p:nvSpPr>
        <p:spPr bwMode="auto">
          <a:xfrm>
            <a:off x="6007418" y="2143125"/>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24" name="TextBox 7"/>
          <p:cNvSpPr txBox="1">
            <a:spLocks noChangeArrowheads="1"/>
          </p:cNvSpPr>
          <p:nvPr>
            <p:custDataLst>
              <p:tags r:id="rId8"/>
            </p:custDataLst>
          </p:nvPr>
        </p:nvSpPr>
        <p:spPr bwMode="auto">
          <a:xfrm>
            <a:off x="6438265" y="5046345"/>
            <a:ext cx="8648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400" b="1">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2004</a:t>
            </a:r>
            <a:endParaRPr lang="en-US" altLang="zh-CN" sz="2400" b="1">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sp>
        <p:nvSpPr>
          <p:cNvPr id="25" name="Text Box 48"/>
          <p:cNvSpPr txBox="1">
            <a:spLocks noChangeArrowheads="1"/>
          </p:cNvSpPr>
          <p:nvPr>
            <p:custDataLst>
              <p:tags r:id="rId9"/>
            </p:custDataLst>
          </p:nvPr>
        </p:nvSpPr>
        <p:spPr bwMode="auto">
          <a:xfrm>
            <a:off x="4829810" y="5090160"/>
            <a:ext cx="122618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指针变量</a:t>
            </a:r>
            <a:r>
              <a:rPr lang="en-US" altLang="zh-CN"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rPr>
              <a:t>c</a:t>
            </a:r>
            <a:endParaRPr lang="en-US" altLang="zh-CN" sz="1800" b="1">
              <a:solidFill>
                <a:srgbClr val="00B0F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AutoShape 49"/>
          <p:cNvSpPr/>
          <p:nvPr>
            <p:custDataLst>
              <p:tags r:id="rId10"/>
            </p:custDataLst>
          </p:nvPr>
        </p:nvSpPr>
        <p:spPr bwMode="auto">
          <a:xfrm>
            <a:off x="6007418" y="5022850"/>
            <a:ext cx="193675" cy="390525"/>
          </a:xfrm>
          <a:prstGeom prst="leftBrace">
            <a:avLst>
              <a:gd name="adj1" fmla="val 16803"/>
              <a:gd name="adj2" fmla="val 50000"/>
            </a:avLst>
          </a:prstGeom>
          <a:noFill/>
          <a:ln w="952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grpSp>
        <p:nvGrpSpPr>
          <p:cNvPr id="27" name="Group 57"/>
          <p:cNvGrpSpPr/>
          <p:nvPr/>
        </p:nvGrpSpPr>
        <p:grpSpPr bwMode="auto">
          <a:xfrm>
            <a:off x="7139305" y="3575050"/>
            <a:ext cx="1439863" cy="1728788"/>
            <a:chOff x="4286" y="2840"/>
            <a:chExt cx="907" cy="1089"/>
          </a:xfrm>
        </p:grpSpPr>
        <p:sp>
          <p:nvSpPr>
            <p:cNvPr id="28" name="Line 54"/>
            <p:cNvSpPr>
              <a:spLocks noChangeShapeType="1"/>
            </p:cNvSpPr>
            <p:nvPr>
              <p:custDataLst>
                <p:tags r:id="rId11"/>
              </p:custDataLst>
            </p:nvPr>
          </p:nvSpPr>
          <p:spPr bwMode="auto">
            <a:xfrm flipH="1">
              <a:off x="4921" y="2840"/>
              <a:ext cx="272" cy="0"/>
            </a:xfrm>
            <a:prstGeom prst="line">
              <a:avLst/>
            </a:prstGeom>
            <a:noFill/>
            <a:ln w="57150">
              <a:solidFill>
                <a:srgbClr val="00B0F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9" name="Line 55"/>
            <p:cNvSpPr>
              <a:spLocks noChangeShapeType="1"/>
            </p:cNvSpPr>
            <p:nvPr>
              <p:custDataLst>
                <p:tags r:id="rId12"/>
              </p:custDataLst>
            </p:nvPr>
          </p:nvSpPr>
          <p:spPr bwMode="auto">
            <a:xfrm>
              <a:off x="5193" y="2840"/>
              <a:ext cx="0" cy="1089"/>
            </a:xfrm>
            <a:prstGeom prst="line">
              <a:avLst/>
            </a:prstGeom>
            <a:noFill/>
            <a:ln w="57150">
              <a:solidFill>
                <a:srgbClr val="00B0F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0" name="Line 56"/>
            <p:cNvSpPr>
              <a:spLocks noChangeShapeType="1"/>
            </p:cNvSpPr>
            <p:nvPr>
              <p:custDataLst>
                <p:tags r:id="rId13"/>
              </p:custDataLst>
            </p:nvPr>
          </p:nvSpPr>
          <p:spPr bwMode="auto">
            <a:xfrm>
              <a:off x="4286" y="3929"/>
              <a:ext cx="907" cy="0"/>
            </a:xfrm>
            <a:prstGeom prst="line">
              <a:avLst/>
            </a:prstGeom>
            <a:noFill/>
            <a:ln w="57150">
              <a:solidFill>
                <a:srgbClr val="00B0F0"/>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1" name="椭圆形标注 30"/>
          <p:cNvSpPr/>
          <p:nvPr>
            <p:custDataLst>
              <p:tags r:id="rId14"/>
            </p:custDataLst>
          </p:nvPr>
        </p:nvSpPr>
        <p:spPr>
          <a:xfrm>
            <a:off x="6650355" y="5806440"/>
            <a:ext cx="2399030" cy="712470"/>
          </a:xfrm>
          <a:prstGeom prst="wedgeEllipseCallout">
            <a:avLst>
              <a:gd name="adj1" fmla="val -29666"/>
              <a:gd name="adj2" fmla="val -9777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C00000"/>
                </a:solidFill>
                <a:latin typeface="黑体" panose="02010609060101010101" pitchFamily="49" charset="-122"/>
                <a:ea typeface="黑体" panose="02010609060101010101" pitchFamily="49" charset="-122"/>
              </a:rPr>
              <a:t>指针</a:t>
            </a:r>
            <a:r>
              <a:rPr lang="en-US" altLang="en-US" sz="2000">
                <a:solidFill>
                  <a:srgbClr val="C00000"/>
                </a:solidFill>
                <a:latin typeface="黑体" panose="02010609060101010101" pitchFamily="49" charset="-122"/>
                <a:ea typeface="黑体" panose="02010609060101010101" pitchFamily="49" charset="-122"/>
              </a:rPr>
              <a:t>(</a:t>
            </a:r>
            <a:r>
              <a:rPr lang="zh-CN" altLang="en-US" sz="2000">
                <a:solidFill>
                  <a:srgbClr val="C00000"/>
                </a:solidFill>
                <a:latin typeface="黑体" panose="02010609060101010101" pitchFamily="49" charset="-122"/>
                <a:ea typeface="黑体" panose="02010609060101010101" pitchFamily="49" charset="-122"/>
              </a:rPr>
              <a:t>地址</a:t>
            </a:r>
            <a:r>
              <a:rPr lang="en-US" altLang="en-US" sz="2000">
                <a:solidFill>
                  <a:srgbClr val="C00000"/>
                </a:solidFill>
                <a:latin typeface="黑体" panose="02010609060101010101" pitchFamily="49" charset="-122"/>
                <a:ea typeface="黑体" panose="02010609060101010101" pitchFamily="49" charset="-122"/>
              </a:rPr>
              <a:t>)</a:t>
            </a:r>
            <a:endParaRPr lang="en-US" altLang="en-US" sz="200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612527" y="1498600"/>
            <a:ext cx="8135937" cy="2794000"/>
          </a:xfrm>
        </p:spPr>
        <p:txBody>
          <a:bodyPr/>
          <a:lstStyle/>
          <a:p>
            <a:pPr>
              <a:lnSpc>
                <a:spcPct val="90000"/>
              </a:lnSpc>
            </a:pPr>
            <a:r>
              <a:rPr lang="zh-CN" altLang="en-US" sz="2800" dirty="0" smtClean="0">
                <a:latin typeface="黑体" panose="02010609060101010101" pitchFamily="49" charset="-122"/>
                <a:ea typeface="黑体" panose="02010609060101010101" pitchFamily="49" charset="-122"/>
              </a:rPr>
              <a:t>指针数组一般用来指向若干个字符串，使字符串处理更加方便灵活</a:t>
            </a:r>
            <a:endParaRPr lang="zh-CN" altLang="en-US" sz="2800" dirty="0" smtClean="0">
              <a:latin typeface="黑体" panose="02010609060101010101" pitchFamily="49" charset="-122"/>
              <a:ea typeface="黑体" panose="02010609060101010101" pitchFamily="49" charset="-122"/>
            </a:endParaRPr>
          </a:p>
          <a:p>
            <a:pPr lvl="1">
              <a:lnSpc>
                <a:spcPct val="90000"/>
              </a:lnSpc>
            </a:pPr>
            <a:r>
              <a:rPr lang="zh-CN" altLang="en-US" sz="2400" dirty="0" smtClean="0">
                <a:latin typeface="黑体" panose="02010609060101010101" pitchFamily="49" charset="-122"/>
                <a:ea typeface="黑体" panose="02010609060101010101" pitchFamily="49" charset="-122"/>
              </a:rPr>
              <a:t>因为一个字符串本身是一维字符数组，如果想存储多个字符串的时候，必然要定义一个二维字符数组</a:t>
            </a:r>
            <a:endParaRPr lang="zh-CN" altLang="en-US" sz="2400" dirty="0" smtClean="0">
              <a:latin typeface="黑体" panose="02010609060101010101" pitchFamily="49" charset="-122"/>
              <a:ea typeface="黑体" panose="02010609060101010101" pitchFamily="49" charset="-122"/>
            </a:endParaRPr>
          </a:p>
          <a:p>
            <a:pPr lvl="1">
              <a:lnSpc>
                <a:spcPct val="90000"/>
              </a:lnSpc>
            </a:pPr>
            <a:r>
              <a:rPr lang="zh-CN" altLang="en-US" sz="2400" b="1" dirty="0" smtClean="0">
                <a:solidFill>
                  <a:srgbClr val="FF0000"/>
                </a:solidFill>
                <a:latin typeface="黑体" panose="02010609060101010101" pitchFamily="49" charset="-122"/>
                <a:ea typeface="黑体" panose="02010609060101010101" pitchFamily="49" charset="-122"/>
              </a:rPr>
              <a:t>但存在问题：数组的行、列长度是不可变的</a:t>
            </a:r>
            <a:endParaRPr lang="zh-CN" altLang="en-US" sz="2400" b="1" dirty="0" smtClean="0">
              <a:solidFill>
                <a:srgbClr val="FF0000"/>
              </a:solidFill>
              <a:latin typeface="黑体" panose="02010609060101010101" pitchFamily="49" charset="-122"/>
              <a:ea typeface="黑体" panose="02010609060101010101" pitchFamily="49" charset="-122"/>
            </a:endParaRPr>
          </a:p>
          <a:p>
            <a:pPr lvl="2">
              <a:lnSpc>
                <a:spcPct val="90000"/>
              </a:lnSpc>
            </a:pPr>
            <a:r>
              <a:rPr lang="zh-CN" altLang="en-US" sz="2000" b="1" dirty="0" smtClean="0">
                <a:solidFill>
                  <a:srgbClr val="FF0000"/>
                </a:solidFill>
                <a:latin typeface="黑体" panose="02010609060101010101" pitchFamily="49" charset="-122"/>
                <a:ea typeface="黑体" panose="02010609060101010101" pitchFamily="49" charset="-122"/>
              </a:rPr>
              <a:t>即每一个字符串不会因为实际所使用的长度而分配给最恰当的内存单元，会浪费存储空间</a:t>
            </a:r>
            <a:endParaRPr lang="zh-CN" altLang="en-US" sz="2000" b="1" dirty="0" smtClean="0">
              <a:solidFill>
                <a:srgbClr val="FF0000"/>
              </a:solidFill>
              <a:latin typeface="黑体" panose="02010609060101010101" pitchFamily="49" charset="-122"/>
              <a:ea typeface="黑体" panose="02010609060101010101" pitchFamily="49" charset="-122"/>
            </a:endParaRPr>
          </a:p>
          <a:p>
            <a:pPr lvl="2">
              <a:lnSpc>
                <a:spcPct val="90000"/>
              </a:lnSpc>
            </a:pPr>
            <a:endParaRPr lang="zh-CN" altLang="en-US" sz="2000" dirty="0" smtClean="0">
              <a:latin typeface="黑体" panose="02010609060101010101" pitchFamily="49" charset="-122"/>
              <a:ea typeface="黑体" panose="02010609060101010101" pitchFamily="49" charset="-122"/>
            </a:endParaRPr>
          </a:p>
          <a:p>
            <a:pPr marL="0" lvl="1" indent="0">
              <a:lnSpc>
                <a:spcPct val="90000"/>
              </a:lnSpc>
              <a:buNone/>
            </a:pPr>
            <a:r>
              <a:rPr lang="zh-CN" altLang="en-US" dirty="0" smtClean="0">
                <a:latin typeface="黑体" panose="02010609060101010101" pitchFamily="49" charset="-122"/>
                <a:ea typeface="黑体" panose="02010609060101010101" pitchFamily="49" charset="-122"/>
                <a:sym typeface="+mn-ea"/>
              </a:rPr>
              <a:t>如：定义一个二维字符数组</a:t>
            </a:r>
            <a:endParaRPr lang="zh-CN" altLang="en-US" dirty="0" smtClean="0">
              <a:latin typeface="黑体" panose="02010609060101010101" pitchFamily="49" charset="-122"/>
              <a:ea typeface="黑体" panose="02010609060101010101" pitchFamily="49" charset="-122"/>
            </a:endParaRPr>
          </a:p>
          <a:p>
            <a:pPr>
              <a:lnSpc>
                <a:spcPct val="90000"/>
              </a:lnSpc>
            </a:pPr>
            <a:endParaRPr lang="zh-CN" altLang="en-US" sz="2800" dirty="0" smtClean="0">
              <a:latin typeface="黑体" panose="02010609060101010101" pitchFamily="49" charset="-122"/>
              <a:ea typeface="黑体" panose="02010609060101010101" pitchFamily="49" charset="-122"/>
            </a:endParaRPr>
          </a:p>
        </p:txBody>
      </p:sp>
      <p:graphicFrame>
        <p:nvGraphicFramePr>
          <p:cNvPr id="86214" name="Group 198"/>
          <p:cNvGraphicFramePr>
            <a:graphicFrameLocks noGrp="1"/>
          </p:cNvGraphicFramePr>
          <p:nvPr>
            <p:custDataLst>
              <p:tags r:id="rId1"/>
            </p:custDataLst>
          </p:nvPr>
        </p:nvGraphicFramePr>
        <p:xfrm>
          <a:off x="971550" y="5042535"/>
          <a:ext cx="7274242" cy="1554480"/>
        </p:xfrm>
        <a:graphic>
          <a:graphicData uri="http://schemas.openxmlformats.org/drawingml/2006/table">
            <a:tbl>
              <a:tblPr/>
              <a:tblGrid>
                <a:gridCol w="484505"/>
                <a:gridCol w="485775"/>
                <a:gridCol w="485775"/>
                <a:gridCol w="484187"/>
                <a:gridCol w="484188"/>
                <a:gridCol w="485775"/>
                <a:gridCol w="484187"/>
                <a:gridCol w="485775"/>
                <a:gridCol w="484188"/>
                <a:gridCol w="485775"/>
                <a:gridCol w="484187"/>
                <a:gridCol w="484188"/>
                <a:gridCol w="485775"/>
                <a:gridCol w="485775"/>
                <a:gridCol w="484187"/>
              </a:tblGrid>
              <a:tr h="518160">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o</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e</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e</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f</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518054">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r>
              <a:tr h="518054">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endPar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18" name="Rectangle 2"/>
          <p:cNvSpPr>
            <a:spLocks noGrp="1" noChangeArrowheads="1"/>
          </p:cNvSpPr>
          <p:nvPr>
            <p:ph type="title"/>
            <p:custDataLst>
              <p:tags r:id="rId2"/>
            </p:custDataLst>
          </p:nvPr>
        </p:nvSpPr>
        <p:spPr>
          <a:xfrm>
            <a:off x="2567880" y="260350"/>
            <a:ext cx="6324600" cy="533400"/>
          </a:xfrm>
        </p:spPr>
        <p:txBody>
          <a:bodyPr/>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4294967295"/>
          </p:nvPr>
        </p:nvSpPr>
        <p:spPr>
          <a:xfrm>
            <a:off x="590550" y="2003425"/>
            <a:ext cx="8229600" cy="2362200"/>
          </a:xfrm>
        </p:spPr>
        <p:txBody>
          <a:bodyPr/>
          <a:lstStyle/>
          <a:p>
            <a:r>
              <a:rPr lang="zh-CN" altLang="en-US" smtClean="0">
                <a:latin typeface="黑体" panose="02010609060101010101" pitchFamily="49" charset="-122"/>
                <a:ea typeface="黑体" panose="02010609060101010101" pitchFamily="49" charset="-122"/>
              </a:rPr>
              <a:t>使用字符</a:t>
            </a:r>
            <a:r>
              <a:rPr lang="zh-CN" altLang="en-US" smtClean="0">
                <a:solidFill>
                  <a:srgbClr val="C00000"/>
                </a:solidFill>
                <a:latin typeface="黑体" panose="02010609060101010101" pitchFamily="49" charset="-122"/>
                <a:ea typeface="黑体" panose="02010609060101010101" pitchFamily="49" charset="-122"/>
              </a:rPr>
              <a:t>指针数组</a:t>
            </a:r>
            <a:r>
              <a:rPr lang="zh-CN" altLang="en-US" smtClean="0">
                <a:latin typeface="黑体" panose="02010609060101010101" pitchFamily="49" charset="-122"/>
                <a:ea typeface="黑体" panose="02010609060101010101" pitchFamily="49" charset="-122"/>
              </a:rPr>
              <a:t>就可以很好的解决上面的问题</a:t>
            </a:r>
            <a:endParaRPr lang="zh-CN" altLang="en-US" smtClean="0">
              <a:latin typeface="黑体" panose="02010609060101010101" pitchFamily="49" charset="-122"/>
              <a:ea typeface="黑体" panose="02010609060101010101" pitchFamily="49" charset="-122"/>
            </a:endParaRPr>
          </a:p>
          <a:p>
            <a:pPr lvl="1"/>
            <a:r>
              <a:rPr lang="zh-CN" altLang="en-US" smtClean="0">
                <a:latin typeface="黑体" panose="02010609060101010101" pitchFamily="49" charset="-122"/>
                <a:ea typeface="黑体" panose="02010609060101010101" pitchFamily="49" charset="-122"/>
              </a:rPr>
              <a:t>既不多占没有使用的内存单元</a:t>
            </a:r>
            <a:endParaRPr lang="zh-CN" altLang="en-US" smtClean="0">
              <a:latin typeface="黑体" panose="02010609060101010101" pitchFamily="49" charset="-122"/>
              <a:ea typeface="黑体" panose="02010609060101010101" pitchFamily="49" charset="-122"/>
            </a:endParaRPr>
          </a:p>
          <a:p>
            <a:pPr lvl="1"/>
            <a:r>
              <a:rPr lang="zh-CN" altLang="en-US" smtClean="0">
                <a:latin typeface="黑体" panose="02010609060101010101" pitchFamily="49" charset="-122"/>
                <a:ea typeface="黑体" panose="02010609060101010101" pitchFamily="49" charset="-122"/>
              </a:rPr>
              <a:t>也可以很好地扩充将要使用的内存单元</a:t>
            </a:r>
            <a:endParaRPr lang="zh-CN" altLang="en-US" smtClean="0">
              <a:latin typeface="黑体" panose="02010609060101010101" pitchFamily="49" charset="-122"/>
              <a:ea typeface="黑体" panose="02010609060101010101" pitchFamily="49" charset="-122"/>
            </a:endParaRPr>
          </a:p>
          <a:p>
            <a:endParaRPr lang="zh-CN" altLang="en-US" smtClean="0">
              <a:latin typeface="黑体" panose="02010609060101010101" pitchFamily="49" charset="-122"/>
              <a:ea typeface="黑体" panose="02010609060101010101" pitchFamily="49" charset="-122"/>
            </a:endParaRPr>
          </a:p>
        </p:txBody>
      </p:sp>
      <p:sp>
        <p:nvSpPr>
          <p:cNvPr id="86018" name="Rectangle 2"/>
          <p:cNvSpPr>
            <a:spLocks noGrp="1" noChangeArrowheads="1"/>
          </p:cNvSpPr>
          <p:nvPr>
            <p:custDataLst>
              <p:tags r:id="rId1"/>
            </p:custDataLst>
          </p:nvPr>
        </p:nvSpPr>
        <p:spPr>
          <a:xfrm>
            <a:off x="2567880"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5938838" y="1916113"/>
            <a:ext cx="1728787" cy="45370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89091" name="Rectangle 4"/>
          <p:cNvSpPr>
            <a:spLocks noChangeArrowheads="1"/>
          </p:cNvSpPr>
          <p:nvPr/>
        </p:nvSpPr>
        <p:spPr bwMode="auto">
          <a:xfrm>
            <a:off x="6121400" y="2078038"/>
            <a:ext cx="1371600" cy="4267200"/>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endParaRPr lang="zh-CN" altLang="en-US" sz="1800">
              <a:solidFill>
                <a:srgbClr val="CC0066"/>
              </a:solidFill>
            </a:endParaRPr>
          </a:p>
        </p:txBody>
      </p:sp>
      <p:sp>
        <p:nvSpPr>
          <p:cNvPr id="89092" name="Line 5"/>
          <p:cNvSpPr>
            <a:spLocks noChangeShapeType="1"/>
          </p:cNvSpPr>
          <p:nvPr/>
        </p:nvSpPr>
        <p:spPr bwMode="auto">
          <a:xfrm>
            <a:off x="6121400" y="2840038"/>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093" name="Line 6"/>
          <p:cNvSpPr>
            <a:spLocks noChangeShapeType="1"/>
          </p:cNvSpPr>
          <p:nvPr/>
        </p:nvSpPr>
        <p:spPr bwMode="auto">
          <a:xfrm>
            <a:off x="6121400" y="3678238"/>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094" name="Line 7"/>
          <p:cNvSpPr>
            <a:spLocks noChangeShapeType="1"/>
          </p:cNvSpPr>
          <p:nvPr/>
        </p:nvSpPr>
        <p:spPr bwMode="auto">
          <a:xfrm>
            <a:off x="6121400" y="4592638"/>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095" name="Line 8"/>
          <p:cNvSpPr>
            <a:spLocks noChangeShapeType="1"/>
          </p:cNvSpPr>
          <p:nvPr/>
        </p:nvSpPr>
        <p:spPr bwMode="auto">
          <a:xfrm>
            <a:off x="6121400" y="5507038"/>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096" name="Text Box 50"/>
          <p:cNvSpPr txBox="1">
            <a:spLocks noChangeArrowheads="1"/>
          </p:cNvSpPr>
          <p:nvPr/>
        </p:nvSpPr>
        <p:spPr bwMode="auto">
          <a:xfrm>
            <a:off x="6197600" y="1773238"/>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book[0]</a:t>
            </a:r>
            <a:endParaRPr lang="en-US" altLang="zh-CN" sz="2400">
              <a:latin typeface="Times New Roman" panose="02020603050405020304" pitchFamily="18" charset="0"/>
              <a:ea typeface="楷体_GB2312" pitchFamily="49" charset="-122"/>
            </a:endParaRPr>
          </a:p>
        </p:txBody>
      </p:sp>
      <p:sp>
        <p:nvSpPr>
          <p:cNvPr id="89097" name="Text Box 51"/>
          <p:cNvSpPr txBox="1">
            <a:spLocks noChangeArrowheads="1"/>
          </p:cNvSpPr>
          <p:nvPr/>
        </p:nvSpPr>
        <p:spPr bwMode="auto">
          <a:xfrm>
            <a:off x="6197600" y="262731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book[1]</a:t>
            </a:r>
            <a:endParaRPr lang="en-US" altLang="zh-CN" sz="2400">
              <a:latin typeface="Times New Roman" panose="02020603050405020304" pitchFamily="18" charset="0"/>
              <a:ea typeface="楷体_GB2312" pitchFamily="49" charset="-122"/>
            </a:endParaRPr>
          </a:p>
        </p:txBody>
      </p:sp>
      <p:sp>
        <p:nvSpPr>
          <p:cNvPr id="89098" name="Text Box 52"/>
          <p:cNvSpPr txBox="1">
            <a:spLocks noChangeArrowheads="1"/>
          </p:cNvSpPr>
          <p:nvPr/>
        </p:nvSpPr>
        <p:spPr bwMode="auto">
          <a:xfrm>
            <a:off x="6197600" y="346551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book[2]</a:t>
            </a:r>
            <a:endParaRPr lang="en-US" altLang="zh-CN" sz="2400">
              <a:latin typeface="Times New Roman" panose="02020603050405020304" pitchFamily="18" charset="0"/>
              <a:ea typeface="楷体_GB2312" pitchFamily="49" charset="-122"/>
            </a:endParaRPr>
          </a:p>
        </p:txBody>
      </p:sp>
      <p:sp>
        <p:nvSpPr>
          <p:cNvPr id="89099" name="Text Box 53"/>
          <p:cNvSpPr txBox="1">
            <a:spLocks noChangeArrowheads="1"/>
          </p:cNvSpPr>
          <p:nvPr/>
        </p:nvSpPr>
        <p:spPr bwMode="auto">
          <a:xfrm>
            <a:off x="6197600" y="437991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book[3]</a:t>
            </a:r>
            <a:endParaRPr lang="en-US" altLang="zh-CN" sz="2400">
              <a:latin typeface="Times New Roman" panose="02020603050405020304" pitchFamily="18" charset="0"/>
              <a:ea typeface="楷体_GB2312" pitchFamily="49" charset="-122"/>
            </a:endParaRPr>
          </a:p>
        </p:txBody>
      </p:sp>
      <p:sp>
        <p:nvSpPr>
          <p:cNvPr id="89100" name="Text Box 54"/>
          <p:cNvSpPr txBox="1">
            <a:spLocks noChangeArrowheads="1"/>
          </p:cNvSpPr>
          <p:nvPr/>
        </p:nvSpPr>
        <p:spPr bwMode="auto">
          <a:xfrm>
            <a:off x="6197600" y="529431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book[4]</a:t>
            </a:r>
            <a:endParaRPr lang="en-US" altLang="zh-CN" sz="2400">
              <a:latin typeface="Times New Roman" panose="02020603050405020304" pitchFamily="18" charset="0"/>
              <a:ea typeface="楷体_GB2312" pitchFamily="49" charset="-122"/>
            </a:endParaRPr>
          </a:p>
        </p:txBody>
      </p:sp>
      <p:sp>
        <p:nvSpPr>
          <p:cNvPr id="89101" name="Text Box 55"/>
          <p:cNvSpPr txBox="1">
            <a:spLocks noChangeArrowheads="1"/>
          </p:cNvSpPr>
          <p:nvPr/>
        </p:nvSpPr>
        <p:spPr bwMode="auto">
          <a:xfrm>
            <a:off x="4859338" y="19891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a:t>
            </a:r>
            <a:endParaRPr lang="en-US" altLang="zh-CN" sz="2400">
              <a:latin typeface="Times New Roman" panose="02020603050405020304" pitchFamily="18" charset="0"/>
              <a:ea typeface="楷体_GB2312" pitchFamily="49" charset="-122"/>
            </a:endParaRPr>
          </a:p>
        </p:txBody>
      </p:sp>
      <p:sp>
        <p:nvSpPr>
          <p:cNvPr id="89102" name="Text Box 56"/>
          <p:cNvSpPr txBox="1">
            <a:spLocks noChangeArrowheads="1"/>
          </p:cNvSpPr>
          <p:nvPr/>
        </p:nvSpPr>
        <p:spPr bwMode="auto">
          <a:xfrm>
            <a:off x="869950" y="2708275"/>
            <a:ext cx="3341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b="1">
                <a:solidFill>
                  <a:srgbClr val="CC3300"/>
                </a:solidFill>
              </a:rPr>
              <a:t>char * book[5];</a:t>
            </a:r>
            <a:endParaRPr lang="zh-CN" altLang="en-US" b="1">
              <a:solidFill>
                <a:srgbClr val="CC3300"/>
              </a:solidFill>
            </a:endParaRPr>
          </a:p>
        </p:txBody>
      </p:sp>
      <p:sp>
        <p:nvSpPr>
          <p:cNvPr id="89103" name="Line 57"/>
          <p:cNvSpPr>
            <a:spLocks noChangeShapeType="1"/>
          </p:cNvSpPr>
          <p:nvPr/>
        </p:nvSpPr>
        <p:spPr bwMode="auto">
          <a:xfrm>
            <a:off x="5219700" y="2420938"/>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5" name="Rectangle 3"/>
          <p:cNvSpPr>
            <a:spLocks noChangeArrowheads="1"/>
          </p:cNvSpPr>
          <p:nvPr/>
        </p:nvSpPr>
        <p:spPr bwMode="auto">
          <a:xfrm>
            <a:off x="396875" y="4292600"/>
            <a:ext cx="51831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627380"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Font typeface="Wingdings" panose="05000000000000000000" pitchFamily="2" charset="2"/>
              <a:buNone/>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定义了一个指针数组</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book</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，包含</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个元素，每个元素都是指针类型，指向</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char</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型数据</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9106" name="Line 57"/>
          <p:cNvSpPr>
            <a:spLocks noChangeShapeType="1"/>
          </p:cNvSpPr>
          <p:nvPr/>
        </p:nvSpPr>
        <p:spPr bwMode="auto">
          <a:xfrm>
            <a:off x="7308850" y="2420938"/>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7" name="Line 57"/>
          <p:cNvSpPr>
            <a:spLocks noChangeShapeType="1"/>
          </p:cNvSpPr>
          <p:nvPr/>
        </p:nvSpPr>
        <p:spPr bwMode="auto">
          <a:xfrm>
            <a:off x="7308850" y="3213100"/>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8" name="Line 57"/>
          <p:cNvSpPr>
            <a:spLocks noChangeShapeType="1"/>
          </p:cNvSpPr>
          <p:nvPr/>
        </p:nvSpPr>
        <p:spPr bwMode="auto">
          <a:xfrm>
            <a:off x="7308850" y="4076700"/>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9" name="Line 57"/>
          <p:cNvSpPr>
            <a:spLocks noChangeShapeType="1"/>
          </p:cNvSpPr>
          <p:nvPr/>
        </p:nvSpPr>
        <p:spPr bwMode="auto">
          <a:xfrm>
            <a:off x="7308850" y="5013325"/>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0" name="Line 57"/>
          <p:cNvSpPr>
            <a:spLocks noChangeShapeType="1"/>
          </p:cNvSpPr>
          <p:nvPr/>
        </p:nvSpPr>
        <p:spPr bwMode="auto">
          <a:xfrm>
            <a:off x="7378700" y="5949950"/>
            <a:ext cx="865188"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1" name="Text Box 14"/>
          <p:cNvSpPr txBox="1">
            <a:spLocks noChangeArrowheads="1"/>
          </p:cNvSpPr>
          <p:nvPr/>
        </p:nvSpPr>
        <p:spPr bwMode="auto">
          <a:xfrm>
            <a:off x="8243888" y="2133600"/>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9112" name="Text Box 14"/>
          <p:cNvSpPr txBox="1">
            <a:spLocks noChangeArrowheads="1"/>
          </p:cNvSpPr>
          <p:nvPr/>
        </p:nvSpPr>
        <p:spPr bwMode="auto">
          <a:xfrm>
            <a:off x="8243888" y="2924175"/>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9113" name="Text Box 14"/>
          <p:cNvSpPr txBox="1">
            <a:spLocks noChangeArrowheads="1"/>
          </p:cNvSpPr>
          <p:nvPr/>
        </p:nvSpPr>
        <p:spPr bwMode="auto">
          <a:xfrm>
            <a:off x="8243888" y="3822700"/>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9114" name="Text Box 14"/>
          <p:cNvSpPr txBox="1">
            <a:spLocks noChangeArrowheads="1"/>
          </p:cNvSpPr>
          <p:nvPr/>
        </p:nvSpPr>
        <p:spPr bwMode="auto">
          <a:xfrm>
            <a:off x="8243888" y="4759325"/>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9115" name="Text Box 14"/>
          <p:cNvSpPr txBox="1">
            <a:spLocks noChangeArrowheads="1"/>
          </p:cNvSpPr>
          <p:nvPr/>
        </p:nvSpPr>
        <p:spPr bwMode="auto">
          <a:xfrm>
            <a:off x="8243888" y="5734050"/>
            <a:ext cx="576262" cy="4699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a:t>
            </a:r>
            <a:endParaRPr lang="en-US" altLang="zh-CN" sz="2400">
              <a:latin typeface="Times New Roman" panose="02020603050405020304" pitchFamily="18" charset="0"/>
              <a:ea typeface="楷体_GB2312" pitchFamily="49" charset="-122"/>
            </a:endParaRPr>
          </a:p>
        </p:txBody>
      </p:sp>
      <p:sp>
        <p:nvSpPr>
          <p:cNvPr id="86018" name="Rectangle 2"/>
          <p:cNvSpPr>
            <a:spLocks noGrp="1" noChangeArrowheads="1"/>
          </p:cNvSpPr>
          <p:nvPr>
            <p:custDataLst>
              <p:tags r:id="rId1"/>
            </p:custDataLst>
          </p:nvPr>
        </p:nvSpPr>
        <p:spPr>
          <a:xfrm>
            <a:off x="2567880"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971550" y="2133600"/>
            <a:ext cx="1439863" cy="45354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90115" name="Line 5"/>
          <p:cNvSpPr>
            <a:spLocks noChangeShapeType="1"/>
          </p:cNvSpPr>
          <p:nvPr/>
        </p:nvSpPr>
        <p:spPr bwMode="auto">
          <a:xfrm>
            <a:off x="1008063" y="3127375"/>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6" name="Line 6"/>
          <p:cNvSpPr>
            <a:spLocks noChangeShapeType="1"/>
          </p:cNvSpPr>
          <p:nvPr/>
        </p:nvSpPr>
        <p:spPr bwMode="auto">
          <a:xfrm>
            <a:off x="1008063" y="3965575"/>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7" name="Line 7"/>
          <p:cNvSpPr>
            <a:spLocks noChangeShapeType="1"/>
          </p:cNvSpPr>
          <p:nvPr/>
        </p:nvSpPr>
        <p:spPr bwMode="auto">
          <a:xfrm>
            <a:off x="1008063" y="4879975"/>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8" name="Line 8"/>
          <p:cNvSpPr>
            <a:spLocks noChangeShapeType="1"/>
          </p:cNvSpPr>
          <p:nvPr/>
        </p:nvSpPr>
        <p:spPr bwMode="auto">
          <a:xfrm>
            <a:off x="1008063" y="5794375"/>
            <a:ext cx="1371600"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19" name="Line 9"/>
          <p:cNvSpPr>
            <a:spLocks noChangeShapeType="1"/>
          </p:cNvSpPr>
          <p:nvPr/>
        </p:nvSpPr>
        <p:spPr bwMode="auto">
          <a:xfrm>
            <a:off x="2268538" y="27463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0" name="Line 10"/>
          <p:cNvSpPr>
            <a:spLocks noChangeShapeType="1"/>
          </p:cNvSpPr>
          <p:nvPr/>
        </p:nvSpPr>
        <p:spPr bwMode="auto">
          <a:xfrm>
            <a:off x="2268538" y="35083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1" name="Line 11"/>
          <p:cNvSpPr>
            <a:spLocks noChangeShapeType="1"/>
          </p:cNvSpPr>
          <p:nvPr/>
        </p:nvSpPr>
        <p:spPr bwMode="auto">
          <a:xfrm>
            <a:off x="2268538" y="43465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2" name="Line 12"/>
          <p:cNvSpPr>
            <a:spLocks noChangeShapeType="1"/>
          </p:cNvSpPr>
          <p:nvPr/>
        </p:nvSpPr>
        <p:spPr bwMode="auto">
          <a:xfrm>
            <a:off x="2268538" y="52609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3" name="Line 13"/>
          <p:cNvSpPr>
            <a:spLocks noChangeShapeType="1"/>
          </p:cNvSpPr>
          <p:nvPr/>
        </p:nvSpPr>
        <p:spPr bwMode="auto">
          <a:xfrm>
            <a:off x="2268538" y="6251575"/>
            <a:ext cx="533400"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4" name="Text Box 50"/>
          <p:cNvSpPr txBox="1">
            <a:spLocks noChangeArrowheads="1"/>
          </p:cNvSpPr>
          <p:nvPr/>
        </p:nvSpPr>
        <p:spPr bwMode="auto">
          <a:xfrm>
            <a:off x="1084263" y="2060575"/>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book[0]</a:t>
            </a:r>
            <a:endParaRPr lang="en-US" altLang="zh-CN" sz="2400">
              <a:latin typeface="Times New Roman" panose="02020603050405020304" pitchFamily="18" charset="0"/>
              <a:ea typeface="楷体_GB2312" pitchFamily="49" charset="-122"/>
            </a:endParaRPr>
          </a:p>
        </p:txBody>
      </p:sp>
      <p:sp>
        <p:nvSpPr>
          <p:cNvPr id="90125" name="Text Box 51"/>
          <p:cNvSpPr txBox="1">
            <a:spLocks noChangeArrowheads="1"/>
          </p:cNvSpPr>
          <p:nvPr/>
        </p:nvSpPr>
        <p:spPr bwMode="auto">
          <a:xfrm>
            <a:off x="1084263" y="291465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book[1]</a:t>
            </a:r>
            <a:endParaRPr lang="en-US" altLang="zh-CN" sz="2400">
              <a:latin typeface="Times New Roman" panose="02020603050405020304" pitchFamily="18" charset="0"/>
              <a:ea typeface="楷体_GB2312" pitchFamily="49" charset="-122"/>
            </a:endParaRPr>
          </a:p>
        </p:txBody>
      </p:sp>
      <p:sp>
        <p:nvSpPr>
          <p:cNvPr id="90126" name="Text Box 52"/>
          <p:cNvSpPr txBox="1">
            <a:spLocks noChangeArrowheads="1"/>
          </p:cNvSpPr>
          <p:nvPr/>
        </p:nvSpPr>
        <p:spPr bwMode="auto">
          <a:xfrm>
            <a:off x="1084263" y="375285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book[2]</a:t>
            </a:r>
            <a:endParaRPr lang="en-US" altLang="zh-CN" sz="2400">
              <a:latin typeface="Times New Roman" panose="02020603050405020304" pitchFamily="18" charset="0"/>
              <a:ea typeface="楷体_GB2312" pitchFamily="49" charset="-122"/>
            </a:endParaRPr>
          </a:p>
        </p:txBody>
      </p:sp>
      <p:sp>
        <p:nvSpPr>
          <p:cNvPr id="90127" name="Text Box 53"/>
          <p:cNvSpPr txBox="1">
            <a:spLocks noChangeArrowheads="1"/>
          </p:cNvSpPr>
          <p:nvPr/>
        </p:nvSpPr>
        <p:spPr bwMode="auto">
          <a:xfrm>
            <a:off x="1084263" y="466725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book[3]</a:t>
            </a:r>
            <a:endParaRPr lang="en-US" altLang="zh-CN" sz="2400">
              <a:latin typeface="Times New Roman" panose="02020603050405020304" pitchFamily="18" charset="0"/>
              <a:ea typeface="楷体_GB2312" pitchFamily="49" charset="-122"/>
            </a:endParaRPr>
          </a:p>
        </p:txBody>
      </p:sp>
      <p:sp>
        <p:nvSpPr>
          <p:cNvPr id="90128" name="Text Box 54"/>
          <p:cNvSpPr txBox="1">
            <a:spLocks noChangeArrowheads="1"/>
          </p:cNvSpPr>
          <p:nvPr/>
        </p:nvSpPr>
        <p:spPr bwMode="auto">
          <a:xfrm>
            <a:off x="1084263" y="558165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book[4]</a:t>
            </a:r>
            <a:endParaRPr lang="en-US" altLang="zh-CN" sz="2400">
              <a:latin typeface="Times New Roman" panose="02020603050405020304" pitchFamily="18" charset="0"/>
              <a:ea typeface="楷体_GB2312" pitchFamily="49" charset="-122"/>
            </a:endParaRPr>
          </a:p>
        </p:txBody>
      </p:sp>
      <p:sp>
        <p:nvSpPr>
          <p:cNvPr id="90129" name="Text Box 55"/>
          <p:cNvSpPr txBox="1">
            <a:spLocks noChangeArrowheads="1"/>
          </p:cNvSpPr>
          <p:nvPr/>
        </p:nvSpPr>
        <p:spPr bwMode="auto">
          <a:xfrm>
            <a:off x="-180975" y="227647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2400">
                <a:latin typeface="Times New Roman" panose="02020603050405020304" pitchFamily="18" charset="0"/>
                <a:ea typeface="楷体_GB2312" pitchFamily="49" charset="-122"/>
              </a:rPr>
              <a:t>    book</a:t>
            </a:r>
            <a:endParaRPr lang="en-US" altLang="zh-CN" sz="2400">
              <a:latin typeface="Times New Roman" panose="02020603050405020304" pitchFamily="18" charset="0"/>
              <a:ea typeface="楷体_GB2312" pitchFamily="49" charset="-122"/>
            </a:endParaRPr>
          </a:p>
        </p:txBody>
      </p:sp>
      <p:sp>
        <p:nvSpPr>
          <p:cNvPr id="90130" name="Text Box 56"/>
          <p:cNvSpPr txBox="1">
            <a:spLocks noChangeArrowheads="1"/>
          </p:cNvSpPr>
          <p:nvPr/>
        </p:nvSpPr>
        <p:spPr bwMode="auto">
          <a:xfrm>
            <a:off x="-36513" y="1628775"/>
            <a:ext cx="914400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en-US" altLang="zh-CN" sz="2000" b="1">
                <a:solidFill>
                  <a:srgbClr val="FF0000"/>
                </a:solidFill>
              </a:rPr>
              <a:t>char * book[ ]={“FoxBase”,”ORACLE”,”PASCAL Language”, ”DBase”,”C”}</a:t>
            </a:r>
            <a:endParaRPr lang="zh-CN" altLang="en-US" sz="2000" b="1">
              <a:solidFill>
                <a:srgbClr val="FF0000"/>
              </a:solidFill>
            </a:endParaRPr>
          </a:p>
        </p:txBody>
      </p:sp>
      <p:sp>
        <p:nvSpPr>
          <p:cNvPr id="90131" name="Line 57"/>
          <p:cNvSpPr>
            <a:spLocks noChangeShapeType="1"/>
          </p:cNvSpPr>
          <p:nvPr/>
        </p:nvSpPr>
        <p:spPr bwMode="auto">
          <a:xfrm>
            <a:off x="106363" y="2708275"/>
            <a:ext cx="865187"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33" name="Text Box 56"/>
          <p:cNvSpPr txBox="1">
            <a:spLocks noChangeArrowheads="1"/>
          </p:cNvSpPr>
          <p:nvPr/>
        </p:nvSpPr>
        <p:spPr bwMode="auto">
          <a:xfrm>
            <a:off x="179388" y="1243013"/>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ea typeface="黑体" panose="02010609060101010101" pitchFamily="49" charset="-122"/>
              </a:rPr>
              <a:t>若有：</a:t>
            </a:r>
            <a:endParaRPr lang="zh-CN" altLang="en-US" sz="2400" b="1">
              <a:ea typeface="黑体" panose="02010609060101010101" pitchFamily="49" charset="-122"/>
            </a:endParaRPr>
          </a:p>
        </p:txBody>
      </p:sp>
      <p:graphicFrame>
        <p:nvGraphicFramePr>
          <p:cNvPr id="113686" name="Group 22"/>
          <p:cNvGraphicFramePr>
            <a:graphicFrameLocks noGrp="1"/>
          </p:cNvGraphicFramePr>
          <p:nvPr/>
        </p:nvGraphicFramePr>
        <p:xfrm>
          <a:off x="2874963" y="2492375"/>
          <a:ext cx="2952750" cy="433388"/>
        </p:xfrm>
        <a:graphic>
          <a:graphicData uri="http://schemas.openxmlformats.org/drawingml/2006/table">
            <a:tbl>
              <a:tblPr/>
              <a:tblGrid>
                <a:gridCol w="368300"/>
                <a:gridCol w="371475"/>
                <a:gridCol w="368300"/>
                <a:gridCol w="368300"/>
                <a:gridCol w="368300"/>
                <a:gridCol w="371475"/>
                <a:gridCol w="368300"/>
                <a:gridCol w="368300"/>
              </a:tblGrid>
              <a:tr h="433388">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706" name="Group 42"/>
          <p:cNvGraphicFramePr>
            <a:graphicFrameLocks noGrp="1"/>
          </p:cNvGraphicFramePr>
          <p:nvPr/>
        </p:nvGraphicFramePr>
        <p:xfrm>
          <a:off x="2803525" y="3268663"/>
          <a:ext cx="3840163" cy="447675"/>
        </p:xfrm>
        <a:graphic>
          <a:graphicData uri="http://schemas.openxmlformats.org/drawingml/2006/table">
            <a:tbl>
              <a:tblPr/>
              <a:tblGrid>
                <a:gridCol w="549275"/>
                <a:gridCol w="547688"/>
                <a:gridCol w="549275"/>
                <a:gridCol w="547687"/>
                <a:gridCol w="549275"/>
                <a:gridCol w="547688"/>
                <a:gridCol w="549275"/>
              </a:tblGrid>
              <a:tr h="447675">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724" name="Group 60"/>
          <p:cNvGraphicFramePr>
            <a:graphicFrameLocks noGrp="1"/>
          </p:cNvGraphicFramePr>
          <p:nvPr/>
        </p:nvGraphicFramePr>
        <p:xfrm>
          <a:off x="2803525" y="4148138"/>
          <a:ext cx="6096000" cy="431800"/>
        </p:xfrm>
        <a:graphic>
          <a:graphicData uri="http://schemas.openxmlformats.org/drawingml/2006/table">
            <a:tbl>
              <a:tblPr/>
              <a:tblGrid>
                <a:gridCol w="381000"/>
                <a:gridCol w="381000"/>
                <a:gridCol w="381000"/>
                <a:gridCol w="381000"/>
                <a:gridCol w="381000"/>
                <a:gridCol w="381000"/>
                <a:gridCol w="381000"/>
                <a:gridCol w="381000"/>
                <a:gridCol w="381000"/>
                <a:gridCol w="381000"/>
                <a:gridCol w="381000"/>
                <a:gridCol w="381000"/>
                <a:gridCol w="381000"/>
                <a:gridCol w="381000"/>
                <a:gridCol w="381000"/>
                <a:gridCol w="381000"/>
              </a:tblGrid>
              <a:tr h="431800">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760" name="Group 96"/>
          <p:cNvGraphicFramePr>
            <a:graphicFrameLocks noGrp="1"/>
          </p:cNvGraphicFramePr>
          <p:nvPr/>
        </p:nvGraphicFramePr>
        <p:xfrm>
          <a:off x="2843213" y="5068888"/>
          <a:ext cx="3529012" cy="447675"/>
        </p:xfrm>
        <a:graphic>
          <a:graphicData uri="http://schemas.openxmlformats.org/drawingml/2006/table">
            <a:tbl>
              <a:tblPr/>
              <a:tblGrid>
                <a:gridCol w="588962"/>
                <a:gridCol w="587375"/>
                <a:gridCol w="588963"/>
                <a:gridCol w="587375"/>
                <a:gridCol w="588962"/>
                <a:gridCol w="587375"/>
              </a:tblGrid>
              <a:tr h="447675">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3776" name="Group 112"/>
          <p:cNvGraphicFramePr>
            <a:graphicFrameLocks noGrp="1"/>
          </p:cNvGraphicFramePr>
          <p:nvPr/>
        </p:nvGraphicFramePr>
        <p:xfrm>
          <a:off x="2819400" y="6021388"/>
          <a:ext cx="960438" cy="457200"/>
        </p:xfrm>
        <a:graphic>
          <a:graphicData uri="http://schemas.openxmlformats.org/drawingml/2006/table">
            <a:tbl>
              <a:tblPr/>
              <a:tblGrid>
                <a:gridCol w="481013"/>
                <a:gridCol w="479425"/>
              </a:tblGrid>
              <a:tr h="447675">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anose="05000000000000000000" pitchFamily="2" charset="2"/>
                        <a:defRPr sz="2800">
                          <a:solidFill>
                            <a:schemeClr val="tx1"/>
                          </a:solidFill>
                          <a:latin typeface="Arial" panose="020B0604020202020204" pitchFamily="34" charset="0"/>
                        </a:defRPr>
                      </a:lvl1pPr>
                      <a:lvl2pPr eaLnBrk="0" hangingPunct="0">
                        <a:spcBef>
                          <a:spcPct val="20000"/>
                        </a:spcBef>
                        <a:buSzPct val="50000"/>
                        <a:buFont typeface="Wingdings 2" panose="05020102010507070707" pitchFamily="18" charset="2"/>
                        <a:defRPr sz="2400">
                          <a:solidFill>
                            <a:schemeClr val="tx1"/>
                          </a:solidFill>
                          <a:latin typeface="Arial" panose="020B0604020202020204" pitchFamily="34" charset="0"/>
                        </a:defRPr>
                      </a:lvl2pPr>
                      <a:lvl3pPr eaLnBrk="0" hangingPunct="0">
                        <a:spcBef>
                          <a:spcPct val="20000"/>
                        </a:spcBef>
                        <a:buFont typeface="Wingdings" panose="05000000000000000000" pitchFamily="2" charset="2"/>
                        <a:defRPr sz="2000">
                          <a:solidFill>
                            <a:schemeClr val="tx1"/>
                          </a:solidFill>
                          <a:latin typeface="Arial" panose="020B0604020202020204" pitchFamily="34" charset="0"/>
                        </a:defRPr>
                      </a:lvl3pPr>
                      <a:lvl4pPr eaLnBrk="0" hangingPunct="0">
                        <a:spcBef>
                          <a:spcPct val="20000"/>
                        </a:spcBef>
                        <a:buSzPct val="60000"/>
                        <a:buFont typeface="Wingdings 2" panose="05020102010507070707" pitchFamily="18" charset="2"/>
                        <a:defRPr>
                          <a:solidFill>
                            <a:schemeClr val="tx1"/>
                          </a:solidFill>
                          <a:latin typeface="Arial" panose="020B0604020202020204" pitchFamily="34" charset="0"/>
                        </a:defRPr>
                      </a:lvl4pPr>
                      <a:lvl5pPr eaLnBrk="0" hangingPunct="0">
                        <a:spcBef>
                          <a:spcPct val="20000"/>
                        </a:spcBef>
                        <a:buFont typeface="Wingdings" panose="05000000000000000000" pitchFamily="2" charset="2"/>
                        <a:defRPr>
                          <a:solidFill>
                            <a:schemeClr val="tx1"/>
                          </a:solidFill>
                          <a:latin typeface="Arial" panose="020B0604020202020204" pitchFamily="34" charset="0"/>
                        </a:defRPr>
                      </a:lvl5pPr>
                      <a:lvl6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18" name="Rectangle 2"/>
          <p:cNvSpPr>
            <a:spLocks noGrp="1" noChangeArrowheads="1"/>
          </p:cNvSpPr>
          <p:nvPr>
            <p:custDataLst>
              <p:tags r:id="rId1"/>
            </p:custDataLst>
          </p:nvPr>
        </p:nvSpPr>
        <p:spPr>
          <a:xfrm>
            <a:off x="2567880"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dirty="0" smtClean="0">
                <a:latin typeface="黑体" panose="02010609060101010101" pitchFamily="49" charset="-122"/>
                <a:ea typeface="黑体" panose="02010609060101010101" pitchFamily="49" charset="-122"/>
              </a:rPr>
              <a:t>指针数组</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4" name="Text Box 4"/>
          <p:cNvSpPr txBox="1">
            <a:spLocks noChangeArrowheads="1"/>
          </p:cNvSpPr>
          <p:nvPr/>
        </p:nvSpPr>
        <p:spPr bwMode="auto">
          <a:xfrm>
            <a:off x="111244" y="1538288"/>
            <a:ext cx="9212778" cy="584775"/>
          </a:xfrm>
          <a:prstGeom prst="rect">
            <a:avLst/>
          </a:prstGeom>
          <a:noFill/>
          <a:ln>
            <a:noFill/>
          </a:ln>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将若干字符串按字母顺序（由小到大）输出。</a:t>
            </a:r>
            <a:endParaRPr lang="zh-CN" altLang="en-US" dirty="0">
              <a:latin typeface="黑体" panose="02010609060101010101" pitchFamily="49" charset="-122"/>
              <a:ea typeface="黑体" panose="02010609060101010101" pitchFamily="49" charset="-122"/>
            </a:endParaRPr>
          </a:p>
        </p:txBody>
      </p:sp>
      <p:sp>
        <p:nvSpPr>
          <p:cNvPr id="885765" name="Text Box 5"/>
          <p:cNvSpPr txBox="1">
            <a:spLocks noChangeArrowheads="1"/>
          </p:cNvSpPr>
          <p:nvPr/>
        </p:nvSpPr>
        <p:spPr bwMode="auto">
          <a:xfrm>
            <a:off x="2339340" y="2277110"/>
            <a:ext cx="3067685" cy="1854835"/>
          </a:xfrm>
          <a:prstGeom prst="rect">
            <a:avLst/>
          </a:prstGeom>
          <a:noFill/>
          <a:ln>
            <a:noFill/>
          </a:ln>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38100">
                <a:solidFill>
                  <a:srgbClr val="000000"/>
                </a:solidFill>
                <a:miter lim="800000"/>
                <a:headEnd/>
                <a:tailEnd/>
              </a14:hiddenLine>
            </a:ext>
          </a:extLst>
        </p:spPr>
        <p:txBody>
          <a:bodyPr>
            <a:no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FontTx/>
              <a:buNone/>
            </a:pPr>
            <a:r>
              <a:rPr lang="en-US" altLang="zh-CN" sz="2800" dirty="0">
                <a:solidFill>
                  <a:schemeClr val="tx1"/>
                </a:solidFill>
                <a:latin typeface="Times New Roman" panose="02020603050405020304" pitchFamily="18" charset="0"/>
                <a:cs typeface="Times New Roman" panose="02020603050405020304" pitchFamily="18" charset="0"/>
              </a:rPr>
              <a:t>Follow </a:t>
            </a:r>
            <a:r>
              <a:rPr lang="en-US" altLang="zh-CN" sz="2800" dirty="0" err="1">
                <a:solidFill>
                  <a:schemeClr val="tx1"/>
                </a:solidFill>
                <a:latin typeface="Times New Roman" panose="02020603050405020304" pitchFamily="18" charset="0"/>
                <a:cs typeface="Times New Roman" panose="02020603050405020304" pitchFamily="18" charset="0"/>
              </a:rPr>
              <a:t>me</a:t>
            </a:r>
            <a:endParaRPr lang="en-US" altLang="zh-CN" sz="2800" dirty="0" err="1">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800" dirty="0" err="1">
                <a:solidFill>
                  <a:schemeClr val="tx1"/>
                </a:solidFill>
                <a:latin typeface="Times New Roman" panose="02020603050405020304" pitchFamily="18" charset="0"/>
                <a:cs typeface="Times New Roman" panose="02020603050405020304" pitchFamily="18" charset="0"/>
              </a:rPr>
              <a:t>C</a:t>
            </a:r>
            <a:endParaRPr lang="en-US" altLang="zh-CN" sz="2800" dirty="0" err="1">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800" dirty="0" err="1">
                <a:solidFill>
                  <a:schemeClr val="tx1"/>
                </a:solidFill>
                <a:latin typeface="Times New Roman" panose="02020603050405020304" pitchFamily="18" charset="0"/>
                <a:cs typeface="Times New Roman" panose="02020603050405020304" pitchFamily="18" charset="0"/>
              </a:rPr>
              <a:t>Great</a:t>
            </a:r>
            <a:endParaRPr lang="en-US" altLang="zh-CN" sz="2800" dirty="0" err="1">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800" dirty="0" err="1">
                <a:solidFill>
                  <a:schemeClr val="tx1"/>
                </a:solidFill>
                <a:latin typeface="Times New Roman" panose="02020603050405020304" pitchFamily="18" charset="0"/>
                <a:cs typeface="Times New Roman" panose="02020603050405020304" pitchFamily="18" charset="0"/>
              </a:rPr>
              <a:t>FORTRAN</a:t>
            </a:r>
            <a:r>
              <a:rPr lang="en-US" altLang="zh-CN" sz="2800" dirty="0">
                <a:solidFill>
                  <a:schemeClr val="tx1"/>
                </a:solidFill>
                <a:latin typeface="Times New Roman" panose="02020603050405020304" pitchFamily="18" charset="0"/>
                <a:cs typeface="Times New Roman" panose="02020603050405020304" pitchFamily="18" charset="0"/>
              </a:rPr>
              <a:t> </a:t>
            </a:r>
            <a:endParaRPr lang="en-US" altLang="zh-CN" sz="2800" dirty="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800" dirty="0">
                <a:solidFill>
                  <a:schemeClr val="tx1"/>
                </a:solidFill>
                <a:latin typeface="Times New Roman" panose="02020603050405020304" pitchFamily="18" charset="0"/>
                <a:cs typeface="Times New Roman" panose="02020603050405020304" pitchFamily="18" charset="0"/>
              </a:rPr>
              <a:t>   </a:t>
            </a:r>
            <a:endParaRPr lang="en-US" altLang="zh-CN" sz="2800" dirty="0">
              <a:solidFill>
                <a:schemeClr val="tx1"/>
              </a:solidFill>
              <a:latin typeface="Times New Roman" panose="02020603050405020304" pitchFamily="18" charset="0"/>
              <a:cs typeface="Times New Roman" panose="02020603050405020304" pitchFamily="18" charset="0"/>
            </a:endParaRPr>
          </a:p>
        </p:txBody>
      </p:sp>
      <p:sp>
        <p:nvSpPr>
          <p:cNvPr id="91140" name="Rectangle 2"/>
          <p:cNvSpPr>
            <a:spLocks noChangeArrowheads="1"/>
          </p:cNvSpPr>
          <p:nvPr/>
        </p:nvSpPr>
        <p:spPr bwMode="auto">
          <a:xfrm>
            <a:off x="2627948"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举例</a:t>
            </a:r>
            <a:endParaRPr lang="zh-CN" altLang="en-US" sz="3600">
              <a:solidFill>
                <a:schemeClr val="bg1"/>
              </a:solidFill>
              <a:latin typeface="黑体" panose="02010609060101010101" pitchFamily="49" charset="-122"/>
              <a:ea typeface="黑体" panose="02010609060101010101" pitchFamily="49" charset="-122"/>
            </a:endParaRPr>
          </a:p>
        </p:txBody>
      </p:sp>
      <p:sp>
        <p:nvSpPr>
          <p:cNvPr id="87042" name="Rectangle 3"/>
          <p:cNvSpPr>
            <a:spLocks noGrp="1" noChangeArrowheads="1"/>
          </p:cNvSpPr>
          <p:nvPr>
            <p:ph type="body" idx="1"/>
            <p:custDataLst>
              <p:tags r:id="rId1"/>
            </p:custDataLst>
          </p:nvPr>
        </p:nvSpPr>
        <p:spPr>
          <a:xfrm>
            <a:off x="467360" y="4364355"/>
            <a:ext cx="8135620" cy="2263140"/>
          </a:xfrm>
        </p:spPr>
        <p:txBody>
          <a:bodyPr/>
          <a:p>
            <a:pPr lvl="0">
              <a:lnSpc>
                <a:spcPct val="90000"/>
              </a:lnSpc>
              <a:buFont typeface="Wingdings" panose="05000000000000000000" charset="0"/>
              <a:buChar char="Ø"/>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数据结构设计：</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sym typeface="+mn-ea"/>
            </a:endParaRPr>
          </a:p>
          <a:p>
            <a:pPr marL="457200" lvl="1" indent="0">
              <a:lnSpc>
                <a:spcPct val="90000"/>
              </a:lnSpc>
              <a:buNone/>
            </a:pP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方案</a:t>
            </a:r>
            <a:r>
              <a:rPr lang="en-US" altLang="zh-CN"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：定义二维字符数组，字符串长度不一致，必须按照最长字符串定义二维数组，浪费存储空间</a:t>
            </a:r>
            <a:endPar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endParaRPr>
          </a:p>
          <a:p>
            <a:pPr marL="457200" lvl="1" indent="0">
              <a:lnSpc>
                <a:spcPct val="90000"/>
              </a:lnSpc>
              <a:buNone/>
            </a:pPr>
            <a:endPar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endParaRPr>
          </a:p>
          <a:p>
            <a:pPr marL="457200" lvl="1" indent="0">
              <a:lnSpc>
                <a:spcPct val="90000"/>
              </a:lnSpc>
              <a:buNone/>
            </a:pP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方案</a:t>
            </a:r>
            <a:r>
              <a:rPr lang="en-US" altLang="zh-CN"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：定义</a:t>
            </a:r>
            <a:r>
              <a:rPr lang="zh-CN" altLang="en-US" sz="245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指针数组</a:t>
            </a:r>
            <a:r>
              <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sym typeface="+mn-ea"/>
              </a:rPr>
              <a:t>，每个元素保存字符串的首地址</a:t>
            </a:r>
            <a:endParaRPr lang="zh-CN" altLang="en-US" sz="245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90000"/>
              </a:lnSpc>
            </a:pP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4" name="Text Box 4"/>
          <p:cNvSpPr txBox="1">
            <a:spLocks noChangeArrowheads="1"/>
          </p:cNvSpPr>
          <p:nvPr/>
        </p:nvSpPr>
        <p:spPr bwMode="auto">
          <a:xfrm>
            <a:off x="-32266" y="1394778"/>
            <a:ext cx="9212778" cy="584775"/>
          </a:xfrm>
          <a:prstGeom prst="rect">
            <a:avLst/>
          </a:prstGeom>
          <a:noFill/>
          <a:ln>
            <a:noFill/>
          </a:ln>
        </p:spPr>
        <p:txBody>
          <a:bodyPr wrap="none">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将若干字符串按字母顺序（由小到大）输出。</a:t>
            </a:r>
            <a:endParaRPr lang="zh-CN" altLang="en-US" dirty="0">
              <a:latin typeface="黑体" panose="02010609060101010101" pitchFamily="49" charset="-122"/>
              <a:ea typeface="黑体" panose="02010609060101010101" pitchFamily="49" charset="-122"/>
            </a:endParaRPr>
          </a:p>
        </p:txBody>
      </p:sp>
      <p:sp>
        <p:nvSpPr>
          <p:cNvPr id="885765" name="Text Box 5"/>
          <p:cNvSpPr txBox="1">
            <a:spLocks noChangeArrowheads="1"/>
          </p:cNvSpPr>
          <p:nvPr/>
        </p:nvSpPr>
        <p:spPr bwMode="auto">
          <a:xfrm>
            <a:off x="34925" y="2062163"/>
            <a:ext cx="9145588" cy="4769485"/>
          </a:xfrm>
          <a:prstGeom prst="rect">
            <a:avLst/>
          </a:prstGeom>
          <a:solidFill>
            <a:srgbClr val="CC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FontTx/>
              <a:buNone/>
            </a:pPr>
            <a:r>
              <a:rPr lang="en-US" altLang="zh-CN" sz="2400" dirty="0">
                <a:latin typeface="Times New Roman" panose="02020603050405020304" pitchFamily="18" charset="0"/>
                <a:cs typeface="Times New Roman" panose="02020603050405020304" pitchFamily="18" charset="0"/>
              </a:rPr>
              <a:t>#include &lt;</a:t>
            </a:r>
            <a:r>
              <a:rPr lang="en-US" altLang="zh-CN" sz="2400" dirty="0" err="1">
                <a:latin typeface="Times New Roman" panose="02020603050405020304" pitchFamily="18" charset="0"/>
                <a:cs typeface="Times New Roman" panose="02020603050405020304" pitchFamily="18" charset="0"/>
              </a:rPr>
              <a:t>stdio.h</a:t>
            </a:r>
            <a:r>
              <a:rPr lang="en-US" altLang="zh-CN" sz="2400" dirty="0">
                <a:latin typeface="Times New Roman" panose="02020603050405020304" pitchFamily="18" charset="0"/>
                <a:cs typeface="Times New Roman" panose="02020603050405020304" pitchFamily="18" charset="0"/>
              </a:rPr>
              <a:t>&gt;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#include &lt;</a:t>
            </a:r>
            <a:r>
              <a:rPr lang="en-US" altLang="zh-CN" sz="2400" dirty="0" err="1">
                <a:latin typeface="Times New Roman" panose="02020603050405020304" pitchFamily="18" charset="0"/>
                <a:cs typeface="Times New Roman" panose="02020603050405020304" pitchFamily="18" charset="0"/>
              </a:rPr>
              <a:t>string.h</a:t>
            </a:r>
            <a:r>
              <a:rPr lang="en-US" altLang="zh-CN" sz="2400" dirty="0">
                <a:latin typeface="Times New Roman" panose="02020603050405020304" pitchFamily="18" charset="0"/>
                <a:cs typeface="Times New Roman" panose="02020603050405020304" pitchFamily="18" charset="0"/>
              </a:rPr>
              <a:t>&gt;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main()</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void  sort(char * s[],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void  out(char * s[],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endParaRPr lang="en-US" altLang="zh-CN" sz="8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C00000"/>
                </a:solidFill>
                <a:latin typeface="Times New Roman" panose="02020603050405020304" pitchFamily="18" charset="0"/>
                <a:cs typeface="Times New Roman" panose="02020603050405020304" pitchFamily="18" charset="0"/>
              </a:rPr>
              <a:t>char * name[]={"Follow </a:t>
            </a:r>
            <a:r>
              <a:rPr lang="en-US" altLang="zh-CN" sz="2400" dirty="0" err="1">
                <a:solidFill>
                  <a:srgbClr val="C00000"/>
                </a:solidFill>
                <a:latin typeface="Times New Roman" panose="02020603050405020304" pitchFamily="18" charset="0"/>
                <a:cs typeface="Times New Roman" panose="02020603050405020304" pitchFamily="18" charset="0"/>
              </a:rPr>
              <a:t>me","C","Great","FORTRAN</a:t>
            </a:r>
            <a:r>
              <a:rPr lang="en-US" altLang="zh-CN" sz="2400" dirty="0">
                <a:solidFill>
                  <a:srgbClr val="C00000"/>
                </a:solidFill>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endParaRPr lang="en-US" altLang="zh-CN" sz="8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n=4;</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sort(name</a:t>
            </a:r>
            <a:r>
              <a:rPr lang="en-US" altLang="zh-CN" sz="2800" b="1" dirty="0" smtClean="0">
                <a:solidFill>
                  <a:srgbClr val="C00000"/>
                </a:solidFill>
                <a:latin typeface="Times New Roman" panose="02020603050405020304" pitchFamily="18" charset="0"/>
                <a:cs typeface="Times New Roman" panose="02020603050405020304" pitchFamily="18" charset="0"/>
              </a:rPr>
              <a:t>, n</a:t>
            </a:r>
            <a:r>
              <a:rPr lang="en-US" altLang="zh-CN" sz="2800" b="1" dirty="0">
                <a:solidFill>
                  <a:srgbClr val="C00000"/>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排序函数</a:t>
            </a:r>
            <a:endPar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spcBef>
                <a:spcPct val="0"/>
              </a:spcBef>
              <a:buFontTx/>
              <a:buNone/>
            </a:pPr>
            <a:r>
              <a:rPr lang="en-US" altLang="zh-CN" sz="2800" b="1" dirty="0">
                <a:solidFill>
                  <a:srgbClr val="C00000"/>
                </a:solidFill>
                <a:latin typeface="Times New Roman" panose="02020603050405020304" pitchFamily="18" charset="0"/>
                <a:cs typeface="Times New Roman" panose="02020603050405020304" pitchFamily="18" charset="0"/>
              </a:rPr>
              <a:t>    out(name</a:t>
            </a:r>
            <a:r>
              <a:rPr lang="en-US" altLang="zh-CN" sz="2800" b="1" dirty="0" smtClean="0">
                <a:solidFill>
                  <a:srgbClr val="C00000"/>
                </a:solidFill>
                <a:latin typeface="Times New Roman" panose="02020603050405020304" pitchFamily="18" charset="0"/>
                <a:cs typeface="Times New Roman" panose="02020603050405020304" pitchFamily="18" charset="0"/>
              </a:rPr>
              <a:t>, n</a:t>
            </a:r>
            <a:r>
              <a:rPr lang="en-US" altLang="zh-CN" sz="2800" b="1" dirty="0">
                <a:solidFill>
                  <a:srgbClr val="C00000"/>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a:t>
            </a:r>
            <a:r>
              <a:rPr lang="zh-CN"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输出函数</a:t>
            </a:r>
            <a:endPar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return 0;  }</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endParaRPr lang="en-US" altLang="zh-CN" sz="2400" dirty="0">
              <a:latin typeface="Times New Roman" panose="02020603050405020304" pitchFamily="18" charset="0"/>
              <a:cs typeface="Times New Roman" panose="02020603050405020304" pitchFamily="18" charset="0"/>
            </a:endParaRPr>
          </a:p>
        </p:txBody>
      </p:sp>
      <p:sp>
        <p:nvSpPr>
          <p:cNvPr id="91140" name="Rectangle 2"/>
          <p:cNvSpPr>
            <a:spLocks noChangeArrowheads="1"/>
          </p:cNvSpPr>
          <p:nvPr/>
        </p:nvSpPr>
        <p:spPr bwMode="auto">
          <a:xfrm>
            <a:off x="2627948" y="260350"/>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举例</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p:strips dir="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5" name="Text Box 5"/>
          <p:cNvSpPr txBox="1">
            <a:spLocks noChangeArrowheads="1"/>
          </p:cNvSpPr>
          <p:nvPr/>
        </p:nvSpPr>
        <p:spPr bwMode="auto">
          <a:xfrm>
            <a:off x="179512" y="-97368"/>
            <a:ext cx="8820150" cy="7047230"/>
          </a:xfrm>
          <a:prstGeom prst="rect">
            <a:avLst/>
          </a:prstGeom>
          <a:solidFill>
            <a:srgbClr val="CC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FontTx/>
              <a:buNone/>
            </a:pPr>
            <a:r>
              <a:rPr lang="en-US" altLang="zh-CN" sz="2400" dirty="0">
                <a:latin typeface="Times New Roman" panose="02020603050405020304" pitchFamily="18" charset="0"/>
                <a:cs typeface="Times New Roman" panose="02020603050405020304" pitchFamily="18" charset="0"/>
              </a:rPr>
              <a:t>void  </a:t>
            </a:r>
            <a:r>
              <a:rPr lang="en-US" altLang="zh-CN" sz="2800" b="1" dirty="0">
                <a:solidFill>
                  <a:srgbClr val="C00000"/>
                </a:solidFill>
                <a:latin typeface="Times New Roman" panose="02020603050405020304" pitchFamily="18" charset="0"/>
                <a:cs typeface="Times New Roman" panose="02020603050405020304" pitchFamily="18" charset="0"/>
              </a:rPr>
              <a:t>sort</a:t>
            </a:r>
            <a:r>
              <a:rPr lang="en-US" altLang="zh-CN" sz="2400" dirty="0">
                <a:latin typeface="Times New Roman" panose="02020603050405020304" pitchFamily="18" charset="0"/>
                <a:cs typeface="Times New Roman" panose="02020603050405020304" pitchFamily="18" charset="0"/>
              </a:rPr>
              <a:t>(char * s</a:t>
            </a:r>
            <a:r>
              <a:rPr lang="en-US" altLang="zh-CN" sz="2400" dirty="0" smtClean="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采用选择排序算法</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char  * temp;</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j, k</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&lt;n-1;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 </a:t>
            </a:r>
            <a:r>
              <a:rPr lang="en-US" altLang="zh-CN" sz="2400" dirty="0" smtClean="0">
                <a:latin typeface="Times New Roman" panose="02020603050405020304" pitchFamily="18" charset="0"/>
                <a:cs typeface="Times New Roman" panose="02020603050405020304" pitchFamily="18" charset="0"/>
              </a:rPr>
              <a:t>  k=</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  k</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是保存当前最小字符串首地址的数组元素</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的下标</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for </a:t>
            </a:r>
            <a:r>
              <a:rPr lang="en-US" altLang="zh-CN" sz="2400" dirty="0">
                <a:latin typeface="Times New Roman" panose="02020603050405020304" pitchFamily="18" charset="0"/>
                <a:cs typeface="Times New Roman" panose="02020603050405020304" pitchFamily="18" charset="0"/>
              </a:rPr>
              <a:t>(j=i+1; j&lt;n; </a:t>
            </a:r>
            <a:r>
              <a:rPr lang="en-US" altLang="zh-CN" sz="2400" dirty="0" err="1">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if </a:t>
            </a:r>
            <a:r>
              <a:rPr lang="en-US" altLang="zh-CN" sz="2400" dirty="0" smtClean="0">
                <a:latin typeface="Times New Roman" panose="02020603050405020304" pitchFamily="18" charset="0"/>
                <a:cs typeface="Times New Roman" panose="02020603050405020304" pitchFamily="18" charset="0"/>
              </a:rPr>
              <a:t>( </a:t>
            </a:r>
            <a:r>
              <a:rPr lang="en-US" altLang="zh-CN" sz="2400" b="1" dirty="0" err="1" smtClean="0">
                <a:solidFill>
                  <a:srgbClr val="FF0000"/>
                </a:solidFill>
                <a:latin typeface="Times New Roman" panose="02020603050405020304" pitchFamily="18" charset="0"/>
                <a:cs typeface="Times New Roman" panose="02020603050405020304" pitchFamily="18" charset="0"/>
              </a:rPr>
              <a:t>strcmp</a:t>
            </a:r>
            <a:r>
              <a:rPr lang="en-US" altLang="zh-CN" sz="2400" dirty="0" smtClean="0">
                <a:latin typeface="Times New Roman" panose="02020603050405020304" pitchFamily="18" charset="0"/>
                <a:cs typeface="Times New Roman" panose="02020603050405020304" pitchFamily="18" charset="0"/>
              </a:rPr>
              <a:t>(s[k</a:t>
            </a:r>
            <a:r>
              <a:rPr lang="en-US" altLang="zh-CN" sz="2400" dirty="0" smtClean="0">
                <a:latin typeface="Times New Roman" panose="02020603050405020304" pitchFamily="18" charset="0"/>
                <a:cs typeface="Times New Roman" panose="02020603050405020304" pitchFamily="18" charset="0"/>
              </a:rPr>
              <a:t>], s[j</a:t>
            </a:r>
            <a:r>
              <a:rPr lang="en-US" altLang="zh-CN" sz="2400" dirty="0">
                <a:latin typeface="Times New Roman" panose="02020603050405020304" pitchFamily="18" charset="0"/>
                <a:cs typeface="Times New Roman" panose="02020603050405020304" pitchFamily="18" charset="0"/>
              </a:rPr>
              <a:t>])&gt;0)  </a:t>
            </a:r>
            <a:r>
              <a:rPr lang="zh-CN" altLang="en-US" sz="24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k=j;  </a:t>
            </a:r>
            <a:endParaRPr lang="en-US" altLang="zh-CN" sz="2400" dirty="0" smtClean="0">
              <a:latin typeface="Times New Roman" panose="02020603050405020304" pitchFamily="18" charset="0"/>
              <a:cs typeface="Times New Roman" panose="02020603050405020304" pitchFamily="18" charset="0"/>
            </a:endParaRPr>
          </a:p>
          <a:p>
            <a:pPr>
              <a:spcBef>
                <a:spcPct val="0"/>
              </a:spcBef>
              <a:buFontTx/>
              <a:buNone/>
            </a:pPr>
            <a:r>
              <a:rPr lang="en-US" altLang="zh-CN" sz="2000" dirty="0" smtClean="0">
                <a:latin typeface="Times New Roman" panose="02020603050405020304" pitchFamily="18" charset="0"/>
                <a:cs typeface="Times New Roman" panose="02020603050405020304" pitchFamily="18" charset="0"/>
                <a:sym typeface="+mn-ea"/>
              </a:rPr>
              <a:t>           </a:t>
            </a:r>
            <a:endParaRPr lang="en-US" altLang="zh-CN" sz="2000" dirty="0" smtClean="0">
              <a:latin typeface="Times New Roman" panose="02020603050405020304" pitchFamily="18" charset="0"/>
              <a:cs typeface="Times New Roman" panose="02020603050405020304" pitchFamily="18" charset="0"/>
              <a:sym typeface="+mn-ea"/>
            </a:endParaRPr>
          </a:p>
          <a:p>
            <a:pPr>
              <a:spcBef>
                <a:spcPct val="0"/>
              </a:spcBef>
              <a:buFontTx/>
              <a:buNone/>
            </a:pPr>
            <a:r>
              <a:rPr lang="en-US" altLang="zh-CN" sz="2000" dirty="0" smtClean="0">
                <a:latin typeface="Times New Roman" panose="02020603050405020304" pitchFamily="18" charset="0"/>
                <a:cs typeface="Times New Roman" panose="02020603050405020304" pitchFamily="18" charset="0"/>
                <a:sym typeface="+mn-ea"/>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若有比</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s[k]</a:t>
            </a:r>
            <a:r>
              <a:rPr lang="zh-CN"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所指字符串更小</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的</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s[j]</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，将更小的</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s[j]</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的</a:t>
            </a:r>
            <a:r>
              <a:rPr lang="zh-CN"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首地址</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endParaRPr>
          </a:p>
          <a:p>
            <a:pPr>
              <a:spcBef>
                <a:spcPct val="0"/>
              </a:spcBef>
              <a:buFontTx/>
              <a:buNone/>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000" smtClean="0">
                <a:latin typeface="Times New Roman" panose="02020603050405020304" pitchFamily="18" charset="0"/>
                <a:ea typeface="黑体" panose="02010609060101010101" pitchFamily="49" charset="-122"/>
                <a:cs typeface="Times New Roman" panose="02020603050405020304" pitchFamily="18" charset="0"/>
                <a:sym typeface="+mn-ea"/>
              </a:rPr>
              <a:t>移到前面</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if  (k!=</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a:spcBef>
                <a:spcPct val="0"/>
              </a:spcBef>
              <a:buFontTx/>
              <a:buNone/>
            </a:pPr>
            <a:r>
              <a:rPr lang="en-US" altLang="zh-CN" sz="2400" dirty="0" smtClean="0">
                <a:latin typeface="Times New Roman" panose="02020603050405020304" pitchFamily="18" charset="0"/>
                <a:cs typeface="Times New Roman" panose="02020603050405020304" pitchFamily="18" charset="0"/>
              </a:rPr>
              <a:t>           {  temp=s[</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s[</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]=s[k];  s[k]=temp</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void  </a:t>
            </a:r>
            <a:r>
              <a:rPr lang="en-US" altLang="zh-CN" sz="2800" b="1" dirty="0">
                <a:solidFill>
                  <a:srgbClr val="C00000"/>
                </a:solidFill>
                <a:latin typeface="Times New Roman" panose="02020603050405020304" pitchFamily="18" charset="0"/>
                <a:cs typeface="Times New Roman" panose="02020603050405020304" pitchFamily="18" charset="0"/>
              </a:rPr>
              <a:t>out</a:t>
            </a:r>
            <a:r>
              <a:rPr lang="en-US" altLang="zh-CN" sz="2400" dirty="0">
                <a:latin typeface="Times New Roman" panose="02020603050405020304" pitchFamily="18" charset="0"/>
                <a:cs typeface="Times New Roman" panose="02020603050405020304" pitchFamily="18" charset="0"/>
              </a:rPr>
              <a:t>(char * 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输出</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printf</a:t>
            </a:r>
            <a:r>
              <a:rPr lang="en-US" altLang="zh-CN" sz="2400" dirty="0">
                <a:latin typeface="Times New Roman" panose="02020603050405020304" pitchFamily="18" charset="0"/>
                <a:cs typeface="Times New Roman" panose="02020603050405020304" pitchFamily="18" charset="0"/>
              </a:rPr>
              <a:t>("%s\n", 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0"/>
              </a:spcBef>
              <a:buFontTx/>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2" name="矩形 1"/>
          <p:cNvSpPr/>
          <p:nvPr>
            <p:custDataLst>
              <p:tags r:id="rId1"/>
            </p:custDataLst>
          </p:nvPr>
        </p:nvSpPr>
        <p:spPr>
          <a:xfrm>
            <a:off x="7501255" y="3737441"/>
            <a:ext cx="999037" cy="314691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3" name="Line 5"/>
          <p:cNvSpPr>
            <a:spLocks noChangeShapeType="1"/>
          </p:cNvSpPr>
          <p:nvPr>
            <p:custDataLst>
              <p:tags r:id="rId2"/>
            </p:custDataLst>
          </p:nvPr>
        </p:nvSpPr>
        <p:spPr bwMode="auto">
          <a:xfrm>
            <a:off x="7526589" y="4426964"/>
            <a:ext cx="951674"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 name="Line 6"/>
          <p:cNvSpPr>
            <a:spLocks noChangeShapeType="1"/>
          </p:cNvSpPr>
          <p:nvPr>
            <p:custDataLst>
              <p:tags r:id="rId3"/>
            </p:custDataLst>
          </p:nvPr>
        </p:nvSpPr>
        <p:spPr bwMode="auto">
          <a:xfrm>
            <a:off x="7526589" y="5008542"/>
            <a:ext cx="951674"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 name="Line 7"/>
          <p:cNvSpPr>
            <a:spLocks noChangeShapeType="1"/>
          </p:cNvSpPr>
          <p:nvPr>
            <p:custDataLst>
              <p:tags r:id="rId4"/>
            </p:custDataLst>
          </p:nvPr>
        </p:nvSpPr>
        <p:spPr bwMode="auto">
          <a:xfrm>
            <a:off x="7526589" y="5642991"/>
            <a:ext cx="951674"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 name="Line 8"/>
          <p:cNvSpPr>
            <a:spLocks noChangeShapeType="1"/>
          </p:cNvSpPr>
          <p:nvPr>
            <p:custDataLst>
              <p:tags r:id="rId5"/>
            </p:custDataLst>
          </p:nvPr>
        </p:nvSpPr>
        <p:spPr bwMode="auto">
          <a:xfrm>
            <a:off x="7526589" y="6277440"/>
            <a:ext cx="951674"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 name="Line 9"/>
          <p:cNvSpPr>
            <a:spLocks noChangeShapeType="1"/>
          </p:cNvSpPr>
          <p:nvPr>
            <p:custDataLst>
              <p:tags r:id="rId6"/>
            </p:custDataLst>
          </p:nvPr>
        </p:nvSpPr>
        <p:spPr bwMode="auto">
          <a:xfrm>
            <a:off x="8401160" y="4162610"/>
            <a:ext cx="370095"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 name="Line 10"/>
          <p:cNvSpPr>
            <a:spLocks noChangeShapeType="1"/>
          </p:cNvSpPr>
          <p:nvPr>
            <p:custDataLst>
              <p:tags r:id="rId7"/>
            </p:custDataLst>
          </p:nvPr>
        </p:nvSpPr>
        <p:spPr bwMode="auto">
          <a:xfrm>
            <a:off x="8401160" y="4691318"/>
            <a:ext cx="370095"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 name="Line 11"/>
          <p:cNvSpPr>
            <a:spLocks noChangeShapeType="1"/>
          </p:cNvSpPr>
          <p:nvPr>
            <p:custDataLst>
              <p:tags r:id="rId8"/>
            </p:custDataLst>
          </p:nvPr>
        </p:nvSpPr>
        <p:spPr bwMode="auto">
          <a:xfrm>
            <a:off x="8401160" y="5272896"/>
            <a:ext cx="370095" cy="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 name="Text Box 50"/>
          <p:cNvSpPr txBox="1">
            <a:spLocks noChangeArrowheads="1"/>
          </p:cNvSpPr>
          <p:nvPr>
            <p:custDataLst>
              <p:tags r:id="rId9"/>
            </p:custDataLst>
          </p:nvPr>
        </p:nvSpPr>
        <p:spPr bwMode="auto">
          <a:xfrm>
            <a:off x="7507705" y="3915373"/>
            <a:ext cx="95167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1800">
                <a:latin typeface="Times New Roman" panose="02020603050405020304" pitchFamily="18" charset="0"/>
                <a:ea typeface="楷体_GB2312" pitchFamily="49" charset="-122"/>
              </a:rPr>
              <a:t>    </a:t>
            </a:r>
            <a:r>
              <a:rPr lang="en-US" altLang="zh-CN" sz="1800">
                <a:latin typeface="Times New Roman" panose="02020603050405020304" pitchFamily="18" charset="0"/>
                <a:ea typeface="楷体_GB2312" pitchFamily="49" charset="-122"/>
              </a:rPr>
              <a:t>s[0]</a:t>
            </a:r>
            <a:endParaRPr lang="en-US" altLang="zh-CN" sz="1800">
              <a:latin typeface="Times New Roman" panose="02020603050405020304" pitchFamily="18" charset="0"/>
              <a:ea typeface="楷体_GB2312" pitchFamily="49" charset="-122"/>
            </a:endParaRPr>
          </a:p>
        </p:txBody>
      </p:sp>
      <p:sp>
        <p:nvSpPr>
          <p:cNvPr id="13" name="Text Box 51"/>
          <p:cNvSpPr txBox="1">
            <a:spLocks noChangeArrowheads="1"/>
          </p:cNvSpPr>
          <p:nvPr>
            <p:custDataLst>
              <p:tags r:id="rId10"/>
            </p:custDataLst>
          </p:nvPr>
        </p:nvSpPr>
        <p:spPr bwMode="auto">
          <a:xfrm>
            <a:off x="7507705" y="4494631"/>
            <a:ext cx="95167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1800">
                <a:latin typeface="Times New Roman" panose="02020603050405020304" pitchFamily="18" charset="0"/>
                <a:ea typeface="楷体_GB2312" pitchFamily="49" charset="-122"/>
              </a:rPr>
              <a:t>    </a:t>
            </a:r>
            <a:r>
              <a:rPr lang="en-US" altLang="zh-CN" sz="1800">
                <a:latin typeface="Times New Roman" panose="02020603050405020304" pitchFamily="18" charset="0"/>
                <a:ea typeface="楷体_GB2312" pitchFamily="49" charset="-122"/>
              </a:rPr>
              <a:t>s[1]</a:t>
            </a:r>
            <a:endParaRPr lang="en-US" altLang="zh-CN" sz="1800">
              <a:latin typeface="Times New Roman" panose="02020603050405020304" pitchFamily="18" charset="0"/>
              <a:ea typeface="楷体_GB2312" pitchFamily="49" charset="-122"/>
            </a:endParaRPr>
          </a:p>
        </p:txBody>
      </p:sp>
      <p:sp>
        <p:nvSpPr>
          <p:cNvPr id="14" name="Text Box 52"/>
          <p:cNvSpPr txBox="1">
            <a:spLocks noChangeArrowheads="1"/>
          </p:cNvSpPr>
          <p:nvPr>
            <p:custDataLst>
              <p:tags r:id="rId11"/>
            </p:custDataLst>
          </p:nvPr>
        </p:nvSpPr>
        <p:spPr bwMode="auto">
          <a:xfrm>
            <a:off x="7507705" y="5147965"/>
            <a:ext cx="95167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1800">
                <a:latin typeface="Times New Roman" panose="02020603050405020304" pitchFamily="18" charset="0"/>
                <a:ea typeface="楷体_GB2312" pitchFamily="49" charset="-122"/>
              </a:rPr>
              <a:t>    ......</a:t>
            </a:r>
            <a:endParaRPr lang="zh-CN" altLang="en-US" sz="1800">
              <a:latin typeface="Times New Roman" panose="02020603050405020304" pitchFamily="18" charset="0"/>
              <a:ea typeface="楷体_GB2312" pitchFamily="49" charset="-122"/>
            </a:endParaRPr>
          </a:p>
        </p:txBody>
      </p:sp>
      <p:sp>
        <p:nvSpPr>
          <p:cNvPr id="17" name="Text Box 55"/>
          <p:cNvSpPr txBox="1">
            <a:spLocks noChangeArrowheads="1"/>
          </p:cNvSpPr>
          <p:nvPr/>
        </p:nvSpPr>
        <p:spPr bwMode="auto">
          <a:xfrm>
            <a:off x="6442075" y="3789045"/>
            <a:ext cx="152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FontTx/>
              <a:buNone/>
            </a:pPr>
            <a:r>
              <a:rPr lang="en-US" altLang="zh-CN" sz="1800">
                <a:latin typeface="Times New Roman" panose="02020603050405020304" pitchFamily="18" charset="0"/>
                <a:ea typeface="楷体_GB2312" pitchFamily="49" charset="-122"/>
              </a:rPr>
              <a:t>    s</a:t>
            </a:r>
            <a:endParaRPr lang="en-US" altLang="zh-CN" sz="1800">
              <a:latin typeface="Times New Roman" panose="02020603050405020304" pitchFamily="18" charset="0"/>
              <a:ea typeface="楷体_GB2312" pitchFamily="49" charset="-122"/>
            </a:endParaRPr>
          </a:p>
        </p:txBody>
      </p:sp>
      <p:sp>
        <p:nvSpPr>
          <p:cNvPr id="18" name="Line 57"/>
          <p:cNvSpPr>
            <a:spLocks noChangeShapeType="1"/>
          </p:cNvSpPr>
          <p:nvPr/>
        </p:nvSpPr>
        <p:spPr bwMode="auto">
          <a:xfrm>
            <a:off x="6636068" y="4162425"/>
            <a:ext cx="865187" cy="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p:strips dir="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2340610" y="2011680"/>
            <a:ext cx="4799330" cy="2773680"/>
          </a:xfrm>
        </p:spPr>
        <p:txBody>
          <a:bodyPr/>
          <a:lstStyle/>
          <a:p>
            <a:r>
              <a:rPr lang="zh-CN" altLang="en-US">
                <a:solidFill>
                  <a:schemeClr val="tx1"/>
                </a:solidFill>
                <a:latin typeface="黑体" panose="02010609060101010101" pitchFamily="49" charset="-122"/>
                <a:ea typeface="黑体" panose="02010609060101010101" pitchFamily="49" charset="-122"/>
                <a:sym typeface="+mn-ea"/>
              </a:rPr>
              <a:t>指针数组</a:t>
            </a:r>
            <a:endParaRPr lang="zh-CN" altLang="en-US">
              <a:solidFill>
                <a:schemeClr val="tx1"/>
              </a:solidFill>
              <a:latin typeface="黑体" panose="02010609060101010101" pitchFamily="49" charset="-122"/>
              <a:ea typeface="黑体" panose="02010609060101010101" pitchFamily="49" charset="-122"/>
              <a:sym typeface="+mn-ea"/>
            </a:endParaRPr>
          </a:p>
          <a:p>
            <a:endParaRPr lang="zh-CN" altLang="en-US">
              <a:solidFill>
                <a:schemeClr val="tx1"/>
              </a:solidFill>
              <a:latin typeface="黑体" panose="02010609060101010101" pitchFamily="49" charset="-122"/>
              <a:ea typeface="黑体" panose="02010609060101010101" pitchFamily="49" charset="-122"/>
              <a:sym typeface="+mn-ea"/>
            </a:endParaRPr>
          </a:p>
          <a:p>
            <a:r>
              <a:rPr lang="zh-CN" altLang="en-US">
                <a:solidFill>
                  <a:schemeClr val="tx1"/>
                </a:solidFill>
                <a:latin typeface="黑体" panose="02010609060101010101" pitchFamily="49" charset="-122"/>
                <a:ea typeface="黑体" panose="02010609060101010101" pitchFamily="49" charset="-122"/>
                <a:sym typeface="+mn-ea"/>
              </a:rPr>
              <a:t>指向指针数据的指针变量</a:t>
            </a:r>
            <a:r>
              <a:rPr lang="zh-CN" altLang="zh-CN" smtClean="0">
                <a:solidFill>
                  <a:schemeClr val="tx1"/>
                </a:solidFill>
                <a:latin typeface="黑体" panose="02010609060101010101" pitchFamily="49" charset="-122"/>
                <a:ea typeface="黑体" panose="02010609060101010101" pitchFamily="49" charset="-122"/>
              </a:rPr>
              <a:t>（多重指针）</a:t>
            </a:r>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a:p>
            <a:r>
              <a:rPr lang="zh-CN" altLang="en-US" dirty="0" smtClean="0">
                <a:solidFill>
                  <a:schemeClr val="tx1"/>
                </a:solidFill>
                <a:latin typeface="Times New Roman" panose="02020603050405020304" pitchFamily="18" charset="0"/>
                <a:ea typeface="黑体" panose="02010609060101010101" pitchFamily="49" charset="-122"/>
                <a:sym typeface="+mn-ea"/>
              </a:rPr>
              <a:t>内存</a:t>
            </a:r>
            <a:r>
              <a:rPr lang="zh-CN" altLang="en-US" dirty="0" smtClean="0">
                <a:latin typeface="Times New Roman" panose="02020603050405020304" pitchFamily="18" charset="0"/>
                <a:ea typeface="黑体" panose="02010609060101010101" pitchFamily="49" charset="-122"/>
                <a:sym typeface="+mn-ea"/>
              </a:rPr>
              <a:t>动态</a:t>
            </a:r>
            <a:r>
              <a:rPr lang="zh-CN" altLang="en-US" dirty="0" smtClean="0">
                <a:solidFill>
                  <a:schemeClr val="tx1"/>
                </a:solidFill>
                <a:latin typeface="Times New Roman" panose="02020603050405020304" pitchFamily="18" charset="0"/>
                <a:ea typeface="黑体" panose="02010609060101010101" pitchFamily="49" charset="-122"/>
                <a:sym typeface="+mn-ea"/>
              </a:rPr>
              <a:t>分配</a:t>
            </a:r>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a:p>
            <a:endParaRPr lang="zh-CN" altLang="zh-CN" smtClean="0">
              <a:solidFill>
                <a:schemeClr val="tx1"/>
              </a:solidFill>
              <a:latin typeface="黑体" panose="02010609060101010101" pitchFamily="49" charset="-122"/>
              <a:ea typeface="黑体" panose="02010609060101010101" pitchFamily="49" charset="-122"/>
            </a:endParaRPr>
          </a:p>
        </p:txBody>
      </p:sp>
      <p:sp>
        <p:nvSpPr>
          <p:cNvPr id="68611" name="Rectangle 2"/>
          <p:cNvSpPr>
            <a:spLocks noChangeArrowheads="1"/>
          </p:cNvSpPr>
          <p:nvPr/>
        </p:nvSpPr>
        <p:spPr bwMode="auto">
          <a:xfrm>
            <a:off x="2640013" y="260901"/>
            <a:ext cx="632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3600">
                <a:solidFill>
                  <a:schemeClr val="bg1"/>
                </a:solidFill>
                <a:latin typeface="黑体" panose="02010609060101010101" pitchFamily="49" charset="-122"/>
                <a:ea typeface="黑体" panose="02010609060101010101" pitchFamily="49" charset="-122"/>
              </a:rPr>
              <a:t>第八章善于利用指针</a:t>
            </a:r>
            <a:endParaRPr lang="zh-CN" altLang="en-US" sz="360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nvGraphicFramePr>
        <p:xfrm>
          <a:off x="3450487" y="4730166"/>
          <a:ext cx="5499735" cy="1836420"/>
        </p:xfrm>
        <a:graphic>
          <a:graphicData uri="http://schemas.openxmlformats.org/drawingml/2006/table">
            <a:tbl>
              <a:tblPr>
                <a:tableStyleId>{5C22544A-7EE6-4342-B048-85BDC9FD1C3A}</a:tableStyleId>
              </a:tblPr>
              <a:tblGrid>
                <a:gridCol w="1221740"/>
                <a:gridCol w="1221105"/>
                <a:gridCol w="970915"/>
                <a:gridCol w="2085975"/>
              </a:tblGrid>
              <a:tr h="306070">
                <a:tc>
                  <a:txBody>
                    <a:bodyPr/>
                    <a:lstStyle/>
                    <a:p>
                      <a:pPr algn="ctr"/>
                      <a:r>
                        <a:rPr lang="en-US" altLang="zh-CN" sz="1500"/>
                        <a:t>name</a:t>
                      </a:r>
                      <a:endParaRPr lang="zh-CN" altLang="en-US" sz="1500"/>
                    </a:p>
                  </a:txBody>
                  <a:tcPr marL="68580" marR="68580" marT="54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500"/>
                        <a:t>name</a:t>
                      </a:r>
                      <a:r>
                        <a:rPr lang="zh-CN" altLang="en-US" sz="1500"/>
                        <a:t>数组</a:t>
                      </a:r>
                      <a:endParaRPr lang="zh-CN" altLang="en-US" sz="1500"/>
                    </a:p>
                  </a:txBody>
                  <a:tcPr marL="68580" marR="68580" marT="54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500"/>
                    </a:p>
                  </a:txBody>
                  <a:tcPr marL="0" marR="0" marT="54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500"/>
                        <a:t>字符串</a:t>
                      </a:r>
                      <a:endParaRPr lang="zh-CN" altLang="en-US" sz="1500"/>
                    </a:p>
                  </a:txBody>
                  <a:tcPr marL="68580" marR="68580" marT="54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6070">
                <a:tc>
                  <a:txBody>
                    <a:bodyPr/>
                    <a:lstStyle/>
                    <a:p>
                      <a:pPr algn="ctr"/>
                      <a:endParaRPr lang="zh-CN" altLang="en-US" sz="1500"/>
                    </a:p>
                  </a:txBody>
                  <a:tcPr marL="68580" marR="68580" marT="54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500"/>
                        <a:t>name[0]</a:t>
                      </a:r>
                      <a:endParaRPr lang="zh-CN" altLang="en-US" sz="1500"/>
                    </a:p>
                  </a:txBody>
                  <a:tcPr marL="68580" marR="68580" marT="0" marB="0" anchor="ctr">
                    <a:lnL w="12700" cmpd="sng">
                      <a:noFill/>
                    </a:lnL>
                    <a:lnR w="12700" cmpd="sng">
                      <a:noFill/>
                    </a:lnR>
                    <a:lnT w="12700" cmpd="sng">
                      <a:noFill/>
                    </a:lnT>
                  </a:tcPr>
                </a:tc>
                <a:tc>
                  <a:txBody>
                    <a:bodyPr/>
                    <a:lstStyle/>
                    <a:p>
                      <a:endParaRPr lang="zh-CN" altLang="en-US" sz="15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500"/>
                        <a:t>Follow me</a:t>
                      </a:r>
                      <a:endParaRPr lang="zh-CN" altLang="en-US" sz="1500"/>
                    </a:p>
                  </a:txBody>
                  <a:tcPr marL="68580" marR="68580" marT="0" marB="0" anchor="ctr">
                    <a:lnL w="12700" cmpd="sng">
                      <a:noFill/>
                    </a:lnL>
                    <a:lnR w="12700" cmpd="sng">
                      <a:noFill/>
                    </a:lnR>
                    <a:lnT w="12700" cmpd="sng">
                      <a:noFill/>
                    </a:lnT>
                  </a:tcPr>
                </a:tc>
              </a:tr>
              <a:tr h="306070">
                <a:tc>
                  <a:txBody>
                    <a:bodyPr/>
                    <a:lstStyle/>
                    <a:p>
                      <a:pPr algn="ctr"/>
                      <a:r>
                        <a:rPr lang="en-US" altLang="zh-CN" sz="1500"/>
                        <a:t>p</a:t>
                      </a:r>
                      <a:endParaRPr lang="zh-CN" altLang="en-US" sz="1500"/>
                    </a:p>
                  </a:txBody>
                  <a:tcPr marL="68580" marR="68580" marT="54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500"/>
                        <a:t>name[1]</a:t>
                      </a:r>
                      <a:endParaRPr lang="zh-CN" altLang="en-US" sz="1500"/>
                    </a:p>
                  </a:txBody>
                  <a:tcPr marL="68580" marR="68580" marT="0" marB="0" anchor="ct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5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500"/>
                        <a:t>BASIC</a:t>
                      </a:r>
                      <a:endParaRPr lang="zh-CN" altLang="en-US" sz="1500"/>
                    </a:p>
                  </a:txBody>
                  <a:tcPr marL="68580" marR="68580" marT="0" marB="0" anchor="ctr">
                    <a:lnL w="12700" cmpd="sng">
                      <a:noFill/>
                    </a:lnL>
                    <a:lnR w="12700" cmpd="sng">
                      <a:noFill/>
                    </a:lnR>
                  </a:tcPr>
                </a:tc>
              </a:tr>
              <a:tr h="306070">
                <a:tc>
                  <a:txBody>
                    <a:bodyPr/>
                    <a:lstStyle/>
                    <a:p>
                      <a:pPr algn="ctr"/>
                      <a:endParaRPr lang="zh-CN" altLang="en-US" sz="1500"/>
                    </a:p>
                  </a:txBody>
                  <a:tcPr marL="68580" marR="68580" marT="54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500"/>
                        <a:t>name[2]</a:t>
                      </a:r>
                      <a:endParaRPr lang="zh-CN" altLang="en-US" sz="1500"/>
                    </a:p>
                  </a:txBody>
                  <a:tcPr marL="68580" marR="68580" marT="0" marB="0" anchor="ctr">
                    <a:lnL w="12700" cmpd="sng">
                      <a:noFill/>
                    </a:lnL>
                    <a:lnR w="12700" cmpd="sng">
                      <a:noFill/>
                    </a:lnR>
                  </a:tcPr>
                </a:tc>
                <a:tc>
                  <a:txBody>
                    <a:bodyPr/>
                    <a:lstStyle/>
                    <a:p>
                      <a:endParaRPr lang="zh-CN" altLang="en-US" sz="15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500"/>
                        <a:t>Great</a:t>
                      </a:r>
                      <a:endParaRPr lang="zh-CN" altLang="en-US" sz="1500"/>
                    </a:p>
                  </a:txBody>
                  <a:tcPr marL="68580" marR="68580" marT="0" marB="0" anchor="ctr">
                    <a:lnL w="12700" cmpd="sng">
                      <a:noFill/>
                    </a:lnL>
                    <a:lnR w="12700" cmpd="sng">
                      <a:noFill/>
                    </a:lnR>
                  </a:tcPr>
                </a:tc>
              </a:tr>
              <a:tr h="306070">
                <a:tc>
                  <a:txBody>
                    <a:bodyPr/>
                    <a:lstStyle/>
                    <a:p>
                      <a:pPr algn="ctr"/>
                      <a:endParaRPr lang="zh-CN" altLang="en-US" sz="1500"/>
                    </a:p>
                  </a:txBody>
                  <a:tcPr marL="68580" marR="68580" marT="54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500"/>
                        <a:t>name[3]</a:t>
                      </a:r>
                      <a:endParaRPr lang="zh-CN" altLang="en-US" sz="1500"/>
                    </a:p>
                  </a:txBody>
                  <a:tcPr marL="68580" marR="68580" marT="0" marB="0" anchor="ctr">
                    <a:lnL w="12700" cmpd="sng">
                      <a:noFill/>
                    </a:lnL>
                    <a:lnR w="12700" cmpd="sng">
                      <a:noFill/>
                    </a:lnR>
                  </a:tcPr>
                </a:tc>
                <a:tc>
                  <a:txBody>
                    <a:bodyPr/>
                    <a:lstStyle/>
                    <a:p>
                      <a:endParaRPr lang="zh-CN" altLang="en-US" sz="15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500"/>
                        <a:t>FORTRAN</a:t>
                      </a:r>
                      <a:endParaRPr lang="zh-CN" altLang="en-US" sz="1500"/>
                    </a:p>
                  </a:txBody>
                  <a:tcPr marL="68580" marR="68580" marT="0" marB="0" anchor="ctr">
                    <a:lnL w="12700" cmpd="sng">
                      <a:noFill/>
                    </a:lnL>
                    <a:lnR w="12700" cmpd="sng">
                      <a:noFill/>
                    </a:lnR>
                  </a:tcPr>
                </a:tc>
              </a:tr>
              <a:tr h="306070">
                <a:tc>
                  <a:txBody>
                    <a:bodyPr/>
                    <a:lstStyle/>
                    <a:p>
                      <a:pPr algn="ctr"/>
                      <a:endParaRPr lang="zh-CN" altLang="en-US" sz="1500"/>
                    </a:p>
                  </a:txBody>
                  <a:tcPr marL="68580" marR="68580" marT="54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500"/>
                        <a:t>name[4]</a:t>
                      </a:r>
                      <a:endParaRPr lang="zh-CN" altLang="en-US" sz="1500"/>
                    </a:p>
                  </a:txBody>
                  <a:tcPr marL="68580" marR="68580" marT="0" marB="0" anchor="ctr">
                    <a:lnL w="12700" cmpd="sng">
                      <a:noFill/>
                    </a:lnL>
                    <a:lnR w="12700" cmpd="sng">
                      <a:noFill/>
                    </a:lnR>
                  </a:tcPr>
                </a:tc>
                <a:tc>
                  <a:txBody>
                    <a:bodyPr/>
                    <a:lstStyle/>
                    <a:p>
                      <a:endParaRPr lang="zh-CN" altLang="en-US" sz="15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500" dirty="0"/>
                        <a:t>Computer design</a:t>
                      </a:r>
                      <a:endParaRPr lang="zh-CN" altLang="en-US" sz="1500" dirty="0"/>
                    </a:p>
                  </a:txBody>
                  <a:tcPr marL="68580" marR="68580" marT="0" marB="0" anchor="ctr">
                    <a:lnL w="12700" cmpd="sng">
                      <a:noFill/>
                    </a:lnL>
                    <a:lnR w="12700" cmpd="sng">
                      <a:noFill/>
                    </a:lnR>
                  </a:tcPr>
                </a:tc>
              </a:tr>
            </a:tbl>
          </a:graphicData>
        </a:graphic>
      </p:graphicFrame>
      <p:cxnSp>
        <p:nvCxnSpPr>
          <p:cNvPr id="12" name="直接箭头连接符 11"/>
          <p:cNvCxnSpPr/>
          <p:nvPr/>
        </p:nvCxnSpPr>
        <p:spPr>
          <a:xfrm>
            <a:off x="5922958" y="5209922"/>
            <a:ext cx="96233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5922958" y="5508096"/>
            <a:ext cx="96233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5922958" y="5829649"/>
            <a:ext cx="96233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922958" y="6112236"/>
            <a:ext cx="96233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5922958" y="6402618"/>
            <a:ext cx="96233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3722570" y="5051686"/>
            <a:ext cx="96233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3722570" y="5625671"/>
            <a:ext cx="96233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93186" name="Rectangle 2"/>
          <p:cNvSpPr>
            <a:spLocks noGrp="1" noChangeArrowheads="1"/>
          </p:cNvSpPr>
          <p:nvPr/>
        </p:nvSpPr>
        <p:spPr>
          <a:xfrm>
            <a:off x="2640013"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a:latin typeface="黑体" panose="02010609060101010101" pitchFamily="49" charset="-122"/>
                <a:ea typeface="黑体" panose="02010609060101010101" pitchFamily="49" charset="-122"/>
                <a:sym typeface="+mn-ea"/>
              </a:rPr>
              <a:t>指向指针数据的指针变量</a:t>
            </a:r>
            <a:endParaRPr lang="zh-CN" altLang="en-US" sz="3600" dirty="0" smtClean="0">
              <a:latin typeface="黑体" panose="02010609060101010101" pitchFamily="49" charset="-122"/>
              <a:ea typeface="黑体" panose="02010609060101010101" pitchFamily="49" charset="-122"/>
            </a:endParaRPr>
          </a:p>
        </p:txBody>
      </p:sp>
      <p:sp>
        <p:nvSpPr>
          <p:cNvPr id="20" name="MH_Desc_1"/>
          <p:cNvSpPr/>
          <p:nvPr>
            <p:custDataLst>
              <p:tags r:id="rId1"/>
            </p:custDataLst>
          </p:nvPr>
        </p:nvSpPr>
        <p:spPr>
          <a:xfrm>
            <a:off x="539750" y="1341120"/>
            <a:ext cx="8208645" cy="84518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no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p>
            <a:pPr marL="0" indent="0" algn="just">
              <a:lnSpc>
                <a:spcPct val="100000"/>
              </a:lnSpc>
              <a:spcAft>
                <a:spcPts val="600"/>
              </a:spcAft>
              <a:buFont typeface="Wingdings" panose="05000000000000000000" pitchFamily="2" charset="2"/>
              <a:buNone/>
              <a:defRPr/>
            </a:pPr>
            <a:r>
              <a:rPr lang="zh-CN" altLang="en-US" sz="2400" dirty="0">
                <a:solidFill>
                  <a:schemeClr val="tx1"/>
                </a:solidFill>
                <a:latin typeface="黑体" panose="02010609060101010101" pitchFamily="49" charset="-122"/>
                <a:ea typeface="黑体" panose="02010609060101010101" pitchFamily="49" charset="-122"/>
                <a:sym typeface="+mn-ea"/>
              </a:rPr>
              <a:t>可以定义自己的变量，保存指针数组的地址，即指向指针数据的指针变量，简称为指向指针的指针。</a:t>
            </a:r>
            <a:endParaRPr lang="en-US" altLang="zh-CN" sz="2400" dirty="0">
              <a:solidFill>
                <a:schemeClr val="tx1"/>
              </a:solidFill>
              <a:latin typeface="黑体" panose="02010609060101010101" pitchFamily="49" charset="-122"/>
              <a:ea typeface="黑体" panose="02010609060101010101" pitchFamily="49" charset="-122"/>
            </a:endParaRPr>
          </a:p>
          <a:p>
            <a:pPr marL="342900" indent="-342900" algn="just">
              <a:lnSpc>
                <a:spcPct val="100000"/>
              </a:lnSpc>
              <a:spcAft>
                <a:spcPts val="600"/>
              </a:spcAft>
              <a:buFont typeface="Wingdings" panose="05000000000000000000" pitchFamily="2" charset="2"/>
              <a:buChar char="ü"/>
              <a:defRPr/>
            </a:pPr>
            <a:endParaRPr lang="zh-CN" altLang="en-US" sz="24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 name="圆角矩形 9"/>
          <p:cNvSpPr/>
          <p:nvPr/>
        </p:nvSpPr>
        <p:spPr>
          <a:xfrm>
            <a:off x="612775" y="2204720"/>
            <a:ext cx="8156575" cy="2393950"/>
          </a:xfrm>
          <a:prstGeom prst="roundRect">
            <a:avLst>
              <a:gd name="adj" fmla="val 6182"/>
            </a:avLst>
          </a:prstGeom>
        </p:spPr>
        <p:style>
          <a:lnRef idx="2">
            <a:schemeClr val="accent1"/>
          </a:lnRef>
          <a:fillRef idx="1">
            <a:schemeClr val="lt1"/>
          </a:fillRef>
          <a:effectRef idx="0">
            <a:schemeClr val="accent1"/>
          </a:effectRef>
          <a:fontRef idx="minor">
            <a:schemeClr val="dk1"/>
          </a:fontRef>
        </p:style>
        <p:txBody>
          <a:bodyPr lIns="135000" tIns="0" bIns="0" rtlCol="0" anchor="t"/>
          <a:p>
            <a:pPr marL="0" indent="0" algn="l" eaLnBrk="1" latinLnBrk="0" hangingPunct="1">
              <a:lnSpc>
                <a:spcPct val="100000"/>
              </a:lnSpc>
              <a:spcBef>
                <a:spcPts val="0"/>
              </a:spcBef>
              <a:spcAft>
                <a:spcPts val="600"/>
              </a:spcAft>
              <a:defRPr/>
            </a:pPr>
            <a:r>
              <a:rPr lang="en-US" altLang="zh-CN" sz="2400" dirty="0">
                <a:solidFill>
                  <a:schemeClr val="tx1"/>
                </a:solidFill>
                <a:latin typeface="Times New Roman" panose="02020603050405020304" pitchFamily="18" charset="0"/>
                <a:cs typeface="Times New Roman" panose="02020603050405020304" pitchFamily="18" charset="0"/>
                <a:sym typeface="+mn-ea"/>
              </a:rPr>
              <a:t>char * name[]={"Follow </a:t>
            </a:r>
            <a:r>
              <a:rPr lang="en-US" altLang="zh-CN" sz="2400" dirty="0" err="1">
                <a:solidFill>
                  <a:schemeClr val="tx1"/>
                </a:solidFill>
                <a:latin typeface="Times New Roman" panose="02020603050405020304" pitchFamily="18" charset="0"/>
                <a:cs typeface="Times New Roman" panose="02020603050405020304" pitchFamily="18" charset="0"/>
                <a:sym typeface="+mn-ea"/>
              </a:rPr>
              <a:t>me","C","Great","FORTRAN</a:t>
            </a:r>
            <a:r>
              <a:rPr lang="en-US" altLang="zh-CN" sz="2400" dirty="0">
                <a:solidFill>
                  <a:schemeClr val="tx1"/>
                </a:solidFill>
                <a:latin typeface="Times New Roman" panose="02020603050405020304" pitchFamily="18" charset="0"/>
                <a:cs typeface="Times New Roman" panose="02020603050405020304" pitchFamily="18" charset="0"/>
                <a:sym typeface="+mn-ea"/>
              </a:rPr>
              <a:t>"};</a:t>
            </a:r>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algn="l" eaLnBrk="1" latinLnBrk="0" hangingPunct="1">
              <a:lnSpc>
                <a:spcPct val="100000"/>
              </a:lnSpc>
              <a:spcBef>
                <a:spcPts val="0"/>
              </a:spcBef>
              <a:spcAft>
                <a:spcPts val="600"/>
              </a:spcAft>
              <a:defRPr/>
            </a:pPr>
            <a:r>
              <a:rPr lang="en-US" altLang="zh-CN" sz="2800" b="1" dirty="0">
                <a:solidFill>
                  <a:srgbClr val="FF0000"/>
                </a:solidFill>
                <a:latin typeface="Times New Roman" panose="02020603050405020304" pitchFamily="18" charset="0"/>
                <a:cs typeface="Times New Roman" panose="02020603050405020304" pitchFamily="18" charset="0"/>
                <a:sym typeface="+mn-ea"/>
              </a:rPr>
              <a:t>char **p;</a:t>
            </a:r>
            <a:endParaRPr lang="en-US" altLang="zh-CN" sz="2800" b="1" dirty="0">
              <a:solidFill>
                <a:srgbClr val="FF0000"/>
              </a:solidFill>
              <a:latin typeface="Times New Roman" panose="02020603050405020304" pitchFamily="18" charset="0"/>
              <a:cs typeface="Times New Roman" panose="02020603050405020304" pitchFamily="18" charset="0"/>
              <a:sym typeface="+mn-ea"/>
            </a:endParaRPr>
          </a:p>
          <a:p>
            <a:pPr marL="0" indent="0" algn="l" eaLnBrk="1" latinLnBrk="0" hangingPunct="1">
              <a:lnSpc>
                <a:spcPct val="100000"/>
              </a:lnSpc>
              <a:spcBef>
                <a:spcPts val="0"/>
              </a:spcBef>
              <a:spcAft>
                <a:spcPts val="600"/>
              </a:spcAft>
              <a:defRPr/>
            </a:pPr>
            <a:r>
              <a:rPr lang="en-US" altLang="zh-CN" sz="2400" dirty="0">
                <a:solidFill>
                  <a:schemeClr val="tx1"/>
                </a:solidFill>
                <a:latin typeface="Times New Roman" panose="02020603050405020304" pitchFamily="18" charset="0"/>
                <a:cs typeface="Times New Roman" panose="02020603050405020304" pitchFamily="18" charset="0"/>
              </a:rPr>
              <a:t>p=name+2;</a:t>
            </a:r>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algn="l" eaLnBrk="1" latinLnBrk="0" hangingPunct="1">
              <a:lnSpc>
                <a:spcPct val="100000"/>
              </a:lnSpc>
              <a:spcBef>
                <a:spcPts val="0"/>
              </a:spcBef>
              <a:spcAft>
                <a:spcPts val="600"/>
              </a:spcAft>
              <a:defRPr/>
            </a:pPr>
            <a:r>
              <a:rPr lang="en-US" altLang="zh-CN" sz="2400" dirty="0" err="1">
                <a:solidFill>
                  <a:schemeClr val="tx1"/>
                </a:solidFill>
                <a:latin typeface="Times New Roman" panose="02020603050405020304" pitchFamily="18" charset="0"/>
                <a:cs typeface="Times New Roman" panose="02020603050405020304" pitchFamily="18" charset="0"/>
              </a:rPr>
              <a:t>printf</a:t>
            </a:r>
            <a:r>
              <a:rPr lang="en-US" altLang="zh-CN" sz="2400" dirty="0">
                <a:solidFill>
                  <a:schemeClr val="tx1"/>
                </a:solidFill>
                <a:latin typeface="Times New Roman" panose="02020603050405020304" pitchFamily="18" charset="0"/>
                <a:cs typeface="Times New Roman" panose="02020603050405020304" pitchFamily="18" charset="0"/>
              </a:rPr>
              <a:t>(″%d\n″, *p);	</a:t>
            </a:r>
            <a:r>
              <a:rPr lang="en-US" altLang="zh-CN" sz="1800" dirty="0">
                <a:solidFill>
                  <a:schemeClr val="tx1"/>
                </a:solidFill>
                <a:latin typeface="Times New Roman" panose="02020603050405020304" pitchFamily="18" charset="0"/>
                <a:cs typeface="Times New Roman" panose="02020603050405020304" pitchFamily="18" charset="0"/>
              </a:rPr>
              <a:t>//name[2]</a:t>
            </a:r>
            <a:r>
              <a:rPr lang="zh-CN" altLang="en-US" sz="1800" dirty="0">
                <a:solidFill>
                  <a:schemeClr val="tx1"/>
                </a:solidFill>
                <a:latin typeface="Times New Roman" panose="02020603050405020304" pitchFamily="18" charset="0"/>
                <a:cs typeface="Times New Roman" panose="02020603050405020304" pitchFamily="18" charset="0"/>
              </a:rPr>
              <a:t>的值（它是一个地址）</a:t>
            </a:r>
            <a:endParaRPr lang="en-US" altLang="zh-CN" sz="1800" dirty="0">
              <a:solidFill>
                <a:schemeClr val="tx1"/>
              </a:solidFill>
              <a:latin typeface="Times New Roman" panose="02020603050405020304" pitchFamily="18" charset="0"/>
              <a:cs typeface="Times New Roman" panose="02020603050405020304" pitchFamily="18" charset="0"/>
            </a:endParaRPr>
          </a:p>
          <a:p>
            <a:pPr marL="0" indent="0" algn="l" eaLnBrk="1" latinLnBrk="0" hangingPunct="1">
              <a:lnSpc>
                <a:spcPct val="100000"/>
              </a:lnSpc>
              <a:spcBef>
                <a:spcPts val="0"/>
              </a:spcBef>
              <a:spcAft>
                <a:spcPts val="600"/>
              </a:spcAft>
              <a:defRPr/>
            </a:pPr>
            <a:r>
              <a:rPr lang="en-US" altLang="zh-CN" sz="2400" dirty="0" err="1">
                <a:solidFill>
                  <a:schemeClr val="tx1"/>
                </a:solidFill>
                <a:latin typeface="Times New Roman" panose="02020603050405020304" pitchFamily="18" charset="0"/>
                <a:cs typeface="Times New Roman" panose="02020603050405020304" pitchFamily="18" charset="0"/>
              </a:rPr>
              <a:t>printf</a:t>
            </a:r>
            <a:r>
              <a:rPr lang="en-US" altLang="zh-CN" sz="2400" dirty="0">
                <a:solidFill>
                  <a:schemeClr val="tx1"/>
                </a:solidFill>
                <a:latin typeface="Times New Roman" panose="02020603050405020304" pitchFamily="18" charset="0"/>
                <a:cs typeface="Times New Roman" panose="02020603050405020304" pitchFamily="18" charset="0"/>
              </a:rPr>
              <a:t>(″%s\n″, *p);	</a:t>
            </a:r>
            <a:r>
              <a:rPr lang="en-US" altLang="zh-CN" sz="1800" dirty="0">
                <a:solidFill>
                  <a:schemeClr val="tx1"/>
                </a:solidFill>
                <a:latin typeface="Times New Roman" panose="02020603050405020304" pitchFamily="18" charset="0"/>
                <a:cs typeface="Times New Roman" panose="02020603050405020304" pitchFamily="18" charset="0"/>
              </a:rPr>
              <a:t>//</a:t>
            </a:r>
            <a:r>
              <a:rPr lang="zh-CN" altLang="en-US" sz="1800" dirty="0">
                <a:solidFill>
                  <a:schemeClr val="tx1"/>
                </a:solidFill>
                <a:latin typeface="Times New Roman" panose="02020603050405020304" pitchFamily="18" charset="0"/>
                <a:cs typeface="Times New Roman" panose="02020603050405020304" pitchFamily="18" charset="0"/>
              </a:rPr>
              <a:t>以字符串形式</a:t>
            </a:r>
            <a:r>
              <a:rPr lang="en-US" altLang="zh-CN" sz="1800" dirty="0">
                <a:solidFill>
                  <a:schemeClr val="tx1"/>
                </a:solidFill>
                <a:latin typeface="Times New Roman" panose="02020603050405020304" pitchFamily="18" charset="0"/>
                <a:cs typeface="Times New Roman" panose="02020603050405020304" pitchFamily="18" charset="0"/>
              </a:rPr>
              <a:t>(%s)</a:t>
            </a:r>
            <a:r>
              <a:rPr lang="zh-CN" altLang="en-US" sz="1800" dirty="0">
                <a:solidFill>
                  <a:schemeClr val="tx1"/>
                </a:solidFill>
                <a:latin typeface="Times New Roman" panose="02020603050405020304" pitchFamily="18" charset="0"/>
                <a:cs typeface="Times New Roman" panose="02020603050405020304" pitchFamily="18" charset="0"/>
              </a:rPr>
              <a:t>输出字符串</a:t>
            </a:r>
            <a:r>
              <a:rPr lang="en-US" altLang="zh-CN" sz="1800" dirty="0">
                <a:solidFill>
                  <a:schemeClr val="tx1"/>
                </a:solidFill>
                <a:latin typeface="Times New Roman" panose="02020603050405020304" pitchFamily="18" charset="0"/>
                <a:cs typeface="Times New Roman" panose="02020603050405020304" pitchFamily="18" charset="0"/>
              </a:rPr>
              <a:t>″Great″</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188085" y="5556250"/>
            <a:ext cx="1264920" cy="713740"/>
          </a:xfrm>
          <a:prstGeom prst="rect">
            <a:avLst/>
          </a:prstGeom>
        </p:spPr>
      </p:pic>
      <p:sp>
        <p:nvSpPr>
          <p:cNvPr id="90133" name="Text Box 56"/>
          <p:cNvSpPr txBox="1">
            <a:spLocks noChangeArrowheads="1"/>
          </p:cNvSpPr>
          <p:nvPr/>
        </p:nvSpPr>
        <p:spPr bwMode="auto">
          <a:xfrm>
            <a:off x="323533" y="5013008"/>
            <a:ext cx="1512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
              <a:defRPr sz="3200">
                <a:solidFill>
                  <a:schemeClr val="tx1"/>
                </a:solidFill>
                <a:latin typeface="Arial" panose="020B0604020202020204" pitchFamily="34" charset="0"/>
              </a:defRPr>
            </a:lvl1pPr>
            <a:lvl2pPr marL="742950" indent="-285750" eaLnBrk="0" hangingPunct="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eaLnBrk="0" hangingPunct="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eaLnBrk="0" hangingPunct="0">
              <a:spcBef>
                <a:spcPct val="20000"/>
              </a:spcBef>
              <a:buSzPct val="6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FontTx/>
              <a:buNone/>
            </a:pPr>
            <a:r>
              <a:rPr lang="zh-CN" altLang="en-US" sz="2400" b="1">
                <a:ea typeface="黑体" panose="02010609060101010101" pitchFamily="49" charset="-122"/>
              </a:rPr>
              <a:t>结果：</a:t>
            </a:r>
            <a:endParaRPr lang="zh-CN" altLang="en-US" sz="2400" b="1">
              <a:ea typeface="黑体" panose="02010609060101010101"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2"/>
          <p:cNvSpPr/>
          <p:nvPr/>
        </p:nvSpPr>
        <p:spPr>
          <a:xfrm>
            <a:off x="311785" y="1484630"/>
            <a:ext cx="8500110" cy="520954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00000"/>
              </a:lnSpc>
            </a:pPr>
            <a:r>
              <a:rPr lang="en-US" altLang="zh-CN" sz="1800" dirty="0"/>
              <a:t>#include &lt;</a:t>
            </a:r>
            <a:r>
              <a:rPr lang="en-US" altLang="zh-CN" sz="1800" dirty="0" err="1"/>
              <a:t>stdio.h</a:t>
            </a:r>
            <a:r>
              <a:rPr lang="en-US" altLang="zh-CN" sz="1800" dirty="0"/>
              <a:t>&gt;</a:t>
            </a:r>
            <a:endParaRPr lang="en-US" altLang="zh-CN" sz="1800" dirty="0"/>
          </a:p>
          <a:p>
            <a:pPr defTabSz="363855">
              <a:lnSpc>
                <a:spcPct val="100000"/>
              </a:lnSpc>
            </a:pPr>
            <a:r>
              <a:rPr lang="en-US" altLang="zh-CN" sz="1800" dirty="0"/>
              <a:t>int main()</a:t>
            </a:r>
            <a:endParaRPr lang="en-US" altLang="zh-CN" sz="1800" dirty="0"/>
          </a:p>
          <a:p>
            <a:pPr defTabSz="363855">
              <a:lnSpc>
                <a:spcPct val="100000"/>
              </a:lnSpc>
            </a:pPr>
            <a:r>
              <a:rPr lang="en-US" altLang="zh-CN" sz="1800" dirty="0"/>
              <a:t>{	</a:t>
            </a:r>
            <a:r>
              <a:rPr lang="en-US" altLang="zh-CN" sz="1600" dirty="0"/>
              <a:t>char *name[]={"Follow </a:t>
            </a:r>
            <a:r>
              <a:rPr lang="en-US" altLang="zh-CN" sz="1600" dirty="0" err="1"/>
              <a:t>me","BASIC","Great</a:t>
            </a:r>
            <a:r>
              <a:rPr lang="en-US" altLang="zh-CN" sz="1600" dirty="0"/>
              <a:t> </a:t>
            </a:r>
            <a:r>
              <a:rPr lang="en-US" altLang="zh-CN" sz="1600" dirty="0" err="1"/>
              <a:t>Wall","FORTRAN","Computer</a:t>
            </a:r>
            <a:r>
              <a:rPr lang="en-US" altLang="zh-CN" sz="1600" dirty="0"/>
              <a:t> design"};</a:t>
            </a:r>
            <a:endParaRPr lang="en-US" altLang="zh-CN" sz="1600" dirty="0"/>
          </a:p>
          <a:p>
            <a:pPr defTabSz="363855">
              <a:lnSpc>
                <a:spcPct val="100000"/>
              </a:lnSpc>
            </a:pPr>
            <a:r>
              <a:rPr lang="en-US" altLang="zh-CN" sz="1800" dirty="0"/>
              <a:t>	</a:t>
            </a:r>
            <a:r>
              <a:rPr lang="en-US" altLang="zh-CN" sz="2400" b="1" dirty="0">
                <a:solidFill>
                  <a:srgbClr val="FF0000"/>
                </a:solidFill>
              </a:rPr>
              <a:t>char **p;</a:t>
            </a:r>
            <a:endParaRPr lang="en-US" altLang="zh-CN" sz="1800" dirty="0">
              <a:solidFill>
                <a:schemeClr val="accent6"/>
              </a:solidFill>
            </a:endParaRPr>
          </a:p>
          <a:p>
            <a:pPr defTabSz="363855">
              <a:lnSpc>
                <a:spcPct val="100000"/>
              </a:lnSpc>
            </a:pPr>
            <a:r>
              <a:rPr lang="en-US" altLang="zh-CN" sz="1800" dirty="0"/>
              <a:t>	int </a:t>
            </a:r>
            <a:r>
              <a:rPr lang="en-US" altLang="zh-CN" sz="1800" dirty="0" err="1"/>
              <a:t>i</a:t>
            </a:r>
            <a:r>
              <a:rPr lang="en-US" altLang="zh-CN" sz="1800" dirty="0"/>
              <a:t>;</a:t>
            </a:r>
            <a:endParaRPr lang="en-US" altLang="zh-CN" sz="1800" dirty="0"/>
          </a:p>
          <a:p>
            <a:pPr defTabSz="363855">
              <a:lnSpc>
                <a:spcPct val="100000"/>
              </a:lnSpc>
            </a:pPr>
            <a:r>
              <a:rPr lang="en-US" altLang="zh-CN" sz="1800" dirty="0"/>
              <a:t>	for(</a:t>
            </a:r>
            <a:r>
              <a:rPr lang="en-US" altLang="zh-CN" sz="1800" dirty="0" err="1"/>
              <a:t>i</a:t>
            </a:r>
            <a:r>
              <a:rPr lang="en-US" altLang="zh-CN" sz="1800" dirty="0"/>
              <a:t>=0;i&lt;5;i++)</a:t>
            </a:r>
            <a:endParaRPr lang="en-US" altLang="zh-CN" sz="1800" dirty="0"/>
          </a:p>
          <a:p>
            <a:pPr defTabSz="363855">
              <a:lnSpc>
                <a:spcPct val="100000"/>
              </a:lnSpc>
            </a:pPr>
            <a:r>
              <a:rPr lang="en-US" altLang="zh-CN" sz="1800" dirty="0"/>
              <a:t>	{	</a:t>
            </a:r>
            <a:r>
              <a:rPr lang="en-US" altLang="zh-CN" sz="2400" b="1" dirty="0">
                <a:solidFill>
                  <a:srgbClr val="FF0000"/>
                </a:solidFill>
              </a:rPr>
              <a:t>p=</a:t>
            </a:r>
            <a:r>
              <a:rPr lang="en-US" altLang="zh-CN" sz="2400" b="1" dirty="0" err="1">
                <a:solidFill>
                  <a:srgbClr val="FF0000"/>
                </a:solidFill>
              </a:rPr>
              <a:t>name+i</a:t>
            </a:r>
            <a:r>
              <a:rPr lang="en-US" altLang="zh-CN" sz="2400" b="1" dirty="0">
                <a:solidFill>
                  <a:srgbClr val="FF0000"/>
                </a:solidFill>
              </a:rPr>
              <a:t>;</a:t>
            </a:r>
            <a:endParaRPr lang="en-US" altLang="zh-CN" sz="2400" dirty="0">
              <a:solidFill>
                <a:schemeClr val="accent6"/>
              </a:solidFill>
            </a:endParaRPr>
          </a:p>
          <a:p>
            <a:pPr defTabSz="363855">
              <a:lnSpc>
                <a:spcPct val="100000"/>
              </a:lnSpc>
            </a:pPr>
            <a:r>
              <a:rPr lang="en-US" altLang="zh-CN" sz="2400" dirty="0"/>
              <a:t>		</a:t>
            </a:r>
            <a:r>
              <a:rPr lang="en-US" altLang="zh-CN" sz="2400" dirty="0" err="1"/>
              <a:t>printf</a:t>
            </a:r>
            <a:r>
              <a:rPr lang="en-US" altLang="zh-CN" sz="2400" dirty="0"/>
              <a:t>("%s\n",</a:t>
            </a:r>
            <a:r>
              <a:rPr lang="en-US" altLang="zh-CN" sz="2800" b="1" dirty="0">
                <a:solidFill>
                  <a:srgbClr val="FF0000"/>
                </a:solidFill>
              </a:rPr>
              <a:t>*p</a:t>
            </a:r>
            <a:r>
              <a:rPr lang="en-US" altLang="zh-CN" sz="2400" dirty="0"/>
              <a:t>);</a:t>
            </a:r>
            <a:endParaRPr lang="en-US" altLang="zh-CN" sz="2400" dirty="0"/>
          </a:p>
          <a:p>
            <a:pPr defTabSz="363855">
              <a:lnSpc>
                <a:spcPct val="100000"/>
              </a:lnSpc>
            </a:pPr>
            <a:r>
              <a:rPr lang="en-US" altLang="zh-CN" sz="1800" dirty="0"/>
              <a:t>	}</a:t>
            </a:r>
            <a:endParaRPr lang="en-US" altLang="zh-CN" sz="1800" dirty="0"/>
          </a:p>
          <a:p>
            <a:pPr defTabSz="363855">
              <a:lnSpc>
                <a:spcPct val="100000"/>
              </a:lnSpc>
            </a:pPr>
            <a:r>
              <a:rPr lang="en-US" altLang="zh-CN" sz="1800" dirty="0"/>
              <a:t>	return 0;</a:t>
            </a:r>
            <a:endParaRPr lang="en-US" altLang="zh-CN" sz="1800" dirty="0"/>
          </a:p>
          <a:p>
            <a:pPr defTabSz="363855">
              <a:lnSpc>
                <a:spcPct val="100000"/>
              </a:lnSpc>
            </a:pPr>
            <a:r>
              <a:rPr lang="en-US" altLang="zh-CN" sz="1800" dirty="0"/>
              <a:t>}</a:t>
            </a:r>
            <a:endParaRPr lang="zh-CN" altLang="en-US" sz="1800" b="1" dirty="0">
              <a:solidFill>
                <a:srgbClr val="008000"/>
              </a:solidFill>
            </a:endParaRPr>
          </a:p>
        </p:txBody>
      </p:sp>
      <p:pic>
        <p:nvPicPr>
          <p:cNvPr id="5" name="图片 4"/>
          <p:cNvPicPr>
            <a:picLocks noChangeAspect="1"/>
          </p:cNvPicPr>
          <p:nvPr/>
        </p:nvPicPr>
        <p:blipFill>
          <a:blip r:embed="rId1" cstate="print"/>
          <a:stretch>
            <a:fillRect/>
          </a:stretch>
        </p:blipFill>
        <p:spPr>
          <a:xfrm>
            <a:off x="4481195" y="4653280"/>
            <a:ext cx="4617720" cy="1717675"/>
          </a:xfrm>
          <a:prstGeom prst="rect">
            <a:avLst/>
          </a:prstGeom>
        </p:spPr>
      </p:pic>
      <p:sp>
        <p:nvSpPr>
          <p:cNvPr id="7" name="Rectangle 2"/>
          <p:cNvSpPr>
            <a:spLocks noGrp="1" noChangeArrowheads="1"/>
          </p:cNvSpPr>
          <p:nvPr/>
        </p:nvSpPr>
        <p:spPr>
          <a:xfrm>
            <a:off x="2640013" y="260350"/>
            <a:ext cx="6324600" cy="533400"/>
          </a:xfrm>
          <a:prstGeom prst="rect">
            <a:avLst/>
          </a:prstGeom>
          <a:noFill/>
          <a:ln>
            <a:noFill/>
          </a:ln>
        </p:spPr>
        <p:txBody>
          <a:bodyPr vert="horz" wrap="square" lIns="91440" tIns="45720" rIns="91440" bIns="45720" numCol="1" anchor="ctr" anchorCtr="0" compatLnSpc="1"/>
          <a:lstStyle>
            <a:lvl1pPr algn="r" rtl="0" eaLnBrk="0" fontAlgn="base" hangingPunct="0">
              <a:spcBef>
                <a:spcPct val="0"/>
              </a:spcBef>
              <a:spcAft>
                <a:spcPct val="0"/>
              </a:spcAft>
              <a:defRPr sz="4000">
                <a:solidFill>
                  <a:schemeClr val="bg1"/>
                </a:solidFill>
                <a:latin typeface="+mj-lt"/>
                <a:ea typeface="+mj-ea"/>
                <a:cs typeface="+mj-cs"/>
              </a:defRPr>
            </a:lvl1pPr>
            <a:lvl2pPr algn="r" rtl="0" eaLnBrk="0" fontAlgn="base" hangingPunct="0">
              <a:spcBef>
                <a:spcPct val="0"/>
              </a:spcBef>
              <a:spcAft>
                <a:spcPct val="0"/>
              </a:spcAft>
              <a:defRPr sz="4000">
                <a:solidFill>
                  <a:schemeClr val="bg1"/>
                </a:solidFill>
                <a:latin typeface="Arial" panose="020B0604020202020204" pitchFamily="34" charset="0"/>
              </a:defRPr>
            </a:lvl2pPr>
            <a:lvl3pPr algn="r" rtl="0" eaLnBrk="0" fontAlgn="base" hangingPunct="0">
              <a:spcBef>
                <a:spcPct val="0"/>
              </a:spcBef>
              <a:spcAft>
                <a:spcPct val="0"/>
              </a:spcAft>
              <a:defRPr sz="4000">
                <a:solidFill>
                  <a:schemeClr val="bg1"/>
                </a:solidFill>
                <a:latin typeface="Arial" panose="020B0604020202020204" pitchFamily="34" charset="0"/>
              </a:defRPr>
            </a:lvl3pPr>
            <a:lvl4pPr algn="r" rtl="0" eaLnBrk="0" fontAlgn="base" hangingPunct="0">
              <a:spcBef>
                <a:spcPct val="0"/>
              </a:spcBef>
              <a:spcAft>
                <a:spcPct val="0"/>
              </a:spcAft>
              <a:defRPr sz="4000">
                <a:solidFill>
                  <a:schemeClr val="bg1"/>
                </a:solidFill>
                <a:latin typeface="Arial" panose="020B0604020202020204" pitchFamily="34" charset="0"/>
              </a:defRPr>
            </a:lvl4pPr>
            <a:lvl5pPr algn="r" rtl="0" eaLnBrk="0" fontAlgn="base" hangingPunct="0">
              <a:spcBef>
                <a:spcPct val="0"/>
              </a:spcBef>
              <a:spcAft>
                <a:spcPct val="0"/>
              </a:spcAft>
              <a:defRPr sz="4000">
                <a:solidFill>
                  <a:schemeClr val="bg1"/>
                </a:solidFill>
                <a:latin typeface="Arial" panose="020B0604020202020204" pitchFamily="34" charset="0"/>
              </a:defRPr>
            </a:lvl5pPr>
            <a:lvl6pPr marL="457200" algn="r" rtl="0" fontAlgn="base">
              <a:spcBef>
                <a:spcPct val="0"/>
              </a:spcBef>
              <a:spcAft>
                <a:spcPct val="0"/>
              </a:spcAft>
              <a:defRPr sz="4000">
                <a:solidFill>
                  <a:schemeClr val="bg1"/>
                </a:solidFill>
                <a:latin typeface="Arial" panose="020B0604020202020204" pitchFamily="34" charset="0"/>
              </a:defRPr>
            </a:lvl6pPr>
            <a:lvl7pPr marL="914400" algn="r" rtl="0" fontAlgn="base">
              <a:spcBef>
                <a:spcPct val="0"/>
              </a:spcBef>
              <a:spcAft>
                <a:spcPct val="0"/>
              </a:spcAft>
              <a:defRPr sz="4000">
                <a:solidFill>
                  <a:schemeClr val="bg1"/>
                </a:solidFill>
                <a:latin typeface="Arial" panose="020B0604020202020204" pitchFamily="34" charset="0"/>
              </a:defRPr>
            </a:lvl7pPr>
            <a:lvl8pPr marL="1371600" algn="r" rtl="0" fontAlgn="base">
              <a:spcBef>
                <a:spcPct val="0"/>
              </a:spcBef>
              <a:spcAft>
                <a:spcPct val="0"/>
              </a:spcAft>
              <a:defRPr sz="4000">
                <a:solidFill>
                  <a:schemeClr val="bg1"/>
                </a:solidFill>
                <a:latin typeface="Arial" panose="020B0604020202020204" pitchFamily="34" charset="0"/>
              </a:defRPr>
            </a:lvl8pPr>
            <a:lvl9pPr marL="1828800" algn="r" rtl="0" fontAlgn="base">
              <a:spcBef>
                <a:spcPct val="0"/>
              </a:spcBef>
              <a:spcAft>
                <a:spcPct val="0"/>
              </a:spcAft>
              <a:defRPr sz="4000">
                <a:solidFill>
                  <a:schemeClr val="bg1"/>
                </a:solidFill>
                <a:latin typeface="Arial" panose="020B0604020202020204" pitchFamily="34" charset="0"/>
              </a:defRPr>
            </a:lvl9pPr>
          </a:lstStyle>
          <a:p>
            <a:r>
              <a:rPr lang="zh-CN" altLang="en-US" sz="3600">
                <a:latin typeface="黑体" panose="02010609060101010101" pitchFamily="49" charset="-122"/>
                <a:ea typeface="黑体" panose="02010609060101010101" pitchFamily="49" charset="-122"/>
                <a:sym typeface="+mn-ea"/>
              </a:rPr>
              <a:t>指向指针数据的指针变量</a:t>
            </a:r>
            <a:endParaRPr lang="zh-CN" altLang="en-US" sz="3600" dirty="0" smtClean="0">
              <a:latin typeface="黑体" panose="02010609060101010101" pitchFamily="49" charset="-122"/>
              <a:ea typeface="黑体" panose="02010609060101010101" pitchFamily="49" charset="-122"/>
            </a:endParaRPr>
          </a:p>
        </p:txBody>
      </p:sp>
    </p:spTree>
  </p:cSld>
  <p:clrMapOvr>
    <a:masterClrMapping/>
  </p:clrMapOvr>
</p:sld>
</file>

<file path=ppt/tags/tag1.xml><?xml version="1.0" encoding="utf-8"?>
<p:tagLst xmlns:p="http://schemas.openxmlformats.org/presentationml/2006/main">
  <p:tag name="KSO_WM_UNIT_TABLE_BEAUTIFY" val="smartTable{0be9dd90-b749-4264-ad92-1da87cdb8192}"/>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RAINPROBLEM" val="ProblemBullet"/>
  <p:tag name="RAINPROBLEMTYPE" val="MultipleChoice"/>
  <p:tag name="RAINBULLET" val="Wrong"/>
</p:tagLst>
</file>

<file path=ppt/tags/tag101.xml><?xml version="1.0" encoding="utf-8"?>
<p:tagLst xmlns:p="http://schemas.openxmlformats.org/presentationml/2006/main">
  <p:tag name="RAINPROBLEM" val="ProblemSubmit"/>
  <p:tag name="RAINPROBLEMTYPE" val="MultipleChoice"/>
</p:tagLst>
</file>

<file path=ppt/tags/tag102.xml><?xml version="1.0" encoding="utf-8"?>
<p:tagLst xmlns:p="http://schemas.openxmlformats.org/presentationml/2006/main">
  <p:tag name="RAINPROBLEM" val="ProblemRemarkBoard"/>
</p:tagLst>
</file>

<file path=ppt/tags/tag103.xml><?xml version="1.0" encoding="utf-8"?>
<p:tagLst xmlns:p="http://schemas.openxmlformats.org/presentationml/2006/main">
  <p:tag name="PROBLEMREMARKTITLE" val="ProblemRemarkBoardTip"/>
</p:tagLst>
</file>

<file path=ppt/tags/tag104.xml><?xml version="1.0" encoding="utf-8"?>
<p:tagLst xmlns:p="http://schemas.openxmlformats.org/presentationml/2006/main">
  <p:tag name="RAINPROBLEM" val="ProblemRemark"/>
</p:tagLst>
</file>

<file path=ppt/tags/tag105.xml><?xml version="1.0" encoding="utf-8"?>
<p:tagLst xmlns:p="http://schemas.openxmlformats.org/presentationml/2006/main">
  <p:tag name="PROBLEMREMARKTITLE" val="ProblemRemarkBoardTitle"/>
</p:tagLst>
</file>

<file path=ppt/tags/tag106.xml><?xml version="1.0" encoding="utf-8"?>
<p:tagLst xmlns:p="http://schemas.openxmlformats.org/presentationml/2006/main">
  <p:tag name="PROBLEMREMARKTITLE" val="ProblemRemarkBoardTitle"/>
</p:tagLst>
</file>

<file path=ppt/tags/tag107.xml><?xml version="1.0" encoding="utf-8"?>
<p:tagLst xmlns:p="http://schemas.openxmlformats.org/presentationml/2006/main">
  <p:tag name="PROBLEMREMARKTITLE" val="ProblemRemarkBoardTitle"/>
</p:tagLst>
</file>

<file path=ppt/tags/tag108.xml><?xml version="1.0" encoding="utf-8"?>
<p:tagLst xmlns:p="http://schemas.openxmlformats.org/presentationml/2006/main">
  <p:tag name="PROBLEMREMARKTITLE" val="ProblemRemarkBoardTitle"/>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TYPE" val="ProblemTypeMarker"/>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 val="ProblemSetting"/>
  <p:tag name="RAINPROBLEMTYPE" val="MultipleChoice"/>
</p:tagLst>
</file>

<file path=ppt/tags/tag115.xml><?xml version="1.0" encoding="utf-8"?>
<p:tagLst xmlns:p="http://schemas.openxmlformats.org/presentationml/2006/main">
  <p:tag name="RAINPROBLEM" val="MultipleChoice"/>
  <p:tag name="PROBLEMSCORE" val="100.0"/>
  <p:tag name="PROBLEMHASREMARK" val="True"/>
</p:tagLst>
</file>

<file path=ppt/tags/tag116.xml><?xml version="1.0" encoding="utf-8"?>
<p:tagLst xmlns:p="http://schemas.openxmlformats.org/presentationml/2006/main">
  <p:tag name="RAINPROBLEM" val="ProblemBody"/>
</p:tagLst>
</file>

<file path=ppt/tags/tag117.xml><?xml version="1.0" encoding="utf-8"?>
<p:tagLst xmlns:p="http://schemas.openxmlformats.org/presentationml/2006/main">
  <p:tag name="RAINPROBLEM" val="ProblemItem"/>
</p:tagLst>
</file>

<file path=ppt/tags/tag118.xml><?xml version="1.0" encoding="utf-8"?>
<p:tagLst xmlns:p="http://schemas.openxmlformats.org/presentationml/2006/main">
  <p:tag name="RAINPROBLEM" val="ProblemItem"/>
</p:tagLst>
</file>

<file path=ppt/tags/tag119.xml><?xml version="1.0" encoding="utf-8"?>
<p:tagLst xmlns:p="http://schemas.openxmlformats.org/presentationml/2006/main">
  <p:tag name="RAINPROBLEM" val="ProblemItem"/>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RAINPROBLEM" val="ProblemItem"/>
</p:tagLst>
</file>

<file path=ppt/tags/tag121.xml><?xml version="1.0" encoding="utf-8"?>
<p:tagLst xmlns:p="http://schemas.openxmlformats.org/presentationml/2006/main">
  <p:tag name="RAINPROBLEM" val="ProblemBullet"/>
  <p:tag name="RAINPROBLEMTYPE" val="MultipleChoice"/>
  <p:tag name="RAINBULLET" val="Wrong"/>
</p:tagLst>
</file>

<file path=ppt/tags/tag122.xml><?xml version="1.0" encoding="utf-8"?>
<p:tagLst xmlns:p="http://schemas.openxmlformats.org/presentationml/2006/main">
  <p:tag name="RAINPROBLEM" val="ProblemBullet"/>
  <p:tag name="RAINPROBLEMTYPE" val="MultipleChoice"/>
  <p:tag name="RAINBULLET" val="Wrong"/>
</p:tagLst>
</file>

<file path=ppt/tags/tag123.xml><?xml version="1.0" encoding="utf-8"?>
<p:tagLst xmlns:p="http://schemas.openxmlformats.org/presentationml/2006/main">
  <p:tag name="RAINPROBLEM" val="ProblemBullet"/>
  <p:tag name="RAINPROBLEMTYPE" val="MultipleChoice"/>
  <p:tag name="RAINBULLET" val="Wrong"/>
</p:tagLst>
</file>

<file path=ppt/tags/tag124.xml><?xml version="1.0" encoding="utf-8"?>
<p:tagLst xmlns:p="http://schemas.openxmlformats.org/presentationml/2006/main">
  <p:tag name="RAINPROBLEM" val="ProblemBullet"/>
  <p:tag name="RAINPROBLEMTYPE" val="MultipleChoice"/>
  <p:tag name="RAINBULLET" val="Correct"/>
</p:tagLst>
</file>

<file path=ppt/tags/tag125.xml><?xml version="1.0" encoding="utf-8"?>
<p:tagLst xmlns:p="http://schemas.openxmlformats.org/presentationml/2006/main">
  <p:tag name="RAINPROBLEM" val="ProblemSubmit"/>
  <p:tag name="RAINPROBLEMTYPE" val="MultipleChoice"/>
</p:tagLst>
</file>

<file path=ppt/tags/tag126.xml><?xml version="1.0" encoding="utf-8"?>
<p:tagLst xmlns:p="http://schemas.openxmlformats.org/presentationml/2006/main">
  <p:tag name="RAINPROBLEMTYPE" val="ProblemTypeMarker"/>
</p:tagLst>
</file>

<file path=ppt/tags/tag127.xml><?xml version="1.0" encoding="utf-8"?>
<p:tagLst xmlns:p="http://schemas.openxmlformats.org/presentationml/2006/main">
  <p:tag name="RAINPROBLEMTYPE" val="ProblemTypeMarker"/>
</p:tagLst>
</file>

<file path=ppt/tags/tag128.xml><?xml version="1.0" encoding="utf-8"?>
<p:tagLst xmlns:p="http://schemas.openxmlformats.org/presentationml/2006/main">
  <p:tag name="RAINPROBLEMTYPE" val="ProblemTypeMarker"/>
</p:tagLst>
</file>

<file path=ppt/tags/tag129.xml><?xml version="1.0" encoding="utf-8"?>
<p:tagLst xmlns:p="http://schemas.openxmlformats.org/presentationml/2006/main">
  <p:tag name="RAINPROBLEMTYPE" val="ProblemTypeMarker"/>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RAINPROBLEMTYPE" val="ProblemTypeMarker"/>
</p:tagLst>
</file>

<file path=ppt/tags/tag131.xml><?xml version="1.0" encoding="utf-8"?>
<p:tagLst xmlns:p="http://schemas.openxmlformats.org/presentationml/2006/main">
  <p:tag name="RAINPROBLEM" val="ProblemSetting"/>
  <p:tag name="RAINPROBLEMTYPE" val="MultipleChoice"/>
</p:tagLst>
</file>

<file path=ppt/tags/tag132.xml><?xml version="1.0" encoding="utf-8"?>
<p:tagLst xmlns:p="http://schemas.openxmlformats.org/presentationml/2006/main">
  <p:tag name="RAINPROBLEM" val="MultipleChoice"/>
  <p:tag name="PROBLEMSCORE" val="100.0"/>
  <p:tag name="PROBLEMHASREMARK" val="False"/>
</p:tagLst>
</file>

<file path=ppt/tags/tag133.xml><?xml version="1.0" encoding="utf-8"?>
<p:tagLst xmlns:p="http://schemas.openxmlformats.org/presentationml/2006/main">
  <p:tag name="RAINPROBLEM" val="ProblemBody"/>
</p:tagLst>
</file>

<file path=ppt/tags/tag134.xml><?xml version="1.0" encoding="utf-8"?>
<p:tagLst xmlns:p="http://schemas.openxmlformats.org/presentationml/2006/main">
  <p:tag name="RAINPROBLEM" val="ProblemItem"/>
</p:tagLst>
</file>

<file path=ppt/tags/tag135.xml><?xml version="1.0" encoding="utf-8"?>
<p:tagLst xmlns:p="http://schemas.openxmlformats.org/presentationml/2006/main">
  <p:tag name="RAINPROBLEM" val="ProblemItem"/>
</p:tagLst>
</file>

<file path=ppt/tags/tag136.xml><?xml version="1.0" encoding="utf-8"?>
<p:tagLst xmlns:p="http://schemas.openxmlformats.org/presentationml/2006/main">
  <p:tag name="RAINPROBLEM" val="ProblemItem"/>
</p:tagLst>
</file>

<file path=ppt/tags/tag137.xml><?xml version="1.0" encoding="utf-8"?>
<p:tagLst xmlns:p="http://schemas.openxmlformats.org/presentationml/2006/main">
  <p:tag name="RAINPROBLEM" val="ProblemItem"/>
</p:tagLst>
</file>

<file path=ppt/tags/tag138.xml><?xml version="1.0" encoding="utf-8"?>
<p:tagLst xmlns:p="http://schemas.openxmlformats.org/presentationml/2006/main">
  <p:tag name="RAINPROBLEM" val="ProblemBullet"/>
  <p:tag name="RAINPROBLEMTYPE" val="MultipleChoice"/>
  <p:tag name="RAINBULLET" val="Wrong"/>
</p:tagLst>
</file>

<file path=ppt/tags/tag139.xml><?xml version="1.0" encoding="utf-8"?>
<p:tagLst xmlns:p="http://schemas.openxmlformats.org/presentationml/2006/main">
  <p:tag name="RAINPROBLEM" val="ProblemBullet"/>
  <p:tag name="RAINPROBLEMTYPE" val="MultipleChoice"/>
  <p:tag name="RAINBULLET" val="Wrong"/>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RAINPROBLEM" val="ProblemBullet"/>
  <p:tag name="RAINPROBLEMTYPE" val="MultipleChoice"/>
  <p:tag name="RAINBULLET" val="Wrong"/>
</p:tagLst>
</file>

<file path=ppt/tags/tag141.xml><?xml version="1.0" encoding="utf-8"?>
<p:tagLst xmlns:p="http://schemas.openxmlformats.org/presentationml/2006/main">
  <p:tag name="RAINPROBLEM" val="ProblemBullet"/>
  <p:tag name="RAINPROBLEMTYPE" val="MultipleChoice"/>
  <p:tag name="RAINBULLET" val="Correct"/>
</p:tagLst>
</file>

<file path=ppt/tags/tag142.xml><?xml version="1.0" encoding="utf-8"?>
<p:tagLst xmlns:p="http://schemas.openxmlformats.org/presentationml/2006/main">
  <p:tag name="RAINPROBLEM" val="ProblemSubmit"/>
  <p:tag name="RAINPROBLEMTYPE" val="MultipleChoice"/>
</p:tagLst>
</file>

<file path=ppt/tags/tag143.xml><?xml version="1.0" encoding="utf-8"?>
<p:tagLst xmlns:p="http://schemas.openxmlformats.org/presentationml/2006/main">
  <p:tag name="RAINPROBLEM" val="ProblemRemarkBoard"/>
</p:tagLst>
</file>

<file path=ppt/tags/tag144.xml><?xml version="1.0" encoding="utf-8"?>
<p:tagLst xmlns:p="http://schemas.openxmlformats.org/presentationml/2006/main">
  <p:tag name="PROBLEMREMARKTITLE" val="ProblemRemarkBoardTip"/>
</p:tagLst>
</file>

<file path=ppt/tags/tag145.xml><?xml version="1.0" encoding="utf-8"?>
<p:tagLst xmlns:p="http://schemas.openxmlformats.org/presentationml/2006/main">
  <p:tag name="RAINPROBLEM" val="ProblemRemark"/>
</p:tagLst>
</file>

<file path=ppt/tags/tag146.xml><?xml version="1.0" encoding="utf-8"?>
<p:tagLst xmlns:p="http://schemas.openxmlformats.org/presentationml/2006/main">
  <p:tag name="PROBLEMREMARKTITLE" val="ProblemRemarkBoardTitle"/>
</p:tagLst>
</file>

<file path=ppt/tags/tag147.xml><?xml version="1.0" encoding="utf-8"?>
<p:tagLst xmlns:p="http://schemas.openxmlformats.org/presentationml/2006/main">
  <p:tag name="PROBLEMREMARKTITLE" val="ProblemRemarkBoardTitle"/>
</p:tagLst>
</file>

<file path=ppt/tags/tag148.xml><?xml version="1.0" encoding="utf-8"?>
<p:tagLst xmlns:p="http://schemas.openxmlformats.org/presentationml/2006/main">
  <p:tag name="PROBLEMREMARKTITLE" val="ProblemRemarkBoardTitle"/>
</p:tagLst>
</file>

<file path=ppt/tags/tag149.xml><?xml version="1.0" encoding="utf-8"?>
<p:tagLst xmlns:p="http://schemas.openxmlformats.org/presentationml/2006/main">
  <p:tag name="PROBLEMREMARKTITLE" val="ProblemRemarkBoardTitle"/>
</p:tagLst>
</file>

<file path=ppt/tags/tag15.xml><?xml version="1.0" encoding="utf-8"?>
<p:tagLst xmlns:p="http://schemas.openxmlformats.org/presentationml/2006/main">
  <p:tag name="KSO_WM_UNIT_TABLE_BEAUTIFY" val="smartTable{0be9dd90-b749-4264-ad92-1da87cdb8192}"/>
  <p:tag name="KSO_WM_BEAUTIFY_FLAG" val=""/>
</p:tagLst>
</file>

<file path=ppt/tags/tag150.xml><?xml version="1.0" encoding="utf-8"?>
<p:tagLst xmlns:p="http://schemas.openxmlformats.org/presentationml/2006/main">
  <p:tag name="RAINPROBLEMTYPE" val="ProblemTypeMarker"/>
</p:tagLst>
</file>

<file path=ppt/tags/tag151.xml><?xml version="1.0" encoding="utf-8"?>
<p:tagLst xmlns:p="http://schemas.openxmlformats.org/presentationml/2006/main">
  <p:tag name="RAINPROBLEMTYPE" val="ProblemTypeMarker"/>
</p:tagLst>
</file>

<file path=ppt/tags/tag152.xml><?xml version="1.0" encoding="utf-8"?>
<p:tagLst xmlns:p="http://schemas.openxmlformats.org/presentationml/2006/main">
  <p:tag name="RAINPROBLEMTYPE" val="ProblemTypeMarker"/>
</p:tagLst>
</file>

<file path=ppt/tags/tag153.xml><?xml version="1.0" encoding="utf-8"?>
<p:tagLst xmlns:p="http://schemas.openxmlformats.org/presentationml/2006/main">
  <p:tag name="RAINPROBLEMTYPE" val="ProblemTypeMarker"/>
</p:tagLst>
</file>

<file path=ppt/tags/tag154.xml><?xml version="1.0" encoding="utf-8"?>
<p:tagLst xmlns:p="http://schemas.openxmlformats.org/presentationml/2006/main">
  <p:tag name="RAINPROBLEMTYPE" val="ProblemTypeMarker"/>
</p:tagLst>
</file>

<file path=ppt/tags/tag155.xml><?xml version="1.0" encoding="utf-8"?>
<p:tagLst xmlns:p="http://schemas.openxmlformats.org/presentationml/2006/main">
  <p:tag name="RAINPROBLEM" val="ProblemSetting"/>
  <p:tag name="RAINPROBLEMTYPE" val="MultipleChoice"/>
</p:tagLst>
</file>

<file path=ppt/tags/tag156.xml><?xml version="1.0" encoding="utf-8"?>
<p:tagLst xmlns:p="http://schemas.openxmlformats.org/presentationml/2006/main">
  <p:tag name="RAINPROBLEM" val="MultipleChoice"/>
  <p:tag name="PROBLEMREMARK" val="注意：定义了指针变量q，但没有给q赋值，不知道具体指向哪片硬件存储空间。"/>
  <p:tag name="PROBLEMSCORE" val="100.0"/>
  <p:tag name="PROBLEMHASREMARK" val="True"/>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UNIT_TABLE_BEAUTIFY" val="smartTable{d6e5c19f-1567-460d-8beb-166db6913310}"/>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DIAGRAM_VIRTUALLY_FRAME" val="{&quot;height&quot;:288.9750393700788,&quot;left&quot;:585.5078747238289,&quot;top&quot;:253.1,&quot;width&quot;:105.14212527617119}"/>
</p:tagLst>
</file>

<file path=ppt/tags/tag197.xml><?xml version="1.0" encoding="utf-8"?>
<p:tagLst xmlns:p="http://schemas.openxmlformats.org/presentationml/2006/main">
  <p:tag name="KSO_WM_DIAGRAM_VIRTUALLY_FRAME" val="{&quot;height&quot;:288.9750393700788,&quot;left&quot;:585.5078747238289,&quot;top&quot;:253.1,&quot;width&quot;:105.14212527617119}"/>
</p:tagLst>
</file>

<file path=ppt/tags/tag198.xml><?xml version="1.0" encoding="utf-8"?>
<p:tagLst xmlns:p="http://schemas.openxmlformats.org/presentationml/2006/main">
  <p:tag name="KSO_WM_DIAGRAM_VIRTUALLY_FRAME" val="{&quot;height&quot;:288.9750393700788,&quot;left&quot;:585.5078747238289,&quot;top&quot;:253.1,&quot;width&quot;:105.14212527617119}"/>
</p:tagLst>
</file>

<file path=ppt/tags/tag199.xml><?xml version="1.0" encoding="utf-8"?>
<p:tagLst xmlns:p="http://schemas.openxmlformats.org/presentationml/2006/main">
  <p:tag name="KSO_WM_DIAGRAM_VIRTUALLY_FRAME" val="{&quot;height&quot;:288.9750393700788,&quot;left&quot;:585.5078747238289,&quot;top&quot;:253.1,&quot;width&quot;:105.14212527617119}"/>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DIAGRAM_VIRTUALLY_FRAME" val="{&quot;height&quot;:288.9750393700788,&quot;left&quot;:585.5078747238289,&quot;top&quot;:253.1,&quot;width&quot;:105.14212527617119}"/>
</p:tagLst>
</file>

<file path=ppt/tags/tag201.xml><?xml version="1.0" encoding="utf-8"?>
<p:tagLst xmlns:p="http://schemas.openxmlformats.org/presentationml/2006/main">
  <p:tag name="KSO_WM_DIAGRAM_VIRTUALLY_FRAME" val="{&quot;height&quot;:288.9750393700788,&quot;left&quot;:585.5078747238289,&quot;top&quot;:253.1,&quot;width&quot;:105.14212527617119}"/>
</p:tagLst>
</file>

<file path=ppt/tags/tag202.xml><?xml version="1.0" encoding="utf-8"?>
<p:tagLst xmlns:p="http://schemas.openxmlformats.org/presentationml/2006/main">
  <p:tag name="KSO_WM_DIAGRAM_VIRTUALLY_FRAME" val="{&quot;height&quot;:288.9750393700788,&quot;left&quot;:585.5078747238289,&quot;top&quot;:253.1,&quot;width&quot;:105.14212527617119}"/>
</p:tagLst>
</file>

<file path=ppt/tags/tag203.xml><?xml version="1.0" encoding="utf-8"?>
<p:tagLst xmlns:p="http://schemas.openxmlformats.org/presentationml/2006/main">
  <p:tag name="KSO_WM_DIAGRAM_VIRTUALLY_FRAME" val="{&quot;height&quot;:288.9750393700788,&quot;left&quot;:585.5078747238289,&quot;top&quot;:253.1,&quot;width&quot;:105.14212527617119}"/>
</p:tagLst>
</file>

<file path=ppt/tags/tag204.xml><?xml version="1.0" encoding="utf-8"?>
<p:tagLst xmlns:p="http://schemas.openxmlformats.org/presentationml/2006/main">
  <p:tag name="KSO_WM_DIAGRAM_VIRTUALLY_FRAME" val="{&quot;height&quot;:288.9750393700788,&quot;left&quot;:585.5078747238289,&quot;top&quot;:253.1,&quot;width&quot;:105.14212527617119}"/>
</p:tagLst>
</file>

<file path=ppt/tags/tag205.xml><?xml version="1.0" encoding="utf-8"?>
<p:tagLst xmlns:p="http://schemas.openxmlformats.org/presentationml/2006/main">
  <p:tag name="KSO_WM_DIAGRAM_VIRTUALLY_FRAME" val="{&quot;height&quot;:288.9750393700788,&quot;left&quot;:585.5078747238289,&quot;top&quot;:253.1,&quot;width&quot;:105.14212527617119}"/>
</p:tagLst>
</file>

<file path=ppt/tags/tag206.xml><?xml version="1.0" encoding="utf-8"?>
<p:tagLst xmlns:p="http://schemas.openxmlformats.org/presentationml/2006/main">
  <p:tag name="KSO_WM_DIAGRAM_VIRTUALLY_FRAME" val="{&quot;height&quot;:288.9750393700788,&quot;left&quot;:585.5078747238289,&quot;top&quot;:253.1,&quot;width&quot;:105.14212527617119}"/>
</p:tagLst>
</file>

<file path=ppt/tags/tag207.xml><?xml version="1.0" encoding="utf-8"?>
<p:tagLst xmlns:p="http://schemas.openxmlformats.org/presentationml/2006/main">
  <p:tag name="MH" val="20170804144137"/>
  <p:tag name="MH_LIBRARY" val="GRAPHIC"/>
  <p:tag name="MH_TYPE" val="Desc"/>
  <p:tag name="MH_ORDER" val="1"/>
</p:tagLst>
</file>

<file path=ppt/tags/tag208.xml><?xml version="1.0" encoding="utf-8"?>
<p:tagLst xmlns:p="http://schemas.openxmlformats.org/presentationml/2006/main">
  <p:tag name="MH" val="20170804144137"/>
  <p:tag name="MH_LIBRARY" val="GRAPHIC"/>
  <p:tag name="MH_TYPE" val="Desc"/>
  <p:tag name="MH_ORDER" val="1"/>
</p:tagLst>
</file>

<file path=ppt/tags/tag209.xml><?xml version="1.0" encoding="utf-8"?>
<p:tagLst xmlns:p="http://schemas.openxmlformats.org/presentationml/2006/main">
  <p:tag name="MH" val="20170804144137"/>
  <p:tag name="MH_LIBRARY" val="GRAPHIC"/>
  <p:tag name="MH_TYPE" val="Desc"/>
  <p:tag name="MH_ORDER" val="1"/>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MH" val="20170804144137"/>
  <p:tag name="MH_LIBRARY" val="GRAPHIC"/>
  <p:tag name="MH_TYPE" val="Desc"/>
  <p:tag name="MH_ORDER" val="1"/>
</p:tagLst>
</file>

<file path=ppt/tags/tag212.xml><?xml version="1.0" encoding="utf-8"?>
<p:tagLst xmlns:p="http://schemas.openxmlformats.org/presentationml/2006/main">
  <p:tag name="MH" val="20170804144137"/>
  <p:tag name="MH_LIBRARY" val="GRAPHIC"/>
  <p:tag name="MH_TYPE" val="Desc"/>
  <p:tag name="MH_ORDER" val="1"/>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MH" val="20170804144137"/>
  <p:tag name="MH_LIBRARY" val="GRAPHIC"/>
  <p:tag name="MH_TYPE" val="Desc"/>
  <p:tag name="MH_ORDER" val="1"/>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MH" val="20170804144137"/>
  <p:tag name="MH_LIBRARY" val="GRAPHIC"/>
  <p:tag name="MH_TYPE" val="Desc"/>
  <p:tag name="MH_ORDER" val="1"/>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MH" val="20170804144137"/>
  <p:tag name="MH_LIBRARY" val="GRAPHIC"/>
  <p:tag name="MH_TYPE" val="Desc"/>
  <p:tag name="MH_ORDER" val="1"/>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MH" val="20170804144137"/>
  <p:tag name="MH_LIBRARY" val="GRAPHIC"/>
  <p:tag name="MH_TYPE" val="Desc"/>
  <p:tag name="MH_ORDER" val="1"/>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COMMONDATA" val="eyJoZGlkIjoiMDk3NjAwYTMxMDI0ZTUyOGI4Yjg2MWM0ZmJkMjQ2ZjIifQ=="/>
  <p:tag name="KSO_WPP_MARK_KEY" val="38a1d5ee-893f-4667-b18f-13e44cbc83b7"/>
  <p:tag name="commondata" val="eyJoZGlkIjoiZWFmNTU3YzQ2ODQ4NzhmYzBlOWVkZmMxNzkzODJlNDQifQ=="/>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UNIT_TABLE_BEAUTIFY" val="smartTable{0be9dd90-b749-4264-ad92-1da87cdb8192}"/>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UNIT_TABLE_BEAUTIFY" val="smartTable{0be9dd90-b749-4264-ad92-1da87cdb8192}"/>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UNIT_TABLE_BEAUTIFY" val="smartTable{77e712db-0375-456b-acf9-bc28dca851c6}"/>
</p:tagLst>
</file>

<file path=ppt/tags/tag58.xml><?xml version="1.0" encoding="utf-8"?>
<p:tagLst xmlns:p="http://schemas.openxmlformats.org/presentationml/2006/main">
  <p:tag name="KSO_WM_UNIT_TABLE_BEAUTIFY" val="smartTable{ef1eca52-77ef-432d-a786-a3634c94e729}"/>
</p:tagLst>
</file>

<file path=ppt/tags/tag59.xml><?xml version="1.0" encoding="utf-8"?>
<p:tagLst xmlns:p="http://schemas.openxmlformats.org/presentationml/2006/main">
  <p:tag name="KSO_WM_UNIT_TABLE_BEAUTIFY" val="smartTable{77e712db-0375-456b-acf9-bc28dca851c6}"/>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UNIT_TABLE_BEAUTIFY" val="smartTable{77e712db-0375-456b-acf9-bc28dca851c6}"/>
</p:tagLst>
</file>

<file path=ppt/tags/tag61.xml><?xml version="1.0" encoding="utf-8"?>
<p:tagLst xmlns:p="http://schemas.openxmlformats.org/presentationml/2006/main">
  <p:tag name="KSO_WM_UNIT_TABLE_BEAUTIFY" val="smartTable{971c9e4c-3260-413e-89eb-58853420c998}"/>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TABLE_BEAUTIFY" val="smartTable{283a355d-d055-42a0-816b-031aa2c08b11}"/>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UNIT_TABLE_BEAUTIFY" val="smartTable{4394fa48-16f1-4a44-b8e4-9af8504d22d2}"/>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TABLE_BEAUTIFY" val="smartTable{4fc9cd2b-10c4-45de-9f6d-d7d4520b7e97}"/>
</p:tagLst>
</file>

<file path=ppt/tags/tag69.xml><?xml version="1.0" encoding="utf-8"?>
<p:tagLst xmlns:p="http://schemas.openxmlformats.org/presentationml/2006/main">
  <p:tag name="KSO_WM_UNIT_TABLE_BEAUTIFY" val="smartTable{b70fc7f8-9ed5-40b7-ab98-5f1f1ac6e4f4}"/>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UNIT_TABLE_BEAUTIFY" val="smartTable{ccdc6763-1013-4ec3-9f55-29fef89226a5}"/>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TABLE_BEAUTIFY" val="smartTable{a1f8004d-637c-4a3e-a28c-73cd570b4b64}"/>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RAINPROBLEM" val="ProblemBody"/>
</p:tagLst>
</file>

<file path=ppt/tags/tag93.xml><?xml version="1.0" encoding="utf-8"?>
<p:tagLst xmlns:p="http://schemas.openxmlformats.org/presentationml/2006/main">
  <p:tag name="RAINPROBLEM" val="ProblemItem"/>
</p:tagLst>
</file>

<file path=ppt/tags/tag94.xml><?xml version="1.0" encoding="utf-8"?>
<p:tagLst xmlns:p="http://schemas.openxmlformats.org/presentationml/2006/main">
  <p:tag name="RAINPROBLEM" val="ProblemItem"/>
</p:tagLst>
</file>

<file path=ppt/tags/tag95.xml><?xml version="1.0" encoding="utf-8"?>
<p:tagLst xmlns:p="http://schemas.openxmlformats.org/presentationml/2006/main">
  <p:tag name="RAINPROBLEM" val="ProblemItem"/>
</p:tagLst>
</file>

<file path=ppt/tags/tag96.xml><?xml version="1.0" encoding="utf-8"?>
<p:tagLst xmlns:p="http://schemas.openxmlformats.org/presentationml/2006/main">
  <p:tag name="RAINPROBLEM" val="ProblemItem"/>
</p:tagLst>
</file>

<file path=ppt/tags/tag97.xml><?xml version="1.0" encoding="utf-8"?>
<p:tagLst xmlns:p="http://schemas.openxmlformats.org/presentationml/2006/main">
  <p:tag name="RAINPROBLEM" val="ProblemBullet"/>
  <p:tag name="RAINPROBLEMTYPE" val="MultipleChoice"/>
  <p:tag name="RAINBULLET" val="Wrong"/>
</p:tagLst>
</file>

<file path=ppt/tags/tag98.xml><?xml version="1.0" encoding="utf-8"?>
<p:tagLst xmlns:p="http://schemas.openxmlformats.org/presentationml/2006/main">
  <p:tag name="RAINPROBLEM" val="ProblemBullet"/>
  <p:tag name="RAINPROBLEMTYPE" val="MultipleChoice"/>
  <p:tag name="RAINBULLET" val="Wrong"/>
</p:tagLst>
</file>

<file path=ppt/tags/tag99.xml><?xml version="1.0" encoding="utf-8"?>
<p:tagLst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示例演示文稿幻灯片（聚焦科技设计）">
  <a:themeElements>
    <a:clrScheme name="自定义 1">
      <a:dk1>
        <a:srgbClr val="000000"/>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示例演示文稿幻灯片（聚焦科技设计）">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示例演示文稿幻灯片（聚焦科技设计）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示例演示文稿幻灯片（聚焦科技设计）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示例演示文稿幻灯片（聚焦科技设计）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22473</Words>
  <Application>WPS 演示</Application>
  <PresentationFormat>全屏显示(4:3)</PresentationFormat>
  <Paragraphs>3400</Paragraphs>
  <Slides>116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116</vt:i4>
      </vt:variant>
    </vt:vector>
  </HeadingPairs>
  <TitlesOfParts>
    <vt:vector size="128" baseType="lpstr">
      <vt:lpstr>Arial</vt:lpstr>
      <vt:lpstr>宋体</vt:lpstr>
      <vt:lpstr>Wingdings</vt:lpstr>
      <vt:lpstr>Wingdings 2</vt:lpstr>
      <vt:lpstr>Times New Roman</vt:lpstr>
      <vt:lpstr>黑体</vt:lpstr>
      <vt:lpstr>微软雅黑</vt:lpstr>
      <vt:lpstr>Arial Unicode MS</vt:lpstr>
      <vt:lpstr>楷体_GB2312</vt:lpstr>
      <vt:lpstr>新宋体</vt:lpstr>
      <vt:lpstr>Wingdings</vt:lpstr>
      <vt:lpstr>示例演示文稿幻灯片（聚焦科技设计）</vt:lpstr>
      <vt:lpstr>PowerPoint 演示文稿</vt:lpstr>
      <vt:lpstr>第八章善于利用指针</vt:lpstr>
      <vt:lpstr>程序设计语言发展回顾</vt:lpstr>
      <vt:lpstr>程序设计语言</vt:lpstr>
      <vt:lpstr>指针数据类型</vt:lpstr>
      <vt:lpstr>指针概览</vt:lpstr>
      <vt:lpstr>数据的存储</vt:lpstr>
      <vt:lpstr>指针的概念</vt:lpstr>
      <vt:lpstr>PowerPoint 演示文稿</vt:lpstr>
      <vt:lpstr>指针概览</vt:lpstr>
      <vt:lpstr>指针变量</vt:lpstr>
      <vt:lpstr>指针变量的定义</vt:lpstr>
      <vt:lpstr>PowerPoint 演示文稿</vt:lpstr>
      <vt:lpstr>指针变量的存储结构</vt:lpstr>
      <vt:lpstr>指针变量的引用</vt:lpstr>
      <vt:lpstr>PowerPoint 演示文稿</vt:lpstr>
      <vt:lpstr>PowerPoint 演示文稿</vt:lpstr>
      <vt:lpstr>注意</vt:lpstr>
      <vt:lpstr>优先级和结合律</vt:lpstr>
      <vt:lpstr>指针变量的引用</vt:lpstr>
      <vt:lpstr>变量访问方式分类</vt:lpstr>
      <vt:lpstr>指针变量的初始化</vt:lpstr>
      <vt:lpstr>PowerPoint 演示文稿</vt:lpstr>
      <vt:lpstr>指针变量的算术运算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关系运算</vt:lpstr>
      <vt:lpstr>举例</vt:lpstr>
      <vt:lpstr>指针变量小结</vt:lpstr>
      <vt:lpstr>指针概览</vt:lpstr>
      <vt:lpstr>指针与数组</vt:lpstr>
      <vt:lpstr>一维数组剖析</vt:lpstr>
      <vt:lpstr>一维数组剖析</vt:lpstr>
      <vt:lpstr>指向数组首地址的指针变量</vt:lpstr>
      <vt:lpstr>指向数组元素的指针变量</vt:lpstr>
      <vt:lpstr>指向数组元素的指针变量</vt:lpstr>
      <vt:lpstr>PowerPoint 演示文稿</vt:lpstr>
      <vt:lpstr>PowerPoint 演示文稿</vt:lpstr>
      <vt:lpstr>注意</vt:lpstr>
      <vt:lpstr>PowerPoint 演示文稿</vt:lpstr>
      <vt:lpstr>PowerPoint 演示文稿</vt:lpstr>
      <vt:lpstr>PowerPoint 演示文稿</vt:lpstr>
      <vt:lpstr>指针与数组</vt:lpstr>
      <vt:lpstr>二维数组回顾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举例</vt:lpstr>
      <vt:lpstr>PowerPoint 演示文稿</vt:lpstr>
      <vt:lpstr>PowerPoint 演示文稿</vt:lpstr>
      <vt:lpstr>PowerPoint 演示文稿</vt:lpstr>
      <vt:lpstr>PowerPoint 演示文稿</vt:lpstr>
      <vt:lpstr>PowerPoint 演示文稿</vt:lpstr>
      <vt:lpstr>指针与字符数组</vt:lpstr>
      <vt:lpstr>例题</vt:lpstr>
      <vt:lpstr>PowerPoint 演示文稿</vt:lpstr>
      <vt:lpstr>练习</vt:lpstr>
      <vt:lpstr>指针与数组小结</vt:lpstr>
      <vt:lpstr>PowerPoint 演示文稿</vt:lpstr>
      <vt:lpstr>指针与函数</vt:lpstr>
      <vt:lpstr>函数指针变量</vt:lpstr>
      <vt:lpstr>函数指针变量</vt:lpstr>
      <vt:lpstr>指针变量作为函数参数</vt:lpstr>
      <vt:lpstr>单个变量的指针作为函数参数</vt:lpstr>
      <vt:lpstr>单个变量的指针作为函数参数</vt:lpstr>
      <vt:lpstr>比较</vt:lpstr>
      <vt:lpstr>比较</vt:lpstr>
      <vt:lpstr>PowerPoint 演示文稿</vt:lpstr>
      <vt:lpstr>函数的指针作为函数参数</vt:lpstr>
      <vt:lpstr>PowerPoint 演示文稿</vt:lpstr>
      <vt:lpstr>函数的返回值</vt:lpstr>
      <vt:lpstr>函数的返回值</vt:lpstr>
      <vt:lpstr>指针小结</vt:lpstr>
      <vt:lpstr>PowerPoint 演示文稿</vt:lpstr>
      <vt:lpstr>指针数组</vt:lpstr>
      <vt:lpstr>指针数组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指向指针数据的指针变量</vt:lpstr>
      <vt:lpstr>PowerPoint 演示文稿</vt:lpstr>
      <vt:lpstr>指针数组作main函数的形参</vt:lpstr>
      <vt:lpstr>指针数组作main函数的形参</vt:lpstr>
      <vt:lpstr>PowerPoint 演示文稿</vt:lpstr>
      <vt:lpstr>PowerPoint 演示文稿</vt:lpstr>
      <vt:lpstr>PowerPoint 演示文稿</vt:lpstr>
      <vt:lpstr>内存动态分配</vt:lpstr>
      <vt:lpstr>动态内存管理函数</vt:lpstr>
      <vt:lpstr>动态内存管理函数</vt:lpstr>
      <vt:lpstr>动态内存管理函数</vt:lpstr>
      <vt:lpstr>动态内存管理函数</vt:lpstr>
      <vt:lpstr>动态内存管理函数</vt:lpstr>
      <vt:lpstr>动态内存管理函数</vt:lpstr>
      <vt:lpstr>动态内存管理函数</vt:lpstr>
      <vt:lpstr>PowerPoint 演示文稿</vt:lpstr>
      <vt:lpstr>指针小结</vt:lpstr>
    </vt:vector>
  </TitlesOfParts>
  <Company>M&amp;W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wxy</dc:creator>
  <cp:lastModifiedBy>MBR</cp:lastModifiedBy>
  <cp:revision>3591</cp:revision>
  <dcterms:created xsi:type="dcterms:W3CDTF">2008-08-04T02:16:00Z</dcterms:created>
  <dcterms:modified xsi:type="dcterms:W3CDTF">2024-10-29T02:22:54Z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A812DEB6B3E24BF6AF0F445A2B159F4F</vt:lpwstr>
  </property>
  <property fmtid="{D5CDD505-2E9C-101B-9397-08002B2CF9AE}" pid="3" name="KSOProductBuildVer">
    <vt:lpwstr>2052-12.1.0.18345</vt:lpwstr>
  </property>
</Properties>
</file>