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692" r:id="rId2"/>
    <p:sldId id="420" r:id="rId3"/>
    <p:sldId id="550" r:id="rId4"/>
    <p:sldId id="552" r:id="rId5"/>
    <p:sldId id="555" r:id="rId6"/>
    <p:sldId id="645" r:id="rId7"/>
    <p:sldId id="688" r:id="rId8"/>
    <p:sldId id="644" r:id="rId9"/>
    <p:sldId id="642" r:id="rId10"/>
    <p:sldId id="677" r:id="rId11"/>
    <p:sldId id="556" r:id="rId12"/>
    <p:sldId id="685" r:id="rId13"/>
    <p:sldId id="679" r:id="rId14"/>
    <p:sldId id="557" r:id="rId15"/>
    <p:sldId id="558" r:id="rId16"/>
    <p:sldId id="680" r:id="rId17"/>
    <p:sldId id="730" r:id="rId18"/>
    <p:sldId id="681" r:id="rId19"/>
    <p:sldId id="720" r:id="rId20"/>
    <p:sldId id="683" r:id="rId21"/>
    <p:sldId id="684" r:id="rId22"/>
    <p:sldId id="704" r:id="rId23"/>
    <p:sldId id="564" r:id="rId24"/>
    <p:sldId id="566" r:id="rId25"/>
    <p:sldId id="567" r:id="rId26"/>
    <p:sldId id="568" r:id="rId27"/>
    <p:sldId id="569" r:id="rId28"/>
    <p:sldId id="723" r:id="rId29"/>
    <p:sldId id="658" r:id="rId30"/>
    <p:sldId id="817" r:id="rId31"/>
    <p:sldId id="818" r:id="rId32"/>
    <p:sldId id="819" r:id="rId33"/>
    <p:sldId id="820" r:id="rId34"/>
    <p:sldId id="821" r:id="rId35"/>
    <p:sldId id="822" r:id="rId36"/>
    <p:sldId id="705" r:id="rId37"/>
    <p:sldId id="693" r:id="rId38"/>
    <p:sldId id="586" r:id="rId39"/>
    <p:sldId id="572" r:id="rId40"/>
    <p:sldId id="587" r:id="rId41"/>
    <p:sldId id="829" r:id="rId42"/>
    <p:sldId id="695" r:id="rId43"/>
    <p:sldId id="696" r:id="rId44"/>
    <p:sldId id="823" r:id="rId45"/>
    <p:sldId id="825" r:id="rId46"/>
    <p:sldId id="826" r:id="rId47"/>
    <p:sldId id="827" r:id="rId48"/>
    <p:sldId id="828" r:id="rId49"/>
    <p:sldId id="706" r:id="rId50"/>
    <p:sldId id="726" r:id="rId51"/>
    <p:sldId id="697" r:id="rId52"/>
    <p:sldId id="698" r:id="rId53"/>
    <p:sldId id="727" r:id="rId54"/>
    <p:sldId id="728" r:id="rId55"/>
    <p:sldId id="729" r:id="rId56"/>
    <p:sldId id="713" r:id="rId57"/>
    <p:sldId id="686" r:id="rId58"/>
    <p:sldId id="731" r:id="rId59"/>
    <p:sldId id="803" r:id="rId60"/>
    <p:sldId id="789" r:id="rId61"/>
    <p:sldId id="733" r:id="rId62"/>
    <p:sldId id="734" r:id="rId63"/>
    <p:sldId id="735" r:id="rId64"/>
    <p:sldId id="736" r:id="rId65"/>
    <p:sldId id="799" r:id="rId66"/>
    <p:sldId id="748" r:id="rId67"/>
    <p:sldId id="749" r:id="rId68"/>
    <p:sldId id="752" r:id="rId69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4" userDrawn="1">
          <p15:clr>
            <a:srgbClr val="A4A3A4"/>
          </p15:clr>
        </p15:guide>
        <p15:guide id="2" pos="2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3300"/>
    <a:srgbClr val="CCFF99"/>
    <a:srgbClr val="B9F0FB"/>
    <a:srgbClr val="FF3399"/>
    <a:srgbClr val="009900"/>
    <a:srgbClr val="A50021"/>
    <a:srgbClr val="006600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07" autoAdjust="0"/>
    <p:restoredTop sz="88316" autoAdjust="0"/>
  </p:normalViewPr>
  <p:slideViewPr>
    <p:cSldViewPr showGuides="1">
      <p:cViewPr varScale="1">
        <p:scale>
          <a:sx n="89" d="100"/>
          <a:sy n="89" d="100"/>
        </p:scale>
        <p:origin x="-1314" y="-108"/>
      </p:cViewPr>
      <p:guideLst>
        <p:guide orient="horz" pos="2164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6"/>
        <p:guide pos="22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7EC4-853B-441C-A3A9-A461C74481F0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7098-E008-4B6E-A16A-A0EDB05B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72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860AF4-FC1A-46C7-AA39-8CFC961C7D1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808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9446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</a:rPr>
              <a:t>西安交通大学 电信学部 计算机科学与技术学院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532B923-FB5C-4FDE-BD11-A657B84AA6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46DF-CCB7-478A-B245-56B6F4BB6689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8AA2-0993-4C87-B1E7-246C36C9F5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22D2-0038-4D7D-89AF-B34DC75129B7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BB749-E9CD-41EC-9D79-083CF36393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E5A58-9BD1-4AA4-B0FB-A7B6902D30DC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BBAB-7CCE-4C58-A527-B520AAD32F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66099-5AC4-4096-A2E8-2FF8AEF8F63C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0B47D-B663-4659-97D0-B0C316FAFE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5344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FCAA-3FF2-43D1-B0F4-5A14AD9B15BB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1F51B-6BD9-4446-BCCE-35184CA67F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2062D-23AB-4A60-8068-63EEE620455A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F3FCD-542B-4BA6-B680-3D3D9B4BCCF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A6257-9440-457E-BFCD-18A16FC76848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DCF6-9933-4E48-BA80-4FB213A305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F418-7760-43CF-B7C5-FFFB6ADDCB08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00888-AEE6-44FF-BBFF-D168420F70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96BA4-338C-4504-B2E6-24332B3AFC9F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BFD82-9410-4C5E-A9EA-B7581A63B2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DBA75-4F95-4C87-94EB-9C970545FDD4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5FF0A-1857-4D3C-AA87-3BBB746096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C9EC-5608-4084-A6FC-2559C05B647F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33D8-FF4D-4E82-9946-FEA0B845AD6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687A5-50E8-4790-ABB8-493352B55ACD}" type="datetime4">
              <a:rPr lang="en-US"/>
              <a:t>November 5, 2024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9A638-0A93-4620-84A2-73727C2821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30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4100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02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1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5" name="Image" r:id="rId16" imgW="3645535" imgH="3930650" progId="">
                    <p:embed/>
                  </p:oleObj>
                </mc:Choice>
                <mc:Fallback>
                  <p:oleObj name="Image" r:id="rId16" imgW="3645535" imgH="393065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6" name="Image" r:id="rId18" imgW="2575560" imgH="2545080" progId="">
                    <p:embed/>
                  </p:oleObj>
                </mc:Choice>
                <mc:Fallback>
                  <p:oleObj name="Image" r:id="rId18" imgW="2575560" imgH="25450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5A0EA1-55C7-4DF1-976A-F2DE38E81DC6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7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4112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日期占位符 3"/>
          <p:cNvSpPr>
            <a:spLocks noGrp="1"/>
          </p:cNvSpPr>
          <p:nvPr>
            <p:ph type="dt" sz="quarter" idx="2"/>
          </p:nvPr>
        </p:nvSpPr>
        <p:spPr>
          <a:xfrm>
            <a:off x="457200" y="6453336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BFF035-A915-4527-95CE-ACF5E5104EA8}" type="datetime4">
              <a:rPr lang="en-US" altLang="zh-CN" smtClean="0">
                <a:solidFill>
                  <a:schemeClr val="accent1"/>
                </a:solidFill>
              </a:rPr>
              <a:t>November 5, 2024</a:t>
            </a:fld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92500" y="2852738"/>
            <a:ext cx="4513263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sz="5400" kern="0" dirty="0">
                <a:solidFill>
                  <a:schemeClr val="bg1"/>
                </a:solidFill>
                <a:latin typeface="黑体" panose="02010609060101010101" pitchFamily="2" charset="-122"/>
                <a:ea typeface="+mj-ea"/>
                <a:cs typeface="+mj-cs"/>
              </a:rPr>
              <a:t>程序设计基础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143000"/>
            <a:ext cx="8604250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结构体类型的同时，定义结构体变量</a:t>
            </a:r>
          </a:p>
          <a:p>
            <a:pPr lvl="1">
              <a:lnSpc>
                <a:spcPct val="90000"/>
              </a:lnSpc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　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 　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　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…,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5362575" y="3032125"/>
            <a:ext cx="3673475" cy="2062103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000" b="1" dirty="0">
                <a:solidFill>
                  <a:schemeClr val="tx1"/>
                </a:solidFill>
              </a:rPr>
              <a:t>  Student</a:t>
            </a: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char  name[20]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char  sex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</a:rPr>
              <a:t>　  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 age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}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e1, e2</a:t>
            </a:r>
            <a:r>
              <a:rPr lang="en-US" altLang="zh-CN" sz="2000" b="1" dirty="0" smtClean="0">
                <a:solidFill>
                  <a:srgbClr val="A50021"/>
                </a:solidFill>
              </a:rPr>
              <a:t>;</a:t>
            </a:r>
            <a:endParaRPr lang="en-US" altLang="zh-CN" sz="2000" b="1" dirty="0">
              <a:solidFill>
                <a:srgbClr val="A5002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结构体类型变量的定义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7325"/>
            <a:ext cx="8229600" cy="54006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直接定义结构体变量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只指定结构体变量名，而不指定结构体类型名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其一般形式为：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　 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 　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　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…,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186363" y="2955925"/>
            <a:ext cx="3706812" cy="243143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</a:rPr>
              <a:t>char  name[20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]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；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char  sex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；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 age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;</a:t>
            </a:r>
            <a:br>
              <a:rPr lang="en-US" altLang="zh-CN" sz="2000" b="1" dirty="0" smtClean="0">
                <a:solidFill>
                  <a:schemeClr val="tx1"/>
                </a:solidFill>
              </a:rPr>
            </a:br>
            <a:r>
              <a:rPr lang="en-US" altLang="zh-CN" sz="2000" b="1" dirty="0" smtClean="0">
                <a:solidFill>
                  <a:schemeClr val="tx1"/>
                </a:solidFill>
              </a:rPr>
              <a:t>} </a:t>
            </a:r>
            <a:r>
              <a:rPr lang="en-US" altLang="zh-CN" sz="2800" b="1" dirty="0">
                <a:solidFill>
                  <a:srgbClr val="FF0000"/>
                </a:solidFill>
              </a:rPr>
              <a:t>e1, e2</a:t>
            </a:r>
            <a:r>
              <a:rPr lang="en-US" altLang="zh-CN" sz="2000" b="1" dirty="0">
                <a:solidFill>
                  <a:srgbClr val="A50021"/>
                </a:solidFill>
              </a:rPr>
              <a:t>;</a:t>
            </a:r>
          </a:p>
          <a:p>
            <a:pPr eaLnBrk="1" hangingPunct="1"/>
            <a:endParaRPr lang="en-US" altLang="zh-CN" sz="2000" b="1" dirty="0">
              <a:solidFill>
                <a:srgbClr val="A5002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结构体类型变量的定义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254" y="1484784"/>
            <a:ext cx="8244210" cy="20882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2" charset="-122"/>
              </a:rPr>
              <a:t>声明结构体类型时，不会为该结构体类型分配内存空间</a:t>
            </a:r>
            <a:endParaRPr lang="zh-CN" altLang="en-US" sz="28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2" charset="-122"/>
              </a:rPr>
              <a:t>只有在定义了结构体类型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</a:rPr>
              <a:t>变量</a:t>
            </a:r>
            <a:r>
              <a:rPr lang="zh-CN" altLang="en-US" sz="2800" dirty="0" smtClean="0">
                <a:latin typeface="黑体" panose="02010609060101010101" pitchFamily="2" charset="-122"/>
              </a:rPr>
              <a:t>的时候，才分配内存空间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结构体类型变量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的存储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2543" y="3429000"/>
            <a:ext cx="8389937" cy="3240360"/>
          </a:xfrm>
          <a:prstGeom prst="rect">
            <a:avLst/>
          </a:prstGeom>
          <a:solidFill>
            <a:srgbClr val="B9F0FB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endParaRPr lang="en-US" altLang="zh-CN" sz="2000" b="1" kern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char  name[20]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 sex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</a:t>
            </a:r>
            <a:r>
              <a:rPr lang="en-US" altLang="zh-CN" sz="2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age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b="1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en-US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en-US" altLang="zh-CN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e1, e2;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用该数据类型定义变量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3379812"/>
            <a:ext cx="3714750" cy="285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A50021"/>
                </a:solidFill>
                <a:latin typeface="+mn-lt"/>
              </a:rPr>
              <a:t>struct</a:t>
            </a:r>
            <a:r>
              <a:rPr lang="en-US" altLang="zh-CN" sz="2800" b="1" kern="0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zh-CN" sz="2800" b="1" kern="0" dirty="0" err="1">
                <a:solidFill>
                  <a:srgbClr val="A50021"/>
                </a:solidFill>
                <a:latin typeface="+mn-lt"/>
              </a:rPr>
              <a:t>stu</a:t>
            </a: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   { </a:t>
            </a:r>
            <a:r>
              <a:rPr lang="zh-CN" altLang="en-US" sz="2800" b="1" kern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800" b="1" kern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b="1" kern="0" dirty="0" err="1">
                <a:solidFill>
                  <a:schemeClr val="tx1"/>
                </a:solidFill>
                <a:latin typeface="+mn-lt"/>
              </a:rPr>
              <a:t>stu_no</a:t>
            </a: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	    char sex;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   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A50021"/>
                </a:solidFill>
                <a:latin typeface="+mn-lt"/>
              </a:rPr>
              <a:t>struct</a:t>
            </a:r>
            <a:r>
              <a:rPr lang="en-US" altLang="zh-CN" sz="2800" b="1" kern="0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zh-CN" sz="2800" b="1" kern="0" dirty="0" err="1">
                <a:solidFill>
                  <a:srgbClr val="A50021"/>
                </a:solidFill>
                <a:latin typeface="+mn-lt"/>
              </a:rPr>
              <a:t>stu</a:t>
            </a:r>
            <a:r>
              <a:rPr lang="en-US" altLang="zh-CN" sz="2800" b="1" kern="0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</a:rPr>
              <a:t>student1</a:t>
            </a:r>
            <a:r>
              <a:rPr lang="en-US" altLang="zh-CN" sz="2800" b="1" kern="0" dirty="0">
                <a:solidFill>
                  <a:srgbClr val="A50021"/>
                </a:solidFill>
                <a:latin typeface="+mn-lt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6500813" y="2501900"/>
          <a:ext cx="3071812" cy="4141790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3" name="TextBox 5"/>
          <p:cNvSpPr txBox="1">
            <a:spLocks noChangeArrowheads="1"/>
          </p:cNvSpPr>
          <p:nvPr/>
        </p:nvSpPr>
        <p:spPr bwMode="auto">
          <a:xfrm>
            <a:off x="6715125" y="30734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16424" name="Text Box 48"/>
          <p:cNvSpPr txBox="1">
            <a:spLocks noChangeArrowheads="1"/>
          </p:cNvSpPr>
          <p:nvPr/>
        </p:nvSpPr>
        <p:spPr bwMode="auto">
          <a:xfrm>
            <a:off x="5072063" y="3216275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student1</a:t>
            </a:r>
          </a:p>
        </p:txBody>
      </p:sp>
      <p:sp>
        <p:nvSpPr>
          <p:cNvPr id="16425" name="TextBox 11"/>
          <p:cNvSpPr txBox="1">
            <a:spLocks noChangeArrowheads="1"/>
          </p:cNvSpPr>
          <p:nvPr/>
        </p:nvSpPr>
        <p:spPr bwMode="auto">
          <a:xfrm>
            <a:off x="6881813" y="3644900"/>
            <a:ext cx="785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sex</a:t>
            </a:r>
            <a:endParaRPr lang="zh-CN" altLang="en-US" b="1"/>
          </a:p>
        </p:txBody>
      </p:sp>
      <p:sp>
        <p:nvSpPr>
          <p:cNvPr id="18" name="左大括号 17"/>
          <p:cNvSpPr/>
          <p:nvPr/>
        </p:nvSpPr>
        <p:spPr>
          <a:xfrm>
            <a:off x="6286500" y="2930525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28625" y="1451049"/>
            <a:ext cx="8229600" cy="1185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+mn-lt"/>
                <a:ea typeface="+mn-ea"/>
              </a:rPr>
              <a:t>结构体变量在内存中存放时，占用</a:t>
            </a: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连续的一段存储空间</a:t>
            </a:r>
            <a:r>
              <a:rPr lang="zh-CN" altLang="en-US" sz="2800" kern="0" dirty="0">
                <a:solidFill>
                  <a:schemeClr val="tx1"/>
                </a:solidFill>
                <a:latin typeface="+mn-lt"/>
                <a:ea typeface="+mn-ea"/>
              </a:rPr>
              <a:t>，其成员变量按结构体类型说明的次序依次存放</a:t>
            </a:r>
          </a:p>
        </p:txBody>
      </p:sp>
      <p:sp>
        <p:nvSpPr>
          <p:cNvPr id="1536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结构体类型变量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858615"/>
            <a:ext cx="4676775" cy="221845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>
                <a:latin typeface="+mn-ea"/>
              </a:rPr>
              <a:t>对结构体成员引用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使用</a:t>
            </a:r>
            <a:r>
              <a:rPr lang="en-US" altLang="zh-CN" sz="2800" dirty="0" smtClean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的方式为：</a:t>
            </a:r>
          </a:p>
          <a:p>
            <a:pPr>
              <a:lnSpc>
                <a:spcPct val="80000"/>
              </a:lnSpc>
              <a:defRPr/>
            </a:pPr>
            <a:endParaRPr lang="zh-CN" altLang="en-US" sz="2800" dirty="0" smtClean="0">
              <a:latin typeface="+mn-ea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　 </a:t>
            </a:r>
            <a:r>
              <a:rPr lang="zh-CN" altLang="en-US" sz="2800" b="1" dirty="0" smtClean="0">
                <a:solidFill>
                  <a:srgbClr val="A50021"/>
                </a:solidFill>
                <a:latin typeface="+mn-ea"/>
              </a:rPr>
              <a:t>结构体变量名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2800" b="1" dirty="0" smtClean="0">
                <a:solidFill>
                  <a:srgbClr val="A50021"/>
                </a:solidFill>
                <a:latin typeface="+mn-ea"/>
              </a:rPr>
              <a:t>成员名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112196" y="2166938"/>
            <a:ext cx="3924300" cy="34163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Student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{    </a:t>
            </a:r>
            <a:r>
              <a:rPr lang="en-US" altLang="zh-CN" sz="2400" b="1" dirty="0">
                <a:solidFill>
                  <a:schemeClr val="tx1"/>
                </a:solidFill>
              </a:rPr>
              <a:t>char  name[20]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char  </a:t>
            </a:r>
            <a:r>
              <a:rPr lang="en-US" altLang="zh-CN" sz="2400" b="1" dirty="0">
                <a:solidFill>
                  <a:schemeClr val="tx1"/>
                </a:solidFill>
              </a:rPr>
              <a:t>sex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</a:rPr>
              <a:t>age;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};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Student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e1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e2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e1.age</a:t>
            </a:r>
            <a:r>
              <a:rPr lang="en-US" altLang="zh-CN" sz="2400" b="1" dirty="0">
                <a:solidFill>
                  <a:schemeClr val="tx1"/>
                </a:solidFill>
              </a:rPr>
              <a:t>=18;</a:t>
            </a: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285750" y="4848572"/>
            <a:ext cx="4572000" cy="1028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其中，“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成员运算符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，它在所有的运算符中，优先级在第一级别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结构体变量的引用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10" y="1714183"/>
            <a:ext cx="4286250" cy="28575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latin typeface="+mn-ea"/>
              </a:rPr>
              <a:t>不能一次性对结构体变量中的所有成员进行输入和输出</a:t>
            </a:r>
            <a:endParaRPr lang="en-US" altLang="zh-CN" sz="28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zh-CN" sz="28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latin typeface="+mn-ea"/>
              </a:rPr>
              <a:t>只能对各个成员分别输入和输出</a:t>
            </a:r>
          </a:p>
          <a:p>
            <a:pPr>
              <a:spcBef>
                <a:spcPts val="0"/>
              </a:spcBef>
              <a:defRPr/>
            </a:pPr>
            <a:endParaRPr lang="zh-CN" altLang="en-US" sz="2800" dirty="0" smtClean="0">
              <a:latin typeface="+mn-ea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427220" y="1915160"/>
            <a:ext cx="4654550" cy="37846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sex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e1.sex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e1.age=20;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%c,%d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e1.sex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e1.age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5159" y="4869160"/>
            <a:ext cx="4286250" cy="97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+mn-ea"/>
              </a:rPr>
              <a:t>如下语句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2800" kern="0" dirty="0" smtClean="0">
                <a:latin typeface="+mn-ea"/>
              </a:rPr>
              <a:t>：</a:t>
            </a:r>
            <a:endParaRPr lang="en-US" altLang="zh-CN" sz="2800" kern="0" dirty="0" smtClean="0">
              <a:latin typeface="+mn-ea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kern="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(″</a:t>
            </a:r>
            <a:r>
              <a:rPr lang="en-US" altLang="zh-CN" sz="2800" kern="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%c,%d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\n″,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e1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zh-CN" altLang="en-US" sz="2800" kern="0" dirty="0" smtClean="0">
              <a:latin typeface="+mn-ea"/>
            </a:endParaRPr>
          </a:p>
        </p:txBody>
      </p:sp>
      <p:sp>
        <p:nvSpPr>
          <p:cNvPr id="1741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结构体变量的引用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75" y="1700039"/>
            <a:ext cx="5000625" cy="453727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2" charset="-122"/>
              </a:rPr>
              <a:t>如果一个结构体类型中又嵌套了一个结构体类型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对内嵌结构体成员的访问，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要用若干个成员运算符</a:t>
            </a:r>
            <a:r>
              <a:rPr lang="en-US" altLang="zh-CN" sz="24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”.”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，一级一级地找到最低一级的成员</a:t>
            </a:r>
            <a:endParaRPr lang="en-US" altLang="zh-CN" sz="2400" dirty="0" smtClean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endParaRPr lang="zh-CN" altLang="en-US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其引用形式为：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dirty="0" smtClean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&lt;</a:t>
            </a:r>
            <a:r>
              <a:rPr lang="zh-CN" altLang="en-US" sz="20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结构体变量名&gt;.&lt;结构体类型成员名&gt;.&lt;内嵌结构体的成员名</a:t>
            </a:r>
            <a:r>
              <a:rPr lang="en-US" altLang="zh-CN" sz="20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&gt;</a:t>
            </a:r>
            <a:endParaRPr lang="zh-CN" altLang="en-US" sz="2000" dirty="0" smtClean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112196" y="1539364"/>
            <a:ext cx="3924300" cy="430784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000" b="1" dirty="0">
                <a:solidFill>
                  <a:srgbClr val="FF0000"/>
                </a:solidFill>
              </a:rPr>
              <a:t> date </a:t>
            </a: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{    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month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</a:p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</a:rPr>
              <a:t>   day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year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};</a:t>
            </a:r>
            <a:r>
              <a:rPr lang="zh-CN" altLang="en-US" b="1" dirty="0">
                <a:solidFill>
                  <a:schemeClr val="tx1"/>
                </a:solidFill>
              </a:rPr>
              <a:t>　</a:t>
            </a:r>
          </a:p>
          <a:p>
            <a:pPr eaLnBrk="1" hangingPunct="1"/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 err="1">
                <a:solidFill>
                  <a:schemeClr val="tx1"/>
                </a:solidFill>
              </a:rPr>
              <a:t>struct</a:t>
            </a:r>
            <a:r>
              <a:rPr lang="en-US" altLang="zh-CN" b="1" dirty="0">
                <a:solidFill>
                  <a:schemeClr val="tx1"/>
                </a:solidFill>
              </a:rPr>
              <a:t>  Student</a:t>
            </a:r>
          </a:p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   {    </a:t>
            </a:r>
            <a:r>
              <a:rPr lang="en-US" altLang="zh-CN" b="1" dirty="0">
                <a:solidFill>
                  <a:schemeClr val="tx1"/>
                </a:solidFill>
              </a:rPr>
              <a:t>char  </a:t>
            </a:r>
            <a:r>
              <a:rPr lang="en-US" altLang="zh-CN" b="1" dirty="0" smtClean="0">
                <a:solidFill>
                  <a:schemeClr val="tx1"/>
                </a:solidFill>
              </a:rPr>
              <a:t> name[20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r>
              <a:rPr lang="zh-CN" altLang="en-US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         </a:t>
            </a:r>
            <a:r>
              <a:rPr lang="en-US" altLang="zh-CN" b="1" dirty="0">
                <a:solidFill>
                  <a:schemeClr val="tx1"/>
                </a:solidFill>
              </a:rPr>
              <a:t>char </a:t>
            </a:r>
            <a:r>
              <a:rPr lang="en-US" altLang="zh-CN" b="1" dirty="0" smtClean="0">
                <a:solidFill>
                  <a:schemeClr val="tx1"/>
                </a:solidFill>
              </a:rPr>
              <a:t>  </a:t>
            </a:r>
            <a:r>
              <a:rPr lang="en-US" altLang="zh-CN" b="1" dirty="0">
                <a:solidFill>
                  <a:schemeClr val="tx1"/>
                </a:solidFill>
              </a:rPr>
              <a:t>sex</a:t>
            </a:r>
            <a:r>
              <a:rPr lang="zh-CN" altLang="en-US" b="1" dirty="0" smtClean="0">
                <a:solidFill>
                  <a:schemeClr val="tx1"/>
                </a:solidFill>
              </a:rPr>
              <a:t>；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struct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dirty="0">
                <a:solidFill>
                  <a:srgbClr val="FF3300"/>
                </a:solidFill>
              </a:rPr>
              <a:t>date </a:t>
            </a:r>
            <a:r>
              <a:rPr lang="en-US" altLang="zh-CN" b="1" dirty="0">
                <a:solidFill>
                  <a:schemeClr val="tx1"/>
                </a:solidFill>
              </a:rPr>
              <a:t>birthday;</a:t>
            </a:r>
          </a:p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    };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 err="1">
                <a:solidFill>
                  <a:schemeClr val="tx1"/>
                </a:solidFill>
              </a:rPr>
              <a:t>struct</a:t>
            </a:r>
            <a:r>
              <a:rPr lang="en-US" altLang="zh-CN" b="1" dirty="0">
                <a:solidFill>
                  <a:schemeClr val="tx1"/>
                </a:solidFill>
              </a:rPr>
              <a:t> Student </a:t>
            </a: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chemeClr val="tx1"/>
                </a:solidFill>
              </a:rPr>
              <a:t>e1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</a:p>
          <a:p>
            <a:pPr eaLnBrk="1" hangingPunct="1"/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e1.birthday.year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=1980;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741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结构体变量的引用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671" y="1700039"/>
            <a:ext cx="7600777" cy="7928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2" charset="-122"/>
              </a:rPr>
              <a:t>同类型的结构体变量可以赋值，不需要一个一个成员去赋值。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013570" y="2913906"/>
            <a:ext cx="4788396" cy="359981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5725" eaLnBrk="1" hangingPunct="1"/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85725" eaLnBrk="1" hangingPunct="1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n;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85725" eaLnBrk="1" hangingPunct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/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e1.n=1010;</a:t>
            </a:r>
          </a:p>
          <a:p>
            <a:pPr marL="85725" eaLnBrk="1" hangingPunct="1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e1.sex=‘F’;</a:t>
            </a:r>
          </a:p>
          <a:p>
            <a:pPr marL="85725" eaLnBrk="1" hangingPunct="1">
              <a:spcBef>
                <a:spcPts val="0"/>
              </a:spcBef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e2=e1;       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赋值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1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结构体变量的引用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结构体变量的初始化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54597"/>
            <a:ext cx="5255815" cy="3558579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初始化的一般形式为：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结构体名</a:t>
            </a:r>
            <a:endParaRPr lang="en-US" altLang="zh-CN" sz="2800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 </a:t>
            </a:r>
          </a:p>
          <a:p>
            <a:pPr marL="108013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数据类型1　成员名1；</a:t>
            </a:r>
          </a:p>
          <a:p>
            <a:pPr marL="108013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数据类型2　成员名2；</a:t>
            </a:r>
          </a:p>
          <a:p>
            <a:pPr marL="108013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　…</a:t>
            </a:r>
          </a:p>
          <a:p>
            <a:pPr marL="108013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成员名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n；</a:t>
            </a:r>
          </a:p>
          <a:p>
            <a:pPr marL="1079500" indent="-89408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}变量名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＝{初始化数据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83237" y="1843732"/>
            <a:ext cx="3781251" cy="2089324"/>
          </a:xfrm>
          <a:prstGeom prst="rect">
            <a:avLst/>
          </a:prstGeom>
          <a:solidFill>
            <a:srgbClr val="B9F0FB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}today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11, 14, 2002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5013176"/>
            <a:ext cx="831698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400" kern="0" dirty="0" smtClean="0"/>
              <a:t>初始化时，数据应放在大括号中，用逗号分隔各个数据</a:t>
            </a:r>
          </a:p>
          <a:p>
            <a:pPr lvl="1">
              <a:spcBef>
                <a:spcPts val="0"/>
              </a:spcBef>
            </a:pPr>
            <a:r>
              <a:rPr lang="zh-CN" altLang="en-US" sz="2400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数据的个数应与该结构体类型的成员项的个数相同</a:t>
            </a:r>
          </a:p>
          <a:p>
            <a:pPr lvl="1">
              <a:spcBef>
                <a:spcPts val="0"/>
              </a:spcBef>
            </a:pPr>
            <a:r>
              <a:rPr lang="zh-CN" altLang="en-US" sz="2400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初始化时，按成员项的先后顺序，一一对应赋给初值</a:t>
            </a:r>
          </a:p>
          <a:p>
            <a:pPr lvl="1">
              <a:spcBef>
                <a:spcPts val="0"/>
              </a:spcBef>
            </a:pPr>
            <a:r>
              <a:rPr lang="zh-CN" altLang="en-US" sz="2400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数据的类型，与对应的成员数据的类型要一致</a:t>
            </a: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42629"/>
            <a:ext cx="8229600" cy="111030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/>
              <a:t>如果结构体类型已经声明，也可用以下方式：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　　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结构体名  </a:t>
            </a:r>
            <a:r>
              <a:rPr lang="zh-CN" altLang="en-US" sz="2800" b="1" dirty="0" smtClean="0"/>
              <a:t>变量名＝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{初始化数据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};</a:t>
            </a:r>
            <a:endParaRPr lang="zh-CN" alt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zh-CN" altLang="en-US" sz="28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5656" y="2924944"/>
            <a:ext cx="5688632" cy="3312368"/>
          </a:xfrm>
          <a:prstGeom prst="rect">
            <a:avLst/>
          </a:prstGeom>
          <a:solidFill>
            <a:srgbClr val="B9F0FB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11, 14, 2002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结构体变量的初始化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08314D-E86B-410F-AD80-5F416080A577}" type="datetime4">
              <a:rPr lang="en-US" altLang="zh-CN" sz="1400">
                <a:solidFill>
                  <a:schemeClr val="accent1"/>
                </a:solidFill>
              </a:rPr>
              <a:t>November 5, 2024</a:t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语言的构成体系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数据类型（运算符）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基本数据类型：整型、实型等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复杂数据类型：数组、指针、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结构体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运算符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语句（描述和控制操作步骤）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支持结构化程序设计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语言要有相应的语句来支持顺序、分支和循环结构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程序是由一系列函数组成的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程序运行的基本单元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1450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用户自己构建数据结构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142" y="1845319"/>
            <a:ext cx="6264226" cy="4896049"/>
          </a:xfrm>
          <a:solidFill>
            <a:srgbClr val="B9F0FB"/>
          </a:solidFill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char x;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float z;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char s[10];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{‘A’, 9801, 89.5, “Wang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“%c\n”,  e1.x);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“%d\n”,  e1.y);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“%f \n”,  e1.z);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“%s \n”,  e1.s);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0;  }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376" y="1361679"/>
            <a:ext cx="4294312" cy="55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800" kern="0" dirty="0" smtClean="0"/>
              <a:t>写出如下程序运行结果： </a:t>
            </a:r>
          </a:p>
          <a:p>
            <a:pPr>
              <a:lnSpc>
                <a:spcPct val="80000"/>
              </a:lnSpc>
              <a:defRPr/>
            </a:pPr>
            <a:endParaRPr lang="zh-CN" altLang="en-US" sz="2800" kern="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结构体变量的初始化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BFF035-A915-4527-95CE-ACF5E5104EA8}" type="datetime4">
              <a:rPr lang="en-US" altLang="zh-CN" smtClean="0">
                <a:solidFill>
                  <a:schemeClr val="accent1"/>
                </a:solidFill>
              </a:rPr>
              <a:t>November 5, 2024</a:t>
            </a:fld>
            <a:endParaRPr lang="en-US" altLang="zh-CN" smtClean="0">
              <a:solidFill>
                <a:schemeClr val="accent1"/>
              </a:solidFill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95536" y="2289061"/>
            <a:ext cx="8460110" cy="452431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day;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pPr eaLnBrk="1" hangingPunct="1"/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name[20]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sex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　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address[40];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 ’F’,  11,  12,  1980,  ”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};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8526" y="1340768"/>
            <a:ext cx="8389938" cy="7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eaLnBrk="0" hangingPunct="0">
              <a:spcBef>
                <a:spcPct val="20000"/>
              </a:spcBef>
              <a:defRPr/>
            </a:pPr>
            <a:r>
              <a:rPr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  对于具有嵌套关系的结构体类型</a:t>
            </a:r>
            <a:r>
              <a:rPr lang="zh-CN" altLang="en-US" sz="2600" kern="0" dirty="0" smtClean="0">
                <a:solidFill>
                  <a:schemeClr val="tx1"/>
                </a:solidFill>
                <a:latin typeface="+mn-lt"/>
                <a:ea typeface="+mn-ea"/>
              </a:rPr>
              <a:t>，对其变量成员的赋值也要求</a:t>
            </a:r>
            <a:r>
              <a:rPr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一一对应，类型一致</a:t>
            </a:r>
            <a:r>
              <a:rPr lang="zh-CN" altLang="en-US" sz="2600" kern="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sz="26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结构体变量的初始化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1989138"/>
            <a:ext cx="4895850" cy="3209925"/>
          </a:xfrm>
        </p:spPr>
        <p:txBody>
          <a:bodyPr/>
          <a:lstStyle/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结构体数据类型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结构体变量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solidFill>
                  <a:srgbClr val="FF3300"/>
                </a:solidFill>
                <a:ea typeface="黑体" panose="02010609060101010101" pitchFamily="2" charset="-122"/>
              </a:rPr>
              <a:t>结构体与数组</a:t>
            </a:r>
            <a:endParaRPr lang="en-US" altLang="zh-CN" sz="3200" smtClean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结构体与指针</a:t>
            </a: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结构体与函数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1865" y="4535943"/>
            <a:ext cx="2632943" cy="2005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掌握：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如何定义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存储结构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引用（使用）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初始化</a:t>
            </a:r>
          </a:p>
        </p:txBody>
      </p:sp>
      <p:sp>
        <p:nvSpPr>
          <p:cNvPr id="69638" name="Rectangle 2"/>
          <p:cNvSpPr>
            <a:spLocks noChangeArrowheads="1"/>
          </p:cNvSpPr>
          <p:nvPr/>
        </p:nvSpPr>
        <p:spPr bwMode="auto">
          <a:xfrm>
            <a:off x="2711896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17663"/>
            <a:ext cx="8424863" cy="1523305"/>
          </a:xfrm>
        </p:spPr>
        <p:txBody>
          <a:bodyPr/>
          <a:lstStyle/>
          <a:p>
            <a:pPr lvl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数组中每个元素都是结构体类型的数据</a:t>
            </a:r>
            <a:endParaRPr lang="en-US" altLang="zh-CN" dirty="0" smtClean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这样便于存放和处理一批类似于职工、学生等类型的数据</a:t>
            </a:r>
          </a:p>
          <a:p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43438" y="3213100"/>
            <a:ext cx="3960812" cy="3429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char name[20];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char sex;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float score;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student[40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392430" y="3319145"/>
            <a:ext cx="3771900" cy="32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例如：右边的代码片段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保存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一个班级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个学生的信息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数组中每个元素都是结构体类型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保存每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位学生的学号、姓名、性别、年龄和分数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3068960"/>
            <a:ext cx="3032125" cy="3357563"/>
          </a:xfr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sz="20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char name[20];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char sex;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float score;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[40]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18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435725" y="3094360"/>
            <a:ext cx="2493963" cy="33480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kumimoji="1"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ts val="0"/>
              </a:spcBef>
            </a:pPr>
            <a:r>
              <a:rPr kumimoji="1" lang="en-US" altLang="zh-CN" sz="24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endParaRPr kumimoji="1"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stu_no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char name[20];</a:t>
            </a: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char sex;</a:t>
            </a: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age;</a:t>
            </a: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float score;</a:t>
            </a: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student[40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1"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kumimoji="1"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endParaRPr kumimoji="1" lang="zh-CN" altLang="en-US" b="1" dirty="0">
              <a:solidFill>
                <a:srgbClr val="A500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0438" y="3068960"/>
            <a:ext cx="2714625" cy="33734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lang="en-US" altLang="zh-CN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</a:t>
            </a:r>
            <a:endParaRPr lang="en-US" altLang="zh-CN" sz="2400" b="1" kern="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{   </a:t>
            </a:r>
            <a:r>
              <a:rPr lang="en-US" altLang="zh-CN" sz="2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stu_no</a:t>
            </a: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char name[20];</a:t>
            </a: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char sex;</a:t>
            </a: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age;</a:t>
            </a: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float score;</a:t>
            </a: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en-US" altLang="zh-CN" sz="20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 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[40]</a:t>
            </a:r>
            <a:r>
              <a:rPr lang="en-US" altLang="zh-CN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zh-CN" altLang="en-US" b="1" kern="0" dirty="0">
              <a:solidFill>
                <a:srgbClr val="A500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2711450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ea typeface="黑体" panose="02010609060101010101" pitchFamily="2" charset="-122"/>
              </a:rPr>
              <a:t>结构体数组的定义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1288" y="1588765"/>
            <a:ext cx="8823325" cy="133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结构体数组的定义有三种方法</a:t>
            </a:r>
            <a:endParaRPr lang="en-US" altLang="zh-CN" sz="3200" kern="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与前面讲的结构体类型变量的定义类似</a:t>
            </a:r>
          </a:p>
          <a:p>
            <a:pPr lvl="1"/>
            <a:endParaRPr lang="zh-CN" altLang="en-US" sz="3200" kern="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结构体数组的存储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95536" y="1480716"/>
            <a:ext cx="38862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6055" indent="-186055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结构体数组各元素在内存中连续存放</a:t>
            </a:r>
          </a:p>
          <a:p>
            <a:pPr marL="186055" indent="-186055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结构体数组的每个元素存放的是一个结构体变量</a:t>
            </a:r>
            <a:endParaRPr kumimoji="1" lang="en-US" altLang="zh-CN" sz="2400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186055" indent="-186055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每个结构体变量也占用一段连续的存储空间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63" y="4221088"/>
            <a:ext cx="3714750" cy="22145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char sex;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[40]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799" name="Group 55"/>
          <p:cNvGraphicFramePr>
            <a:graphicFrameLocks noGrp="1"/>
          </p:cNvGraphicFramePr>
          <p:nvPr/>
        </p:nvGraphicFramePr>
        <p:xfrm>
          <a:off x="6286500" y="1857375"/>
          <a:ext cx="3071813" cy="4141788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428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3" name="TextBox 5"/>
          <p:cNvSpPr txBox="1">
            <a:spLocks noChangeArrowheads="1"/>
          </p:cNvSpPr>
          <p:nvPr/>
        </p:nvSpPr>
        <p:spPr bwMode="auto">
          <a:xfrm>
            <a:off x="6500813" y="248761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28714" name="Text Box 48"/>
          <p:cNvSpPr txBox="1">
            <a:spLocks noChangeArrowheads="1"/>
          </p:cNvSpPr>
          <p:nvPr/>
        </p:nvSpPr>
        <p:spPr bwMode="auto">
          <a:xfrm>
            <a:off x="4643438" y="25717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student[0]</a:t>
            </a:r>
          </a:p>
        </p:txBody>
      </p:sp>
      <p:sp>
        <p:nvSpPr>
          <p:cNvPr id="28715" name="TextBox 11"/>
          <p:cNvSpPr txBox="1">
            <a:spLocks noChangeArrowheads="1"/>
          </p:cNvSpPr>
          <p:nvPr/>
        </p:nvSpPr>
        <p:spPr bwMode="auto">
          <a:xfrm>
            <a:off x="6665913" y="3000375"/>
            <a:ext cx="785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sex</a:t>
            </a:r>
          </a:p>
        </p:txBody>
      </p:sp>
      <p:sp>
        <p:nvSpPr>
          <p:cNvPr id="28716" name="TextBox 12"/>
          <p:cNvSpPr txBox="1">
            <a:spLocks noChangeArrowheads="1"/>
          </p:cNvSpPr>
          <p:nvPr/>
        </p:nvSpPr>
        <p:spPr bwMode="auto">
          <a:xfrm>
            <a:off x="6500813" y="3559175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28717" name="TextBox 13"/>
          <p:cNvSpPr txBox="1">
            <a:spLocks noChangeArrowheads="1"/>
          </p:cNvSpPr>
          <p:nvPr/>
        </p:nvSpPr>
        <p:spPr bwMode="auto">
          <a:xfrm>
            <a:off x="6665913" y="4149725"/>
            <a:ext cx="785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sex</a:t>
            </a:r>
          </a:p>
        </p:txBody>
      </p:sp>
      <p:sp>
        <p:nvSpPr>
          <p:cNvPr id="28718" name="TextBox 14"/>
          <p:cNvSpPr txBox="1">
            <a:spLocks noChangeArrowheads="1"/>
          </p:cNvSpPr>
          <p:nvPr/>
        </p:nvSpPr>
        <p:spPr bwMode="auto">
          <a:xfrm>
            <a:off x="6500813" y="46434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28719" name="TextBox 15"/>
          <p:cNvSpPr txBox="1">
            <a:spLocks noChangeArrowheads="1"/>
          </p:cNvSpPr>
          <p:nvPr/>
        </p:nvSpPr>
        <p:spPr bwMode="auto">
          <a:xfrm>
            <a:off x="6643688" y="5273675"/>
            <a:ext cx="785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sex</a:t>
            </a:r>
            <a:endParaRPr lang="zh-CN" altLang="en-US" b="1"/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4676775" y="37147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student[1</a:t>
            </a:r>
            <a:r>
              <a:rPr lang="en-US" altLang="zh-CN" b="1"/>
              <a:t>]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6072188" y="2286000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6143625" y="3429000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8723" name="Text Box 48"/>
          <p:cNvSpPr txBox="1">
            <a:spLocks noChangeArrowheads="1"/>
          </p:cNvSpPr>
          <p:nvPr/>
        </p:nvSpPr>
        <p:spPr bwMode="auto">
          <a:xfrm>
            <a:off x="4676775" y="48577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student[2]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6143625" y="4572000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结构体数组初始化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67681"/>
            <a:ext cx="8675688" cy="5373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结构体数组在定义时，可以进行初始化。如：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char name[20];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char sex;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age;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float score;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student[4] =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10101,  “Wang ping”, ‘F’, 22, 88.5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10102,  “Li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 ‘F’, 23, 95.5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				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10103,  “Li yang”,  ‘M’, 21, 76.0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			                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10104,  “Yang fan”,  ‘M’, 22, 85.5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结构体数组初始化时，要将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每一个元素的初始数据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分别用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一对大括号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括起来。若是对全部成员赋值，则大括号也可以省略。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8229600" cy="10081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/>
              <a:t>如果给数组元素全部赋初值，数组元素个数可以省略不写</a:t>
            </a:r>
          </a:p>
          <a:p>
            <a:pPr>
              <a:spcBef>
                <a:spcPts val="0"/>
              </a:spcBef>
            </a:pPr>
            <a:endParaRPr lang="zh-CN" altLang="en-US" sz="2800" dirty="0" smtClean="0"/>
          </a:p>
          <a:p>
            <a:pPr>
              <a:spcBef>
                <a:spcPts val="0"/>
              </a:spcBef>
            </a:pPr>
            <a:endParaRPr lang="en-US" altLang="zh-CN" sz="28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63" y="2669430"/>
            <a:ext cx="8229600" cy="37118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b="1" dirty="0" err="1">
                <a:solidFill>
                  <a:srgbClr val="00B050"/>
                </a:solidFill>
              </a:rPr>
              <a:t>struct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stu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{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stu_no</a:t>
            </a:r>
            <a:r>
              <a:rPr kumimoji="1"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   char name[20];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   char sex;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   float score;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} 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student</a:t>
            </a:r>
            <a:r>
              <a:rPr lang="en-US" altLang="zh-CN" sz="2800" b="1" dirty="0">
                <a:solidFill>
                  <a:srgbClr val="FF3300"/>
                </a:solidFill>
              </a:rPr>
              <a:t>[ 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 ]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en-US" altLang="zh-CN" sz="2400" b="1" dirty="0">
                <a:solidFill>
                  <a:srgbClr val="006600"/>
                </a:solidFill>
              </a:rPr>
              <a:t>{</a:t>
            </a:r>
            <a:r>
              <a:rPr lang="en-US" altLang="zh-CN" sz="2400" dirty="0">
                <a:solidFill>
                  <a:srgbClr val="FF3399"/>
                </a:solidFill>
              </a:rPr>
              <a:t>{</a:t>
            </a:r>
            <a:r>
              <a:rPr lang="en-US" altLang="zh-CN" sz="2400" dirty="0">
                <a:solidFill>
                  <a:schemeClr val="tx1"/>
                </a:solidFill>
              </a:rPr>
              <a:t>10101, “Wang ping”, ‘F’, 22, 88</a:t>
            </a:r>
            <a:r>
              <a:rPr lang="en-US" altLang="zh-CN" sz="2400" dirty="0">
                <a:solidFill>
                  <a:srgbClr val="FF3399"/>
                </a:solidFill>
              </a:rPr>
              <a:t>}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        </a:t>
            </a:r>
            <a:r>
              <a:rPr lang="en-US" altLang="zh-CN" sz="2400" dirty="0">
                <a:solidFill>
                  <a:srgbClr val="FF3399"/>
                </a:solidFill>
              </a:rPr>
              <a:t>{</a:t>
            </a:r>
            <a:r>
              <a:rPr lang="en-US" altLang="zh-CN" sz="2400" dirty="0">
                <a:solidFill>
                  <a:schemeClr val="tx1"/>
                </a:solidFill>
              </a:rPr>
              <a:t>10102, “Li </a:t>
            </a:r>
            <a:r>
              <a:rPr lang="en-US" altLang="zh-CN" sz="2400" dirty="0" err="1">
                <a:solidFill>
                  <a:schemeClr val="tx1"/>
                </a:solidFill>
              </a:rPr>
              <a:t>yan</a:t>
            </a:r>
            <a:r>
              <a:rPr lang="en-US" altLang="zh-CN" sz="2400" dirty="0">
                <a:solidFill>
                  <a:schemeClr val="tx1"/>
                </a:solidFill>
              </a:rPr>
              <a:t>”, ‘F’, 23, 95</a:t>
            </a:r>
            <a:r>
              <a:rPr lang="en-US" altLang="zh-CN" sz="2400" dirty="0">
                <a:solidFill>
                  <a:srgbClr val="FF3399"/>
                </a:solidFill>
              </a:rPr>
              <a:t>}</a:t>
            </a:r>
            <a:r>
              <a:rPr lang="en-US" altLang="zh-CN" sz="2400" dirty="0">
                <a:solidFill>
                  <a:schemeClr val="tx1"/>
                </a:solidFill>
              </a:rPr>
              <a:t>, 			    </a:t>
            </a:r>
            <a:r>
              <a:rPr lang="en-US" altLang="zh-CN" sz="2400" dirty="0">
                <a:solidFill>
                  <a:srgbClr val="FF3399"/>
                </a:solidFill>
              </a:rPr>
              <a:t>    {</a:t>
            </a:r>
            <a:r>
              <a:rPr lang="en-US" altLang="zh-CN" sz="2400" dirty="0">
                <a:solidFill>
                  <a:schemeClr val="tx1"/>
                </a:solidFill>
              </a:rPr>
              <a:t>10103, “Li yang”, ‘M’, 21, 76</a:t>
            </a:r>
            <a:r>
              <a:rPr lang="en-US" altLang="zh-CN" sz="2400" dirty="0">
                <a:solidFill>
                  <a:srgbClr val="FF3399"/>
                </a:solidFill>
              </a:rPr>
              <a:t>}</a:t>
            </a:r>
            <a:r>
              <a:rPr lang="en-US" altLang="zh-CN" sz="2400" dirty="0">
                <a:solidFill>
                  <a:schemeClr val="tx1"/>
                </a:solidFill>
              </a:rPr>
              <a:t>,   		                   </a:t>
            </a:r>
            <a:r>
              <a:rPr lang="en-US" altLang="zh-CN" sz="2400" dirty="0">
                <a:solidFill>
                  <a:srgbClr val="FF3399"/>
                </a:solidFill>
              </a:rPr>
              <a:t>{</a:t>
            </a:r>
            <a:r>
              <a:rPr lang="en-US" altLang="zh-CN" sz="2400" dirty="0">
                <a:solidFill>
                  <a:schemeClr val="tx1"/>
                </a:solidFill>
              </a:rPr>
              <a:t>10104, “Yang fan”, ‘M’, 22, 85</a:t>
            </a:r>
            <a:r>
              <a:rPr lang="en-US" altLang="zh-CN" sz="2400" dirty="0">
                <a:solidFill>
                  <a:srgbClr val="FF3399"/>
                </a:solidFill>
              </a:rPr>
              <a:t>}</a:t>
            </a:r>
            <a:r>
              <a:rPr lang="en-US" altLang="zh-CN" sz="2400" b="1" dirty="0">
                <a:solidFill>
                  <a:srgbClr val="006600"/>
                </a:solidFill>
              </a:rPr>
              <a:t>}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0872" y="3369543"/>
            <a:ext cx="8229600" cy="3299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char name[20];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char sex;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float score;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student[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 10101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“Wang ping”, ‘F’, 22, 88},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10102, “Li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F’,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23,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矩形 4"/>
          <p:cNvSpPr>
            <a:spLocks noChangeArrowheads="1"/>
          </p:cNvSpPr>
          <p:nvPr/>
        </p:nvSpPr>
        <p:spPr bwMode="auto">
          <a:xfrm>
            <a:off x="392558" y="1340768"/>
            <a:ext cx="8643938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6055" indent="-186055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如果只给数组中的部分元素赋初值，则数组元素个数不能省略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6055" indent="-186055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只对数组前面部分的元素赋初值，未赋初值的元素，系统将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对数值成员赋以零，对字符串型成员赋以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’\0’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478"/>
            <a:ext cx="8229600" cy="31686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输入语句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对结构体数组赋初值，同数值数组类似，仍需要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用循环语句来实现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结构体数组的每个元素是一个结构体变量，可以引用数组元素中的成员，其一般形式为：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 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结构体数组元素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成员名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636315" y="4963244"/>
            <a:ext cx="8064500" cy="163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(k=0; k&lt;4; k++)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student[k].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5580112" y="3218606"/>
            <a:ext cx="3024336" cy="1506538"/>
          </a:xfrm>
          <a:prstGeom prst="rect">
            <a:avLst/>
          </a:prstGeom>
          <a:solidFill>
            <a:srgbClr val="B9F0FB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stu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{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stu_no</a:t>
            </a:r>
            <a:r>
              <a:rPr kumimoji="1"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   char name[20];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r>
              <a:rPr lang="en-US" altLang="zh-CN" sz="2400" b="1" dirty="0">
                <a:solidFill>
                  <a:srgbClr val="C00000"/>
                </a:solidFill>
              </a:rPr>
              <a:t>student[4];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40768"/>
            <a:ext cx="8447088" cy="53285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前面学过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数组用来刻画一批数据相关、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数据类型相同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的数据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例如：一个班级的所有学生的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数成绩（一批实数）</a:t>
            </a:r>
          </a:p>
          <a:p>
            <a:pPr lvl="2">
              <a:spcBef>
                <a:spcPts val="0"/>
              </a:spcBef>
            </a:pP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若想刻画一个学生的如下数据呢？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若学生的数据包括：</a:t>
            </a: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姓名：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字符型</a:t>
            </a: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性别：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字符型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(F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代表女，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代表男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年龄：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整型</a:t>
            </a: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成绩：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实型</a:t>
            </a:r>
          </a:p>
          <a:p>
            <a:pPr lvl="3"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数据都是和这个学生相关的，但它们的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数据类型不同</a:t>
            </a:r>
          </a:p>
          <a:p>
            <a:pPr lvl="3">
              <a:spcBef>
                <a:spcPts val="0"/>
              </a:spcBef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，用户可以根据需要构建声明数据结构 </a:t>
            </a:r>
          </a:p>
          <a:p>
            <a:pPr lvl="3"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11450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用户自己构建数据结构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00213"/>
            <a:ext cx="9144000" cy="41052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例：输入五名学生的学号、姓名和三门课的成绩，求三门课的平均成绩，并输出平均成绩最高的学生信息。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问题分析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保存五名学生数据，数据是字符、数字混合型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求每个学生的平均成绩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搜索平均成绩最高者</a:t>
            </a:r>
            <a:endParaRPr lang="en-US" altLang="zh-CN" sz="24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输出平均成绩最高者的信息</a:t>
            </a: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672138" y="2981325"/>
            <a:ext cx="3868737" cy="4984750"/>
            <a:chOff x="930" y="-267"/>
            <a:chExt cx="3856" cy="4803"/>
          </a:xfrm>
        </p:grpSpPr>
        <p:sp>
          <p:nvSpPr>
            <p:cNvPr id="3" name="_s81926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81927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81928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81929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81930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81931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</a:p>
          </p:txBody>
        </p:sp>
        <p:sp>
          <p:nvSpPr>
            <p:cNvPr id="9" name="_s81932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</a:p>
          </p:txBody>
        </p:sp>
        <p:sp>
          <p:nvSpPr>
            <p:cNvPr id="10" name="_s81933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</a:p>
          </p:txBody>
        </p:sp>
        <p:sp>
          <p:nvSpPr>
            <p:cNvPr id="11" name="_s81934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  <p:sp>
          <p:nvSpPr>
            <p:cNvPr id="12" name="_s81935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7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</a:p>
          </p:txBody>
        </p:sp>
      </p:grpSp>
      <p:sp>
        <p:nvSpPr>
          <p:cNvPr id="3993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03213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644650"/>
            <a:ext cx="8964613" cy="4737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数据结构设计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char name[20];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float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score[4]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student[N];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算法设计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7075" lvl="2" indent="-457200">
              <a:buFont typeface="黑体" panose="02010609060101010101" pitchFamily="2" charset="-12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求三门课的平均成绩：引用成员变量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数组，求平均成绩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27075" lvl="2" indent="-457200">
              <a:buFont typeface="黑体" panose="02010609060101010101" pitchFamily="2" charset="-12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输出平均成绩最高者的学生信息：引用成员变量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score[3]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，进行排序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4" name="TextBox 3"/>
          <p:cNvSpPr txBox="1">
            <a:spLocks noChangeArrowheads="1"/>
          </p:cNvSpPr>
          <p:nvPr/>
        </p:nvSpPr>
        <p:spPr bwMode="auto">
          <a:xfrm>
            <a:off x="4211960" y="3308970"/>
            <a:ext cx="45720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/*score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数组的前三个元素用来存放学生三门课的成绩，第四个元素用来存放平均成绩*/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03213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170" y="1224280"/>
            <a:ext cx="8133080" cy="55892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编码实现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#include 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define  N  5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将学生人数定义为一个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符号常量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char name[20];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float score[4];	    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student[N]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k, j;	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float sum = 0, max;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03213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84313"/>
            <a:ext cx="8929687" cy="48244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 k = 0; k&lt;N; k++ )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输入五个学生的信息*/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sum=0;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 %d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student[k].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student[k].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 j=0; j&lt;3;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门课成绩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(“%f”,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student[k].score[j]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student[k].score[j];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求总分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student[k].score[3] = sum/3;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求平均分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69931" y="44350"/>
            <a:ext cx="2052638" cy="13684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000250"/>
            <a:ext cx="8280400" cy="2714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(“\n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name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ave_score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打印标题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 (k = 0; k&lt;N; k++)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打印未排序前的学生信息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%f”, student[k].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student[k].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student[k].score[3]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23380" y="44450"/>
            <a:ext cx="2052638" cy="1368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618615"/>
            <a:ext cx="8912225" cy="546227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= student[0].score[3]; 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求平均成绩最高者*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 ( j=0, k = 0; k&lt;N;  k++)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if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(student[k].score[3] &gt; max)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max = student[k].score[3];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j = k;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记录成绩最高者在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数组中的下标位置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(“\n the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maxinum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score: 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%d\n  name: %s\n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ave_score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:%f\n”,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student[j].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student[j].name,  student[j].score[3]);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66890" y="317"/>
            <a:ext cx="2052638" cy="13684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1989138"/>
            <a:ext cx="4895850" cy="3209925"/>
          </a:xfrm>
        </p:spPr>
        <p:txBody>
          <a:bodyPr/>
          <a:lstStyle/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结构体数据类型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结构体变量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结构体与数组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solidFill>
                  <a:srgbClr val="FF3300"/>
                </a:solidFill>
                <a:ea typeface="黑体" panose="02010609060101010101" pitchFamily="2" charset="-122"/>
              </a:rPr>
              <a:t>结构体与指针</a:t>
            </a: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结构体与函数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1865" y="4535943"/>
            <a:ext cx="2632943" cy="2005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掌握：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如何定义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存储结构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引用（使用）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初始化</a:t>
            </a:r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263988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3140968"/>
            <a:ext cx="3032125" cy="3357563"/>
          </a:xfr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A50021"/>
                </a:solidFill>
              </a:rPr>
              <a:t>方式</a:t>
            </a:r>
            <a:r>
              <a:rPr lang="en-US" altLang="zh-CN" sz="2000" b="1" dirty="0" smtClean="0">
                <a:solidFill>
                  <a:srgbClr val="A50021"/>
                </a:solidFill>
              </a:rPr>
              <a:t>1</a:t>
            </a:r>
            <a:r>
              <a:rPr lang="zh-CN" altLang="en-US" sz="2000" b="1" dirty="0" smtClean="0">
                <a:solidFill>
                  <a:srgbClr val="A50021"/>
                </a:solidFill>
              </a:rPr>
              <a:t>：</a:t>
            </a:r>
            <a:endParaRPr lang="en-US" altLang="zh-CN" sz="20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stu</a:t>
            </a:r>
            <a:r>
              <a:rPr lang="en-US" altLang="zh-CN" sz="2000" b="1" dirty="0" smtClean="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stu_no</a:t>
            </a:r>
            <a:r>
              <a:rPr lang="en-US" altLang="zh-CN" sz="2000" b="1" dirty="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      char sex;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stu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*p1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1800" b="1" dirty="0" smtClean="0">
              <a:solidFill>
                <a:srgbClr val="A50021"/>
              </a:solidFill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435725" y="3166368"/>
            <a:ext cx="2493963" cy="33480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A50021"/>
                </a:solidFill>
              </a:rPr>
              <a:t>方式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3</a:t>
            </a:r>
            <a:r>
              <a:rPr kumimoji="1" lang="zh-CN" altLang="en-US" sz="2000" b="1" dirty="0">
                <a:solidFill>
                  <a:srgbClr val="A50021"/>
                </a:solidFill>
              </a:rPr>
              <a:t>：</a:t>
            </a:r>
            <a:endParaRPr kumimoji="1" lang="en-US" altLang="zh-CN" sz="2000" b="1" dirty="0">
              <a:solidFill>
                <a:srgbClr val="A5002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000" b="1" dirty="0">
              <a:solidFill>
                <a:srgbClr val="A50021"/>
              </a:solidFill>
            </a:endParaRPr>
          </a:p>
          <a:p>
            <a:pPr eaLnBrk="1" hangingPunct="1"/>
            <a:r>
              <a:rPr kumimoji="1" lang="en-US" altLang="zh-CN" sz="2000" b="1" dirty="0" err="1">
                <a:solidFill>
                  <a:schemeClr val="tx1"/>
                </a:solidFill>
              </a:rPr>
              <a:t>struct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kumimoji="1" lang="en-US" altLang="zh-CN" sz="2000" b="1" dirty="0">
                <a:solidFill>
                  <a:schemeClr val="tx1"/>
                </a:solidFill>
              </a:rPr>
              <a:t>  {    </a:t>
            </a:r>
          </a:p>
          <a:p>
            <a:pPr eaLnBrk="1" hangingPunct="1"/>
            <a:r>
              <a:rPr kumimoji="1" lang="en-US" altLang="zh-CN" sz="2000" b="1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kumimoji="1"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tx1"/>
                </a:solidFill>
              </a:rPr>
              <a:t>stu_no</a:t>
            </a:r>
            <a:r>
              <a:rPr kumimoji="1" lang="en-US" altLang="zh-CN" sz="2000" b="1" dirty="0" smtClean="0">
                <a:solidFill>
                  <a:schemeClr val="tx1"/>
                </a:solidFill>
              </a:rPr>
              <a:t>;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char </a:t>
            </a:r>
            <a:r>
              <a:rPr lang="en-US" altLang="zh-CN" sz="2000" b="1" dirty="0">
                <a:solidFill>
                  <a:schemeClr val="tx1"/>
                </a:solidFill>
              </a:rPr>
              <a:t>sex;</a:t>
            </a:r>
          </a:p>
          <a:p>
            <a:pPr eaLnBrk="1" hangingPunct="1"/>
            <a:r>
              <a:rPr kumimoji="1" lang="zh-CN" altLang="en-US" sz="2000" b="1" dirty="0" smtClean="0">
                <a:solidFill>
                  <a:schemeClr val="tx1"/>
                </a:solidFill>
              </a:rPr>
              <a:t>  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} 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*p1</a:t>
            </a:r>
            <a:r>
              <a:rPr kumimoji="1" lang="en-US" altLang="zh-CN" sz="2000" b="1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0438" y="3140968"/>
            <a:ext cx="2714625" cy="33734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srgbClr val="A50021"/>
                </a:solidFill>
                <a:latin typeface="+mn-lt"/>
              </a:rPr>
              <a:t>方式</a:t>
            </a:r>
            <a:r>
              <a:rPr lang="en-US" altLang="zh-CN" sz="2000" b="1" kern="0" dirty="0">
                <a:solidFill>
                  <a:srgbClr val="A50021"/>
                </a:solidFill>
                <a:latin typeface="+mn-lt"/>
              </a:rPr>
              <a:t>2</a:t>
            </a:r>
            <a:r>
              <a:rPr lang="zh-CN" altLang="en-US" sz="2000" b="1" kern="0" dirty="0">
                <a:solidFill>
                  <a:srgbClr val="A50021"/>
                </a:solidFill>
                <a:latin typeface="+mn-lt"/>
              </a:rPr>
              <a:t>：</a:t>
            </a:r>
            <a:endParaRPr lang="en-US" altLang="zh-CN" sz="20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20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000" b="1" kern="0" dirty="0" err="1">
                <a:solidFill>
                  <a:schemeClr val="tx1"/>
                </a:solidFill>
                <a:latin typeface="+mn-lt"/>
              </a:rPr>
              <a:t>stu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 {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CN" sz="2000" b="1" kern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b="1" kern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b="1" kern="0" dirty="0" err="1" smtClean="0">
                <a:solidFill>
                  <a:schemeClr val="tx1"/>
                </a:solidFill>
                <a:latin typeface="+mn-lt"/>
              </a:rPr>
              <a:t>stu_no</a:t>
            </a:r>
            <a:r>
              <a:rPr lang="en-US" altLang="zh-CN" sz="2000" b="1" kern="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b="1" kern="0" dirty="0" smtClean="0">
                <a:solidFill>
                  <a:schemeClr val="tx1"/>
                </a:solidFill>
                <a:latin typeface="+mn-lt"/>
              </a:rPr>
              <a:t>	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char sex;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1" kern="0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  } </a:t>
            </a:r>
            <a:r>
              <a:rPr lang="en-US" altLang="zh-CN" sz="3200" b="1" kern="0" dirty="0">
                <a:solidFill>
                  <a:srgbClr val="FF0000"/>
                </a:solidFill>
                <a:latin typeface="+mn-lt"/>
              </a:rPr>
              <a:t>*p1</a:t>
            </a:r>
            <a:r>
              <a:rPr lang="en-US" altLang="zh-CN" sz="2000" b="1" kern="0" dirty="0">
                <a:solidFill>
                  <a:srgbClr val="7030A0"/>
                </a:solidFill>
                <a:latin typeface="+mn-lt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zh-CN" altLang="en-US" b="1" kern="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260648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2" charset="-122"/>
              </a:rPr>
              <a:t>结构体变量与指针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513780"/>
            <a:ext cx="8351837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kern="0" dirty="0" smtClean="0"/>
              <a:t>可以定义一个自己的指针变量，用来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保存结构体变量的起始地址</a:t>
            </a:r>
            <a:r>
              <a:rPr lang="zh-CN" altLang="en-US" sz="2800" kern="0" dirty="0" smtClean="0"/>
              <a:t>，则该指针变量就指向此结构体变量，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有三种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800" kern="0" dirty="0" smtClean="0"/>
          </a:p>
          <a:p>
            <a:pPr>
              <a:spcBef>
                <a:spcPct val="0"/>
              </a:spcBef>
            </a:pPr>
            <a:endParaRPr lang="zh-CN" altLang="en-US" sz="28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652963"/>
            <a:ext cx="8229600" cy="1946275"/>
          </a:xfrm>
        </p:spPr>
        <p:txBody>
          <a:bodyPr/>
          <a:lstStyle/>
          <a:p>
            <a:pPr marL="0" indent="53848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作为指向结构体类型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的指针变量，可被赋值为&amp;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  <a:p>
            <a:pPr marL="0" indent="53848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p1＝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e1;</a:t>
            </a:r>
          </a:p>
          <a:p>
            <a:pPr marL="0" indent="53848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赋值后，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指向结构体变量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的首地址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6643688" y="1520825"/>
          <a:ext cx="3071812" cy="29892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0" name="TextBox 5"/>
          <p:cNvSpPr txBox="1">
            <a:spLocks noChangeArrowheads="1"/>
          </p:cNvSpPr>
          <p:nvPr/>
        </p:nvSpPr>
        <p:spPr bwMode="auto">
          <a:xfrm>
            <a:off x="6858000" y="2092325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35871" name="Text Box 48"/>
          <p:cNvSpPr txBox="1">
            <a:spLocks noChangeArrowheads="1"/>
          </p:cNvSpPr>
          <p:nvPr/>
        </p:nvSpPr>
        <p:spPr bwMode="auto">
          <a:xfrm>
            <a:off x="5857875" y="2235200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e1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5872" name="TextBox 11"/>
          <p:cNvSpPr txBox="1">
            <a:spLocks noChangeArrowheads="1"/>
          </p:cNvSpPr>
          <p:nvPr/>
        </p:nvSpPr>
        <p:spPr bwMode="auto">
          <a:xfrm>
            <a:off x="6929438" y="2663825"/>
            <a:ext cx="785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sex</a:t>
            </a:r>
            <a:endParaRPr lang="zh-CN" altLang="en-US" b="1" dirty="0"/>
          </a:p>
        </p:txBody>
      </p:sp>
      <p:sp>
        <p:nvSpPr>
          <p:cNvPr id="9" name="左大括号 8"/>
          <p:cNvSpPr/>
          <p:nvPr/>
        </p:nvSpPr>
        <p:spPr>
          <a:xfrm>
            <a:off x="6429375" y="1949450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8313" y="1522413"/>
            <a:ext cx="3714750" cy="3059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{ </a:t>
            </a: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stu_no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	    char sex;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rgbClr val="A50021"/>
                </a:solidFill>
              </a:rPr>
              <a:t>e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1</a:t>
            </a:r>
            <a:r>
              <a:rPr lang="en-US" altLang="zh-CN" sz="2400" b="1" dirty="0">
                <a:solidFill>
                  <a:srgbClr val="A50021"/>
                </a:solidFill>
              </a:rPr>
              <a:t>, *p1;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p1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=&amp;e1</a:t>
            </a:r>
            <a:r>
              <a:rPr lang="en-US" altLang="zh-CN" sz="2400" b="1" dirty="0">
                <a:solidFill>
                  <a:srgbClr val="C00000"/>
                </a:solidFill>
              </a:rPr>
              <a:t>;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786438" y="2092325"/>
            <a:ext cx="85725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6" name="TextBox 12"/>
          <p:cNvSpPr txBox="1">
            <a:spLocks noChangeArrowheads="1"/>
          </p:cNvSpPr>
          <p:nvPr/>
        </p:nvSpPr>
        <p:spPr bwMode="auto">
          <a:xfrm>
            <a:off x="5786438" y="1592263"/>
            <a:ext cx="714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030A0"/>
                </a:solidFill>
              </a:rPr>
              <a:t>p1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260648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2" charset="-122"/>
              </a:rPr>
              <a:t>结构体变量与指针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485900"/>
            <a:ext cx="8748712" cy="4464050"/>
          </a:xfrm>
        </p:spPr>
        <p:txBody>
          <a:bodyPr/>
          <a:lstStyle/>
          <a:p>
            <a:pPr marL="0" indent="697865"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利用结构体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，来引用所指的结构体变量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的成员时，可以使用两种方法：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0"/>
              </a:spcBef>
              <a:defRPr/>
            </a:pP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>
              <a:spcBef>
                <a:spcPts val="0"/>
              </a:spcBef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*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结构体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.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成员名</a:t>
            </a:r>
          </a:p>
          <a:p>
            <a:pPr marL="1371600" lvl="2" indent="-4572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</a:p>
          <a:p>
            <a:pPr marL="609600" indent="-6096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p1).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609600" indent="-6096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>
              <a:spcBef>
                <a:spcPts val="0"/>
              </a:spcBef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结构体指针变量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成员名</a:t>
            </a:r>
          </a:p>
          <a:p>
            <a:pPr marL="1371600" lvl="2" indent="-4572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</a:p>
          <a:p>
            <a:pPr marL="609600" indent="-6096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73713" y="3140075"/>
            <a:ext cx="3462337" cy="237648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Student 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{   char name[20];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     …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 };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Student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e1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*</a:t>
            </a:r>
            <a:r>
              <a:rPr lang="en-US" altLang="zh-CN" sz="2400" b="1" dirty="0">
                <a:solidFill>
                  <a:srgbClr val="FF0000"/>
                </a:solidFill>
              </a:rPr>
              <a:t>p1;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p1＝ </a:t>
            </a:r>
            <a:r>
              <a:rPr lang="zh-CN" altLang="en-US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>
                <a:solidFill>
                  <a:srgbClr val="FF0000"/>
                </a:solidFill>
              </a:rPr>
              <a:t>e1;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5949533"/>
            <a:ext cx="8928100" cy="7644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“- &gt;”是“指向结构体成员”运算符，在第一优先级</a:t>
            </a:r>
            <a:r>
              <a:rPr lang="zh-CN" altLang="en-US" sz="24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lang="en-US" altLang="zh-CN" sz="2400" i="1" kern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i="1" kern="0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i="1" kern="0" dirty="0" smtClean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en-US" altLang="zh-CN" sz="2800" b="1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e1.name</a:t>
            </a:r>
            <a:r>
              <a:rPr lang="zh-CN" altLang="en-US" sz="2800" b="1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等价于</a:t>
            </a:r>
            <a:r>
              <a:rPr lang="zh-CN" altLang="en-US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(*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p1).name</a:t>
            </a:r>
            <a:r>
              <a:rPr lang="zh-CN" altLang="en-US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</a:t>
            </a:r>
            <a:r>
              <a:rPr lang="zh-CN" altLang="en-US" sz="2400" b="1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 </a:t>
            </a:r>
            <a:r>
              <a:rPr lang="en-US" altLang="zh-CN" sz="2800" b="1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 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</a:t>
            </a:r>
            <a:endParaRPr lang="zh-CN" altLang="en-US" sz="2800" b="1" i="1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260648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2" charset="-122"/>
              </a:rPr>
              <a:t>结构体变量与指针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99"/>
            <a:ext cx="8389937" cy="3959225"/>
          </a:xfrm>
          <a:solidFill>
            <a:srgbClr val="B9F0FB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构建声明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结构体数据类型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char  name[20]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 sex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age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e1, e2;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用该数据类型定义变量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</a:t>
            </a:r>
          </a:p>
          <a:p>
            <a:pPr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的声明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07504" y="5660727"/>
            <a:ext cx="8963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080" indent="71310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1183005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90675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9898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0665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6385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2105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7825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3545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上面这个结构体数据类型的名字是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，可以用它来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定义变量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和整型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定义变量类似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135" y="1484630"/>
            <a:ext cx="7684135" cy="33845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>
              <a:lnSpc>
                <a:spcPct val="8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“.”和“-&gt;” 具有最高的运算优先级</a:t>
            </a:r>
          </a:p>
          <a:p>
            <a:pPr marL="1009650" lvl="1" indent="-609600">
              <a:lnSpc>
                <a:spcPct val="8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要正确使用括号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如：(*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p1).name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正确，若没有括号，则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p1.name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有问题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8313" y="5040461"/>
            <a:ext cx="8281987" cy="1412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 indent="71755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1506855" indent="-6096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914525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2283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305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187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449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02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559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“.”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最高的运算优先级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p1.name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*(p1.name)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是指针变量，不是结构体变量，不能与成员运算符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搭配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260648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2" charset="-122"/>
              </a:rPr>
              <a:t>结构体变量与指针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1269365"/>
            <a:ext cx="8613140" cy="41465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zh-CN" altLang="en-US" sz="2000" smtClean="0">
                <a:solidFill>
                  <a:schemeClr val="tx1"/>
                </a:solidFill>
              </a:rPr>
              <a:t>例</a:t>
            </a:r>
            <a:r>
              <a:rPr lang="en-US" altLang="zh-CN" sz="2000" smtClean="0">
                <a:solidFill>
                  <a:schemeClr val="tx1"/>
                </a:solidFill>
              </a:rPr>
              <a:t>: </a:t>
            </a:r>
            <a:r>
              <a:rPr lang="zh-CN" altLang="en-US" sz="2000">
                <a:solidFill>
                  <a:schemeClr val="tx1"/>
                </a:solidFill>
              </a:rPr>
              <a:t>通过指向结构体变量的指针变量输出结构体变量中成员的信息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圆角矩形 12"/>
          <p:cNvSpPr/>
          <p:nvPr/>
        </p:nvSpPr>
        <p:spPr>
          <a:xfrm>
            <a:off x="187960" y="1995805"/>
            <a:ext cx="8736330" cy="4712970"/>
          </a:xfrm>
          <a:prstGeom prst="roundRect">
            <a:avLst>
              <a:gd name="adj" fmla="val 110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numCol="1" spcCol="360000" rtlCol="0" anchor="t"/>
          <a:lstStyle/>
          <a:p>
            <a:pPr defTabSz="363855">
              <a:lnSpc>
                <a:spcPct val="100000"/>
              </a:lnSpc>
            </a:pPr>
            <a:r>
              <a:rPr lang="en-US" altLang="zh-CN" sz="1400"/>
              <a:t>#include &lt;stdio.h&gt;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#include &lt;string.h&gt;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int main()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{	struct Student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声明结构体类型</a:t>
            </a:r>
            <a:r>
              <a:rPr lang="en-US" altLang="zh-CN" sz="1400">
                <a:solidFill>
                  <a:srgbClr val="008000"/>
                </a:solidFill>
              </a:rPr>
              <a:t>struct Student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{	long num;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	char name[20];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	char sex;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	float score;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};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struct Student stu_1;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</a:t>
            </a:r>
            <a:r>
              <a:rPr lang="en-US" altLang="zh-CN" sz="1400">
                <a:solidFill>
                  <a:srgbClr val="008000"/>
                </a:solidFill>
              </a:rPr>
              <a:t>struct Student</a:t>
            </a:r>
            <a:r>
              <a:rPr lang="zh-CN" altLang="en-US" sz="1400">
                <a:solidFill>
                  <a:srgbClr val="008000"/>
                </a:solidFill>
              </a:rPr>
              <a:t>类型的变量</a:t>
            </a:r>
            <a:r>
              <a:rPr lang="en-US" altLang="zh-CN" sz="1400">
                <a:solidFill>
                  <a:srgbClr val="008000"/>
                </a:solidFill>
              </a:rPr>
              <a:t>stu_1 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</a:t>
            </a:r>
            <a:r>
              <a:rPr lang="en-US" altLang="zh-CN" sz="1400" b="1">
                <a:solidFill>
                  <a:srgbClr val="FF0000"/>
                </a:solidFill>
              </a:rPr>
              <a:t>struct </a:t>
            </a:r>
            <a:r>
              <a:rPr lang="en-US" altLang="zh-CN" sz="1400" b="1" smtClean="0">
                <a:solidFill>
                  <a:srgbClr val="FF0000"/>
                </a:solidFill>
              </a:rPr>
              <a:t>Student *</a:t>
            </a:r>
            <a:r>
              <a:rPr lang="en-US" altLang="zh-CN" sz="1400" b="1">
                <a:solidFill>
                  <a:srgbClr val="FF0000"/>
                </a:solidFill>
              </a:rPr>
              <a:t>p;	</a:t>
            </a:r>
            <a:r>
              <a:rPr lang="en-US" altLang="zh-CN" sz="1400" smtClean="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定义指向</a:t>
            </a:r>
            <a:r>
              <a:rPr lang="en-US" altLang="zh-CN" sz="1400">
                <a:solidFill>
                  <a:srgbClr val="008000"/>
                </a:solidFill>
              </a:rPr>
              <a:t>struct Student </a:t>
            </a:r>
            <a:r>
              <a:rPr lang="zh-CN" altLang="en-US" sz="1400">
                <a:solidFill>
                  <a:srgbClr val="008000"/>
                </a:solidFill>
              </a:rPr>
              <a:t>类型数据的指针变量</a:t>
            </a:r>
            <a:r>
              <a:rPr lang="en-US" altLang="zh-CN" sz="1400">
                <a:solidFill>
                  <a:srgbClr val="008000"/>
                </a:solidFill>
              </a:rPr>
              <a:t>p 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</a:t>
            </a:r>
            <a:r>
              <a:rPr lang="en-US" altLang="zh-CN" sz="1400" b="1">
                <a:solidFill>
                  <a:srgbClr val="FF0000"/>
                </a:solidFill>
              </a:rPr>
              <a:t>p=&amp;stu_1;</a:t>
            </a:r>
            <a:r>
              <a:rPr lang="en-US" altLang="zh-CN" sz="1400"/>
              <a:t>	</a:t>
            </a:r>
            <a:r>
              <a:rPr lang="en-US" altLang="zh-CN" sz="1400" smtClean="0"/>
              <a:t>		</a:t>
            </a:r>
            <a:r>
              <a:rPr lang="en-US" altLang="zh-CN" sz="1400">
                <a:solidFill>
                  <a:srgbClr val="008000"/>
                </a:solidFill>
              </a:rPr>
              <a:t>//p</a:t>
            </a:r>
            <a:r>
              <a:rPr lang="zh-CN" altLang="en-US" sz="1400">
                <a:solidFill>
                  <a:srgbClr val="008000"/>
                </a:solidFill>
              </a:rPr>
              <a:t>指向</a:t>
            </a:r>
            <a:r>
              <a:rPr lang="en-US" altLang="zh-CN" sz="1400">
                <a:solidFill>
                  <a:srgbClr val="008000"/>
                </a:solidFill>
              </a:rPr>
              <a:t>stu_1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>
                <a:solidFill>
                  <a:srgbClr val="008000"/>
                </a:solidFill>
              </a:rPr>
              <a:t> </a:t>
            </a:r>
            <a:endParaRPr lang="en-US" altLang="zh-CN" sz="800">
              <a:solidFill>
                <a:srgbClr val="008000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stu_1.num=10101;	</a:t>
            </a:r>
            <a:r>
              <a:rPr lang="en-US" altLang="zh-CN" sz="1400" smtClean="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对结构体变量的成员赋值 </a:t>
            </a:r>
          </a:p>
          <a:p>
            <a:pPr defTabSz="363855">
              <a:lnSpc>
                <a:spcPct val="100000"/>
              </a:lnSpc>
            </a:pPr>
            <a:r>
              <a:rPr lang="zh-CN" altLang="en-US" sz="1400"/>
              <a:t>	</a:t>
            </a:r>
            <a:r>
              <a:rPr lang="en-US" altLang="zh-CN" sz="1400"/>
              <a:t>strcpy(stu_1.name,"Li Lin");	    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用字符串复制函数给</a:t>
            </a:r>
            <a:r>
              <a:rPr lang="en-US" altLang="zh-CN" sz="1400">
                <a:solidFill>
                  <a:srgbClr val="008000"/>
                </a:solidFill>
              </a:rPr>
              <a:t>stu_1.name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855">
              <a:lnSpc>
                <a:spcPct val="100000"/>
              </a:lnSpc>
            </a:pPr>
            <a:r>
              <a:rPr lang="zh-CN" altLang="en-US" sz="1400"/>
              <a:t>	</a:t>
            </a:r>
            <a:r>
              <a:rPr lang="en-US" altLang="zh-CN" sz="1400"/>
              <a:t>stu_1.sex='M';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stu_1.score=89.5;</a:t>
            </a:r>
          </a:p>
          <a:p>
            <a:pPr defTabSz="363855">
              <a:lnSpc>
                <a:spcPct val="100000"/>
              </a:lnSpc>
            </a:pPr>
            <a:endParaRPr lang="en-US" altLang="zh-CN" sz="800"/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printf("No.:%ld\nname:%s\nsex:%c\nscore:%5.1f\n",stu_1.num,stu_1.name,stu_1.sex,stu_1.score);</a:t>
            </a:r>
            <a:r>
              <a:rPr lang="zh-CN" altLang="en-US" sz="1400"/>
              <a:t>	</a:t>
            </a:r>
            <a:r>
              <a:rPr lang="en-US" altLang="zh-CN" sz="1400"/>
              <a:t>printf("\nNo.:%ld\nname:%s\nsex:%c\nscore:%5.1f\n",</a:t>
            </a:r>
            <a:r>
              <a:rPr lang="en-US" altLang="zh-CN" sz="1400" b="1">
                <a:solidFill>
                  <a:srgbClr val="FF0000"/>
                </a:solidFill>
              </a:rPr>
              <a:t>(*p).num,(*p).name,(*p).sex, (*p).score</a:t>
            </a:r>
            <a:r>
              <a:rPr lang="en-US" altLang="zh-CN" sz="1400" smtClean="0"/>
              <a:t>);	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	</a:t>
            </a:r>
            <a:r>
              <a:rPr lang="en-US" altLang="zh-CN" sz="1400" smtClean="0"/>
              <a:t>return </a:t>
            </a:r>
            <a:r>
              <a:rPr lang="en-US" altLang="zh-CN" sz="1400"/>
              <a:t>0;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1400"/>
              <a:t>}</a:t>
            </a:r>
            <a:endParaRPr lang="zh-CN" altLang="en-US" sz="1400" b="1" dirty="0">
              <a:solidFill>
                <a:srgbClr val="008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12203" y="1988904"/>
          <a:ext cx="1099185" cy="1349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955"/>
                <a:gridCol w="570230"/>
              </a:tblGrid>
              <a:tr h="269875">
                <a:tc>
                  <a:txBody>
                    <a:bodyPr/>
                    <a:lstStyle/>
                    <a:p>
                      <a:r>
                        <a:rPr lang="zh-CN" altLang="en-US" sz="1050" b="0" smtClean="0"/>
                        <a:t>  </a:t>
                      </a:r>
                      <a:r>
                        <a:rPr lang="en-US" altLang="zh-CN" sz="1050" b="0" smtClean="0"/>
                        <a:t>p</a:t>
                      </a:r>
                      <a:endParaRPr lang="zh-CN" altLang="en-US" sz="1050" b="0"/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endParaRPr lang="zh-CN" altLang="en-US" sz="1050" b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smtClean="0"/>
                        <a:t>10101</a:t>
                      </a:r>
                      <a:endParaRPr lang="zh-CN" altLang="en-US" sz="1050" b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269875">
                <a:tc>
                  <a:txBody>
                    <a:bodyPr/>
                    <a:lstStyle/>
                    <a:p>
                      <a:endParaRPr lang="zh-CN" altLang="en-US" sz="1050" b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smtClean="0"/>
                        <a:t>Li Lin</a:t>
                      </a:r>
                      <a:endParaRPr lang="zh-CN" altLang="en-US" sz="1050" b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269875">
                <a:tc>
                  <a:txBody>
                    <a:bodyPr/>
                    <a:lstStyle/>
                    <a:p>
                      <a:endParaRPr lang="zh-CN" altLang="en-US" sz="1050" b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smtClean="0"/>
                        <a:t>M</a:t>
                      </a:r>
                      <a:endParaRPr lang="zh-CN" altLang="en-US" sz="1050" b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  <a:tr h="269875">
                <a:tc>
                  <a:txBody>
                    <a:bodyPr/>
                    <a:lstStyle/>
                    <a:p>
                      <a:endParaRPr lang="zh-CN" altLang="en-US" sz="1050" b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smtClean="0"/>
                        <a:t>89.5</a:t>
                      </a:r>
                      <a:endParaRPr lang="zh-CN" altLang="en-US" sz="1050" b="0"/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6138927" y="2262861"/>
            <a:ext cx="389094" cy="0"/>
          </a:xfrm>
          <a:prstGeom prst="line">
            <a:avLst/>
          </a:prstGeom>
          <a:solidFill>
            <a:srgbClr val="FFFF00"/>
          </a:solidFill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77840" y="6381115"/>
            <a:ext cx="3234690" cy="3987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altLang="zh-CN" sz="1800" b="1">
                <a:solidFill>
                  <a:schemeClr val="tx1"/>
                </a:solidFill>
              </a:rPr>
              <a:t>(*p).num</a:t>
            </a:r>
            <a:r>
              <a:rPr lang="zh-CN" altLang="en-US" sz="1800" b="1">
                <a:solidFill>
                  <a:schemeClr val="tx1"/>
                </a:solidFill>
              </a:rPr>
              <a:t>也可表示为</a:t>
            </a:r>
            <a:r>
              <a:rPr lang="en-US" altLang="zh-CN" sz="1800" b="1">
                <a:solidFill>
                  <a:schemeClr val="tx1"/>
                </a:solidFill>
              </a:rPr>
              <a:t>p-&gt;num</a:t>
            </a:r>
          </a:p>
        </p:txBody>
      </p:sp>
      <p:sp>
        <p:nvSpPr>
          <p:cNvPr id="16" name="MH_Desc_1"/>
          <p:cNvSpPr/>
          <p:nvPr>
            <p:custDataLst>
              <p:tags r:id="rId1"/>
            </p:custDataLst>
          </p:nvPr>
        </p:nvSpPr>
        <p:spPr>
          <a:xfrm>
            <a:off x="7523861" y="1973482"/>
            <a:ext cx="1527428" cy="27241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1"/>
                </a:solidFill>
              </a:rPr>
              <a:t>如果</a:t>
            </a:r>
            <a:r>
              <a:rPr lang="en-US" altLang="zh-CN" sz="1200">
                <a:solidFill>
                  <a:schemeClr val="tx1"/>
                </a:solidFill>
              </a:rPr>
              <a:t>p</a:t>
            </a:r>
            <a:r>
              <a:rPr lang="zh-CN" altLang="en-US" sz="1200">
                <a:solidFill>
                  <a:schemeClr val="tx1"/>
                </a:solidFill>
              </a:rPr>
              <a:t>指向一个结构体变量</a:t>
            </a:r>
            <a:r>
              <a:rPr lang="en-US" altLang="zh-CN" sz="1200">
                <a:solidFill>
                  <a:schemeClr val="tx1"/>
                </a:solidFill>
              </a:rPr>
              <a:t>stu</a:t>
            </a:r>
            <a:r>
              <a:rPr lang="zh-CN" altLang="en-US" sz="1200">
                <a:solidFill>
                  <a:schemeClr val="tx1"/>
                </a:solidFill>
              </a:rPr>
              <a:t>，以下</a:t>
            </a:r>
            <a:r>
              <a:rPr lang="en-US" altLang="zh-CN" sz="1200">
                <a:solidFill>
                  <a:schemeClr val="tx1"/>
                </a:solidFill>
              </a:rPr>
              <a:t>3</a:t>
            </a:r>
            <a:r>
              <a:rPr lang="zh-CN" altLang="en-US" sz="1200">
                <a:solidFill>
                  <a:schemeClr val="tx1"/>
                </a:solidFill>
              </a:rPr>
              <a:t>种用法等价： 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z="1200" smtClean="0">
                <a:solidFill>
                  <a:schemeClr val="tx1"/>
                </a:solidFill>
              </a:rPr>
              <a:t>① </a:t>
            </a:r>
            <a:r>
              <a:rPr lang="en-US" altLang="zh-CN" sz="1200">
                <a:solidFill>
                  <a:schemeClr val="tx1"/>
                </a:solidFill>
              </a:rPr>
              <a:t>stu.</a:t>
            </a:r>
            <a:r>
              <a:rPr lang="zh-CN" altLang="en-US" sz="1200">
                <a:solidFill>
                  <a:schemeClr val="tx1"/>
                </a:solidFill>
              </a:rPr>
              <a:t>成员</a:t>
            </a:r>
            <a:r>
              <a:rPr lang="zh-CN" altLang="en-US" sz="1200" smtClean="0">
                <a:solidFill>
                  <a:schemeClr val="tx1"/>
                </a:solidFill>
              </a:rPr>
              <a:t>名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2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200" smtClean="0">
                <a:solidFill>
                  <a:schemeClr val="tx1"/>
                </a:solidFill>
              </a:rPr>
              <a:t>② </a:t>
            </a:r>
            <a:r>
              <a:rPr lang="en-US" altLang="zh-CN" sz="1200" smtClean="0">
                <a:solidFill>
                  <a:schemeClr val="tx1"/>
                </a:solidFill>
              </a:rPr>
              <a:t>(</a:t>
            </a:r>
            <a:r>
              <a:rPr lang="zh-CN" altLang="en-US" sz="1200" smtClean="0">
                <a:solidFill>
                  <a:schemeClr val="tx1"/>
                </a:solidFill>
              </a:rPr>
              <a:t>*</a:t>
            </a:r>
            <a:r>
              <a:rPr lang="en-US" altLang="zh-CN" sz="1200" smtClean="0">
                <a:solidFill>
                  <a:schemeClr val="tx1"/>
                </a:solidFill>
              </a:rPr>
              <a:t>p).</a:t>
            </a:r>
            <a:r>
              <a:rPr lang="zh-CN" altLang="en-US" sz="1200" smtClean="0">
                <a:solidFill>
                  <a:schemeClr val="tx1"/>
                </a:solidFill>
              </a:rPr>
              <a:t>成员名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sz="12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200" smtClean="0">
                <a:solidFill>
                  <a:schemeClr val="tx1"/>
                </a:solidFill>
              </a:rPr>
              <a:t>③ </a:t>
            </a:r>
            <a:r>
              <a:rPr lang="en-US" altLang="zh-CN" sz="1200">
                <a:solidFill>
                  <a:schemeClr val="tx1"/>
                </a:solidFill>
              </a:rPr>
              <a:t>p-&gt;</a:t>
            </a:r>
            <a:r>
              <a:rPr lang="zh-CN" altLang="en-US" sz="1200">
                <a:solidFill>
                  <a:schemeClr val="tx1"/>
                </a:solidFill>
              </a:rPr>
              <a:t>成员</a:t>
            </a:r>
            <a:r>
              <a:rPr lang="zh-CN" altLang="en-US" sz="1200" smtClean="0">
                <a:solidFill>
                  <a:schemeClr val="tx1"/>
                </a:solidFill>
              </a:rPr>
              <a:t>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圆角矩形 12"/>
          <p:cNvSpPr/>
          <p:nvPr/>
        </p:nvSpPr>
        <p:spPr>
          <a:xfrm>
            <a:off x="7803717" y="3184608"/>
            <a:ext cx="751481" cy="252344"/>
          </a:xfrm>
          <a:prstGeom prst="roundRect">
            <a:avLst>
              <a:gd name="adj" fmla="val 15818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numCol="1" spcCol="360000" rtlCol="0" anchor="t"/>
          <a:lstStyle/>
          <a:p>
            <a:pPr defTabSz="363855">
              <a:lnSpc>
                <a:spcPct val="120000"/>
              </a:lnSpc>
            </a:pPr>
            <a:r>
              <a:rPr lang="en-US" altLang="zh-CN" sz="1200" smtClean="0"/>
              <a:t>stu.num</a:t>
            </a:r>
            <a:endParaRPr lang="en-US" altLang="zh-CN" sz="1200">
              <a:solidFill>
                <a:srgbClr val="008000"/>
              </a:solidFill>
            </a:endParaRPr>
          </a:p>
        </p:txBody>
      </p:sp>
      <p:sp>
        <p:nvSpPr>
          <p:cNvPr id="19" name="圆角矩形 12"/>
          <p:cNvSpPr/>
          <p:nvPr/>
        </p:nvSpPr>
        <p:spPr>
          <a:xfrm>
            <a:off x="7803515" y="3736975"/>
            <a:ext cx="879475" cy="252095"/>
          </a:xfrm>
          <a:prstGeom prst="roundRect">
            <a:avLst>
              <a:gd name="adj" fmla="val 12864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numCol="1" spcCol="360000" rtlCol="0" anchor="t"/>
          <a:lstStyle/>
          <a:p>
            <a:pPr defTabSz="363855">
              <a:lnSpc>
                <a:spcPct val="120000"/>
              </a:lnSpc>
            </a:pPr>
            <a:r>
              <a:rPr lang="en-US" altLang="zh-CN" sz="1200" smtClean="0"/>
              <a:t>(*p).num  </a:t>
            </a:r>
            <a:endParaRPr lang="en-US" altLang="zh-CN" sz="1200">
              <a:solidFill>
                <a:srgbClr val="008000"/>
              </a:solidFill>
            </a:endParaRPr>
          </a:p>
        </p:txBody>
      </p:sp>
      <p:sp>
        <p:nvSpPr>
          <p:cNvPr id="22" name="圆角矩形 12"/>
          <p:cNvSpPr/>
          <p:nvPr/>
        </p:nvSpPr>
        <p:spPr>
          <a:xfrm>
            <a:off x="7803717" y="4289859"/>
            <a:ext cx="751481" cy="252344"/>
          </a:xfrm>
          <a:prstGeom prst="roundRect">
            <a:avLst>
              <a:gd name="adj" fmla="val 15818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numCol="1" spcCol="360000" rtlCol="0" anchor="t"/>
          <a:lstStyle/>
          <a:p>
            <a:pPr defTabSz="363855">
              <a:lnSpc>
                <a:spcPct val="120000"/>
              </a:lnSpc>
            </a:pPr>
            <a:r>
              <a:rPr lang="en-US" altLang="zh-CN" sz="1200" smtClean="0"/>
              <a:t>p-&gt;num</a:t>
            </a:r>
            <a:endParaRPr lang="en-US" altLang="zh-CN" sz="120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2639888" y="260648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smtClean="0">
                <a:latin typeface="黑体" panose="02010609060101010101" pitchFamily="2" charset="-122"/>
              </a:rPr>
              <a:t>结构体变量与指针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374968"/>
            <a:ext cx="6324600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结构体数组与指针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44030"/>
            <a:ext cx="7991475" cy="7048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定义一个指向结构体数组的指针变量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3608" y="2444080"/>
            <a:ext cx="7272808" cy="3505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{ </a:t>
            </a: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stu_no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	 char sex;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student[4</a:t>
            </a:r>
            <a:r>
              <a:rPr lang="en-US" altLang="zh-CN" sz="2400" b="1" dirty="0">
                <a:solidFill>
                  <a:schemeClr val="tx1"/>
                </a:solidFill>
              </a:rPr>
              <a:t>],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A5002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FF3300"/>
                </a:solidFill>
              </a:rPr>
              <a:t>p = student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;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//p1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指向结构体数组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6684328" y="1628140"/>
          <a:ext cx="3071178" cy="4141790"/>
        </p:xfrm>
        <a:graphic>
          <a:graphicData uri="http://schemas.openxmlformats.org/drawingml/2006/table">
            <a:tbl>
              <a:tblPr/>
              <a:tblGrid>
                <a:gridCol w="1344613"/>
                <a:gridCol w="1726565"/>
              </a:tblGrid>
              <a:tr h="428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4" name="Text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98640" y="22304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39975" name="Text Box 4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27015" y="2342515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student[0]</a:t>
            </a:r>
          </a:p>
        </p:txBody>
      </p:sp>
      <p:sp>
        <p:nvSpPr>
          <p:cNvPr id="39976" name="Text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70078" y="2771140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sex</a:t>
            </a:r>
          </a:p>
        </p:txBody>
      </p:sp>
      <p:sp>
        <p:nvSpPr>
          <p:cNvPr id="39977" name="TextBox 1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98640" y="332994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39979" name="TextBox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98640" y="441420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39981" name="Text Box 4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0353" y="361569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student[1]</a:t>
            </a:r>
          </a:p>
        </p:txBody>
      </p:sp>
      <p:sp>
        <p:nvSpPr>
          <p:cNvPr id="18" name="左大括号 17"/>
          <p:cNvSpPr/>
          <p:nvPr>
            <p:custDataLst>
              <p:tags r:id="rId7"/>
            </p:custDataLst>
          </p:nvPr>
        </p:nvSpPr>
        <p:spPr>
          <a:xfrm>
            <a:off x="6470015" y="2056765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9" name="左大括号 18"/>
          <p:cNvSpPr/>
          <p:nvPr>
            <p:custDataLst>
              <p:tags r:id="rId8"/>
            </p:custDataLst>
          </p:nvPr>
        </p:nvSpPr>
        <p:spPr>
          <a:xfrm>
            <a:off x="6541453" y="3199765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9984" name="Text Box 4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60353" y="468725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student[2]</a:t>
            </a:r>
          </a:p>
        </p:txBody>
      </p:sp>
      <p:sp>
        <p:nvSpPr>
          <p:cNvPr id="21" name="左大括号 20"/>
          <p:cNvSpPr/>
          <p:nvPr>
            <p:custDataLst>
              <p:tags r:id="rId10"/>
            </p:custDataLst>
          </p:nvPr>
        </p:nvSpPr>
        <p:spPr>
          <a:xfrm>
            <a:off x="6541453" y="4342765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cxnSp>
        <p:nvCxnSpPr>
          <p:cNvPr id="26" name="直接箭头连接符 25"/>
          <p:cNvCxnSpPr/>
          <p:nvPr>
            <p:custDataLst>
              <p:tags r:id="rId11"/>
            </p:custDataLst>
          </p:nvPr>
        </p:nvCxnSpPr>
        <p:spPr>
          <a:xfrm>
            <a:off x="5327015" y="2199640"/>
            <a:ext cx="1357313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8" name="Text Box 48"/>
          <p:cNvSpPr txBox="1">
            <a:spLocks noChangeArrowheads="1"/>
          </p:cNvSpPr>
          <p:nvPr/>
        </p:nvSpPr>
        <p:spPr bwMode="auto">
          <a:xfrm>
            <a:off x="4898390" y="1972628"/>
            <a:ext cx="752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43438" y="1355725"/>
            <a:ext cx="2952750" cy="417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存储空间示意图：        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5605" y="1628458"/>
            <a:ext cx="4105275" cy="35036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{ </a:t>
            </a: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stu_no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	   char sex;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r>
              <a:rPr lang="en-US" altLang="zh-CN" sz="2400" b="1" dirty="0">
                <a:solidFill>
                  <a:schemeClr val="tx1"/>
                </a:solidFill>
              </a:rPr>
              <a:t> student[4]</a:t>
            </a:r>
            <a:r>
              <a:rPr lang="en-US" altLang="zh-CN" sz="2400" b="1" dirty="0">
                <a:solidFill>
                  <a:srgbClr val="A50021"/>
                </a:solidFill>
              </a:rPr>
              <a:t>, </a:t>
            </a:r>
            <a:r>
              <a:rPr lang="en-US" altLang="zh-CN" sz="3200" b="1" dirty="0">
                <a:solidFill>
                  <a:srgbClr val="FF0000"/>
                </a:solidFill>
              </a:rPr>
              <a:t>*p</a:t>
            </a:r>
            <a:r>
              <a:rPr lang="en-US" altLang="zh-CN" sz="2400" b="1" dirty="0">
                <a:solidFill>
                  <a:srgbClr val="A5002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p=student;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53365" y="5374005"/>
            <a:ext cx="8501380" cy="1434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问：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p++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将执行什么操作？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-539750" latinLnBrk="0"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答：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往高地址方向移动一个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基本数据类型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所占字节数，即指向结构体数组的下一个元素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student[1]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>
          <a:xfrm>
            <a:off x="2627313" y="303213"/>
            <a:ext cx="6324600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结构体数组与指针</a:t>
            </a:r>
          </a:p>
        </p:txBody>
      </p:sp>
      <p:sp>
        <p:nvSpPr>
          <p:cNvPr id="2" name="TextBox 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25323" y="3902710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sex</a:t>
            </a:r>
          </a:p>
        </p:txBody>
      </p:sp>
      <p:sp>
        <p:nvSpPr>
          <p:cNvPr id="3" name="TextBox 1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025323" y="4979035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sex</a:t>
            </a:r>
          </a:p>
        </p:txBody>
      </p:sp>
      <p:sp>
        <p:nvSpPr>
          <p:cNvPr id="4" name="TextBox 1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0568" y="5393055"/>
            <a:ext cx="785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5265"/>
            <a:ext cx="9144000" cy="219837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用结构体数组改写如下例题：</a:t>
            </a:r>
          </a:p>
          <a:p>
            <a:pPr marL="0" indent="0"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例：输入五名学生的学号、姓名和三门课的成绩，求三门课的平均成绩，并输出平均成绩最高的学生信息。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zh-CN" alt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03213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结构体数组与指针</a:t>
            </a:r>
          </a:p>
        </p:txBody>
      </p:sp>
      <p:sp>
        <p:nvSpPr>
          <p:cNvPr id="3083" name="Rectangle 3"/>
          <p:cNvSpPr>
            <a:spLocks noGrp="1" noChangeArrowheads="1"/>
          </p:cNvSpPr>
          <p:nvPr/>
        </p:nvSpPr>
        <p:spPr>
          <a:xfrm>
            <a:off x="1040765" y="3270250"/>
            <a:ext cx="5759450" cy="28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数据结构设计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char name[20];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float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score[4]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student[N],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*p=student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8190" y="1439545"/>
            <a:ext cx="8133080" cy="55892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编码实现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#include 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define  N  5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将学生人数定义为一个符号常量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char name[20];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float score[4];	    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student[N],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*p=student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k, j;	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float sum = 0, max;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627313" y="303213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结构体数组与指针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84313"/>
            <a:ext cx="8929687" cy="48244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 k = 0; k&lt;N; k++ )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输入五个学生的信息*/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sum=0;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 %d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&amp;(p+k)-&gt;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(p+k)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 j=0; j&lt;3;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门课成绩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("%f",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&amp;(p+k)-&gt;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score[j]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(p+k)-&gt;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score[j]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求总分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(p+k)-&gt;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= sum/3;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求平均分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60795" y="44450"/>
            <a:ext cx="2732405" cy="1368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student[N], *p=student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000250"/>
            <a:ext cx="8280400" cy="2714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name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ave_score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打印标题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 (k = 0; k&lt;N; k++)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打印未排序前的学生信息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("%d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%f\n",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(p+k)-&gt;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(p+k)-&gt;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(p+k)-&gt;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score[3]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360795" y="44450"/>
            <a:ext cx="2732405" cy="1368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student[N], *p=student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618615"/>
            <a:ext cx="8912225" cy="546227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=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p-&gt;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score[3]; 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求平均成绩最高者*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 ( j=0, k = 0; k&lt;N;  k++)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if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(p+k)-&gt;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score[3] &gt; max)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max =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(p+k)-&gt;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score[3];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j = k;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记录成绩最高者在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数组中的下标位置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 the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maxinum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score: 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%d\n  name: %s\n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ave_score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:%f\n”,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(p+j)-&gt;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(p+j)-&gt;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(p+j)-&gt;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score[3]);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360795" y="44450"/>
            <a:ext cx="2732405" cy="1368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student[N], *p=student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1989138"/>
            <a:ext cx="4895850" cy="3209925"/>
          </a:xfrm>
        </p:spPr>
        <p:txBody>
          <a:bodyPr/>
          <a:lstStyle/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结构体数据类型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结构体变量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结构体与数组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结构体与指针</a:t>
            </a: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solidFill>
                  <a:srgbClr val="FF3300"/>
                </a:solidFill>
                <a:ea typeface="黑体" panose="02010609060101010101" pitchFamily="2" charset="-122"/>
              </a:rPr>
              <a:t>结构体与函数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1865" y="4535943"/>
            <a:ext cx="2632943" cy="2005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掌握：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如何定义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存储结构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引用（使用）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初始化</a:t>
            </a:r>
          </a:p>
        </p:txBody>
      </p:sp>
      <p:sp>
        <p:nvSpPr>
          <p:cNvPr id="71686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50410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结构体类型的一般格式为：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40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结构体名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成员名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成员名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 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成员名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结构体类型声明是一条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分号不能省略</a:t>
            </a: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结构体类型可以包含多个成员项</a:t>
            </a:r>
          </a:p>
        </p:txBody>
      </p:sp>
      <p:sp>
        <p:nvSpPr>
          <p:cNvPr id="819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的声明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4355" y="1628775"/>
            <a:ext cx="4678363" cy="4978400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程序执行顺序是：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从入口函数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开始运行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当执行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c=max(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a,b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语句时，调用函数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分配给形参x,y存储空间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实参a,b的值依次赋值给形参x,y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函数体语句，运行结果由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语句返回，被赋值给c保存</a:t>
            </a: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函数运行完，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形参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的存储空间被收回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724400" y="1412875"/>
            <a:ext cx="4419600" cy="526224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max(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 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形参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x,y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t = (x&gt;y) ? x:y 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return(t);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a, b,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; 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实参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a,b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557" name="Group 5"/>
          <p:cNvGraphicFramePr>
            <a:graphicFrameLocks noGrp="1"/>
          </p:cNvGraphicFramePr>
          <p:nvPr/>
        </p:nvGraphicFramePr>
        <p:xfrm>
          <a:off x="6596063" y="4076700"/>
          <a:ext cx="1000125" cy="53530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567" name="Group 15"/>
          <p:cNvGraphicFramePr>
            <a:graphicFrameLocks noGrp="1"/>
          </p:cNvGraphicFramePr>
          <p:nvPr/>
        </p:nvGraphicFramePr>
        <p:xfrm>
          <a:off x="7667625" y="4076700"/>
          <a:ext cx="1000125" cy="525780"/>
        </p:xfrm>
        <a:graphic>
          <a:graphicData uri="http://schemas.openxmlformats.org/drawingml/2006/table">
            <a:tbl>
              <a:tblPr/>
              <a:tblGrid>
                <a:gridCol w="519113"/>
                <a:gridCol w="481012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2021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577" name="Group 25"/>
          <p:cNvGraphicFramePr>
            <a:graphicFrameLocks noGrp="1"/>
          </p:cNvGraphicFramePr>
          <p:nvPr/>
        </p:nvGraphicFramePr>
        <p:xfrm>
          <a:off x="6083300" y="3030538"/>
          <a:ext cx="1223963" cy="647700"/>
        </p:xfrm>
        <a:graphic>
          <a:graphicData uri="http://schemas.openxmlformats.org/drawingml/2006/table">
            <a:tbl>
              <a:tblPr/>
              <a:tblGrid>
                <a:gridCol w="633086"/>
                <a:gridCol w="590877"/>
              </a:tblGrid>
              <a:tr h="316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3910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1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3911</a:t>
                      </a: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722" name="Group 50"/>
          <p:cNvGraphicFramePr>
            <a:graphicFrameLocks noGrp="1"/>
          </p:cNvGraphicFramePr>
          <p:nvPr/>
        </p:nvGraphicFramePr>
        <p:xfrm>
          <a:off x="7667625" y="3030538"/>
          <a:ext cx="1008063" cy="649287"/>
        </p:xfrm>
        <a:graphic>
          <a:graphicData uri="http://schemas.openxmlformats.org/drawingml/2006/table">
            <a:tbl>
              <a:tblPr/>
              <a:tblGrid>
                <a:gridCol w="523875"/>
                <a:gridCol w="484188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380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3801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99" name="箭头 1091"/>
          <p:cNvSpPr>
            <a:spLocks noChangeShapeType="1"/>
          </p:cNvSpPr>
          <p:nvPr/>
        </p:nvSpPr>
        <p:spPr bwMode="auto">
          <a:xfrm>
            <a:off x="6443663" y="1773238"/>
            <a:ext cx="431800" cy="12588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0" name="箭头 1091"/>
          <p:cNvSpPr>
            <a:spLocks noChangeShapeType="1"/>
          </p:cNvSpPr>
          <p:nvPr/>
        </p:nvSpPr>
        <p:spPr bwMode="auto">
          <a:xfrm>
            <a:off x="7162800" y="1879600"/>
            <a:ext cx="936625" cy="10795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1" name="TextBox 12"/>
          <p:cNvSpPr txBox="1">
            <a:spLocks noChangeArrowheads="1"/>
          </p:cNvSpPr>
          <p:nvPr/>
        </p:nvSpPr>
        <p:spPr bwMode="auto">
          <a:xfrm flipH="1">
            <a:off x="6084888" y="4005263"/>
            <a:ext cx="431800" cy="3794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endParaRPr lang="zh-CN" altLang="en-US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792" name="TextBox 13"/>
          <p:cNvSpPr txBox="1">
            <a:spLocks noChangeArrowheads="1"/>
          </p:cNvSpPr>
          <p:nvPr/>
        </p:nvSpPr>
        <p:spPr bwMode="auto">
          <a:xfrm flipH="1">
            <a:off x="8748713" y="4076700"/>
            <a:ext cx="4318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zh-CN" altLang="en-US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箭头 1091"/>
          <p:cNvSpPr>
            <a:spLocks noChangeShapeType="1"/>
          </p:cNvSpPr>
          <p:nvPr/>
        </p:nvSpPr>
        <p:spPr bwMode="auto">
          <a:xfrm>
            <a:off x="5417185" y="2870835"/>
            <a:ext cx="588645" cy="23558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6834188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3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8243888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3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 flipH="1" flipV="1">
            <a:off x="6934199" y="3573015"/>
            <a:ext cx="303213" cy="433388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 flipH="1" flipV="1">
            <a:off x="8388102" y="3573015"/>
            <a:ext cx="71686" cy="467965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7237487" y="371633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单向赋值</a:t>
            </a: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164388" y="40767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8243888" y="40767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392363" y="260648"/>
            <a:ext cx="657225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函数实参和形参关系回顾</a:t>
            </a:r>
          </a:p>
        </p:txBody>
      </p:sp>
      <p:sp>
        <p:nvSpPr>
          <p:cNvPr id="3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5581333" y="2886075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4" name="TextBox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8675688" y="2590165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3312"/>
            <a:ext cx="6324600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结构体与函数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071688"/>
            <a:ext cx="8229600" cy="330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结构体变量和结构体变量的指针变量，都可以作为函数参数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前者为“值”传递</a:t>
            </a:r>
            <a:endParaRPr lang="en-US" altLang="zh-CN" sz="32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32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后者为“地址”传递</a:t>
            </a:r>
          </a:p>
          <a:p>
            <a:pPr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4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4319588"/>
            <a:ext cx="19002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0925" y="228600"/>
            <a:ext cx="6643688" cy="53340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结构体变量作为函数参数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772156"/>
            <a:ext cx="3515246" cy="482443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结构体变量作为函数参数，即值传递</a:t>
            </a:r>
          </a:p>
          <a:p>
            <a:pPr>
              <a:spcBef>
                <a:spcPts val="0"/>
              </a:spcBef>
              <a:defRPr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 lvl="1" indent="168275">
              <a:spcBef>
                <a:spcPts val="0"/>
              </a:spcBef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在函数调用时，将结构体变量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的值，传递给函数的形参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</a:p>
          <a:p>
            <a:pPr lvl="1">
              <a:spcBef>
                <a:spcPts val="0"/>
              </a:spcBef>
              <a:defRPr/>
            </a:pP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9560" lvl="1" indent="168275" algn="l">
              <a:spcBef>
                <a:spcPts val="0"/>
              </a:spcBef>
              <a:buClrTx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注意：形参s和实参stu的类型要一致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50742" y="1484784"/>
            <a:ext cx="5544615" cy="506167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name[10];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12,  “Li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”};</a:t>
            </a:r>
          </a:p>
          <a:p>
            <a:pPr algn="l"/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(“%d, 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s”,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s.name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p (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</a:t>
            </a:r>
            <a:r>
              <a:rPr lang="en-US" altLang="zh-CN" sz="1800" dirty="0" smtClean="0">
                <a:solidFill>
                  <a:schemeClr val="tx1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实参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0; }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Line 55"/>
          <p:cNvSpPr>
            <a:spLocks noChangeShapeType="1"/>
          </p:cNvSpPr>
          <p:nvPr/>
        </p:nvSpPr>
        <p:spPr bwMode="auto">
          <a:xfrm flipV="1">
            <a:off x="4762796" y="3861048"/>
            <a:ext cx="1535026" cy="1152127"/>
          </a:xfrm>
          <a:prstGeom prst="line">
            <a:avLst/>
          </a:prstGeom>
          <a:noFill/>
          <a:ln w="76200" cmpd="tri">
            <a:solidFill>
              <a:srgbClr val="C00000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5554840" y="4438699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单向赋值</a:t>
            </a:r>
          </a:p>
        </p:txBody>
      </p:sp>
      <p:graphicFrame>
        <p:nvGraphicFramePr>
          <p:cNvPr id="9" name="Group 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57442" y="1217219"/>
          <a:ext cx="3071812" cy="18918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1754" y="18033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6371629" y="1946199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B0F0"/>
                </a:solidFill>
              </a:rPr>
              <a:t>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71754" y="23748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6943129" y="1660449"/>
            <a:ext cx="142875" cy="1000125"/>
          </a:xfrm>
          <a:prstGeom prst="leftBrac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18" name="Group 5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229450" y="4293096"/>
          <a:ext cx="3071812" cy="189183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7443762" y="486459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6443637" y="5007471"/>
            <a:ext cx="642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stu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443762" y="543609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22" name="左大括号 21"/>
          <p:cNvSpPr/>
          <p:nvPr/>
        </p:nvSpPr>
        <p:spPr>
          <a:xfrm>
            <a:off x="7015137" y="4721721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4" grpId="0" animBg="1"/>
      <p:bldP spid="14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05" y="1699260"/>
            <a:ext cx="3387090" cy="511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zh-CN" altLang="en-US" sz="3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把一个完整的结构体变量作为参数来传递，虽然合法，但浪费时间和空间，系统开销比较大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因为形参要开辟新的存储空间</a:t>
            </a:r>
            <a:endParaRPr lang="en-US" altLang="zh-CN" sz="2400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550742" y="1484784"/>
            <a:ext cx="5544615" cy="506167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name[10];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12,  “Li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”};</a:t>
            </a:r>
          </a:p>
          <a:p>
            <a:pPr algn="l"/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(“%d, 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s”,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s.name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p (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0; }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Line 55"/>
          <p:cNvSpPr>
            <a:spLocks noChangeShapeType="1"/>
          </p:cNvSpPr>
          <p:nvPr/>
        </p:nvSpPr>
        <p:spPr bwMode="auto">
          <a:xfrm flipV="1">
            <a:off x="4762796" y="3824994"/>
            <a:ext cx="1560254" cy="1188180"/>
          </a:xfrm>
          <a:prstGeom prst="line">
            <a:avLst/>
          </a:prstGeom>
          <a:noFill/>
          <a:ln w="76200" cmpd="tri">
            <a:solidFill>
              <a:srgbClr val="C00000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5554840" y="4365104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单向赋值</a:t>
            </a:r>
          </a:p>
        </p:txBody>
      </p:sp>
      <p:graphicFrame>
        <p:nvGraphicFramePr>
          <p:cNvPr id="18" name="Group 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57442" y="1231824"/>
          <a:ext cx="3071812" cy="18918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7371754" y="18033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6371629" y="1946199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B0F0"/>
                </a:solidFill>
              </a:rPr>
              <a:t>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371754" y="23748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22" name="左大括号 21"/>
          <p:cNvSpPr/>
          <p:nvPr/>
        </p:nvSpPr>
        <p:spPr>
          <a:xfrm>
            <a:off x="6943129" y="1660449"/>
            <a:ext cx="142875" cy="1000125"/>
          </a:xfrm>
          <a:prstGeom prst="leftBrac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3" name="Group 5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229450" y="4293096"/>
          <a:ext cx="3071812" cy="18918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443762" y="486459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6443637" y="5007471"/>
            <a:ext cx="642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stu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43762" y="543609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27" name="左大括号 26"/>
          <p:cNvSpPr/>
          <p:nvPr/>
        </p:nvSpPr>
        <p:spPr>
          <a:xfrm>
            <a:off x="7015137" y="4721721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0925" y="228600"/>
            <a:ext cx="6643688" cy="53340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结构体变量作为函数参数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50742" y="1484784"/>
            <a:ext cx="5544615" cy="506167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name[10];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12,  “Li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”};</a:t>
            </a:r>
          </a:p>
          <a:p>
            <a:pPr algn="l"/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(“%d, 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s”, t-&gt;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t-&gt;name); 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 (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0; }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Line 55"/>
          <p:cNvSpPr>
            <a:spLocks noChangeShapeType="1"/>
          </p:cNvSpPr>
          <p:nvPr/>
        </p:nvSpPr>
        <p:spPr bwMode="auto">
          <a:xfrm flipV="1">
            <a:off x="4644007" y="3645021"/>
            <a:ext cx="1970459" cy="1440159"/>
          </a:xfrm>
          <a:prstGeom prst="line">
            <a:avLst/>
          </a:prstGeom>
          <a:noFill/>
          <a:ln w="76200" cmpd="tri">
            <a:solidFill>
              <a:srgbClr val="C00000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915413"/>
            <a:ext cx="3155206" cy="511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495" indent="-23495">
              <a:spcBef>
                <a:spcPts val="0"/>
              </a:spcBef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为节省开销，用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结构体变量的指针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)&amp;</a:t>
            </a:r>
            <a:r>
              <a:rPr lang="en-US" altLang="zh-CN" sz="24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作为函数参数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" indent="-23495">
              <a:spcBef>
                <a:spcPts val="0"/>
              </a:spcBef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形参指针变量</a:t>
            </a:r>
            <a:r>
              <a:rPr lang="en-US" altLang="zh-CN" sz="2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里只保存结构体变量</a:t>
            </a:r>
            <a:r>
              <a:rPr lang="en-US" altLang="zh-CN" sz="2400" b="1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的首地址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，而不是所有成员的值</a:t>
            </a:r>
          </a:p>
          <a:p>
            <a:pPr>
              <a:spcBef>
                <a:spcPts val="0"/>
              </a:spcBef>
              <a:defRPr/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2363" y="300355"/>
            <a:ext cx="6788150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</a:t>
            </a:r>
            <a:r>
              <a:rPr lang="zh-CN" altLang="en-US" sz="3600" dirty="0">
                <a:latin typeface="+mn-ea"/>
              </a:rPr>
              <a:t>指针</a:t>
            </a:r>
            <a:r>
              <a:rPr lang="zh-CN" altLang="en-US" sz="3600" dirty="0" smtClean="0">
                <a:latin typeface="+mn-ea"/>
                <a:ea typeface="+mn-ea"/>
              </a:rPr>
              <a:t>变量作为函数参数</a:t>
            </a:r>
          </a:p>
        </p:txBody>
      </p: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6802120" y="1988820"/>
            <a:ext cx="37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B0F0"/>
                </a:solidFill>
              </a:rPr>
              <a:t>t</a:t>
            </a:r>
          </a:p>
        </p:txBody>
      </p:sp>
      <p:graphicFrame>
        <p:nvGraphicFramePr>
          <p:cNvPr id="26" name="Group 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28780" y="4129424"/>
          <a:ext cx="3071812" cy="189183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7043092" y="47009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6042967" y="4843799"/>
            <a:ext cx="642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stu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043092" y="52724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30" name="左大括号 29"/>
          <p:cNvSpPr/>
          <p:nvPr/>
        </p:nvSpPr>
        <p:spPr>
          <a:xfrm>
            <a:off x="6614467" y="4558049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8523" y="2060848"/>
            <a:ext cx="12699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2000</a:t>
            </a:r>
            <a:endParaRPr lang="zh-CN" altLang="en-US" b="1" dirty="0"/>
          </a:p>
        </p:txBody>
      </p:sp>
      <p:cxnSp>
        <p:nvCxnSpPr>
          <p:cNvPr id="5" name="肘形连接符 4"/>
          <p:cNvCxnSpPr>
            <a:stCxn id="2" idx="3"/>
          </p:cNvCxnSpPr>
          <p:nvPr/>
        </p:nvCxnSpPr>
        <p:spPr>
          <a:xfrm>
            <a:off x="8388424" y="2245514"/>
            <a:ext cx="504056" cy="2455410"/>
          </a:xfrm>
          <a:prstGeom prst="bentConnector2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5554840" y="4365104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单向赋值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/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zh-CN" altLang="en-US" sz="44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举例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50825" y="1412875"/>
            <a:ext cx="8604250" cy="54451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 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name[10];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float score[3];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={12, “Li”,67.5,89,78.6};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void p(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s);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声明</a:t>
            </a:r>
            <a:b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0;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  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结构体变量做参数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p(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(“%d, %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s,%f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s.num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s.name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s.score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51717" y="-26988"/>
            <a:ext cx="8640763" cy="14398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有一个结构体变量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，内含学生学号、姓名和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门课程的成绩。在函数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中输出学号、姓名和第一门课程分数。</a:t>
            </a:r>
          </a:p>
          <a:p>
            <a:pPr algn="l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用结构体变量作函数参数。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67544" y="1124744"/>
            <a:ext cx="8353052" cy="526809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student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name[20];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float score[3];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={12, “Li”, 67.5,89,78.6};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main()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void p(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 * 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函数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声明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p(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return 0;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//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结构体变量地址做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参数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p(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*t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 %s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d” 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t-&gt;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t-&gt;name, t-&gt;score[0]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67544" y="260648"/>
            <a:ext cx="8353052" cy="863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例：将上题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改用结构体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变量作参数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348731"/>
            <a:ext cx="3868738" cy="2736453"/>
          </a:xfrm>
        </p:spPr>
        <p:txBody>
          <a:bodyPr/>
          <a:lstStyle/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结构体变量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结构体与数组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结构体与指针</a:t>
            </a:r>
          </a:p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结构体与函数</a:t>
            </a:r>
          </a:p>
        </p:txBody>
      </p:sp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37532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结构体小结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392613" y="1754188"/>
            <a:ext cx="4500562" cy="44831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date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{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month;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day;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year;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};</a:t>
            </a:r>
            <a:r>
              <a:rPr lang="zh-CN" altLang="en-US" sz="2400" b="1" dirty="0">
                <a:solidFill>
                  <a:schemeClr val="tx1"/>
                </a:solidFill>
              </a:rPr>
              <a:t>　</a:t>
            </a:r>
          </a:p>
          <a:p>
            <a:pPr eaLnBrk="1" hangingPunct="1"/>
            <a:endParaRPr lang="en-US" altLang="zh-CN" sz="2400" b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A50021"/>
                </a:solidFill>
              </a:rPr>
              <a:t>  Student</a:t>
            </a:r>
            <a:endParaRPr lang="en-US" altLang="zh-CN" sz="2400" b="1" dirty="0">
              <a:solidFill>
                <a:srgbClr val="00990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{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  char  name[20]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	      </a:t>
            </a:r>
            <a:r>
              <a:rPr lang="en-US" altLang="zh-CN" sz="2400" b="1" dirty="0">
                <a:solidFill>
                  <a:schemeClr val="tx1"/>
                </a:solidFill>
              </a:rPr>
              <a:t>char  sex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</a:rPr>
              <a:t>	　  </a:t>
            </a: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</a:rPr>
              <a:t>date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birthday;</a:t>
            </a: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}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e1,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*p = &amp;e1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3181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070" y="1392555"/>
            <a:ext cx="5031105" cy="198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个班的三名学生情况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是一个班的，是有关系，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在数据结构上怎么体现出它们是有关系的？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25160" y="1005205"/>
            <a:ext cx="2498090" cy="15684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float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49555" y="3789680"/>
            <a:ext cx="5059045" cy="347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数据结构设计</a:t>
            </a:r>
          </a:p>
          <a:p>
            <a:pPr lvl="1">
              <a:spcBef>
                <a:spcPts val="0"/>
              </a:spcBef>
            </a:pPr>
            <a:r>
              <a:rPr lang="zh-CN" altLang="en-US" sz="2450" dirty="0" smtClean="0">
                <a:latin typeface="+mn-ea"/>
                <a:ea typeface="+mn-ea"/>
                <a:cs typeface="Times New Roman" panose="02020603050405020304" pitchFamily="18" charset="0"/>
              </a:rPr>
              <a:t>方案一：采用数组</a:t>
            </a:r>
          </a:p>
          <a:p>
            <a:pPr lvl="1">
              <a:spcBef>
                <a:spcPts val="0"/>
              </a:spcBef>
            </a:pPr>
            <a:endParaRPr lang="zh-CN" altLang="en-US" sz="245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5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50" dirty="0" smtClean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问题：若第一个学生转到别的班级了，</a:t>
            </a:r>
            <a:r>
              <a:rPr lang="zh-CN" altLang="en-US" sz="2450" kern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怎么从数组中删除？</a:t>
            </a:r>
            <a:endParaRPr lang="en-US" altLang="zh-CN" sz="2450" kern="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5545" y="4875530"/>
            <a:ext cx="3204210" cy="4235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799" name="Group 55"/>
          <p:cNvGraphicFramePr>
            <a:graphicFrameLocks noGrp="1"/>
          </p:cNvGraphicFramePr>
          <p:nvPr/>
        </p:nvGraphicFramePr>
        <p:xfrm>
          <a:off x="7075805" y="2933700"/>
          <a:ext cx="3071813" cy="3775888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428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18363" y="3420428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num</a:t>
            </a:r>
          </a:p>
        </p:txBody>
      </p:sp>
      <p:sp>
        <p:nvSpPr>
          <p:cNvPr id="28714" name="Text Box 4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2743" y="3648075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student[0]</a:t>
            </a:r>
          </a:p>
        </p:txBody>
      </p:sp>
      <p:sp>
        <p:nvSpPr>
          <p:cNvPr id="28715" name="Text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33945" y="3889375"/>
            <a:ext cx="8070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score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66080" y="4791075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student[1</a:t>
            </a:r>
            <a:r>
              <a:rPr lang="en-US" altLang="zh-CN" b="1"/>
              <a:t>]</a:t>
            </a:r>
          </a:p>
        </p:txBody>
      </p:sp>
      <p:sp>
        <p:nvSpPr>
          <p:cNvPr id="18" name="左大括号 17"/>
          <p:cNvSpPr/>
          <p:nvPr>
            <p:custDataLst>
              <p:tags r:id="rId6"/>
            </p:custDataLst>
          </p:nvPr>
        </p:nvSpPr>
        <p:spPr>
          <a:xfrm>
            <a:off x="6861493" y="3362325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9" name="左大括号 18"/>
          <p:cNvSpPr/>
          <p:nvPr>
            <p:custDataLst>
              <p:tags r:id="rId7"/>
            </p:custDataLst>
          </p:nvPr>
        </p:nvSpPr>
        <p:spPr>
          <a:xfrm>
            <a:off x="6932930" y="4505325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8723" name="Text Box 4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66080" y="5934075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student[2]</a:t>
            </a:r>
          </a:p>
        </p:txBody>
      </p:sp>
      <p:sp>
        <p:nvSpPr>
          <p:cNvPr id="21" name="左大括号 20"/>
          <p:cNvSpPr/>
          <p:nvPr>
            <p:custDataLst>
              <p:tags r:id="rId9"/>
            </p:custDataLst>
          </p:nvPr>
        </p:nvSpPr>
        <p:spPr>
          <a:xfrm>
            <a:off x="6932930" y="5648325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TextBox 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01853" y="4480243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num</a:t>
            </a:r>
          </a:p>
        </p:txBody>
      </p:sp>
      <p:sp>
        <p:nvSpPr>
          <p:cNvPr id="6" name="Text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17435" y="4949190"/>
            <a:ext cx="8070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score</a:t>
            </a:r>
          </a:p>
        </p:txBody>
      </p:sp>
      <p:sp>
        <p:nvSpPr>
          <p:cNvPr id="9" name="TextBox 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185343" y="5611813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num</a:t>
            </a:r>
          </a:p>
        </p:txBody>
      </p:sp>
      <p:sp>
        <p:nvSpPr>
          <p:cNvPr id="10" name="TextBox 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00925" y="6080760"/>
            <a:ext cx="8070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3181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070" y="1392555"/>
            <a:ext cx="5688330" cy="262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方案二：采用链表</a:t>
            </a:r>
          </a:p>
          <a:p>
            <a:pPr lvl="1">
              <a:spcBef>
                <a:spcPts val="0"/>
              </a:spcBef>
            </a:pPr>
            <a:r>
              <a:rPr lang="zh-CN" altLang="en-US" sz="245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5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5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Student</a:t>
            </a:r>
            <a:r>
              <a:rPr lang="zh-CN" altLang="en-US" sz="245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类型</a:t>
            </a:r>
            <a:r>
              <a:rPr lang="zh-CN" altLang="en-US" sz="245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450" kern="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45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个班的三名学生情况为变量</a:t>
            </a:r>
            <a:r>
              <a:rPr lang="en-US" altLang="zh-CN" sz="245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a, b, c</a:t>
            </a:r>
          </a:p>
          <a:p>
            <a:pPr lvl="1">
              <a:spcBef>
                <a:spcPts val="0"/>
              </a:spcBef>
            </a:pPr>
            <a:endParaRPr lang="en-US" altLang="zh-CN" sz="700" kern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5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a, b, c</a:t>
            </a:r>
            <a:r>
              <a:rPr lang="zh-CN" altLang="en-US" sz="245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是一个班的，是有关系，用链表构建</a:t>
            </a:r>
            <a:r>
              <a:rPr lang="zh-CN" altLang="en-US" sz="245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它们之间的关系</a:t>
            </a:r>
            <a:endParaRPr lang="en-US" altLang="zh-CN" sz="2450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0198" y="4822672"/>
          <a:ext cx="7740234" cy="1229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039"/>
                <a:gridCol w="1290039"/>
                <a:gridCol w="1290039"/>
                <a:gridCol w="1290039"/>
                <a:gridCol w="1290039"/>
                <a:gridCol w="1290039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</a:p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483769" y="415059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1" y="4156005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6337" y="4102593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32830" y="1726565"/>
            <a:ext cx="2906395" cy="15684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float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a, b, c={10101,.....};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499171"/>
            <a:ext cx="4067944" cy="5098181"/>
          </a:xfrm>
        </p:spPr>
        <p:txBody>
          <a:bodyPr/>
          <a:lstStyle/>
          <a:p>
            <a:pPr marL="0" indent="186055">
              <a:spcBef>
                <a:spcPts val="0"/>
              </a:spcBef>
            </a:pP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代表一种特定的</a:t>
            </a:r>
            <a:r>
              <a:rPr lang="zh-CN" altLang="en-US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</a:t>
            </a:r>
            <a:endParaRPr lang="en-US" altLang="zh-CN" sz="28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lvl="2" indent="-171450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用户可以用关键字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struct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定义许多不同的结构体类型，可以有不同的结构体类型名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date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Student)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和成员项</a:t>
            </a:r>
          </a:p>
          <a:p>
            <a:pPr marL="443230" lvl="2" indent="-171450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这和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基本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类型不同，在基本类型中，一种数据类型只有一个类型名，如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float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结构体成员的类型，也可以是一个已经定义过的结构体类型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00563" y="1558925"/>
            <a:ext cx="4500562" cy="484822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date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{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month;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day;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year;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};</a:t>
            </a:r>
            <a:r>
              <a:rPr lang="zh-CN" altLang="en-US" sz="2400" b="1" dirty="0">
                <a:solidFill>
                  <a:schemeClr val="tx1"/>
                </a:solidFill>
              </a:rPr>
              <a:t>　</a:t>
            </a:r>
          </a:p>
          <a:p>
            <a:pPr eaLnBrk="1" hangingPunct="1"/>
            <a:endParaRPr lang="en-US" altLang="zh-CN" sz="2400" b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</a:rPr>
              <a:t>Student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{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  char  name[20]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	      </a:t>
            </a:r>
            <a:r>
              <a:rPr lang="en-US" altLang="zh-CN" sz="2400" b="1" dirty="0">
                <a:solidFill>
                  <a:schemeClr val="tx1"/>
                </a:solidFill>
              </a:rPr>
              <a:t>char  sex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</a:rPr>
              <a:t>	　  </a:t>
            </a: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</a:rPr>
              <a:t>date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birthday;</a:t>
            </a: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      char  address[40];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};</a:t>
            </a:r>
          </a:p>
        </p:txBody>
      </p:sp>
      <p:sp>
        <p:nvSpPr>
          <p:cNvPr id="819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的声明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3181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625996"/>
            <a:ext cx="5616624" cy="216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增加成员项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，定义为指针变量，指向结构体类型</a:t>
            </a:r>
            <a:endParaRPr lang="en-US" altLang="zh-CN" sz="28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借助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链接起来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组成一个链表，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称为结点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最后一个结点的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，表示链表结束</a:t>
            </a: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4173" y="4941167"/>
          <a:ext cx="7740235" cy="1757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23"/>
                <a:gridCol w="1248556"/>
                <a:gridCol w="1290039"/>
                <a:gridCol w="1290039"/>
                <a:gridCol w="1290039"/>
                <a:gridCol w="1290039"/>
              </a:tblGrid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</a:p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2987824" y="5373216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652120" y="5373216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7744" y="42930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016" y="427450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80312" y="422108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623680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23680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623680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0152" y="1726937"/>
            <a:ext cx="3024336" cy="206121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float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sorce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 *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a, b, 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={10101,.....}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37532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916832"/>
            <a:ext cx="5616624" cy="175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若把再定义一个</a:t>
            </a:r>
            <a:r>
              <a:rPr lang="en-US" altLang="zh-CN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指针，将第一个结点的地址赋值给它，那么通过</a:t>
            </a:r>
            <a:r>
              <a:rPr lang="en-US" altLang="zh-CN" sz="24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就可以找到所有的结点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778" y="4941167"/>
          <a:ext cx="7725702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990"/>
                <a:gridCol w="1248556"/>
                <a:gridCol w="1290039"/>
                <a:gridCol w="1290039"/>
                <a:gridCol w="1290039"/>
                <a:gridCol w="1290039"/>
              </a:tblGrid>
              <a:tr h="52805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2987824" y="5373216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652120" y="5373216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7744" y="42930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016" y="427450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80312" y="422108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4500951"/>
            <a:ext cx="792088" cy="39878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516" y="4047455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14" idx="3"/>
          </p:cNvCxnSpPr>
          <p:nvPr/>
        </p:nvCxnSpPr>
        <p:spPr>
          <a:xfrm>
            <a:off x="1114981" y="4700371"/>
            <a:ext cx="720080" cy="3121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68144" y="1413029"/>
            <a:ext cx="3024336" cy="255333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sorce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 *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a, b, 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={10101,.....}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 *  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60648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链表小结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4173" y="5229199"/>
          <a:ext cx="7740235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23"/>
                <a:gridCol w="1248556"/>
                <a:gridCol w="1290039"/>
                <a:gridCol w="1290039"/>
                <a:gridCol w="1290039"/>
                <a:gridCol w="1290039"/>
              </a:tblGrid>
              <a:tr h="52805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2987824" y="5661248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652120" y="5661248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9712" y="63813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3813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63813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4788983"/>
            <a:ext cx="792088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516" y="433548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14" idx="3"/>
          </p:cNvCxnSpPr>
          <p:nvPr/>
        </p:nvCxnSpPr>
        <p:spPr>
          <a:xfrm>
            <a:off x="1115616" y="4989038"/>
            <a:ext cx="720080" cy="3121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Desc_1"/>
          <p:cNvSpPr/>
          <p:nvPr>
            <p:custDataLst>
              <p:tags r:id="rId1"/>
            </p:custDataLst>
          </p:nvPr>
        </p:nvSpPr>
        <p:spPr>
          <a:xfrm>
            <a:off x="251520" y="1370385"/>
            <a:ext cx="8640960" cy="29947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254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链表是一种常见的重要数据结构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一个“头指针”变量，图中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，它存放一个地址，该地址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指向链表的第一个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结点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链表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中每一个元素称为“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结点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”，每个结点都应包括两个部分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需要用的实际数据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一个结点的地址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个元素，第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个元素又指向第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个元素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直到最后一个元素，该元素不再指向其他元素，它称为“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表尾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”，它的地址部分放一个“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（表示“空地址”，不指向任何数据），链表到此结束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8284" y="469552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表尾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0"/>
            <a:ext cx="8712968" cy="980728"/>
          </a:xfrm>
          <a:solidFill>
            <a:srgbClr val="CCFF99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例：建立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个链表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个学生数据的结点组成，要求输出各结点中的数据。</a:t>
            </a:r>
          </a:p>
        </p:txBody>
      </p:sp>
      <p:sp>
        <p:nvSpPr>
          <p:cNvPr id="29" name="圆角矩形 12"/>
          <p:cNvSpPr/>
          <p:nvPr/>
        </p:nvSpPr>
        <p:spPr>
          <a:xfrm>
            <a:off x="251520" y="980728"/>
            <a:ext cx="8712968" cy="5877272"/>
          </a:xfrm>
          <a:prstGeom prst="roundRect">
            <a:avLst>
              <a:gd name="adj" fmla="val 1079"/>
            </a:avLst>
          </a:prstGeom>
          <a:solidFill>
            <a:srgbClr val="B9F0F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defTabSz="363855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声明结构体类型</a:t>
            </a:r>
            <a:r>
              <a:rPr lang="en-US" altLang="zh-CN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score;</a:t>
            </a: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 *  next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defTabSz="363855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*head,  *p;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个结构体变量</a:t>
            </a:r>
            <a:r>
              <a:rPr lang="en-US" altLang="zh-CN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作为链表的结点</a:t>
            </a: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=10101;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=89.5;	  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对结点赋值</a:t>
            </a: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=10103;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=90;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=10107;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=85;	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head=&amp;a;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将第一个结点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的起始地址赋给头指针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=&amp;b;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将结点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的起始地址赋给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</a:t>
            </a: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=&amp;c;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将结点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的起始地址赋给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</a:t>
            </a: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	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成员不存放其他结点地址</a:t>
            </a: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p=head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指向头结点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，借助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的变化输出各个结点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defTabSz="3638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5.1f\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&gt;score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   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指向的结点的数据</a:t>
            </a: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p=p-&gt;next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指向下一结点</a:t>
            </a: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!= NULL);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的值若为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，循环终止</a:t>
            </a:r>
          </a:p>
          <a:p>
            <a:pPr defTabSz="363855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}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699917" y="1763583"/>
          <a:ext cx="5147947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581"/>
                <a:gridCol w="830402"/>
                <a:gridCol w="857991"/>
                <a:gridCol w="857991"/>
                <a:gridCol w="857991"/>
                <a:gridCol w="857991"/>
              </a:tblGrid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25" name="肘形连接符 24"/>
          <p:cNvCxnSpPr/>
          <p:nvPr/>
        </p:nvCxnSpPr>
        <p:spPr>
          <a:xfrm flipV="1">
            <a:off x="5292080" y="2050010"/>
            <a:ext cx="936104" cy="530864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flipV="1">
            <a:off x="6983643" y="2050010"/>
            <a:ext cx="900725" cy="530865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0" y="242088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242088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1755" y="244237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33818" y="1567654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肘形连接符 32"/>
          <p:cNvCxnSpPr/>
          <p:nvPr/>
        </p:nvCxnSpPr>
        <p:spPr>
          <a:xfrm>
            <a:off x="3635896" y="1811186"/>
            <a:ext cx="97210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64388" y="1311151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表尾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8246" y="1980709"/>
            <a:ext cx="3696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肘形连接符 39"/>
          <p:cNvCxnSpPr>
            <a:stCxn id="39" idx="3"/>
          </p:cNvCxnSpPr>
          <p:nvPr/>
        </p:nvCxnSpPr>
        <p:spPr>
          <a:xfrm flipV="1">
            <a:off x="3707904" y="2050010"/>
            <a:ext cx="900100" cy="1615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60132" y="2613589"/>
            <a:ext cx="3696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肘形连接符 44"/>
          <p:cNvCxnSpPr/>
          <p:nvPr/>
        </p:nvCxnSpPr>
        <p:spPr>
          <a:xfrm rot="5400000" flipH="1" flipV="1">
            <a:off x="5731858" y="2263115"/>
            <a:ext cx="709430" cy="283225"/>
          </a:xfrm>
          <a:prstGeom prst="bentConnector3">
            <a:avLst>
              <a:gd name="adj1" fmla="val 882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60330" y="2607295"/>
            <a:ext cx="3696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肘形连接符 55"/>
          <p:cNvCxnSpPr/>
          <p:nvPr/>
        </p:nvCxnSpPr>
        <p:spPr>
          <a:xfrm rot="5400000" flipH="1" flipV="1">
            <a:off x="7532056" y="2256821"/>
            <a:ext cx="709430" cy="283225"/>
          </a:xfrm>
          <a:prstGeom prst="bentConnector3">
            <a:avLst>
              <a:gd name="adj1" fmla="val 882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68442" y="3056473"/>
            <a:ext cx="3696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肘形连接符 58"/>
          <p:cNvCxnSpPr/>
          <p:nvPr/>
        </p:nvCxnSpPr>
        <p:spPr>
          <a:xfrm rot="5400000" flipH="1" flipV="1">
            <a:off x="8540168" y="2705999"/>
            <a:ext cx="709430" cy="283225"/>
          </a:xfrm>
          <a:prstGeom prst="bentConnector3">
            <a:avLst>
              <a:gd name="adj1" fmla="val 882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4" grpId="0" animBg="1"/>
      <p:bldP spid="44" grpId="1" animBg="1"/>
      <p:bldP spid="55" grpId="0" animBg="1"/>
      <p:bldP spid="55" grpId="1" animBg="1"/>
      <p:bldP spid="5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260648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静态链表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48189" y="2204863"/>
          <a:ext cx="7740235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23"/>
                <a:gridCol w="1248556"/>
                <a:gridCol w="1290039"/>
                <a:gridCol w="1290039"/>
                <a:gridCol w="1290039"/>
                <a:gridCol w="1290039"/>
              </a:tblGrid>
              <a:tr h="52805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zh-CN" altLang="en-US" sz="20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3131840" y="2636912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796136" y="2636912"/>
            <a:ext cx="1440160" cy="86409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23728" y="33569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3569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33569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1764647"/>
            <a:ext cx="792088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532" y="131115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14" idx="3"/>
          </p:cNvCxnSpPr>
          <p:nvPr/>
        </p:nvCxnSpPr>
        <p:spPr>
          <a:xfrm>
            <a:off x="1259632" y="1964702"/>
            <a:ext cx="720080" cy="3121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72300" y="167119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表尾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4149080"/>
            <a:ext cx="791456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链表中的结点，是事先存储好的，则称为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静态链表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若链表中结点，是根据需要动态申请内存，不需要了也可以删除、释放存储空间，则称之为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动态链表</a:t>
            </a:r>
            <a:endParaRPr lang="en-US" altLang="zh-CN" sz="24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要建立动态链表，必须能根据需要随时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动态分配或者回收存储空间</a:t>
            </a:r>
            <a:endParaRPr lang="en-US" altLang="zh-CN" sz="2400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5795" y="1076325"/>
            <a:ext cx="7752715" cy="575056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no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#include &lt;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stdio.h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&gt;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#include &lt;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stdlib.h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&gt;</a:t>
            </a:r>
          </a:p>
          <a:p>
            <a:pPr defTabSz="363855">
              <a:lnSpc>
                <a:spcPct val="100000"/>
              </a:lnSpc>
            </a:pPr>
            <a:endParaRPr lang="en-US" altLang="zh-CN" sz="800" dirty="0">
              <a:solidFill>
                <a:schemeClr val="tx1"/>
              </a:solidFill>
              <a:sym typeface="+mn-ea"/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#define LEN 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sizeof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Student)</a:t>
            </a:r>
          </a:p>
          <a:p>
            <a:pPr defTabSz="363855">
              <a:lnSpc>
                <a:spcPct val="100000"/>
              </a:lnSpc>
            </a:pPr>
            <a:endParaRPr lang="en-US" altLang="zh-CN" sz="800" dirty="0">
              <a:solidFill>
                <a:schemeClr val="tx1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Student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{	int 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num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	float score;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Student * next;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};</a:t>
            </a:r>
          </a:p>
          <a:p>
            <a:pPr defTabSz="363855">
              <a:lnSpc>
                <a:spcPct val="100000"/>
              </a:lnSpc>
            </a:pPr>
            <a:endParaRPr lang="en-US" altLang="zh-CN" sz="800" dirty="0">
              <a:solidFill>
                <a:schemeClr val="tx1"/>
              </a:solidFill>
              <a:sym typeface="+mn-ea"/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n;     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全局变量，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统计链表结点个数</a:t>
            </a:r>
            <a:endParaRPr lang="zh-CN" altLang="en-US" sz="8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 err="1" smtClean="0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Student   * </a:t>
            </a:r>
            <a:r>
              <a:rPr lang="en-US" altLang="zh-CN" sz="2100" b="1" dirty="0" err="1" smtClean="0">
                <a:solidFill>
                  <a:srgbClr val="FF0000"/>
                </a:solidFill>
                <a:sym typeface="+mn-ea"/>
              </a:rPr>
              <a:t>creat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( void );    </a:t>
            </a:r>
            <a:r>
              <a:rPr lang="en-US" altLang="zh-CN" sz="21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zh-CN" sz="2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声明</a:t>
            </a:r>
            <a:r>
              <a:rPr lang="en-US" altLang="zh-CN" sz="2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creat</a:t>
            </a:r>
            <a:r>
              <a:rPr lang="zh-CN" altLang="zh-CN" sz="2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函数</a:t>
            </a:r>
          </a:p>
          <a:p>
            <a:pPr defTabSz="363855">
              <a:lnSpc>
                <a:spcPct val="100000"/>
              </a:lnSpc>
            </a:pPr>
            <a:endParaRPr lang="zh-CN" altLang="en-US" sz="800" dirty="0" smtClean="0">
              <a:solidFill>
                <a:srgbClr val="FF0000"/>
              </a:solidFill>
              <a:sym typeface="+mn-ea"/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int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main()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{	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struct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Student * 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pt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;</a:t>
            </a:r>
          </a:p>
          <a:p>
            <a:pPr defTabSz="363855">
              <a:lnSpc>
                <a:spcPct val="100000"/>
              </a:lnSpc>
            </a:pPr>
            <a:r>
              <a:rPr lang="en-US" altLang="zh-CN" sz="2100" dirty="0" err="1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100" dirty="0" err="1" smtClean="0">
                <a:solidFill>
                  <a:schemeClr val="tx1"/>
                </a:solidFill>
                <a:sym typeface="+mn-ea"/>
              </a:rPr>
              <a:t>pt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= </a:t>
            </a:r>
            <a:r>
              <a:rPr lang="en-US" altLang="zh-CN" sz="2100" b="1" dirty="0" err="1" smtClean="0">
                <a:solidFill>
                  <a:srgbClr val="FF0000"/>
                </a:solidFill>
                <a:sym typeface="+mn-ea"/>
              </a:rPr>
              <a:t>creat</a:t>
            </a:r>
            <a:r>
              <a:rPr lang="en-US" altLang="zh-CN" sz="2100" b="1" dirty="0">
                <a:solidFill>
                  <a:srgbClr val="FF0000"/>
                </a:solidFill>
                <a:sym typeface="+mn-ea"/>
              </a:rPr>
              <a:t>()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; 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1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1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调用</a:t>
            </a:r>
            <a:r>
              <a:rPr lang="en-US" alt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creat</a:t>
            </a:r>
            <a:r>
              <a:rPr lang="zh-CN" alt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函数建立动态链表</a:t>
            </a:r>
            <a:endParaRPr lang="zh-CN" altLang="en-US" sz="21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 err="1" smtClean="0">
                <a:solidFill>
                  <a:schemeClr val="tx1"/>
                </a:solidFill>
                <a:sym typeface="+mn-ea"/>
              </a:rPr>
              <a:t>     printf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("\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nnum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:%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d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\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nscore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:%5.1f\n", 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pt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-&gt;</a:t>
            </a:r>
            <a:r>
              <a:rPr lang="en-US" altLang="zh-CN" sz="2100" dirty="0" err="1">
                <a:solidFill>
                  <a:schemeClr val="tx1"/>
                </a:solidFill>
                <a:sym typeface="+mn-ea"/>
              </a:rPr>
              <a:t>num, pt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-&gt;score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);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defTabSz="363855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	                     </a:t>
            </a: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 //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输出第</a:t>
            </a:r>
            <a:r>
              <a: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个结点的成员值</a:t>
            </a:r>
            <a:endParaRPr lang="zh-CN" altLang="en-US" sz="2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363855">
              <a:lnSpc>
                <a:spcPct val="100000"/>
              </a:lnSpc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return 0</a:t>
            </a:r>
            <a:r>
              <a:rPr lang="en-US" altLang="zh-CN" sz="2100" dirty="0" smtClean="0">
                <a:solidFill>
                  <a:schemeClr val="tx1"/>
                </a:solidFill>
                <a:sym typeface="+mn-ea"/>
              </a:rPr>
              <a:t>;   }</a:t>
            </a:r>
            <a:endParaRPr lang="en-US" altLang="zh-CN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27948" y="23181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建立动态链表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627948" y="303565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建立动态链表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1340768"/>
            <a:ext cx="8064896" cy="305816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363855">
              <a:lnSpc>
                <a:spcPct val="12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*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void )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函数返回指向链表头的指针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*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head;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链表头指针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* p1, * p2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defTabSz="363855" latinLnBrk="0"/>
            <a:r>
              <a:rPr lang="en-US" altLang="zh-CN" sz="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 defTabSz="363855" latinLnBrk="0"/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开辟结点空间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p1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指向当前要加入链表的结点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p2</a:t>
            </a:r>
            <a:r>
              <a:rPr lang="zh-CN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指向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链表的当前表尾结点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3855" latinLnBrk="0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p1=p2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* )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(LEN);     </a:t>
            </a:r>
          </a:p>
          <a:p>
            <a:pPr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 //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输入第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个学生的学号和成绩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scanf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("%d,%f",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&amp;p1-&gt;num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&amp;p1-&gt;score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88371" y="4870171"/>
          <a:ext cx="2580079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523"/>
                <a:gridCol w="1248556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72106" y="4726156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15" idx="3"/>
          </p:cNvCxnSpPr>
          <p:nvPr/>
        </p:nvCxnSpPr>
        <p:spPr>
          <a:xfrm>
            <a:off x="1485780" y="4956989"/>
            <a:ext cx="128652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"/>
            </p:custDataLst>
          </p:nvPr>
        </p:nvSpPr>
        <p:spPr>
          <a:xfrm>
            <a:off x="1258114" y="5237792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/>
          <p:nvPr>
            <p:custDataLst>
              <p:tags r:id="rId2"/>
            </p:custDataLst>
          </p:nvPr>
        </p:nvCxnSpPr>
        <p:spPr>
          <a:xfrm flipV="1">
            <a:off x="1771650" y="5302250"/>
            <a:ext cx="1000760" cy="166370"/>
          </a:xfrm>
          <a:prstGeom prst="bentConnector3">
            <a:avLst>
              <a:gd name="adj1" fmla="val 50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37532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建立动态链表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71834"/>
            <a:ext cx="9144000" cy="507746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3980"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NULL;           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链表开始没有，故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链表头指针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NULL</a:t>
            </a:r>
          </a:p>
          <a:p>
            <a:pPr marL="443230" defTabSz="363855"/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398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 p1-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!=0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指向当前要加入链表的结点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学号不为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为有效数据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n=n+1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统计结点个数</a:t>
            </a:r>
            <a:endParaRPr lang="en-US" altLang="zh-CN" sz="16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(n==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head=p1;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//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如当前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为第一个加入链表的结点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else  p2-&gt;next=p1;   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如当前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不是第一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个加入链表的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结点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//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p2</a:t>
            </a:r>
            <a:r>
              <a:rPr lang="zh-CN" altLang="zh-CN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指向</a:t>
            </a:r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链表的当前表尾结点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p2=p1;   </a:t>
            </a: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p1= (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*)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(LEN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给新结点分配空间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("%d,%f",  &amp;p1-&gt;num,   &amp;p1-&gt;score);</a:t>
            </a:r>
          </a:p>
          <a:p>
            <a:pPr marL="443230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输入新学生的学号和成绩</a:t>
            </a:r>
          </a:p>
          <a:p>
            <a:pPr marL="443230" defTabSz="363855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79375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p2-&gt;next=NULL</a:t>
            </a:r>
            <a:r>
              <a:rPr lang="en-US" altLang="zh-CN" sz="2000" dirty="0">
                <a:solidFill>
                  <a:schemeClr val="tx1"/>
                </a:solidFill>
              </a:rPr>
              <a:t>;    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置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链表表尾为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NULL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9375" defTabSz="363855"/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9375" defTabSz="363855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return(head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     }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7476" y="524418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肘形连接符 9"/>
          <p:cNvCxnSpPr/>
          <p:nvPr/>
        </p:nvCxnSpPr>
        <p:spPr>
          <a:xfrm>
            <a:off x="539552" y="5634370"/>
            <a:ext cx="154940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23728" y="5229199"/>
          <a:ext cx="1248556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556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32021" y="5085184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肘形连接符 13"/>
          <p:cNvCxnSpPr>
            <a:stCxn id="13" idx="3"/>
          </p:cNvCxnSpPr>
          <p:nvPr/>
        </p:nvCxnSpPr>
        <p:spPr>
          <a:xfrm>
            <a:off x="1445695" y="5316017"/>
            <a:ext cx="643263" cy="155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584" y="5740077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>
            <a:stCxn id="17" idx="3"/>
          </p:cNvCxnSpPr>
          <p:nvPr/>
        </p:nvCxnSpPr>
        <p:spPr>
          <a:xfrm flipV="1">
            <a:off x="1341258" y="5740077"/>
            <a:ext cx="747700" cy="2308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763604" y="5229199"/>
          <a:ext cx="1248556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556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10103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952719" y="5237584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肘形连接符 46"/>
          <p:cNvCxnSpPr>
            <a:stCxn id="46" idx="3"/>
          </p:cNvCxnSpPr>
          <p:nvPr/>
        </p:nvCxnSpPr>
        <p:spPr>
          <a:xfrm flipV="1">
            <a:off x="4466393" y="5468416"/>
            <a:ext cx="3216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flipV="1">
            <a:off x="2771775" y="5740400"/>
            <a:ext cx="2016125" cy="784860"/>
          </a:xfrm>
          <a:prstGeom prst="bentConnector3">
            <a:avLst>
              <a:gd name="adj1" fmla="val 500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02342" y="6345881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肘形连接符 55"/>
          <p:cNvCxnSpPr>
            <a:stCxn id="55" idx="0"/>
          </p:cNvCxnSpPr>
          <p:nvPr/>
        </p:nvCxnSpPr>
        <p:spPr>
          <a:xfrm rot="5400000" flipH="1" flipV="1">
            <a:off x="4445606" y="5869066"/>
            <a:ext cx="490388" cy="463243"/>
          </a:xfrm>
          <a:prstGeom prst="bentConnector3">
            <a:avLst>
              <a:gd name="adj1" fmla="val 87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52320" y="5229200"/>
          <a:ext cx="1248556" cy="1584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556"/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10107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66" name="肘形连接符 65"/>
          <p:cNvCxnSpPr>
            <a:stCxn id="65" idx="3"/>
          </p:cNvCxnSpPr>
          <p:nvPr/>
        </p:nvCxnSpPr>
        <p:spPr>
          <a:xfrm flipV="1">
            <a:off x="7101898" y="5388024"/>
            <a:ext cx="3216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/>
          <p:nvPr/>
        </p:nvCxnSpPr>
        <p:spPr>
          <a:xfrm flipV="1">
            <a:off x="5436235" y="5654675"/>
            <a:ext cx="2160270" cy="870585"/>
          </a:xfrm>
          <a:prstGeom prst="bentConnector3">
            <a:avLst>
              <a:gd name="adj1" fmla="val 500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76256" y="6223644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肘形连接符 70"/>
          <p:cNvCxnSpPr>
            <a:stCxn id="70" idx="0"/>
          </p:cNvCxnSpPr>
          <p:nvPr/>
        </p:nvCxnSpPr>
        <p:spPr>
          <a:xfrm rot="5400000" flipH="1" flipV="1">
            <a:off x="7119520" y="5746829"/>
            <a:ext cx="490388" cy="463243"/>
          </a:xfrm>
          <a:prstGeom prst="bentConnector3">
            <a:avLst>
              <a:gd name="adj1" fmla="val 87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96336" y="634125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" name="TextBox 64"/>
          <p:cNvSpPr txBox="1"/>
          <p:nvPr/>
        </p:nvSpPr>
        <p:spPr>
          <a:xfrm>
            <a:off x="6571714" y="5140682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4"/>
          <p:cNvSpPr txBox="1"/>
          <p:nvPr/>
        </p:nvSpPr>
        <p:spPr>
          <a:xfrm>
            <a:off x="8636099" y="4908907"/>
            <a:ext cx="513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46" grpId="0" animBg="1"/>
      <p:bldP spid="46" grpId="2" animBg="1"/>
      <p:bldP spid="55" grpId="0" animBg="1"/>
      <p:bldP spid="55" grpId="1" animBg="1"/>
      <p:bldP spid="70" grpId="0" animBg="1"/>
      <p:bldP spid="72" grpId="0"/>
      <p:bldP spid="3" grpId="0" bldLvl="0" animBg="1"/>
      <p:bldP spid="3" grpId="1" bldLvl="0" animBg="1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484438" y="260648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链表小结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85037"/>
            <a:ext cx="7869560" cy="2101081"/>
          </a:xfrm>
        </p:spPr>
        <p:txBody>
          <a:bodyPr/>
          <a:lstStyle/>
          <a:p>
            <a:r>
              <a:rPr lang="zh-CN" altLang="en-US" sz="2400" dirty="0" smtClean="0"/>
              <a:t>静态链表、动态链表</a:t>
            </a:r>
          </a:p>
          <a:p>
            <a:pPr marL="0" indent="0">
              <a:buNone/>
            </a:pPr>
            <a:r>
              <a:rPr lang="zh-CN" altLang="en-US" sz="2400" dirty="0" smtClean="0"/>
              <a:t>其他：</a:t>
            </a:r>
          </a:p>
          <a:p>
            <a:r>
              <a:rPr lang="zh-CN" altLang="en-US" sz="2400" dirty="0" smtClean="0"/>
              <a:t>链表中结点的删除、插入等</a:t>
            </a:r>
            <a:endParaRPr lang="en-US" altLang="zh-CN" sz="2400" dirty="0" smtClean="0"/>
          </a:p>
          <a:p>
            <a:r>
              <a:rPr lang="zh-CN" altLang="en-US" sz="2400" dirty="0" smtClean="0"/>
              <a:t>环形链表、双向链表</a:t>
            </a:r>
            <a:r>
              <a:rPr lang="zh-CN" altLang="en-US" sz="2400" dirty="0"/>
              <a:t>等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数据结构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课程中会详细介绍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64163"/>
            <a:ext cx="1944216" cy="277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482999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数据结构（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语言版），严蔚敏，吴伟民 著，清华大学出版社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89138"/>
            <a:ext cx="4895850" cy="3209925"/>
          </a:xfrm>
        </p:spPr>
        <p:txBody>
          <a:bodyPr/>
          <a:lstStyle/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结构体数据类型</a:t>
            </a:r>
            <a:endParaRPr lang="en-US" altLang="zh-CN" sz="3200" dirty="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2" charset="-122"/>
              </a:rPr>
              <a:t>结构体变量</a:t>
            </a:r>
            <a:endParaRPr lang="en-US" altLang="zh-CN" sz="3200" dirty="0" smtClean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结构体与数组</a:t>
            </a:r>
            <a:endParaRPr lang="en-US" altLang="zh-CN" sz="3200" dirty="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结构体与指针</a:t>
            </a:r>
          </a:p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结构体与函数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1865" y="4535943"/>
            <a:ext cx="2632943" cy="2005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掌握：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如何定义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存储结构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引用（使用）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初始化</a:t>
            </a: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263988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结构体类型变量的定义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1663700"/>
            <a:ext cx="5072062" cy="4502150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2" charset="-122"/>
              </a:rPr>
              <a:t>结构体类型和结构体类型变量是两个不同的概念</a:t>
            </a:r>
          </a:p>
          <a:p>
            <a:pPr lvl="1"/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结构体类型给出结构体模式，即结构体所具有的成员个数和类型，如：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Student</a:t>
            </a:r>
            <a:endParaRPr lang="zh-CN" altLang="en-US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结构体变量是具有某种结构体类型的变量，如：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e1, e2</a:t>
            </a:r>
          </a:p>
          <a:p>
            <a:pPr lvl="1"/>
            <a:endParaRPr lang="zh-CN" altLang="en-US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 smtClean="0">
                <a:latin typeface="黑体" panose="02010609060101010101" pitchFamily="2" charset="-122"/>
              </a:rPr>
              <a:t>必须先声明结构体类型，再定义结构体变量</a:t>
            </a:r>
          </a:p>
          <a:p>
            <a:endParaRPr lang="zh-CN" altLang="en-US" sz="2400" dirty="0" smtClean="0">
              <a:latin typeface="黑体" panose="02010609060101010101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148263" y="2322513"/>
            <a:ext cx="3924300" cy="329184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FF3300"/>
                </a:solidFill>
              </a:rPr>
              <a:t>struct</a:t>
            </a:r>
            <a:r>
              <a:rPr lang="en-US" altLang="zh-CN" sz="2000" b="1" dirty="0">
                <a:solidFill>
                  <a:srgbClr val="FF3300"/>
                </a:solidFill>
              </a:rPr>
              <a:t>  Student       </a:t>
            </a:r>
            <a:r>
              <a:rPr lang="en-US" altLang="zh-CN" sz="2000" b="1" dirty="0">
                <a:solidFill>
                  <a:schemeClr val="tx1"/>
                </a:solidFill>
              </a:rPr>
              <a:t>//</a:t>
            </a:r>
            <a:r>
              <a:rPr lang="zh-CN" altLang="zh-CN" sz="2000" b="1" dirty="0">
                <a:solidFill>
                  <a:schemeClr val="tx1"/>
                </a:solidFill>
              </a:rPr>
              <a:t>声明类型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b="1" dirty="0">
                <a:solidFill>
                  <a:schemeClr val="tx1"/>
                </a:solidFill>
              </a:rPr>
              <a:t>char  name[20]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char  sex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</a:p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</a:rPr>
              <a:t>　  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 age;</a:t>
            </a: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};</a:t>
            </a:r>
          </a:p>
          <a:p>
            <a:pPr eaLnBrk="1" hangingPunct="1"/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eaLnBrk="1" hangingPunct="1"/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用声明的类型定义变量</a:t>
            </a:r>
            <a:r>
              <a:rPr lang="en-US" altLang="en-US" sz="2000" b="1" dirty="0">
                <a:solidFill>
                  <a:schemeClr val="tx1"/>
                </a:solidFill>
                <a:sym typeface="+mn-ea"/>
              </a:rPr>
              <a:t>e1, e2</a:t>
            </a:r>
            <a:endParaRPr lang="en-US" altLang="zh-CN" sz="2000" b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000" b="1" dirty="0">
                <a:solidFill>
                  <a:srgbClr val="FF0000"/>
                </a:solidFill>
              </a:rPr>
              <a:t> Student </a:t>
            </a:r>
            <a:r>
              <a:rPr lang="en-US" altLang="zh-CN" sz="2800" b="1" dirty="0">
                <a:solidFill>
                  <a:srgbClr val="00B050"/>
                </a:solidFill>
              </a:rPr>
              <a:t>e1, e2</a:t>
            </a:r>
            <a:r>
              <a:rPr lang="en-US" altLang="zh-CN" sz="2000" b="1" dirty="0">
                <a:solidFill>
                  <a:srgbClr val="A50021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49400"/>
            <a:ext cx="8715375" cy="137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）一般定义形式</a:t>
            </a:r>
          </a:p>
          <a:p>
            <a:pPr>
              <a:lnSpc>
                <a:spcPct val="80000"/>
              </a:lnSpc>
            </a:pP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结构体名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…,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555776" y="3212976"/>
            <a:ext cx="4242866" cy="2739211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 Student</a:t>
            </a: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{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char  </a:t>
            </a:r>
            <a:r>
              <a:rPr lang="en-US" altLang="zh-CN" sz="2400" b="1" dirty="0">
                <a:solidFill>
                  <a:schemeClr val="tx1"/>
                </a:solidFill>
              </a:rPr>
              <a:t>name[20]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char  sex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 age;</a:t>
            </a:r>
          </a:p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</a:rPr>
              <a:t>   };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Student </a:t>
            </a:r>
            <a:r>
              <a:rPr lang="en-US" altLang="zh-CN" sz="2800" b="1" dirty="0">
                <a:solidFill>
                  <a:srgbClr val="FF0000"/>
                </a:solidFill>
              </a:rPr>
              <a:t>e1, e2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结构体类型变量的定义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k3NjAwYTMxMDI0ZTUyOGI4Yjg2MWM0ZmJkMjQ2ZjIifQ=="/>
  <p:tag name="KSO_WPP_MARK_KEY" val="e23be19e-a7bb-4003-8cbc-18bf682bb4f6"/>
  <p:tag name="commondata" val="eyJoZGlkIjoiZWFmNTU3YzQ2ODQ4NzhmYzBlOWVkZmMxNzkzODJlND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37503937007875,&quot;left&quot;:419.45,&quot;top&quot;:161.95,&quot;width&quot;:213.7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25f09d-1519-4151-9e9d-841a5c88e842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5fd527-7924-4d9a-bb6e-ee38775e5bb5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0352af9-3125-4a01-a549-46c846b0d2e5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5bc583b-091b-472b-be87-7140a49c3d3e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e8506a-8bbe-4477-925f-886b7508deb6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4.12503937007875,&quot;left&quot;:427.7750393700788,&quot;top&quot;:242.15,&quot;width&quot;:236.25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686955-5fda-48b4-be07-6f649a4407a4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e2d42fc-9fd4-427b-8e8d-bf3965c56d91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401e3e6-6517-4f55-8588-642860c328fa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3644</Words>
  <Application>Microsoft Office PowerPoint</Application>
  <PresentationFormat>全屏显示(4:3)</PresentationFormat>
  <Paragraphs>1218</Paragraphs>
  <Slides>68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0" baseType="lpstr">
      <vt:lpstr>示例演示文稿幻灯片（聚焦科技设计）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结构体类型变量的定义</vt:lpstr>
      <vt:lpstr>结构体类型变量的定义</vt:lpstr>
      <vt:lpstr>结构体类型变量的定义</vt:lpstr>
      <vt:lpstr>结构体类型变量的定义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结构体变量的初始化</vt:lpstr>
      <vt:lpstr>结构体变量的初始化</vt:lpstr>
      <vt:lpstr>结构体变量的初始化</vt:lpstr>
      <vt:lpstr>结构体变量的初始化</vt:lpstr>
      <vt:lpstr>PowerPoint 演示文稿</vt:lpstr>
      <vt:lpstr>结构体数组</vt:lpstr>
      <vt:lpstr>PowerPoint 演示文稿</vt:lpstr>
      <vt:lpstr>结构体数组的存储</vt:lpstr>
      <vt:lpstr>结构体数组初始化</vt:lpstr>
      <vt:lpstr>结构体数组初始化</vt:lpstr>
      <vt:lpstr>结构体数组初始化</vt:lpstr>
      <vt:lpstr>结构体数组初始化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结构体变量与指针</vt:lpstr>
      <vt:lpstr>结构体变量与指针</vt:lpstr>
      <vt:lpstr>结构体变量与指针</vt:lpstr>
      <vt:lpstr>结构体变量与指针</vt:lpstr>
      <vt:lpstr>PowerPoint 演示文稿</vt:lpstr>
      <vt:lpstr>结构体数组与指针</vt:lpstr>
      <vt:lpstr>结构体数组与指针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结构体与函数</vt:lpstr>
      <vt:lpstr>结构体变量作为函数参数</vt:lpstr>
      <vt:lpstr>结构体变量作为函数参数</vt:lpstr>
      <vt:lpstr>结构体指针变量作为函数参数</vt:lpstr>
      <vt:lpstr>PowerPoint 演示文稿</vt:lpstr>
      <vt:lpstr>PowerPoint 演示文稿</vt:lpstr>
      <vt:lpstr>结构体小结</vt:lpstr>
      <vt:lpstr>链表</vt:lpstr>
      <vt:lpstr>链表</vt:lpstr>
      <vt:lpstr>链表</vt:lpstr>
      <vt:lpstr>链表</vt:lpstr>
      <vt:lpstr>链表小结</vt:lpstr>
      <vt:lpstr>PowerPoint 演示文稿</vt:lpstr>
      <vt:lpstr>静态链表</vt:lpstr>
      <vt:lpstr>建立动态链表</vt:lpstr>
      <vt:lpstr>建立动态链表</vt:lpstr>
      <vt:lpstr>建立动态链表</vt:lpstr>
      <vt:lpstr>链表小结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吴茜媛</dc:creator>
  <cp:lastModifiedBy>PC</cp:lastModifiedBy>
  <cp:revision>3768</cp:revision>
  <dcterms:created xsi:type="dcterms:W3CDTF">2008-08-04T02:16:00Z</dcterms:created>
  <dcterms:modified xsi:type="dcterms:W3CDTF">2024-11-05T12:56:29Z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CC924F11F1F44D69AAAB94CC291C9347</vt:lpwstr>
  </property>
  <property fmtid="{D5CDD505-2E9C-101B-9397-08002B2CF9AE}" pid="3" name="KSOProductBuildVer">
    <vt:lpwstr>2052-12.1.0.18345</vt:lpwstr>
  </property>
</Properties>
</file>