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4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5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5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3" r:id="rId2"/>
    <p:sldMasterId id="2147483678" r:id="rId3"/>
    <p:sldMasterId id="2147483693" r:id="rId4"/>
    <p:sldMasterId id="2147483708" r:id="rId5"/>
    <p:sldMasterId id="2147483723" r:id="rId6"/>
  </p:sldMasterIdLst>
  <p:notesMasterIdLst>
    <p:notesMasterId r:id="rId94"/>
  </p:notesMasterIdLst>
  <p:handoutMasterIdLst>
    <p:handoutMasterId r:id="rId95"/>
  </p:handoutMasterIdLst>
  <p:sldIdLst>
    <p:sldId id="455" r:id="rId7"/>
    <p:sldId id="717" r:id="rId8"/>
    <p:sldId id="1125" r:id="rId9"/>
    <p:sldId id="718" r:id="rId10"/>
    <p:sldId id="1139" r:id="rId11"/>
    <p:sldId id="1124" r:id="rId12"/>
    <p:sldId id="520" r:id="rId13"/>
    <p:sldId id="515" r:id="rId14"/>
    <p:sldId id="522" r:id="rId15"/>
    <p:sldId id="517" r:id="rId16"/>
    <p:sldId id="585" r:id="rId17"/>
    <p:sldId id="567" r:id="rId18"/>
    <p:sldId id="867" r:id="rId19"/>
    <p:sldId id="868" r:id="rId20"/>
    <p:sldId id="1138" r:id="rId21"/>
    <p:sldId id="1129" r:id="rId22"/>
    <p:sldId id="649" r:id="rId23"/>
    <p:sldId id="568" r:id="rId24"/>
    <p:sldId id="635" r:id="rId25"/>
    <p:sldId id="1383" r:id="rId26"/>
    <p:sldId id="642" r:id="rId27"/>
    <p:sldId id="1384" r:id="rId28"/>
    <p:sldId id="643" r:id="rId29"/>
    <p:sldId id="1385" r:id="rId30"/>
    <p:sldId id="645" r:id="rId31"/>
    <p:sldId id="1381" r:id="rId32"/>
    <p:sldId id="1382" r:id="rId33"/>
    <p:sldId id="940" r:id="rId34"/>
    <p:sldId id="1133" r:id="rId35"/>
    <p:sldId id="1213" r:id="rId36"/>
    <p:sldId id="1387" r:id="rId37"/>
    <p:sldId id="941" r:id="rId38"/>
    <p:sldId id="942" r:id="rId39"/>
    <p:sldId id="1388" r:id="rId40"/>
    <p:sldId id="632" r:id="rId41"/>
    <p:sldId id="1000" r:id="rId42"/>
    <p:sldId id="1386" r:id="rId43"/>
    <p:sldId id="1447" r:id="rId44"/>
    <p:sldId id="587" r:id="rId45"/>
    <p:sldId id="1600" r:id="rId46"/>
    <p:sldId id="1601" r:id="rId47"/>
    <p:sldId id="944" r:id="rId48"/>
    <p:sldId id="1509" r:id="rId49"/>
    <p:sldId id="460" r:id="rId50"/>
    <p:sldId id="524" r:id="rId51"/>
    <p:sldId id="1141" r:id="rId52"/>
    <p:sldId id="584" r:id="rId53"/>
    <p:sldId id="1209" r:id="rId54"/>
    <p:sldId id="503" r:id="rId55"/>
    <p:sldId id="510" r:id="rId56"/>
    <p:sldId id="508" r:id="rId57"/>
    <p:sldId id="509" r:id="rId58"/>
    <p:sldId id="1212" r:id="rId59"/>
    <p:sldId id="1211" r:id="rId60"/>
    <p:sldId id="651" r:id="rId61"/>
    <p:sldId id="1215" r:id="rId62"/>
    <p:sldId id="1350" r:id="rId63"/>
    <p:sldId id="1265" r:id="rId64"/>
    <p:sldId id="1142" r:id="rId65"/>
    <p:sldId id="536" r:id="rId66"/>
    <p:sldId id="537" r:id="rId67"/>
    <p:sldId id="538" r:id="rId68"/>
    <p:sldId id="539" r:id="rId69"/>
    <p:sldId id="540" r:id="rId70"/>
    <p:sldId id="541" r:id="rId71"/>
    <p:sldId id="576" r:id="rId72"/>
    <p:sldId id="1217" r:id="rId73"/>
    <p:sldId id="543" r:id="rId74"/>
    <p:sldId id="544" r:id="rId75"/>
    <p:sldId id="1554" r:id="rId76"/>
    <p:sldId id="597" r:id="rId77"/>
    <p:sldId id="1493" r:id="rId78"/>
    <p:sldId id="1494" r:id="rId79"/>
    <p:sldId id="545" r:id="rId80"/>
    <p:sldId id="546" r:id="rId81"/>
    <p:sldId id="596" r:id="rId82"/>
    <p:sldId id="593" r:id="rId83"/>
    <p:sldId id="548" r:id="rId84"/>
    <p:sldId id="553" r:id="rId85"/>
    <p:sldId id="554" r:id="rId86"/>
    <p:sldId id="552" r:id="rId87"/>
    <p:sldId id="555" r:id="rId88"/>
    <p:sldId id="556" r:id="rId89"/>
    <p:sldId id="557" r:id="rId90"/>
    <p:sldId id="559" r:id="rId91"/>
    <p:sldId id="558" r:id="rId92"/>
    <p:sldId id="560" r:id="rId93"/>
  </p:sldIdLst>
  <p:sldSz cx="9144000" cy="6858000" type="screen4x3"/>
  <p:notesSz cx="6669088" cy="9820275"/>
  <p:custDataLst>
    <p:tags r:id="rId96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295" userDrawn="1">
          <p15:clr>
            <a:srgbClr val="A4A3A4"/>
          </p15:clr>
        </p15:guide>
        <p15:guide id="2" pos="28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CCECFF"/>
    <a:srgbClr val="CCFFCC"/>
    <a:srgbClr val="00FF00"/>
    <a:srgbClr val="FF6699"/>
    <a:srgbClr val="CC0000"/>
    <a:srgbClr val="000099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090"/>
    <p:restoredTop sz="99507"/>
  </p:normalViewPr>
  <p:slideViewPr>
    <p:cSldViewPr showGuides="1">
      <p:cViewPr>
        <p:scale>
          <a:sx n="75" d="100"/>
          <a:sy n="75" d="100"/>
        </p:scale>
        <p:origin x="-1704" y="-294"/>
      </p:cViewPr>
      <p:guideLst>
        <p:guide orient="horz" pos="2295"/>
        <p:guide pos="280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25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0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63" Type="http://schemas.openxmlformats.org/officeDocument/2006/relationships/slide" Target="slides/slide57.xml"/><Relationship Id="rId68" Type="http://schemas.openxmlformats.org/officeDocument/2006/relationships/slide" Target="slides/slide62.xml"/><Relationship Id="rId76" Type="http://schemas.openxmlformats.org/officeDocument/2006/relationships/slide" Target="slides/slide70.xml"/><Relationship Id="rId84" Type="http://schemas.openxmlformats.org/officeDocument/2006/relationships/slide" Target="slides/slide78.xml"/><Relationship Id="rId89" Type="http://schemas.openxmlformats.org/officeDocument/2006/relationships/slide" Target="slides/slide83.xml"/><Relationship Id="rId97" Type="http://schemas.openxmlformats.org/officeDocument/2006/relationships/presProps" Target="presProps.xml"/><Relationship Id="rId7" Type="http://schemas.openxmlformats.org/officeDocument/2006/relationships/slide" Target="slides/slide1.xml"/><Relationship Id="rId71" Type="http://schemas.openxmlformats.org/officeDocument/2006/relationships/slide" Target="slides/slide65.xml"/><Relationship Id="rId92" Type="http://schemas.openxmlformats.org/officeDocument/2006/relationships/slide" Target="slides/slide8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slide" Target="slides/slide47.xml"/><Relationship Id="rId58" Type="http://schemas.openxmlformats.org/officeDocument/2006/relationships/slide" Target="slides/slide52.xml"/><Relationship Id="rId66" Type="http://schemas.openxmlformats.org/officeDocument/2006/relationships/slide" Target="slides/slide60.xml"/><Relationship Id="rId74" Type="http://schemas.openxmlformats.org/officeDocument/2006/relationships/slide" Target="slides/slide68.xml"/><Relationship Id="rId79" Type="http://schemas.openxmlformats.org/officeDocument/2006/relationships/slide" Target="slides/slide73.xml"/><Relationship Id="rId87" Type="http://schemas.openxmlformats.org/officeDocument/2006/relationships/slide" Target="slides/slide81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5.xml"/><Relationship Id="rId82" Type="http://schemas.openxmlformats.org/officeDocument/2006/relationships/slide" Target="slides/slide76.xml"/><Relationship Id="rId90" Type="http://schemas.openxmlformats.org/officeDocument/2006/relationships/slide" Target="slides/slide84.xml"/><Relationship Id="rId95" Type="http://schemas.openxmlformats.org/officeDocument/2006/relationships/handoutMaster" Target="handoutMasters/handoutMaster1.xml"/><Relationship Id="rId19" Type="http://schemas.openxmlformats.org/officeDocument/2006/relationships/slide" Target="slides/slide1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slide" Target="slides/slide50.xml"/><Relationship Id="rId64" Type="http://schemas.openxmlformats.org/officeDocument/2006/relationships/slide" Target="slides/slide58.xml"/><Relationship Id="rId69" Type="http://schemas.openxmlformats.org/officeDocument/2006/relationships/slide" Target="slides/slide63.xml"/><Relationship Id="rId77" Type="http://schemas.openxmlformats.org/officeDocument/2006/relationships/slide" Target="slides/slide71.xml"/><Relationship Id="rId100" Type="http://schemas.openxmlformats.org/officeDocument/2006/relationships/tableStyles" Target="tableStyles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72" Type="http://schemas.openxmlformats.org/officeDocument/2006/relationships/slide" Target="slides/slide66.xml"/><Relationship Id="rId80" Type="http://schemas.openxmlformats.org/officeDocument/2006/relationships/slide" Target="slides/slide74.xml"/><Relationship Id="rId85" Type="http://schemas.openxmlformats.org/officeDocument/2006/relationships/slide" Target="slides/slide79.xml"/><Relationship Id="rId93" Type="http://schemas.openxmlformats.org/officeDocument/2006/relationships/slide" Target="slides/slide87.xml"/><Relationship Id="rId9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slide" Target="slides/slide53.xml"/><Relationship Id="rId67" Type="http://schemas.openxmlformats.org/officeDocument/2006/relationships/slide" Target="slides/slide61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62" Type="http://schemas.openxmlformats.org/officeDocument/2006/relationships/slide" Target="slides/slide56.xml"/><Relationship Id="rId70" Type="http://schemas.openxmlformats.org/officeDocument/2006/relationships/slide" Target="slides/slide64.xml"/><Relationship Id="rId75" Type="http://schemas.openxmlformats.org/officeDocument/2006/relationships/slide" Target="slides/slide69.xml"/><Relationship Id="rId83" Type="http://schemas.openxmlformats.org/officeDocument/2006/relationships/slide" Target="slides/slide77.xml"/><Relationship Id="rId88" Type="http://schemas.openxmlformats.org/officeDocument/2006/relationships/slide" Target="slides/slide82.xml"/><Relationship Id="rId91" Type="http://schemas.openxmlformats.org/officeDocument/2006/relationships/slide" Target="slides/slide85.xml"/><Relationship Id="rId96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slide" Target="slides/slide51.xml"/><Relationship Id="rId10" Type="http://schemas.openxmlformats.org/officeDocument/2006/relationships/slide" Target="slides/slide4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slide" Target="slides/slide54.xml"/><Relationship Id="rId65" Type="http://schemas.openxmlformats.org/officeDocument/2006/relationships/slide" Target="slides/slide59.xml"/><Relationship Id="rId73" Type="http://schemas.openxmlformats.org/officeDocument/2006/relationships/slide" Target="slides/slide67.xml"/><Relationship Id="rId78" Type="http://schemas.openxmlformats.org/officeDocument/2006/relationships/slide" Target="slides/slide72.xml"/><Relationship Id="rId81" Type="http://schemas.openxmlformats.org/officeDocument/2006/relationships/slide" Target="slides/slide75.xml"/><Relationship Id="rId86" Type="http://schemas.openxmlformats.org/officeDocument/2006/relationships/slide" Target="slides/slide80.xml"/><Relationship Id="rId94" Type="http://schemas.openxmlformats.org/officeDocument/2006/relationships/notesMaster" Target="notesMasters/notesMaster1.xml"/><Relationship Id="rId9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9" Type="http://schemas.openxmlformats.org/officeDocument/2006/relationships/slide" Target="slides/slide3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05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8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9838" y="0"/>
            <a:ext cx="2889250" cy="4905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8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29738"/>
            <a:ext cx="2889250" cy="4905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8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9838" y="9329738"/>
            <a:ext cx="2889250" cy="4905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 algn="r" eaLnBrk="1" fontAlgn="base" hangingPunct="1">
              <a:buNone/>
            </a:pPr>
            <a:fld id="{9A0DB2DC-4C9A-4742-B13C-FB6460FD3503}" type="slidenum">
              <a:rPr lang="en-US" altLang="zh-CN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z="1200" strike="noStrike" noProof="1"/>
          </a:p>
        </p:txBody>
      </p:sp>
    </p:spTree>
    <p:extLst>
      <p:ext uri="{BB962C8B-B14F-4D97-AF65-F5344CB8AC3E}">
        <p14:creationId xmlns:p14="http://schemas.microsoft.com/office/powerpoint/2010/main" val="19162620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79475" y="736600"/>
            <a:ext cx="4910138" cy="3683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12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664075"/>
            <a:ext cx="4891088" cy="4419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</a:p>
        </p:txBody>
      </p:sp>
      <p:sp>
        <p:nvSpPr>
          <p:cNvPr id="68612" name="Rectangle 8"/>
          <p:cNvSpPr>
            <a:spLocks noChangeArrowheads="1"/>
          </p:cNvSpPr>
          <p:nvPr/>
        </p:nvSpPr>
        <p:spPr bwMode="auto">
          <a:xfrm>
            <a:off x="904875" y="349250"/>
            <a:ext cx="2800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清华大学</a:t>
            </a:r>
            <a:r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《</a:t>
            </a: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计算机文化基础</a:t>
            </a:r>
            <a:r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》</a:t>
            </a: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电子教案</a:t>
            </a:r>
          </a:p>
        </p:txBody>
      </p:sp>
      <p:sp>
        <p:nvSpPr>
          <p:cNvPr id="68613" name="Rectangle 9"/>
          <p:cNvSpPr>
            <a:spLocks noChangeArrowheads="1"/>
          </p:cNvSpPr>
          <p:nvPr/>
        </p:nvSpPr>
        <p:spPr bwMode="auto">
          <a:xfrm>
            <a:off x="3679825" y="349250"/>
            <a:ext cx="2100263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2003</a:t>
            </a: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月</a:t>
            </a:r>
          </a:p>
        </p:txBody>
      </p:sp>
      <p:sp>
        <p:nvSpPr>
          <p:cNvPr id="20486" name="Rectangle 10"/>
          <p:cNvSpPr/>
          <p:nvPr/>
        </p:nvSpPr>
        <p:spPr>
          <a:xfrm>
            <a:off x="889000" y="9166225"/>
            <a:ext cx="4965700" cy="327025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ctr"/>
            <a:fld id="{9A0DB2DC-4C9A-4742-B13C-FB6460FD3503}" type="slidenum">
              <a:rPr lang="en-US" altLang="zh-CN" sz="1200" dirty="0"/>
              <a:t>‹#›</a:t>
            </a:fld>
            <a:r>
              <a:rPr lang="en-US" altLang="zh-CN" sz="1200" dirty="0"/>
              <a:t> </a:t>
            </a:r>
            <a:r>
              <a:rPr lang="zh-CN" altLang="en-US" sz="1200" dirty="0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39657478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70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/>
            <a:endParaRPr lang="zh-CN" altLang="en-US" dirty="0"/>
          </a:p>
        </p:txBody>
      </p:sp>
      <p:sp>
        <p:nvSpPr>
          <p:cNvPr id="717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/>
            <a:fld id="{9A0DB2DC-4C9A-4742-B13C-FB6460FD3503}" type="slidenum">
              <a:rPr lang="en-US" altLang="zh-CN" sz="1200" dirty="0">
                <a:latin typeface="Arial" panose="020B0604020202020204" pitchFamily="34" charset="0"/>
                <a:ea typeface="宋体" panose="02010600030101010101" pitchFamily="2" charset="-122"/>
              </a:rPr>
              <a:t>5</a:t>
            </a:fld>
            <a:endParaRPr lang="en-US" altLang="zh-CN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70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/>
            <a:endParaRPr lang="zh-CN" altLang="en-US" dirty="0"/>
          </a:p>
        </p:txBody>
      </p:sp>
      <p:sp>
        <p:nvSpPr>
          <p:cNvPr id="717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/>
            <a:fld id="{9A0DB2DC-4C9A-4742-B13C-FB6460FD3503}" type="slidenum">
              <a:rPr lang="en-US" altLang="zh-CN" sz="1200" dirty="0">
                <a:latin typeface="Arial" panose="020B0604020202020204" pitchFamily="34" charset="0"/>
                <a:ea typeface="宋体" panose="02010600030101010101" pitchFamily="2" charset="-122"/>
              </a:rPr>
              <a:t>15</a:t>
            </a:fld>
            <a:endParaRPr lang="en-US" altLang="zh-CN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1986" name="备注占位符 2"/>
          <p:cNvSpPr>
            <a:spLocks noGrp="1"/>
          </p:cNvSpPr>
          <p:nvPr>
            <p:ph type="body"/>
          </p:nvPr>
        </p:nvSpPr>
        <p:spPr>
          <a:ln>
            <a:miter/>
          </a:ln>
        </p:spPr>
        <p:txBody>
          <a:bodyPr wrap="square" lIns="91440" tIns="45720" rIns="91440" bIns="45720" anchor="t" anchorCtr="0"/>
          <a:lstStyle/>
          <a:p>
            <a:pPr lvl="0"/>
            <a:r>
              <a:rPr lang="zh-CN" altLang="en-US" dirty="0"/>
              <a:t>误差与溢出</a:t>
            </a:r>
          </a:p>
        </p:txBody>
      </p:sp>
      <p:sp>
        <p:nvSpPr>
          <p:cNvPr id="4198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778250" y="9328150"/>
            <a:ext cx="2889250" cy="49053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/>
            <a:fld id="{9A0DB2DC-4C9A-4742-B13C-FB6460FD3503}" type="slidenum">
              <a:rPr lang="zh-CN" altLang="en-US" dirty="0"/>
              <a:t>21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70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/>
            <a:endParaRPr lang="zh-CN" altLang="en-US" dirty="0"/>
          </a:p>
        </p:txBody>
      </p:sp>
      <p:sp>
        <p:nvSpPr>
          <p:cNvPr id="717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/>
            <a:fld id="{9A0DB2DC-4C9A-4742-B13C-FB6460FD3503}" type="slidenum">
              <a:rPr lang="en-US" altLang="zh-CN" sz="1200" dirty="0">
                <a:latin typeface="Arial" panose="020B0604020202020204" pitchFamily="34" charset="0"/>
                <a:ea typeface="宋体" panose="02010600030101010101" pitchFamily="2" charset="-122"/>
              </a:rPr>
              <a:t>46</a:t>
            </a:fld>
            <a:endParaRPr lang="en-US" altLang="zh-CN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70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/>
            <a:endParaRPr lang="zh-CN" altLang="en-US" dirty="0"/>
          </a:p>
        </p:txBody>
      </p:sp>
      <p:sp>
        <p:nvSpPr>
          <p:cNvPr id="717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/>
            <a:fld id="{9A0DB2DC-4C9A-4742-B13C-FB6460FD3503}" type="slidenum">
              <a:rPr lang="en-US" altLang="zh-CN" sz="1200" dirty="0">
                <a:latin typeface="Arial" panose="020B0604020202020204" pitchFamily="34" charset="0"/>
                <a:ea typeface="宋体" panose="02010600030101010101" pitchFamily="2" charset="-122"/>
              </a:rPr>
              <a:t>59</a:t>
            </a:fld>
            <a:endParaRPr lang="en-US" altLang="zh-CN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1600200" y="0"/>
            <a:ext cx="716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2525713" y="6335713"/>
            <a:ext cx="394335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西安交通大学 电信学部 计算机科学与技术学院</a:t>
            </a:r>
          </a:p>
        </p:txBody>
      </p:sp>
      <p:sp>
        <p:nvSpPr>
          <p:cNvPr id="20" name="Rectangle 8"/>
          <p:cNvSpPr>
            <a:spLocks noChangeArrowheads="1"/>
          </p:cNvSpPr>
          <p:nvPr/>
        </p:nvSpPr>
        <p:spPr bwMode="ltGray">
          <a:xfrm>
            <a:off x="5895975" y="0"/>
            <a:ext cx="3248025" cy="27813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7173" name="Group 9"/>
          <p:cNvGrpSpPr/>
          <p:nvPr/>
        </p:nvGrpSpPr>
        <p:grpSpPr>
          <a:xfrm>
            <a:off x="19050" y="2330450"/>
            <a:ext cx="9115425" cy="358775"/>
            <a:chOff x="3827" y="1468"/>
            <a:chExt cx="1927" cy="226"/>
          </a:xfrm>
        </p:grpSpPr>
        <p:sp>
          <p:nvSpPr>
            <p:cNvPr id="7174" name="Line 10"/>
            <p:cNvSpPr/>
            <p:nvPr/>
          </p:nvSpPr>
          <p:spPr>
            <a:xfrm>
              <a:off x="3827" y="1468"/>
              <a:ext cx="1927" cy="0"/>
            </a:xfrm>
            <a:prstGeom prst="line">
              <a:avLst/>
            </a:prstGeom>
            <a:ln w="19050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7175" name="Line 11"/>
            <p:cNvSpPr/>
            <p:nvPr/>
          </p:nvSpPr>
          <p:spPr>
            <a:xfrm>
              <a:off x="3827" y="1540"/>
              <a:ext cx="1927" cy="0"/>
            </a:xfrm>
            <a:prstGeom prst="line">
              <a:avLst/>
            </a:prstGeom>
            <a:ln w="19050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7176" name="Line 12"/>
            <p:cNvSpPr/>
            <p:nvPr/>
          </p:nvSpPr>
          <p:spPr>
            <a:xfrm>
              <a:off x="3827" y="1616"/>
              <a:ext cx="1927" cy="0"/>
            </a:xfrm>
            <a:prstGeom prst="line">
              <a:avLst/>
            </a:prstGeom>
            <a:ln w="19050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7177" name="Line 13"/>
            <p:cNvSpPr/>
            <p:nvPr/>
          </p:nvSpPr>
          <p:spPr>
            <a:xfrm>
              <a:off x="3827" y="1694"/>
              <a:ext cx="1927" cy="0"/>
            </a:xfrm>
            <a:prstGeom prst="line">
              <a:avLst/>
            </a:prstGeom>
            <a:ln w="19050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</p:grpSp>
      <p:pic>
        <p:nvPicPr>
          <p:cNvPr id="7178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887663" cy="27908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7" name="Rectangle 15"/>
          <p:cNvSpPr>
            <a:spLocks noChangeArrowheads="1"/>
          </p:cNvSpPr>
          <p:nvPr/>
        </p:nvSpPr>
        <p:spPr bwMode="black">
          <a:xfrm>
            <a:off x="0" y="2781300"/>
            <a:ext cx="9144000" cy="71438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" name="Rectangle 16"/>
          <p:cNvSpPr>
            <a:spLocks noChangeArrowheads="1"/>
          </p:cNvSpPr>
          <p:nvPr/>
        </p:nvSpPr>
        <p:spPr bwMode="gray">
          <a:xfrm>
            <a:off x="2627313" y="2852738"/>
            <a:ext cx="6516688" cy="936625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7181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4488" y="0"/>
            <a:ext cx="3011487" cy="27813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 bwMode="grayWhite">
          <a:xfrm>
            <a:off x="4859338" y="4292600"/>
            <a:ext cx="3168650" cy="758825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5137" name="Rectangle 17"/>
          <p:cNvSpPr>
            <a:spLocks noGrp="1" noChangeArrowheads="1"/>
          </p:cNvSpPr>
          <p:nvPr>
            <p:ph type="ctrTitle"/>
          </p:nvPr>
        </p:nvSpPr>
        <p:spPr bwMode="ltGray">
          <a:xfrm>
            <a:off x="2987675" y="2987675"/>
            <a:ext cx="5791200" cy="685800"/>
          </a:xfrm>
        </p:spPr>
        <p:txBody>
          <a:bodyPr/>
          <a:lstStyle>
            <a:lvl1pPr algn="l">
              <a:defRPr sz="5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2133600" cy="320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50CAEE4-D6D0-4E64-ADB4-997E73CFF48B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September 24, 2024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20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320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algn="r" fontAlgn="base">
              <a:buNone/>
            </a:pPr>
            <a:fld id="{9A0DB2DC-4C9A-4742-B13C-FB6460FD3503}" type="slidenum">
              <a:rPr lang="en-US" altLang="zh-CN" strike="noStrike" noProof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95C5B0-1B18-43EE-A7B7-EB95D6CB2C44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September 24, 2024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46875" y="228600"/>
            <a:ext cx="2092325" cy="6065838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228600"/>
            <a:ext cx="6126162" cy="60658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95C5B0-1B18-43EE-A7B7-EB95D6CB2C44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September 24, 2024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4600" y="228600"/>
            <a:ext cx="6324600" cy="5334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SmartArt 占位符 2"/>
          <p:cNvSpPr>
            <a:spLocks noGrp="1"/>
          </p:cNvSpPr>
          <p:nvPr>
            <p:ph type="pic" idx="1" hasCustomPrompt="1"/>
          </p:nvPr>
        </p:nvSpPr>
        <p:spPr>
          <a:xfrm>
            <a:off x="468313" y="1268413"/>
            <a:ext cx="8229600" cy="50260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kumimoji="0" lang="zh-CN" alt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 </a:t>
            </a:r>
            <a:r>
              <a:rPr kumimoji="0" lang="en-US" altLang="zh-CN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SmartArt </a:t>
            </a:r>
            <a:r>
              <a:rPr kumimoji="0" lang="zh-CN" alt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图形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95C5B0-1B18-43EE-A7B7-EB95D6CB2C44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September 24, 2024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4600" y="228600"/>
            <a:ext cx="6324600" cy="5334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68313" y="1268413"/>
            <a:ext cx="4038600" cy="502602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2602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95C5B0-1B18-43EE-A7B7-EB95D6CB2C44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September 24, 2024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标题和内容在文本之上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476250"/>
            <a:ext cx="9144000" cy="11430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676400"/>
            <a:ext cx="6629400" cy="18669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4400" y="3695700"/>
            <a:ext cx="6629400" cy="18669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521450"/>
            <a:ext cx="21336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95C5B0-1B18-43EE-A7B7-EB95D6CB2C44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September 24, 2024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32138" y="6613525"/>
            <a:ext cx="28956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521450"/>
            <a:ext cx="21336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1600200" y="0"/>
            <a:ext cx="716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2525713" y="6335713"/>
            <a:ext cx="394335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西安交通大学 电信学部 计算机科学与技术学院</a:t>
            </a:r>
          </a:p>
        </p:txBody>
      </p:sp>
      <p:sp>
        <p:nvSpPr>
          <p:cNvPr id="20" name="Rectangle 8"/>
          <p:cNvSpPr>
            <a:spLocks noChangeArrowheads="1"/>
          </p:cNvSpPr>
          <p:nvPr/>
        </p:nvSpPr>
        <p:spPr bwMode="ltGray">
          <a:xfrm>
            <a:off x="5895975" y="0"/>
            <a:ext cx="3248025" cy="27813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9221" name="Group 9"/>
          <p:cNvGrpSpPr/>
          <p:nvPr/>
        </p:nvGrpSpPr>
        <p:grpSpPr>
          <a:xfrm>
            <a:off x="19050" y="2330450"/>
            <a:ext cx="9115425" cy="358775"/>
            <a:chOff x="3827" y="1468"/>
            <a:chExt cx="1927" cy="226"/>
          </a:xfrm>
        </p:grpSpPr>
        <p:sp>
          <p:nvSpPr>
            <p:cNvPr id="9222" name="Line 10"/>
            <p:cNvSpPr/>
            <p:nvPr/>
          </p:nvSpPr>
          <p:spPr>
            <a:xfrm>
              <a:off x="3827" y="1468"/>
              <a:ext cx="1927" cy="0"/>
            </a:xfrm>
            <a:prstGeom prst="line">
              <a:avLst/>
            </a:prstGeom>
            <a:ln w="19050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9223" name="Line 11"/>
            <p:cNvSpPr/>
            <p:nvPr/>
          </p:nvSpPr>
          <p:spPr>
            <a:xfrm>
              <a:off x="3827" y="1540"/>
              <a:ext cx="1927" cy="0"/>
            </a:xfrm>
            <a:prstGeom prst="line">
              <a:avLst/>
            </a:prstGeom>
            <a:ln w="19050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9224" name="Line 12"/>
            <p:cNvSpPr/>
            <p:nvPr/>
          </p:nvSpPr>
          <p:spPr>
            <a:xfrm>
              <a:off x="3827" y="1616"/>
              <a:ext cx="1927" cy="0"/>
            </a:xfrm>
            <a:prstGeom prst="line">
              <a:avLst/>
            </a:prstGeom>
            <a:ln w="19050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9225" name="Line 13"/>
            <p:cNvSpPr/>
            <p:nvPr/>
          </p:nvSpPr>
          <p:spPr>
            <a:xfrm>
              <a:off x="3827" y="1694"/>
              <a:ext cx="1927" cy="0"/>
            </a:xfrm>
            <a:prstGeom prst="line">
              <a:avLst/>
            </a:prstGeom>
            <a:ln w="19050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</p:grpSp>
      <p:pic>
        <p:nvPicPr>
          <p:cNvPr id="9226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887663" cy="27908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7" name="Rectangle 15"/>
          <p:cNvSpPr>
            <a:spLocks noChangeArrowheads="1"/>
          </p:cNvSpPr>
          <p:nvPr/>
        </p:nvSpPr>
        <p:spPr bwMode="black">
          <a:xfrm>
            <a:off x="0" y="2781300"/>
            <a:ext cx="9144000" cy="71438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" name="Rectangle 16"/>
          <p:cNvSpPr>
            <a:spLocks noChangeArrowheads="1"/>
          </p:cNvSpPr>
          <p:nvPr/>
        </p:nvSpPr>
        <p:spPr bwMode="gray">
          <a:xfrm>
            <a:off x="2627313" y="2852738"/>
            <a:ext cx="6516688" cy="936625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922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4488" y="0"/>
            <a:ext cx="3011487" cy="27813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 bwMode="grayWhite">
          <a:xfrm>
            <a:off x="4859338" y="4292600"/>
            <a:ext cx="3168650" cy="758825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5137" name="Rectangle 17"/>
          <p:cNvSpPr>
            <a:spLocks noGrp="1" noChangeArrowheads="1"/>
          </p:cNvSpPr>
          <p:nvPr>
            <p:ph type="ctrTitle"/>
          </p:nvPr>
        </p:nvSpPr>
        <p:spPr bwMode="ltGray">
          <a:xfrm>
            <a:off x="2987675" y="2987675"/>
            <a:ext cx="5791200" cy="685800"/>
          </a:xfrm>
        </p:spPr>
        <p:txBody>
          <a:bodyPr/>
          <a:lstStyle>
            <a:lvl1pPr algn="l">
              <a:defRPr sz="5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2133600" cy="320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50CAEE4-D6D0-4E64-ADB4-997E73CFF48B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September 24, 2024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20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320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algn="r" fontAlgn="base">
              <a:buNone/>
            </a:pPr>
            <a:fld id="{9A0DB2DC-4C9A-4742-B13C-FB6460FD3503}" type="slidenum">
              <a:rPr lang="en-US" altLang="zh-CN" strike="noStrike" noProof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95C5B0-1B18-43EE-A7B7-EB95D6CB2C44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September 24, 2024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95C5B0-1B18-43EE-A7B7-EB95D6CB2C44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September 24, 2024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95C5B0-1B18-43EE-A7B7-EB95D6CB2C44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September 24, 2024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95C5B0-1B18-43EE-A7B7-EB95D6CB2C44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September 24, 2024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95C5B0-1B18-43EE-A7B7-EB95D6CB2C44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September 24, 2024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95C5B0-1B18-43EE-A7B7-EB95D6CB2C44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September 24, 2024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95C5B0-1B18-43EE-A7B7-EB95D6CB2C44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September 24, 2024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95C5B0-1B18-43EE-A7B7-EB95D6CB2C44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September 24, 2024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95C5B0-1B18-43EE-A7B7-EB95D6CB2C44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September 24, 2024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95C5B0-1B18-43EE-A7B7-EB95D6CB2C44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September 24, 2024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46875" y="228600"/>
            <a:ext cx="2092325" cy="6065838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228600"/>
            <a:ext cx="6126162" cy="60658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95C5B0-1B18-43EE-A7B7-EB95D6CB2C44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September 24, 2024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4600" y="228600"/>
            <a:ext cx="6324600" cy="5334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SmartArt 占位符 2"/>
          <p:cNvSpPr>
            <a:spLocks noGrp="1"/>
          </p:cNvSpPr>
          <p:nvPr>
            <p:ph type="pic" idx="1" hasCustomPrompt="1"/>
          </p:nvPr>
        </p:nvSpPr>
        <p:spPr>
          <a:xfrm>
            <a:off x="468313" y="1268413"/>
            <a:ext cx="8229600" cy="50260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kumimoji="0" lang="zh-CN" alt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 </a:t>
            </a:r>
            <a:r>
              <a:rPr kumimoji="0" lang="en-US" altLang="zh-CN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SmartArt </a:t>
            </a:r>
            <a:r>
              <a:rPr kumimoji="0" lang="zh-CN" alt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图形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95C5B0-1B18-43EE-A7B7-EB95D6CB2C44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September 24, 2024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4600" y="228600"/>
            <a:ext cx="6324600" cy="5334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68313" y="1268413"/>
            <a:ext cx="4038600" cy="502602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2602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95C5B0-1B18-43EE-A7B7-EB95D6CB2C44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September 24, 2024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标题和内容在文本之上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476250"/>
            <a:ext cx="9144000" cy="11430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676400"/>
            <a:ext cx="6629400" cy="18669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4400" y="3695700"/>
            <a:ext cx="6629400" cy="18669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521450"/>
            <a:ext cx="21336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95C5B0-1B18-43EE-A7B7-EB95D6CB2C44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September 24, 2024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32138" y="6613525"/>
            <a:ext cx="28956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521450"/>
            <a:ext cx="21336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1600200" y="0"/>
            <a:ext cx="716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2525713" y="6335713"/>
            <a:ext cx="394335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西安交通大学 电信学部 计算机科学与技术学院</a:t>
            </a:r>
          </a:p>
        </p:txBody>
      </p:sp>
      <p:sp>
        <p:nvSpPr>
          <p:cNvPr id="20" name="Rectangle 8"/>
          <p:cNvSpPr>
            <a:spLocks noChangeArrowheads="1"/>
          </p:cNvSpPr>
          <p:nvPr/>
        </p:nvSpPr>
        <p:spPr bwMode="ltGray">
          <a:xfrm>
            <a:off x="5895975" y="0"/>
            <a:ext cx="3248025" cy="27813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1269" name="Group 9"/>
          <p:cNvGrpSpPr/>
          <p:nvPr/>
        </p:nvGrpSpPr>
        <p:grpSpPr>
          <a:xfrm>
            <a:off x="19050" y="2330450"/>
            <a:ext cx="9115425" cy="358775"/>
            <a:chOff x="3827" y="1468"/>
            <a:chExt cx="1927" cy="226"/>
          </a:xfrm>
        </p:grpSpPr>
        <p:sp>
          <p:nvSpPr>
            <p:cNvPr id="11270" name="Line 10"/>
            <p:cNvSpPr/>
            <p:nvPr/>
          </p:nvSpPr>
          <p:spPr>
            <a:xfrm>
              <a:off x="3827" y="1468"/>
              <a:ext cx="1927" cy="0"/>
            </a:xfrm>
            <a:prstGeom prst="line">
              <a:avLst/>
            </a:prstGeom>
            <a:ln w="19050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11271" name="Line 11"/>
            <p:cNvSpPr/>
            <p:nvPr/>
          </p:nvSpPr>
          <p:spPr>
            <a:xfrm>
              <a:off x="3827" y="1540"/>
              <a:ext cx="1927" cy="0"/>
            </a:xfrm>
            <a:prstGeom prst="line">
              <a:avLst/>
            </a:prstGeom>
            <a:ln w="19050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11272" name="Line 12"/>
            <p:cNvSpPr/>
            <p:nvPr/>
          </p:nvSpPr>
          <p:spPr>
            <a:xfrm>
              <a:off x="3827" y="1616"/>
              <a:ext cx="1927" cy="0"/>
            </a:xfrm>
            <a:prstGeom prst="line">
              <a:avLst/>
            </a:prstGeom>
            <a:ln w="19050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11273" name="Line 13"/>
            <p:cNvSpPr/>
            <p:nvPr/>
          </p:nvSpPr>
          <p:spPr>
            <a:xfrm>
              <a:off x="3827" y="1694"/>
              <a:ext cx="1927" cy="0"/>
            </a:xfrm>
            <a:prstGeom prst="line">
              <a:avLst/>
            </a:prstGeom>
            <a:ln w="19050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</p:grpSp>
      <p:pic>
        <p:nvPicPr>
          <p:cNvPr id="11274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887663" cy="27908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7" name="Rectangle 15"/>
          <p:cNvSpPr>
            <a:spLocks noChangeArrowheads="1"/>
          </p:cNvSpPr>
          <p:nvPr/>
        </p:nvSpPr>
        <p:spPr bwMode="black">
          <a:xfrm>
            <a:off x="0" y="2781300"/>
            <a:ext cx="9144000" cy="71438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" name="Rectangle 16"/>
          <p:cNvSpPr>
            <a:spLocks noChangeArrowheads="1"/>
          </p:cNvSpPr>
          <p:nvPr/>
        </p:nvSpPr>
        <p:spPr bwMode="gray">
          <a:xfrm>
            <a:off x="2627313" y="2852738"/>
            <a:ext cx="6516688" cy="936625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1277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4488" y="0"/>
            <a:ext cx="3011487" cy="27813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 bwMode="grayWhite">
          <a:xfrm>
            <a:off x="4859338" y="4292600"/>
            <a:ext cx="3168650" cy="758825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5137" name="Rectangle 17"/>
          <p:cNvSpPr>
            <a:spLocks noGrp="1" noChangeArrowheads="1"/>
          </p:cNvSpPr>
          <p:nvPr>
            <p:ph type="ctrTitle"/>
          </p:nvPr>
        </p:nvSpPr>
        <p:spPr bwMode="ltGray">
          <a:xfrm>
            <a:off x="2987675" y="2987675"/>
            <a:ext cx="5791200" cy="685800"/>
          </a:xfrm>
        </p:spPr>
        <p:txBody>
          <a:bodyPr/>
          <a:lstStyle>
            <a:lvl1pPr algn="l">
              <a:defRPr sz="5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2133600" cy="320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50CAEE4-D6D0-4E64-ADB4-997E73CFF48B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September 24, 2024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20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320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algn="r" fontAlgn="base">
              <a:buNone/>
            </a:pPr>
            <a:fld id="{9A0DB2DC-4C9A-4742-B13C-FB6460FD3503}" type="slidenum">
              <a:rPr lang="en-US" altLang="zh-CN" strike="noStrike" noProof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95C5B0-1B18-43EE-A7B7-EB95D6CB2C44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September 24, 2024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95C5B0-1B18-43EE-A7B7-EB95D6CB2C44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September 24, 2024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95C5B0-1B18-43EE-A7B7-EB95D6CB2C44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September 24, 2024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95C5B0-1B18-43EE-A7B7-EB95D6CB2C44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September 24, 2024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95C5B0-1B18-43EE-A7B7-EB95D6CB2C44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September 24, 2024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95C5B0-1B18-43EE-A7B7-EB95D6CB2C44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September 24, 2024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95C5B0-1B18-43EE-A7B7-EB95D6CB2C44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September 24, 2024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95C5B0-1B18-43EE-A7B7-EB95D6CB2C44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September 24, 2024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95C5B0-1B18-43EE-A7B7-EB95D6CB2C44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September 24, 2024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95C5B0-1B18-43EE-A7B7-EB95D6CB2C44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September 24, 2024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46875" y="228600"/>
            <a:ext cx="2092325" cy="6065838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228600"/>
            <a:ext cx="6126162" cy="60658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95C5B0-1B18-43EE-A7B7-EB95D6CB2C44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September 24, 2024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95C5B0-1B18-43EE-A7B7-EB95D6CB2C44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September 24, 2024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4600" y="228600"/>
            <a:ext cx="6324600" cy="5334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SmartArt 占位符 2"/>
          <p:cNvSpPr>
            <a:spLocks noGrp="1"/>
          </p:cNvSpPr>
          <p:nvPr>
            <p:ph type="pic" idx="1" hasCustomPrompt="1"/>
          </p:nvPr>
        </p:nvSpPr>
        <p:spPr>
          <a:xfrm>
            <a:off x="468313" y="1268413"/>
            <a:ext cx="8229600" cy="50260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kumimoji="0" lang="zh-CN" alt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 </a:t>
            </a:r>
            <a:r>
              <a:rPr kumimoji="0" lang="en-US" altLang="zh-CN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SmartArt </a:t>
            </a:r>
            <a:r>
              <a:rPr kumimoji="0" lang="zh-CN" alt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图形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95C5B0-1B18-43EE-A7B7-EB95D6CB2C44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September 24, 2024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4600" y="228600"/>
            <a:ext cx="6324600" cy="5334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68313" y="1268413"/>
            <a:ext cx="4038600" cy="502602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2602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95C5B0-1B18-43EE-A7B7-EB95D6CB2C44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September 24, 2024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标题和内容在文本之上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476250"/>
            <a:ext cx="9144000" cy="11430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676400"/>
            <a:ext cx="6629400" cy="18669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4400" y="3695700"/>
            <a:ext cx="6629400" cy="18669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521450"/>
            <a:ext cx="21336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95C5B0-1B18-43EE-A7B7-EB95D6CB2C44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September 24, 2024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32138" y="6613525"/>
            <a:ext cx="28956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521450"/>
            <a:ext cx="21336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1600200" y="0"/>
            <a:ext cx="716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2525713" y="6335713"/>
            <a:ext cx="394335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西安交通大学 电信学部 计算机科学与技术学院</a:t>
            </a:r>
          </a:p>
        </p:txBody>
      </p:sp>
      <p:sp>
        <p:nvSpPr>
          <p:cNvPr id="20" name="Rectangle 8"/>
          <p:cNvSpPr>
            <a:spLocks noChangeArrowheads="1"/>
          </p:cNvSpPr>
          <p:nvPr/>
        </p:nvSpPr>
        <p:spPr bwMode="ltGray">
          <a:xfrm>
            <a:off x="5895975" y="0"/>
            <a:ext cx="3248025" cy="27813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3317" name="Group 9"/>
          <p:cNvGrpSpPr/>
          <p:nvPr/>
        </p:nvGrpSpPr>
        <p:grpSpPr>
          <a:xfrm>
            <a:off x="19050" y="2330450"/>
            <a:ext cx="9115425" cy="358775"/>
            <a:chOff x="3827" y="1468"/>
            <a:chExt cx="1927" cy="226"/>
          </a:xfrm>
        </p:grpSpPr>
        <p:sp>
          <p:nvSpPr>
            <p:cNvPr id="13318" name="Line 10"/>
            <p:cNvSpPr/>
            <p:nvPr/>
          </p:nvSpPr>
          <p:spPr>
            <a:xfrm>
              <a:off x="3827" y="1468"/>
              <a:ext cx="1927" cy="0"/>
            </a:xfrm>
            <a:prstGeom prst="line">
              <a:avLst/>
            </a:prstGeom>
            <a:ln w="19050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13319" name="Line 11"/>
            <p:cNvSpPr/>
            <p:nvPr/>
          </p:nvSpPr>
          <p:spPr>
            <a:xfrm>
              <a:off x="3827" y="1540"/>
              <a:ext cx="1927" cy="0"/>
            </a:xfrm>
            <a:prstGeom prst="line">
              <a:avLst/>
            </a:prstGeom>
            <a:ln w="19050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13320" name="Line 12"/>
            <p:cNvSpPr/>
            <p:nvPr/>
          </p:nvSpPr>
          <p:spPr>
            <a:xfrm>
              <a:off x="3827" y="1616"/>
              <a:ext cx="1927" cy="0"/>
            </a:xfrm>
            <a:prstGeom prst="line">
              <a:avLst/>
            </a:prstGeom>
            <a:ln w="19050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13321" name="Line 13"/>
            <p:cNvSpPr/>
            <p:nvPr/>
          </p:nvSpPr>
          <p:spPr>
            <a:xfrm>
              <a:off x="3827" y="1694"/>
              <a:ext cx="1927" cy="0"/>
            </a:xfrm>
            <a:prstGeom prst="line">
              <a:avLst/>
            </a:prstGeom>
            <a:ln w="19050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</p:grpSp>
      <p:pic>
        <p:nvPicPr>
          <p:cNvPr id="13322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887663" cy="27908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7" name="Rectangle 15"/>
          <p:cNvSpPr>
            <a:spLocks noChangeArrowheads="1"/>
          </p:cNvSpPr>
          <p:nvPr/>
        </p:nvSpPr>
        <p:spPr bwMode="black">
          <a:xfrm>
            <a:off x="0" y="2781300"/>
            <a:ext cx="9144000" cy="71438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" name="Rectangle 16"/>
          <p:cNvSpPr>
            <a:spLocks noChangeArrowheads="1"/>
          </p:cNvSpPr>
          <p:nvPr/>
        </p:nvSpPr>
        <p:spPr bwMode="gray">
          <a:xfrm>
            <a:off x="2627313" y="2852738"/>
            <a:ext cx="6516688" cy="936625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3325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4488" y="0"/>
            <a:ext cx="3011487" cy="27813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 bwMode="grayWhite">
          <a:xfrm>
            <a:off x="4859338" y="4292600"/>
            <a:ext cx="3168650" cy="758825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5137" name="Rectangle 17"/>
          <p:cNvSpPr>
            <a:spLocks noGrp="1" noChangeArrowheads="1"/>
          </p:cNvSpPr>
          <p:nvPr>
            <p:ph type="ctrTitle"/>
          </p:nvPr>
        </p:nvSpPr>
        <p:spPr bwMode="ltGray">
          <a:xfrm>
            <a:off x="2987675" y="2987675"/>
            <a:ext cx="5791200" cy="685800"/>
          </a:xfrm>
        </p:spPr>
        <p:txBody>
          <a:bodyPr/>
          <a:lstStyle>
            <a:lvl1pPr algn="l">
              <a:defRPr sz="5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2133600" cy="320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50CAEE4-D6D0-4E64-ADB4-997E73CFF48B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September 24, 2024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20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320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algn="r" fontAlgn="base">
              <a:buNone/>
            </a:pPr>
            <a:fld id="{9A0DB2DC-4C9A-4742-B13C-FB6460FD3503}" type="slidenum">
              <a:rPr lang="en-US" altLang="zh-CN" strike="noStrike" noProof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95C5B0-1B18-43EE-A7B7-EB95D6CB2C44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September 24, 2024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95C5B0-1B18-43EE-A7B7-EB95D6CB2C44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September 24, 2024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95C5B0-1B18-43EE-A7B7-EB95D6CB2C44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September 24, 2024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95C5B0-1B18-43EE-A7B7-EB95D6CB2C44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September 24, 2024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95C5B0-1B18-43EE-A7B7-EB95D6CB2C44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September 24, 2024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95C5B0-1B18-43EE-A7B7-EB95D6CB2C44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September 24, 2024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95C5B0-1B18-43EE-A7B7-EB95D6CB2C44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September 24, 2024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95C5B0-1B18-43EE-A7B7-EB95D6CB2C44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September 24, 2024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95C5B0-1B18-43EE-A7B7-EB95D6CB2C44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September 24, 2024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95C5B0-1B18-43EE-A7B7-EB95D6CB2C44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September 24, 2024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46875" y="228600"/>
            <a:ext cx="2092325" cy="6065838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228600"/>
            <a:ext cx="6126162" cy="60658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95C5B0-1B18-43EE-A7B7-EB95D6CB2C44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September 24, 2024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4600" y="228600"/>
            <a:ext cx="6324600" cy="5334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SmartArt 占位符 2"/>
          <p:cNvSpPr>
            <a:spLocks noGrp="1"/>
          </p:cNvSpPr>
          <p:nvPr>
            <p:ph type="pic" idx="1" hasCustomPrompt="1"/>
          </p:nvPr>
        </p:nvSpPr>
        <p:spPr>
          <a:xfrm>
            <a:off x="468313" y="1268413"/>
            <a:ext cx="8229600" cy="50260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kumimoji="0" lang="zh-CN" alt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 </a:t>
            </a:r>
            <a:r>
              <a:rPr kumimoji="0" lang="en-US" altLang="zh-CN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SmartArt </a:t>
            </a:r>
            <a:r>
              <a:rPr kumimoji="0" lang="zh-CN" alt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图形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95C5B0-1B18-43EE-A7B7-EB95D6CB2C44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September 24, 2024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4600" y="228600"/>
            <a:ext cx="6324600" cy="5334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68313" y="1268413"/>
            <a:ext cx="4038600" cy="502602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2602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95C5B0-1B18-43EE-A7B7-EB95D6CB2C44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September 24, 2024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标题和内容在文本之上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476250"/>
            <a:ext cx="9144000" cy="11430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676400"/>
            <a:ext cx="6629400" cy="18669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4400" y="3695700"/>
            <a:ext cx="6629400" cy="18669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521450"/>
            <a:ext cx="21336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95C5B0-1B18-43EE-A7B7-EB95D6CB2C44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September 24, 2024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32138" y="6613525"/>
            <a:ext cx="28956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521450"/>
            <a:ext cx="21336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1600200" y="0"/>
            <a:ext cx="716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2525713" y="6335713"/>
            <a:ext cx="394335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西安交通大学 电信学部 计算机科学与技术学院</a:t>
            </a:r>
          </a:p>
        </p:txBody>
      </p:sp>
      <p:sp>
        <p:nvSpPr>
          <p:cNvPr id="20" name="Rectangle 8"/>
          <p:cNvSpPr>
            <a:spLocks noChangeArrowheads="1"/>
          </p:cNvSpPr>
          <p:nvPr/>
        </p:nvSpPr>
        <p:spPr bwMode="ltGray">
          <a:xfrm>
            <a:off x="5895975" y="0"/>
            <a:ext cx="3248025" cy="27813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5365" name="Group 9"/>
          <p:cNvGrpSpPr/>
          <p:nvPr/>
        </p:nvGrpSpPr>
        <p:grpSpPr>
          <a:xfrm>
            <a:off x="19050" y="2330450"/>
            <a:ext cx="9115425" cy="358775"/>
            <a:chOff x="3827" y="1468"/>
            <a:chExt cx="1927" cy="226"/>
          </a:xfrm>
        </p:grpSpPr>
        <p:sp>
          <p:nvSpPr>
            <p:cNvPr id="15366" name="Line 10"/>
            <p:cNvSpPr/>
            <p:nvPr/>
          </p:nvSpPr>
          <p:spPr>
            <a:xfrm>
              <a:off x="3827" y="1468"/>
              <a:ext cx="1927" cy="0"/>
            </a:xfrm>
            <a:prstGeom prst="line">
              <a:avLst/>
            </a:prstGeom>
            <a:ln w="19050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15367" name="Line 11"/>
            <p:cNvSpPr/>
            <p:nvPr/>
          </p:nvSpPr>
          <p:spPr>
            <a:xfrm>
              <a:off x="3827" y="1540"/>
              <a:ext cx="1927" cy="0"/>
            </a:xfrm>
            <a:prstGeom prst="line">
              <a:avLst/>
            </a:prstGeom>
            <a:ln w="19050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15368" name="Line 12"/>
            <p:cNvSpPr/>
            <p:nvPr/>
          </p:nvSpPr>
          <p:spPr>
            <a:xfrm>
              <a:off x="3827" y="1616"/>
              <a:ext cx="1927" cy="0"/>
            </a:xfrm>
            <a:prstGeom prst="line">
              <a:avLst/>
            </a:prstGeom>
            <a:ln w="19050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15369" name="Line 13"/>
            <p:cNvSpPr/>
            <p:nvPr/>
          </p:nvSpPr>
          <p:spPr>
            <a:xfrm>
              <a:off x="3827" y="1694"/>
              <a:ext cx="1927" cy="0"/>
            </a:xfrm>
            <a:prstGeom prst="line">
              <a:avLst/>
            </a:prstGeom>
            <a:ln w="19050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</p:grpSp>
      <p:pic>
        <p:nvPicPr>
          <p:cNvPr id="15370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887663" cy="27908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7" name="Rectangle 15"/>
          <p:cNvSpPr>
            <a:spLocks noChangeArrowheads="1"/>
          </p:cNvSpPr>
          <p:nvPr/>
        </p:nvSpPr>
        <p:spPr bwMode="black">
          <a:xfrm>
            <a:off x="0" y="2781300"/>
            <a:ext cx="9144000" cy="71438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" name="Rectangle 16"/>
          <p:cNvSpPr>
            <a:spLocks noChangeArrowheads="1"/>
          </p:cNvSpPr>
          <p:nvPr/>
        </p:nvSpPr>
        <p:spPr bwMode="gray">
          <a:xfrm>
            <a:off x="2627313" y="2852738"/>
            <a:ext cx="6516688" cy="936625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5373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4488" y="0"/>
            <a:ext cx="3011487" cy="27813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 bwMode="grayWhite">
          <a:xfrm>
            <a:off x="4859338" y="4292600"/>
            <a:ext cx="3168650" cy="758825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5137" name="Rectangle 17"/>
          <p:cNvSpPr>
            <a:spLocks noGrp="1" noChangeArrowheads="1"/>
          </p:cNvSpPr>
          <p:nvPr>
            <p:ph type="ctrTitle"/>
          </p:nvPr>
        </p:nvSpPr>
        <p:spPr bwMode="ltGray">
          <a:xfrm>
            <a:off x="2987675" y="2987675"/>
            <a:ext cx="5791200" cy="685800"/>
          </a:xfrm>
        </p:spPr>
        <p:txBody>
          <a:bodyPr/>
          <a:lstStyle>
            <a:lvl1pPr algn="l">
              <a:defRPr sz="5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2133600" cy="320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50CAEE4-D6D0-4E64-ADB4-997E73CFF48B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September 24, 2024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20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320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algn="r" fontAlgn="base">
              <a:buNone/>
            </a:pPr>
            <a:fld id="{9A0DB2DC-4C9A-4742-B13C-FB6460FD3503}" type="slidenum">
              <a:rPr lang="en-US" altLang="zh-CN" strike="noStrike" noProof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95C5B0-1B18-43EE-A7B7-EB95D6CB2C44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September 24, 2024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95C5B0-1B18-43EE-A7B7-EB95D6CB2C44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September 24, 2024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95C5B0-1B18-43EE-A7B7-EB95D6CB2C44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September 24, 2024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95C5B0-1B18-43EE-A7B7-EB95D6CB2C44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September 24, 2024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95C5B0-1B18-43EE-A7B7-EB95D6CB2C44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September 24, 2024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95C5B0-1B18-43EE-A7B7-EB95D6CB2C44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September 24, 2024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95C5B0-1B18-43EE-A7B7-EB95D6CB2C44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September 24, 2024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95C5B0-1B18-43EE-A7B7-EB95D6CB2C44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September 24, 2024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95C5B0-1B18-43EE-A7B7-EB95D6CB2C44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September 24, 2024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95C5B0-1B18-43EE-A7B7-EB95D6CB2C44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September 24, 2024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46875" y="228600"/>
            <a:ext cx="2092325" cy="6065838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228600"/>
            <a:ext cx="6126162" cy="60658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95C5B0-1B18-43EE-A7B7-EB95D6CB2C44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September 24, 2024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4600" y="228600"/>
            <a:ext cx="6324600" cy="5334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SmartArt 占位符 2"/>
          <p:cNvSpPr>
            <a:spLocks noGrp="1"/>
          </p:cNvSpPr>
          <p:nvPr>
            <p:ph type="pic" idx="1" hasCustomPrompt="1"/>
          </p:nvPr>
        </p:nvSpPr>
        <p:spPr>
          <a:xfrm>
            <a:off x="468313" y="1268413"/>
            <a:ext cx="8229600" cy="50260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kumimoji="0" lang="zh-CN" alt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 </a:t>
            </a:r>
            <a:r>
              <a:rPr kumimoji="0" lang="en-US" altLang="zh-CN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SmartArt </a:t>
            </a:r>
            <a:r>
              <a:rPr kumimoji="0" lang="zh-CN" alt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图形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95C5B0-1B18-43EE-A7B7-EB95D6CB2C44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September 24, 2024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4600" y="228600"/>
            <a:ext cx="6324600" cy="5334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68313" y="1268413"/>
            <a:ext cx="4038600" cy="502602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2602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95C5B0-1B18-43EE-A7B7-EB95D6CB2C44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September 24, 2024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95C5B0-1B18-43EE-A7B7-EB95D6CB2C44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September 24, 2024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标题和内容在文本之上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476250"/>
            <a:ext cx="9144000" cy="11430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676400"/>
            <a:ext cx="6629400" cy="18669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4400" y="3695700"/>
            <a:ext cx="6629400" cy="18669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521450"/>
            <a:ext cx="21336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95C5B0-1B18-43EE-A7B7-EB95D6CB2C44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September 24, 2024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32138" y="6613525"/>
            <a:ext cx="28956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521450"/>
            <a:ext cx="21336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1600200" y="0"/>
            <a:ext cx="716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2525713" y="6335713"/>
            <a:ext cx="394335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西安交通大学 电信学部 计算机科学与技术学院</a:t>
            </a:r>
          </a:p>
        </p:txBody>
      </p:sp>
      <p:sp>
        <p:nvSpPr>
          <p:cNvPr id="20" name="Rectangle 8"/>
          <p:cNvSpPr>
            <a:spLocks noChangeArrowheads="1"/>
          </p:cNvSpPr>
          <p:nvPr/>
        </p:nvSpPr>
        <p:spPr bwMode="ltGray">
          <a:xfrm>
            <a:off x="5895975" y="0"/>
            <a:ext cx="3248025" cy="27813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7413" name="Group 9"/>
          <p:cNvGrpSpPr/>
          <p:nvPr/>
        </p:nvGrpSpPr>
        <p:grpSpPr>
          <a:xfrm>
            <a:off x="19050" y="2330450"/>
            <a:ext cx="9115425" cy="358775"/>
            <a:chOff x="3827" y="1468"/>
            <a:chExt cx="1927" cy="226"/>
          </a:xfrm>
        </p:grpSpPr>
        <p:sp>
          <p:nvSpPr>
            <p:cNvPr id="17414" name="Line 10"/>
            <p:cNvSpPr/>
            <p:nvPr/>
          </p:nvSpPr>
          <p:spPr>
            <a:xfrm>
              <a:off x="3827" y="1468"/>
              <a:ext cx="1927" cy="0"/>
            </a:xfrm>
            <a:prstGeom prst="line">
              <a:avLst/>
            </a:prstGeom>
            <a:ln w="19050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17415" name="Line 11"/>
            <p:cNvSpPr/>
            <p:nvPr/>
          </p:nvSpPr>
          <p:spPr>
            <a:xfrm>
              <a:off x="3827" y="1540"/>
              <a:ext cx="1927" cy="0"/>
            </a:xfrm>
            <a:prstGeom prst="line">
              <a:avLst/>
            </a:prstGeom>
            <a:ln w="19050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17416" name="Line 12"/>
            <p:cNvSpPr/>
            <p:nvPr/>
          </p:nvSpPr>
          <p:spPr>
            <a:xfrm>
              <a:off x="3827" y="1616"/>
              <a:ext cx="1927" cy="0"/>
            </a:xfrm>
            <a:prstGeom prst="line">
              <a:avLst/>
            </a:prstGeom>
            <a:ln w="19050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17417" name="Line 13"/>
            <p:cNvSpPr/>
            <p:nvPr/>
          </p:nvSpPr>
          <p:spPr>
            <a:xfrm>
              <a:off x="3827" y="1694"/>
              <a:ext cx="1927" cy="0"/>
            </a:xfrm>
            <a:prstGeom prst="line">
              <a:avLst/>
            </a:prstGeom>
            <a:ln w="19050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</p:grpSp>
      <p:pic>
        <p:nvPicPr>
          <p:cNvPr id="17418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887663" cy="27908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7" name="Rectangle 15"/>
          <p:cNvSpPr>
            <a:spLocks noChangeArrowheads="1"/>
          </p:cNvSpPr>
          <p:nvPr/>
        </p:nvSpPr>
        <p:spPr bwMode="black">
          <a:xfrm>
            <a:off x="0" y="2781300"/>
            <a:ext cx="9144000" cy="71438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" name="Rectangle 16"/>
          <p:cNvSpPr>
            <a:spLocks noChangeArrowheads="1"/>
          </p:cNvSpPr>
          <p:nvPr/>
        </p:nvSpPr>
        <p:spPr bwMode="gray">
          <a:xfrm>
            <a:off x="2627313" y="2852738"/>
            <a:ext cx="6516688" cy="936625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7421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4488" y="0"/>
            <a:ext cx="3011487" cy="27813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 bwMode="grayWhite">
          <a:xfrm>
            <a:off x="4859338" y="4292600"/>
            <a:ext cx="3168650" cy="758825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5137" name="Rectangle 17"/>
          <p:cNvSpPr>
            <a:spLocks noGrp="1" noChangeArrowheads="1"/>
          </p:cNvSpPr>
          <p:nvPr>
            <p:ph type="ctrTitle"/>
          </p:nvPr>
        </p:nvSpPr>
        <p:spPr bwMode="ltGray">
          <a:xfrm>
            <a:off x="2987675" y="2987675"/>
            <a:ext cx="5791200" cy="685800"/>
          </a:xfrm>
        </p:spPr>
        <p:txBody>
          <a:bodyPr/>
          <a:lstStyle>
            <a:lvl1pPr algn="l">
              <a:defRPr sz="5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2133600" cy="320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50CAEE4-D6D0-4E64-ADB4-997E73CFF48B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September 24, 2024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20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320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algn="r" fontAlgn="base">
              <a:buNone/>
            </a:pPr>
            <a:fld id="{9A0DB2DC-4C9A-4742-B13C-FB6460FD3503}" type="slidenum">
              <a:rPr lang="en-US" altLang="zh-CN" strike="noStrike" noProof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95C5B0-1B18-43EE-A7B7-EB95D6CB2C44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September 24, 2024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95C5B0-1B18-43EE-A7B7-EB95D6CB2C44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September 24, 2024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95C5B0-1B18-43EE-A7B7-EB95D6CB2C44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September 24, 2024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95C5B0-1B18-43EE-A7B7-EB95D6CB2C44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September 24, 2024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95C5B0-1B18-43EE-A7B7-EB95D6CB2C44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September 24, 2024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95C5B0-1B18-43EE-A7B7-EB95D6CB2C44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September 24, 2024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95C5B0-1B18-43EE-A7B7-EB95D6CB2C44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September 24, 2024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95C5B0-1B18-43EE-A7B7-EB95D6CB2C44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September 24, 2024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95C5B0-1B18-43EE-A7B7-EB95D6CB2C44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September 24, 2024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95C5B0-1B18-43EE-A7B7-EB95D6CB2C44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September 24, 2024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46875" y="228600"/>
            <a:ext cx="2092325" cy="6065838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228600"/>
            <a:ext cx="6126162" cy="60658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95C5B0-1B18-43EE-A7B7-EB95D6CB2C44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September 24, 2024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4600" y="228600"/>
            <a:ext cx="6324600" cy="5334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SmartArt 占位符 2"/>
          <p:cNvSpPr>
            <a:spLocks noGrp="1"/>
          </p:cNvSpPr>
          <p:nvPr>
            <p:ph type="pic" idx="1" hasCustomPrompt="1"/>
          </p:nvPr>
        </p:nvSpPr>
        <p:spPr>
          <a:xfrm>
            <a:off x="468313" y="1268413"/>
            <a:ext cx="8229600" cy="50260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kumimoji="0" lang="zh-CN" alt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 </a:t>
            </a:r>
            <a:r>
              <a:rPr kumimoji="0" lang="en-US" altLang="zh-CN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SmartArt </a:t>
            </a:r>
            <a:r>
              <a:rPr kumimoji="0" lang="zh-CN" alt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图形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95C5B0-1B18-43EE-A7B7-EB95D6CB2C44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September 24, 2024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4600" y="228600"/>
            <a:ext cx="6324600" cy="5334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68313" y="1268413"/>
            <a:ext cx="4038600" cy="502602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2602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95C5B0-1B18-43EE-A7B7-EB95D6CB2C44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September 24, 2024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标题和内容在文本之上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476250"/>
            <a:ext cx="9144000" cy="11430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676400"/>
            <a:ext cx="6629400" cy="18669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4400" y="3695700"/>
            <a:ext cx="6629400" cy="18669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521450"/>
            <a:ext cx="21336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95C5B0-1B18-43EE-A7B7-EB95D6CB2C44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September 24, 2024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32138" y="6613525"/>
            <a:ext cx="28956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521450"/>
            <a:ext cx="21336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95C5B0-1B18-43EE-A7B7-EB95D6CB2C44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September 24, 2024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vmlDrawing" Target="../drawings/vmlDrawing1.v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oleObject" Target="../embeddings/oleObject2.bin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oleObject" Target="../embeddings/oleObject3.bin"/><Relationship Id="rId2" Type="http://schemas.openxmlformats.org/officeDocument/2006/relationships/slideLayout" Target="../slideLayouts/slideLayout16.xml"/><Relationship Id="rId16" Type="http://schemas.openxmlformats.org/officeDocument/2006/relationships/vmlDrawing" Target="../drawings/vmlDrawing2.v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19" Type="http://schemas.openxmlformats.org/officeDocument/2006/relationships/oleObject" Target="../embeddings/oleObject4.bin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oleObject" Target="../embeddings/oleObject5.bin"/><Relationship Id="rId2" Type="http://schemas.openxmlformats.org/officeDocument/2006/relationships/slideLayout" Target="../slideLayouts/slideLayout30.xml"/><Relationship Id="rId16" Type="http://schemas.openxmlformats.org/officeDocument/2006/relationships/vmlDrawing" Target="../drawings/vmlDrawing3.v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8.xml"/><Relationship Id="rId19" Type="http://schemas.openxmlformats.org/officeDocument/2006/relationships/oleObject" Target="../embeddings/oleObject6.bin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.xml"/><Relationship Id="rId13" Type="http://schemas.openxmlformats.org/officeDocument/2006/relationships/slideLayout" Target="../slideLayouts/slideLayout55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9.xml"/><Relationship Id="rId12" Type="http://schemas.openxmlformats.org/officeDocument/2006/relationships/slideLayout" Target="../slideLayouts/slideLayout54.xml"/><Relationship Id="rId17" Type="http://schemas.openxmlformats.org/officeDocument/2006/relationships/oleObject" Target="../embeddings/oleObject7.bin"/><Relationship Id="rId2" Type="http://schemas.openxmlformats.org/officeDocument/2006/relationships/slideLayout" Target="../slideLayouts/slideLayout44.xml"/><Relationship Id="rId16" Type="http://schemas.openxmlformats.org/officeDocument/2006/relationships/vmlDrawing" Target="../drawings/vmlDrawing4.v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53.xml"/><Relationship Id="rId5" Type="http://schemas.openxmlformats.org/officeDocument/2006/relationships/slideLayout" Target="../slideLayouts/slideLayout47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52.xml"/><Relationship Id="rId19" Type="http://schemas.openxmlformats.org/officeDocument/2006/relationships/oleObject" Target="../embeddings/oleObject8.bin"/><Relationship Id="rId4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1.xml"/><Relationship Id="rId14" Type="http://schemas.openxmlformats.org/officeDocument/2006/relationships/slideLayout" Target="../slideLayouts/slideLayout5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13" Type="http://schemas.openxmlformats.org/officeDocument/2006/relationships/slideLayout" Target="../slideLayouts/slideLayout69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12" Type="http://schemas.openxmlformats.org/officeDocument/2006/relationships/slideLayout" Target="../slideLayouts/slideLayout68.xml"/><Relationship Id="rId17" Type="http://schemas.openxmlformats.org/officeDocument/2006/relationships/oleObject" Target="../embeddings/oleObject9.bin"/><Relationship Id="rId2" Type="http://schemas.openxmlformats.org/officeDocument/2006/relationships/slideLayout" Target="../slideLayouts/slideLayout58.xml"/><Relationship Id="rId16" Type="http://schemas.openxmlformats.org/officeDocument/2006/relationships/vmlDrawing" Target="../drawings/vmlDrawing5.v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1.xml"/><Relationship Id="rId15" Type="http://schemas.openxmlformats.org/officeDocument/2006/relationships/theme" Target="../theme/theme5.xml"/><Relationship Id="rId10" Type="http://schemas.openxmlformats.org/officeDocument/2006/relationships/slideLayout" Target="../slideLayouts/slideLayout66.xml"/><Relationship Id="rId19" Type="http://schemas.openxmlformats.org/officeDocument/2006/relationships/oleObject" Target="../embeddings/oleObject10.bin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Relationship Id="rId14" Type="http://schemas.openxmlformats.org/officeDocument/2006/relationships/slideLayout" Target="../slideLayouts/slideLayout70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8.xml"/><Relationship Id="rId13" Type="http://schemas.openxmlformats.org/officeDocument/2006/relationships/slideLayout" Target="../slideLayouts/slideLayout8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73.xml"/><Relationship Id="rId7" Type="http://schemas.openxmlformats.org/officeDocument/2006/relationships/slideLayout" Target="../slideLayouts/slideLayout77.xml"/><Relationship Id="rId12" Type="http://schemas.openxmlformats.org/officeDocument/2006/relationships/slideLayout" Target="../slideLayouts/slideLayout82.xml"/><Relationship Id="rId17" Type="http://schemas.openxmlformats.org/officeDocument/2006/relationships/oleObject" Target="../embeddings/oleObject11.bin"/><Relationship Id="rId2" Type="http://schemas.openxmlformats.org/officeDocument/2006/relationships/slideLayout" Target="../slideLayouts/slideLayout72.xml"/><Relationship Id="rId16" Type="http://schemas.openxmlformats.org/officeDocument/2006/relationships/vmlDrawing" Target="../drawings/vmlDrawing6.v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6.xml"/><Relationship Id="rId11" Type="http://schemas.openxmlformats.org/officeDocument/2006/relationships/slideLayout" Target="../slideLayouts/slideLayout81.xml"/><Relationship Id="rId5" Type="http://schemas.openxmlformats.org/officeDocument/2006/relationships/slideLayout" Target="../slideLayouts/slideLayout75.xml"/><Relationship Id="rId15" Type="http://schemas.openxmlformats.org/officeDocument/2006/relationships/theme" Target="../theme/theme6.xml"/><Relationship Id="rId10" Type="http://schemas.openxmlformats.org/officeDocument/2006/relationships/slideLayout" Target="../slideLayouts/slideLayout80.xml"/><Relationship Id="rId19" Type="http://schemas.openxmlformats.org/officeDocument/2006/relationships/oleObject" Target="../embeddings/oleObject12.bin"/><Relationship Id="rId4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9.xml"/><Relationship Id="rId14" Type="http://schemas.openxmlformats.org/officeDocument/2006/relationships/slideLayout" Target="../slideLayouts/slideLayout8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ltGray">
          <a:xfrm>
            <a:off x="11113" y="0"/>
            <a:ext cx="9132888" cy="112553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27" name="Group 3"/>
          <p:cNvGrpSpPr/>
          <p:nvPr/>
        </p:nvGrpSpPr>
        <p:grpSpPr>
          <a:xfrm>
            <a:off x="0" y="879475"/>
            <a:ext cx="9144000" cy="144463"/>
            <a:chOff x="1519" y="554"/>
            <a:chExt cx="4241" cy="91"/>
          </a:xfrm>
        </p:grpSpPr>
        <p:sp>
          <p:nvSpPr>
            <p:cNvPr id="1028" name="Line 4"/>
            <p:cNvSpPr/>
            <p:nvPr userDrawn="1"/>
          </p:nvSpPr>
          <p:spPr>
            <a:xfrm>
              <a:off x="1519" y="554"/>
              <a:ext cx="4241" cy="0"/>
            </a:xfrm>
            <a:prstGeom prst="line">
              <a:avLst/>
            </a:prstGeom>
            <a:ln w="12700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1029" name="Line 5"/>
            <p:cNvSpPr/>
            <p:nvPr userDrawn="1"/>
          </p:nvSpPr>
          <p:spPr>
            <a:xfrm>
              <a:off x="1519" y="599"/>
              <a:ext cx="4241" cy="0"/>
            </a:xfrm>
            <a:prstGeom prst="line">
              <a:avLst/>
            </a:prstGeom>
            <a:ln w="12700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1030" name="Line 6"/>
            <p:cNvSpPr/>
            <p:nvPr userDrawn="1"/>
          </p:nvSpPr>
          <p:spPr>
            <a:xfrm>
              <a:off x="1519" y="645"/>
              <a:ext cx="4241" cy="0"/>
            </a:xfrm>
            <a:prstGeom prst="line">
              <a:avLst/>
            </a:prstGeom>
            <a:ln w="12700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</p:grpSp>
      <p:grpSp>
        <p:nvGrpSpPr>
          <p:cNvPr id="1031" name="Group 7"/>
          <p:cNvGrpSpPr/>
          <p:nvPr/>
        </p:nvGrpSpPr>
        <p:grpSpPr>
          <a:xfrm>
            <a:off x="0" y="-11112"/>
            <a:ext cx="2341563" cy="1123950"/>
            <a:chOff x="0" y="0"/>
            <a:chExt cx="1475" cy="694"/>
          </a:xfrm>
        </p:grpSpPr>
        <p:graphicFrame>
          <p:nvGraphicFramePr>
            <p:cNvPr id="1032" name="Object 8"/>
            <p:cNvGraphicFramePr/>
            <p:nvPr/>
          </p:nvGraphicFramePr>
          <p:xfrm>
            <a:off x="695" y="0"/>
            <a:ext cx="780" cy="6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5" r:id="rId17" imgW="3645535" imgH="3930650" progId="">
                    <p:embed/>
                  </p:oleObj>
                </mc:Choice>
                <mc:Fallback>
                  <p:oleObj r:id="rId17" imgW="3645535" imgH="3930650" progId="">
                    <p:embed/>
                    <p:pic>
                      <p:nvPicPr>
                        <p:cNvPr id="0" name="图片 1024" descr="image3"/>
                        <p:cNvPicPr/>
                        <p:nvPr/>
                      </p:nvPicPr>
                      <p:blipFill>
                        <a:blip r:embed="rId18"/>
                        <a:srcRect b="11470"/>
                        <a:stretch>
                          <a:fillRect/>
                        </a:stretch>
                      </p:blipFill>
                      <p:spPr>
                        <a:xfrm>
                          <a:off x="695" y="0"/>
                          <a:ext cx="780" cy="6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3" name="Object 9"/>
            <p:cNvGraphicFramePr/>
            <p:nvPr/>
          </p:nvGraphicFramePr>
          <p:xfrm>
            <a:off x="0" y="0"/>
            <a:ext cx="737" cy="6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6" r:id="rId19" imgW="2575560" imgH="2545080" progId="">
                    <p:embed/>
                  </p:oleObj>
                </mc:Choice>
                <mc:Fallback>
                  <p:oleObj r:id="rId19" imgW="2575560" imgH="2545080" progId="">
                    <p:embed/>
                    <p:pic>
                      <p:nvPicPr>
                        <p:cNvPr id="0" name="图片 1025" descr="image4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0" y="0"/>
                          <a:ext cx="737" cy="69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34" name="Rectangle 10"/>
          <p:cNvSpPr>
            <a:spLocks noGrp="1"/>
          </p:cNvSpPr>
          <p:nvPr>
            <p:ph type="title"/>
          </p:nvPr>
        </p:nvSpPr>
        <p:spPr>
          <a:xfrm>
            <a:off x="2514600" y="228600"/>
            <a:ext cx="6324600" cy="533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35" name="Rectangle 11"/>
          <p:cNvSpPr>
            <a:spLocks noGrp="1"/>
          </p:cNvSpPr>
          <p:nvPr>
            <p:ph type="body"/>
          </p:nvPr>
        </p:nvSpPr>
        <p:spPr>
          <a:xfrm>
            <a:off x="468313" y="1268413"/>
            <a:ext cx="8229600" cy="502602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 indent="-285750"/>
            <a:r>
              <a:rPr lang="zh-CN" altLang="en-US" dirty="0"/>
              <a:t>第二级</a:t>
            </a:r>
          </a:p>
          <a:p>
            <a:pPr lvl="2" indent="-228600"/>
            <a:r>
              <a:rPr lang="zh-CN" altLang="en-US" dirty="0"/>
              <a:t>第三级</a:t>
            </a:r>
          </a:p>
          <a:p>
            <a:pPr lvl="3" indent="-228600"/>
            <a:r>
              <a:rPr lang="zh-CN" altLang="en-US" dirty="0"/>
              <a:t>第四级</a:t>
            </a:r>
          </a:p>
          <a:p>
            <a:pPr lvl="4" indent="-228600"/>
            <a:r>
              <a:rPr lang="zh-CN" altLang="en-US" dirty="0"/>
              <a:t>第五级</a:t>
            </a:r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21450"/>
            <a:ext cx="21336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solidFill>
                  <a:schemeClr val="accent1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95C5B0-1B18-43EE-A7B7-EB95D6CB2C44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September 24, 2024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32138" y="6613525"/>
            <a:ext cx="28956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solidFill>
                  <a:schemeClr val="accent1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21450"/>
            <a:ext cx="21336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solidFill>
                  <a:schemeClr val="accent1"/>
                </a:solidFill>
              </a:defRPr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  <p:grpSp>
        <p:nvGrpSpPr>
          <p:cNvPr id="1039" name="Group 15"/>
          <p:cNvGrpSpPr/>
          <p:nvPr/>
        </p:nvGrpSpPr>
        <p:grpSpPr>
          <a:xfrm>
            <a:off x="0" y="1109663"/>
            <a:ext cx="9144000" cy="169862"/>
            <a:chOff x="0" y="699"/>
            <a:chExt cx="5760" cy="107"/>
          </a:xfrm>
        </p:grpSpPr>
        <p:sp>
          <p:nvSpPr>
            <p:cNvPr id="5131" name="Rectangle 16"/>
            <p:cNvSpPr>
              <a:spLocks noChangeArrowheads="1"/>
            </p:cNvSpPr>
            <p:nvPr/>
          </p:nvSpPr>
          <p:spPr bwMode="gray">
            <a:xfrm>
              <a:off x="0" y="699"/>
              <a:ext cx="5760" cy="4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32" name="Rectangle 17"/>
            <p:cNvSpPr>
              <a:spLocks noChangeArrowheads="1"/>
            </p:cNvSpPr>
            <p:nvPr/>
          </p:nvSpPr>
          <p:spPr bwMode="gray">
            <a:xfrm>
              <a:off x="1476" y="713"/>
              <a:ext cx="4284" cy="93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50000"/>
        <a:buFont typeface="Wingdings 2" panose="05020102010507070707" pitchFamily="18" charset="2"/>
        <a:buChar char=""/>
        <a:defRPr sz="2800">
          <a:solidFill>
            <a:schemeClr val="tx1"/>
          </a:solidFill>
          <a:latin typeface="+mn-lt"/>
          <a:ea typeface="黑体" panose="02010609060101010101" pitchFamily="4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黑体" panose="02010609060101010101" pitchFamily="49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60000"/>
        <a:buFont typeface="Wingdings 2" panose="05020102010507070707" pitchFamily="18" charset="2"/>
        <a:buChar char=""/>
        <a:defRPr sz="2000">
          <a:solidFill>
            <a:schemeClr val="tx1"/>
          </a:solidFill>
          <a:latin typeface="+mn-lt"/>
          <a:ea typeface="黑体" panose="02010609060101010101" pitchFamily="49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黑体" panose="02010609060101010101" pitchFamily="49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ltGray">
          <a:xfrm>
            <a:off x="11113" y="0"/>
            <a:ext cx="9132888" cy="112553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051" name="Group 3"/>
          <p:cNvGrpSpPr/>
          <p:nvPr/>
        </p:nvGrpSpPr>
        <p:grpSpPr>
          <a:xfrm>
            <a:off x="0" y="879475"/>
            <a:ext cx="9144000" cy="144463"/>
            <a:chOff x="1519" y="554"/>
            <a:chExt cx="4241" cy="91"/>
          </a:xfrm>
        </p:grpSpPr>
        <p:sp>
          <p:nvSpPr>
            <p:cNvPr id="2052" name="Line 4"/>
            <p:cNvSpPr/>
            <p:nvPr userDrawn="1"/>
          </p:nvSpPr>
          <p:spPr>
            <a:xfrm>
              <a:off x="1519" y="554"/>
              <a:ext cx="4241" cy="0"/>
            </a:xfrm>
            <a:prstGeom prst="line">
              <a:avLst/>
            </a:prstGeom>
            <a:ln w="12700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2053" name="Line 5"/>
            <p:cNvSpPr/>
            <p:nvPr userDrawn="1"/>
          </p:nvSpPr>
          <p:spPr>
            <a:xfrm>
              <a:off x="1519" y="599"/>
              <a:ext cx="4241" cy="0"/>
            </a:xfrm>
            <a:prstGeom prst="line">
              <a:avLst/>
            </a:prstGeom>
            <a:ln w="12700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2054" name="Line 6"/>
            <p:cNvSpPr/>
            <p:nvPr userDrawn="1"/>
          </p:nvSpPr>
          <p:spPr>
            <a:xfrm>
              <a:off x="1519" y="645"/>
              <a:ext cx="4241" cy="0"/>
            </a:xfrm>
            <a:prstGeom prst="line">
              <a:avLst/>
            </a:prstGeom>
            <a:ln w="12700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</p:grpSp>
      <p:grpSp>
        <p:nvGrpSpPr>
          <p:cNvPr id="2055" name="Group 7"/>
          <p:cNvGrpSpPr/>
          <p:nvPr/>
        </p:nvGrpSpPr>
        <p:grpSpPr>
          <a:xfrm>
            <a:off x="0" y="-11112"/>
            <a:ext cx="2341563" cy="1123950"/>
            <a:chOff x="0" y="0"/>
            <a:chExt cx="1475" cy="694"/>
          </a:xfrm>
        </p:grpSpPr>
        <p:graphicFrame>
          <p:nvGraphicFramePr>
            <p:cNvPr id="2056" name="Object 8"/>
            <p:cNvGraphicFramePr/>
            <p:nvPr/>
          </p:nvGraphicFramePr>
          <p:xfrm>
            <a:off x="695" y="0"/>
            <a:ext cx="780" cy="6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9" r:id="rId17" imgW="3645535" imgH="3930650" progId="">
                    <p:embed/>
                  </p:oleObj>
                </mc:Choice>
                <mc:Fallback>
                  <p:oleObj r:id="rId17" imgW="3645535" imgH="3930650" progId="">
                    <p:embed/>
                    <p:pic>
                      <p:nvPicPr>
                        <p:cNvPr id="0" name="图片 2048" descr="image3"/>
                        <p:cNvPicPr/>
                        <p:nvPr/>
                      </p:nvPicPr>
                      <p:blipFill>
                        <a:blip r:embed="rId18"/>
                        <a:srcRect b="11470"/>
                        <a:stretch>
                          <a:fillRect/>
                        </a:stretch>
                      </p:blipFill>
                      <p:spPr>
                        <a:xfrm>
                          <a:off x="695" y="0"/>
                          <a:ext cx="780" cy="6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7" name="Object 9"/>
            <p:cNvGraphicFramePr/>
            <p:nvPr/>
          </p:nvGraphicFramePr>
          <p:xfrm>
            <a:off x="0" y="0"/>
            <a:ext cx="737" cy="6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0" r:id="rId19" imgW="2575560" imgH="2545080" progId="">
                    <p:embed/>
                  </p:oleObj>
                </mc:Choice>
                <mc:Fallback>
                  <p:oleObj r:id="rId19" imgW="2575560" imgH="2545080" progId="">
                    <p:embed/>
                    <p:pic>
                      <p:nvPicPr>
                        <p:cNvPr id="0" name="图片 2049" descr="image4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0" y="0"/>
                          <a:ext cx="737" cy="69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58" name="Rectangle 10"/>
          <p:cNvSpPr>
            <a:spLocks noGrp="1"/>
          </p:cNvSpPr>
          <p:nvPr>
            <p:ph type="title"/>
          </p:nvPr>
        </p:nvSpPr>
        <p:spPr>
          <a:xfrm>
            <a:off x="2514600" y="228600"/>
            <a:ext cx="6324600" cy="533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2059" name="Rectangle 11"/>
          <p:cNvSpPr>
            <a:spLocks noGrp="1"/>
          </p:cNvSpPr>
          <p:nvPr>
            <p:ph type="body"/>
          </p:nvPr>
        </p:nvSpPr>
        <p:spPr>
          <a:xfrm>
            <a:off x="468313" y="1268413"/>
            <a:ext cx="8229600" cy="502602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 indent="-285750"/>
            <a:r>
              <a:rPr lang="zh-CN" altLang="en-US" dirty="0"/>
              <a:t>第二级</a:t>
            </a:r>
          </a:p>
          <a:p>
            <a:pPr lvl="2" indent="-228600"/>
            <a:r>
              <a:rPr lang="zh-CN" altLang="en-US" dirty="0"/>
              <a:t>第三级</a:t>
            </a:r>
          </a:p>
          <a:p>
            <a:pPr lvl="3" indent="-228600"/>
            <a:r>
              <a:rPr lang="zh-CN" altLang="en-US" dirty="0"/>
              <a:t>第四级</a:t>
            </a:r>
          </a:p>
          <a:p>
            <a:pPr lvl="4" indent="-228600"/>
            <a:r>
              <a:rPr lang="zh-CN" altLang="en-US" dirty="0"/>
              <a:t>第五级</a:t>
            </a:r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21450"/>
            <a:ext cx="21336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solidFill>
                  <a:schemeClr val="accent1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95C5B0-1B18-43EE-A7B7-EB95D6CB2C44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September 24, 2024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32138" y="6613525"/>
            <a:ext cx="28956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solidFill>
                  <a:schemeClr val="accent1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21450"/>
            <a:ext cx="21336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solidFill>
                  <a:schemeClr val="accent1"/>
                </a:solidFill>
              </a:defRPr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  <p:grpSp>
        <p:nvGrpSpPr>
          <p:cNvPr id="2063" name="Group 15"/>
          <p:cNvGrpSpPr/>
          <p:nvPr/>
        </p:nvGrpSpPr>
        <p:grpSpPr>
          <a:xfrm>
            <a:off x="0" y="1109663"/>
            <a:ext cx="9144000" cy="169862"/>
            <a:chOff x="0" y="699"/>
            <a:chExt cx="5760" cy="107"/>
          </a:xfrm>
        </p:grpSpPr>
        <p:sp>
          <p:nvSpPr>
            <p:cNvPr id="5131" name="Rectangle 16"/>
            <p:cNvSpPr>
              <a:spLocks noChangeArrowheads="1"/>
            </p:cNvSpPr>
            <p:nvPr/>
          </p:nvSpPr>
          <p:spPr bwMode="gray">
            <a:xfrm>
              <a:off x="0" y="699"/>
              <a:ext cx="5760" cy="4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32" name="Rectangle 17"/>
            <p:cNvSpPr>
              <a:spLocks noChangeArrowheads="1"/>
            </p:cNvSpPr>
            <p:nvPr/>
          </p:nvSpPr>
          <p:spPr bwMode="gray">
            <a:xfrm>
              <a:off x="1476" y="713"/>
              <a:ext cx="4284" cy="93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</p:sldLayoutIdLst>
  <p:hf sldNum="0"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50000"/>
        <a:buFont typeface="Wingdings 2" panose="05020102010507070707" pitchFamily="18" charset="2"/>
        <a:buChar char=""/>
        <a:defRPr sz="2800">
          <a:solidFill>
            <a:schemeClr val="tx1"/>
          </a:solidFill>
          <a:latin typeface="+mn-lt"/>
          <a:ea typeface="黑体" panose="02010609060101010101" pitchFamily="4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黑体" panose="02010609060101010101" pitchFamily="49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60000"/>
        <a:buFont typeface="Wingdings 2" panose="05020102010507070707" pitchFamily="18" charset="2"/>
        <a:buChar char=""/>
        <a:defRPr sz="2000">
          <a:solidFill>
            <a:schemeClr val="tx1"/>
          </a:solidFill>
          <a:latin typeface="+mn-lt"/>
          <a:ea typeface="黑体" panose="02010609060101010101" pitchFamily="49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黑体" panose="02010609060101010101" pitchFamily="49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ltGray">
          <a:xfrm>
            <a:off x="11113" y="0"/>
            <a:ext cx="9132888" cy="112553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075" name="Group 3"/>
          <p:cNvGrpSpPr/>
          <p:nvPr/>
        </p:nvGrpSpPr>
        <p:grpSpPr>
          <a:xfrm>
            <a:off x="0" y="879475"/>
            <a:ext cx="9144000" cy="144463"/>
            <a:chOff x="1519" y="554"/>
            <a:chExt cx="4241" cy="91"/>
          </a:xfrm>
        </p:grpSpPr>
        <p:sp>
          <p:nvSpPr>
            <p:cNvPr id="3076" name="Line 4"/>
            <p:cNvSpPr/>
            <p:nvPr userDrawn="1"/>
          </p:nvSpPr>
          <p:spPr>
            <a:xfrm>
              <a:off x="1519" y="554"/>
              <a:ext cx="4241" cy="0"/>
            </a:xfrm>
            <a:prstGeom prst="line">
              <a:avLst/>
            </a:prstGeom>
            <a:ln w="12700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3077" name="Line 5"/>
            <p:cNvSpPr/>
            <p:nvPr userDrawn="1"/>
          </p:nvSpPr>
          <p:spPr>
            <a:xfrm>
              <a:off x="1519" y="599"/>
              <a:ext cx="4241" cy="0"/>
            </a:xfrm>
            <a:prstGeom prst="line">
              <a:avLst/>
            </a:prstGeom>
            <a:ln w="12700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3078" name="Line 6"/>
            <p:cNvSpPr/>
            <p:nvPr userDrawn="1"/>
          </p:nvSpPr>
          <p:spPr>
            <a:xfrm>
              <a:off x="1519" y="645"/>
              <a:ext cx="4241" cy="0"/>
            </a:xfrm>
            <a:prstGeom prst="line">
              <a:avLst/>
            </a:prstGeom>
            <a:ln w="12700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</p:grpSp>
      <p:grpSp>
        <p:nvGrpSpPr>
          <p:cNvPr id="3079" name="Group 7"/>
          <p:cNvGrpSpPr/>
          <p:nvPr/>
        </p:nvGrpSpPr>
        <p:grpSpPr>
          <a:xfrm>
            <a:off x="0" y="-11112"/>
            <a:ext cx="2341563" cy="1123950"/>
            <a:chOff x="0" y="0"/>
            <a:chExt cx="1475" cy="694"/>
          </a:xfrm>
        </p:grpSpPr>
        <p:graphicFrame>
          <p:nvGraphicFramePr>
            <p:cNvPr id="3080" name="Object 8"/>
            <p:cNvGraphicFramePr/>
            <p:nvPr/>
          </p:nvGraphicFramePr>
          <p:xfrm>
            <a:off x="695" y="0"/>
            <a:ext cx="780" cy="6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3" r:id="rId17" imgW="3645535" imgH="3930650" progId="">
                    <p:embed/>
                  </p:oleObj>
                </mc:Choice>
                <mc:Fallback>
                  <p:oleObj r:id="rId17" imgW="3645535" imgH="3930650" progId="">
                    <p:embed/>
                    <p:pic>
                      <p:nvPicPr>
                        <p:cNvPr id="0" name="图片 3072" descr="image3"/>
                        <p:cNvPicPr/>
                        <p:nvPr/>
                      </p:nvPicPr>
                      <p:blipFill>
                        <a:blip r:embed="rId18"/>
                        <a:srcRect b="11470"/>
                        <a:stretch>
                          <a:fillRect/>
                        </a:stretch>
                      </p:blipFill>
                      <p:spPr>
                        <a:xfrm>
                          <a:off x="695" y="0"/>
                          <a:ext cx="780" cy="6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1" name="Object 9"/>
            <p:cNvGraphicFramePr/>
            <p:nvPr/>
          </p:nvGraphicFramePr>
          <p:xfrm>
            <a:off x="0" y="0"/>
            <a:ext cx="737" cy="6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4" r:id="rId19" imgW="2575560" imgH="2545080" progId="">
                    <p:embed/>
                  </p:oleObj>
                </mc:Choice>
                <mc:Fallback>
                  <p:oleObj r:id="rId19" imgW="2575560" imgH="2545080" progId="">
                    <p:embed/>
                    <p:pic>
                      <p:nvPicPr>
                        <p:cNvPr id="0" name="图片 3073" descr="image4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0" y="0"/>
                          <a:ext cx="737" cy="69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082" name="Rectangle 10"/>
          <p:cNvSpPr>
            <a:spLocks noGrp="1"/>
          </p:cNvSpPr>
          <p:nvPr>
            <p:ph type="title"/>
          </p:nvPr>
        </p:nvSpPr>
        <p:spPr>
          <a:xfrm>
            <a:off x="2514600" y="228600"/>
            <a:ext cx="6324600" cy="533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3083" name="Rectangle 11"/>
          <p:cNvSpPr>
            <a:spLocks noGrp="1"/>
          </p:cNvSpPr>
          <p:nvPr>
            <p:ph type="body"/>
          </p:nvPr>
        </p:nvSpPr>
        <p:spPr>
          <a:xfrm>
            <a:off x="468313" y="1268413"/>
            <a:ext cx="8229600" cy="502602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 indent="-285750"/>
            <a:r>
              <a:rPr lang="zh-CN" altLang="en-US" dirty="0"/>
              <a:t>第二级</a:t>
            </a:r>
          </a:p>
          <a:p>
            <a:pPr lvl="2" indent="-228600"/>
            <a:r>
              <a:rPr lang="zh-CN" altLang="en-US" dirty="0"/>
              <a:t>第三级</a:t>
            </a:r>
          </a:p>
          <a:p>
            <a:pPr lvl="3" indent="-228600"/>
            <a:r>
              <a:rPr lang="zh-CN" altLang="en-US" dirty="0"/>
              <a:t>第四级</a:t>
            </a:r>
          </a:p>
          <a:p>
            <a:pPr lvl="4" indent="-228600"/>
            <a:r>
              <a:rPr lang="zh-CN" altLang="en-US" dirty="0"/>
              <a:t>第五级</a:t>
            </a:r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21450"/>
            <a:ext cx="21336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solidFill>
                  <a:schemeClr val="accent1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95C5B0-1B18-43EE-A7B7-EB95D6CB2C44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September 24, 2024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32138" y="6613525"/>
            <a:ext cx="28956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solidFill>
                  <a:schemeClr val="accent1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21450"/>
            <a:ext cx="21336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solidFill>
                  <a:schemeClr val="accent1"/>
                </a:solidFill>
              </a:defRPr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  <p:grpSp>
        <p:nvGrpSpPr>
          <p:cNvPr id="3087" name="Group 15"/>
          <p:cNvGrpSpPr/>
          <p:nvPr/>
        </p:nvGrpSpPr>
        <p:grpSpPr>
          <a:xfrm>
            <a:off x="0" y="1109663"/>
            <a:ext cx="9144000" cy="169862"/>
            <a:chOff x="0" y="699"/>
            <a:chExt cx="5760" cy="107"/>
          </a:xfrm>
        </p:grpSpPr>
        <p:sp>
          <p:nvSpPr>
            <p:cNvPr id="5131" name="Rectangle 16"/>
            <p:cNvSpPr>
              <a:spLocks noChangeArrowheads="1"/>
            </p:cNvSpPr>
            <p:nvPr/>
          </p:nvSpPr>
          <p:spPr bwMode="gray">
            <a:xfrm>
              <a:off x="0" y="699"/>
              <a:ext cx="5760" cy="4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32" name="Rectangle 17"/>
            <p:cNvSpPr>
              <a:spLocks noChangeArrowheads="1"/>
            </p:cNvSpPr>
            <p:nvPr/>
          </p:nvSpPr>
          <p:spPr bwMode="gray">
            <a:xfrm>
              <a:off x="1476" y="713"/>
              <a:ext cx="4284" cy="93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</p:sldLayoutIdLst>
  <p:hf sldNum="0"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50000"/>
        <a:buFont typeface="Wingdings 2" panose="05020102010507070707" pitchFamily="18" charset="2"/>
        <a:buChar char=""/>
        <a:defRPr sz="2800">
          <a:solidFill>
            <a:schemeClr val="tx1"/>
          </a:solidFill>
          <a:latin typeface="+mn-lt"/>
          <a:ea typeface="黑体" panose="02010609060101010101" pitchFamily="4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黑体" panose="02010609060101010101" pitchFamily="49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60000"/>
        <a:buFont typeface="Wingdings 2" panose="05020102010507070707" pitchFamily="18" charset="2"/>
        <a:buChar char=""/>
        <a:defRPr sz="2000">
          <a:solidFill>
            <a:schemeClr val="tx1"/>
          </a:solidFill>
          <a:latin typeface="+mn-lt"/>
          <a:ea typeface="黑体" panose="02010609060101010101" pitchFamily="49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黑体" panose="02010609060101010101" pitchFamily="49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ltGray">
          <a:xfrm>
            <a:off x="11113" y="0"/>
            <a:ext cx="9132888" cy="112553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099" name="Group 3"/>
          <p:cNvGrpSpPr/>
          <p:nvPr/>
        </p:nvGrpSpPr>
        <p:grpSpPr>
          <a:xfrm>
            <a:off x="0" y="879475"/>
            <a:ext cx="9144000" cy="144463"/>
            <a:chOff x="1519" y="554"/>
            <a:chExt cx="4241" cy="91"/>
          </a:xfrm>
        </p:grpSpPr>
        <p:sp>
          <p:nvSpPr>
            <p:cNvPr id="4100" name="Line 4"/>
            <p:cNvSpPr/>
            <p:nvPr userDrawn="1"/>
          </p:nvSpPr>
          <p:spPr>
            <a:xfrm>
              <a:off x="1519" y="554"/>
              <a:ext cx="4241" cy="0"/>
            </a:xfrm>
            <a:prstGeom prst="line">
              <a:avLst/>
            </a:prstGeom>
            <a:ln w="12700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4101" name="Line 5"/>
            <p:cNvSpPr/>
            <p:nvPr userDrawn="1"/>
          </p:nvSpPr>
          <p:spPr>
            <a:xfrm>
              <a:off x="1519" y="599"/>
              <a:ext cx="4241" cy="0"/>
            </a:xfrm>
            <a:prstGeom prst="line">
              <a:avLst/>
            </a:prstGeom>
            <a:ln w="12700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4102" name="Line 6"/>
            <p:cNvSpPr/>
            <p:nvPr userDrawn="1"/>
          </p:nvSpPr>
          <p:spPr>
            <a:xfrm>
              <a:off x="1519" y="645"/>
              <a:ext cx="4241" cy="0"/>
            </a:xfrm>
            <a:prstGeom prst="line">
              <a:avLst/>
            </a:prstGeom>
            <a:ln w="12700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</p:grpSp>
      <p:grpSp>
        <p:nvGrpSpPr>
          <p:cNvPr id="4103" name="Group 7"/>
          <p:cNvGrpSpPr/>
          <p:nvPr/>
        </p:nvGrpSpPr>
        <p:grpSpPr>
          <a:xfrm>
            <a:off x="0" y="-11112"/>
            <a:ext cx="2341563" cy="1123950"/>
            <a:chOff x="0" y="0"/>
            <a:chExt cx="1475" cy="694"/>
          </a:xfrm>
        </p:grpSpPr>
        <p:graphicFrame>
          <p:nvGraphicFramePr>
            <p:cNvPr id="4104" name="Object 8"/>
            <p:cNvGraphicFramePr/>
            <p:nvPr/>
          </p:nvGraphicFramePr>
          <p:xfrm>
            <a:off x="695" y="0"/>
            <a:ext cx="780" cy="6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7" r:id="rId17" imgW="3645535" imgH="3930650" progId="">
                    <p:embed/>
                  </p:oleObj>
                </mc:Choice>
                <mc:Fallback>
                  <p:oleObj r:id="rId17" imgW="3645535" imgH="3930650" progId="">
                    <p:embed/>
                    <p:pic>
                      <p:nvPicPr>
                        <p:cNvPr id="0" name="图片 4096" descr="image3"/>
                        <p:cNvPicPr/>
                        <p:nvPr/>
                      </p:nvPicPr>
                      <p:blipFill>
                        <a:blip r:embed="rId18"/>
                        <a:srcRect b="11470"/>
                        <a:stretch>
                          <a:fillRect/>
                        </a:stretch>
                      </p:blipFill>
                      <p:spPr>
                        <a:xfrm>
                          <a:off x="695" y="0"/>
                          <a:ext cx="780" cy="6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5" name="Object 9"/>
            <p:cNvGraphicFramePr/>
            <p:nvPr/>
          </p:nvGraphicFramePr>
          <p:xfrm>
            <a:off x="0" y="0"/>
            <a:ext cx="737" cy="6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8" r:id="rId19" imgW="2575560" imgH="2545080" progId="">
                    <p:embed/>
                  </p:oleObj>
                </mc:Choice>
                <mc:Fallback>
                  <p:oleObj r:id="rId19" imgW="2575560" imgH="2545080" progId="">
                    <p:embed/>
                    <p:pic>
                      <p:nvPicPr>
                        <p:cNvPr id="0" name="图片 4097" descr="image4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0" y="0"/>
                          <a:ext cx="737" cy="69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106" name="Rectangle 10"/>
          <p:cNvSpPr>
            <a:spLocks noGrp="1"/>
          </p:cNvSpPr>
          <p:nvPr>
            <p:ph type="title"/>
          </p:nvPr>
        </p:nvSpPr>
        <p:spPr>
          <a:xfrm>
            <a:off x="2514600" y="228600"/>
            <a:ext cx="6324600" cy="533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4107" name="Rectangle 11"/>
          <p:cNvSpPr>
            <a:spLocks noGrp="1"/>
          </p:cNvSpPr>
          <p:nvPr>
            <p:ph type="body"/>
          </p:nvPr>
        </p:nvSpPr>
        <p:spPr>
          <a:xfrm>
            <a:off x="468313" y="1268413"/>
            <a:ext cx="8229600" cy="502602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 indent="-285750"/>
            <a:r>
              <a:rPr lang="zh-CN" altLang="en-US" dirty="0"/>
              <a:t>第二级</a:t>
            </a:r>
          </a:p>
          <a:p>
            <a:pPr lvl="2" indent="-228600"/>
            <a:r>
              <a:rPr lang="zh-CN" altLang="en-US" dirty="0"/>
              <a:t>第三级</a:t>
            </a:r>
          </a:p>
          <a:p>
            <a:pPr lvl="3" indent="-228600"/>
            <a:r>
              <a:rPr lang="zh-CN" altLang="en-US" dirty="0"/>
              <a:t>第四级</a:t>
            </a:r>
          </a:p>
          <a:p>
            <a:pPr lvl="4" indent="-228600"/>
            <a:r>
              <a:rPr lang="zh-CN" altLang="en-US" dirty="0"/>
              <a:t>第五级</a:t>
            </a:r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21450"/>
            <a:ext cx="21336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solidFill>
                  <a:schemeClr val="accent1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95C5B0-1B18-43EE-A7B7-EB95D6CB2C44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September 24, 2024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32138" y="6613525"/>
            <a:ext cx="28956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solidFill>
                  <a:schemeClr val="accent1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21450"/>
            <a:ext cx="21336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solidFill>
                  <a:schemeClr val="accent1"/>
                </a:solidFill>
              </a:defRPr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  <p:grpSp>
        <p:nvGrpSpPr>
          <p:cNvPr id="4111" name="Group 15"/>
          <p:cNvGrpSpPr/>
          <p:nvPr/>
        </p:nvGrpSpPr>
        <p:grpSpPr>
          <a:xfrm>
            <a:off x="0" y="1109663"/>
            <a:ext cx="9144000" cy="169862"/>
            <a:chOff x="0" y="699"/>
            <a:chExt cx="5760" cy="107"/>
          </a:xfrm>
        </p:grpSpPr>
        <p:sp>
          <p:nvSpPr>
            <p:cNvPr id="5131" name="Rectangle 16"/>
            <p:cNvSpPr>
              <a:spLocks noChangeArrowheads="1"/>
            </p:cNvSpPr>
            <p:nvPr/>
          </p:nvSpPr>
          <p:spPr bwMode="gray">
            <a:xfrm>
              <a:off x="0" y="699"/>
              <a:ext cx="5760" cy="4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32" name="Rectangle 17"/>
            <p:cNvSpPr>
              <a:spLocks noChangeArrowheads="1"/>
            </p:cNvSpPr>
            <p:nvPr/>
          </p:nvSpPr>
          <p:spPr bwMode="gray">
            <a:xfrm>
              <a:off x="1476" y="713"/>
              <a:ext cx="4284" cy="93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</p:sldLayoutIdLst>
  <p:hf sldNum="0"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50000"/>
        <a:buFont typeface="Wingdings 2" panose="05020102010507070707" pitchFamily="18" charset="2"/>
        <a:buChar char=""/>
        <a:defRPr sz="2800">
          <a:solidFill>
            <a:schemeClr val="tx1"/>
          </a:solidFill>
          <a:latin typeface="+mn-lt"/>
          <a:ea typeface="黑体" panose="02010609060101010101" pitchFamily="4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黑体" panose="02010609060101010101" pitchFamily="49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60000"/>
        <a:buFont typeface="Wingdings 2" panose="05020102010507070707" pitchFamily="18" charset="2"/>
        <a:buChar char=""/>
        <a:defRPr sz="2000">
          <a:solidFill>
            <a:schemeClr val="tx1"/>
          </a:solidFill>
          <a:latin typeface="+mn-lt"/>
          <a:ea typeface="黑体" panose="02010609060101010101" pitchFamily="49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黑体" panose="02010609060101010101" pitchFamily="49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ltGray">
          <a:xfrm>
            <a:off x="11113" y="0"/>
            <a:ext cx="9132888" cy="112553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5123" name="Group 3"/>
          <p:cNvGrpSpPr/>
          <p:nvPr/>
        </p:nvGrpSpPr>
        <p:grpSpPr>
          <a:xfrm>
            <a:off x="0" y="879475"/>
            <a:ext cx="9144000" cy="144463"/>
            <a:chOff x="1519" y="554"/>
            <a:chExt cx="4241" cy="91"/>
          </a:xfrm>
        </p:grpSpPr>
        <p:sp>
          <p:nvSpPr>
            <p:cNvPr id="5124" name="Line 4"/>
            <p:cNvSpPr/>
            <p:nvPr userDrawn="1"/>
          </p:nvSpPr>
          <p:spPr>
            <a:xfrm>
              <a:off x="1519" y="554"/>
              <a:ext cx="4241" cy="0"/>
            </a:xfrm>
            <a:prstGeom prst="line">
              <a:avLst/>
            </a:prstGeom>
            <a:ln w="12700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5125" name="Line 5"/>
            <p:cNvSpPr/>
            <p:nvPr userDrawn="1"/>
          </p:nvSpPr>
          <p:spPr>
            <a:xfrm>
              <a:off x="1519" y="599"/>
              <a:ext cx="4241" cy="0"/>
            </a:xfrm>
            <a:prstGeom prst="line">
              <a:avLst/>
            </a:prstGeom>
            <a:ln w="12700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5126" name="Line 6"/>
            <p:cNvSpPr/>
            <p:nvPr userDrawn="1"/>
          </p:nvSpPr>
          <p:spPr>
            <a:xfrm>
              <a:off x="1519" y="645"/>
              <a:ext cx="4241" cy="0"/>
            </a:xfrm>
            <a:prstGeom prst="line">
              <a:avLst/>
            </a:prstGeom>
            <a:ln w="12700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</p:grpSp>
      <p:grpSp>
        <p:nvGrpSpPr>
          <p:cNvPr id="5127" name="Group 7"/>
          <p:cNvGrpSpPr/>
          <p:nvPr/>
        </p:nvGrpSpPr>
        <p:grpSpPr>
          <a:xfrm>
            <a:off x="0" y="-11112"/>
            <a:ext cx="2341563" cy="1123950"/>
            <a:chOff x="0" y="0"/>
            <a:chExt cx="1475" cy="694"/>
          </a:xfrm>
        </p:grpSpPr>
        <p:graphicFrame>
          <p:nvGraphicFramePr>
            <p:cNvPr id="5128" name="Object 8"/>
            <p:cNvGraphicFramePr/>
            <p:nvPr/>
          </p:nvGraphicFramePr>
          <p:xfrm>
            <a:off x="695" y="0"/>
            <a:ext cx="780" cy="6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9" r:id="rId17" imgW="3645535" imgH="3930650" progId="">
                    <p:embed/>
                  </p:oleObj>
                </mc:Choice>
                <mc:Fallback>
                  <p:oleObj r:id="rId17" imgW="3645535" imgH="3930650" progId="">
                    <p:embed/>
                    <p:pic>
                      <p:nvPicPr>
                        <p:cNvPr id="0" name="图片 5120" descr="image3"/>
                        <p:cNvPicPr/>
                        <p:nvPr/>
                      </p:nvPicPr>
                      <p:blipFill>
                        <a:blip r:embed="rId18"/>
                        <a:srcRect b="11470"/>
                        <a:stretch>
                          <a:fillRect/>
                        </a:stretch>
                      </p:blipFill>
                      <p:spPr>
                        <a:xfrm>
                          <a:off x="695" y="0"/>
                          <a:ext cx="780" cy="6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9" name="Object 9"/>
            <p:cNvGraphicFramePr/>
            <p:nvPr/>
          </p:nvGraphicFramePr>
          <p:xfrm>
            <a:off x="0" y="0"/>
            <a:ext cx="737" cy="6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40" r:id="rId19" imgW="2575560" imgH="2545080" progId="">
                    <p:embed/>
                  </p:oleObj>
                </mc:Choice>
                <mc:Fallback>
                  <p:oleObj r:id="rId19" imgW="2575560" imgH="2545080" progId="">
                    <p:embed/>
                    <p:pic>
                      <p:nvPicPr>
                        <p:cNvPr id="0" name="图片 5129" descr="image4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0" y="0"/>
                          <a:ext cx="737" cy="69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Rectangle 10"/>
          <p:cNvSpPr>
            <a:spLocks noGrp="1"/>
          </p:cNvSpPr>
          <p:nvPr>
            <p:ph type="title"/>
          </p:nvPr>
        </p:nvSpPr>
        <p:spPr>
          <a:xfrm>
            <a:off x="2514600" y="228600"/>
            <a:ext cx="6324600" cy="533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5131" name="Rectangle 11"/>
          <p:cNvSpPr>
            <a:spLocks noGrp="1"/>
          </p:cNvSpPr>
          <p:nvPr>
            <p:ph type="body"/>
          </p:nvPr>
        </p:nvSpPr>
        <p:spPr>
          <a:xfrm>
            <a:off x="468313" y="1268413"/>
            <a:ext cx="8229600" cy="502602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 indent="-285750"/>
            <a:r>
              <a:rPr lang="zh-CN" altLang="en-US" dirty="0"/>
              <a:t>第二级</a:t>
            </a:r>
          </a:p>
          <a:p>
            <a:pPr lvl="2" indent="-228600"/>
            <a:r>
              <a:rPr lang="zh-CN" altLang="en-US" dirty="0"/>
              <a:t>第三级</a:t>
            </a:r>
          </a:p>
          <a:p>
            <a:pPr lvl="3" indent="-228600"/>
            <a:r>
              <a:rPr lang="zh-CN" altLang="en-US" dirty="0"/>
              <a:t>第四级</a:t>
            </a:r>
          </a:p>
          <a:p>
            <a:pPr lvl="4" indent="-228600"/>
            <a:r>
              <a:rPr lang="zh-CN" altLang="en-US" dirty="0"/>
              <a:t>第五级</a:t>
            </a:r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21450"/>
            <a:ext cx="21336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solidFill>
                  <a:schemeClr val="accent1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95C5B0-1B18-43EE-A7B7-EB95D6CB2C44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September 24, 2024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32138" y="6613525"/>
            <a:ext cx="28956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solidFill>
                  <a:schemeClr val="accent1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21450"/>
            <a:ext cx="21336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solidFill>
                  <a:schemeClr val="accent1"/>
                </a:solidFill>
              </a:defRPr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  <p:grpSp>
        <p:nvGrpSpPr>
          <p:cNvPr id="5135" name="Group 15"/>
          <p:cNvGrpSpPr/>
          <p:nvPr/>
        </p:nvGrpSpPr>
        <p:grpSpPr>
          <a:xfrm>
            <a:off x="0" y="1109663"/>
            <a:ext cx="9144000" cy="169862"/>
            <a:chOff x="0" y="699"/>
            <a:chExt cx="5760" cy="107"/>
          </a:xfrm>
        </p:grpSpPr>
        <p:sp>
          <p:nvSpPr>
            <p:cNvPr id="3" name="Rectangle 16"/>
            <p:cNvSpPr>
              <a:spLocks noChangeArrowheads="1"/>
            </p:cNvSpPr>
            <p:nvPr/>
          </p:nvSpPr>
          <p:spPr bwMode="gray">
            <a:xfrm>
              <a:off x="0" y="699"/>
              <a:ext cx="5760" cy="4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32" name="Rectangle 17"/>
            <p:cNvSpPr>
              <a:spLocks noChangeArrowheads="1"/>
            </p:cNvSpPr>
            <p:nvPr/>
          </p:nvSpPr>
          <p:spPr bwMode="gray">
            <a:xfrm>
              <a:off x="1476" y="713"/>
              <a:ext cx="4284" cy="93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</p:sldLayoutIdLst>
  <p:hf sldNum="0"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50000"/>
        <a:buFont typeface="Wingdings 2" panose="05020102010507070707" pitchFamily="18" charset="2"/>
        <a:buChar char=""/>
        <a:defRPr sz="2800">
          <a:solidFill>
            <a:schemeClr val="tx1"/>
          </a:solidFill>
          <a:latin typeface="+mn-lt"/>
          <a:ea typeface="黑体" panose="02010609060101010101" pitchFamily="4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黑体" panose="02010609060101010101" pitchFamily="49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60000"/>
        <a:buFont typeface="Wingdings 2" panose="05020102010507070707" pitchFamily="18" charset="2"/>
        <a:buChar char=""/>
        <a:defRPr sz="2000">
          <a:solidFill>
            <a:schemeClr val="tx1"/>
          </a:solidFill>
          <a:latin typeface="+mn-lt"/>
          <a:ea typeface="黑体" panose="02010609060101010101" pitchFamily="49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黑体" panose="02010609060101010101" pitchFamily="49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ltGray">
          <a:xfrm>
            <a:off x="11113" y="0"/>
            <a:ext cx="9132888" cy="112553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6147" name="Group 3"/>
          <p:cNvGrpSpPr/>
          <p:nvPr/>
        </p:nvGrpSpPr>
        <p:grpSpPr>
          <a:xfrm>
            <a:off x="0" y="879475"/>
            <a:ext cx="9144000" cy="144463"/>
            <a:chOff x="1519" y="554"/>
            <a:chExt cx="4241" cy="91"/>
          </a:xfrm>
        </p:grpSpPr>
        <p:sp>
          <p:nvSpPr>
            <p:cNvPr id="6148" name="Line 4"/>
            <p:cNvSpPr/>
            <p:nvPr userDrawn="1"/>
          </p:nvSpPr>
          <p:spPr>
            <a:xfrm>
              <a:off x="1519" y="554"/>
              <a:ext cx="4241" cy="0"/>
            </a:xfrm>
            <a:prstGeom prst="line">
              <a:avLst/>
            </a:prstGeom>
            <a:ln w="12700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6149" name="Line 5"/>
            <p:cNvSpPr/>
            <p:nvPr userDrawn="1"/>
          </p:nvSpPr>
          <p:spPr>
            <a:xfrm>
              <a:off x="1519" y="599"/>
              <a:ext cx="4241" cy="0"/>
            </a:xfrm>
            <a:prstGeom prst="line">
              <a:avLst/>
            </a:prstGeom>
            <a:ln w="12700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6150" name="Line 6"/>
            <p:cNvSpPr/>
            <p:nvPr userDrawn="1"/>
          </p:nvSpPr>
          <p:spPr>
            <a:xfrm>
              <a:off x="1519" y="645"/>
              <a:ext cx="4241" cy="0"/>
            </a:xfrm>
            <a:prstGeom prst="line">
              <a:avLst/>
            </a:prstGeom>
            <a:ln w="12700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</p:grpSp>
      <p:grpSp>
        <p:nvGrpSpPr>
          <p:cNvPr id="6151" name="Group 7"/>
          <p:cNvGrpSpPr/>
          <p:nvPr/>
        </p:nvGrpSpPr>
        <p:grpSpPr>
          <a:xfrm>
            <a:off x="0" y="-11112"/>
            <a:ext cx="2341563" cy="1123950"/>
            <a:chOff x="0" y="0"/>
            <a:chExt cx="1475" cy="694"/>
          </a:xfrm>
        </p:grpSpPr>
        <p:graphicFrame>
          <p:nvGraphicFramePr>
            <p:cNvPr id="6152" name="Object 8"/>
            <p:cNvGraphicFramePr/>
            <p:nvPr/>
          </p:nvGraphicFramePr>
          <p:xfrm>
            <a:off x="695" y="0"/>
            <a:ext cx="780" cy="6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5" r:id="rId17" imgW="3645535" imgH="3930650" progId="">
                    <p:embed/>
                  </p:oleObj>
                </mc:Choice>
                <mc:Fallback>
                  <p:oleObj r:id="rId17" imgW="3645535" imgH="3930650" progId="">
                    <p:embed/>
                    <p:pic>
                      <p:nvPicPr>
                        <p:cNvPr id="0" name="图片 6144" descr="image3"/>
                        <p:cNvPicPr/>
                        <p:nvPr/>
                      </p:nvPicPr>
                      <p:blipFill>
                        <a:blip r:embed="rId18"/>
                        <a:srcRect b="11470"/>
                        <a:stretch>
                          <a:fillRect/>
                        </a:stretch>
                      </p:blipFill>
                      <p:spPr>
                        <a:xfrm>
                          <a:off x="695" y="0"/>
                          <a:ext cx="780" cy="6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53" name="Object 9"/>
            <p:cNvGraphicFramePr/>
            <p:nvPr/>
          </p:nvGraphicFramePr>
          <p:xfrm>
            <a:off x="0" y="0"/>
            <a:ext cx="737" cy="6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6" r:id="rId19" imgW="2575560" imgH="2545080" progId="">
                    <p:embed/>
                  </p:oleObj>
                </mc:Choice>
                <mc:Fallback>
                  <p:oleObj r:id="rId19" imgW="2575560" imgH="2545080" progId="">
                    <p:embed/>
                    <p:pic>
                      <p:nvPicPr>
                        <p:cNvPr id="0" name="图片 6145" descr="image4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0" y="0"/>
                          <a:ext cx="737" cy="69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154" name="Rectangle 10"/>
          <p:cNvSpPr>
            <a:spLocks noGrp="1"/>
          </p:cNvSpPr>
          <p:nvPr>
            <p:ph type="title"/>
          </p:nvPr>
        </p:nvSpPr>
        <p:spPr>
          <a:xfrm>
            <a:off x="2514600" y="228600"/>
            <a:ext cx="6324600" cy="533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6155" name="Rectangle 11"/>
          <p:cNvSpPr>
            <a:spLocks noGrp="1"/>
          </p:cNvSpPr>
          <p:nvPr>
            <p:ph type="body"/>
          </p:nvPr>
        </p:nvSpPr>
        <p:spPr>
          <a:xfrm>
            <a:off x="468313" y="1268413"/>
            <a:ext cx="8229600" cy="502602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 indent="-285750"/>
            <a:r>
              <a:rPr lang="zh-CN" altLang="en-US" dirty="0"/>
              <a:t>第二级</a:t>
            </a:r>
          </a:p>
          <a:p>
            <a:pPr lvl="2" indent="-228600"/>
            <a:r>
              <a:rPr lang="zh-CN" altLang="en-US" dirty="0"/>
              <a:t>第三级</a:t>
            </a:r>
          </a:p>
          <a:p>
            <a:pPr lvl="3" indent="-228600"/>
            <a:r>
              <a:rPr lang="zh-CN" altLang="en-US" dirty="0"/>
              <a:t>第四级</a:t>
            </a:r>
          </a:p>
          <a:p>
            <a:pPr lvl="4" indent="-228600"/>
            <a:r>
              <a:rPr lang="zh-CN" altLang="en-US" dirty="0"/>
              <a:t>第五级</a:t>
            </a:r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21450"/>
            <a:ext cx="21336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solidFill>
                  <a:schemeClr val="accent1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95C5B0-1B18-43EE-A7B7-EB95D6CB2C44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September 24, 2024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32138" y="6613525"/>
            <a:ext cx="28956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solidFill>
                  <a:schemeClr val="accent1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21450"/>
            <a:ext cx="21336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solidFill>
                  <a:schemeClr val="accent1"/>
                </a:solidFill>
              </a:defRPr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  <p:grpSp>
        <p:nvGrpSpPr>
          <p:cNvPr id="6159" name="Group 15"/>
          <p:cNvGrpSpPr/>
          <p:nvPr/>
        </p:nvGrpSpPr>
        <p:grpSpPr>
          <a:xfrm>
            <a:off x="0" y="1109663"/>
            <a:ext cx="9144000" cy="169862"/>
            <a:chOff x="0" y="699"/>
            <a:chExt cx="5760" cy="107"/>
          </a:xfrm>
        </p:grpSpPr>
        <p:sp>
          <p:nvSpPr>
            <p:cNvPr id="5131" name="Rectangle 16"/>
            <p:cNvSpPr>
              <a:spLocks noChangeArrowheads="1"/>
            </p:cNvSpPr>
            <p:nvPr/>
          </p:nvSpPr>
          <p:spPr bwMode="gray">
            <a:xfrm>
              <a:off x="0" y="699"/>
              <a:ext cx="5760" cy="4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32" name="Rectangle 17"/>
            <p:cNvSpPr>
              <a:spLocks noChangeArrowheads="1"/>
            </p:cNvSpPr>
            <p:nvPr/>
          </p:nvSpPr>
          <p:spPr bwMode="gray">
            <a:xfrm>
              <a:off x="1476" y="713"/>
              <a:ext cx="4284" cy="93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</p:sldLayoutIdLst>
  <p:hf sldNum="0"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50000"/>
        <a:buFont typeface="Wingdings 2" panose="05020102010507070707" pitchFamily="18" charset="2"/>
        <a:buChar char=""/>
        <a:defRPr sz="2800">
          <a:solidFill>
            <a:schemeClr val="tx1"/>
          </a:solidFill>
          <a:latin typeface="+mn-lt"/>
          <a:ea typeface="黑体" panose="02010609060101010101" pitchFamily="4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黑体" panose="02010609060101010101" pitchFamily="49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60000"/>
        <a:buFont typeface="Wingdings 2" panose="05020102010507070707" pitchFamily="18" charset="2"/>
        <a:buChar char=""/>
        <a:defRPr sz="2000">
          <a:solidFill>
            <a:schemeClr val="tx1"/>
          </a:solidFill>
          <a:latin typeface="+mn-lt"/>
          <a:ea typeface="黑体" panose="02010609060101010101" pitchFamily="49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黑体" panose="02010609060101010101" pitchFamily="49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tags" Target="../tags/tag3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13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4" Type="http://schemas.openxmlformats.org/officeDocument/2006/relationships/notesSlide" Target="../notesSlides/notesSlide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19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4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20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8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1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/>
          </p:cNvSpPr>
          <p:nvPr>
            <p:ph type="ctrTitle"/>
          </p:nvPr>
        </p:nvSpPr>
        <p:spPr>
          <a:xfrm>
            <a:off x="3559175" y="2891155"/>
            <a:ext cx="4513263" cy="825500"/>
          </a:xfrm>
        </p:spPr>
        <p:txBody>
          <a:bodyPr vert="horz" wrap="square" lIns="91440" tIns="45720" rIns="91440" bIns="45720" anchor="ctr" anchorCtr="0"/>
          <a:lstStyle/>
          <a:p>
            <a:pPr eaLnBrk="1" hangingPunct="1">
              <a:buClrTx/>
              <a:buSzTx/>
              <a:buFontTx/>
            </a:pPr>
            <a:r>
              <a:rPr lang="zh-CN" altLang="en-US" dirty="0">
                <a:latin typeface="+mj-lt"/>
                <a:ea typeface="+mj-ea"/>
                <a:cs typeface="+mj-cs"/>
              </a:rPr>
              <a:t>程序设计基础</a:t>
            </a:r>
          </a:p>
        </p:txBody>
      </p:sp>
      <p:sp>
        <p:nvSpPr>
          <p:cNvPr id="21506" name="Rectangle 3"/>
          <p:cNvSpPr>
            <a:spLocks noGrp="1"/>
          </p:cNvSpPr>
          <p:nvPr>
            <p:ph type="subTitle" idx="1"/>
          </p:nvPr>
        </p:nvSpPr>
        <p:spPr>
          <a:xfrm>
            <a:off x="2786050" y="4429132"/>
            <a:ext cx="3600450" cy="885825"/>
          </a:xfrm>
        </p:spPr>
        <p:txBody>
          <a:bodyPr vert="horz" wrap="square" lIns="91440" tIns="72000" rIns="91440" bIns="45720" anchor="t" anchorCtr="0">
            <a:spAutoFit/>
          </a:bodyPr>
          <a:lstStyle/>
          <a:p>
            <a:pPr algn="ctr" eaLnBrk="1" hangingPunct="1">
              <a:lnSpc>
                <a:spcPct val="80000"/>
              </a:lnSpc>
              <a:buClrTx/>
              <a:buSzTx/>
            </a:pP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吴茜媛</a:t>
            </a:r>
          </a:p>
          <a:p>
            <a:pPr algn="ctr" eaLnBrk="1" hangingPunct="1">
              <a:lnSpc>
                <a:spcPct val="80000"/>
              </a:lnSpc>
              <a:buClrTx/>
              <a:buSzTx/>
            </a:pPr>
            <a:r>
              <a:rPr lang="en-US" altLang="zh-CN" sz="1800" dirty="0">
                <a:latin typeface="+mn-lt"/>
                <a:ea typeface="宋体" panose="02010600030101010101" pitchFamily="2" charset="-122"/>
                <a:cs typeface="+mn-cs"/>
              </a:rPr>
              <a:t>WU, Xiyuan</a:t>
            </a:r>
          </a:p>
          <a:p>
            <a:pPr algn="ctr" eaLnBrk="1" hangingPunct="1">
              <a:lnSpc>
                <a:spcPct val="80000"/>
              </a:lnSpc>
              <a:buClrTx/>
              <a:buSzTx/>
            </a:pPr>
            <a:r>
              <a:rPr lang="en-US" altLang="zh-CN" sz="1800" dirty="0">
                <a:latin typeface="+mn-lt"/>
                <a:ea typeface="宋体" panose="02010600030101010101" pitchFamily="2" charset="-122"/>
                <a:cs typeface="+mn-cs"/>
              </a:rPr>
              <a:t>E-mail: xywu@mail.xjtu.edu.cn</a:t>
            </a:r>
          </a:p>
        </p:txBody>
      </p:sp>
      <p:sp>
        <p:nvSpPr>
          <p:cNvPr id="21507" name="Rectangle 2"/>
          <p:cNvSpPr txBox="1"/>
          <p:nvPr/>
        </p:nvSpPr>
        <p:spPr>
          <a:xfrm>
            <a:off x="6143625" y="500063"/>
            <a:ext cx="3500438" cy="1643062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>
              <a:buSzTx/>
            </a:pPr>
            <a:r>
              <a:rPr lang="en-US" altLang="zh-CN" sz="3600" i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Programming             Fundamentals</a:t>
            </a:r>
            <a:endParaRPr lang="zh-CN" altLang="en-US" sz="3600" i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内容占位符 2"/>
          <p:cNvSpPr>
            <a:spLocks noGrp="1"/>
          </p:cNvSpPr>
          <p:nvPr>
            <p:ph sz="half" idx="1"/>
          </p:nvPr>
        </p:nvSpPr>
        <p:spPr>
          <a:xfrm>
            <a:off x="228600" y="1557655"/>
            <a:ext cx="8688705" cy="1339215"/>
          </a:xfrm>
        </p:spPr>
        <p:txBody>
          <a:bodyPr vert="horz" wrap="square" lIns="91440" tIns="45720" rIns="91440" bIns="45720" anchor="t" anchorCtr="0"/>
          <a:lstStyle/>
          <a:p>
            <a:pPr>
              <a:buClrTx/>
              <a:buSzTx/>
              <a:buFont typeface="Wingdings" panose="05000000000000000000" pitchFamily="2" charset="2"/>
            </a:pPr>
            <a:r>
              <a:rPr lang="zh-CN" altLang="en-US" sz="2800" dirty="0">
                <a:latin typeface="Times New Roman" panose="02020603050405020304" pitchFamily="18" charset="0"/>
              </a:rPr>
              <a:t>为便于管理，计算机中把</a:t>
            </a:r>
            <a:r>
              <a:rPr lang="en-US" altLang="zh-CN" sz="2800" dirty="0">
                <a:latin typeface="Times New Roman" panose="02020603050405020304" pitchFamily="18" charset="0"/>
              </a:rPr>
              <a:t>8</a:t>
            </a:r>
            <a:r>
              <a:rPr lang="zh-CN" altLang="en-US" sz="2800" dirty="0">
                <a:latin typeface="Times New Roman" panose="02020603050405020304" pitchFamily="18" charset="0"/>
              </a:rPr>
              <a:t>个电子元器件编为一组，表示</a:t>
            </a:r>
            <a:r>
              <a:rPr lang="en-US" altLang="zh-CN" sz="2800" dirty="0">
                <a:latin typeface="Times New Roman" panose="02020603050405020304" pitchFamily="18" charset="0"/>
              </a:rPr>
              <a:t>8</a:t>
            </a:r>
            <a:r>
              <a:rPr lang="zh-CN" altLang="en-US" sz="2800" dirty="0">
                <a:latin typeface="Times New Roman" panose="02020603050405020304" pitchFamily="18" charset="0"/>
              </a:rPr>
              <a:t>位二进制，称为一个</a:t>
            </a:r>
            <a:r>
              <a:rPr lang="zh-CN" altLang="en-US" sz="2800" b="1" u="sng" dirty="0">
                <a:solidFill>
                  <a:srgbClr val="C00000"/>
                </a:solidFill>
                <a:latin typeface="Times New Roman" panose="02020603050405020304" pitchFamily="18" charset="0"/>
              </a:rPr>
              <a:t>字节</a:t>
            </a:r>
            <a:r>
              <a:rPr lang="en-US" altLang="zh-CN" sz="2800" b="1" u="sng" dirty="0">
                <a:solidFill>
                  <a:srgbClr val="C00000"/>
                </a:solidFill>
                <a:latin typeface="Times New Roman" panose="02020603050405020304" pitchFamily="18" charset="0"/>
              </a:rPr>
              <a:t>(Byte)</a:t>
            </a:r>
            <a:r>
              <a:rPr lang="zh-CN" altLang="en-US" sz="2800" dirty="0">
                <a:latin typeface="Times New Roman" panose="02020603050405020304" pitchFamily="18" charset="0"/>
              </a:rPr>
              <a:t>，是存储器管理的基本单位</a:t>
            </a:r>
            <a:endParaRPr lang="zh-CN" altLang="en-US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21585" name="Group 81"/>
          <p:cNvGraphicFramePr>
            <a:graphicFrameLocks noGrp="1"/>
          </p:cNvGraphicFramePr>
          <p:nvPr/>
        </p:nvGraphicFramePr>
        <p:xfrm>
          <a:off x="323850" y="3087688"/>
          <a:ext cx="8569325" cy="3078164"/>
        </p:xfrm>
        <a:graphic>
          <a:graphicData uri="http://schemas.openxmlformats.org/drawingml/2006/table">
            <a:tbl>
              <a:tblPr/>
              <a:tblGrid>
                <a:gridCol w="885825"/>
                <a:gridCol w="885825"/>
                <a:gridCol w="885825"/>
                <a:gridCol w="885825"/>
                <a:gridCol w="885825"/>
                <a:gridCol w="884238"/>
                <a:gridCol w="885825"/>
                <a:gridCol w="885825"/>
                <a:gridCol w="1484312"/>
              </a:tblGrid>
              <a:tr h="58102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器件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91444" marR="91444"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器件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6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器件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91444" marR="91444"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器件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91444" marR="91444"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器件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器件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器件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器件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表示数值</a:t>
                      </a:r>
                    </a:p>
                  </a:txBody>
                  <a:tcPr marL="91444" marR="91444"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5000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5000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5000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5000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4968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……</a:t>
                      </a:r>
                    </a:p>
                  </a:txBody>
                  <a:tcPr marL="91444" marR="91444"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……</a:t>
                      </a:r>
                    </a:p>
                  </a:txBody>
                  <a:tcPr marL="91444" marR="91444"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……</a:t>
                      </a:r>
                    </a:p>
                  </a:txBody>
                  <a:tcPr marL="91444" marR="91444"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……</a:t>
                      </a:r>
                    </a:p>
                  </a:txBody>
                  <a:tcPr marL="91444" marR="91444"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……</a:t>
                      </a:r>
                    </a:p>
                  </a:txBody>
                  <a:tcPr marL="91444" marR="91444"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……</a:t>
                      </a:r>
                    </a:p>
                  </a:txBody>
                  <a:tcPr marL="91444" marR="91444"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……</a:t>
                      </a:r>
                    </a:p>
                  </a:txBody>
                  <a:tcPr marL="91444" marR="91444"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……</a:t>
                      </a:r>
                    </a:p>
                  </a:txBody>
                  <a:tcPr marL="91444" marR="91444"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……</a:t>
                      </a:r>
                    </a:p>
                  </a:txBody>
                  <a:tcPr marL="91444" marR="91444"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</a:tbl>
          </a:graphicData>
        </a:graphic>
      </p:graphicFrame>
      <p:sp>
        <p:nvSpPr>
          <p:cNvPr id="30794" name="Rectangle 2"/>
          <p:cNvSpPr/>
          <p:nvPr/>
        </p:nvSpPr>
        <p:spPr>
          <a:xfrm>
            <a:off x="2987675" y="188913"/>
            <a:ext cx="5864225" cy="7397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algn="r"/>
            <a:r>
              <a:rPr lang="zh-CN" altLang="en-US" sz="44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存储管理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extBox 7"/>
          <p:cNvSpPr txBox="1"/>
          <p:nvPr/>
        </p:nvSpPr>
        <p:spPr>
          <a:xfrm>
            <a:off x="8172450" y="3716338"/>
            <a:ext cx="928688" cy="398780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1001</a:t>
            </a:r>
          </a:p>
        </p:txBody>
      </p:sp>
      <p:sp>
        <p:nvSpPr>
          <p:cNvPr id="31746" name="TextBox 8"/>
          <p:cNvSpPr txBox="1"/>
          <p:nvPr/>
        </p:nvSpPr>
        <p:spPr>
          <a:xfrm>
            <a:off x="8172450" y="4221163"/>
            <a:ext cx="928688" cy="398780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1010</a:t>
            </a:r>
          </a:p>
        </p:txBody>
      </p:sp>
      <p:sp>
        <p:nvSpPr>
          <p:cNvPr id="31747" name="矩形 11"/>
          <p:cNvSpPr/>
          <p:nvPr/>
        </p:nvSpPr>
        <p:spPr>
          <a:xfrm>
            <a:off x="250825" y="1628775"/>
            <a:ext cx="7940675" cy="102679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marL="342900" indent="-342900" defTabSz="762000" eaLnBrk="0" hangingPunct="0">
              <a:spcBef>
                <a:spcPct val="20000"/>
              </a:spcBef>
            </a:pPr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存储器给每个字节进行编号，称为内存</a:t>
            </a:r>
            <a:r>
              <a:rPr lang="zh-CN" altLang="en-US" sz="32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地址</a:t>
            </a:r>
            <a:endParaRPr lang="zh-CN" altLang="en-US" sz="32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742950" lvl="1" indent="-285750" defTabSz="762000" rtl="0" eaLnBrk="0" fontAlgn="base" hangingPunct="0">
              <a:spcBef>
                <a:spcPct val="20000"/>
              </a:spcBef>
              <a:spcAft>
                <a:spcPct val="0"/>
              </a:spcAft>
              <a:buSzTx/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可以通过地址找到某个字节，及其存储的数据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1748" name="TextBox 9"/>
          <p:cNvSpPr txBox="1"/>
          <p:nvPr/>
        </p:nvSpPr>
        <p:spPr>
          <a:xfrm>
            <a:off x="8172450" y="2924175"/>
            <a:ext cx="928370" cy="706755"/>
          </a:xfrm>
          <a:prstGeom prst="rect">
            <a:avLst/>
          </a:prstGeom>
          <a:solidFill>
            <a:srgbClr val="FFC0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t" anchorCtr="0">
            <a:spAutoFit/>
          </a:bodyPr>
          <a:lstStyle/>
          <a:p>
            <a:pPr algn="ctr"/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地址编号</a:t>
            </a:r>
          </a:p>
        </p:txBody>
      </p:sp>
      <p:sp>
        <p:nvSpPr>
          <p:cNvPr id="31749" name="Rectangle 2"/>
          <p:cNvSpPr/>
          <p:nvPr/>
        </p:nvSpPr>
        <p:spPr>
          <a:xfrm>
            <a:off x="2987675" y="188913"/>
            <a:ext cx="5864225" cy="7397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algn="r"/>
            <a:r>
              <a:rPr lang="zh-CN" altLang="en-US" sz="44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存储管理</a:t>
            </a:r>
          </a:p>
        </p:txBody>
      </p:sp>
      <p:sp>
        <p:nvSpPr>
          <p:cNvPr id="31750" name="TextBox 8"/>
          <p:cNvSpPr txBox="1"/>
          <p:nvPr/>
        </p:nvSpPr>
        <p:spPr>
          <a:xfrm>
            <a:off x="8186738" y="5734050"/>
            <a:ext cx="928687" cy="466725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……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93383" name="Group 199"/>
          <p:cNvGraphicFramePr>
            <a:graphicFrameLocks noGrp="1"/>
          </p:cNvGraphicFramePr>
          <p:nvPr/>
        </p:nvGraphicFramePr>
        <p:xfrm>
          <a:off x="163513" y="2952750"/>
          <a:ext cx="7850187" cy="3198814"/>
        </p:xfrm>
        <a:graphic>
          <a:graphicData uri="http://schemas.openxmlformats.org/drawingml/2006/table">
            <a:tbl>
              <a:tblPr/>
              <a:tblGrid>
                <a:gridCol w="885825"/>
                <a:gridCol w="885825"/>
                <a:gridCol w="885825"/>
                <a:gridCol w="885825"/>
                <a:gridCol w="885825"/>
                <a:gridCol w="884237"/>
                <a:gridCol w="885825"/>
                <a:gridCol w="885825"/>
                <a:gridCol w="765175"/>
              </a:tblGrid>
              <a:tr h="70119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器件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91444" marR="91444"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器件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6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器件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91444" marR="91444"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器件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91444" marR="91444"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器件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器件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器件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器件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表示数值</a:t>
                      </a:r>
                    </a:p>
                  </a:txBody>
                  <a:tcPr marL="91444" marR="91444"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50016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50016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50016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50016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49698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……</a:t>
                      </a:r>
                    </a:p>
                  </a:txBody>
                  <a:tcPr marL="91444" marR="91444"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……</a:t>
                      </a:r>
                    </a:p>
                  </a:txBody>
                  <a:tcPr marL="91444" marR="91444"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……</a:t>
                      </a:r>
                    </a:p>
                  </a:txBody>
                  <a:tcPr marL="91444" marR="91444"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……</a:t>
                      </a:r>
                    </a:p>
                  </a:txBody>
                  <a:tcPr marL="91444" marR="91444"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……</a:t>
                      </a:r>
                    </a:p>
                  </a:txBody>
                  <a:tcPr marL="91444" marR="91444"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……</a:t>
                      </a:r>
                    </a:p>
                  </a:txBody>
                  <a:tcPr marL="91444" marR="91444"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……</a:t>
                      </a:r>
                    </a:p>
                  </a:txBody>
                  <a:tcPr marL="91444" marR="91444"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……</a:t>
                      </a:r>
                    </a:p>
                  </a:txBody>
                  <a:tcPr marL="91444" marR="91444"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……</a:t>
                      </a:r>
                    </a:p>
                  </a:txBody>
                  <a:tcPr marL="91444" marR="91444"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</a:tbl>
          </a:graphicData>
        </a:graphic>
      </p:graphicFrame>
      <p:sp>
        <p:nvSpPr>
          <p:cNvPr id="31823" name="TextBox 8"/>
          <p:cNvSpPr txBox="1"/>
          <p:nvPr/>
        </p:nvSpPr>
        <p:spPr>
          <a:xfrm>
            <a:off x="8172450" y="4724400"/>
            <a:ext cx="928688" cy="398780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1011</a:t>
            </a:r>
          </a:p>
        </p:txBody>
      </p:sp>
      <p:sp>
        <p:nvSpPr>
          <p:cNvPr id="31824" name="TextBox 8"/>
          <p:cNvSpPr txBox="1"/>
          <p:nvPr/>
        </p:nvSpPr>
        <p:spPr>
          <a:xfrm>
            <a:off x="8172450" y="5254625"/>
            <a:ext cx="928688" cy="398780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1100</a:t>
            </a:r>
          </a:p>
        </p:txBody>
      </p:sp>
    </p:spTree>
  </p:cSld>
  <p:clrMapOvr>
    <a:masterClrMapping/>
  </p:clrMapOvr>
  <p:transition advClick="0">
    <p:strips dir="r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4"/>
          <p:cNvSpPr/>
          <p:nvPr/>
        </p:nvSpPr>
        <p:spPr>
          <a:xfrm>
            <a:off x="571500" y="1643063"/>
            <a:ext cx="8137525" cy="316865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marL="342900" indent="-342900" defTabSz="762000" eaLnBrk="0" hangingPunct="0">
              <a:spcBef>
                <a:spcPct val="20000"/>
              </a:spcBef>
            </a:pPr>
            <a:endParaRPr lang="en-US" altLang="zh-CN" sz="2800" dirty="0">
              <a:solidFill>
                <a:srgbClr val="4D4D4D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2770" name="矩形 4"/>
          <p:cNvSpPr/>
          <p:nvPr/>
        </p:nvSpPr>
        <p:spPr>
          <a:xfrm>
            <a:off x="-39370" y="1945005"/>
            <a:ext cx="9102725" cy="273812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marL="897890" lvl="1" indent="-897890" algn="l" defTabSz="762000" rtl="0" eaLnBrk="0" fontAlgn="base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）假设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分配存储器的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个字节，保存十进制数值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10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，如分配地址编号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为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1000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和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0001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的两个字节，对应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16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个电子元器件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zh-CN" altLang="en-US" sz="2800" dirty="0">
                <a:ea typeface="黑体" panose="02010609060101010101" pitchFamily="49" charset="-122"/>
                <a:sym typeface="+mn-ea"/>
              </a:rPr>
              <a:t>一个字节由</a:t>
            </a:r>
            <a:r>
              <a:rPr lang="en-US" altLang="zh-CN" sz="2800" dirty="0">
                <a:ea typeface="黑体" panose="02010609060101010101" pitchFamily="49" charset="-122"/>
                <a:sym typeface="+mn-ea"/>
              </a:rPr>
              <a:t>8</a:t>
            </a:r>
            <a:r>
              <a:rPr lang="zh-CN" altLang="en-US" sz="2800" dirty="0">
                <a:ea typeface="黑体" panose="02010609060101010101" pitchFamily="49" charset="-122"/>
                <a:sym typeface="+mn-ea"/>
              </a:rPr>
              <a:t>位二进制组成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</a:p>
          <a:p>
            <a:pPr marL="800100" lvl="1" indent="-800100" algn="l" defTabSz="762000" rtl="0" eaLnBrk="0" fontAlgn="base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）把十进制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10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转化为二进制为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1010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，补足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16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位为  </a:t>
            </a: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800100" lvl="1" indent="-800100" algn="l" defTabSz="762000" rtl="0" eaLnBrk="0" fontAlgn="base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                           </a:t>
            </a:r>
            <a:r>
              <a:rPr lang="en-US" altLang="zh-CN" sz="32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0000000000001010</a:t>
            </a:r>
          </a:p>
          <a:p>
            <a:pPr marL="800100" lvl="1" indent="-800100" algn="l" defTabSz="762000" rtl="0" eaLnBrk="0" fontAlgn="base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）存储到存储器的电子元器件中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25650" name="Group 50"/>
          <p:cNvGraphicFramePr>
            <a:graphicFrameLocks noGrp="1"/>
          </p:cNvGraphicFramePr>
          <p:nvPr/>
        </p:nvGraphicFramePr>
        <p:xfrm>
          <a:off x="3276600" y="5429250"/>
          <a:ext cx="4429125" cy="1457326"/>
        </p:xfrm>
        <a:graphic>
          <a:graphicData uri="http://schemas.openxmlformats.org/drawingml/2006/table">
            <a:tbl>
              <a:tblPr/>
              <a:tblGrid>
                <a:gridCol w="554038"/>
                <a:gridCol w="554037"/>
                <a:gridCol w="552450"/>
                <a:gridCol w="554038"/>
                <a:gridCol w="554037"/>
                <a:gridCol w="554038"/>
                <a:gridCol w="552450"/>
                <a:gridCol w="554037"/>
              </a:tblGrid>
              <a:tr h="4572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5000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5000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?</a:t>
                      </a:r>
                    </a:p>
                  </a:txBody>
                  <a:tcPr marL="91439" marR="91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?</a:t>
                      </a:r>
                    </a:p>
                  </a:txBody>
                  <a:tcPr marL="91439" marR="91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?</a:t>
                      </a:r>
                    </a:p>
                  </a:txBody>
                  <a:tcPr marL="91439" marR="91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?</a:t>
                      </a:r>
                    </a:p>
                  </a:txBody>
                  <a:tcPr marL="91439" marR="91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?</a:t>
                      </a:r>
                    </a:p>
                  </a:txBody>
                  <a:tcPr marL="91439" marR="91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?</a:t>
                      </a:r>
                    </a:p>
                  </a:txBody>
                  <a:tcPr marL="91439" marR="91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?</a:t>
                      </a:r>
                    </a:p>
                  </a:txBody>
                  <a:tcPr marL="91439" marR="91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?</a:t>
                      </a:r>
                    </a:p>
                  </a:txBody>
                  <a:tcPr marL="91439" marR="91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</a:tbl>
          </a:graphicData>
        </a:graphic>
      </p:graphicFrame>
      <p:sp>
        <p:nvSpPr>
          <p:cNvPr id="32809" name="TextBox 6"/>
          <p:cNvSpPr txBox="1"/>
          <p:nvPr/>
        </p:nvSpPr>
        <p:spPr>
          <a:xfrm>
            <a:off x="684213" y="5554663"/>
            <a:ext cx="2428875" cy="11874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algn="ctr"/>
            <a:r>
              <a:rPr lang="zh-CN" altLang="en-US" b="1" i="1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存储器</a:t>
            </a:r>
            <a:endParaRPr lang="en-US" altLang="zh-CN" b="1" i="1" dirty="0">
              <a:solidFill>
                <a:srgbClr val="8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/>
            <a:r>
              <a:rPr lang="zh-CN" altLang="en-US" b="1" i="1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（电子元器件）</a:t>
            </a:r>
            <a:endParaRPr lang="en-US" altLang="zh-CN" b="1" i="1" dirty="0">
              <a:solidFill>
                <a:srgbClr val="8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/>
            <a:r>
              <a:rPr lang="zh-CN" altLang="en-US" b="1" i="1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（按字节编址）</a:t>
            </a:r>
          </a:p>
        </p:txBody>
      </p:sp>
      <p:sp>
        <p:nvSpPr>
          <p:cNvPr id="32810" name="TextBox 7"/>
          <p:cNvSpPr txBox="1"/>
          <p:nvPr/>
        </p:nvSpPr>
        <p:spPr>
          <a:xfrm>
            <a:off x="7812088" y="5445125"/>
            <a:ext cx="928687" cy="460375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1000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811" name="TextBox 8"/>
          <p:cNvSpPr txBox="1"/>
          <p:nvPr/>
        </p:nvSpPr>
        <p:spPr>
          <a:xfrm>
            <a:off x="7812088" y="5949950"/>
            <a:ext cx="928687" cy="460375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1001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812" name="矩形 11"/>
          <p:cNvSpPr/>
          <p:nvPr/>
        </p:nvSpPr>
        <p:spPr>
          <a:xfrm>
            <a:off x="395288" y="1260475"/>
            <a:ext cx="6775450" cy="584200"/>
          </a:xfrm>
          <a:prstGeom prst="rect">
            <a:avLst/>
          </a:prstGeom>
          <a:solidFill>
            <a:srgbClr val="00FF00"/>
          </a:solidFill>
          <a:ln w="9525">
            <a:noFill/>
          </a:ln>
        </p:spPr>
        <p:txBody>
          <a:bodyPr wrap="none" anchor="t" anchorCtr="0">
            <a:spAutoFit/>
          </a:bodyPr>
          <a:lstStyle/>
          <a:p>
            <a:pPr marL="342900" indent="-342900" defTabSz="762000" eaLnBrk="0" hangingPunct="0">
              <a:spcBef>
                <a:spcPct val="20000"/>
              </a:spcBef>
            </a:pPr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若要存储整数</a:t>
            </a:r>
            <a:r>
              <a:rPr lang="en-US" altLang="zh-CN" sz="3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10</a:t>
            </a:r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，计算机如何执行？</a:t>
            </a:r>
            <a:endParaRPr lang="en-US" altLang="zh-CN" sz="32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2813" name="TextBox 9"/>
          <p:cNvSpPr txBox="1"/>
          <p:nvPr/>
        </p:nvSpPr>
        <p:spPr>
          <a:xfrm>
            <a:off x="7667625" y="4652963"/>
            <a:ext cx="1289050" cy="706755"/>
          </a:xfrm>
          <a:prstGeom prst="rect">
            <a:avLst/>
          </a:prstGeom>
          <a:solidFill>
            <a:srgbClr val="FFC0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lstStyle/>
          <a:p>
            <a:pPr algn="ctr"/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内存地址编号</a:t>
            </a:r>
          </a:p>
        </p:txBody>
      </p:sp>
      <p:sp>
        <p:nvSpPr>
          <p:cNvPr id="32814" name="Rectangle 2"/>
          <p:cNvSpPr/>
          <p:nvPr/>
        </p:nvSpPr>
        <p:spPr>
          <a:xfrm>
            <a:off x="2987675" y="188913"/>
            <a:ext cx="5864225" cy="7397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algn="r"/>
            <a:r>
              <a:rPr lang="zh-CN" altLang="en-US" sz="44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计算机中的数据存储</a:t>
            </a:r>
          </a:p>
        </p:txBody>
      </p:sp>
    </p:spTree>
  </p:cSld>
  <p:clrMapOvr>
    <a:masterClrMapping/>
  </p:clrMapOvr>
  <p:transition advClick="0">
    <p:strips dir="r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内容占位符 2"/>
          <p:cNvSpPr>
            <a:spLocks noGrp="1"/>
          </p:cNvSpPr>
          <p:nvPr>
            <p:ph sz="half" idx="1"/>
          </p:nvPr>
        </p:nvSpPr>
        <p:spPr>
          <a:xfrm>
            <a:off x="0" y="1547813"/>
            <a:ext cx="9144000" cy="1017587"/>
          </a:xfrm>
        </p:spPr>
        <p:txBody>
          <a:bodyPr vert="horz" wrap="square" lIns="91440" tIns="45720" rIns="91440" bIns="45720" anchor="t" anchorCtr="0"/>
          <a:lstStyle/>
          <a:p>
            <a:pPr>
              <a:buClrTx/>
              <a:buSzTx/>
              <a:buFont typeface="Wingdings" panose="05000000000000000000" pitchFamily="2" charset="2"/>
            </a:pPr>
            <a:r>
              <a:rPr lang="zh-CN" altLang="en-US" sz="2800" dirty="0">
                <a:latin typeface="Times New Roman" panose="02020603050405020304" pitchFamily="18" charset="0"/>
              </a:rPr>
              <a:t>假设分配</a:t>
            </a:r>
            <a:r>
              <a:rPr lang="en-US" altLang="zh-CN" sz="2800" dirty="0">
                <a:latin typeface="Times New Roman" panose="02020603050405020304" pitchFamily="18" charset="0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</a:rPr>
              <a:t>个字节，即</a:t>
            </a:r>
            <a:r>
              <a:rPr lang="en-US" altLang="zh-CN" sz="2800" dirty="0">
                <a:latin typeface="Times New Roman" panose="02020603050405020304" pitchFamily="18" charset="0"/>
              </a:rPr>
              <a:t>16</a:t>
            </a:r>
            <a:r>
              <a:rPr lang="zh-CN" altLang="en-US" sz="2800" dirty="0">
                <a:latin typeface="Times New Roman" panose="02020603050405020304" pitchFamily="18" charset="0"/>
              </a:rPr>
              <a:t>位二进制，则能表示的最大数值为多少？若大于这个值，就要分配更多的字节</a:t>
            </a:r>
          </a:p>
        </p:txBody>
      </p:sp>
      <p:graphicFrame>
        <p:nvGraphicFramePr>
          <p:cNvPr id="22645" name="Group 117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179388" y="2687638"/>
          <a:ext cx="8715375" cy="3189288"/>
        </p:xfrm>
        <a:graphic>
          <a:graphicData uri="http://schemas.openxmlformats.org/drawingml/2006/table">
            <a:tbl>
              <a:tblPr/>
              <a:tblGrid>
                <a:gridCol w="512762"/>
                <a:gridCol w="512763"/>
                <a:gridCol w="512762"/>
                <a:gridCol w="512763"/>
                <a:gridCol w="512762"/>
                <a:gridCol w="512763"/>
                <a:gridCol w="512762"/>
                <a:gridCol w="512763"/>
                <a:gridCol w="511175"/>
                <a:gridCol w="512762"/>
                <a:gridCol w="512763"/>
                <a:gridCol w="512762"/>
                <a:gridCol w="512763"/>
                <a:gridCol w="512762"/>
                <a:gridCol w="512763"/>
                <a:gridCol w="512762"/>
                <a:gridCol w="512763"/>
              </a:tblGrid>
              <a:tr h="118903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符号位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器件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器件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器件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器件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器件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器件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器件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器件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器件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器件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器件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器件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器件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器件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器件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表示数值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5000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5000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5000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5000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904" name="Object 2"/>
          <p:cNvGraphicFramePr/>
          <p:nvPr/>
        </p:nvGraphicFramePr>
        <p:xfrm>
          <a:off x="4356100" y="6021388"/>
          <a:ext cx="2547938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r:id="rId4" imgW="19507200" imgH="4572000" progId="Equation.3">
                  <p:embed/>
                </p:oleObj>
              </mc:Choice>
              <mc:Fallback>
                <p:oleObj r:id="rId4" imgW="19507200" imgH="4572000" progId="Equation.3">
                  <p:embed/>
                  <p:pic>
                    <p:nvPicPr>
                      <p:cNvPr id="0" name="图片 7168" descr="image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356100" y="6021388"/>
                        <a:ext cx="2547938" cy="6429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3905" name="直接箭头连接符 8"/>
          <p:cNvCxnSpPr/>
          <p:nvPr/>
        </p:nvCxnSpPr>
        <p:spPr>
          <a:xfrm flipH="1">
            <a:off x="7019925" y="5661025"/>
            <a:ext cx="1656715" cy="720725"/>
          </a:xfrm>
          <a:prstGeom prst="straightConnector1">
            <a:avLst/>
          </a:prstGeom>
          <a:ln w="41275" cap="flat" cmpd="sng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33906" name="Rectangle 2"/>
          <p:cNvSpPr/>
          <p:nvPr/>
        </p:nvSpPr>
        <p:spPr>
          <a:xfrm>
            <a:off x="2987675" y="188913"/>
            <a:ext cx="5864225" cy="7397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algn="r"/>
            <a:r>
              <a:rPr lang="zh-CN" altLang="en-US" sz="44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计算机中的数据存储</a:t>
            </a:r>
          </a:p>
        </p:txBody>
      </p:sp>
      <p:cxnSp>
        <p:nvCxnSpPr>
          <p:cNvPr id="33907" name="直接箭头连接符 8"/>
          <p:cNvCxnSpPr/>
          <p:nvPr/>
        </p:nvCxnSpPr>
        <p:spPr>
          <a:xfrm>
            <a:off x="468313" y="5805488"/>
            <a:ext cx="574675" cy="576262"/>
          </a:xfrm>
          <a:prstGeom prst="straightConnector1">
            <a:avLst/>
          </a:prstGeom>
          <a:ln w="41275" cap="flat" cmpd="sng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33908" name="TextBox 4"/>
          <p:cNvSpPr txBox="1"/>
          <p:nvPr/>
        </p:nvSpPr>
        <p:spPr>
          <a:xfrm>
            <a:off x="1042988" y="6094413"/>
            <a:ext cx="1225550" cy="584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表示正数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表示负数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内容占位符 2"/>
          <p:cNvSpPr/>
          <p:nvPr/>
        </p:nvSpPr>
        <p:spPr>
          <a:xfrm>
            <a:off x="467995" y="1321435"/>
            <a:ext cx="8179435" cy="263461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indent="723900" eaLnBrk="0" hangingPunct="0">
              <a:spcBef>
                <a:spcPct val="2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数据要存储在计算机中，而计算机是由电子元器件构成的</a:t>
            </a:r>
          </a:p>
          <a:p>
            <a:pPr indent="723900" eaLnBrk="0" hangingPunct="0">
              <a:spcBef>
                <a:spcPct val="2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必须要明确说明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需要分配多少个电子元器件来存储数据</a:t>
            </a:r>
          </a:p>
          <a:p>
            <a:pPr indent="723900" eaLnBrk="0" hangingPunct="0">
              <a:spcBef>
                <a:spcPct val="2000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故设计了数据类型，通过其来说明</a:t>
            </a:r>
          </a:p>
        </p:txBody>
      </p:sp>
      <p:sp>
        <p:nvSpPr>
          <p:cNvPr id="34819" name="Rectangle 2"/>
          <p:cNvSpPr/>
          <p:nvPr/>
        </p:nvSpPr>
        <p:spPr>
          <a:xfrm>
            <a:off x="2987675" y="188913"/>
            <a:ext cx="5864225" cy="7397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algn="r"/>
            <a:r>
              <a:rPr lang="zh-CN" altLang="en-US" sz="44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黑体" panose="02010609060101010101" pitchFamily="49" charset="-122"/>
              </a:rPr>
              <a:t>小结</a:t>
            </a:r>
            <a:endParaRPr lang="zh-CN" altLang="en-US" sz="44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179696" y="3717289"/>
          <a:ext cx="8771295" cy="309372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143141"/>
                <a:gridCol w="1500198"/>
                <a:gridCol w="753745"/>
                <a:gridCol w="4374211"/>
              </a:tblGrid>
              <a:tr h="4924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  <a:tab pos="266700" algn="l"/>
                        </a:tabLst>
                      </a:pPr>
                      <a:r>
                        <a:rPr lang="zh-CN" sz="160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整型数据类型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  <a:tab pos="266700" algn="l"/>
                        </a:tabLst>
                      </a:pPr>
                      <a:r>
                        <a:rPr lang="zh-CN" sz="1600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缺省形式</a:t>
                      </a:r>
                      <a:r>
                        <a:rPr lang="zh-CN" sz="1600" kern="10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的</a:t>
                      </a:r>
                      <a:endParaRPr lang="en-US" altLang="zh-CN" sz="1600" kern="100" smtClean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  <a:tab pos="266700" algn="l"/>
                        </a:tabLst>
                      </a:pPr>
                      <a:r>
                        <a:rPr lang="zh-CN" sz="1600" kern="10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整型</a:t>
                      </a:r>
                      <a:r>
                        <a:rPr lang="zh-CN" sz="1600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数据类型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  <a:tab pos="266700" algn="l"/>
                        </a:tabLst>
                      </a:pPr>
                      <a:r>
                        <a:rPr lang="zh-CN" altLang="en-US" sz="1600" kern="10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字节数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  <a:tab pos="266700" algn="l"/>
                        </a:tabLst>
                      </a:pPr>
                      <a:r>
                        <a:rPr lang="zh-CN" alt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数</a:t>
                      </a:r>
                      <a:r>
                        <a:rPr lang="zh-CN" altLang="en-US" sz="1600" kern="1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值范围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64816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[signed ]int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 err="1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</a:t>
                      </a:r>
                      <a:endParaRPr lang="zh-CN" sz="2000" b="1" kern="10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-2147483648~2147483647</a:t>
                      </a:r>
                      <a:r>
                        <a:rPr lang="zh-CN" altLang="en-US" sz="1600" kern="10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altLang="zh-CN" sz="1600" kern="10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-2</a:t>
                      </a:r>
                      <a:r>
                        <a:rPr lang="en-US" altLang="zh-CN" sz="1600" kern="100" baseline="3000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31</a:t>
                      </a:r>
                      <a:r>
                        <a:rPr lang="en-US" altLang="zh-CN" sz="1600" kern="10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~2</a:t>
                      </a:r>
                      <a:r>
                        <a:rPr lang="en-US" altLang="zh-CN" sz="1600" kern="100" baseline="3000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31</a:t>
                      </a:r>
                      <a:r>
                        <a:rPr lang="en-US" altLang="zh-CN" sz="1600" kern="10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-1</a:t>
                      </a:r>
                      <a:r>
                        <a:rPr lang="zh-CN" altLang="en-US" sz="1600" kern="10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）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85752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unsigned [int]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Unsigned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0~4294967295</a:t>
                      </a:r>
                      <a:r>
                        <a:rPr lang="zh-CN" altLang="en-US" sz="1600" kern="10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altLang="zh-CN" sz="1600" kern="10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0~2</a:t>
                      </a:r>
                      <a:r>
                        <a:rPr lang="en-US" altLang="zh-CN" sz="1600" kern="100" baseline="3000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32</a:t>
                      </a:r>
                      <a:r>
                        <a:rPr lang="en-US" altLang="zh-CN" sz="1600" kern="10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-1</a:t>
                      </a:r>
                      <a:r>
                        <a:rPr lang="zh-CN" altLang="en-US" sz="1600" kern="10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）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33048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[signed] short [int]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short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-32768~32767</a:t>
                      </a:r>
                      <a:r>
                        <a:rPr lang="zh-CN" altLang="en-US" sz="1600" kern="10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altLang="zh-CN" sz="1600" kern="10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-2</a:t>
                      </a:r>
                      <a:r>
                        <a:rPr lang="en-US" altLang="zh-CN" sz="1600" kern="100" baseline="3000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15</a:t>
                      </a:r>
                      <a:r>
                        <a:rPr lang="en-US" altLang="zh-CN" sz="1600" kern="10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~2</a:t>
                      </a:r>
                      <a:r>
                        <a:rPr lang="en-US" altLang="zh-CN" sz="1600" kern="100" baseline="3000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15</a:t>
                      </a:r>
                      <a:r>
                        <a:rPr lang="en-US" altLang="zh-CN" sz="1600" kern="10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-1</a:t>
                      </a:r>
                      <a:r>
                        <a:rPr lang="zh-CN" altLang="en-US" sz="1600" kern="10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）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33048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unsigned short [int]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unsigned short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0~65535</a:t>
                      </a:r>
                      <a:r>
                        <a:rPr lang="zh-CN" altLang="en-US" sz="1600" kern="10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altLang="zh-CN" sz="1600" kern="10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0~2</a:t>
                      </a:r>
                      <a:r>
                        <a:rPr lang="en-US" altLang="zh-CN" sz="1600" kern="100" baseline="3000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16</a:t>
                      </a:r>
                      <a:r>
                        <a:rPr lang="en-US" altLang="zh-CN" sz="1600" kern="10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-1</a:t>
                      </a:r>
                      <a:r>
                        <a:rPr lang="zh-CN" altLang="en-US" sz="1600" kern="10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）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33048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[signed ]long [</a:t>
                      </a:r>
                      <a:r>
                        <a:rPr lang="en-US" sz="1600" kern="100" dirty="0" err="1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]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long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-2147483648~2147483647</a:t>
                      </a:r>
                      <a:r>
                        <a:rPr lang="zh-CN" altLang="en-US" sz="1600" kern="10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altLang="zh-CN" sz="1600" kern="10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-2</a:t>
                      </a:r>
                      <a:r>
                        <a:rPr lang="en-US" altLang="zh-CN" sz="1600" kern="100" baseline="3000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31</a:t>
                      </a:r>
                      <a:r>
                        <a:rPr lang="en-US" altLang="zh-CN" sz="1600" kern="10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~2</a:t>
                      </a:r>
                      <a:r>
                        <a:rPr lang="en-US" altLang="zh-CN" sz="1600" kern="100" baseline="3000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31</a:t>
                      </a:r>
                      <a:r>
                        <a:rPr lang="en-US" altLang="zh-CN" sz="1600" kern="10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-1</a:t>
                      </a:r>
                      <a:r>
                        <a:rPr lang="zh-CN" altLang="en-US" sz="1600" kern="10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）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33048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unsigned long [int]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unsigned long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0~4294967295</a:t>
                      </a:r>
                      <a:r>
                        <a:rPr lang="zh-CN" altLang="en-US" sz="1600" kern="10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altLang="zh-CN" sz="1600" kern="10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0~2</a:t>
                      </a:r>
                      <a:r>
                        <a:rPr lang="en-US" altLang="zh-CN" sz="1600" kern="100" baseline="3000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32</a:t>
                      </a:r>
                      <a:r>
                        <a:rPr lang="en-US" altLang="zh-CN" sz="1600" kern="10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-1</a:t>
                      </a:r>
                      <a:r>
                        <a:rPr lang="zh-CN" altLang="en-US" sz="1600" kern="10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）</a:t>
                      </a:r>
                      <a:endParaRPr lang="zh-CN" altLang="zh-CN" sz="160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33048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[signed ]long long [int]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long </a:t>
                      </a:r>
                      <a:r>
                        <a:rPr lang="en-US" sz="1600" kern="100" dirty="0" err="1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long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-9223372036854775808~9223372036854775807</a:t>
                      </a:r>
                      <a:r>
                        <a:rPr lang="zh-CN" altLang="en-US" sz="1600" kern="10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altLang="zh-CN" sz="1600" kern="10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-2</a:t>
                      </a:r>
                      <a:r>
                        <a:rPr lang="en-US" altLang="zh-CN" sz="1600" kern="100" baseline="3000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63</a:t>
                      </a:r>
                      <a:r>
                        <a:rPr lang="en-US" altLang="zh-CN" sz="1600" kern="10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~2</a:t>
                      </a:r>
                      <a:r>
                        <a:rPr lang="en-US" altLang="zh-CN" sz="1600" kern="100" baseline="3000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63</a:t>
                      </a:r>
                      <a:r>
                        <a:rPr lang="en-US" altLang="zh-CN" sz="1600" kern="10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-1</a:t>
                      </a:r>
                      <a:r>
                        <a:rPr lang="zh-CN" altLang="en-US" sz="1600" kern="10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）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33048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unsigned long long [int]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unsigned long </a:t>
                      </a:r>
                      <a:r>
                        <a:rPr lang="en-US" sz="1600" kern="100" err="1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long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0~18446744073709551615</a:t>
                      </a:r>
                      <a:r>
                        <a:rPr lang="zh-CN" altLang="en-US" sz="1600" kern="1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altLang="zh-CN" sz="1600" kern="1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0~2</a:t>
                      </a:r>
                      <a:r>
                        <a:rPr lang="en-US" altLang="zh-CN" sz="1600" kern="100" baseline="300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64</a:t>
                      </a:r>
                      <a:r>
                        <a:rPr lang="en-US" altLang="zh-CN" sz="1600" kern="1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-1</a:t>
                      </a:r>
                      <a:r>
                        <a:rPr lang="zh-CN" altLang="en-US" sz="1600" kern="1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）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  <p:transition advClick="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7"/>
          <p:cNvSpPr>
            <a:spLocks noGrp="1"/>
          </p:cNvSpPr>
          <p:nvPr>
            <p:ph idx="1"/>
          </p:nvPr>
        </p:nvSpPr>
        <p:spPr>
          <a:xfrm>
            <a:off x="1187133" y="1772603"/>
            <a:ext cx="6881812" cy="3514725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chemeClr val="bg1">
                    <a:lumMod val="85000"/>
                  </a:schemeClr>
                </a:solidFill>
                <a:latin typeface="黑体" panose="02010609060101010101" pitchFamily="49" charset="-122"/>
              </a:rPr>
              <a:t>计算机中的数据存储</a:t>
            </a:r>
            <a:endParaRPr lang="zh-CN" altLang="en-US" dirty="0">
              <a:latin typeface="黑体" panose="0201060906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Char char="u"/>
            </a:pPr>
            <a:endParaRPr lang="zh-CN" altLang="en-US" dirty="0">
              <a:latin typeface="黑体" panose="0201060906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Char char="u"/>
            </a:pPr>
            <a:r>
              <a:rPr lang="zh-CN" altLang="en-US" dirty="0">
                <a:latin typeface="黑体" panose="02010609060101010101" pitchFamily="49" charset="-122"/>
              </a:rPr>
              <a:t>基本数据类型、</a:t>
            </a:r>
            <a:r>
              <a:rPr lang="zh-CN" altLang="en-US" dirty="0">
                <a:latin typeface="黑体" panose="02010609060101010101" pitchFamily="49" charset="-122"/>
                <a:sym typeface="+mn-ea"/>
              </a:rPr>
              <a:t>常量与变量</a:t>
            </a:r>
            <a:endParaRPr lang="en-US" altLang="zh-CN" dirty="0">
              <a:latin typeface="黑体" panose="0201060906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Char char="u"/>
            </a:pPr>
            <a:endParaRPr lang="en-US" altLang="zh-CN" dirty="0">
              <a:latin typeface="黑体" panose="0201060906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Char char="u"/>
            </a:pPr>
            <a:r>
              <a:rPr lang="zh-CN" altLang="en-US" dirty="0">
                <a:latin typeface="黑体" panose="02010609060101010101" pitchFamily="49" charset="-122"/>
              </a:rPr>
              <a:t>运算符</a:t>
            </a:r>
            <a:endParaRPr lang="en-US" altLang="zh-CN" dirty="0">
              <a:latin typeface="黑体" panose="0201060906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Char char="u"/>
            </a:pPr>
            <a:endParaRPr lang="en-US" altLang="zh-CN" dirty="0">
              <a:latin typeface="黑体" panose="0201060906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Char char="u"/>
            </a:pPr>
            <a:r>
              <a:rPr lang="zh-CN" altLang="en-US" dirty="0">
                <a:latin typeface="黑体" panose="02010609060101010101" pitchFamily="49" charset="-122"/>
              </a:rPr>
              <a:t>输入输出函数</a:t>
            </a:r>
            <a:endParaRPr lang="en-US" altLang="zh-CN" dirty="0">
              <a:latin typeface="黑体" panose="0201060906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Char char="u"/>
            </a:pPr>
            <a:endParaRPr lang="en-US" altLang="zh-CN" dirty="0"/>
          </a:p>
        </p:txBody>
      </p:sp>
      <p:sp>
        <p:nvSpPr>
          <p:cNvPr id="614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sz="4400" dirty="0">
                <a:latin typeface="黑体" panose="02010609060101010101" pitchFamily="49" charset="-122"/>
              </a:rPr>
              <a:t>主要内容</a:t>
            </a:r>
          </a:p>
        </p:txBody>
      </p:sp>
      <p:sp>
        <p:nvSpPr>
          <p:cNvPr id="6147" name="日期占位符 4"/>
          <p:cNvSpPr>
            <a:spLocks noGrp="1"/>
          </p:cNvSpPr>
          <p:nvPr>
            <p:ph type="dt" sz="half" idx="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fld id="{BB962C8B-B14F-4D97-AF65-F5344CB8AC3E}" type="datetime4">
              <a:rPr lang="en-US" altLang="zh-CN" sz="1400" dirty="0">
                <a:solidFill>
                  <a:schemeClr val="accent1"/>
                </a:solidFill>
                <a:latin typeface="Arial" panose="020B0604020202020204" pitchFamily="34" charset="0"/>
              </a:rPr>
              <a:t>September 24, 2024</a:t>
            </a:fld>
            <a:endParaRPr lang="en-US" altLang="zh-CN" sz="1400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pic>
        <p:nvPicPr>
          <p:cNvPr id="6148" name="Picture 10" descr="C:\Program Files\Microsoft Office\MEDIA\CAGCAT10\j0195384.wm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8975" y="4652963"/>
            <a:ext cx="1795463" cy="18335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/>
          </p:cNvSpPr>
          <p:nvPr>
            <p:ph type="title"/>
          </p:nvPr>
        </p:nvSpPr>
        <p:spPr>
          <a:xfrm>
            <a:off x="3497263" y="214313"/>
            <a:ext cx="5467350" cy="739775"/>
          </a:xfrm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b="1" dirty="0">
                <a:latin typeface="Times New Roman" panose="02020603050405020304" pitchFamily="18" charset="0"/>
              </a:rPr>
              <a:t>实际问题中的</a:t>
            </a:r>
            <a:r>
              <a:rPr lang="zh-CN" altLang="en-US" b="1" dirty="0">
                <a:latin typeface="Times New Roman" panose="02020603050405020304" pitchFamily="18" charset="0"/>
              </a:rPr>
              <a:t>数据类型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36245" y="1557020"/>
            <a:ext cx="8043545" cy="5507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ea typeface="黑体" panose="02010609060101010101" pitchFamily="49" charset="-122"/>
                <a:sym typeface="+mn-ea"/>
              </a:rPr>
              <a:t>实际问题中，一般会处理哪些类型的数据呢？</a:t>
            </a:r>
          </a:p>
          <a:p>
            <a:endParaRPr lang="zh-CN" altLang="en-US" sz="3200" b="1" dirty="0">
              <a:latin typeface="Times New Roman" panose="02020603050405020304" pitchFamily="18" charset="0"/>
              <a:ea typeface="黑体" panose="02010609060101010101" pitchFamily="49" charset="-122"/>
              <a:sym typeface="+mn-ea"/>
            </a:endParaRPr>
          </a:p>
          <a:p>
            <a:pPr marL="902335" indent="415925">
              <a:buFont typeface="Wingdings" panose="05000000000000000000" charset="0"/>
              <a:buChar char="l"/>
            </a:pPr>
            <a:r>
              <a:rPr lang="zh-CN" altLang="en-US" sz="3200" b="1" dirty="0">
                <a:ea typeface="黑体" panose="02010609060101010101" pitchFamily="49" charset="-122"/>
                <a:sym typeface="+mn-ea"/>
              </a:rPr>
              <a:t>整数</a:t>
            </a:r>
          </a:p>
          <a:p>
            <a:pPr marL="902335" indent="415925">
              <a:buFont typeface="Wingdings" panose="05000000000000000000" charset="0"/>
              <a:buChar char="l"/>
            </a:pPr>
            <a:endParaRPr lang="zh-CN" altLang="en-US" sz="3200" b="1" dirty="0">
              <a:ea typeface="黑体" panose="02010609060101010101" pitchFamily="49" charset="-122"/>
              <a:sym typeface="+mn-ea"/>
            </a:endParaRPr>
          </a:p>
          <a:p>
            <a:pPr marL="902335" indent="415925">
              <a:buFont typeface="Wingdings" panose="05000000000000000000" charset="0"/>
              <a:buChar char="l"/>
            </a:pPr>
            <a:r>
              <a:rPr lang="zh-CN" altLang="en-US" sz="3200" b="1" dirty="0">
                <a:ea typeface="黑体" panose="02010609060101010101" pitchFamily="49" charset="-122"/>
                <a:sym typeface="+mn-ea"/>
              </a:rPr>
              <a:t>实数</a:t>
            </a:r>
            <a:r>
              <a:rPr lang="en-US" altLang="zh-CN" sz="3200" b="1" dirty="0">
                <a:ea typeface="黑体" panose="02010609060101010101" pitchFamily="49" charset="-122"/>
                <a:sym typeface="+mn-ea"/>
              </a:rPr>
              <a:t>:  </a:t>
            </a:r>
            <a:r>
              <a:rPr lang="zh-CN" altLang="zh-CN" sz="3200" b="1" dirty="0">
                <a:ea typeface="黑体" panose="02010609060101010101" pitchFamily="49" charset="-122"/>
                <a:sym typeface="+mn-ea"/>
              </a:rPr>
              <a:t>带小数的</a:t>
            </a:r>
            <a:endParaRPr lang="zh-CN" altLang="en-US" sz="3200" b="1" dirty="0">
              <a:ea typeface="黑体" panose="02010609060101010101" pitchFamily="49" charset="-122"/>
              <a:sym typeface="+mn-ea"/>
            </a:endParaRPr>
          </a:p>
          <a:p>
            <a:pPr marL="902335" indent="415925">
              <a:buFont typeface="Wingdings" panose="05000000000000000000" charset="0"/>
              <a:buChar char="l"/>
            </a:pPr>
            <a:endParaRPr lang="zh-CN" altLang="en-US" sz="3200" b="1" dirty="0">
              <a:ea typeface="黑体" panose="02010609060101010101" pitchFamily="49" charset="-122"/>
              <a:sym typeface="+mn-ea"/>
            </a:endParaRPr>
          </a:p>
          <a:p>
            <a:pPr marL="902335" indent="415925">
              <a:buFont typeface="Wingdings" panose="05000000000000000000" charset="0"/>
              <a:buChar char="l"/>
            </a:pPr>
            <a:r>
              <a:rPr lang="zh-CN" altLang="en-US" sz="3200" b="1" dirty="0">
                <a:ea typeface="黑体" panose="02010609060101010101" pitchFamily="49" charset="-122"/>
                <a:sym typeface="+mn-ea"/>
              </a:rPr>
              <a:t>字符</a:t>
            </a:r>
          </a:p>
          <a:p>
            <a:pPr marL="902335" indent="415925">
              <a:buFont typeface="Wingdings" panose="05000000000000000000" charset="0"/>
              <a:buChar char="l"/>
            </a:pPr>
            <a:endParaRPr lang="zh-CN" altLang="en-US" sz="3200" b="1" dirty="0">
              <a:ea typeface="黑体" panose="02010609060101010101" pitchFamily="49" charset="-122"/>
              <a:sym typeface="+mn-ea"/>
            </a:endParaRPr>
          </a:p>
          <a:p>
            <a:pPr marL="902335" indent="415925">
              <a:buFont typeface="Wingdings" panose="05000000000000000000" charset="0"/>
              <a:buChar char="l"/>
            </a:pPr>
            <a:r>
              <a:rPr lang="en-US" altLang="en-US" sz="3200" b="1" dirty="0">
                <a:ea typeface="黑体" panose="02010609060101010101" pitchFamily="49" charset="-122"/>
                <a:sym typeface="+mn-ea"/>
              </a:rPr>
              <a:t>......</a:t>
            </a:r>
            <a:endParaRPr lang="zh-CN" altLang="en-US" sz="3200" b="1" dirty="0">
              <a:ea typeface="黑体" panose="02010609060101010101" pitchFamily="49" charset="-122"/>
              <a:sym typeface="+mn-ea"/>
            </a:endParaRPr>
          </a:p>
          <a:p>
            <a:pPr marL="457200" indent="-457200"/>
            <a:endParaRPr lang="zh-CN" altLang="en-US" sz="3200" dirty="0"/>
          </a:p>
          <a:p>
            <a:endParaRPr lang="zh-CN" altLang="en-US" sz="3200" dirty="0"/>
          </a:p>
        </p:txBody>
      </p:sp>
    </p:spTree>
  </p:cSld>
  <p:clrMapOvr>
    <a:masterClrMapping/>
  </p:clrMapOvr>
  <p:transition advClick="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-179387" y="168275"/>
            <a:ext cx="9144000" cy="739775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  </a:t>
            </a:r>
            <a:r>
              <a:rPr lang="zh-CN" altLang="en-US" dirty="0" smtClean="0">
                <a:latin typeface="+mn-ea"/>
                <a:ea typeface="+mn-ea"/>
              </a:rPr>
              <a:t>整数</a:t>
            </a:r>
            <a:endParaRPr kumimoji="0" lang="zh-CN" altLang="en-US" sz="40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16388" name="Text Box 28"/>
          <p:cNvSpPr txBox="1">
            <a:spLocks noChangeArrowheads="1"/>
          </p:cNvSpPr>
          <p:nvPr/>
        </p:nvSpPr>
        <p:spPr bwMode="auto">
          <a:xfrm>
            <a:off x="682625" y="1412984"/>
            <a:ext cx="7561263" cy="1569085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</a:t>
            </a:r>
            <a:r>
              <a:rPr kumimoji="1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</a:t>
            </a:r>
            <a:r>
              <a:rPr kumimoji="1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语言程序中，若出现的数据为整数，一般分配</a:t>
            </a:r>
            <a:r>
              <a:rPr kumimoji="1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kumimoji="1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个字节，即</a:t>
            </a:r>
            <a:r>
              <a:rPr kumimoji="1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16</a:t>
            </a:r>
            <a:r>
              <a:rPr kumimoji="1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位二进制，来存储</a:t>
            </a:r>
            <a:endParaRPr kumimoji="1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如：存储十进制整数</a:t>
            </a:r>
            <a:r>
              <a:rPr kumimoji="1" lang="en-US" altLang="zh-CN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10</a:t>
            </a:r>
            <a:r>
              <a:rPr kumimoji="1" lang="zh-CN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转化为二进制，然后存储</a:t>
            </a:r>
            <a:endParaRPr kumimoji="1" lang="zh-CN" alt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8" name="Group 117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214343" y="3071810"/>
          <a:ext cx="8715375" cy="1689100"/>
        </p:xfrm>
        <a:graphic>
          <a:graphicData uri="http://schemas.openxmlformats.org/drawingml/2006/table">
            <a:tbl>
              <a:tblPr/>
              <a:tblGrid>
                <a:gridCol w="512762"/>
                <a:gridCol w="512763"/>
                <a:gridCol w="512762"/>
                <a:gridCol w="512763"/>
                <a:gridCol w="512762"/>
                <a:gridCol w="512763"/>
                <a:gridCol w="512762"/>
                <a:gridCol w="512763"/>
                <a:gridCol w="511175"/>
                <a:gridCol w="512762"/>
                <a:gridCol w="512763"/>
                <a:gridCol w="512762"/>
                <a:gridCol w="512763"/>
                <a:gridCol w="512762"/>
                <a:gridCol w="512763"/>
                <a:gridCol w="512762"/>
                <a:gridCol w="512763"/>
              </a:tblGrid>
              <a:tr h="118903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符号位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器件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14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器件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13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器件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12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器件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11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器件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器件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器件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器件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器件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器件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器件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器件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器件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器件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器件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表示数值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5000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</a:tbl>
          </a:graphicData>
        </a:graphic>
      </p:graphicFrame>
      <p:sp>
        <p:nvSpPr>
          <p:cNvPr id="5" name="TextBox 7"/>
          <p:cNvSpPr txBox="1"/>
          <p:nvPr/>
        </p:nvSpPr>
        <p:spPr>
          <a:xfrm>
            <a:off x="6786578" y="5012494"/>
            <a:ext cx="2071702" cy="1631216"/>
          </a:xfrm>
          <a:prstGeom prst="rect">
            <a:avLst/>
          </a:prstGeom>
          <a:solidFill>
            <a:srgbClr val="A6F000"/>
          </a:solidFill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altLang="zh-CN" sz="1800" dirty="0" err="1"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1800" dirty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1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a, b, c, sum;</a:t>
            </a:r>
            <a:endParaRPr lang="en-US" altLang="zh-CN" sz="18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800" dirty="0">
                <a:ea typeface="宋体" panose="02010600030101010101" pitchFamily="2" charset="-122"/>
                <a:cs typeface="Times New Roman" panose="02020603050405020304" pitchFamily="18" charset="0"/>
              </a:rPr>
              <a:t>a=</a:t>
            </a:r>
            <a:r>
              <a:rPr lang="en-US" altLang="zh-CN" sz="20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1800" dirty="0"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r>
              <a:rPr lang="en-US" altLang="zh-CN" sz="1800" dirty="0">
                <a:ea typeface="宋体" panose="02010600030101010101" pitchFamily="2" charset="-122"/>
                <a:cs typeface="Times New Roman" panose="02020603050405020304" pitchFamily="18" charset="0"/>
              </a:rPr>
              <a:t>b=</a:t>
            </a:r>
            <a:r>
              <a:rPr lang="en-US" altLang="zh-CN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en-US" altLang="zh-CN" sz="1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r>
              <a:rPr lang="en-US" altLang="zh-CN" sz="1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c=</a:t>
            </a:r>
            <a:r>
              <a:rPr lang="en-US" altLang="zh-CN" sz="20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1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r>
              <a:rPr lang="en-US" altLang="zh-CN" sz="1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sum= (</a:t>
            </a:r>
            <a:r>
              <a:rPr lang="en-US" altLang="zh-CN" sz="1800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a+b</a:t>
            </a:r>
            <a:r>
              <a:rPr lang="en-US" altLang="zh-CN" sz="1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)*(b/c);</a:t>
            </a:r>
            <a:endParaRPr lang="en-US" altLang="zh-CN" sz="18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Click="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4"/>
          <p:cNvSpPr/>
          <p:nvPr/>
        </p:nvSpPr>
        <p:spPr>
          <a:xfrm>
            <a:off x="571500" y="1643063"/>
            <a:ext cx="8137525" cy="316865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marL="342900" indent="-342900" defTabSz="762000" eaLnBrk="0" hangingPunct="0">
              <a:spcBef>
                <a:spcPct val="20000"/>
              </a:spcBef>
            </a:pPr>
            <a:endParaRPr lang="en-US" altLang="zh-CN" sz="2800" dirty="0">
              <a:solidFill>
                <a:srgbClr val="4D4D4D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8914" name="矩形 10"/>
          <p:cNvSpPr/>
          <p:nvPr/>
        </p:nvSpPr>
        <p:spPr>
          <a:xfrm>
            <a:off x="-69850" y="2136775"/>
            <a:ext cx="9123363" cy="275018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marL="342900" indent="-342900" defTabSz="762000" eaLnBrk="0" hangingPunct="0">
              <a:spcBef>
                <a:spcPct val="20000"/>
              </a:spcBef>
              <a:buFontTx/>
              <a:buChar char="•"/>
            </a:pPr>
            <a:r>
              <a:rPr lang="zh-CN" altLang="en-US" sz="3200" dirty="0">
                <a:latin typeface="Times New Roman" panose="02020603050405020304" pitchFamily="18" charset="0"/>
                <a:ea typeface="黑体" panose="02010609060101010101" pitchFamily="49" charset="-122"/>
              </a:rPr>
              <a:t>为便于计算机</a:t>
            </a:r>
            <a:r>
              <a:rPr lang="en-US" altLang="zh-CN" sz="3200" dirty="0">
                <a:latin typeface="Times New Roman" panose="02020603050405020304" pitchFamily="18" charset="0"/>
                <a:ea typeface="黑体" panose="02010609060101010101" pitchFamily="49" charset="-122"/>
              </a:rPr>
              <a:t>CPU</a:t>
            </a:r>
            <a:r>
              <a:rPr lang="zh-CN" altLang="en-US" sz="3200" dirty="0">
                <a:latin typeface="Times New Roman" panose="02020603050405020304" pitchFamily="18" charset="0"/>
                <a:ea typeface="黑体" panose="02010609060101010101" pitchFamily="49" charset="-122"/>
              </a:rPr>
              <a:t>中减法器和除法器的设计，实际应用中，</a:t>
            </a:r>
            <a:r>
              <a:rPr lang="zh-CN" altLang="en-US" sz="3200" dirty="0">
                <a:latin typeface="Arial" panose="020B0604020202020204" pitchFamily="34" charset="0"/>
                <a:ea typeface="黑体" panose="02010609060101010101" pitchFamily="49" charset="-122"/>
              </a:rPr>
              <a:t>计算机中</a:t>
            </a:r>
            <a:r>
              <a:rPr lang="zh-CN" altLang="en-US" sz="3200" b="1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带符号整型数</a:t>
            </a:r>
            <a:r>
              <a:rPr lang="zh-CN" altLang="en-US" sz="3200" dirty="0">
                <a:latin typeface="Times New Roman" panose="02020603050405020304" pitchFamily="18" charset="0"/>
                <a:ea typeface="黑体" panose="02010609060101010101" pitchFamily="49" charset="-122"/>
              </a:rPr>
              <a:t>是以二进制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补码</a:t>
            </a:r>
            <a:r>
              <a:rPr lang="en-US" altLang="zh-CN" sz="3200" dirty="0">
                <a:latin typeface="Times New Roman" panose="02020603050405020304" pitchFamily="18" charset="0"/>
                <a:ea typeface="黑体" panose="02010609060101010101" pitchFamily="49" charset="-122"/>
              </a:rPr>
              <a:t>(complement) </a:t>
            </a:r>
            <a:r>
              <a:rPr lang="zh-CN" altLang="en-US" sz="3200" dirty="0">
                <a:latin typeface="Times New Roman" panose="02020603050405020304" pitchFamily="18" charset="0"/>
                <a:ea typeface="黑体" panose="02010609060101010101" pitchFamily="49" charset="-122"/>
              </a:rPr>
              <a:t>形式存储的</a:t>
            </a:r>
            <a:endParaRPr lang="en-US" altLang="zh-CN" sz="32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800100" lvl="1" indent="-3429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SzTx/>
              <a:buFontTx/>
              <a:buChar char="•"/>
            </a:pPr>
            <a:r>
              <a:rPr lang="zh-CN" altLang="en-US" sz="2400" i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因为采用补码，减法运算可以用加法来实现，且数的符号位也可以当作数值一样参与运算，</a:t>
            </a:r>
            <a:r>
              <a:rPr lang="zh-CN" altLang="en-US" sz="2400" b="1" i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减法器就可以不需要了</a:t>
            </a:r>
            <a:r>
              <a:rPr lang="zh-CN" altLang="en-US" sz="2400" i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，只要有加法器即可，节省设备成本</a:t>
            </a:r>
            <a:endParaRPr lang="en-US" altLang="zh-CN" sz="2400" dirty="0">
              <a:solidFill>
                <a:srgbClr val="C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-179387" y="168275"/>
            <a:ext cx="9144000" cy="739775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  </a:t>
            </a:r>
            <a:r>
              <a:rPr kumimoji="0" lang="zh-CN" alt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改进</a:t>
            </a:r>
          </a:p>
        </p:txBody>
      </p:sp>
    </p:spTree>
  </p:cSld>
  <p:clrMapOvr>
    <a:masterClrMapping/>
  </p:clrMapOvr>
  <p:transition advClick="0">
    <p:strips dir="r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r>
              <a:rPr lang="zh-CN" altLang="en-US" dirty="0"/>
              <a:t>补码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510375" y="1964872"/>
          <a:ext cx="6066790" cy="4573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79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860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45798" marB="45798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45798" marB="45798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45798" marB="45798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45798" marB="45798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45798" marB="45798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45798" marB="45798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45798" marB="45798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45798" marB="45798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45798" marB="45798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45798" marB="45798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45798" marB="45798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45798" marB="45798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45798" marB="45798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45798" marB="45798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45798" marB="45798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45798" marB="45798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39974" name="文本框 4"/>
          <p:cNvSpPr txBox="1"/>
          <p:nvPr/>
        </p:nvSpPr>
        <p:spPr>
          <a:xfrm>
            <a:off x="902045" y="1465444"/>
            <a:ext cx="746506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marL="342900" indent="-342900">
              <a:buClrTx/>
              <a:buSzTx/>
              <a:buFont typeface="Wingdings" panose="05000000000000000000" charset="0"/>
              <a:buChar char="ü"/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正整数的补码就是此数的二进制形式，如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5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的补码：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011265" y="2695439"/>
            <a:ext cx="7561263" cy="15684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indent="-342900" defTabSz="914400">
              <a:buClrTx/>
              <a:buSzTx/>
              <a:buFont typeface="Wingdings" panose="05000000000000000000" charset="0"/>
              <a:buChar char="ü"/>
              <a:defRPr/>
            </a:pPr>
            <a:r>
              <a:rPr kumimoji="0" lang="zh-CN" altLang="en-US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负整数的补码是：①取此数绝对值的二进制形式；②</a:t>
            </a:r>
            <a:r>
              <a:rPr kumimoji="0" lang="zh-CN" altLang="en-US" kern="120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除最高位符号位外</a:t>
            </a:r>
            <a:r>
              <a:rPr kumimoji="0" lang="zh-CN" altLang="en-US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其他数取反；③再加</a:t>
            </a:r>
            <a:r>
              <a:rPr kumimoji="0" lang="en-US" altLang="zh-CN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kumimoji="0" lang="zh-CN" altLang="en-US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。</a:t>
            </a:r>
          </a:p>
          <a:p>
            <a:pPr marR="0" defTabSz="914400">
              <a:buClrTx/>
              <a:buSzTx/>
              <a:buFontTx/>
              <a:defRPr/>
            </a:pPr>
            <a:endParaRPr kumimoji="0" lang="en-US" altLang="zh-CN" kern="1200" cap="none" spc="0" normalizeH="0" baseline="0" noProof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R="0" defTabSz="914400">
              <a:buClrTx/>
              <a:buSzTx/>
              <a:buFontTx/>
              <a:defRPr/>
            </a:pPr>
            <a:r>
              <a:rPr kumimoji="0" lang="zh-CN" altLang="en-US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例：</a:t>
            </a:r>
            <a:r>
              <a:rPr kumimoji="0" lang="en-US" altLang="zh-CN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-5</a:t>
            </a:r>
            <a:r>
              <a:rPr kumimoji="0" lang="zh-CN" altLang="en-US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的补码转换过程：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2055205" y="4246427"/>
          <a:ext cx="6096000" cy="4573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45798" marB="45798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45798" marB="45798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45798" marB="45798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45798" marB="45798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45798" marB="45798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45798" marB="45798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45798" marB="45798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45798" marB="45798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45798" marB="45798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45798" marB="45798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45798" marB="45798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45798" marB="45798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45798" marB="45798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45798" marB="45798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45798" marB="45798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45798" marB="45798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2055205" y="5023984"/>
          <a:ext cx="6096000" cy="4569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848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45603" marB="45603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45603" marB="45603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45603" marB="45603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45603" marB="45603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45603" marB="45603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45603" marB="45603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45603" marB="45603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45603" marB="45603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45603" marB="45603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45603" marB="45603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45603" marB="45603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45603" marB="45603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45603" marB="45603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45603" marB="45603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45603" marB="45603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45603" marB="45603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2055205" y="5829164"/>
          <a:ext cx="6096000" cy="4573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45798" marB="45798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45798" marB="45798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45798" marB="45798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45798" marB="45798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45798" marB="45798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45798" marB="45798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45798" marB="45798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45798" marB="45798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45798" marB="45798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45798" marB="45798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45798" marB="45798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45798" marB="45798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45798" marB="45798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45798" marB="45798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45798" marB="45798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45798" marB="45798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cxnSp>
        <p:nvCxnSpPr>
          <p:cNvPr id="40084" name="直接箭头连接符 8"/>
          <p:cNvCxnSpPr/>
          <p:nvPr/>
        </p:nvCxnSpPr>
        <p:spPr>
          <a:xfrm flipV="1">
            <a:off x="1585305" y="4432164"/>
            <a:ext cx="469900" cy="255588"/>
          </a:xfrm>
          <a:prstGeom prst="straightConnector1">
            <a:avLst/>
          </a:prstGeom>
          <a:ln w="41275" cap="flat" cmpd="sng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40085" name="TextBox 10"/>
          <p:cNvSpPr txBox="1"/>
          <p:nvPr/>
        </p:nvSpPr>
        <p:spPr>
          <a:xfrm>
            <a:off x="769330" y="4543289"/>
            <a:ext cx="1223963" cy="8318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符号位：</a:t>
            </a:r>
            <a:endParaRPr lang="en-US" altLang="zh-CN" sz="1600" dirty="0">
              <a:solidFill>
                <a:srgbClr val="FF0000"/>
              </a:solidFill>
              <a:ea typeface="+mn-ea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0</a:t>
            </a:r>
            <a:r>
              <a:rPr lang="zh-CN" altLang="en-US" sz="1600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表示正数</a:t>
            </a:r>
            <a:endParaRPr lang="en-US" altLang="zh-CN" sz="1600" dirty="0">
              <a:solidFill>
                <a:srgbClr val="FF0000"/>
              </a:solidFill>
              <a:ea typeface="+mn-ea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1</a:t>
            </a:r>
            <a:r>
              <a:rPr lang="zh-CN" altLang="en-US" sz="1600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表示负数</a:t>
            </a:r>
          </a:p>
        </p:txBody>
      </p:sp>
      <p:sp>
        <p:nvSpPr>
          <p:cNvPr id="40086" name="TextBox 14"/>
          <p:cNvSpPr txBox="1"/>
          <p:nvPr/>
        </p:nvSpPr>
        <p:spPr>
          <a:xfrm>
            <a:off x="721705" y="5860914"/>
            <a:ext cx="754063" cy="4016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zh-CN" altLang="en-US" sz="2000" b="1" dirty="0">
                <a:ea typeface="黑体" panose="02010609060101010101" pitchFamily="49" charset="-122"/>
              </a:rPr>
              <a:t>补码</a:t>
            </a:r>
          </a:p>
        </p:txBody>
      </p:sp>
      <p:cxnSp>
        <p:nvCxnSpPr>
          <p:cNvPr id="40087" name="直接箭头连接符 8"/>
          <p:cNvCxnSpPr/>
          <p:nvPr/>
        </p:nvCxnSpPr>
        <p:spPr>
          <a:xfrm>
            <a:off x="1737705" y="4840152"/>
            <a:ext cx="317500" cy="382587"/>
          </a:xfrm>
          <a:prstGeom prst="straightConnector1">
            <a:avLst/>
          </a:prstGeom>
          <a:ln w="41275" cap="flat" cmpd="sng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40088" name="直接箭头连接符 8"/>
          <p:cNvCxnSpPr/>
          <p:nvPr/>
        </p:nvCxnSpPr>
        <p:spPr>
          <a:xfrm flipV="1">
            <a:off x="1386868" y="6014902"/>
            <a:ext cx="668337" cy="15875"/>
          </a:xfrm>
          <a:prstGeom prst="straightConnector1">
            <a:avLst/>
          </a:prstGeom>
          <a:ln w="4127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标题 1"/>
          <p:cNvSpPr>
            <a:spLocks noGrp="1"/>
          </p:cNvSpPr>
          <p:nvPr>
            <p:ph type="title"/>
          </p:nvPr>
        </p:nvSpPr>
        <p:spPr>
          <a:xfrm>
            <a:off x="2711450" y="260350"/>
            <a:ext cx="6324600" cy="533400"/>
          </a:xfrm>
        </p:spPr>
        <p:txBody>
          <a:bodyPr vert="horz" wrap="square" lIns="91440" tIns="45720" rIns="91440" bIns="45720" anchor="ctr" anchorCtr="0"/>
          <a:lstStyle/>
          <a:p>
            <a:r>
              <a:rPr lang="zh-CN" altLang="en-US" sz="4400" dirty="0"/>
              <a:t>回顾</a:t>
            </a:r>
          </a:p>
        </p:txBody>
      </p:sp>
      <p:sp>
        <p:nvSpPr>
          <p:cNvPr id="22530" name="日期占位符 3"/>
          <p:cNvSpPr txBox="1">
            <a:spLocks noGrp="1"/>
          </p:cNvSpPr>
          <p:nvPr/>
        </p:nvSpPr>
        <p:spPr>
          <a:xfrm>
            <a:off x="179388" y="6597650"/>
            <a:ext cx="2133600" cy="24447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fld id="{BB962C8B-B14F-4D97-AF65-F5344CB8AC3E}" type="datetime4">
              <a:rPr lang="en-US" altLang="zh-CN" sz="1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September 24, 2024</a:t>
            </a:fld>
            <a:endParaRPr lang="en-US" altLang="zh-CN" sz="1400">
              <a:solidFill>
                <a:schemeClr val="accent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531" name="Rectangle 3"/>
          <p:cNvSpPr txBox="1"/>
          <p:nvPr/>
        </p:nvSpPr>
        <p:spPr>
          <a:xfrm>
            <a:off x="571500" y="3141663"/>
            <a:ext cx="8215313" cy="2735262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第二章对基本算法等进行简介</a:t>
            </a:r>
            <a:endParaRPr lang="en-US" altLang="zh-CN" sz="3200" b="1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800100" lvl="1" indent="-342900" eaLnBrk="0" hangingPunct="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结构化程序设计方法：采用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顺序、选择和循环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三种基本结构，组成结构化算法</a:t>
            </a:r>
          </a:p>
          <a:p>
            <a:pPr marL="800100" lvl="1" indent="-342900" eaLnBrk="0" hangingPunct="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zh-CN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第三章以后都讲语言载体，以</a:t>
            </a:r>
            <a:r>
              <a:rPr lang="en-US" altLang="zh-CN" sz="3200" b="1">
                <a:latin typeface="Times New Roman" panose="02020603050405020304" pitchFamily="18" charset="0"/>
                <a:ea typeface="黑体" panose="02010609060101010101" pitchFamily="49" charset="-122"/>
              </a:rPr>
              <a:t>C</a:t>
            </a:r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语言为例</a:t>
            </a:r>
          </a:p>
          <a:p>
            <a:pPr marL="800100" lvl="1" indent="-342900" eaLnBrk="0" hangingPunct="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结构化编码：支持对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顺序、选择和循环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结构进行编码</a:t>
            </a:r>
          </a:p>
          <a:p>
            <a:pPr marL="800100" lvl="1" indent="-342900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US" altLang="zh-CN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7" name="WordArt 4"/>
          <p:cNvSpPr>
            <a:spLocks noChangeArrowheads="1" noChangeShapeType="1" noTextEdit="1"/>
          </p:cNvSpPr>
          <p:nvPr/>
        </p:nvSpPr>
        <p:spPr bwMode="auto">
          <a:xfrm>
            <a:off x="107504" y="1709358"/>
            <a:ext cx="8929713" cy="1071570"/>
          </a:xfrm>
          <a:prstGeom prst="rect">
            <a:avLst/>
          </a:prstGeom>
        </p:spPr>
        <p:txBody>
          <a:bodyPr wrap="none" numCol="1" fromWordArt="1">
            <a:prstTxWarp prst="textPlain">
              <a:avLst>
                <a:gd name="adj" fmla="val 50000"/>
              </a:avLst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0" cap="none" spc="0" normalizeH="0" baseline="0" noProof="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程序＝数据结构＋算法＋</a:t>
            </a:r>
            <a:r>
              <a:rPr kumimoji="0" lang="zh-CN" altLang="en-US" sz="3200" b="1" i="0" u="sng" strike="noStrike" kern="10" cap="none" spc="0" normalizeH="0" baseline="0" noProof="0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语言载体</a:t>
            </a:r>
            <a:r>
              <a:rPr kumimoji="0" lang="en-US" altLang="zh-CN" sz="3200" b="1" i="0" u="none" strike="noStrike" kern="10" cap="none" spc="0" normalizeH="0" baseline="0" noProof="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+</a:t>
            </a:r>
            <a:r>
              <a:rPr kumimoji="0" lang="zh-CN" altLang="en-US" sz="3200" b="1" i="0" u="none" strike="noStrike" kern="10" cap="none" spc="0" normalizeH="0" baseline="0" noProof="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开发工具</a:t>
            </a:r>
            <a:r>
              <a:rPr kumimoji="0" lang="en-US" altLang="zh-CN" sz="3200" b="1" i="0" u="none" strike="noStrike" kern="10" cap="none" spc="0" normalizeH="0" baseline="0" noProof="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+</a:t>
            </a:r>
            <a:r>
              <a:rPr kumimoji="0" lang="zh-CN" altLang="en-US" sz="3200" b="1" i="0" u="none" strike="noStrike" kern="10" cap="none" spc="0" normalizeH="0" baseline="0" noProof="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程序设计方法</a:t>
            </a:r>
            <a:endParaRPr kumimoji="0" lang="zh-CN" altLang="en-US" sz="3200" b="1" i="0" u="sng" strike="noStrike" kern="10" cap="none" spc="0" normalizeH="0" baseline="0" noProof="0" dirty="0">
              <a:ln w="1905"/>
              <a:solidFill>
                <a:srgbClr val="FF33CC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/>
          </p:cNvSpPr>
          <p:nvPr>
            <p:ph type="title"/>
          </p:nvPr>
        </p:nvSpPr>
        <p:spPr>
          <a:xfrm>
            <a:off x="3497263" y="214313"/>
            <a:ext cx="5467350" cy="739775"/>
          </a:xfrm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b="1" dirty="0">
                <a:latin typeface="Times New Roman" panose="02020603050405020304" pitchFamily="18" charset="0"/>
              </a:rPr>
              <a:t>实际问题中的</a:t>
            </a:r>
            <a:r>
              <a:rPr lang="zh-CN" altLang="en-US" b="1" dirty="0">
                <a:latin typeface="Times New Roman" panose="02020603050405020304" pitchFamily="18" charset="0"/>
              </a:rPr>
              <a:t>数据类型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36245" y="1557020"/>
            <a:ext cx="8043545" cy="5507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ea typeface="黑体" panose="02010609060101010101" pitchFamily="49" charset="-122"/>
                <a:sym typeface="+mn-ea"/>
              </a:rPr>
              <a:t>实际问题中，一般会处理哪些类型的数据呢？</a:t>
            </a:r>
          </a:p>
          <a:p>
            <a:endParaRPr lang="zh-CN" altLang="en-US" sz="3200" b="1" dirty="0">
              <a:latin typeface="Times New Roman" panose="02020603050405020304" pitchFamily="18" charset="0"/>
              <a:ea typeface="黑体" panose="02010609060101010101" pitchFamily="49" charset="-122"/>
              <a:sym typeface="+mn-ea"/>
            </a:endParaRPr>
          </a:p>
          <a:p>
            <a:pPr marL="902335" indent="415925">
              <a:buFont typeface="Wingdings" panose="05000000000000000000" charset="0"/>
              <a:buChar char="l"/>
            </a:pPr>
            <a:r>
              <a:rPr lang="zh-CN" altLang="en-US" sz="3200" b="1" dirty="0">
                <a:solidFill>
                  <a:schemeClr val="bg2"/>
                </a:solidFill>
                <a:ea typeface="黑体" panose="02010609060101010101" pitchFamily="49" charset="-122"/>
                <a:sym typeface="+mn-ea"/>
              </a:rPr>
              <a:t>整数</a:t>
            </a:r>
          </a:p>
          <a:p>
            <a:pPr marL="902335" indent="415925">
              <a:buFont typeface="Wingdings" panose="05000000000000000000" charset="0"/>
              <a:buChar char="l"/>
            </a:pPr>
            <a:endParaRPr lang="zh-CN" altLang="en-US" sz="3200" b="1" dirty="0">
              <a:ea typeface="黑体" panose="02010609060101010101" pitchFamily="49" charset="-122"/>
              <a:sym typeface="+mn-ea"/>
            </a:endParaRPr>
          </a:p>
          <a:p>
            <a:pPr marL="902335" indent="415925">
              <a:buFont typeface="Wingdings" panose="05000000000000000000" charset="0"/>
              <a:buChar char="l"/>
            </a:pPr>
            <a:r>
              <a:rPr lang="zh-CN" altLang="en-US" sz="3200" b="1" dirty="0">
                <a:ea typeface="黑体" panose="02010609060101010101" pitchFamily="49" charset="-122"/>
                <a:sym typeface="+mn-ea"/>
              </a:rPr>
              <a:t>实数</a:t>
            </a:r>
            <a:r>
              <a:rPr lang="en-US" altLang="zh-CN" sz="3200" b="1" dirty="0">
                <a:ea typeface="黑体" panose="02010609060101010101" pitchFamily="49" charset="-122"/>
                <a:sym typeface="+mn-ea"/>
              </a:rPr>
              <a:t>:  </a:t>
            </a:r>
            <a:r>
              <a:rPr lang="zh-CN" altLang="zh-CN" sz="3200" b="1" dirty="0">
                <a:ea typeface="黑体" panose="02010609060101010101" pitchFamily="49" charset="-122"/>
                <a:sym typeface="+mn-ea"/>
              </a:rPr>
              <a:t>带小数的</a:t>
            </a:r>
            <a:endParaRPr lang="zh-CN" altLang="en-US" sz="3200" b="1" dirty="0">
              <a:ea typeface="黑体" panose="02010609060101010101" pitchFamily="49" charset="-122"/>
              <a:sym typeface="+mn-ea"/>
            </a:endParaRPr>
          </a:p>
          <a:p>
            <a:pPr marL="902335" indent="415925">
              <a:buFont typeface="Wingdings" panose="05000000000000000000" charset="0"/>
              <a:buChar char="l"/>
            </a:pPr>
            <a:endParaRPr lang="zh-CN" altLang="en-US" sz="3200" b="1" dirty="0">
              <a:ea typeface="黑体" panose="02010609060101010101" pitchFamily="49" charset="-122"/>
              <a:sym typeface="+mn-ea"/>
            </a:endParaRPr>
          </a:p>
          <a:p>
            <a:pPr marL="902335" indent="415925">
              <a:buFont typeface="Wingdings" panose="05000000000000000000" charset="0"/>
              <a:buChar char="l"/>
            </a:pPr>
            <a:r>
              <a:rPr lang="zh-CN" altLang="en-US" sz="3200" b="1" dirty="0">
                <a:ea typeface="黑体" panose="02010609060101010101" pitchFamily="49" charset="-122"/>
                <a:sym typeface="+mn-ea"/>
              </a:rPr>
              <a:t>字符</a:t>
            </a:r>
          </a:p>
          <a:p>
            <a:pPr marL="902335" indent="415925">
              <a:buFont typeface="Wingdings" panose="05000000000000000000" charset="0"/>
              <a:buChar char="l"/>
            </a:pPr>
            <a:endParaRPr lang="zh-CN" altLang="en-US" sz="3200" b="1" dirty="0">
              <a:ea typeface="黑体" panose="02010609060101010101" pitchFamily="49" charset="-122"/>
              <a:sym typeface="+mn-ea"/>
            </a:endParaRPr>
          </a:p>
          <a:p>
            <a:pPr marL="902335" indent="415925">
              <a:buFont typeface="Wingdings" panose="05000000000000000000" charset="0"/>
              <a:buChar char="l"/>
            </a:pPr>
            <a:r>
              <a:rPr lang="en-US" altLang="en-US" sz="3200" b="1" dirty="0">
                <a:ea typeface="黑体" panose="02010609060101010101" pitchFamily="49" charset="-122"/>
                <a:sym typeface="+mn-ea"/>
              </a:rPr>
              <a:t>......</a:t>
            </a:r>
            <a:endParaRPr lang="zh-CN" altLang="en-US" sz="3200" b="1" dirty="0">
              <a:ea typeface="黑体" panose="02010609060101010101" pitchFamily="49" charset="-122"/>
              <a:sym typeface="+mn-ea"/>
            </a:endParaRPr>
          </a:p>
          <a:p>
            <a:pPr marL="457200" indent="-457200"/>
            <a:endParaRPr lang="zh-CN" altLang="en-US" sz="3200" dirty="0"/>
          </a:p>
          <a:p>
            <a:endParaRPr lang="zh-CN" altLang="en-US" sz="3200" dirty="0"/>
          </a:p>
        </p:txBody>
      </p:sp>
    </p:spTree>
  </p:cSld>
  <p:clrMapOvr>
    <a:masterClrMapping/>
  </p:clrMapOvr>
  <p:transition advClick="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标题 1"/>
          <p:cNvSpPr>
            <a:spLocks noGrp="1"/>
          </p:cNvSpPr>
          <p:nvPr>
            <p:ph type="title"/>
          </p:nvPr>
        </p:nvSpPr>
        <p:spPr>
          <a:xfrm>
            <a:off x="2514600" y="303213"/>
            <a:ext cx="6324600" cy="533400"/>
          </a:xfrm>
        </p:spPr>
        <p:txBody>
          <a:bodyPr vert="horz" wrap="square" lIns="91440" tIns="45720" rIns="91440" bIns="45720" anchor="ctr" anchorCtr="0"/>
          <a:lstStyle/>
          <a:p>
            <a:r>
              <a:rPr lang="zh-CN" altLang="en-US" dirty="0" smtClean="0"/>
              <a:t>实数</a:t>
            </a:r>
            <a:endParaRPr lang="zh-CN" altLang="en-US" dirty="0"/>
          </a:p>
        </p:txBody>
      </p:sp>
      <p:sp>
        <p:nvSpPr>
          <p:cNvPr id="40962" name="文本框 2"/>
          <p:cNvSpPr txBox="1"/>
          <p:nvPr/>
        </p:nvSpPr>
        <p:spPr>
          <a:xfrm>
            <a:off x="755015" y="2466975"/>
            <a:ext cx="8193405" cy="5847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l"/>
            <a:r>
              <a:rPr lang="zh-CN" altLang="en-US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如</a:t>
            </a:r>
            <a:r>
              <a:rPr lang="en-US" altLang="zh-CN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 3</a:t>
            </a:r>
            <a:r>
              <a:rPr lang="en-US" altLang="zh-CN" sz="3200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14159 </a:t>
            </a:r>
            <a:r>
              <a:rPr lang="zh-CN" altLang="en-US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可以表示为</a:t>
            </a:r>
            <a:r>
              <a:rPr lang="en-US" altLang="zh-CN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 3</a:t>
            </a:r>
            <a:r>
              <a:rPr lang="en-US" altLang="zh-CN" sz="2800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14159</a:t>
            </a:r>
            <a:r>
              <a:rPr lang="zh-CN" altLang="en-US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lang="en-US" altLang="zh-CN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lang="en-US" altLang="zh-CN" baseline="30000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,   </a:t>
            </a:r>
            <a:r>
              <a:rPr lang="zh-CN" altLang="en-US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或</a:t>
            </a:r>
            <a:r>
              <a:rPr lang="en-US" altLang="zh-CN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 0</a:t>
            </a:r>
            <a:r>
              <a:rPr lang="en-US" altLang="zh-CN" sz="2800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314159</a:t>
            </a:r>
            <a:r>
              <a:rPr lang="zh-CN" altLang="en-US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lang="en-US" altLang="zh-CN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lang="en-US" altLang="zh-CN" baseline="30000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1 </a:t>
            </a:r>
            <a:r>
              <a:rPr lang="zh-CN" altLang="zh-CN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等</a:t>
            </a:r>
          </a:p>
        </p:txBody>
      </p:sp>
      <p:sp>
        <p:nvSpPr>
          <p:cNvPr id="40963" name="文本框 3"/>
          <p:cNvSpPr txBox="1"/>
          <p:nvPr/>
        </p:nvSpPr>
        <p:spPr>
          <a:xfrm>
            <a:off x="180975" y="1338580"/>
            <a:ext cx="8748395" cy="1218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lstStyle/>
          <a:p>
            <a:pPr indent="644525">
              <a:buSzTx/>
            </a:pPr>
            <a:r>
              <a:rPr lang="zh-CN" altLang="en-US" dirty="0">
                <a:ea typeface="+mn-ea"/>
                <a:cs typeface="Times New Roman" panose="02020603050405020304" pitchFamily="18" charset="0"/>
              </a:rPr>
              <a:t>实数在</a:t>
            </a:r>
            <a:r>
              <a:rPr lang="en-US" altLang="zh-CN" dirty="0">
                <a:ea typeface="+mn-ea"/>
                <a:cs typeface="Times New Roman" panose="02020603050405020304" pitchFamily="18" charset="0"/>
              </a:rPr>
              <a:t>C</a:t>
            </a:r>
            <a:r>
              <a:rPr lang="zh-CN" altLang="en-US" dirty="0" smtClean="0">
                <a:ea typeface="+mn-ea"/>
                <a:cs typeface="Times New Roman" panose="02020603050405020304" pitchFamily="18" charset="0"/>
              </a:rPr>
              <a:t>语言被</a:t>
            </a:r>
            <a:r>
              <a:rPr lang="zh-CN" altLang="en-US" dirty="0">
                <a:ea typeface="+mn-ea"/>
                <a:cs typeface="Times New Roman" panose="02020603050405020304" pitchFamily="18" charset="0"/>
              </a:rPr>
              <a:t>设计成以</a:t>
            </a:r>
            <a:r>
              <a:rPr lang="zh-CN" altLang="en-US" b="1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指数形式存储</a:t>
            </a:r>
            <a:r>
              <a:rPr lang="zh-CN" altLang="en-US" dirty="0">
                <a:ea typeface="+mn-ea"/>
                <a:cs typeface="Times New Roman" panose="02020603050405020304" pitchFamily="18" charset="0"/>
              </a:rPr>
              <a:t>在计算机中。当指数的值不同时，小数点的位置是可以浮动的，所以实数的指数</a:t>
            </a:r>
            <a:r>
              <a:rPr lang="zh-CN" altLang="en-US" dirty="0" smtClean="0">
                <a:ea typeface="+mn-ea"/>
                <a:cs typeface="Times New Roman" panose="02020603050405020304" pitchFamily="18" charset="0"/>
              </a:rPr>
              <a:t>形式称为</a:t>
            </a:r>
            <a:r>
              <a:rPr lang="zh-CN" altLang="en-US" dirty="0">
                <a:solidFill>
                  <a:srgbClr val="C00000"/>
                </a:solidFill>
                <a:ea typeface="+mn-ea"/>
                <a:cs typeface="Times New Roman" panose="02020603050405020304" pitchFamily="18" charset="0"/>
              </a:rPr>
              <a:t>浮点数</a:t>
            </a:r>
            <a:endParaRPr kumimoji="1" lang="zh-CN" altLang="en-US" noProof="0" dirty="0" smtClean="0">
              <a:ln>
                <a:noFill/>
              </a:ln>
              <a:effectLst/>
              <a:uLnTx/>
              <a:uFillTx/>
              <a:ea typeface="+mn-ea"/>
              <a:cs typeface="Times New Roman" panose="02020603050405020304" pitchFamily="18" charset="0"/>
              <a:sym typeface="+mn-ea"/>
            </a:endParaRPr>
          </a:p>
          <a:p>
            <a:pPr>
              <a:buSzTx/>
            </a:pPr>
            <a:endParaRPr lang="zh-CN" altLang="en-US" dirty="0"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0979" name="文本框 3"/>
          <p:cNvSpPr txBox="1"/>
          <p:nvPr/>
        </p:nvSpPr>
        <p:spPr>
          <a:xfrm>
            <a:off x="81280" y="3068955"/>
            <a:ext cx="9058275" cy="1198880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wrap="square" anchor="t" anchorCtr="0">
            <a:spAutoFit/>
          </a:bodyPr>
          <a:lstStyle/>
          <a:p>
            <a:pPr indent="635000">
              <a:buSzTx/>
            </a:pPr>
            <a:r>
              <a:rPr lang="zh-CN" altLang="en-US" dirty="0" smtClean="0">
                <a:ea typeface="黑体" panose="02010609060101010101" pitchFamily="49" charset="-122"/>
                <a:sym typeface="+mn-ea"/>
              </a:rPr>
              <a:t>存储</a:t>
            </a:r>
            <a:r>
              <a:rPr lang="zh-CN" altLang="en-US" dirty="0">
                <a:ea typeface="黑体" panose="02010609060101010101" pitchFamily="49" charset="-122"/>
                <a:sym typeface="+mn-ea"/>
              </a:rPr>
              <a:t>时一般</a:t>
            </a:r>
            <a:r>
              <a:rPr kumimoji="1" lang="zh-CN" altLang="en-US" noProof="0" dirty="0" smtClean="0">
                <a:ln>
                  <a:noFill/>
                </a:ln>
                <a:effectLst/>
                <a:uLnTx/>
                <a:uFillTx/>
                <a:ea typeface="+mn-ea"/>
                <a:cs typeface="Times New Roman" panose="02020603050405020304" pitchFamily="18" charset="0"/>
                <a:sym typeface="+mn-ea"/>
              </a:rPr>
              <a:t>分配</a:t>
            </a:r>
            <a:r>
              <a:rPr kumimoji="1" lang="en-US" altLang="zh-CN" noProof="0" dirty="0" smtClean="0">
                <a:ln>
                  <a:noFill/>
                </a:ln>
                <a:effectLst/>
                <a:uLnTx/>
                <a:uFillTx/>
                <a:ea typeface="+mn-ea"/>
                <a:cs typeface="Times New Roman" panose="02020603050405020304" pitchFamily="18" charset="0"/>
                <a:sym typeface="+mn-ea"/>
              </a:rPr>
              <a:t>4</a:t>
            </a:r>
            <a:r>
              <a:rPr kumimoji="1" lang="zh-CN" altLang="en-US" noProof="0" dirty="0" smtClean="0">
                <a:ln>
                  <a:noFill/>
                </a:ln>
                <a:effectLst/>
                <a:uLnTx/>
                <a:uFillTx/>
                <a:ea typeface="+mn-ea"/>
                <a:cs typeface="Times New Roman" panose="02020603050405020304" pitchFamily="18" charset="0"/>
                <a:sym typeface="+mn-ea"/>
              </a:rPr>
              <a:t>个字节</a:t>
            </a:r>
            <a:r>
              <a:rPr kumimoji="1" lang="en-US" altLang="en-US" noProof="0" dirty="0" smtClean="0">
                <a:ln>
                  <a:noFill/>
                </a:ln>
                <a:effectLst/>
                <a:uLnTx/>
                <a:uFillTx/>
                <a:ea typeface="+mn-ea"/>
                <a:cs typeface="Times New Roman" panose="02020603050405020304" pitchFamily="18" charset="0"/>
                <a:sym typeface="+mn-ea"/>
              </a:rPr>
              <a:t>(</a:t>
            </a:r>
            <a:r>
              <a:rPr kumimoji="1" lang="en-US" altLang="zh-CN" noProof="0" dirty="0" smtClean="0">
                <a:ln>
                  <a:noFill/>
                </a:ln>
                <a:effectLst/>
                <a:uLnTx/>
                <a:uFillTx/>
                <a:ea typeface="+mn-ea"/>
                <a:cs typeface="Times New Roman" panose="02020603050405020304" pitchFamily="18" charset="0"/>
                <a:sym typeface="+mn-ea"/>
              </a:rPr>
              <a:t>32</a:t>
            </a:r>
            <a:r>
              <a:rPr kumimoji="1" lang="zh-CN" altLang="en-US" noProof="0" dirty="0" smtClean="0">
                <a:ln>
                  <a:noFill/>
                </a:ln>
                <a:effectLst/>
                <a:uLnTx/>
                <a:uFillTx/>
                <a:ea typeface="+mn-ea"/>
                <a:cs typeface="Times New Roman" panose="02020603050405020304" pitchFamily="18" charset="0"/>
                <a:sym typeface="+mn-ea"/>
              </a:rPr>
              <a:t>位二进制</a:t>
            </a:r>
            <a:r>
              <a:rPr kumimoji="1" lang="en-US" altLang="zh-CN" noProof="0" dirty="0" smtClean="0">
                <a:ln>
                  <a:noFill/>
                </a:ln>
                <a:effectLst/>
                <a:uLnTx/>
                <a:uFillTx/>
                <a:ea typeface="+mn-ea"/>
                <a:cs typeface="Times New Roman" panose="02020603050405020304" pitchFamily="18" charset="0"/>
                <a:sym typeface="+mn-ea"/>
              </a:rPr>
              <a:t>)</a:t>
            </a:r>
            <a:r>
              <a:rPr kumimoji="1" lang="zh-CN" altLang="en-US" noProof="0" dirty="0" smtClean="0">
                <a:ln>
                  <a:noFill/>
                </a:ln>
                <a:effectLst/>
                <a:uLnTx/>
                <a:uFillTx/>
                <a:ea typeface="+mn-ea"/>
                <a:cs typeface="Times New Roman" panose="02020603050405020304" pitchFamily="18" charset="0"/>
                <a:sym typeface="+mn-ea"/>
              </a:rPr>
              <a:t>，即</a:t>
            </a:r>
            <a:r>
              <a:rPr kumimoji="1" lang="en-US" altLang="zh-CN" noProof="0" dirty="0" smtClean="0">
                <a:ln>
                  <a:noFill/>
                </a:ln>
                <a:effectLst/>
                <a:uLnTx/>
                <a:uFillTx/>
                <a:ea typeface="+mn-ea"/>
                <a:cs typeface="Times New Roman" panose="02020603050405020304" pitchFamily="18" charset="0"/>
                <a:sym typeface="+mn-ea"/>
              </a:rPr>
              <a:t>32</a:t>
            </a:r>
            <a:r>
              <a:rPr kumimoji="1" lang="zh-CN" altLang="en-US" noProof="0" dirty="0" smtClean="0">
                <a:ln>
                  <a:noFill/>
                </a:ln>
                <a:effectLst/>
                <a:uLnTx/>
                <a:uFillTx/>
                <a:ea typeface="+mn-ea"/>
                <a:cs typeface="Times New Roman" panose="02020603050405020304" pitchFamily="18" charset="0"/>
                <a:sym typeface="+mn-ea"/>
              </a:rPr>
              <a:t>个电子元器件</a:t>
            </a:r>
            <a:r>
              <a:rPr kumimoji="1" lang="en-US" altLang="en-US" noProof="0" dirty="0" smtClean="0">
                <a:ln>
                  <a:noFill/>
                </a:ln>
                <a:effectLst/>
                <a:uLnTx/>
                <a:uFillTx/>
                <a:ea typeface="+mn-ea"/>
                <a:cs typeface="Times New Roman" panose="02020603050405020304" pitchFamily="18" charset="0"/>
                <a:sym typeface="+mn-ea"/>
              </a:rPr>
              <a:t>(bit)</a:t>
            </a:r>
            <a:r>
              <a:rPr kumimoji="1" lang="zh-CN" altLang="en-US" noProof="0" dirty="0" smtClean="0">
                <a:ln>
                  <a:noFill/>
                </a:ln>
                <a:effectLst/>
                <a:uLnTx/>
                <a:uFillTx/>
                <a:ea typeface="+mn-ea"/>
                <a:cs typeface="Times New Roman" panose="02020603050405020304" pitchFamily="18" charset="0"/>
                <a:sym typeface="+mn-ea"/>
              </a:rPr>
              <a:t>，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小数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部分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含符号位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分配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24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个电子元器件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(bit)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，指数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部分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zh-CN" altLang="en-US" dirty="0" smtClean="0">
                <a:ea typeface="黑体" panose="02010609060101010101" pitchFamily="49" charset="-122"/>
              </a:rPr>
              <a:t>含符号位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分配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8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个，</a:t>
            </a:r>
            <a:r>
              <a:rPr lang="zh-CN" altLang="en-US" dirty="0" smtClean="0">
                <a:ea typeface="黑体" panose="02010609060101010101" pitchFamily="49" charset="-122"/>
              </a:rPr>
              <a:t>称为单精度浮点数。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363369" y="4649461"/>
          <a:ext cx="221642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611"/>
                <a:gridCol w="1625842"/>
                <a:gridCol w="270973"/>
              </a:tblGrid>
              <a:tr h="370840">
                <a:tc>
                  <a:txBody>
                    <a:bodyPr/>
                    <a:lstStyle/>
                    <a:p>
                      <a:pPr algn="dist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314159</a:t>
                      </a:r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CN" sz="2400" dirty="0" smtClean="0">
                          <a:highlight>
                            <a:srgbClr val="FF0000"/>
                          </a:highlight>
                        </a:rPr>
                        <a:t>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cxnSp>
        <p:nvCxnSpPr>
          <p:cNvPr id="11" name="直接箭头连接符 10"/>
          <p:cNvCxnSpPr/>
          <p:nvPr/>
        </p:nvCxnSpPr>
        <p:spPr>
          <a:xfrm flipV="1">
            <a:off x="522396" y="5020301"/>
            <a:ext cx="0" cy="996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V="1">
            <a:off x="1595823" y="5020301"/>
            <a:ext cx="0" cy="996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V="1">
            <a:off x="2420770" y="5020301"/>
            <a:ext cx="0" cy="996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214283" y="5339880"/>
            <a:ext cx="270344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符号</a:t>
            </a:r>
            <a:r>
              <a:rPr lang="en-US" altLang="zh-CN" sz="1600" dirty="0" smtClean="0"/>
              <a:t>	</a:t>
            </a:r>
            <a:r>
              <a:rPr lang="zh-CN" altLang="en-US" sz="1600" dirty="0" smtClean="0"/>
              <a:t>小数部分</a:t>
            </a:r>
            <a:r>
              <a:rPr lang="en-US" altLang="zh-CN" sz="1600" dirty="0" smtClean="0"/>
              <a:t>	  </a:t>
            </a:r>
            <a:r>
              <a:rPr lang="zh-CN" altLang="en-US" sz="1600" dirty="0" smtClean="0"/>
              <a:t>指数</a:t>
            </a:r>
            <a:endParaRPr lang="zh-CN" altLang="en-US" sz="1600" dirty="0"/>
          </a:p>
        </p:txBody>
      </p:sp>
      <p:sp>
        <p:nvSpPr>
          <p:cNvPr id="15" name="文本框 14"/>
          <p:cNvSpPr txBox="1"/>
          <p:nvPr/>
        </p:nvSpPr>
        <p:spPr>
          <a:xfrm>
            <a:off x="214283" y="6060163"/>
            <a:ext cx="2500330" cy="50270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   +	314159	  10</a:t>
            </a:r>
            <a:r>
              <a:rPr lang="en-US" altLang="zh-CN" sz="1600" baseline="30000" dirty="0" smtClean="0"/>
              <a:t>1	</a:t>
            </a:r>
            <a:endParaRPr lang="zh-CN" altLang="en-US" sz="1600" baseline="30000" dirty="0"/>
          </a:p>
        </p:txBody>
      </p:sp>
      <p:sp>
        <p:nvSpPr>
          <p:cNvPr id="13" name="文本框 3"/>
          <p:cNvSpPr txBox="1"/>
          <p:nvPr>
            <p:custDataLst>
              <p:tags r:id="rId1"/>
            </p:custDataLst>
          </p:nvPr>
        </p:nvSpPr>
        <p:spPr>
          <a:xfrm>
            <a:off x="6072198" y="4500286"/>
            <a:ext cx="2857520" cy="2000548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buSzTx/>
            </a:pP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双精度浮点数：分配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8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个字节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64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位</a:t>
            </a:r>
            <a:r>
              <a:rPr lang="en-US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(bit)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endParaRPr lang="en-US" altLang="zh-CN" sz="2000" dirty="0" smtClean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buSzTx/>
            </a:pP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小数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部分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含符号</a:t>
            </a:r>
            <a:r>
              <a:rPr lang="en-US" altLang="zh-CN" sz="20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分配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53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个电子元器件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(bit)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，指数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部分</a:t>
            </a:r>
            <a:r>
              <a:rPr lang="en-US" altLang="zh-CN" sz="2000" dirty="0" smtClean="0">
                <a:ea typeface="黑体" panose="02010609060101010101" pitchFamily="49" charset="-122"/>
              </a:rPr>
              <a:t>(</a:t>
            </a:r>
            <a:r>
              <a:rPr lang="zh-CN" altLang="en-US" sz="2000" dirty="0" smtClean="0">
                <a:ea typeface="黑体" panose="02010609060101010101" pitchFamily="49" charset="-122"/>
              </a:rPr>
              <a:t>含符号位</a:t>
            </a:r>
            <a:r>
              <a:rPr lang="en-US" altLang="zh-CN" sz="2000" dirty="0" smtClean="0">
                <a:ea typeface="黑体" panose="02010609060101010101" pitchFamily="49" charset="-122"/>
              </a:rPr>
              <a:t>)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分配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11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个。</a:t>
            </a:r>
          </a:p>
        </p:txBody>
      </p:sp>
      <p:sp>
        <p:nvSpPr>
          <p:cNvPr id="16" name="MH_SubTitle_1"/>
          <p:cNvSpPr/>
          <p:nvPr>
            <p:custDataLst>
              <p:tags r:id="rId2"/>
            </p:custDataLst>
          </p:nvPr>
        </p:nvSpPr>
        <p:spPr>
          <a:xfrm>
            <a:off x="3004829" y="4357694"/>
            <a:ext cx="2853055" cy="2322205"/>
          </a:xfrm>
          <a:prstGeom prst="rect">
            <a:avLst/>
          </a:prstGeom>
          <a:solidFill>
            <a:srgbClr val="CCECFF"/>
          </a:solidFill>
          <a:ln w="9525">
            <a:solidFill>
              <a:srgbClr val="B2B2B2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>
            <a:noAutofit/>
          </a:bodyPr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由于存储单元的物理长度</a:t>
            </a:r>
            <a:r>
              <a:rPr kumimoji="0" lang="zh-CN" altLang="en-US" sz="1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是有限的，因此不可能得到完全精确的值，只能存储成有限的精确度，如</a:t>
            </a:r>
            <a:r>
              <a:rPr kumimoji="0" lang="zh-CN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循环小数就不可能精确存储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kumimoji="0" lang="zh-CN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要根据情况四舍五入</a:t>
            </a:r>
            <a:r>
              <a:rPr kumimoji="0" lang="zh-CN" altLang="en-US" sz="1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。</a:t>
            </a:r>
          </a:p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小数部分占的</a:t>
            </a:r>
            <a:r>
              <a:rPr kumimoji="0" lang="zh-CN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位</a:t>
            </a:r>
            <a:r>
              <a:rPr kumimoji="0" lang="en-US" altLang="zh-CN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0" lang="zh-CN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bit</a:t>
            </a:r>
            <a:r>
              <a:rPr kumimoji="0" lang="en-US" altLang="zh-CN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r>
              <a:rPr kumimoji="0" lang="zh-CN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数</a:t>
            </a:r>
            <a:r>
              <a:rPr kumimoji="0" lang="zh-CN" altLang="en-US" sz="1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愈多，数的有效数字愈多，精度也就愈高。指数部分占的位数愈多，则能表示的数值范围愈大。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/>
          </p:cNvSpPr>
          <p:nvPr>
            <p:ph type="title"/>
          </p:nvPr>
        </p:nvSpPr>
        <p:spPr>
          <a:xfrm>
            <a:off x="3497263" y="214313"/>
            <a:ext cx="5467350" cy="739775"/>
          </a:xfrm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b="1" dirty="0">
                <a:latin typeface="Times New Roman" panose="02020603050405020304" pitchFamily="18" charset="0"/>
              </a:rPr>
              <a:t>实际问题中的</a:t>
            </a:r>
            <a:r>
              <a:rPr lang="zh-CN" altLang="en-US" b="1" dirty="0">
                <a:latin typeface="Times New Roman" panose="02020603050405020304" pitchFamily="18" charset="0"/>
              </a:rPr>
              <a:t>数据类型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36245" y="1557020"/>
            <a:ext cx="8043545" cy="5507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ea typeface="黑体" panose="02010609060101010101" pitchFamily="49" charset="-122"/>
                <a:sym typeface="+mn-ea"/>
              </a:rPr>
              <a:t>实际问题中，一般会处理哪些类型的数据呢？</a:t>
            </a:r>
          </a:p>
          <a:p>
            <a:endParaRPr lang="zh-CN" altLang="en-US" sz="3200" b="1" dirty="0">
              <a:latin typeface="Times New Roman" panose="02020603050405020304" pitchFamily="18" charset="0"/>
              <a:ea typeface="黑体" panose="02010609060101010101" pitchFamily="49" charset="-122"/>
              <a:sym typeface="+mn-ea"/>
            </a:endParaRPr>
          </a:p>
          <a:p>
            <a:pPr marL="902335" indent="415925">
              <a:buFont typeface="Wingdings" panose="05000000000000000000" charset="0"/>
              <a:buChar char="l"/>
            </a:pPr>
            <a:r>
              <a:rPr lang="zh-CN" altLang="en-US" sz="3200" b="1" dirty="0">
                <a:solidFill>
                  <a:schemeClr val="bg2"/>
                </a:solidFill>
                <a:ea typeface="黑体" panose="02010609060101010101" pitchFamily="49" charset="-122"/>
                <a:sym typeface="+mn-ea"/>
              </a:rPr>
              <a:t>整数</a:t>
            </a:r>
          </a:p>
          <a:p>
            <a:pPr marL="902335" indent="415925">
              <a:buFont typeface="Wingdings" panose="05000000000000000000" charset="0"/>
              <a:buChar char="l"/>
            </a:pPr>
            <a:endParaRPr lang="zh-CN" altLang="en-US" sz="3200" b="1" dirty="0">
              <a:ea typeface="黑体" panose="02010609060101010101" pitchFamily="49" charset="-122"/>
              <a:sym typeface="+mn-ea"/>
            </a:endParaRPr>
          </a:p>
          <a:p>
            <a:pPr marL="902335" indent="415925">
              <a:buFont typeface="Wingdings" panose="05000000000000000000" charset="0"/>
              <a:buChar char="l"/>
            </a:pPr>
            <a:r>
              <a:rPr lang="zh-CN" altLang="en-US" sz="3200" b="1" dirty="0">
                <a:solidFill>
                  <a:schemeClr val="bg2"/>
                </a:solidFill>
                <a:ea typeface="黑体" panose="02010609060101010101" pitchFamily="49" charset="-122"/>
                <a:sym typeface="+mn-ea"/>
              </a:rPr>
              <a:t>实数</a:t>
            </a:r>
            <a:r>
              <a:rPr lang="en-US" altLang="zh-CN" sz="3200" b="1" dirty="0">
                <a:solidFill>
                  <a:schemeClr val="bg2"/>
                </a:solidFill>
                <a:ea typeface="黑体" panose="02010609060101010101" pitchFamily="49" charset="-122"/>
                <a:sym typeface="+mn-ea"/>
              </a:rPr>
              <a:t>:  </a:t>
            </a:r>
            <a:r>
              <a:rPr lang="zh-CN" altLang="zh-CN" sz="3200" b="1" dirty="0">
                <a:solidFill>
                  <a:schemeClr val="bg2"/>
                </a:solidFill>
                <a:ea typeface="黑体" panose="02010609060101010101" pitchFamily="49" charset="-122"/>
                <a:sym typeface="+mn-ea"/>
              </a:rPr>
              <a:t>带小数的</a:t>
            </a:r>
            <a:endParaRPr lang="zh-CN" altLang="en-US" sz="3200" b="1" dirty="0">
              <a:solidFill>
                <a:schemeClr val="bg2"/>
              </a:solidFill>
              <a:ea typeface="黑体" panose="02010609060101010101" pitchFamily="49" charset="-122"/>
              <a:sym typeface="+mn-ea"/>
            </a:endParaRPr>
          </a:p>
          <a:p>
            <a:pPr marL="902335" indent="415925">
              <a:buFont typeface="Wingdings" panose="05000000000000000000" charset="0"/>
              <a:buChar char="l"/>
            </a:pPr>
            <a:endParaRPr lang="zh-CN" altLang="en-US" sz="3200" b="1" dirty="0">
              <a:ea typeface="黑体" panose="02010609060101010101" pitchFamily="49" charset="-122"/>
              <a:sym typeface="+mn-ea"/>
            </a:endParaRPr>
          </a:p>
          <a:p>
            <a:pPr marL="902335" indent="415925">
              <a:buFont typeface="Wingdings" panose="05000000000000000000" charset="0"/>
              <a:buChar char="l"/>
            </a:pPr>
            <a:r>
              <a:rPr lang="zh-CN" altLang="en-US" sz="3200" b="1" dirty="0">
                <a:ea typeface="黑体" panose="02010609060101010101" pitchFamily="49" charset="-122"/>
                <a:sym typeface="+mn-ea"/>
              </a:rPr>
              <a:t>字符</a:t>
            </a:r>
          </a:p>
          <a:p>
            <a:pPr marL="902335" indent="415925">
              <a:buFont typeface="Wingdings" panose="05000000000000000000" charset="0"/>
              <a:buChar char="l"/>
            </a:pPr>
            <a:endParaRPr lang="zh-CN" altLang="en-US" sz="3200" b="1" dirty="0">
              <a:ea typeface="黑体" panose="02010609060101010101" pitchFamily="49" charset="-122"/>
              <a:sym typeface="+mn-ea"/>
            </a:endParaRPr>
          </a:p>
          <a:p>
            <a:pPr marL="902335" indent="415925">
              <a:buFont typeface="Wingdings" panose="05000000000000000000" charset="0"/>
              <a:buChar char="l"/>
            </a:pPr>
            <a:r>
              <a:rPr lang="en-US" altLang="en-US" sz="3200" b="1" dirty="0">
                <a:ea typeface="黑体" panose="02010609060101010101" pitchFamily="49" charset="-122"/>
                <a:sym typeface="+mn-ea"/>
              </a:rPr>
              <a:t>......</a:t>
            </a:r>
            <a:endParaRPr lang="zh-CN" altLang="en-US" sz="3200" b="1" dirty="0">
              <a:ea typeface="黑体" panose="02010609060101010101" pitchFamily="49" charset="-122"/>
              <a:sym typeface="+mn-ea"/>
            </a:endParaRPr>
          </a:p>
          <a:p>
            <a:pPr marL="457200" indent="-457200"/>
            <a:endParaRPr lang="zh-CN" altLang="en-US" sz="3200" dirty="0"/>
          </a:p>
          <a:p>
            <a:endParaRPr lang="zh-CN" altLang="en-US" sz="3200" dirty="0"/>
          </a:p>
        </p:txBody>
      </p:sp>
    </p:spTree>
  </p:cSld>
  <p:clrMapOvr>
    <a:masterClrMapping/>
  </p:clrMapOvr>
  <p:transition advClick="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3"/>
          <p:cNvSpPr>
            <a:spLocks noGrp="1"/>
          </p:cNvSpPr>
          <p:nvPr>
            <p:ph type="body"/>
          </p:nvPr>
        </p:nvSpPr>
        <p:spPr>
          <a:xfrm>
            <a:off x="159385" y="2785745"/>
            <a:ext cx="4540885" cy="4123690"/>
          </a:xfrm>
          <a:solidFill>
            <a:srgbClr val="92D050"/>
          </a:solidFill>
        </p:spPr>
        <p:txBody>
          <a:bodyPr vert="horz" wrap="square" lIns="91440" tIns="45720" rIns="91440" bIns="45720" anchor="t" anchorCtr="0"/>
          <a:lstStyle/>
          <a:p>
            <a:pPr algn="l">
              <a:lnSpc>
                <a:spcPct val="90000"/>
              </a:lnSpc>
            </a:pPr>
            <a:r>
              <a:rPr lang="zh-CN" altLang="en-US" sz="2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sym typeface="+mn-ea"/>
              </a:rPr>
              <a:t>设计字符编码表，将字符编码为</a:t>
            </a:r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数值，然后按照数值处理。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lvl="1" algn="l">
              <a:lnSpc>
                <a:spcPct val="90000"/>
              </a:lnSpc>
            </a:pPr>
            <a:r>
              <a:rPr lang="zh-CN" altLang="en-US" sz="18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如：</a:t>
            </a:r>
            <a:r>
              <a:rPr lang="en-US" altLang="zh-CN" sz="18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ASCII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</a:rPr>
              <a:t>编码</a:t>
            </a:r>
            <a:r>
              <a:rPr lang="zh-CN" altLang="en-US" sz="18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表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</a:rPr>
              <a:t>，</a:t>
            </a:r>
            <a:r>
              <a:rPr lang="zh-CN" altLang="en-US" sz="18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字符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</a:rPr>
              <a:t>’A’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</a:rPr>
              <a:t>的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</a:rPr>
              <a:t>ASCII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</a:rPr>
              <a:t>码为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</a:rPr>
              <a:t>65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</a:rPr>
              <a:t>在内存中存放的就是数值</a:t>
            </a:r>
            <a:r>
              <a:rPr lang="en-US" altLang="zh-CN" sz="18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65</a:t>
            </a:r>
            <a:r>
              <a:rPr lang="zh-CN" altLang="en-US" sz="18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，字符</a:t>
            </a:r>
            <a:r>
              <a:rPr lang="en-US" altLang="zh-CN" sz="18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</a:rPr>
              <a:t>’f’ 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</a:rPr>
              <a:t>在内存中存放的是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</a:rPr>
              <a:t>102</a:t>
            </a:r>
            <a:endParaRPr lang="zh-CN" altLang="en-US" sz="18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lvl="1" algn="l">
              <a:lnSpc>
                <a:spcPct val="90000"/>
              </a:lnSpc>
            </a:pP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</a:rPr>
              <a:t>可以象数字一样参与运算：如加、减运算</a:t>
            </a:r>
          </a:p>
          <a:p>
            <a:pPr lvl="1" algn="l">
              <a:lnSpc>
                <a:spcPct val="90000"/>
              </a:lnSpc>
            </a:pPr>
            <a:endParaRPr lang="zh-CN" altLang="en-US" sz="8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l">
              <a:lnSpc>
                <a:spcPct val="9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若某个整数，与某个字符的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ASCII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码对应，则这个整数也可以看作是一个字符</a:t>
            </a:r>
          </a:p>
          <a:p>
            <a:pPr lvl="1" algn="l">
              <a:lnSpc>
                <a:spcPct val="90000"/>
              </a:lnSpc>
            </a:pP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</a:rPr>
              <a:t>如整数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</a:rPr>
              <a:t>65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</a:rPr>
              <a:t>，也可以认为是表示字符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</a:rPr>
              <a:t>’A’ </a:t>
            </a:r>
            <a:endParaRPr lang="en-US" altLang="zh-CN" sz="1800" dirty="0" smtClean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algn="l">
              <a:lnSpc>
                <a:spcPct val="90000"/>
              </a:lnSpc>
            </a:pPr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其他编码表：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Unicode</a:t>
            </a:r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utf-8</a:t>
            </a:r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GB2312</a:t>
            </a:r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BIG-5</a:t>
            </a:r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等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3010" name="Rectangle 2"/>
          <p:cNvSpPr/>
          <p:nvPr/>
        </p:nvSpPr>
        <p:spPr>
          <a:xfrm>
            <a:off x="2484438" y="260350"/>
            <a:ext cx="6324600" cy="533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algn="r" eaLnBrk="0" hangingPunct="0"/>
            <a:r>
              <a:rPr lang="zh-CN" altLang="en-US" sz="4000" dirty="0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字符</a:t>
            </a:r>
            <a:endParaRPr lang="zh-CN" altLang="en-US" sz="4000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5403" y="1285543"/>
            <a:ext cx="7858180" cy="1568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ea typeface="+mn-ea"/>
                <a:cs typeface="Times New Roman" panose="02020603050405020304" pitchFamily="18" charset="0"/>
              </a:rPr>
              <a:t>实际问题中，常用的字符包括：</a:t>
            </a:r>
            <a:endParaRPr lang="en-US" altLang="zh-CN" dirty="0" smtClean="0">
              <a:ea typeface="+mn-ea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>
                <a:ea typeface="+mn-ea"/>
                <a:cs typeface="Times New Roman" panose="02020603050405020304" pitchFamily="18" charset="0"/>
              </a:rPr>
              <a:t>字母</a:t>
            </a:r>
            <a:r>
              <a:rPr lang="en-US" altLang="zh-CN" dirty="0">
                <a:ea typeface="+mn-ea"/>
                <a:cs typeface="Times New Roman" panose="02020603050405020304" pitchFamily="18" charset="0"/>
              </a:rPr>
              <a:t>: </a:t>
            </a:r>
            <a:r>
              <a:rPr lang="zh-CN" altLang="en-US" dirty="0">
                <a:ea typeface="+mn-ea"/>
                <a:cs typeface="Times New Roman" panose="02020603050405020304" pitchFamily="18" charset="0"/>
              </a:rPr>
              <a:t>大写英文字母</a:t>
            </a:r>
            <a:r>
              <a:rPr lang="en-US" altLang="zh-CN" dirty="0">
                <a:ea typeface="+mn-ea"/>
                <a:cs typeface="Times New Roman" panose="02020603050405020304" pitchFamily="18" charset="0"/>
              </a:rPr>
              <a:t>A~Z</a:t>
            </a:r>
            <a:r>
              <a:rPr lang="zh-CN" altLang="en-US" dirty="0">
                <a:ea typeface="+mn-ea"/>
                <a:cs typeface="Times New Roman" panose="02020603050405020304" pitchFamily="18" charset="0"/>
              </a:rPr>
              <a:t>，小写英文字母</a:t>
            </a:r>
            <a:r>
              <a:rPr lang="en-US" altLang="zh-CN" dirty="0" err="1" smtClean="0">
                <a:ea typeface="+mn-ea"/>
                <a:cs typeface="Times New Roman" panose="02020603050405020304" pitchFamily="18" charset="0"/>
              </a:rPr>
              <a:t>a~z</a:t>
            </a:r>
            <a:endParaRPr lang="en-US" altLang="zh-CN" dirty="0" smtClean="0">
              <a:ea typeface="+mn-ea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>
                <a:ea typeface="+mn-ea"/>
                <a:cs typeface="Times New Roman" panose="02020603050405020304" pitchFamily="18" charset="0"/>
              </a:rPr>
              <a:t>数字</a:t>
            </a:r>
            <a:r>
              <a:rPr lang="en-US" altLang="zh-CN" dirty="0">
                <a:ea typeface="+mn-ea"/>
                <a:cs typeface="Times New Roman" panose="02020603050405020304" pitchFamily="18" charset="0"/>
              </a:rPr>
              <a:t>: 0</a:t>
            </a:r>
            <a:r>
              <a:rPr lang="zh-CN" altLang="en-US" dirty="0">
                <a:ea typeface="+mn-ea"/>
                <a:cs typeface="Times New Roman" panose="02020603050405020304" pitchFamily="18" charset="0"/>
              </a:rPr>
              <a:t>～</a:t>
            </a:r>
            <a:r>
              <a:rPr lang="en-US" altLang="zh-CN" dirty="0" smtClean="0">
                <a:ea typeface="+mn-ea"/>
                <a:cs typeface="Times New Roman" panose="02020603050405020304" pitchFamily="18" charset="0"/>
              </a:rPr>
              <a:t>9</a:t>
            </a:r>
            <a:endParaRPr lang="zh-CN" altLang="en-US" dirty="0">
              <a:ea typeface="+mn-ea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>
                <a:ea typeface="+mn-ea"/>
                <a:cs typeface="Times New Roman" panose="02020603050405020304" pitchFamily="18" charset="0"/>
              </a:rPr>
              <a:t>专门</a:t>
            </a:r>
            <a:r>
              <a:rPr lang="zh-CN" altLang="en-US" dirty="0">
                <a:ea typeface="+mn-ea"/>
                <a:cs typeface="Times New Roman" panose="02020603050405020304" pitchFamily="18" charset="0"/>
              </a:rPr>
              <a:t>符号</a:t>
            </a:r>
            <a:r>
              <a:rPr lang="en-US" altLang="zh-CN" dirty="0" smtClean="0">
                <a:ea typeface="+mn-ea"/>
                <a:cs typeface="Times New Roman" panose="02020603050405020304" pitchFamily="18" charset="0"/>
              </a:rPr>
              <a:t>:</a:t>
            </a:r>
            <a:r>
              <a:rPr lang="zh-CN" altLang="en-US" dirty="0" smtClean="0">
                <a:ea typeface="+mn-ea"/>
                <a:cs typeface="Times New Roman" panose="02020603050405020304" pitchFamily="18" charset="0"/>
              </a:rPr>
              <a:t>  </a:t>
            </a:r>
            <a:r>
              <a:rPr lang="en-US" altLang="zh-CN" dirty="0" smtClean="0">
                <a:ea typeface="+mn-ea"/>
                <a:cs typeface="Times New Roman" panose="02020603050405020304" pitchFamily="18" charset="0"/>
              </a:rPr>
              <a:t>! </a:t>
            </a:r>
            <a:r>
              <a:rPr lang="en-US" altLang="zh-CN" dirty="0">
                <a:ea typeface="+mn-ea"/>
                <a:cs typeface="Times New Roman" panose="02020603050405020304" pitchFamily="18" charset="0"/>
              </a:rPr>
              <a:t>"  #  &amp;  '  (  </a:t>
            </a:r>
            <a:r>
              <a:rPr lang="en-US" altLang="zh-CN" dirty="0" smtClean="0">
                <a:ea typeface="+mn-ea"/>
                <a:cs typeface="Times New Roman" panose="02020603050405020304" pitchFamily="18" charset="0"/>
              </a:rPr>
              <a:t>)……</a:t>
            </a:r>
            <a:endParaRPr lang="en-US" altLang="zh-CN" dirty="0"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20000"/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243" y="2200095"/>
            <a:ext cx="4341757" cy="465790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/>
          <p:nvPr/>
        </p:nvSpPr>
        <p:spPr>
          <a:xfrm>
            <a:off x="2484438" y="260350"/>
            <a:ext cx="6324600" cy="533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algn="r" eaLnBrk="0" hangingPunct="0"/>
            <a:r>
              <a:rPr lang="zh-CN" altLang="en-US" sz="4000" dirty="0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字符</a:t>
            </a:r>
            <a:endParaRPr lang="zh-CN" altLang="en-US" sz="4000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20000"/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086" y="1356981"/>
            <a:ext cx="4994172" cy="5357826"/>
          </a:xfrm>
          <a:prstGeom prst="rect">
            <a:avLst/>
          </a:prstGeom>
        </p:spPr>
      </p:pic>
      <p:sp>
        <p:nvSpPr>
          <p:cNvPr id="43009" name="Rectangle 3"/>
          <p:cNvSpPr>
            <a:spLocks noGrp="1"/>
          </p:cNvSpPr>
          <p:nvPr>
            <p:ph type="body"/>
          </p:nvPr>
        </p:nvSpPr>
        <p:spPr>
          <a:xfrm>
            <a:off x="5069840" y="1325245"/>
            <a:ext cx="3935730" cy="5374005"/>
          </a:xfrm>
          <a:solidFill>
            <a:srgbClr val="FFFF00"/>
          </a:solidFill>
        </p:spPr>
        <p:txBody>
          <a:bodyPr vert="horz" wrap="square" lIns="91440" tIns="45720" rIns="91440" bIns="45720" anchor="t" anchorCtr="0"/>
          <a:lstStyle/>
          <a:p>
            <a:pPr marL="0" indent="0" algn="l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 smtClean="0">
                <a:solidFill>
                  <a:srgbClr val="1C1C1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ASCII码的数值大小，只需要1个字节，就可以存下，故C语言给字符分配1个字节存储空间。</a:t>
            </a:r>
          </a:p>
          <a:p>
            <a:pPr marL="0" indent="0" algn="l" latinLnBrk="0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2000" dirty="0" smtClean="0">
              <a:solidFill>
                <a:srgbClr val="1C1C1C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 algn="l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 smtClean="0">
                <a:solidFill>
                  <a:srgbClr val="1C1C1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字符′1′和整数1是不同的概念。</a:t>
            </a:r>
          </a:p>
          <a:p>
            <a:pPr marL="0" indent="0" algn="l" latinLnBrk="0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2000" dirty="0" smtClean="0">
              <a:solidFill>
                <a:srgbClr val="1C1C1C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 algn="l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 smtClean="0">
                <a:solidFill>
                  <a:srgbClr val="1C1C1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字符′1′只是代表一个形状为′1′的符号，以</a:t>
            </a:r>
            <a:r>
              <a:rPr lang="zh-CN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ASCII码数值存储</a:t>
            </a:r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</a:t>
            </a:r>
            <a:r>
              <a:rPr lang="zh-CN" altLang="en-US" sz="2000" dirty="0" smtClean="0">
                <a:solidFill>
                  <a:srgbClr val="1C1C1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占1个字节。</a:t>
            </a:r>
          </a:p>
          <a:p>
            <a:pPr marL="0" indent="0" algn="l" latinLnBrk="0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2000" dirty="0" smtClean="0">
              <a:solidFill>
                <a:srgbClr val="1C1C1C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 algn="l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 smtClean="0">
                <a:solidFill>
                  <a:srgbClr val="1C1C1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而整数1是转换为二进制存储的，占2个或4个字节。</a:t>
            </a:r>
          </a:p>
          <a:p>
            <a:pPr marL="0" indent="0" algn="l" latinLnBrk="0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2000" dirty="0" smtClean="0">
              <a:solidFill>
                <a:srgbClr val="1C1C1C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 algn="l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 smtClean="0">
                <a:solidFill>
                  <a:srgbClr val="1C1C1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整数</a:t>
            </a:r>
            <a:r>
              <a:rPr lang="zh-CN" altLang="en-US" sz="2000" dirty="0">
                <a:solidFill>
                  <a:srgbClr val="1C1C1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运算</a:t>
            </a:r>
            <a:r>
              <a:rPr lang="en-US" altLang="zh-CN" sz="2000" dirty="0">
                <a:solidFill>
                  <a:srgbClr val="1C1C1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1+1</a:t>
            </a:r>
            <a:r>
              <a:rPr lang="zh-CN" altLang="en-US" sz="2000" dirty="0">
                <a:solidFill>
                  <a:srgbClr val="1C1C1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等于整数</a:t>
            </a:r>
            <a:r>
              <a:rPr lang="en-US" altLang="zh-CN" sz="2000" dirty="0">
                <a:solidFill>
                  <a:srgbClr val="1C1C1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 sz="2000" dirty="0">
                <a:solidFill>
                  <a:srgbClr val="1C1C1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，而字符</a:t>
            </a:r>
            <a:r>
              <a:rPr lang="en-US" altLang="zh-CN" sz="2000" dirty="0">
                <a:solidFill>
                  <a:srgbClr val="1C1C1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′1′+′1′</a:t>
            </a:r>
            <a:r>
              <a:rPr lang="zh-CN" altLang="en-US" sz="2000" dirty="0">
                <a:solidFill>
                  <a:srgbClr val="1C1C1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，是</a:t>
            </a:r>
            <a:r>
              <a:rPr lang="zh-CN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ASCII码数值相加，</a:t>
            </a:r>
            <a:r>
              <a:rPr lang="zh-CN" altLang="en-US" sz="2000" dirty="0">
                <a:solidFill>
                  <a:srgbClr val="1C1C1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并不等于整数</a:t>
            </a:r>
            <a:r>
              <a:rPr lang="en-US" altLang="zh-CN" sz="2000" dirty="0">
                <a:solidFill>
                  <a:srgbClr val="1C1C1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 sz="2000" dirty="0">
                <a:solidFill>
                  <a:srgbClr val="1C1C1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或字符</a:t>
            </a:r>
            <a:r>
              <a:rPr lang="en-US" altLang="zh-CN" sz="2000" dirty="0">
                <a:solidFill>
                  <a:srgbClr val="1C1C1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′2′</a:t>
            </a:r>
            <a:r>
              <a:rPr lang="zh-CN" altLang="en-US" sz="2000" dirty="0">
                <a:solidFill>
                  <a:srgbClr val="1C1C1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。</a:t>
            </a:r>
            <a:endParaRPr lang="zh-CN" altLang="en-US" sz="2000" dirty="0">
              <a:solidFill>
                <a:srgbClr val="1C1C1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 latinLnBrk="0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500188"/>
            <a:ext cx="8229600" cy="4794250"/>
          </a:xfrm>
        </p:spPr>
        <p:txBody>
          <a:bodyPr vert="horz" wrap="square" lIns="91440" tIns="45720" rIns="91440" bIns="45720" anchor="t" anchorCtr="0"/>
          <a:lstStyle/>
          <a:p>
            <a:pPr>
              <a:buClrTx/>
              <a:buSzTx/>
              <a:buFont typeface="Wingdings" panose="05000000000000000000" pitchFamily="2" charset="2"/>
            </a:pPr>
            <a:r>
              <a:rPr lang="zh-CN" altLang="en-US" dirty="0">
                <a:latin typeface="Times New Roman" panose="02020603050405020304" pitchFamily="18" charset="0"/>
              </a:rPr>
              <a:t>求</a:t>
            </a:r>
            <a:r>
              <a:rPr lang="zh-CN" altLang="en-US" b="1" dirty="0">
                <a:solidFill>
                  <a:srgbClr val="CC0066"/>
                </a:solidFill>
                <a:latin typeface="Times New Roman" panose="02020603050405020304" pitchFamily="18" charset="0"/>
              </a:rPr>
              <a:t>    </a:t>
            </a:r>
            <a:endParaRPr lang="en-US" altLang="zh-CN" b="1" dirty="0">
              <a:solidFill>
                <a:srgbClr val="CC0066"/>
              </a:solidFill>
              <a:latin typeface="Times New Roman" panose="02020603050405020304" pitchFamily="18" charset="0"/>
            </a:endParaRPr>
          </a:p>
          <a:p>
            <a:pPr>
              <a:buClrTx/>
              <a:buSzTx/>
              <a:buFont typeface="Wingdings" panose="05000000000000000000" pitchFamily="2" charset="2"/>
            </a:pPr>
            <a:endParaRPr lang="en-US" altLang="zh-CN" b="1" dirty="0">
              <a:solidFill>
                <a:srgbClr val="CC0066"/>
              </a:solidFill>
              <a:latin typeface="Times New Roman" panose="02020603050405020304" pitchFamily="18" charset="0"/>
            </a:endParaRPr>
          </a:p>
          <a:p>
            <a:pPr algn="ctr">
              <a:buClrTx/>
              <a:buSzTx/>
              <a:buFont typeface="Wingdings" panose="05000000000000000000" pitchFamily="2" charset="2"/>
              <a:buNone/>
            </a:pPr>
            <a:r>
              <a:rPr lang="en-US" altLang="zh-CN" sz="4000" b="1" dirty="0">
                <a:solidFill>
                  <a:srgbClr val="CC0066"/>
                </a:solidFill>
                <a:latin typeface="Times New Roman" panose="02020603050405020304" pitchFamily="18" charset="0"/>
              </a:rPr>
              <a:t>   ’B’+32  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endParaRPr lang="en-US" altLang="zh-CN" b="1" dirty="0">
              <a:solidFill>
                <a:srgbClr val="CC0066"/>
              </a:solidFill>
              <a:latin typeface="Times New Roman" panose="02020603050405020304" pitchFamily="18" charset="0"/>
            </a:endParaRPr>
          </a:p>
          <a:p>
            <a:pPr>
              <a:buClrTx/>
              <a:buSzTx/>
              <a:buFont typeface="Wingdings" panose="05000000000000000000" pitchFamily="2" charset="2"/>
              <a:buNone/>
            </a:pPr>
            <a:endParaRPr lang="en-US" altLang="zh-CN" b="1" dirty="0">
              <a:solidFill>
                <a:srgbClr val="CC0066"/>
              </a:solidFill>
              <a:latin typeface="Times New Roman" panose="02020603050405020304" pitchFamily="18" charset="0"/>
            </a:endParaRP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CC0066"/>
                </a:solidFill>
                <a:latin typeface="Times New Roman" panose="02020603050405020304" pitchFamily="18" charset="0"/>
              </a:rPr>
              <a:t>结果是</a:t>
            </a:r>
            <a:r>
              <a:rPr lang="en-US" altLang="zh-CN" b="1" dirty="0">
                <a:solidFill>
                  <a:srgbClr val="CC0066"/>
                </a:solidFill>
                <a:latin typeface="Times New Roman" panose="02020603050405020304" pitchFamily="18" charset="0"/>
              </a:rPr>
              <a:t>:  98</a:t>
            </a:r>
          </a:p>
          <a:p>
            <a:pPr lvl="1">
              <a:buSzPct val="50000"/>
              <a:buFont typeface="Wingdings 2" panose="05020102010507070707" pitchFamily="18" charset="2"/>
              <a:buNone/>
            </a:pPr>
            <a:r>
              <a:rPr lang="zh-CN" altLang="en-US" b="1" dirty="0">
                <a:solidFill>
                  <a:srgbClr val="CC0066"/>
                </a:solidFill>
                <a:latin typeface="Times New Roman" panose="02020603050405020304" pitchFamily="18" charset="0"/>
              </a:rPr>
              <a:t>若以数值格式输出为：</a:t>
            </a:r>
            <a:r>
              <a:rPr lang="en-US" altLang="zh-CN" b="1" dirty="0">
                <a:solidFill>
                  <a:srgbClr val="CC0066"/>
                </a:solidFill>
                <a:latin typeface="Times New Roman" panose="02020603050405020304" pitchFamily="18" charset="0"/>
              </a:rPr>
              <a:t>98</a:t>
            </a:r>
          </a:p>
          <a:p>
            <a:pPr lvl="1">
              <a:buSzPct val="50000"/>
              <a:buFont typeface="Wingdings 2" panose="05020102010507070707" pitchFamily="18" charset="2"/>
              <a:buNone/>
            </a:pPr>
            <a:r>
              <a:rPr lang="zh-CN" altLang="en-US" b="1" dirty="0">
                <a:solidFill>
                  <a:srgbClr val="CC0066"/>
                </a:solidFill>
                <a:latin typeface="Times New Roman" panose="02020603050405020304" pitchFamily="18" charset="0"/>
              </a:rPr>
              <a:t>若以字符格式输出为： </a:t>
            </a:r>
            <a:r>
              <a:rPr lang="en-US" altLang="zh-CN" b="1" dirty="0">
                <a:solidFill>
                  <a:srgbClr val="CC0066"/>
                </a:solidFill>
                <a:latin typeface="Times New Roman" panose="02020603050405020304" pitchFamily="18" charset="0"/>
              </a:rPr>
              <a:t>b   </a:t>
            </a:r>
            <a:r>
              <a:rPr lang="zh-CN" altLang="en-US" sz="2000" b="1" dirty="0">
                <a:solidFill>
                  <a:srgbClr val="CC0066"/>
                </a:solidFill>
                <a:latin typeface="Times New Roman" panose="02020603050405020304" pitchFamily="18" charset="0"/>
              </a:rPr>
              <a:t>（大写字母转换为小写字母）</a:t>
            </a:r>
            <a:endParaRPr lang="zh-CN" altLang="en-US" sz="2000" b="1" dirty="0">
              <a:solidFill>
                <a:srgbClr val="CC0066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4034" name="Rectangle 2"/>
          <p:cNvSpPr>
            <a:spLocks noGrp="1"/>
          </p:cNvSpPr>
          <p:nvPr>
            <p:ph type="title"/>
          </p:nvPr>
        </p:nvSpPr>
        <p:spPr>
          <a:xfrm>
            <a:off x="2514600" y="228600"/>
            <a:ext cx="6324600" cy="533400"/>
          </a:xfrm>
        </p:spPr>
        <p:txBody>
          <a:bodyPr vert="horz" wrap="square" lIns="91440" tIns="45720" rIns="91440" bIns="45720" anchor="ctr" anchorCtr="0"/>
          <a:lstStyle/>
          <a:p>
            <a:r>
              <a:rPr lang="zh-CN" altLang="en-US" sz="4400" b="1" dirty="0">
                <a:latin typeface="黑体" panose="02010609060101010101" pitchFamily="49" charset="-122"/>
              </a:rPr>
              <a:t>练习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/>
          </p:cNvSpPr>
          <p:nvPr>
            <p:ph type="title"/>
          </p:nvPr>
        </p:nvSpPr>
        <p:spPr>
          <a:xfrm>
            <a:off x="3497263" y="214313"/>
            <a:ext cx="5467350" cy="739775"/>
          </a:xfrm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b="1" dirty="0">
                <a:latin typeface="Times New Roman" panose="02020603050405020304" pitchFamily="18" charset="0"/>
              </a:rPr>
              <a:t>小结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36245" y="1557020"/>
            <a:ext cx="8043545" cy="5507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858520"/>
            <a:r>
              <a:rPr lang="en-US" altLang="zh-CN" sz="3200" b="1" dirty="0">
                <a:ea typeface="黑体" panose="02010609060101010101" pitchFamily="49" charset="-122"/>
                <a:sym typeface="+mn-ea"/>
              </a:rPr>
              <a:t>C</a:t>
            </a:r>
            <a:r>
              <a:rPr lang="zh-CN" altLang="en-US" sz="3200" b="1" dirty="0">
                <a:ea typeface="黑体" panose="02010609060101010101" pitchFamily="49" charset="-122"/>
                <a:sym typeface="+mn-ea"/>
              </a:rPr>
              <a:t>语言设计了如下几种数据类型，可以满足解决实际问题的需要</a:t>
            </a:r>
          </a:p>
          <a:p>
            <a:endParaRPr lang="zh-CN" altLang="en-US" sz="3200" b="1" dirty="0">
              <a:latin typeface="Times New Roman" panose="02020603050405020304" pitchFamily="18" charset="0"/>
              <a:ea typeface="黑体" panose="02010609060101010101" pitchFamily="49" charset="-122"/>
              <a:sym typeface="+mn-ea"/>
            </a:endParaRPr>
          </a:p>
          <a:p>
            <a:pPr marL="902335" indent="415925">
              <a:buFont typeface="Wingdings" panose="05000000000000000000" charset="0"/>
              <a:buChar char="l"/>
            </a:pPr>
            <a:r>
              <a:rPr lang="zh-CN" altLang="en-US" sz="3200" b="1" dirty="0">
                <a:ea typeface="黑体" panose="02010609060101010101" pitchFamily="49" charset="-122"/>
                <a:sym typeface="+mn-ea"/>
              </a:rPr>
              <a:t>整型</a:t>
            </a:r>
          </a:p>
          <a:p>
            <a:pPr marL="902335" indent="415925">
              <a:buFont typeface="Wingdings" panose="05000000000000000000" charset="0"/>
              <a:buChar char="l"/>
            </a:pPr>
            <a:endParaRPr lang="zh-CN" altLang="en-US" sz="3200" b="1" dirty="0">
              <a:ea typeface="黑体" panose="02010609060101010101" pitchFamily="49" charset="-122"/>
              <a:sym typeface="+mn-ea"/>
            </a:endParaRPr>
          </a:p>
          <a:p>
            <a:pPr marL="902335" indent="415925">
              <a:buFont typeface="Wingdings" panose="05000000000000000000" charset="0"/>
              <a:buChar char="l"/>
            </a:pPr>
            <a:r>
              <a:rPr lang="zh-CN" altLang="en-US" sz="3200" b="1" dirty="0">
                <a:ea typeface="黑体" panose="02010609060101010101" pitchFamily="49" charset="-122"/>
                <a:sym typeface="+mn-ea"/>
              </a:rPr>
              <a:t>浮点型</a:t>
            </a:r>
            <a:r>
              <a:rPr lang="en-US" altLang="zh-CN" sz="3200" b="1" dirty="0">
                <a:ea typeface="黑体" panose="02010609060101010101" pitchFamily="49" charset="-122"/>
                <a:sym typeface="+mn-ea"/>
              </a:rPr>
              <a:t>:  </a:t>
            </a:r>
            <a:r>
              <a:rPr lang="zh-CN" altLang="zh-CN" sz="3200" b="1" dirty="0">
                <a:ea typeface="黑体" panose="02010609060101010101" pitchFamily="49" charset="-122"/>
                <a:sym typeface="+mn-ea"/>
              </a:rPr>
              <a:t>带小数的</a:t>
            </a:r>
            <a:endParaRPr lang="zh-CN" altLang="en-US" sz="3200" b="1" dirty="0">
              <a:ea typeface="黑体" panose="02010609060101010101" pitchFamily="49" charset="-122"/>
              <a:sym typeface="+mn-ea"/>
            </a:endParaRPr>
          </a:p>
          <a:p>
            <a:pPr marL="902335" indent="415925">
              <a:buFont typeface="Wingdings" panose="05000000000000000000" charset="0"/>
              <a:buChar char="l"/>
            </a:pPr>
            <a:endParaRPr lang="zh-CN" altLang="en-US" sz="3200" b="1" dirty="0">
              <a:ea typeface="黑体" panose="02010609060101010101" pitchFamily="49" charset="-122"/>
              <a:sym typeface="+mn-ea"/>
            </a:endParaRPr>
          </a:p>
          <a:p>
            <a:pPr marL="902335" indent="415925">
              <a:buFont typeface="Wingdings" panose="05000000000000000000" charset="0"/>
              <a:buChar char="l"/>
            </a:pPr>
            <a:r>
              <a:rPr lang="zh-CN" altLang="en-US" sz="3200" b="1" dirty="0">
                <a:ea typeface="黑体" panose="02010609060101010101" pitchFamily="49" charset="-122"/>
                <a:sym typeface="+mn-ea"/>
              </a:rPr>
              <a:t>字符型</a:t>
            </a:r>
          </a:p>
          <a:p>
            <a:pPr marL="902335" indent="415925">
              <a:buFont typeface="Wingdings" panose="05000000000000000000" charset="0"/>
              <a:buChar char="l"/>
            </a:pPr>
            <a:endParaRPr lang="zh-CN" altLang="en-US" sz="3200" b="1" dirty="0">
              <a:ea typeface="黑体" panose="02010609060101010101" pitchFamily="49" charset="-122"/>
              <a:sym typeface="+mn-ea"/>
            </a:endParaRPr>
          </a:p>
          <a:p>
            <a:pPr marL="457200" indent="-457200"/>
            <a:endParaRPr lang="zh-CN" altLang="en-US" sz="3200" dirty="0"/>
          </a:p>
          <a:p>
            <a:endParaRPr lang="zh-CN" altLang="en-US" sz="3200" dirty="0"/>
          </a:p>
        </p:txBody>
      </p:sp>
    </p:spTree>
  </p:cSld>
  <p:clrMapOvr>
    <a:masterClrMapping/>
  </p:clrMapOvr>
  <p:transition advClick="0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/>
          </p:cNvSpPr>
          <p:nvPr>
            <p:ph type="title"/>
          </p:nvPr>
        </p:nvSpPr>
        <p:spPr>
          <a:xfrm>
            <a:off x="3497263" y="214313"/>
            <a:ext cx="5467350" cy="739775"/>
          </a:xfrm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b="1" dirty="0">
                <a:latin typeface="Times New Roman" panose="02020603050405020304" pitchFamily="18" charset="0"/>
              </a:rPr>
              <a:t>实际问题中的</a:t>
            </a:r>
            <a:r>
              <a:rPr lang="zh-CN" altLang="en-US" b="1" dirty="0">
                <a:latin typeface="Times New Roman" panose="02020603050405020304" pitchFamily="18" charset="0"/>
              </a:rPr>
              <a:t>数据类型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23265" y="1844040"/>
            <a:ext cx="8043545" cy="4030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83260"/>
            <a:r>
              <a:rPr lang="zh-CN" altLang="en-US" sz="3200" dirty="0">
                <a:ea typeface="黑体" panose="02010609060101010101" pitchFamily="49" charset="-122"/>
                <a:sym typeface="+mn-ea"/>
              </a:rPr>
              <a:t>实际问题中，数据除了分为整型、实型等外，还会出现如下的情况：</a:t>
            </a:r>
          </a:p>
          <a:p>
            <a:endParaRPr lang="zh-CN" altLang="en-US" sz="3200" dirty="0">
              <a:latin typeface="Times New Roman" panose="02020603050405020304" pitchFamily="18" charset="0"/>
              <a:ea typeface="黑体" panose="02010609060101010101" pitchFamily="49" charset="-122"/>
              <a:sym typeface="+mn-ea"/>
            </a:endParaRPr>
          </a:p>
          <a:p>
            <a:pPr marL="902335" indent="415925">
              <a:buFont typeface="Wingdings" panose="05000000000000000000" charset="0"/>
              <a:buChar char="l"/>
            </a:pPr>
            <a:r>
              <a:rPr lang="zh-CN" altLang="en-US" sz="3200" dirty="0">
                <a:ea typeface="黑体" panose="02010609060101010101" pitchFamily="49" charset="-122"/>
                <a:sym typeface="+mn-ea"/>
              </a:rPr>
              <a:t>常量：值不能被改变，如数据</a:t>
            </a:r>
            <a:r>
              <a:rPr lang="en-US" altLang="zh-CN" sz="3200" dirty="0">
                <a:ea typeface="黑体" panose="02010609060101010101" pitchFamily="49" charset="-122"/>
                <a:sym typeface="+mn-ea"/>
              </a:rPr>
              <a:t>2</a:t>
            </a:r>
            <a:endParaRPr lang="zh-CN" altLang="en-US" sz="3200" dirty="0">
              <a:ea typeface="黑体" panose="02010609060101010101" pitchFamily="49" charset="-122"/>
              <a:sym typeface="+mn-ea"/>
            </a:endParaRPr>
          </a:p>
          <a:p>
            <a:pPr marL="902335" indent="415925">
              <a:buFont typeface="Wingdings" panose="05000000000000000000" charset="0"/>
              <a:buChar char="l"/>
            </a:pPr>
            <a:endParaRPr lang="zh-CN" altLang="en-US" sz="3200" dirty="0">
              <a:ea typeface="黑体" panose="02010609060101010101" pitchFamily="49" charset="-122"/>
              <a:sym typeface="+mn-ea"/>
            </a:endParaRPr>
          </a:p>
          <a:p>
            <a:pPr marL="902335" indent="415925">
              <a:buFont typeface="Wingdings" panose="05000000000000000000" charset="0"/>
              <a:buChar char="l"/>
            </a:pPr>
            <a:r>
              <a:rPr lang="zh-CN" altLang="en-US" sz="3200" dirty="0">
                <a:ea typeface="黑体" panose="02010609060101010101" pitchFamily="49" charset="-122"/>
                <a:sym typeface="+mn-ea"/>
              </a:rPr>
              <a:t>变量：值可以变化，如数据</a:t>
            </a:r>
            <a:r>
              <a:rPr lang="en-US" altLang="zh-CN" sz="3200" dirty="0">
                <a:ea typeface="黑体" panose="02010609060101010101" pitchFamily="49" charset="-122"/>
                <a:sym typeface="+mn-ea"/>
              </a:rPr>
              <a:t>X</a:t>
            </a:r>
            <a:endParaRPr lang="zh-CN" altLang="en-US" sz="3200" dirty="0">
              <a:ea typeface="黑体" panose="02010609060101010101" pitchFamily="49" charset="-122"/>
              <a:sym typeface="+mn-ea"/>
            </a:endParaRPr>
          </a:p>
          <a:p>
            <a:pPr marL="457200" indent="-457200"/>
            <a:endParaRPr lang="zh-CN" altLang="en-US" sz="3200"/>
          </a:p>
          <a:p>
            <a:endParaRPr lang="zh-CN" altLang="en-US" sz="3200"/>
          </a:p>
        </p:txBody>
      </p:sp>
    </p:spTree>
  </p:cSld>
  <p:clrMapOvr>
    <a:masterClrMapping/>
  </p:clrMapOvr>
  <p:transition advClick="0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-179387" y="168275"/>
            <a:ext cx="9144000" cy="739775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  </a:t>
            </a:r>
            <a:r>
              <a:rPr kumimoji="0" lang="zh-CN" alt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常量</a:t>
            </a: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179388" y="1484313"/>
            <a:ext cx="8497888" cy="19446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marR="0" lvl="0" indent="-342900" algn="l" defTabSz="7620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常量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7620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在程序运行过程中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,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其值不能被改变的量称为常量</a:t>
            </a:r>
          </a:p>
        </p:txBody>
      </p:sp>
      <p:sp>
        <p:nvSpPr>
          <p:cNvPr id="16388" name="Text Box 28"/>
          <p:cNvSpPr txBox="1">
            <a:spLocks noChangeArrowheads="1"/>
          </p:cNvSpPr>
          <p:nvPr/>
        </p:nvSpPr>
        <p:spPr bwMode="auto">
          <a:xfrm>
            <a:off x="611505" y="2522855"/>
            <a:ext cx="8065770" cy="400558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squar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ü"/>
              <a:defRPr/>
            </a:pPr>
            <a:r>
              <a:rPr kumimoji="1" lang="zh-CN" altLang="en-US" sz="2800" strike="noStrike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数值常量</a:t>
            </a:r>
            <a:r>
              <a:rPr kumimoji="1" lang="en-US" altLang="zh-CN" sz="2800" strike="noStrike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(</a:t>
            </a:r>
            <a:r>
              <a:rPr kumimoji="1" lang="zh-CN" altLang="en-US" sz="2800" strike="noStrike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整型，实型</a:t>
            </a:r>
            <a:r>
              <a:rPr kumimoji="1" lang="en-US" altLang="zh-CN" sz="2800" strike="noStrike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)</a:t>
            </a:r>
            <a:r>
              <a:rPr kumimoji="1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2</a:t>
            </a: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0.125</a:t>
            </a: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-3.789</a:t>
            </a:r>
          </a:p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ü"/>
              <a:defRPr/>
            </a:pPr>
            <a:r>
              <a:rPr kumimoji="1" lang="zh-CN" altLang="en-US" sz="2800" strike="noStrike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字符常量</a:t>
            </a:r>
            <a:r>
              <a:rPr kumimoji="1" lang="en-US" altLang="zh-CN" sz="2800" strike="noStrike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(</a:t>
            </a:r>
            <a:r>
              <a:rPr kumimoji="1" lang="zh-CN" altLang="en-US" sz="2800" strike="noStrike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普通字符、转义字符</a:t>
            </a:r>
            <a:r>
              <a:rPr kumimoji="1" lang="en-US" altLang="zh-CN" sz="2800" strike="noStrike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), </a:t>
            </a:r>
            <a:r>
              <a:rPr kumimoji="1" lang="zh-CN" altLang="en-US" sz="2800" strike="noStrike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用</a:t>
            </a:r>
            <a:r>
              <a:rPr kumimoji="1" lang="zh-CN" altLang="en-US" sz="2800" b="1" strike="noStrike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单引号</a:t>
            </a:r>
            <a:r>
              <a:rPr kumimoji="1" lang="zh-CN" altLang="en-US" sz="2800" strike="noStrike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括起来的一个字符</a:t>
            </a:r>
            <a:endParaRPr kumimoji="1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‘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’</a:t>
            </a: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’</a:t>
            </a:r>
            <a:r>
              <a:rPr kumimoji="1" lang="en-U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a’</a:t>
            </a: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r>
              <a:rPr kumimoji="1" lang="en-U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‘b’</a:t>
            </a:r>
            <a:endParaRPr kumimoji="1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ü"/>
              <a:defRPr/>
            </a:pPr>
            <a:r>
              <a:rPr kumimoji="1" lang="en-US" altLang="zh-CN" sz="2800" strike="noStrike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</a:t>
            </a:r>
            <a:r>
              <a:rPr kumimoji="1" lang="zh-CN" altLang="en-US" sz="2800" strike="noStrike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字符串常量，用</a:t>
            </a:r>
            <a:r>
              <a:rPr kumimoji="1" lang="zh-CN" altLang="en-US" sz="2800" b="1" strike="noStrike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双引号</a:t>
            </a:r>
            <a:r>
              <a:rPr kumimoji="1" lang="zh-CN" altLang="en-US" sz="2800" strike="noStrike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括起来</a:t>
            </a:r>
            <a:endParaRPr kumimoji="1" lang="zh-CN" altLang="en-US" sz="28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“2</a:t>
            </a:r>
            <a:r>
              <a:rPr kumimoji="1" lang="en-U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“</a:t>
            </a:r>
            <a:r>
              <a:rPr kumimoji="1" lang="en-U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a”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r>
              <a:rPr kumimoji="1" lang="en-U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“</a:t>
            </a: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kumimoji="1" lang="en-U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b”</a:t>
            </a: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r>
              <a:rPr kumimoji="1" lang="en-U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“1</a:t>
            </a: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23</a:t>
            </a:r>
            <a:r>
              <a:rPr kumimoji="1" lang="en-U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”</a:t>
            </a:r>
          </a:p>
          <a:p>
            <a:pPr marL="457200" marR="0" lvl="0" indent="-45720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ü"/>
              <a:defRPr/>
            </a:pPr>
            <a:r>
              <a:rPr kumimoji="1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符号常量 </a:t>
            </a:r>
          </a:p>
        </p:txBody>
      </p:sp>
      <p:sp>
        <p:nvSpPr>
          <p:cNvPr id="6" name="TextBox 7"/>
          <p:cNvSpPr txBox="1"/>
          <p:nvPr/>
        </p:nvSpPr>
        <p:spPr>
          <a:xfrm>
            <a:off x="6572264" y="4857760"/>
            <a:ext cx="2286016" cy="1631216"/>
          </a:xfrm>
          <a:prstGeom prst="rect">
            <a:avLst/>
          </a:prstGeom>
          <a:solidFill>
            <a:srgbClr val="A6F000"/>
          </a:solidFill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altLang="zh-CN" sz="1800" dirty="0" err="1"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1800" dirty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1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a, b, c, sum;</a:t>
            </a:r>
            <a:endParaRPr lang="en-US" altLang="zh-CN" sz="18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800" dirty="0">
                <a:ea typeface="宋体" panose="02010600030101010101" pitchFamily="2" charset="-122"/>
                <a:cs typeface="Times New Roman" panose="02020603050405020304" pitchFamily="18" charset="0"/>
              </a:rPr>
              <a:t>a=</a:t>
            </a:r>
            <a:r>
              <a:rPr lang="en-US" altLang="zh-CN" sz="20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1800" dirty="0"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r>
              <a:rPr lang="en-US" altLang="zh-CN" sz="1800" dirty="0">
                <a:ea typeface="宋体" panose="02010600030101010101" pitchFamily="2" charset="-122"/>
                <a:cs typeface="Times New Roman" panose="02020603050405020304" pitchFamily="18" charset="0"/>
              </a:rPr>
              <a:t>b=</a:t>
            </a:r>
            <a:r>
              <a:rPr lang="en-US" altLang="zh-CN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en-US" altLang="zh-CN" sz="1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r>
              <a:rPr lang="en-US" altLang="zh-CN" sz="1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c=</a:t>
            </a:r>
            <a:r>
              <a:rPr lang="en-US" altLang="zh-CN" sz="20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1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r>
              <a:rPr lang="en-US" altLang="zh-CN" sz="1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sum= (</a:t>
            </a:r>
            <a:r>
              <a:rPr lang="en-US" altLang="zh-CN" sz="1800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a+b</a:t>
            </a:r>
            <a:r>
              <a:rPr lang="en-US" altLang="zh-CN" sz="1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)*(b/c);</a:t>
            </a:r>
            <a:endParaRPr lang="en-US" altLang="zh-CN" sz="18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Click="0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数值常量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3980" y="1428736"/>
            <a:ext cx="9086215" cy="175196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从常量的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表示形式</a:t>
            </a: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即可以判定其类型是整型或者浮点型</a:t>
            </a:r>
          </a:p>
          <a:p>
            <a:pPr>
              <a:lnSpc>
                <a:spcPct val="100000"/>
              </a:lnSpc>
            </a:pPr>
            <a:endParaRPr lang="en-US" altLang="zh-CN" sz="2400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0">
              <a:lnSpc>
                <a:spcPct val="10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不</a:t>
            </a: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带小数点的数值是整型常量，但应注意其有效范围</a:t>
            </a:r>
            <a:endParaRPr lang="en-US" altLang="zh-CN" sz="2400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zh-CN" altLang="en-US" sz="21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在一个整数的末尾加大写字母</a:t>
            </a:r>
            <a:r>
              <a:rPr lang="en-US" altLang="zh-CN" sz="21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</a:t>
            </a:r>
            <a:r>
              <a:rPr lang="zh-CN" altLang="en-US" sz="21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或小写字母</a:t>
            </a:r>
            <a:r>
              <a:rPr lang="en-US" altLang="zh-CN" sz="21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</a:t>
            </a:r>
            <a:r>
              <a:rPr lang="zh-CN" altLang="en-US" sz="21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，表示它是长整型</a:t>
            </a:r>
            <a:r>
              <a:rPr lang="en-US" altLang="zh-CN" sz="21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(long </a:t>
            </a:r>
            <a:r>
              <a:rPr lang="en-US" altLang="zh-CN" sz="21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int</a:t>
            </a:r>
            <a:r>
              <a:rPr lang="en-US" altLang="zh-CN" sz="21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r>
              <a:rPr lang="zh-CN" altLang="en-US" sz="21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，如</a:t>
            </a:r>
            <a:r>
              <a:rPr lang="en-US" altLang="zh-CN" sz="21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123L</a:t>
            </a:r>
            <a:r>
              <a:rPr lang="zh-CN" altLang="en-US" sz="21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，要分配更多的字节数，以满足可能的计算需要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altLang="zh-CN" sz="2100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凡以小数形式或指数形式出现的实数，均是浮点型常量，在内存中都以指数形式存储</a:t>
            </a:r>
            <a:endParaRPr lang="en-US" altLang="zh-CN" sz="2400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lang="en-US" altLang="zh-CN" sz="21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</a:t>
            </a:r>
            <a:r>
              <a:rPr lang="zh-CN" altLang="en-US" sz="21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编译系统把浮点型常量都按双精度处理，分配</a:t>
            </a:r>
            <a:r>
              <a:rPr lang="en-US" altLang="zh-CN" sz="21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8</a:t>
            </a:r>
            <a:r>
              <a:rPr lang="zh-CN" altLang="en-US" sz="21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个字节</a:t>
            </a:r>
          </a:p>
          <a:p>
            <a:pPr marL="0" lvl="0" indent="0">
              <a:lnSpc>
                <a:spcPct val="100000"/>
              </a:lnSpc>
              <a:buNone/>
            </a:pPr>
            <a:endParaRPr lang="zh-CN" altLang="en-US" sz="24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TextBox 7"/>
          <p:cNvSpPr txBox="1"/>
          <p:nvPr/>
        </p:nvSpPr>
        <p:spPr>
          <a:xfrm>
            <a:off x="4572000" y="5248833"/>
            <a:ext cx="4214842" cy="132343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txBody>
          <a:bodyPr wrap="square" anchor="t" anchorCtr="0">
            <a:spAutoFit/>
          </a:bodyPr>
          <a:lstStyle/>
          <a:p>
            <a:r>
              <a:rPr lang="en-US" altLang="zh-CN" sz="1800" dirty="0" err="1"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1800" dirty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1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a;</a:t>
            </a:r>
          </a:p>
          <a:p>
            <a:r>
              <a:rPr lang="en-US" altLang="zh-CN" sz="1800" dirty="0" smtClean="0">
                <a:cs typeface="Times New Roman" panose="02020603050405020304" pitchFamily="18" charset="0"/>
              </a:rPr>
              <a:t>float </a:t>
            </a:r>
            <a:r>
              <a:rPr lang="en-US" altLang="zh-CN" sz="1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b;</a:t>
            </a:r>
            <a:endParaRPr lang="en-US" altLang="zh-CN" sz="18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a=</a:t>
            </a:r>
            <a:r>
              <a:rPr lang="en-US" altLang="zh-CN" sz="20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23</a:t>
            </a:r>
            <a:r>
              <a:rPr lang="en-US" altLang="zh-CN" sz="1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;        //23</a:t>
            </a:r>
            <a:r>
              <a:rPr lang="zh-CN" altLang="en-US" sz="1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zh-CN" altLang="en-US" sz="180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整型常量</a:t>
            </a:r>
            <a:endParaRPr lang="en-US" altLang="zh-CN" sz="18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b=</a:t>
            </a:r>
            <a:r>
              <a:rPr lang="en-US" altLang="zh-CN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3.14159</a:t>
            </a:r>
            <a:r>
              <a:rPr lang="en-US" altLang="zh-CN" sz="1800" dirty="0" smtClean="0">
                <a:cs typeface="Times New Roman" panose="02020603050405020304" pitchFamily="18" charset="0"/>
              </a:rPr>
              <a:t>;  /     /3.14159</a:t>
            </a:r>
            <a:r>
              <a:rPr lang="zh-CN" altLang="en-US" sz="1800" dirty="0" smtClean="0">
                <a:cs typeface="Times New Roman" panose="02020603050405020304" pitchFamily="18" charset="0"/>
              </a:rPr>
              <a:t>为</a:t>
            </a:r>
            <a:r>
              <a:rPr lang="zh-CN" altLang="en-US" sz="180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浮点型常量</a:t>
            </a:r>
            <a:endParaRPr lang="en-US" altLang="zh-CN" sz="18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日期占位符 3"/>
          <p:cNvSpPr txBox="1">
            <a:spLocks noGrp="1"/>
          </p:cNvSpPr>
          <p:nvPr/>
        </p:nvSpPr>
        <p:spPr>
          <a:xfrm>
            <a:off x="457200" y="6521450"/>
            <a:ext cx="2133600" cy="24447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algn="ctr"/>
            <a:fld id="{BB962C8B-B14F-4D97-AF65-F5344CB8AC3E}" type="datetime4">
              <a:rPr lang="en-US" altLang="zh-CN" sz="140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September 24, 2024</a:t>
            </a:fld>
            <a:endParaRPr lang="en-US" altLang="zh-CN" sz="1400">
              <a:solidFill>
                <a:schemeClr val="accent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986" name="Rectangle 4"/>
          <p:cNvSpPr/>
          <p:nvPr/>
        </p:nvSpPr>
        <p:spPr>
          <a:xfrm>
            <a:off x="35560" y="1136015"/>
            <a:ext cx="9159875" cy="5895340"/>
          </a:xfrm>
          <a:prstGeom prst="rect">
            <a:avLst/>
          </a:prstGeom>
          <a:solidFill>
            <a:srgbClr val="CCFFCC"/>
          </a:solidFill>
          <a:ln w="9525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108000" tIns="108000" rIns="108000" bIns="108000" anchor="t" anchorCtr="0"/>
          <a:lstStyle/>
          <a:p>
            <a:pPr marL="539750"/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#include “stdio.h”     </a:t>
            </a:r>
            <a:r>
              <a:rPr lang="en-US" altLang="zh-CN" sz="2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/*</a:t>
            </a:r>
            <a:r>
              <a: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编译预处理指令，说明后面用到的函数*</a:t>
            </a:r>
            <a:r>
              <a:rPr lang="en-US" altLang="zh-CN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/</a:t>
            </a:r>
          </a:p>
          <a:p>
            <a:pPr marL="539750"/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539750"/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int main( )            </a:t>
            </a:r>
            <a:r>
              <a:rPr lang="en-US" altLang="zh-CN" sz="2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//</a:t>
            </a:r>
            <a:r>
              <a: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入口函数</a:t>
            </a: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539750"/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	</a:t>
            </a:r>
          </a:p>
          <a:p>
            <a:pPr marL="539750"/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int a, b, c, sum;      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//</a:t>
            </a:r>
            <a:r>
              <a: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分号代表一个语句的结束</a:t>
            </a:r>
          </a:p>
          <a:p>
            <a:pPr marL="539750"/>
            <a:endParaRPr lang="zh-CN" altLang="en-US" sz="20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539750"/>
            <a:r>
              <a:rPr lang="en-US" altLang="zh-CN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a=1;</a:t>
            </a:r>
          </a:p>
          <a:p>
            <a:pPr marL="539750"/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b=10;</a:t>
            </a:r>
          </a:p>
          <a:p>
            <a:pPr marL="539750"/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c=2;</a:t>
            </a:r>
          </a:p>
          <a:p>
            <a:pPr marL="539750"/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sum=(a+b)*(b/c);</a:t>
            </a:r>
          </a:p>
          <a:p>
            <a:pPr marL="539750"/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	printf(“%d”,  sum);          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//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输出结果，调用了输出函数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539750"/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return 0;</a:t>
            </a:r>
          </a:p>
          <a:p>
            <a:pPr marL="539750"/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2" name="Rectangle 2"/>
          <p:cNvSpPr>
            <a:spLocks noGrp="1"/>
          </p:cNvSpPr>
          <p:nvPr/>
        </p:nvSpPr>
        <p:spPr>
          <a:xfrm>
            <a:off x="2784475" y="260350"/>
            <a:ext cx="6324600" cy="533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lstStyle/>
          <a:p>
            <a:pPr algn="r"/>
            <a:r>
              <a:rPr lang="zh-CN" altLang="en-US" sz="4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第三章  顺序程序设计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Grp="1"/>
          </p:cNvSpPr>
          <p:nvPr>
            <p:ph idx="1"/>
          </p:nvPr>
        </p:nvSpPr>
        <p:spPr>
          <a:xfrm>
            <a:off x="468630" y="1355725"/>
            <a:ext cx="8399780" cy="4810125"/>
          </a:xfrm>
        </p:spPr>
        <p:txBody>
          <a:bodyPr vert="horz" wrap="square" lIns="91440" tIns="45720" rIns="91440" bIns="45720" anchor="t" anchorCtr="0"/>
          <a:lstStyle/>
          <a:p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字符常量</a:t>
            </a:r>
          </a:p>
          <a:p>
            <a:pPr lvl="1"/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即值为字符的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常量，</a:t>
            </a:r>
            <a:r>
              <a:rPr kumimoji="1"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如</a:t>
            </a:r>
            <a:r>
              <a:rPr kumimoji="1" lang="zh-CN" altLang="en-US" sz="2400" kern="1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‘</a:t>
            </a:r>
            <a:r>
              <a:rPr kumimoji="1" lang="en-US" altLang="zh-CN" sz="2400" kern="1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2’</a:t>
            </a:r>
            <a:r>
              <a:rPr kumimoji="1" lang="zh-CN" altLang="en-US" sz="2400" kern="1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400" kern="1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’</a:t>
            </a:r>
            <a:r>
              <a:rPr kumimoji="1" lang="en-US" altLang="en-US" sz="2400" kern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a’</a:t>
            </a:r>
            <a:r>
              <a:rPr kumimoji="1" lang="zh-CN" altLang="en-US" sz="2400" kern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kumimoji="1" lang="en-US" altLang="en-US" sz="2400" kern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‘b’</a:t>
            </a:r>
          </a:p>
          <a:p>
            <a:pPr lvl="1"/>
            <a:r>
              <a:rPr lang="zh-CN" altLang="en-US" sz="2400" dirty="0" smtClean="0">
                <a:latin typeface="Times New Roman" panose="02020603050405020304" pitchFamily="18" charset="0"/>
                <a:sym typeface="+mn-ea"/>
              </a:rPr>
              <a:t>在内存中只占一个字节，</a:t>
            </a:r>
            <a:r>
              <a:rPr lang="zh-CN" altLang="en-US" sz="2400" dirty="0" smtClean="0">
                <a:solidFill>
                  <a:srgbClr val="1C1C1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存储字符</a:t>
            </a:r>
            <a:r>
              <a:rPr lang="en-US" altLang="zh-CN" sz="2400" dirty="0" smtClean="0">
                <a:solidFill>
                  <a:srgbClr val="1C1C1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ASCII</a:t>
            </a:r>
            <a:r>
              <a:rPr lang="zh-CN" altLang="en-US" sz="2400" dirty="0" smtClean="0">
                <a:solidFill>
                  <a:srgbClr val="1C1C1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码的数值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表示方法</a:t>
            </a:r>
          </a:p>
          <a:p>
            <a:pPr lvl="1"/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用一对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单引号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括起来的单个字符</a:t>
            </a:r>
          </a:p>
          <a:p>
            <a:pPr lvl="2"/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如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’a’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 表示值为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的字符常量，如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’c’、’A’、’?’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等</a:t>
            </a:r>
          </a:p>
          <a:p>
            <a:pPr lvl="2"/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单引号字符本身或反斜杠这样的字符不能用此方法表示</a:t>
            </a:r>
          </a:p>
          <a:p>
            <a:pPr lvl="2"/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即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’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’ 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’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、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’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\ 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’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都是不合法的，因为它在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语言中是特殊字符</a:t>
            </a:r>
          </a:p>
          <a:p>
            <a:pPr lvl="2"/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要辨识单引号字符和反斜线字符，必须用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转义字符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来表示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字符常量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05ED94-6841-4FDA-89D6-38942732AE98}" type="datetime4">
              <a:rPr lang="en-US" smtClean="0"/>
              <a:t>September 24, 2024</a:t>
            </a:fld>
            <a:endParaRPr lang="en-US" altLang="zh-CN"/>
          </a:p>
        </p:txBody>
      </p:sp>
      <p:grpSp>
        <p:nvGrpSpPr>
          <p:cNvPr id="12" name="组合 11"/>
          <p:cNvGrpSpPr/>
          <p:nvPr/>
        </p:nvGrpSpPr>
        <p:grpSpPr>
          <a:xfrm>
            <a:off x="382617" y="1554193"/>
            <a:ext cx="8475663" cy="3875071"/>
            <a:chOff x="382617" y="1379600"/>
            <a:chExt cx="8475663" cy="3875071"/>
          </a:xfrm>
        </p:grpSpPr>
        <p:pic>
          <p:nvPicPr>
            <p:cNvPr id="176131" name="Picture 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82617" y="1379600"/>
              <a:ext cx="8475663" cy="2124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76132" name="Picture 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90611" y="3429000"/>
              <a:ext cx="8456613" cy="1123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76133" name="Picture 5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87504" y="4511721"/>
              <a:ext cx="8456613" cy="742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3" name="标题 2"/>
          <p:cNvSpPr txBox="1"/>
          <p:nvPr/>
        </p:nvSpPr>
        <p:spPr>
          <a:xfrm>
            <a:off x="2514600" y="228600"/>
            <a:ext cx="6324600" cy="5334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4000" kern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转义字符</a:t>
            </a:r>
            <a:endParaRPr kumimoji="0" lang="zh-CN" altLang="en-US" sz="4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3"/>
          <p:cNvSpPr>
            <a:spLocks noGrp="1"/>
          </p:cNvSpPr>
          <p:nvPr>
            <p:ph type="body"/>
          </p:nvPr>
        </p:nvSpPr>
        <p:spPr>
          <a:xfrm>
            <a:off x="357158" y="1571612"/>
            <a:ext cx="8604250" cy="4071966"/>
          </a:xfrm>
        </p:spPr>
        <p:txBody>
          <a:bodyPr vert="horz" wrap="square" lIns="91440" tIns="45720" rIns="91440" bIns="45720" anchor="t" anchorCtr="0"/>
          <a:lstStyle/>
          <a:p>
            <a:pPr marL="342900" lvl="3" indent="-342900">
              <a:buSzTx/>
              <a:buFont typeface="Wingdings" panose="05000000000000000000" pitchFamily="2" charset="2"/>
              <a:buChar char="§"/>
            </a:pPr>
            <a:r>
              <a:rPr kumimoji="1" lang="zh-CN" altLang="en-US" sz="24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字符串常量，</a:t>
            </a:r>
            <a:r>
              <a:rPr kumimoji="1"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如 </a:t>
            </a:r>
            <a:r>
              <a:rPr kumimoji="1"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“2</a:t>
            </a:r>
            <a:r>
              <a:rPr kumimoji="1"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”</a:t>
            </a:r>
            <a:r>
              <a:rPr kumimoji="1"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 </a:t>
            </a:r>
            <a:r>
              <a:rPr kumimoji="1"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“</a:t>
            </a:r>
            <a:r>
              <a:rPr kumimoji="1"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a”</a:t>
            </a:r>
            <a:r>
              <a:rPr kumimoji="1"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</a:t>
            </a:r>
            <a:r>
              <a:rPr kumimoji="1"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“</a:t>
            </a:r>
            <a:r>
              <a:rPr kumimoji="1"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kumimoji="1"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</a:t>
            </a:r>
            <a:r>
              <a:rPr kumimoji="1"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”</a:t>
            </a:r>
            <a:r>
              <a:rPr kumimoji="1"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</a:t>
            </a:r>
            <a:r>
              <a:rPr kumimoji="1"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“1</a:t>
            </a:r>
            <a:r>
              <a:rPr kumimoji="1"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23</a:t>
            </a:r>
            <a:r>
              <a:rPr kumimoji="1"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”</a:t>
            </a:r>
            <a:r>
              <a:rPr kumimoji="1"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</a:t>
            </a:r>
            <a:r>
              <a:rPr kumimoji="1" lang="zh-CN" altLang="en-US" sz="240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用</a:t>
            </a:r>
            <a:r>
              <a:rPr kumimoji="1" lang="zh-CN" altLang="en-US" sz="240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双引号</a:t>
            </a:r>
            <a:r>
              <a:rPr kumimoji="1" lang="zh-CN" altLang="en-US" sz="240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括起来</a:t>
            </a:r>
            <a:endParaRPr kumimoji="1" lang="en-US" altLang="zh-CN" sz="2400" noProof="0" dirty="0" smtClean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457200" lvl="3"/>
            <a:r>
              <a:rPr lang="en-US" altLang="zh-CN" sz="2400" dirty="0" smtClean="0">
                <a:latin typeface="Times New Roman" panose="02020603050405020304" pitchFamily="18" charset="0"/>
                <a:sym typeface="+mn-ea"/>
              </a:rPr>
              <a:t>C</a:t>
            </a:r>
            <a:r>
              <a:rPr lang="zh-CN" altLang="en-US" sz="2400" dirty="0" smtClean="0">
                <a:latin typeface="Times New Roman" panose="02020603050405020304" pitchFamily="18" charset="0"/>
                <a:sym typeface="+mn-ea"/>
              </a:rPr>
              <a:t>语言会</a:t>
            </a:r>
            <a:r>
              <a:rPr lang="zh-CN" altLang="en-US" sz="2400" dirty="0">
                <a:latin typeface="Times New Roman" panose="02020603050405020304" pitchFamily="18" charset="0"/>
                <a:sym typeface="+mn-ea"/>
              </a:rPr>
              <a:t>自动在字符串末尾添加一个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sym typeface="+mn-ea"/>
              </a:rPr>
              <a:t>字符串结束符标志 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sym typeface="+mn-ea"/>
              </a:rPr>
              <a:t>\</a:t>
            </a:r>
            <a:r>
              <a:rPr lang="en-US" altLang="zh-CN" sz="2400" dirty="0" smtClean="0">
                <a:solidFill>
                  <a:srgbClr val="C00000"/>
                </a:solidFill>
                <a:latin typeface="Times New Roman" panose="02020603050405020304" pitchFamily="18" charset="0"/>
                <a:sym typeface="+mn-ea"/>
              </a:rPr>
              <a:t>0</a:t>
            </a:r>
            <a:r>
              <a:rPr lang="zh-CN" alt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sym typeface="+mn-ea"/>
              </a:rPr>
              <a:t> </a:t>
            </a:r>
            <a:endParaRPr lang="en-US" altLang="zh-CN" sz="2400" dirty="0" smtClean="0">
              <a:solidFill>
                <a:srgbClr val="C00000"/>
              </a:solidFill>
              <a:latin typeface="Times New Roman" panose="02020603050405020304" pitchFamily="18" charset="0"/>
              <a:sym typeface="+mn-ea"/>
            </a:endParaRPr>
          </a:p>
          <a:p>
            <a:pPr marL="457200" lvl="3"/>
            <a:endParaRPr lang="en-US" altLang="zh-CN" sz="2665" dirty="0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字符串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常量 </a:t>
            </a:r>
            <a:r>
              <a:rPr lang="en-US" altLang="en-US" sz="2400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”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400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”</a:t>
            </a:r>
            <a:r>
              <a:rPr lang="zh-CN" altLang="en-US" sz="2400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在</a:t>
            </a:r>
            <a:r>
              <a:rPr lang="zh-CN" altLang="en-US" sz="2400" dirty="0">
                <a:latin typeface="Times New Roman" panose="02020603050405020304" pitchFamily="18" charset="0"/>
              </a:rPr>
              <a:t>内存中占两个字节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lvl="2"/>
            <a:endParaRPr lang="en-US" altLang="zh-CN" dirty="0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pPr lvl="2"/>
            <a:endParaRPr lang="en-US" altLang="zh-CN" dirty="0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pPr lvl="2"/>
            <a:endParaRPr lang="en-US" altLang="zh-CN" dirty="0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pPr lvl="0"/>
            <a:r>
              <a:rPr lang="zh-CN" altLang="en-US" sz="2400" dirty="0">
                <a:latin typeface="Times New Roman" panose="02020603050405020304" pitchFamily="18" charset="0"/>
                <a:sym typeface="+mn-ea"/>
              </a:rPr>
              <a:t>字符</a:t>
            </a:r>
            <a:r>
              <a:rPr lang="zh-CN" altLang="en-US" sz="2400" dirty="0" smtClean="0">
                <a:latin typeface="Times New Roman" panose="02020603050405020304" pitchFamily="18" charset="0"/>
                <a:sym typeface="+mn-ea"/>
              </a:rPr>
              <a:t>常量 </a:t>
            </a:r>
            <a:r>
              <a:rPr lang="en-US" altLang="zh-CN" sz="2400" dirty="0" smtClean="0">
                <a:solidFill>
                  <a:srgbClr val="C00000"/>
                </a:solidFill>
                <a:latin typeface="Times New Roman" panose="02020603050405020304" pitchFamily="18" charset="0"/>
                <a:sym typeface="+mn-ea"/>
              </a:rPr>
              <a:t>’f’</a:t>
            </a:r>
            <a:r>
              <a:rPr lang="zh-CN" alt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sym typeface="+mn-ea"/>
              </a:rPr>
              <a:t> </a:t>
            </a:r>
            <a:r>
              <a:rPr lang="zh-CN" altLang="en-US" sz="2400" dirty="0" smtClean="0">
                <a:latin typeface="Times New Roman" panose="02020603050405020304" pitchFamily="18" charset="0"/>
                <a:sym typeface="+mn-ea"/>
              </a:rPr>
              <a:t>在</a:t>
            </a:r>
            <a:r>
              <a:rPr lang="zh-CN" altLang="en-US" sz="2400" dirty="0">
                <a:latin typeface="Times New Roman" panose="02020603050405020304" pitchFamily="18" charset="0"/>
                <a:sym typeface="+mn-ea"/>
              </a:rPr>
              <a:t>内存中只占一个字节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lvl="2"/>
            <a:endParaRPr lang="zh-CN" altLang="en-US" dirty="0">
              <a:latin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50178" name="Group 6"/>
          <p:cNvGrpSpPr/>
          <p:nvPr/>
        </p:nvGrpSpPr>
        <p:grpSpPr>
          <a:xfrm>
            <a:off x="2699703" y="4077334"/>
            <a:ext cx="2209800" cy="609600"/>
            <a:chOff x="1632" y="1440"/>
            <a:chExt cx="1584" cy="480"/>
          </a:xfrm>
        </p:grpSpPr>
        <p:sp>
          <p:nvSpPr>
            <p:cNvPr id="50179" name="Rectangle 7"/>
            <p:cNvSpPr/>
            <p:nvPr/>
          </p:nvSpPr>
          <p:spPr>
            <a:xfrm>
              <a:off x="1632" y="1440"/>
              <a:ext cx="1584" cy="480"/>
            </a:xfrm>
            <a:prstGeom prst="rect">
              <a:avLst/>
            </a:prstGeom>
            <a:noFill/>
            <a:ln w="952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 eaLnBrk="0" hangingPunct="0"/>
              <a:r>
                <a:rPr lang="en-US" altLang="zh-CN" dirty="0">
                  <a:solidFill>
                    <a:srgbClr val="580823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f </a:t>
              </a: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</a:t>
              </a:r>
              <a:r>
                <a:rPr lang="en-US" altLang="zh-CN" dirty="0">
                  <a:solidFill>
                    <a:srgbClr val="580823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\0</a:t>
              </a: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</a:p>
          </p:txBody>
        </p:sp>
        <p:sp>
          <p:nvSpPr>
            <p:cNvPr id="50180" name="Line 8"/>
            <p:cNvSpPr/>
            <p:nvPr/>
          </p:nvSpPr>
          <p:spPr>
            <a:xfrm>
              <a:off x="2448" y="1440"/>
              <a:ext cx="0" cy="480"/>
            </a:xfrm>
            <a:prstGeom prst="line">
              <a:avLst/>
            </a:prstGeom>
            <a:ln w="952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50181" name="Rectangle 10"/>
          <p:cNvSpPr/>
          <p:nvPr/>
        </p:nvSpPr>
        <p:spPr>
          <a:xfrm>
            <a:off x="2915920" y="5806121"/>
            <a:ext cx="1008063" cy="609600"/>
          </a:xfrm>
          <a:prstGeom prst="rect">
            <a:avLst/>
          </a:prstGeom>
          <a:noFill/>
          <a:ln w="9525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 eaLnBrk="0" hangingPunct="0"/>
            <a:r>
              <a:rPr lang="en-US" altLang="zh-CN" dirty="0">
                <a:solidFill>
                  <a:srgbClr val="58082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0182" name="Rectangle 2"/>
          <p:cNvSpPr/>
          <p:nvPr/>
        </p:nvSpPr>
        <p:spPr>
          <a:xfrm>
            <a:off x="3922743" y="188913"/>
            <a:ext cx="5006975" cy="7397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algn="r"/>
            <a:r>
              <a:rPr lang="zh-CN" altLang="en-US" sz="4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字符串常量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标题 1"/>
          <p:cNvSpPr>
            <a:spLocks noGrp="1"/>
          </p:cNvSpPr>
          <p:nvPr>
            <p:ph type="title"/>
          </p:nvPr>
        </p:nvSpPr>
        <p:spPr>
          <a:xfrm>
            <a:off x="2568575" y="333375"/>
            <a:ext cx="6324600" cy="533400"/>
          </a:xfrm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dirty="0"/>
              <a:t>符号常量</a:t>
            </a:r>
          </a:p>
        </p:txBody>
      </p:sp>
      <p:sp>
        <p:nvSpPr>
          <p:cNvPr id="51202" name="内容占位符 2"/>
          <p:cNvSpPr>
            <a:spLocks noGrp="1"/>
          </p:cNvSpPr>
          <p:nvPr>
            <p:ph idx="1"/>
          </p:nvPr>
        </p:nvSpPr>
        <p:spPr>
          <a:xfrm>
            <a:off x="539750" y="1327161"/>
            <a:ext cx="8158163" cy="3744913"/>
          </a:xfrm>
        </p:spPr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可以用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#define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宏定义命令定义一个符号，来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代表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一个常量，称之为符号常量</a:t>
            </a:r>
            <a:endParaRPr lang="en-US" altLang="zh-CN"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/>
            <a:endParaRPr lang="en-US" altLang="zh-CN" sz="12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例如：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#define 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PRICE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30</a:t>
            </a:r>
          </a:p>
          <a:p>
            <a:pPr eaLnBrk="1" hangingPunct="1"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    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total=num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*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PRICE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;</a:t>
            </a:r>
          </a:p>
          <a:p>
            <a:pPr eaLnBrk="1" hangingPunct="1">
              <a:buNone/>
            </a:pPr>
            <a:endParaRPr lang="en-US" altLang="zh-CN" sz="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/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含义：用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PRICE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代表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30</a:t>
            </a:r>
          </a:p>
          <a:p>
            <a:pPr lvl="1" eaLnBrk="1" hangingPunct="1"/>
            <a:r>
              <a:rPr lang="zh-CN" altLang="en-US" sz="2400" b="1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不分配存储单元，在编译预处理</a:t>
            </a:r>
            <a:r>
              <a:rPr lang="en-US" altLang="zh-CN" sz="2400" b="1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400" b="1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编译成二进制前</a:t>
            </a:r>
            <a:r>
              <a:rPr lang="en-US" altLang="zh-CN" sz="2400" b="1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400" b="1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时，把出现</a:t>
            </a:r>
            <a:r>
              <a:rPr lang="en-US" altLang="zh-CN" sz="2400" b="1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PRICE</a:t>
            </a:r>
            <a:r>
              <a:rPr lang="zh-CN" altLang="en-US" sz="2400" b="1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的地方都替换成</a:t>
            </a:r>
            <a:r>
              <a:rPr lang="en-US" altLang="zh-CN" sz="2400" b="1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30</a:t>
            </a:r>
          </a:p>
          <a:p>
            <a:pPr lvl="2" eaLnBrk="1" hangingPunct="1"/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即： 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total=num * </a:t>
            </a:r>
            <a:r>
              <a:rPr lang="en-US" altLang="zh-CN" sz="2800" b="1" dirty="0">
                <a:solidFill>
                  <a:srgbClr val="8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30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#define  PRICE  30</a:t>
            </a:r>
          </a:p>
          <a:p>
            <a:pPr lvl="2" eaLnBrk="1" hangingPunct="1"/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2" eaLnBrk="1" hangingPunct="1"/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4046556" y="5445149"/>
            <a:ext cx="4740286" cy="1198561"/>
          </a:xfrm>
          <a:prstGeom prst="rect">
            <a:avLst/>
          </a:prstGeom>
          <a:solidFill>
            <a:srgbClr val="FFFF00"/>
          </a:solidFill>
          <a:ln w="9525">
            <a:solidFill>
              <a:srgbClr val="000099"/>
            </a:solidFill>
            <a:miter lim="800000"/>
          </a:ln>
          <a:effectLst/>
        </p:spPr>
        <p:txBody>
          <a:bodyPr/>
          <a:lstStyle/>
          <a:p>
            <a:pPr marL="342900" marR="0" lvl="0" indent="-342900" algn="l" defTabSz="7620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000" b="1" i="0" u="sng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注意：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用赋值语句给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PRICE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赋值是错的</a:t>
            </a:r>
          </a:p>
          <a:p>
            <a:pPr marL="342900" marR="0" lvl="0" indent="-342900" algn="l" defTabSz="7620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   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PRICE=40;</a:t>
            </a:r>
          </a:p>
          <a:p>
            <a:pPr marL="342900" marR="0" lvl="0" indent="-342900" algn="l" defTabSz="7620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因为替换后，成了：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30=40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；</a:t>
            </a:r>
            <a:endParaRPr kumimoji="1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marR="0" lvl="0" indent="-342900" algn="l" defTabSz="7620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/>
          </p:cNvSpPr>
          <p:nvPr>
            <p:ph type="title"/>
          </p:nvPr>
        </p:nvSpPr>
        <p:spPr>
          <a:xfrm>
            <a:off x="3497263" y="214313"/>
            <a:ext cx="5467350" cy="739775"/>
          </a:xfrm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dirty="0">
                <a:latin typeface="Times New Roman" panose="02020603050405020304" pitchFamily="18" charset="0"/>
              </a:rPr>
              <a:t>实际问题中的</a:t>
            </a:r>
            <a:r>
              <a:rPr lang="zh-CN" altLang="en-US" dirty="0">
                <a:latin typeface="Times New Roman" panose="02020603050405020304" pitchFamily="18" charset="0"/>
              </a:rPr>
              <a:t>数据类型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23265" y="1844040"/>
            <a:ext cx="8043545" cy="4030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83260"/>
            <a:r>
              <a:rPr lang="zh-CN" altLang="en-US" sz="3200" dirty="0">
                <a:ea typeface="黑体" panose="02010609060101010101" pitchFamily="49" charset="-122"/>
                <a:sym typeface="+mn-ea"/>
              </a:rPr>
              <a:t>实际问题中，数据除了分为整型、实型等外，还会出现如下的情况：</a:t>
            </a:r>
          </a:p>
          <a:p>
            <a:endParaRPr lang="zh-CN" altLang="en-US" sz="3200" dirty="0">
              <a:latin typeface="Times New Roman" panose="02020603050405020304" pitchFamily="18" charset="0"/>
              <a:ea typeface="黑体" panose="02010609060101010101" pitchFamily="49" charset="-122"/>
              <a:sym typeface="+mn-ea"/>
            </a:endParaRPr>
          </a:p>
          <a:p>
            <a:pPr marL="902335" indent="415925">
              <a:buFont typeface="Wingdings" panose="05000000000000000000" charset="0"/>
              <a:buChar char="l"/>
            </a:pPr>
            <a:r>
              <a:rPr lang="zh-CN" altLang="en-US" sz="3200" dirty="0">
                <a:solidFill>
                  <a:schemeClr val="bg1">
                    <a:lumMod val="85000"/>
                  </a:schemeClr>
                </a:solidFill>
                <a:ea typeface="黑体" panose="02010609060101010101" pitchFamily="49" charset="-122"/>
                <a:sym typeface="+mn-ea"/>
              </a:rPr>
              <a:t>常量：值不能被改变，如数据</a:t>
            </a:r>
            <a:r>
              <a:rPr lang="en-US" altLang="zh-CN" sz="3200" dirty="0">
                <a:solidFill>
                  <a:schemeClr val="bg1">
                    <a:lumMod val="85000"/>
                  </a:schemeClr>
                </a:solidFill>
                <a:ea typeface="黑体" panose="02010609060101010101" pitchFamily="49" charset="-122"/>
                <a:sym typeface="+mn-ea"/>
              </a:rPr>
              <a:t>2</a:t>
            </a:r>
            <a:endParaRPr lang="zh-CN" altLang="en-US" sz="3200" dirty="0">
              <a:solidFill>
                <a:schemeClr val="bg1">
                  <a:lumMod val="85000"/>
                </a:schemeClr>
              </a:solidFill>
              <a:ea typeface="黑体" panose="02010609060101010101" pitchFamily="49" charset="-122"/>
              <a:sym typeface="+mn-ea"/>
            </a:endParaRPr>
          </a:p>
          <a:p>
            <a:pPr marL="902335" indent="415925">
              <a:buFont typeface="Wingdings" panose="05000000000000000000" charset="0"/>
              <a:buChar char="l"/>
            </a:pPr>
            <a:endParaRPr lang="zh-CN" altLang="en-US" sz="3200" dirty="0">
              <a:ea typeface="黑体" panose="02010609060101010101" pitchFamily="49" charset="-122"/>
              <a:sym typeface="+mn-ea"/>
            </a:endParaRPr>
          </a:p>
          <a:p>
            <a:pPr marL="902335" indent="415925">
              <a:buFont typeface="Wingdings" panose="05000000000000000000" charset="0"/>
              <a:buChar char="l"/>
            </a:pPr>
            <a:r>
              <a:rPr lang="zh-CN" altLang="en-US" sz="3200" dirty="0">
                <a:ea typeface="黑体" panose="02010609060101010101" pitchFamily="49" charset="-122"/>
                <a:sym typeface="+mn-ea"/>
              </a:rPr>
              <a:t>变量：值可以变化，如数据</a:t>
            </a:r>
            <a:r>
              <a:rPr lang="en-US" altLang="zh-CN" sz="3200" dirty="0">
                <a:ea typeface="黑体" panose="02010609060101010101" pitchFamily="49" charset="-122"/>
                <a:sym typeface="+mn-ea"/>
              </a:rPr>
              <a:t>X</a:t>
            </a:r>
            <a:endParaRPr lang="zh-CN" altLang="en-US" sz="3200" dirty="0">
              <a:ea typeface="黑体" panose="02010609060101010101" pitchFamily="49" charset="-122"/>
              <a:sym typeface="+mn-ea"/>
            </a:endParaRPr>
          </a:p>
          <a:p>
            <a:pPr marL="457200" indent="-457200"/>
            <a:endParaRPr lang="zh-CN" altLang="en-US" sz="3200" dirty="0"/>
          </a:p>
          <a:p>
            <a:endParaRPr lang="zh-CN" altLang="en-US" sz="3200" dirty="0"/>
          </a:p>
        </p:txBody>
      </p:sp>
    </p:spTree>
  </p:cSld>
  <p:clrMapOvr>
    <a:masterClrMapping/>
  </p:clrMapOvr>
  <p:transition advClick="0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3"/>
          <p:cNvSpPr/>
          <p:nvPr/>
        </p:nvSpPr>
        <p:spPr>
          <a:xfrm>
            <a:off x="252730" y="1390650"/>
            <a:ext cx="8712200" cy="234378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marL="342900" indent="-342900" defTabSz="762000" eaLnBrk="0" hangingPunct="0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变量</a:t>
            </a:r>
            <a:endParaRPr lang="zh-CN" altLang="en-US" sz="3200" dirty="0">
              <a:solidFill>
                <a:srgbClr val="00009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00100" lvl="1" indent="-3429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SzTx/>
              <a:buFontTx/>
              <a:buChar char="•"/>
            </a:pPr>
            <a:r>
              <a:rPr lang="zh-CN" altLang="en-US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在程序运行过程中</a:t>
            </a:r>
            <a:r>
              <a:rPr lang="en-US" altLang="zh-CN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其值可以被改变的量称为变量</a:t>
            </a:r>
            <a:endParaRPr lang="en-US" altLang="zh-CN" sz="28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00100" lvl="1" indent="-3429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SzTx/>
              <a:buFontTx/>
              <a:buChar char="•"/>
            </a:pPr>
            <a:r>
              <a:rPr lang="zh-CN" altLang="en-US" sz="28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变量必须“先定义后使用”，因为定义后才按照数据类型分配存储单元数目，才能有物理空间存储值</a:t>
            </a:r>
            <a:r>
              <a:rPr lang="zh-CN" altLang="en-US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en-US" altLang="zh-CN" sz="28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 defTabSz="762000" eaLnBrk="0" hangingPunct="0">
              <a:spcBef>
                <a:spcPct val="20000"/>
              </a:spcBef>
            </a:pP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52226" name="Group 7"/>
          <p:cNvGrpSpPr/>
          <p:nvPr/>
        </p:nvGrpSpPr>
        <p:grpSpPr>
          <a:xfrm>
            <a:off x="5508943" y="3730625"/>
            <a:ext cx="2667000" cy="1873250"/>
            <a:chOff x="3560" y="2387"/>
            <a:chExt cx="1905" cy="1315"/>
          </a:xfrm>
        </p:grpSpPr>
        <p:sp>
          <p:nvSpPr>
            <p:cNvPr id="52227" name="Rectangle 5"/>
            <p:cNvSpPr/>
            <p:nvPr/>
          </p:nvSpPr>
          <p:spPr>
            <a:xfrm>
              <a:off x="3560" y="2387"/>
              <a:ext cx="1905" cy="1315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rgbClr val="000099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107763" dir="18900000" algn="ctr" rotWithShape="0">
                <a:schemeClr val="bg2"/>
              </a:outerShdw>
            </a:effectLst>
          </p:spPr>
          <p:txBody>
            <a:bodyPr anchor="t" anchorCtr="0"/>
            <a:lstStyle/>
            <a:p>
              <a:pPr marL="342900" indent="-342900" algn="ctr" defTabSz="762000" eaLnBrk="0" hangingPunct="0">
                <a:spcBef>
                  <a:spcPct val="20000"/>
                </a:spcBef>
              </a:pPr>
              <a:endPara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marL="342900" indent="-342900" algn="ctr" defTabSz="762000" eaLnBrk="0" hangingPunct="0">
                <a:spcBef>
                  <a:spcPct val="20000"/>
                </a:spcBef>
              </a:pPr>
              <a:endPara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marL="342900" indent="-342900" algn="ctr" defTabSz="762000" eaLnBrk="0" hangingPunct="0">
                <a:spcBef>
                  <a:spcPct val="20000"/>
                </a:spcBef>
              </a:pPr>
              <a:endPara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marL="342900" indent="-342900" algn="ctr" defTabSz="762000" eaLnBrk="0" hangingPunct="0">
                <a:spcBef>
                  <a:spcPct val="20000"/>
                </a:spcBef>
              </a:pPr>
              <a:endPara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marL="342900" indent="-342900" algn="ctr" defTabSz="762000" eaLnBrk="0" hangingPunct="0">
                <a:spcBef>
                  <a:spcPct val="20000"/>
                </a:spcBef>
              </a:pPr>
              <a:endPara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marL="342900" indent="-342900" algn="ctr" defTabSz="762000" eaLnBrk="0" hangingPunct="0">
                <a:spcBef>
                  <a:spcPct val="20000"/>
                </a:spcBef>
              </a:pPr>
              <a:endPara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marL="342900" indent="-342900" algn="ctr" defTabSz="762000" eaLnBrk="0" hangingPunct="0">
                <a:spcBef>
                  <a:spcPct val="20000"/>
                </a:spcBef>
              </a:pPr>
              <a:endPara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marL="342900" indent="-342900" algn="ctr" defTabSz="762000" eaLnBrk="0" hangingPunct="0">
                <a:spcBef>
                  <a:spcPct val="20000"/>
                </a:spcBef>
              </a:pPr>
              <a:endPara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marL="342900" indent="-342900" algn="ctr" defTabSz="762000" eaLnBrk="0" hangingPunct="0">
                <a:spcBef>
                  <a:spcPct val="20000"/>
                </a:spcBef>
              </a:pPr>
              <a:endPara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marL="342900" indent="-342900" algn="ctr" defTabSz="762000" eaLnBrk="0" hangingPunct="0">
                <a:spcBef>
                  <a:spcPct val="20000"/>
                </a:spcBef>
              </a:pPr>
              <a:endPara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pic>
          <p:nvPicPr>
            <p:cNvPr id="52228" name="Picture 6" descr="c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87" y="2478"/>
              <a:ext cx="1452" cy="1138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52229" name="Rectangle 3"/>
          <p:cNvSpPr/>
          <p:nvPr/>
        </p:nvSpPr>
        <p:spPr>
          <a:xfrm>
            <a:off x="142844" y="5715016"/>
            <a:ext cx="5000660" cy="1008063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marL="800100" lvl="1" indent="-3429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SzTx/>
              <a:buFontTx/>
              <a:buChar char="•"/>
            </a:pPr>
            <a:r>
              <a:rPr lang="zh-CN" altLang="en-US" sz="20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报错</a:t>
            </a:r>
            <a:r>
              <a:rPr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en-US" altLang="zh-CN" sz="20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00100" lvl="1" indent="-3429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SzTx/>
              <a:buNone/>
            </a:pPr>
            <a:r>
              <a:rPr lang="es-E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error C2065: ‘</a:t>
            </a:r>
            <a:r>
              <a:rPr lang="en-US" altLang="es-E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s-E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' : undeclared identifier</a:t>
            </a:r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342900" indent="-342900" defTabSz="762000" eaLnBrk="0" hangingPunct="0">
              <a:spcBef>
                <a:spcPct val="20000"/>
              </a:spcBef>
            </a:pP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-323850" y="188913"/>
            <a:ext cx="9144000" cy="739775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 </a:t>
            </a: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变量</a:t>
            </a:r>
          </a:p>
        </p:txBody>
      </p:sp>
      <p:sp>
        <p:nvSpPr>
          <p:cNvPr id="52231" name="TextBox 4"/>
          <p:cNvSpPr txBox="1"/>
          <p:nvPr/>
        </p:nvSpPr>
        <p:spPr>
          <a:xfrm>
            <a:off x="385764" y="3857628"/>
            <a:ext cx="2328848" cy="1754326"/>
          </a:xfrm>
          <a:prstGeom prst="rect">
            <a:avLst/>
          </a:prstGeom>
          <a:solidFill>
            <a:srgbClr val="CC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t" anchorCtr="0">
            <a:spAutoFit/>
          </a:bodyPr>
          <a:lstStyle/>
          <a:p>
            <a:r>
              <a:rPr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#include &lt;stdio.h&gt;</a:t>
            </a:r>
          </a:p>
          <a:p>
            <a:r>
              <a:rPr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int main( )</a:t>
            </a:r>
          </a:p>
          <a:p>
            <a:r>
              <a:rPr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{   </a:t>
            </a:r>
            <a:r>
              <a:rPr lang="en-US" altLang="zh-CN" sz="1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a=3</a:t>
            </a:r>
            <a:r>
              <a:rPr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</a:p>
          <a:p>
            <a:r>
              <a:rPr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……</a:t>
            </a:r>
          </a:p>
          <a:p>
            <a:r>
              <a:rPr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return 0;</a:t>
            </a:r>
          </a:p>
          <a:p>
            <a:r>
              <a:rPr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zh-CN" altLang="en-US" sz="1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TextBox 4"/>
          <p:cNvSpPr txBox="1"/>
          <p:nvPr/>
        </p:nvSpPr>
        <p:spPr>
          <a:xfrm>
            <a:off x="3428992" y="3643314"/>
            <a:ext cx="1857387" cy="2000548"/>
          </a:xfrm>
          <a:prstGeom prst="rect">
            <a:avLst/>
          </a:prstGeom>
          <a:solidFill>
            <a:srgbClr val="CC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t" anchorCtr="0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#include &lt;stdio.h&gt;</a:t>
            </a:r>
          </a:p>
          <a:p>
            <a:r>
              <a:rPr lang="en-US" altLang="zh-CN" sz="1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int main( )</a:t>
            </a:r>
          </a:p>
          <a:p>
            <a:r>
              <a:rPr lang="en-US" altLang="zh-CN" sz="1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{  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int </a:t>
            </a:r>
            <a:r>
              <a:rPr lang="en-US" altLang="zh-CN" sz="1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a;</a:t>
            </a:r>
          </a:p>
          <a:p>
            <a:r>
              <a:rPr lang="en-US" altLang="zh-CN" sz="1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a=3;</a:t>
            </a:r>
          </a:p>
          <a:p>
            <a:r>
              <a:rPr lang="en-US" altLang="zh-CN" sz="1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……</a:t>
            </a:r>
          </a:p>
          <a:p>
            <a:r>
              <a:rPr lang="en-US" altLang="zh-CN" sz="1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return 0;</a:t>
            </a:r>
          </a:p>
          <a:p>
            <a:r>
              <a:rPr lang="en-US" altLang="zh-CN" sz="1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zh-CN" altLang="en-US" sz="16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2000232" y="4929198"/>
            <a:ext cx="1133484" cy="1071570"/>
            <a:chOff x="2000232" y="4929198"/>
            <a:chExt cx="1133484" cy="1071570"/>
          </a:xfrm>
        </p:grpSpPr>
        <p:cxnSp>
          <p:nvCxnSpPr>
            <p:cNvPr id="12" name="直接连接符 11"/>
            <p:cNvCxnSpPr/>
            <p:nvPr/>
          </p:nvCxnSpPr>
          <p:spPr>
            <a:xfrm rot="5400000">
              <a:off x="2000232" y="5072074"/>
              <a:ext cx="1071570" cy="785818"/>
            </a:xfrm>
            <a:prstGeom prst="line">
              <a:avLst/>
            </a:prstGeom>
            <a:ln w="762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2000232" y="5072074"/>
              <a:ext cx="1133484" cy="847732"/>
            </a:xfrm>
            <a:prstGeom prst="line">
              <a:avLst/>
            </a:prstGeom>
            <a:ln w="762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任意多边形 19"/>
          <p:cNvSpPr/>
          <p:nvPr/>
        </p:nvSpPr>
        <p:spPr>
          <a:xfrm>
            <a:off x="4485702" y="5072074"/>
            <a:ext cx="943554" cy="780585"/>
          </a:xfrm>
          <a:custGeom>
            <a:avLst/>
            <a:gdLst>
              <a:gd name="connsiteX0" fmla="*/ 6851 w 943554"/>
              <a:gd name="connsiteY0" fmla="*/ 356839 h 780585"/>
              <a:gd name="connsiteX1" fmla="*/ 73759 w 943554"/>
              <a:gd name="connsiteY1" fmla="*/ 490654 h 780585"/>
              <a:gd name="connsiteX2" fmla="*/ 84910 w 943554"/>
              <a:gd name="connsiteY2" fmla="*/ 524107 h 780585"/>
              <a:gd name="connsiteX3" fmla="*/ 107212 w 943554"/>
              <a:gd name="connsiteY3" fmla="*/ 557561 h 780585"/>
              <a:gd name="connsiteX4" fmla="*/ 118364 w 943554"/>
              <a:gd name="connsiteY4" fmla="*/ 591014 h 780585"/>
              <a:gd name="connsiteX5" fmla="*/ 151817 w 943554"/>
              <a:gd name="connsiteY5" fmla="*/ 624468 h 780585"/>
              <a:gd name="connsiteX6" fmla="*/ 174120 w 943554"/>
              <a:gd name="connsiteY6" fmla="*/ 657922 h 780585"/>
              <a:gd name="connsiteX7" fmla="*/ 241027 w 943554"/>
              <a:gd name="connsiteY7" fmla="*/ 724829 h 780585"/>
              <a:gd name="connsiteX8" fmla="*/ 263329 w 943554"/>
              <a:gd name="connsiteY8" fmla="*/ 758283 h 780585"/>
              <a:gd name="connsiteX9" fmla="*/ 307934 w 943554"/>
              <a:gd name="connsiteY9" fmla="*/ 780585 h 780585"/>
              <a:gd name="connsiteX10" fmla="*/ 408295 w 943554"/>
              <a:gd name="connsiteY10" fmla="*/ 735980 h 780585"/>
              <a:gd name="connsiteX11" fmla="*/ 542110 w 943554"/>
              <a:gd name="connsiteY11" fmla="*/ 613317 h 780585"/>
              <a:gd name="connsiteX12" fmla="*/ 586715 w 943554"/>
              <a:gd name="connsiteY12" fmla="*/ 557561 h 780585"/>
              <a:gd name="connsiteX13" fmla="*/ 653622 w 943554"/>
              <a:gd name="connsiteY13" fmla="*/ 490654 h 780585"/>
              <a:gd name="connsiteX14" fmla="*/ 709378 w 943554"/>
              <a:gd name="connsiteY14" fmla="*/ 423746 h 780585"/>
              <a:gd name="connsiteX15" fmla="*/ 753983 w 943554"/>
              <a:gd name="connsiteY15" fmla="*/ 323385 h 780585"/>
              <a:gd name="connsiteX16" fmla="*/ 809739 w 943554"/>
              <a:gd name="connsiteY16" fmla="*/ 234175 h 780585"/>
              <a:gd name="connsiteX17" fmla="*/ 820890 w 943554"/>
              <a:gd name="connsiteY17" fmla="*/ 200722 h 780585"/>
              <a:gd name="connsiteX18" fmla="*/ 887798 w 943554"/>
              <a:gd name="connsiteY18" fmla="*/ 89210 h 780585"/>
              <a:gd name="connsiteX19" fmla="*/ 910100 w 943554"/>
              <a:gd name="connsiteY19" fmla="*/ 55756 h 780585"/>
              <a:gd name="connsiteX20" fmla="*/ 932403 w 943554"/>
              <a:gd name="connsiteY20" fmla="*/ 22302 h 780585"/>
              <a:gd name="connsiteX21" fmla="*/ 943554 w 943554"/>
              <a:gd name="connsiteY21" fmla="*/ 0 h 780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943554" h="780585">
                <a:moveTo>
                  <a:pt x="6851" y="356839"/>
                </a:moveTo>
                <a:cubicBezTo>
                  <a:pt x="33882" y="437927"/>
                  <a:pt x="0" y="343135"/>
                  <a:pt x="73759" y="490654"/>
                </a:cubicBezTo>
                <a:cubicBezTo>
                  <a:pt x="79016" y="501167"/>
                  <a:pt x="79653" y="513594"/>
                  <a:pt x="84910" y="524107"/>
                </a:cubicBezTo>
                <a:cubicBezTo>
                  <a:pt x="90904" y="536094"/>
                  <a:pt x="101218" y="545574"/>
                  <a:pt x="107212" y="557561"/>
                </a:cubicBezTo>
                <a:cubicBezTo>
                  <a:pt x="112469" y="568074"/>
                  <a:pt x="111844" y="581234"/>
                  <a:pt x="118364" y="591014"/>
                </a:cubicBezTo>
                <a:cubicBezTo>
                  <a:pt x="127112" y="604136"/>
                  <a:pt x="141721" y="612353"/>
                  <a:pt x="151817" y="624468"/>
                </a:cubicBezTo>
                <a:cubicBezTo>
                  <a:pt x="160397" y="634764"/>
                  <a:pt x="165216" y="647905"/>
                  <a:pt x="174120" y="657922"/>
                </a:cubicBezTo>
                <a:cubicBezTo>
                  <a:pt x="195074" y="681495"/>
                  <a:pt x="223532" y="698586"/>
                  <a:pt x="241027" y="724829"/>
                </a:cubicBezTo>
                <a:cubicBezTo>
                  <a:pt x="248461" y="735980"/>
                  <a:pt x="253033" y="749703"/>
                  <a:pt x="263329" y="758283"/>
                </a:cubicBezTo>
                <a:cubicBezTo>
                  <a:pt x="276099" y="768925"/>
                  <a:pt x="293066" y="773151"/>
                  <a:pt x="307934" y="780585"/>
                </a:cubicBezTo>
                <a:cubicBezTo>
                  <a:pt x="341388" y="765717"/>
                  <a:pt x="376903" y="754815"/>
                  <a:pt x="408295" y="735980"/>
                </a:cubicBezTo>
                <a:cubicBezTo>
                  <a:pt x="435764" y="719499"/>
                  <a:pt x="523846" y="636147"/>
                  <a:pt x="542110" y="613317"/>
                </a:cubicBezTo>
                <a:cubicBezTo>
                  <a:pt x="556978" y="594732"/>
                  <a:pt x="570705" y="575172"/>
                  <a:pt x="586715" y="557561"/>
                </a:cubicBezTo>
                <a:cubicBezTo>
                  <a:pt x="607931" y="534223"/>
                  <a:pt x="631320" y="512956"/>
                  <a:pt x="653622" y="490654"/>
                </a:cubicBezTo>
                <a:cubicBezTo>
                  <a:pt x="678286" y="465990"/>
                  <a:pt x="693852" y="454798"/>
                  <a:pt x="709378" y="423746"/>
                </a:cubicBezTo>
                <a:cubicBezTo>
                  <a:pt x="757165" y="328173"/>
                  <a:pt x="706693" y="406143"/>
                  <a:pt x="753983" y="323385"/>
                </a:cubicBezTo>
                <a:cubicBezTo>
                  <a:pt x="789372" y="261454"/>
                  <a:pt x="767670" y="318314"/>
                  <a:pt x="809739" y="234175"/>
                </a:cubicBezTo>
                <a:cubicBezTo>
                  <a:pt x="814996" y="223662"/>
                  <a:pt x="815317" y="211071"/>
                  <a:pt x="820890" y="200722"/>
                </a:cubicBezTo>
                <a:cubicBezTo>
                  <a:pt x="841442" y="162555"/>
                  <a:pt x="865079" y="126128"/>
                  <a:pt x="887798" y="89210"/>
                </a:cubicBezTo>
                <a:cubicBezTo>
                  <a:pt x="894822" y="77796"/>
                  <a:pt x="902666" y="66907"/>
                  <a:pt x="910100" y="55756"/>
                </a:cubicBezTo>
                <a:cubicBezTo>
                  <a:pt x="917534" y="44605"/>
                  <a:pt x="926409" y="34289"/>
                  <a:pt x="932403" y="22302"/>
                </a:cubicBezTo>
                <a:lnTo>
                  <a:pt x="943554" y="0"/>
                </a:lnTo>
              </a:path>
            </a:pathLst>
          </a:custGeom>
          <a:ln w="762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advClick="0">
    <p:strips dir="r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/>
          </p:cNvSpPr>
          <p:nvPr>
            <p:ph type="title"/>
          </p:nvPr>
        </p:nvSpPr>
        <p:spPr>
          <a:xfrm>
            <a:off x="2484438" y="260350"/>
            <a:ext cx="6324600" cy="533400"/>
          </a:xfrm>
        </p:spPr>
        <p:txBody>
          <a:bodyPr vert="horz" wrap="square" lIns="91440" tIns="45720" rIns="91440" bIns="45720" anchor="ctr" anchorCtr="0"/>
          <a:lstStyle/>
          <a:p>
            <a:r>
              <a:rPr lang="zh-CN" altLang="en-US" dirty="0"/>
              <a:t>定义</a:t>
            </a:r>
            <a:r>
              <a:rPr lang="zh-CN" altLang="en-US" dirty="0" smtClean="0"/>
              <a:t>变量</a:t>
            </a:r>
            <a:endParaRPr lang="zh-CN" altLang="en-US" dirty="0"/>
          </a:p>
        </p:txBody>
      </p:sp>
      <p:sp>
        <p:nvSpPr>
          <p:cNvPr id="53250" name="Rectangle 3"/>
          <p:cNvSpPr>
            <a:spLocks noGrp="1"/>
          </p:cNvSpPr>
          <p:nvPr>
            <p:ph type="body"/>
          </p:nvPr>
        </p:nvSpPr>
        <p:spPr>
          <a:xfrm>
            <a:off x="467043" y="1340803"/>
            <a:ext cx="8229600" cy="1317625"/>
          </a:xfrm>
        </p:spPr>
        <p:txBody>
          <a:bodyPr vert="horz" wrap="square" lIns="91440" tIns="45720" rIns="91440" bIns="45720" anchor="t" anchorCtr="0"/>
          <a:lstStyle/>
          <a:p>
            <a:pPr algn="l" defTabSz="914400" latinLnBrk="0">
              <a:lnSpc>
                <a:spcPct val="100000"/>
              </a:lnSpc>
              <a:buClrTx/>
              <a:buSzTx/>
            </a:pPr>
            <a:endParaRPr lang="en-US" altLang="zh-CN" sz="2800" b="1" baseline="0" dirty="0" smtClean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l" defTabSz="914400" latinLnBrk="0">
              <a:lnSpc>
                <a:spcPct val="100000"/>
              </a:lnSpc>
              <a:buClrTx/>
              <a:buSzTx/>
            </a:pPr>
            <a:endParaRPr lang="en-US" altLang="zh-CN" sz="2800" b="1" baseline="0" dirty="0" smtClean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l" defTabSz="914400" latinLnBrk="0">
              <a:lnSpc>
                <a:spcPct val="100000"/>
              </a:lnSpc>
              <a:buClrTx/>
              <a:buSzTx/>
            </a:pPr>
            <a:r>
              <a:rPr lang="zh-CN" altLang="en-US" sz="2800" b="1" baseline="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定义</a:t>
            </a:r>
            <a:r>
              <a:rPr lang="zh-CN" altLang="en-US" sz="2800" b="1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方式</a:t>
            </a:r>
          </a:p>
          <a:p>
            <a:pPr marL="457200" lvl="1" indent="0" algn="l" defTabSz="914400" latinLnBrk="0">
              <a:lnSpc>
                <a:spcPct val="100000"/>
              </a:lnSpc>
              <a:buClrTx/>
              <a:buNone/>
            </a:pPr>
            <a:r>
              <a:rPr lang="zh-CN" altLang="en-US" sz="2800" baseline="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     </a:t>
            </a:r>
            <a:r>
              <a:rPr lang="zh-CN" altLang="en-US" sz="2800" b="1" baseline="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&lt;</a:t>
            </a:r>
            <a:r>
              <a:rPr lang="zh-CN" altLang="en-US" sz="2800" b="1" baseline="0" dirty="0">
                <a:solidFill>
                  <a:srgbClr val="FF0000"/>
                </a:solidFill>
                <a:latin typeface="Times New Roman" panose="02020603050405020304" pitchFamily="18" charset="0"/>
              </a:rPr>
              <a:t>数据类型&gt;</a:t>
            </a:r>
            <a:r>
              <a:rPr lang="zh-CN" altLang="en-US" sz="2800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  &lt;变量名表&gt;；</a:t>
            </a:r>
          </a:p>
          <a:p>
            <a:pPr lvl="1" algn="l" defTabSz="914400" latinLnBrk="0">
              <a:lnSpc>
                <a:spcPct val="100000"/>
              </a:lnSpc>
              <a:buClrTx/>
            </a:pPr>
            <a:endParaRPr lang="zh-CN" altLang="en-US" sz="2800" baseline="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3251" name="Rectangle 3"/>
          <p:cNvSpPr>
            <a:spLocks noGrp="1"/>
          </p:cNvSpPr>
          <p:nvPr/>
        </p:nvSpPr>
        <p:spPr>
          <a:xfrm>
            <a:off x="830263" y="3582988"/>
            <a:ext cx="8229600" cy="4594225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lstStyle/>
          <a:p>
            <a:pPr lvl="2" indent="0" algn="l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endParaRPr lang="zh-CN" altLang="en-US" sz="2800" u="none" baseline="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Rectangle 3"/>
          <p:cNvSpPr>
            <a:spLocks noGrp="1"/>
          </p:cNvSpPr>
          <p:nvPr/>
        </p:nvSpPr>
        <p:spPr>
          <a:xfrm>
            <a:off x="6046183" y="2945457"/>
            <a:ext cx="2883535" cy="2198055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+mn-lt"/>
                <a:ea typeface="黑体" panose="02010609060101010101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黑体" panose="02010609060101010101" pitchFamily="49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+mn-lt"/>
                <a:ea typeface="黑体" panose="02010609060101010101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黑体" panose="02010609060101010101" pitchFamily="49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2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800" strike="noStrike" noProof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int </a:t>
            </a:r>
            <a:r>
              <a:rPr lang="en-US" altLang="zh-CN" sz="2800" strike="noStrike" noProof="1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 </a:t>
            </a:r>
            <a:r>
              <a:rPr lang="en-US" altLang="zh-CN" sz="2800" strike="noStrike" noProof="1" smtClean="0"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deno</a:t>
            </a:r>
            <a:r>
              <a:rPr lang="en-US" altLang="zh-CN" sz="2800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, sign; </a:t>
            </a:r>
          </a:p>
          <a:p>
            <a:pPr marL="0" marR="0" lvl="2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800" strike="noStrike" kern="0" noProof="1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ea"/>
                <a:sym typeface="+mn-ea"/>
              </a:rPr>
              <a:t>char </a:t>
            </a:r>
            <a:r>
              <a:rPr lang="en-US" altLang="zh-CN" sz="2800" strike="noStrike" kern="0" noProof="1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ea"/>
                <a:sym typeface="+mn-ea"/>
              </a:rPr>
              <a:t> </a:t>
            </a:r>
            <a:r>
              <a:rPr lang="en-US" altLang="zh-CN" sz="2800" strike="noStrike" kern="0" noProof="1" smtClean="0">
                <a:latin typeface="Times New Roman" panose="02020603050405020304" pitchFamily="18" charset="0"/>
                <a:ea typeface="黑体" panose="02010609060101010101" pitchFamily="49" charset="-122"/>
                <a:cs typeface="+mn-ea"/>
                <a:sym typeface="+mn-ea"/>
              </a:rPr>
              <a:t>a,b</a:t>
            </a:r>
            <a:r>
              <a:rPr lang="en-US" altLang="zh-CN" sz="2800" strike="noStrike" kern="0" noProof="1">
                <a:latin typeface="Times New Roman" panose="02020603050405020304" pitchFamily="18" charset="0"/>
                <a:ea typeface="黑体" panose="02010609060101010101" pitchFamily="49" charset="-122"/>
                <a:cs typeface="+mn-ea"/>
                <a:sym typeface="+mn-ea"/>
              </a:rPr>
              <a:t>;  </a:t>
            </a:r>
            <a:endParaRPr lang="zh-CN" altLang="en-US" sz="2800" strike="noStrike" kern="0" noProof="1">
              <a:solidFill>
                <a:srgbClr val="CC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+mn-ea"/>
              <a:sym typeface="+mn-ea"/>
            </a:endParaRPr>
          </a:p>
          <a:p>
            <a:pPr marL="0" marR="0" lvl="2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float </a:t>
            </a:r>
            <a:r>
              <a:rPr lang="en-US" altLang="zh-CN" sz="2800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sum;</a:t>
            </a:r>
          </a:p>
          <a:p>
            <a:pPr marL="0" lvl="2" indent="0">
              <a:buNone/>
            </a:pPr>
            <a:r>
              <a:rPr lang="en-US" altLang="zh-CN" sz="2800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double  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term;  </a:t>
            </a:r>
            <a:endParaRPr lang="zh-CN" altLang="en-US" sz="2800" kern="0" noProof="1" smtClean="0">
              <a:solidFill>
                <a:srgbClr val="CC0000"/>
              </a:solidFill>
              <a:latin typeface="Times New Roman" panose="02020603050405020304" pitchFamily="18" charset="0"/>
              <a:cs typeface="+mn-ea"/>
            </a:endParaRPr>
          </a:p>
          <a:p>
            <a:pPr marL="0" marR="0" lvl="2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 </a:t>
            </a:r>
            <a:endParaRPr kumimoji="0" lang="zh-CN" altLang="en-US" sz="2800" i="0" u="none" strike="noStrike" kern="0" cap="none" spc="0" normalizeH="0" baseline="0" noProof="1">
              <a:solidFill>
                <a:srgbClr val="CC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+mn-ea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800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   </a:t>
            </a:r>
            <a:endParaRPr lang="en-US" altLang="zh-CN" sz="2800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</a:pPr>
            <a:endParaRPr kumimoji="0" lang="zh-CN" altLang="en-US" sz="2800" i="0" u="none" strike="noStrike" kern="0" cap="none" spc="0" normalizeH="0" baseline="0" noProof="1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+mn-ea"/>
            </a:endParaRPr>
          </a:p>
        </p:txBody>
      </p:sp>
      <p:grpSp>
        <p:nvGrpSpPr>
          <p:cNvPr id="35852" name="Group 16"/>
          <p:cNvGrpSpPr/>
          <p:nvPr/>
        </p:nvGrpSpPr>
        <p:grpSpPr>
          <a:xfrm>
            <a:off x="928662" y="3643314"/>
            <a:ext cx="2328863" cy="1524000"/>
            <a:chOff x="2681" y="853"/>
            <a:chExt cx="1467" cy="960"/>
          </a:xfrm>
        </p:grpSpPr>
        <p:sp>
          <p:nvSpPr>
            <p:cNvPr id="35854" name="Text Box 18"/>
            <p:cNvSpPr txBox="1"/>
            <p:nvPr/>
          </p:nvSpPr>
          <p:spPr>
            <a:xfrm>
              <a:off x="2686" y="853"/>
              <a:ext cx="1054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pPr>
                <a:spcBef>
                  <a:spcPct val="20000"/>
                </a:spcBef>
                <a:buClr>
                  <a:srgbClr val="CC99FF"/>
                </a:buClr>
              </a:pPr>
              <a:r>
                <a:rPr lang="zh-CN" altLang="en-US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整型   </a:t>
              </a:r>
              <a:r>
                <a:rPr lang="zh-CN" altLang="en-US" sz="3600" b="1" dirty="0">
                  <a:solidFill>
                    <a:srgbClr val="CC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 </a:t>
              </a:r>
              <a:r>
                <a:rPr lang="en-US" altLang="zh-CN" sz="3600" b="1" dirty="0">
                  <a:solidFill>
                    <a:srgbClr val="C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int</a:t>
              </a:r>
            </a:p>
          </p:txBody>
        </p:sp>
        <p:sp>
          <p:nvSpPr>
            <p:cNvPr id="35856" name="Text Box 20"/>
            <p:cNvSpPr txBox="1"/>
            <p:nvPr/>
          </p:nvSpPr>
          <p:spPr>
            <a:xfrm>
              <a:off x="2681" y="1525"/>
              <a:ext cx="146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pPr>
                <a:spcBef>
                  <a:spcPct val="20000"/>
                </a:spcBef>
                <a:buClr>
                  <a:srgbClr val="CC99FF"/>
                </a:buClr>
              </a:pPr>
              <a:r>
                <a:rPr lang="zh-CN" altLang="en-US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实型（浮点型）</a:t>
              </a:r>
            </a:p>
          </p:txBody>
        </p:sp>
      </p:grpSp>
      <p:grpSp>
        <p:nvGrpSpPr>
          <p:cNvPr id="35858" name="Group 22"/>
          <p:cNvGrpSpPr/>
          <p:nvPr/>
        </p:nvGrpSpPr>
        <p:grpSpPr>
          <a:xfrm>
            <a:off x="3149574" y="4225926"/>
            <a:ext cx="2106613" cy="1851025"/>
            <a:chOff x="4080" y="1220"/>
            <a:chExt cx="1327" cy="1166"/>
          </a:xfrm>
        </p:grpSpPr>
        <p:sp>
          <p:nvSpPr>
            <p:cNvPr id="35859" name="Text Box 23"/>
            <p:cNvSpPr txBox="1"/>
            <p:nvPr/>
          </p:nvSpPr>
          <p:spPr>
            <a:xfrm>
              <a:off x="4267" y="1220"/>
              <a:ext cx="1081" cy="54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pPr>
                <a:lnSpc>
                  <a:spcPct val="90000"/>
                </a:lnSpc>
                <a:buClr>
                  <a:srgbClr val="CC99FF"/>
                </a:buClr>
              </a:pPr>
              <a:r>
                <a:rPr lang="zh-CN" altLang="en-US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单精度实型</a:t>
              </a:r>
            </a:p>
            <a:p>
              <a:pPr>
                <a:lnSpc>
                  <a:spcPct val="80000"/>
                </a:lnSpc>
                <a:buClr>
                  <a:srgbClr val="CC99FF"/>
                </a:buClr>
              </a:pPr>
              <a:r>
                <a:rPr lang="zh-CN" altLang="en-US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     </a:t>
              </a:r>
              <a:r>
                <a:rPr lang="en-US" altLang="zh-CN" sz="3600" b="1" dirty="0">
                  <a:solidFill>
                    <a:srgbClr val="C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float</a:t>
              </a:r>
            </a:p>
          </p:txBody>
        </p:sp>
        <p:sp>
          <p:nvSpPr>
            <p:cNvPr id="35860" name="Text Box 24"/>
            <p:cNvSpPr txBox="1"/>
            <p:nvPr/>
          </p:nvSpPr>
          <p:spPr>
            <a:xfrm>
              <a:off x="4267" y="1844"/>
              <a:ext cx="1140" cy="54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pPr>
                <a:lnSpc>
                  <a:spcPct val="90000"/>
                </a:lnSpc>
                <a:buClr>
                  <a:srgbClr val="CC99FF"/>
                </a:buClr>
              </a:pPr>
              <a:r>
                <a:rPr lang="zh-CN" altLang="en-US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双精度实型</a:t>
              </a:r>
            </a:p>
            <a:p>
              <a:pPr>
                <a:lnSpc>
                  <a:spcPct val="80000"/>
                </a:lnSpc>
                <a:buClr>
                  <a:srgbClr val="CC99FF"/>
                </a:buClr>
              </a:pPr>
              <a:r>
                <a:rPr lang="zh-CN" altLang="zh-CN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    </a:t>
              </a:r>
              <a:r>
                <a:rPr lang="en-US" altLang="zh-CN" sz="3600" b="1" dirty="0">
                  <a:solidFill>
                    <a:srgbClr val="C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double</a:t>
              </a:r>
            </a:p>
          </p:txBody>
        </p:sp>
        <p:sp>
          <p:nvSpPr>
            <p:cNvPr id="35861" name="AutoShape 25"/>
            <p:cNvSpPr/>
            <p:nvPr/>
          </p:nvSpPr>
          <p:spPr>
            <a:xfrm>
              <a:off x="4080" y="1333"/>
              <a:ext cx="192" cy="672"/>
            </a:xfrm>
            <a:prstGeom prst="leftBrace">
              <a:avLst>
                <a:gd name="adj1" fmla="val 21064"/>
                <a:gd name="adj2" fmla="val 50000"/>
              </a:avLst>
            </a:pr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sp>
        <p:nvSpPr>
          <p:cNvPr id="14" name="Rectangle 3"/>
          <p:cNvSpPr/>
          <p:nvPr/>
        </p:nvSpPr>
        <p:spPr>
          <a:xfrm>
            <a:off x="252730" y="1390650"/>
            <a:ext cx="8712200" cy="234378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marL="800100" lvl="1" indent="-342900" defTabSz="7620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800" b="1" dirty="0" smtClean="0">
                <a:ea typeface="黑体" panose="02010609060101010101" pitchFamily="49" charset="-122"/>
                <a:sym typeface="+mn-ea"/>
              </a:rPr>
              <a:t>C</a:t>
            </a:r>
            <a:r>
              <a:rPr lang="zh-CN" altLang="en-US" sz="2800" b="1" dirty="0" smtClean="0">
                <a:ea typeface="黑体" panose="02010609060101010101" pitchFamily="49" charset="-122"/>
                <a:sym typeface="+mn-ea"/>
              </a:rPr>
              <a:t>语言提供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数据类型</a:t>
            </a:r>
            <a:r>
              <a:rPr lang="zh-CN" altLang="en-US" sz="2800" b="1" dirty="0" smtClean="0">
                <a:solidFill>
                  <a:srgbClr val="C00000"/>
                </a:solidFill>
                <a:ea typeface="黑体" panose="02010609060101010101" pitchFamily="49" charset="-122"/>
                <a:sym typeface="+mn-ea"/>
              </a:rPr>
              <a:t>关键字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定义变量</a:t>
            </a:r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 defTabSz="762000" eaLnBrk="0" hangingPunct="0">
              <a:spcBef>
                <a:spcPct val="20000"/>
              </a:spcBef>
            </a:pP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Text Box 19"/>
          <p:cNvSpPr txBox="1"/>
          <p:nvPr/>
        </p:nvSpPr>
        <p:spPr>
          <a:xfrm>
            <a:off x="938187" y="5643578"/>
            <a:ext cx="2144713" cy="6413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spcBef>
                <a:spcPct val="20000"/>
              </a:spcBef>
              <a:buClr>
                <a:srgbClr val="CC99FF"/>
              </a:buClr>
            </a:pP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字符型  </a:t>
            </a:r>
            <a:r>
              <a:rPr lang="en-US" altLang="zh-CN" sz="3600" b="1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char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/>
          </p:cNvSpPr>
          <p:nvPr>
            <p:ph type="title"/>
          </p:nvPr>
        </p:nvSpPr>
        <p:spPr>
          <a:xfrm>
            <a:off x="2676556" y="260350"/>
            <a:ext cx="6324600" cy="533400"/>
          </a:xfrm>
        </p:spPr>
        <p:txBody>
          <a:bodyPr vert="horz" wrap="square" lIns="91440" tIns="45720" rIns="91440" bIns="45720" anchor="ctr" anchorCtr="0"/>
          <a:lstStyle/>
          <a:p>
            <a:r>
              <a:rPr lang="zh-CN" altLang="en-US" dirty="0" smtClean="0"/>
              <a:t>数据类型关键字</a:t>
            </a:r>
            <a:endParaRPr lang="zh-CN" altLang="en-US" dirty="0"/>
          </a:p>
        </p:txBody>
      </p:sp>
      <p:sp>
        <p:nvSpPr>
          <p:cNvPr id="53251" name="Rectangle 3"/>
          <p:cNvSpPr>
            <a:spLocks noGrp="1"/>
          </p:cNvSpPr>
          <p:nvPr/>
        </p:nvSpPr>
        <p:spPr>
          <a:xfrm>
            <a:off x="830263" y="3582988"/>
            <a:ext cx="8229600" cy="4594225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lstStyle/>
          <a:p>
            <a:pPr lvl="2" indent="0" algn="l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endParaRPr lang="zh-CN" altLang="en-US" sz="2800" u="none" baseline="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229861" y="1335404"/>
          <a:ext cx="8771295" cy="309372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143141"/>
                <a:gridCol w="1500198"/>
                <a:gridCol w="571504"/>
                <a:gridCol w="4556452"/>
              </a:tblGrid>
              <a:tr h="4924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  <a:tab pos="266700" algn="l"/>
                        </a:tabLst>
                      </a:pPr>
                      <a:r>
                        <a:rPr lang="zh-CN" sz="160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整型数据类型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  <a:tab pos="266700" algn="l"/>
                        </a:tabLst>
                      </a:pPr>
                      <a:r>
                        <a:rPr lang="zh-CN" sz="1600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缺省形式</a:t>
                      </a:r>
                      <a:r>
                        <a:rPr lang="zh-CN" sz="1600" kern="10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的</a:t>
                      </a:r>
                      <a:endParaRPr lang="en-US" altLang="zh-CN" sz="1600" kern="100" smtClean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  <a:tab pos="266700" algn="l"/>
                        </a:tabLst>
                      </a:pPr>
                      <a:r>
                        <a:rPr lang="zh-CN" sz="1600" kern="10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整型</a:t>
                      </a:r>
                      <a:r>
                        <a:rPr lang="zh-CN" sz="1600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数据类型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  <a:tab pos="266700" algn="l"/>
                        </a:tabLst>
                      </a:pPr>
                      <a:r>
                        <a:rPr lang="zh-CN" altLang="en-US" sz="1600" kern="10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字节数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  <a:tab pos="266700" algn="l"/>
                        </a:tabLst>
                      </a:pPr>
                      <a:r>
                        <a:rPr lang="zh-CN" alt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数</a:t>
                      </a:r>
                      <a:r>
                        <a:rPr lang="zh-CN" altLang="en-US" sz="1600" kern="1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值范围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64816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[signed ]int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 err="1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</a:t>
                      </a:r>
                      <a:endParaRPr lang="zh-CN" sz="1800" b="1" kern="10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-2147483648~2147483647</a:t>
                      </a:r>
                      <a:r>
                        <a:rPr lang="zh-CN" altLang="en-US" sz="1600" kern="10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altLang="zh-CN" sz="1600" kern="10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-2</a:t>
                      </a:r>
                      <a:r>
                        <a:rPr lang="en-US" altLang="zh-CN" sz="1600" kern="100" baseline="3000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31</a:t>
                      </a:r>
                      <a:r>
                        <a:rPr lang="en-US" altLang="zh-CN" sz="1600" kern="10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~2</a:t>
                      </a:r>
                      <a:r>
                        <a:rPr lang="en-US" altLang="zh-CN" sz="1600" kern="100" baseline="3000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31</a:t>
                      </a:r>
                      <a:r>
                        <a:rPr lang="en-US" altLang="zh-CN" sz="1600" kern="10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-1</a:t>
                      </a:r>
                      <a:r>
                        <a:rPr lang="zh-CN" altLang="en-US" sz="1600" kern="10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）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85752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unsigned [int]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Unsigned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0~4294967295</a:t>
                      </a:r>
                      <a:r>
                        <a:rPr lang="zh-CN" altLang="en-US" sz="1600" kern="10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altLang="zh-CN" sz="1600" kern="10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0~2</a:t>
                      </a:r>
                      <a:r>
                        <a:rPr lang="en-US" altLang="zh-CN" sz="1600" kern="100" baseline="3000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32</a:t>
                      </a:r>
                      <a:r>
                        <a:rPr lang="en-US" altLang="zh-CN" sz="1600" kern="10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-1</a:t>
                      </a:r>
                      <a:r>
                        <a:rPr lang="zh-CN" altLang="en-US" sz="1600" kern="10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）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33048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[signed] short [int]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short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-32768~32767</a:t>
                      </a:r>
                      <a:r>
                        <a:rPr lang="zh-CN" altLang="en-US" sz="1600" kern="10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altLang="zh-CN" sz="1600" kern="10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-2</a:t>
                      </a:r>
                      <a:r>
                        <a:rPr lang="en-US" altLang="zh-CN" sz="1600" kern="100" baseline="3000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15</a:t>
                      </a:r>
                      <a:r>
                        <a:rPr lang="en-US" altLang="zh-CN" sz="1600" kern="10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~2</a:t>
                      </a:r>
                      <a:r>
                        <a:rPr lang="en-US" altLang="zh-CN" sz="1600" kern="100" baseline="3000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15</a:t>
                      </a:r>
                      <a:r>
                        <a:rPr lang="en-US" altLang="zh-CN" sz="1600" kern="10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-1</a:t>
                      </a:r>
                      <a:r>
                        <a:rPr lang="zh-CN" altLang="en-US" sz="1600" kern="10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）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33048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unsigned short [int]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unsigned short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0~65535</a:t>
                      </a:r>
                      <a:r>
                        <a:rPr lang="zh-CN" altLang="en-US" sz="1600" kern="10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altLang="zh-CN" sz="1600" kern="10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0~2</a:t>
                      </a:r>
                      <a:r>
                        <a:rPr lang="en-US" altLang="zh-CN" sz="1600" kern="100" baseline="3000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16</a:t>
                      </a:r>
                      <a:r>
                        <a:rPr lang="en-US" altLang="zh-CN" sz="1600" kern="10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-1</a:t>
                      </a:r>
                      <a:r>
                        <a:rPr lang="zh-CN" altLang="en-US" sz="1600" kern="10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）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33048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[signed ]long [</a:t>
                      </a:r>
                      <a:r>
                        <a:rPr lang="en-US" sz="1600" kern="100" dirty="0" err="1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]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long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-2147483648~2147483647</a:t>
                      </a:r>
                      <a:r>
                        <a:rPr lang="zh-CN" altLang="en-US" sz="1600" kern="10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altLang="zh-CN" sz="1600" kern="10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-2</a:t>
                      </a:r>
                      <a:r>
                        <a:rPr lang="en-US" altLang="zh-CN" sz="1600" kern="100" baseline="3000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31</a:t>
                      </a:r>
                      <a:r>
                        <a:rPr lang="en-US" altLang="zh-CN" sz="1600" kern="10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~2</a:t>
                      </a:r>
                      <a:r>
                        <a:rPr lang="en-US" altLang="zh-CN" sz="1600" kern="100" baseline="3000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31</a:t>
                      </a:r>
                      <a:r>
                        <a:rPr lang="en-US" altLang="zh-CN" sz="1600" kern="10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-1</a:t>
                      </a:r>
                      <a:r>
                        <a:rPr lang="zh-CN" altLang="en-US" sz="1600" kern="10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）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33048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unsigned long [int]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unsigned long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0~4294967295</a:t>
                      </a:r>
                      <a:r>
                        <a:rPr lang="zh-CN" altLang="en-US" sz="1600" kern="10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altLang="zh-CN" sz="1600" kern="10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0~2</a:t>
                      </a:r>
                      <a:r>
                        <a:rPr lang="en-US" altLang="zh-CN" sz="1600" kern="100" baseline="3000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32</a:t>
                      </a:r>
                      <a:r>
                        <a:rPr lang="en-US" altLang="zh-CN" sz="1600" kern="10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-1</a:t>
                      </a:r>
                      <a:r>
                        <a:rPr lang="zh-CN" altLang="en-US" sz="1600" kern="10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）</a:t>
                      </a:r>
                      <a:endParaRPr lang="zh-CN" altLang="zh-CN" sz="160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33048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[signed ]long long [int]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long </a:t>
                      </a:r>
                      <a:r>
                        <a:rPr lang="en-US" sz="1600" kern="100" dirty="0" err="1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long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-9223372036854775808~9223372036854775807</a:t>
                      </a:r>
                      <a:r>
                        <a:rPr lang="zh-CN" altLang="en-US" sz="1600" kern="10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altLang="zh-CN" sz="1600" kern="10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-2</a:t>
                      </a:r>
                      <a:r>
                        <a:rPr lang="en-US" altLang="zh-CN" sz="1600" kern="100" baseline="3000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63</a:t>
                      </a:r>
                      <a:r>
                        <a:rPr lang="en-US" altLang="zh-CN" sz="1600" kern="10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~2</a:t>
                      </a:r>
                      <a:r>
                        <a:rPr lang="en-US" altLang="zh-CN" sz="1600" kern="100" baseline="3000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63</a:t>
                      </a:r>
                      <a:r>
                        <a:rPr lang="en-US" altLang="zh-CN" sz="1600" kern="10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-1</a:t>
                      </a:r>
                      <a:r>
                        <a:rPr lang="zh-CN" altLang="en-US" sz="1600" kern="10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）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33048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unsigned long long [int]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unsigned long </a:t>
                      </a:r>
                      <a:r>
                        <a:rPr lang="en-US" sz="1600" kern="100" err="1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long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0~18446744073709551615</a:t>
                      </a:r>
                      <a:r>
                        <a:rPr lang="zh-CN" altLang="en-US" sz="1600" kern="1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altLang="zh-CN" sz="1600" kern="1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0~2</a:t>
                      </a:r>
                      <a:r>
                        <a:rPr lang="en-US" altLang="zh-CN" sz="1600" kern="100" baseline="300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64</a:t>
                      </a:r>
                      <a:r>
                        <a:rPr lang="en-US" altLang="zh-CN" sz="1600" kern="1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-1</a:t>
                      </a:r>
                      <a:r>
                        <a:rPr lang="zh-CN" altLang="en-US" sz="1600" kern="1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）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71406" y="4572008"/>
          <a:ext cx="9066696" cy="237744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649896"/>
                <a:gridCol w="1013791"/>
                <a:gridCol w="1351722"/>
                <a:gridCol w="5051287"/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类型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6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字节数</a:t>
                      </a:r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6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有效数字</a:t>
                      </a:r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数值范围（绝对值）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b="1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float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6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6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CN" sz="16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zh-CN" altLang="en-US" sz="16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以及</a:t>
                      </a:r>
                      <a:r>
                        <a:rPr lang="en-US" altLang="zh-CN" sz="16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</a:t>
                      </a:r>
                      <a:r>
                        <a:rPr lang="zh-CN" altLang="en-US" sz="16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lang="en-US" altLang="zh-CN" sz="16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en-US" altLang="zh-CN" sz="1600" baseline="300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-38</a:t>
                      </a:r>
                      <a:r>
                        <a:rPr lang="en-US" altLang="zh-CN" sz="16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~3.4</a:t>
                      </a:r>
                      <a:r>
                        <a:rPr lang="zh-CN" altLang="en-US" sz="16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lang="en-US" altLang="zh-CN" sz="16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en-US" altLang="zh-CN" sz="1600" baseline="300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</a:t>
                      </a:r>
                      <a:endParaRPr lang="zh-CN" altLang="en-US" sz="1600" baseline="30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0000" marR="900000"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b="1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double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6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6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di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zh-CN" altLang="en-US" sz="16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以及</a:t>
                      </a:r>
                      <a:r>
                        <a:rPr lang="en-US" altLang="zh-CN" sz="16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2.3</a:t>
                      </a:r>
                      <a:r>
                        <a:rPr lang="zh-CN" altLang="en-US" sz="16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lang="en-US" altLang="zh-CN" sz="16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en-US" altLang="zh-CN" sz="1600" baseline="300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-308</a:t>
                      </a:r>
                      <a:r>
                        <a:rPr lang="en-US" altLang="zh-CN" sz="16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~1.7</a:t>
                      </a:r>
                      <a:r>
                        <a:rPr lang="zh-CN" altLang="en-US" sz="16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lang="en-US" altLang="zh-CN" sz="16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en-US" altLang="zh-CN" sz="1600" baseline="300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308</a:t>
                      </a:r>
                      <a:endParaRPr lang="zh-CN" altLang="en-US" sz="1600" baseline="3000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0000" marR="900000" anchor="ctr"/>
                </a:tc>
              </a:tr>
              <a:tr h="370840"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6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long double</a:t>
                      </a:r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6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6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di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zh-CN" altLang="en-US" sz="16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以及</a:t>
                      </a:r>
                      <a:r>
                        <a:rPr lang="en-US" altLang="zh-CN" sz="16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2.3</a:t>
                      </a:r>
                      <a:r>
                        <a:rPr lang="zh-CN" altLang="en-US" sz="16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lang="en-US" altLang="zh-CN" sz="16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en-US" altLang="zh-CN" sz="1600" baseline="300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-308</a:t>
                      </a:r>
                      <a:r>
                        <a:rPr lang="en-US" altLang="zh-CN" sz="16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~1.7</a:t>
                      </a:r>
                      <a:r>
                        <a:rPr lang="zh-CN" altLang="en-US" sz="16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lang="en-US" altLang="zh-CN" sz="16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en-US" altLang="zh-CN" sz="1600" baseline="300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308</a:t>
                      </a:r>
                      <a:endParaRPr lang="zh-CN" altLang="en-US" sz="1600" baseline="3000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0000" marR="900000"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6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6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di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zh-CN" alt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以及</a:t>
                      </a:r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3.4</a:t>
                      </a:r>
                      <a:r>
                        <a:rPr lang="zh-CN" alt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en-US" altLang="zh-CN" sz="1600" baseline="3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-4932</a:t>
                      </a:r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~1.1</a:t>
                      </a:r>
                      <a:r>
                        <a:rPr lang="zh-CN" alt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en-US" altLang="zh-CN" sz="1600" baseline="3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4932</a:t>
                      </a:r>
                      <a:endParaRPr lang="zh-CN" altLang="en-US" sz="1600" baseline="30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0000" marR="90000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/>
          </p:cNvSpPr>
          <p:nvPr>
            <p:ph type="title"/>
          </p:nvPr>
        </p:nvSpPr>
        <p:spPr>
          <a:xfrm>
            <a:off x="3497263" y="214313"/>
            <a:ext cx="5467350" cy="739775"/>
          </a:xfrm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b="1" dirty="0">
                <a:latin typeface="Times New Roman" panose="02020603050405020304" pitchFamily="18" charset="0"/>
              </a:rPr>
              <a:t>小结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30" y="1315085"/>
            <a:ext cx="8702675" cy="5449570"/>
          </a:xfrm>
          <a:prstGeom prst="rect">
            <a:avLst/>
          </a:prstGeom>
        </p:spPr>
      </p:pic>
    </p:spTree>
  </p:cSld>
  <p:clrMapOvr>
    <a:masterClrMapping/>
  </p:clrMapOvr>
  <p:transition advClick="0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4"/>
          <p:cNvSpPr/>
          <p:nvPr/>
        </p:nvSpPr>
        <p:spPr>
          <a:xfrm>
            <a:off x="71120" y="1428750"/>
            <a:ext cx="4786630" cy="75374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defTabSz="762000" eaLnBrk="0" hangingPunct="0">
              <a:spcBef>
                <a:spcPct val="20000"/>
              </a:spcBef>
            </a:pPr>
            <a:r>
              <a:rPr lang="zh-CN" altLang="en-US" sz="320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求</a:t>
            </a:r>
            <a:r>
              <a:rPr lang="en-US" altLang="zh-CN" sz="320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1+......+10000</a:t>
            </a:r>
            <a:r>
              <a:rPr lang="zh-CN" altLang="en-US" sz="320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zh-CN" altLang="zh-CN" sz="320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运行结果是：</a:t>
            </a:r>
          </a:p>
        </p:txBody>
      </p:sp>
      <p:sp>
        <p:nvSpPr>
          <p:cNvPr id="54277" name="Rectangle 4"/>
          <p:cNvSpPr/>
          <p:nvPr/>
        </p:nvSpPr>
        <p:spPr>
          <a:xfrm>
            <a:off x="323850" y="4770461"/>
            <a:ext cx="3757613" cy="2016125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defTabSz="762000" eaLnBrk="0" hangingPunct="0">
              <a:spcBef>
                <a:spcPct val="20000"/>
              </a:spcBef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超出了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int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所分配的字节数能表示的最大数值，称为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“溢出”</a:t>
            </a:r>
          </a:p>
          <a:p>
            <a:pPr defTabSz="762000" eaLnBrk="0" hangingPunct="0">
              <a:spcBef>
                <a:spcPct val="20000"/>
              </a:spcBef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需要调整成能表示更大数值的数据类型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4278" name="Rectangle 2"/>
          <p:cNvSpPr>
            <a:spLocks noGrp="1"/>
          </p:cNvSpPr>
          <p:nvPr>
            <p:ph type="title"/>
          </p:nvPr>
        </p:nvSpPr>
        <p:spPr>
          <a:xfrm>
            <a:off x="3857625" y="200025"/>
            <a:ext cx="5000625" cy="739775"/>
          </a:xfrm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</a:rPr>
              <a:t>溢出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1986" name="Rectangle 4"/>
          <p:cNvSpPr/>
          <p:nvPr/>
        </p:nvSpPr>
        <p:spPr>
          <a:xfrm>
            <a:off x="4938395" y="1318260"/>
            <a:ext cx="4080510" cy="5325110"/>
          </a:xfrm>
          <a:prstGeom prst="rect">
            <a:avLst/>
          </a:prstGeom>
          <a:solidFill>
            <a:srgbClr val="CCFFCC"/>
          </a:solidFill>
          <a:ln w="9525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108000" tIns="108000" rIns="108000" bIns="108000" anchor="t" anchorCtr="0"/>
          <a:lstStyle/>
          <a:p>
            <a:pPr marL="539750"/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#include “stdio.h”     </a:t>
            </a:r>
          </a:p>
          <a:p>
            <a:pPr marL="539750"/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int main( )            </a:t>
            </a:r>
            <a:r>
              <a:rPr lang="en-US" altLang="zh-CN" sz="2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539750"/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	</a:t>
            </a:r>
          </a:p>
          <a:p>
            <a:pPr marL="539750"/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int a, b, c, sum;      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endParaRPr lang="zh-CN" altLang="en-US" sz="20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539750"/>
            <a:endParaRPr lang="zh-CN" altLang="en-US" sz="20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539750"/>
            <a:r>
              <a:rPr lang="en-US" altLang="zh-CN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a=1;</a:t>
            </a:r>
          </a:p>
          <a:p>
            <a:pPr marL="539750"/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b=10000;</a:t>
            </a:r>
          </a:p>
          <a:p>
            <a:pPr marL="539750"/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c=2;</a:t>
            </a:r>
          </a:p>
          <a:p>
            <a:pPr marL="539750"/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sum=(a+b)*(b/c);</a:t>
            </a:r>
          </a:p>
          <a:p>
            <a:pPr marL="539750"/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	printf(“%d”,  sum);          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539750"/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return 0;</a:t>
            </a:r>
          </a:p>
          <a:p>
            <a:pPr marL="539750"/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200" y="2182495"/>
            <a:ext cx="2009775" cy="641985"/>
          </a:xfrm>
          <a:prstGeom prst="rect">
            <a:avLst/>
          </a:prstGeom>
        </p:spPr>
      </p:pic>
      <p:sp>
        <p:nvSpPr>
          <p:cNvPr id="3" name="Rectangle 4"/>
          <p:cNvSpPr/>
          <p:nvPr/>
        </p:nvSpPr>
        <p:spPr>
          <a:xfrm>
            <a:off x="198120" y="3062605"/>
            <a:ext cx="4786630" cy="75374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defTabSz="762000" eaLnBrk="0" hangingPunct="0">
              <a:spcBef>
                <a:spcPct val="20000"/>
              </a:spcBef>
            </a:pPr>
            <a:r>
              <a:rPr lang="zh-CN" altLang="en-US" sz="320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求</a:t>
            </a:r>
            <a:r>
              <a:rPr lang="en-US" altLang="zh-CN" sz="320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1+......+100000</a:t>
            </a:r>
            <a:r>
              <a:rPr lang="zh-CN" altLang="en-US" sz="320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zh-CN" altLang="zh-CN" sz="320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运行结果是：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3200" y="3716655"/>
            <a:ext cx="2143760" cy="535940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3344545" y="3716020"/>
            <a:ext cx="1256030" cy="1259205"/>
            <a:chOff x="3573" y="5400"/>
            <a:chExt cx="2380" cy="1928"/>
          </a:xfrm>
        </p:grpSpPr>
        <p:sp>
          <p:nvSpPr>
            <p:cNvPr id="6" name="Line 99"/>
            <p:cNvSpPr/>
            <p:nvPr/>
          </p:nvSpPr>
          <p:spPr>
            <a:xfrm flipH="1">
              <a:off x="3573" y="5513"/>
              <a:ext cx="2380" cy="1587"/>
            </a:xfrm>
            <a:prstGeom prst="line">
              <a:avLst/>
            </a:prstGeom>
            <a:ln w="76200" cap="sq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" name="Line 100"/>
            <p:cNvSpPr/>
            <p:nvPr/>
          </p:nvSpPr>
          <p:spPr>
            <a:xfrm>
              <a:off x="3913" y="5400"/>
              <a:ext cx="2040" cy="1928"/>
            </a:xfrm>
            <a:prstGeom prst="line">
              <a:avLst/>
            </a:prstGeom>
            <a:ln w="76200" cap="sq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ransition advClick="0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4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7" grpId="0" animBg="1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日期占位符 3"/>
          <p:cNvSpPr txBox="1">
            <a:spLocks noGrp="1"/>
          </p:cNvSpPr>
          <p:nvPr/>
        </p:nvSpPr>
        <p:spPr>
          <a:xfrm>
            <a:off x="457200" y="6521450"/>
            <a:ext cx="2133600" cy="24447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algn="ctr"/>
            <a:fld id="{BB962C8B-B14F-4D97-AF65-F5344CB8AC3E}" type="datetime4">
              <a:rPr lang="en-US" altLang="zh-CN" sz="140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September 24, 2024</a:t>
            </a:fld>
            <a:endParaRPr lang="en-US" altLang="zh-CN" sz="1400">
              <a:solidFill>
                <a:schemeClr val="accent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554" name="Rectangle 3"/>
          <p:cNvSpPr>
            <a:spLocks noGrp="1"/>
          </p:cNvSpPr>
          <p:nvPr>
            <p:ph type="body"/>
          </p:nvPr>
        </p:nvSpPr>
        <p:spPr>
          <a:xfrm>
            <a:off x="468313" y="1484313"/>
            <a:ext cx="8351837" cy="4883150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90000"/>
              </a:lnSpc>
            </a:pPr>
            <a:r>
              <a:rPr lang="en-US" altLang="zh-CN" b="1" dirty="0">
                <a:latin typeface="Times New Roman" panose="02020603050405020304" pitchFamily="18" charset="0"/>
              </a:rPr>
              <a:t>C</a:t>
            </a:r>
            <a:r>
              <a:rPr lang="zh-CN" altLang="en-US" b="1" dirty="0">
                <a:latin typeface="Times New Roman" panose="02020603050405020304" pitchFamily="18" charset="0"/>
              </a:rPr>
              <a:t>语言的构成体系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b="1" dirty="0">
                <a:latin typeface="Times New Roman" panose="02020603050405020304" pitchFamily="18" charset="0"/>
              </a:rPr>
              <a:t>数据类型（数据结构）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基本数据类型：整型、实型、字符型等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zh-CN" altLang="en-US" b="1" dirty="0">
                <a:latin typeface="Times New Roman" panose="02020603050405020304" pitchFamily="18" charset="0"/>
              </a:rPr>
              <a:t>复杂数据类型：数组、指针、结构体、联合体等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运算符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b="1" dirty="0">
                <a:latin typeface="Times New Roman" panose="02020603050405020304" pitchFamily="18" charset="0"/>
              </a:rPr>
              <a:t>语句（描述和控制算法的操作步骤）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b="1" dirty="0">
                <a:latin typeface="Times New Roman" panose="02020603050405020304" pitchFamily="18" charset="0"/>
              </a:rPr>
              <a:t>支持结构化程序设计</a:t>
            </a:r>
          </a:p>
          <a:p>
            <a:pPr lvl="3" eaLnBrk="1" hangingPunct="1">
              <a:lnSpc>
                <a:spcPct val="90000"/>
              </a:lnSpc>
            </a:pPr>
            <a:r>
              <a:rPr lang="zh-CN" altLang="en-US" b="1" dirty="0">
                <a:latin typeface="Times New Roman" panose="02020603050405020304" pitchFamily="18" charset="0"/>
              </a:rPr>
              <a:t>即</a:t>
            </a:r>
            <a:r>
              <a:rPr lang="en-US" altLang="zh-CN" b="1" dirty="0">
                <a:latin typeface="Times New Roman" panose="02020603050405020304" pitchFamily="18" charset="0"/>
              </a:rPr>
              <a:t>C</a:t>
            </a:r>
            <a:r>
              <a:rPr lang="zh-CN" altLang="en-US" b="1" dirty="0">
                <a:latin typeface="Times New Roman" panose="02020603050405020304" pitchFamily="18" charset="0"/>
              </a:rPr>
              <a:t>语言要有相应的语句来支持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顺序</a:t>
            </a:r>
            <a:r>
              <a:rPr lang="zh-CN" altLang="en-US" b="1" dirty="0">
                <a:latin typeface="Times New Roman" panose="02020603050405020304" pitchFamily="18" charset="0"/>
              </a:rPr>
              <a:t>、选择和循环结构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</a:rPr>
              <a:t>函数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b="1" dirty="0">
                <a:latin typeface="Times New Roman" panose="02020603050405020304" pitchFamily="18" charset="0"/>
              </a:rPr>
              <a:t>C</a:t>
            </a:r>
            <a:r>
              <a:rPr lang="zh-CN" altLang="en-US" b="1" dirty="0">
                <a:latin typeface="Times New Roman" panose="02020603050405020304" pitchFamily="18" charset="0"/>
              </a:rPr>
              <a:t>程序由一系列函数组成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b="1" dirty="0">
                <a:latin typeface="Times New Roman" panose="02020603050405020304" pitchFamily="18" charset="0"/>
              </a:rPr>
              <a:t>C</a:t>
            </a:r>
            <a:r>
              <a:rPr lang="zh-CN" altLang="en-US" b="1" dirty="0">
                <a:latin typeface="Times New Roman" panose="02020603050405020304" pitchFamily="18" charset="0"/>
              </a:rPr>
              <a:t>程序运行的基本单元</a:t>
            </a:r>
          </a:p>
        </p:txBody>
      </p:sp>
      <p:sp>
        <p:nvSpPr>
          <p:cNvPr id="23555" name="Rectangle 2"/>
          <p:cNvSpPr>
            <a:spLocks noGrp="1"/>
          </p:cNvSpPr>
          <p:nvPr/>
        </p:nvSpPr>
        <p:spPr>
          <a:xfrm>
            <a:off x="2784475" y="260350"/>
            <a:ext cx="6324600" cy="533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lstStyle/>
          <a:p>
            <a:pPr algn="r"/>
            <a:r>
              <a:rPr lang="zh-CN" altLang="en-US" sz="4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第三章  顺序程序设计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8" name="Rectangle 2"/>
          <p:cNvSpPr>
            <a:spLocks noGrp="1"/>
          </p:cNvSpPr>
          <p:nvPr>
            <p:ph type="title"/>
          </p:nvPr>
        </p:nvSpPr>
        <p:spPr>
          <a:xfrm>
            <a:off x="3857625" y="200025"/>
            <a:ext cx="5000625" cy="739775"/>
          </a:xfrm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</a:rPr>
              <a:t>溢出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1986" name="Rectangle 4"/>
          <p:cNvSpPr/>
          <p:nvPr/>
        </p:nvSpPr>
        <p:spPr>
          <a:xfrm>
            <a:off x="4938395" y="1318260"/>
            <a:ext cx="4080510" cy="5325110"/>
          </a:xfrm>
          <a:prstGeom prst="rect">
            <a:avLst/>
          </a:prstGeom>
          <a:solidFill>
            <a:srgbClr val="CCFFCC"/>
          </a:solidFill>
          <a:ln w="9525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108000" tIns="108000" rIns="108000" bIns="108000" anchor="t" anchorCtr="0"/>
          <a:lstStyle/>
          <a:p>
            <a:pPr marL="67310"/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#include “stdio.h”     </a:t>
            </a:r>
          </a:p>
          <a:p>
            <a:pPr marL="67310"/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int main( )            </a:t>
            </a:r>
            <a:r>
              <a:rPr lang="en-US" altLang="zh-CN" sz="2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7310"/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	</a:t>
            </a:r>
          </a:p>
          <a:p>
            <a:pPr marL="67310"/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long long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a, b, c, sum;      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endParaRPr lang="zh-CN" altLang="en-US" sz="20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67310"/>
            <a:endParaRPr lang="zh-CN" altLang="en-US" sz="20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67310"/>
            <a:r>
              <a:rPr lang="en-US" altLang="zh-CN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a=1;</a:t>
            </a:r>
          </a:p>
          <a:p>
            <a:pPr marL="67310"/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b=100000;</a:t>
            </a:r>
          </a:p>
          <a:p>
            <a:pPr marL="67310"/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c=2;</a:t>
            </a:r>
          </a:p>
          <a:p>
            <a:pPr marL="67310"/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sum=(a+b)*(b/c);</a:t>
            </a:r>
          </a:p>
          <a:p>
            <a:pPr marL="67310"/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printf(“%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lld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”,  sum);          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7310"/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return 0;</a:t>
            </a:r>
          </a:p>
          <a:p>
            <a:pPr marL="67310"/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3" name="Rectangle 4"/>
          <p:cNvSpPr/>
          <p:nvPr/>
        </p:nvSpPr>
        <p:spPr>
          <a:xfrm>
            <a:off x="107315" y="1484630"/>
            <a:ext cx="4786630" cy="75374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defTabSz="762000" eaLnBrk="0" hangingPunct="0">
              <a:spcBef>
                <a:spcPct val="20000"/>
              </a:spcBef>
            </a:pPr>
            <a:r>
              <a:rPr lang="zh-CN" altLang="en-US" sz="320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求</a:t>
            </a:r>
            <a:r>
              <a:rPr lang="en-US" altLang="zh-CN" sz="320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1+......+100000</a:t>
            </a:r>
            <a:r>
              <a:rPr lang="zh-CN" altLang="en-US" sz="320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zh-CN" altLang="zh-CN" sz="320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运行结果是：</a:t>
            </a:r>
          </a:p>
        </p:txBody>
      </p:sp>
      <p:sp>
        <p:nvSpPr>
          <p:cNvPr id="9" name="标题 1"/>
          <p:cNvSpPr/>
          <p:nvPr/>
        </p:nvSpPr>
        <p:spPr bwMode="auto">
          <a:xfrm>
            <a:off x="467995" y="4220845"/>
            <a:ext cx="3839210" cy="124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r>
              <a:rPr lang="zh-CN" altLang="en-US" sz="2800" b="0" i="1">
                <a:solidFill>
                  <a:schemeClr val="tx1"/>
                </a:solidFill>
                <a:highlight>
                  <a:srgbClr val="FFFF00"/>
                </a:highlight>
              </a:rPr>
              <a:t>注意格式控制类型，前后要一致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740" y="2132965"/>
            <a:ext cx="2308225" cy="563880"/>
          </a:xfrm>
          <a:prstGeom prst="rect">
            <a:avLst/>
          </a:prstGeom>
        </p:spPr>
      </p:pic>
    </p:spTree>
  </p:cSld>
  <p:clrMapOvr>
    <a:masterClrMapping/>
  </p:clrMapOvr>
  <p:transition advClick="0">
    <p:strips dir="r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8" name="Rectangle 2"/>
          <p:cNvSpPr>
            <a:spLocks noGrp="1"/>
          </p:cNvSpPr>
          <p:nvPr>
            <p:ph type="title"/>
          </p:nvPr>
        </p:nvSpPr>
        <p:spPr>
          <a:xfrm>
            <a:off x="3857625" y="200025"/>
            <a:ext cx="5000625" cy="739775"/>
          </a:xfrm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</a:rPr>
              <a:t>溢出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1986" name="Rectangle 4"/>
          <p:cNvSpPr/>
          <p:nvPr/>
        </p:nvSpPr>
        <p:spPr>
          <a:xfrm>
            <a:off x="4938395" y="1318260"/>
            <a:ext cx="4080510" cy="5325110"/>
          </a:xfrm>
          <a:prstGeom prst="rect">
            <a:avLst/>
          </a:prstGeom>
          <a:solidFill>
            <a:srgbClr val="CCFFCC"/>
          </a:solidFill>
          <a:ln w="9525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108000" tIns="108000" rIns="108000" bIns="108000" anchor="t" anchorCtr="0"/>
          <a:lstStyle/>
          <a:p>
            <a:pPr marL="67310"/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#include “stdio.h”     </a:t>
            </a:r>
          </a:p>
          <a:p>
            <a:pPr marL="67310"/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int main( )            </a:t>
            </a:r>
            <a:r>
              <a:rPr lang="en-US" altLang="zh-CN" sz="2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7310"/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	</a:t>
            </a:r>
          </a:p>
          <a:p>
            <a:pPr marL="67310"/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long long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a, b, c, sum;      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endParaRPr lang="zh-CN" altLang="en-US" sz="20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67310"/>
            <a:endParaRPr lang="zh-CN" altLang="en-US" sz="20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67310"/>
            <a:r>
              <a:rPr lang="en-US" altLang="zh-CN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a=1;</a:t>
            </a:r>
          </a:p>
          <a:p>
            <a:pPr marL="67310"/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b=100000;</a:t>
            </a:r>
          </a:p>
          <a:p>
            <a:pPr marL="67310"/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c=2;</a:t>
            </a:r>
          </a:p>
          <a:p>
            <a:pPr marL="67310"/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sum=(a+b)*(b/c);</a:t>
            </a:r>
          </a:p>
          <a:p>
            <a:pPr marL="67310"/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printf(“%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lld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”,  sum);          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7310"/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return 0;</a:t>
            </a:r>
          </a:p>
          <a:p>
            <a:pPr marL="67310"/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2" name="Rectangle 4"/>
          <p:cNvSpPr/>
          <p:nvPr/>
        </p:nvSpPr>
        <p:spPr>
          <a:xfrm>
            <a:off x="323850" y="1340485"/>
            <a:ext cx="4080510" cy="5325110"/>
          </a:xfrm>
          <a:prstGeom prst="rect">
            <a:avLst/>
          </a:prstGeom>
          <a:solidFill>
            <a:srgbClr val="CCFFCC"/>
          </a:solidFill>
          <a:ln w="9525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108000" tIns="108000" rIns="108000" bIns="108000" anchor="t" anchorCtr="0"/>
          <a:lstStyle/>
          <a:p>
            <a:pPr marL="539750"/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#include “stdio.h”     </a:t>
            </a:r>
          </a:p>
          <a:p>
            <a:pPr marL="539750"/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int main( )            </a:t>
            </a:r>
            <a:r>
              <a:rPr lang="en-US" altLang="zh-CN" sz="2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539750"/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	</a:t>
            </a:r>
          </a:p>
          <a:p>
            <a:pPr marL="539750"/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int a, b, c, sum;      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endParaRPr lang="zh-CN" altLang="en-US" sz="20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539750"/>
            <a:endParaRPr lang="zh-CN" altLang="en-US" sz="20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539750"/>
            <a:r>
              <a:rPr lang="en-US" altLang="zh-CN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a=1;</a:t>
            </a:r>
          </a:p>
          <a:p>
            <a:pPr marL="539750"/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b=10000;</a:t>
            </a:r>
          </a:p>
          <a:p>
            <a:pPr marL="539750"/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c=2;</a:t>
            </a:r>
          </a:p>
          <a:p>
            <a:pPr marL="539750"/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sum=(a+b)*(b/c);</a:t>
            </a:r>
          </a:p>
          <a:p>
            <a:pPr marL="539750"/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	printf(“%d”,  sum);          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539750"/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return 0;</a:t>
            </a:r>
          </a:p>
          <a:p>
            <a:pPr marL="539750"/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</a:p>
        </p:txBody>
      </p:sp>
    </p:spTree>
  </p:cSld>
  <p:clrMapOvr>
    <a:masterClrMapping/>
  </p:clrMapOvr>
  <p:transition advClick="0">
    <p:strips dir="r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3"/>
          <p:cNvSpPr>
            <a:spLocks noGrp="1"/>
          </p:cNvSpPr>
          <p:nvPr>
            <p:ph idx="1"/>
          </p:nvPr>
        </p:nvSpPr>
        <p:spPr>
          <a:xfrm>
            <a:off x="323850" y="1428736"/>
            <a:ext cx="8604250" cy="4895850"/>
          </a:xfrm>
        </p:spPr>
        <p:txBody>
          <a:bodyPr vert="horz" wrap="square" lIns="91440" tIns="45720" rIns="91440" bIns="45720" anchor="t" anchorCtr="0"/>
          <a:lstStyle/>
          <a:p>
            <a:pPr lvl="1"/>
            <a:r>
              <a:rPr lang="zh-CN" altLang="en-US" dirty="0">
                <a:latin typeface="Times New Roman" panose="02020603050405020304" pitchFamily="18" charset="0"/>
              </a:rPr>
              <a:t>常变量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2"/>
            <a:r>
              <a:rPr lang="zh-CN" altLang="en-US" dirty="0">
                <a:latin typeface="Times New Roman" panose="02020603050405020304" pitchFamily="18" charset="0"/>
              </a:rPr>
              <a:t>用于定义不让用户随便修改的系统数据等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2"/>
            <a:endParaRPr lang="en-US" altLang="zh-CN" sz="2000" i="1" dirty="0">
              <a:latin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</a:rPr>
              <a:t>如 </a:t>
            </a:r>
            <a:r>
              <a:rPr lang="en-US" altLang="zh-CN" dirty="0">
                <a:latin typeface="Times New Roman" panose="02020603050405020304" pitchFamily="18" charset="0"/>
              </a:rPr>
              <a:t>int b=0;</a:t>
            </a:r>
          </a:p>
          <a:p>
            <a:pPr lvl="1"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       </a:t>
            </a:r>
            <a:r>
              <a:rPr lang="en-US" altLang="zh-CN" b="1" dirty="0">
                <a:solidFill>
                  <a:srgbClr val="CC0000"/>
                </a:solidFill>
                <a:latin typeface="Times New Roman" panose="02020603050405020304" pitchFamily="18" charset="0"/>
              </a:rPr>
              <a:t>const</a:t>
            </a:r>
            <a:r>
              <a:rPr lang="en-US" altLang="zh-CN" dirty="0">
                <a:latin typeface="Times New Roman" panose="02020603050405020304" pitchFamily="18" charset="0"/>
              </a:rPr>
              <a:t> int a=3;</a:t>
            </a:r>
          </a:p>
          <a:p>
            <a:pPr lvl="1"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       b=a+1;</a:t>
            </a:r>
          </a:p>
          <a:p>
            <a:pPr lvl="1">
              <a:buNone/>
            </a:pPr>
            <a:r>
              <a:rPr lang="en-US" altLang="zh-CN" b="1" dirty="0">
                <a:solidFill>
                  <a:srgbClr val="CC0000"/>
                </a:solidFill>
                <a:latin typeface="Times New Roman" panose="02020603050405020304" pitchFamily="18" charset="0"/>
              </a:rPr>
              <a:t>        a=b+2;    //</a:t>
            </a:r>
            <a:r>
              <a:rPr lang="zh-CN" altLang="en-US" b="1" dirty="0">
                <a:solidFill>
                  <a:srgbClr val="CC0000"/>
                </a:solidFill>
                <a:latin typeface="Times New Roman" panose="02020603050405020304" pitchFamily="18" charset="0"/>
              </a:rPr>
              <a:t>错误</a:t>
            </a:r>
            <a:r>
              <a:rPr lang="en-US" altLang="zh-CN" b="1" dirty="0">
                <a:solidFill>
                  <a:srgbClr val="CC0000"/>
                </a:solidFill>
                <a:latin typeface="Times New Roman" panose="02020603050405020304" pitchFamily="18" charset="0"/>
              </a:rPr>
              <a:t> </a:t>
            </a:r>
          </a:p>
          <a:p>
            <a:pPr lvl="1"/>
            <a:endParaRPr lang="en-US" altLang="zh-CN" sz="2400" dirty="0">
              <a:latin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</a:rPr>
              <a:t>a </a:t>
            </a:r>
            <a:r>
              <a:rPr lang="zh-CN" altLang="en-US" dirty="0">
                <a:latin typeface="Times New Roman" panose="02020603050405020304" pitchFamily="18" charset="0"/>
              </a:rPr>
              <a:t>都分配存储单元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1"/>
            <a:r>
              <a:rPr lang="en-US" altLang="zh-CN" sz="2400" dirty="0"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</a:rPr>
              <a:t>是一个普通的变量，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其值可以改变，</a:t>
            </a:r>
            <a:r>
              <a:rPr lang="zh-CN" altLang="en-US" b="1" dirty="0">
                <a:solidFill>
                  <a:srgbClr val="CC0000"/>
                </a:solidFill>
                <a:latin typeface="Times New Roman" panose="02020603050405020304" pitchFamily="18" charset="0"/>
              </a:rPr>
              <a:t>而</a:t>
            </a:r>
            <a:r>
              <a:rPr lang="en-US" altLang="zh-CN" b="1" dirty="0">
                <a:solidFill>
                  <a:srgbClr val="CC0000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b="1" dirty="0">
                <a:solidFill>
                  <a:srgbClr val="CC0000"/>
                </a:solidFill>
                <a:latin typeface="Times New Roman" panose="02020603050405020304" pitchFamily="18" charset="0"/>
              </a:rPr>
              <a:t>是一个常变量，其值不能被</a:t>
            </a:r>
            <a:r>
              <a:rPr lang="zh-CN" altLang="en-US" b="1" dirty="0" smtClean="0">
                <a:solidFill>
                  <a:srgbClr val="CC0000"/>
                </a:solidFill>
                <a:latin typeface="Times New Roman" panose="02020603050405020304" pitchFamily="18" charset="0"/>
              </a:rPr>
              <a:t>改变</a:t>
            </a:r>
            <a:endParaRPr lang="zh-CN" altLang="en-US" b="1" dirty="0">
              <a:solidFill>
                <a:srgbClr val="CC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5298" name="Rectangle 2"/>
          <p:cNvSpPr/>
          <p:nvPr/>
        </p:nvSpPr>
        <p:spPr>
          <a:xfrm>
            <a:off x="3779838" y="188913"/>
            <a:ext cx="5006975" cy="7397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algn="r"/>
            <a:r>
              <a:rPr lang="zh-CN" altLang="en-US" sz="4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常变量</a:t>
            </a:r>
            <a:endParaRPr lang="en-US" altLang="zh-CN" sz="40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Box 4"/>
          <p:cNvSpPr txBox="1"/>
          <p:nvPr/>
        </p:nvSpPr>
        <p:spPr>
          <a:xfrm>
            <a:off x="3544888" y="1433513"/>
            <a:ext cx="5472112" cy="2430145"/>
          </a:xfrm>
          <a:prstGeom prst="rect">
            <a:avLst/>
          </a:prstGeom>
          <a:solidFill>
            <a:srgbClr val="CC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#include   &lt;stdio.h&gt;</a:t>
            </a:r>
          </a:p>
          <a:p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int main( )</a:t>
            </a:r>
          </a:p>
          <a:p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{   printf(“%d”,  </a:t>
            </a:r>
            <a:r>
              <a:rPr lang="en-US" altLang="zh-CN" sz="4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sizeof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( 3.14) );</a:t>
            </a:r>
          </a:p>
          <a:p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return 0;</a:t>
            </a:r>
          </a:p>
          <a:p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49155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0425" y="5372735"/>
            <a:ext cx="3011170" cy="1279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9156" name="Rectangle 3"/>
          <p:cNvSpPr/>
          <p:nvPr/>
        </p:nvSpPr>
        <p:spPr>
          <a:xfrm>
            <a:off x="-273050" y="1484948"/>
            <a:ext cx="3717925" cy="324167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1" indent="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SzTx/>
              <a:buFontTx/>
            </a:pP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</a:t>
            </a:r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语言中，可用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sizeof</a:t>
            </a:r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运算符，查看具体分配的字节数</a:t>
            </a:r>
            <a:endParaRPr lang="en-US" altLang="zh-CN" sz="320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342900" indent="-342900" defTabSz="762000" eaLnBrk="0" hangingPunct="0">
              <a:spcBef>
                <a:spcPct val="20000"/>
              </a:spcBef>
              <a:buFontTx/>
              <a:buChar char="•"/>
            </a:pPr>
            <a:endParaRPr lang="zh-CN" altLang="en-US" sz="32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Rectangle 2"/>
          <p:cNvSpPr>
            <a:spLocks noGrp="1"/>
          </p:cNvSpPr>
          <p:nvPr/>
        </p:nvSpPr>
        <p:spPr>
          <a:xfrm>
            <a:off x="3820478" y="142558"/>
            <a:ext cx="5000625" cy="739775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lstStyle/>
          <a:p>
            <a:pPr algn="r"/>
            <a:r>
              <a:rPr lang="en-US" altLang="zh-CN" sz="4000" b="1" dirty="0">
                <a:solidFill>
                  <a:schemeClr val="bg1"/>
                </a:solidFill>
                <a:ea typeface="黑体" panose="02010609060101010101" pitchFamily="49" charset="-122"/>
                <a:sym typeface="+mn-ea"/>
              </a:rPr>
              <a:t>sizeof</a:t>
            </a:r>
            <a:r>
              <a:rPr lang="zh-CN" altLang="en-US" sz="4000" dirty="0">
                <a:solidFill>
                  <a:schemeClr val="bg1"/>
                </a:solidFill>
                <a:ea typeface="黑体" panose="02010609060101010101" pitchFamily="49" charset="-122"/>
                <a:sym typeface="+mn-ea"/>
              </a:rPr>
              <a:t>运算符</a:t>
            </a:r>
            <a:endParaRPr lang="zh-CN" altLang="en-US" sz="40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2" name="TextBox 4"/>
          <p:cNvSpPr txBox="1"/>
          <p:nvPr/>
        </p:nvSpPr>
        <p:spPr>
          <a:xfrm>
            <a:off x="322898" y="4076383"/>
            <a:ext cx="5472112" cy="2430145"/>
          </a:xfrm>
          <a:prstGeom prst="rect">
            <a:avLst/>
          </a:prstGeom>
          <a:solidFill>
            <a:srgbClr val="CC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#include   &lt;stdio.h&gt;</a:t>
            </a:r>
          </a:p>
          <a:p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int main( )</a:t>
            </a:r>
          </a:p>
          <a:p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{   printf(“%d”,  </a:t>
            </a:r>
            <a:r>
              <a:rPr lang="en-US" altLang="zh-CN" sz="4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sizeof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 float) );</a:t>
            </a:r>
          </a:p>
          <a:p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return 0;</a:t>
            </a:r>
          </a:p>
          <a:p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advClick="0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/>
          </p:cNvSpPr>
          <p:nvPr>
            <p:ph type="title"/>
          </p:nvPr>
        </p:nvSpPr>
        <p:spPr>
          <a:xfrm>
            <a:off x="2855913" y="260350"/>
            <a:ext cx="6324600" cy="533400"/>
          </a:xfrm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sz="4400" dirty="0">
                <a:latin typeface="黑体" panose="02010609060101010101" pitchFamily="49" charset="-122"/>
              </a:rPr>
              <a:t>标识符</a:t>
            </a:r>
            <a:r>
              <a:rPr lang="en-US" altLang="zh-CN" sz="4400" dirty="0">
                <a:latin typeface="黑体" panose="02010609060101010101" pitchFamily="49" charset="-122"/>
              </a:rPr>
              <a:t>(</a:t>
            </a:r>
            <a:r>
              <a:rPr lang="es-ES" altLang="zh-CN" sz="4400" dirty="0"/>
              <a:t>identifier</a:t>
            </a:r>
            <a:r>
              <a:rPr lang="en-US" altLang="zh-CN" sz="4400" dirty="0">
                <a:latin typeface="黑体" panose="02010609060101010101" pitchFamily="49" charset="-122"/>
              </a:rPr>
              <a:t>)</a:t>
            </a:r>
            <a:endParaRPr lang="zh-CN" altLang="en-US" sz="4400" dirty="0">
              <a:latin typeface="黑体" panose="02010609060101010101" pitchFamily="49" charset="-122"/>
            </a:endParaRPr>
          </a:p>
        </p:txBody>
      </p:sp>
      <p:sp>
        <p:nvSpPr>
          <p:cNvPr id="58370" name="Rectangle 3"/>
          <p:cNvSpPr>
            <a:spLocks noGrp="1"/>
          </p:cNvSpPr>
          <p:nvPr>
            <p:ph idx="1"/>
          </p:nvPr>
        </p:nvSpPr>
        <p:spPr>
          <a:xfrm>
            <a:off x="207645" y="1341755"/>
            <a:ext cx="8829040" cy="5400675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90000"/>
              </a:lnSpc>
            </a:pPr>
            <a:r>
              <a:rPr lang="zh-CN" altLang="en-US" b="1" dirty="0">
                <a:latin typeface="Times New Roman" panose="02020603050405020304" pitchFamily="18" charset="0"/>
              </a:rPr>
              <a:t>变量等的名字是一个标识符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b="1" dirty="0">
                <a:latin typeface="Times New Roman" panose="02020603050405020304" pitchFamily="18" charset="0"/>
              </a:rPr>
              <a:t>合法的标识符，必须满足以下命名规则：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第一个字符必须是字母（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26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个英文大小写字母）或下划线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_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其它部分必须由字母、下划线或数字（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0~9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）组成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如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sum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a1</a:t>
            </a:r>
          </a:p>
          <a:p>
            <a:pPr lvl="1" eaLnBrk="1" hangingPunct="1">
              <a:lnSpc>
                <a:spcPct val="90000"/>
              </a:lnSpc>
            </a:pPr>
            <a:endParaRPr lang="zh-CN" altLang="en-US" sz="24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b="1" dirty="0">
                <a:latin typeface="Times New Roman" panose="02020603050405020304" pitchFamily="18" charset="0"/>
              </a:rPr>
              <a:t>关键字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zh-CN" altLang="en-US" b="1" dirty="0">
                <a:latin typeface="Times New Roman" panose="02020603050405020304" pitchFamily="18" charset="0"/>
              </a:rPr>
              <a:t>见附录</a:t>
            </a:r>
            <a:r>
              <a:rPr lang="en-US" altLang="zh-CN" b="1" dirty="0">
                <a:latin typeface="Times New Roman" panose="02020603050405020304" pitchFamily="18" charset="0"/>
              </a:rPr>
              <a:t>C)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>
                <a:latin typeface="Times New Roman" panose="02020603050405020304" pitchFamily="18" charset="0"/>
              </a:rPr>
              <a:t>C</a:t>
            </a:r>
            <a:r>
              <a:rPr lang="zh-CN" altLang="en-US" sz="2400" dirty="0">
                <a:latin typeface="Times New Roman" panose="02020603050405020304" pitchFamily="18" charset="0"/>
              </a:rPr>
              <a:t>语言预先定义好的、专用的标识符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>
                <a:latin typeface="Times New Roman" panose="02020603050405020304" pitchFamily="18" charset="0"/>
              </a:rPr>
              <a:t>也称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保留字，用户定义的变量不能与关键字一样</a:t>
            </a:r>
            <a:endParaRPr lang="zh-CN" altLang="en-US" sz="2400" dirty="0">
              <a:latin typeface="Times New Roman" panose="02020603050405020304" pitchFamily="18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如：</a:t>
            </a:r>
            <a:r>
              <a:rPr lang="en-US" altLang="zh-CN" dirty="0">
                <a:latin typeface="Times New Roman" panose="02020603050405020304" pitchFamily="18" charset="0"/>
              </a:rPr>
              <a:t>int</a:t>
            </a:r>
            <a:r>
              <a:rPr lang="zh-CN" altLang="en-US" dirty="0">
                <a:latin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</a:rPr>
              <a:t>float</a:t>
            </a:r>
            <a:r>
              <a:rPr lang="zh-CN" altLang="en-US" dirty="0">
                <a:latin typeface="Times New Roman" panose="02020603050405020304" pitchFamily="18" charset="0"/>
              </a:rPr>
              <a:t>等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b="1" dirty="0">
                <a:latin typeface="Times New Roman" panose="02020603050405020304" pitchFamily="18" charset="0"/>
              </a:rPr>
              <a:t>大小写敏感，如 </a:t>
            </a:r>
            <a:r>
              <a:rPr lang="en-US" altLang="zh-CN" b="1" dirty="0">
                <a:latin typeface="Times New Roman" panose="02020603050405020304" pitchFamily="18" charset="0"/>
              </a:rPr>
              <a:t>int </a:t>
            </a:r>
            <a:r>
              <a:rPr lang="zh-CN" altLang="en-US" b="1" dirty="0">
                <a:latin typeface="Times New Roman" panose="02020603050405020304" pitchFamily="18" charset="0"/>
              </a:rPr>
              <a:t>和 </a:t>
            </a:r>
            <a:r>
              <a:rPr lang="en-US" altLang="zh-CN" b="1" dirty="0">
                <a:latin typeface="Times New Roman" panose="02020603050405020304" pitchFamily="18" charset="0"/>
              </a:rPr>
              <a:t>Int </a:t>
            </a:r>
            <a:r>
              <a:rPr lang="zh-CN" altLang="en-US" b="1" dirty="0">
                <a:latin typeface="Times New Roman" panose="02020603050405020304" pitchFamily="18" charset="0"/>
              </a:rPr>
              <a:t>是不同的</a:t>
            </a:r>
            <a:r>
              <a:rPr lang="zh-CN" altLang="en-US" sz="4000" b="1" dirty="0">
                <a:latin typeface="Times New Roman" panose="02020603050405020304" pitchFamily="18" charset="0"/>
              </a:rPr>
              <a:t> </a:t>
            </a:r>
            <a:endParaRPr lang="zh-CN" altLang="en-US" sz="40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练习</a:t>
            </a:r>
          </a:p>
        </p:txBody>
      </p:sp>
      <p:sp>
        <p:nvSpPr>
          <p:cNvPr id="59394" name="Rectangle 3"/>
          <p:cNvSpPr>
            <a:spLocks noGrp="1"/>
          </p:cNvSpPr>
          <p:nvPr>
            <p:ph idx="1"/>
          </p:nvPr>
        </p:nvSpPr>
        <p:spPr>
          <a:xfrm>
            <a:off x="1258888" y="2071688"/>
            <a:ext cx="7383462" cy="2436812"/>
          </a:xfrm>
        </p:spPr>
        <p:txBody>
          <a:bodyPr vert="horz" wrap="square" lIns="91440" tIns="45720" rIns="91440" bIns="45720" anchor="t" anchorCtr="0"/>
          <a:lstStyle/>
          <a:p>
            <a:pPr>
              <a:lnSpc>
                <a:spcPct val="90000"/>
              </a:lnSpc>
            </a:pPr>
            <a:r>
              <a:rPr lang="zh-CN" altLang="en-US" b="1" dirty="0">
                <a:latin typeface="Times New Roman" panose="02020603050405020304" pitchFamily="18" charset="0"/>
              </a:rPr>
              <a:t>选择题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lvl="1">
              <a:buNone/>
            </a:pPr>
            <a:r>
              <a:rPr lang="zh-CN" altLang="zh-CN" dirty="0">
                <a:latin typeface="Times New Roman" panose="02020603050405020304" pitchFamily="18" charset="0"/>
              </a:rPr>
              <a:t>下列不是</a:t>
            </a:r>
            <a:r>
              <a:rPr lang="en-US" altLang="zh-CN" dirty="0">
                <a:latin typeface="Times New Roman" panose="02020603050405020304" pitchFamily="18" charset="0"/>
              </a:rPr>
              <a:t>C</a:t>
            </a:r>
            <a:r>
              <a:rPr lang="zh-CN" altLang="zh-CN" dirty="0">
                <a:latin typeface="Times New Roman" panose="02020603050405020304" pitchFamily="18" charset="0"/>
              </a:rPr>
              <a:t>语言合法标</a:t>
            </a:r>
            <a:r>
              <a:rPr lang="zh-CN" altLang="en-US" dirty="0">
                <a:latin typeface="Times New Roman" panose="02020603050405020304" pitchFamily="18" charset="0"/>
              </a:rPr>
              <a:t>识</a:t>
            </a:r>
            <a:r>
              <a:rPr lang="zh-CN" altLang="zh-CN" dirty="0">
                <a:latin typeface="Times New Roman" panose="02020603050405020304" pitchFamily="18" charset="0"/>
              </a:rPr>
              <a:t>符的是</a:t>
            </a:r>
            <a:r>
              <a:rPr lang="en-US" altLang="zh-CN" u="sng" dirty="0">
                <a:latin typeface="Times New Roman" panose="02020603050405020304" pitchFamily="18" charset="0"/>
              </a:rPr>
              <a:t>       </a:t>
            </a:r>
            <a:endParaRPr lang="zh-CN" altLang="zh-CN" dirty="0">
              <a:latin typeface="Times New Roman" panose="02020603050405020304" pitchFamily="18" charset="0"/>
            </a:endParaRPr>
          </a:p>
          <a:p>
            <a:pPr lvl="1"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	</a:t>
            </a:r>
            <a:r>
              <a:rPr lang="zh-CN" altLang="zh-CN" dirty="0">
                <a:latin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</a:rPr>
              <a:t>A) ab_c           </a:t>
            </a:r>
            <a:r>
              <a:rPr lang="zh-CN" altLang="zh-CN" dirty="0">
                <a:latin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</a:rPr>
              <a:t>B) _abc</a:t>
            </a:r>
            <a:endParaRPr lang="zh-CN" altLang="zh-CN" dirty="0">
              <a:latin typeface="Times New Roman" panose="02020603050405020304" pitchFamily="18" charset="0"/>
            </a:endParaRPr>
          </a:p>
          <a:p>
            <a:pPr lvl="1"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 	</a:t>
            </a:r>
            <a:r>
              <a:rPr lang="zh-CN" altLang="zh-CN" dirty="0">
                <a:latin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</a:rPr>
              <a:t>C) ab*c           </a:t>
            </a:r>
            <a:r>
              <a:rPr lang="zh-CN" altLang="zh-CN" dirty="0">
                <a:latin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</a:rPr>
              <a:t>D) _5abc</a:t>
            </a:r>
            <a:endParaRPr lang="zh-CN" altLang="zh-CN" dirty="0"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endParaRPr lang="en-US" altLang="zh-CN" dirty="0"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endParaRPr lang="zh-CN" altLang="en-US" dirty="0"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endParaRPr lang="zh-CN" alt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00813" y="5805488"/>
            <a:ext cx="1689100" cy="584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SzTx/>
            </a:pPr>
            <a:r>
              <a:rPr lang="zh-CN" altLang="en-US" sz="3200" dirty="0">
                <a:latin typeface="Times New Roman" panose="02020603050405020304" pitchFamily="18" charset="0"/>
                <a:ea typeface="黑体" panose="02010609060101010101" pitchFamily="49" charset="-122"/>
              </a:rPr>
              <a:t>答案：</a:t>
            </a:r>
            <a:r>
              <a:rPr lang="en-US" altLang="zh-CN" sz="3200" dirty="0">
                <a:latin typeface="Times New Roman" panose="02020603050405020304" pitchFamily="18" charset="0"/>
                <a:ea typeface="黑体" panose="02010609060101010101" pitchFamily="49" charset="-122"/>
              </a:rPr>
              <a:t>C</a:t>
            </a:r>
            <a:endParaRPr lang="zh-CN" altLang="en-US" sz="32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7"/>
          <p:cNvSpPr>
            <a:spLocks noGrp="1"/>
          </p:cNvSpPr>
          <p:nvPr>
            <p:ph idx="1"/>
          </p:nvPr>
        </p:nvSpPr>
        <p:spPr>
          <a:xfrm>
            <a:off x="1187133" y="1772603"/>
            <a:ext cx="6881812" cy="3514725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chemeClr val="bg1">
                    <a:lumMod val="85000"/>
                  </a:schemeClr>
                </a:solidFill>
                <a:latin typeface="黑体" panose="02010609060101010101" pitchFamily="49" charset="-122"/>
              </a:rPr>
              <a:t>计算机中的数据存储</a:t>
            </a:r>
            <a:endParaRPr lang="zh-CN" altLang="en-US" dirty="0">
              <a:latin typeface="黑体" panose="0201060906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Char char="u"/>
            </a:pPr>
            <a:endParaRPr lang="zh-CN" altLang="en-US" dirty="0">
              <a:latin typeface="黑体" panose="0201060906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chemeClr val="bg1">
                    <a:lumMod val="85000"/>
                  </a:schemeClr>
                </a:solidFill>
                <a:latin typeface="黑体" panose="02010609060101010101" pitchFamily="49" charset="-122"/>
              </a:rPr>
              <a:t>基本数据类型、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  <a:latin typeface="黑体" panose="02010609060101010101" pitchFamily="49" charset="-122"/>
                <a:sym typeface="+mn-ea"/>
              </a:rPr>
              <a:t>常量与变量</a:t>
            </a:r>
            <a:endParaRPr lang="en-US" altLang="zh-CN" dirty="0">
              <a:latin typeface="黑体" panose="0201060906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Char char="u"/>
            </a:pPr>
            <a:endParaRPr lang="en-US" altLang="zh-CN" dirty="0">
              <a:latin typeface="黑体" panose="0201060906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Char char="u"/>
            </a:pPr>
            <a:r>
              <a:rPr lang="zh-CN" altLang="en-US" dirty="0">
                <a:latin typeface="黑体" panose="02010609060101010101" pitchFamily="49" charset="-122"/>
              </a:rPr>
              <a:t>运算符</a:t>
            </a:r>
            <a:endParaRPr lang="en-US" altLang="zh-CN" dirty="0">
              <a:latin typeface="黑体" panose="0201060906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Char char="u"/>
            </a:pPr>
            <a:endParaRPr lang="en-US" altLang="zh-CN" dirty="0">
              <a:latin typeface="黑体" panose="0201060906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Char char="u"/>
            </a:pPr>
            <a:r>
              <a:rPr lang="zh-CN" altLang="en-US" dirty="0">
                <a:latin typeface="黑体" panose="02010609060101010101" pitchFamily="49" charset="-122"/>
              </a:rPr>
              <a:t>输入输出函数</a:t>
            </a:r>
            <a:endParaRPr lang="en-US" altLang="zh-CN" dirty="0">
              <a:latin typeface="黑体" panose="0201060906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Char char="u"/>
            </a:pPr>
            <a:endParaRPr lang="en-US" altLang="zh-CN" dirty="0"/>
          </a:p>
        </p:txBody>
      </p:sp>
      <p:sp>
        <p:nvSpPr>
          <p:cNvPr id="614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sz="4400" dirty="0">
                <a:latin typeface="黑体" panose="02010609060101010101" pitchFamily="49" charset="-122"/>
              </a:rPr>
              <a:t>主要内容</a:t>
            </a:r>
          </a:p>
        </p:txBody>
      </p:sp>
      <p:sp>
        <p:nvSpPr>
          <p:cNvPr id="6147" name="日期占位符 4"/>
          <p:cNvSpPr>
            <a:spLocks noGrp="1"/>
          </p:cNvSpPr>
          <p:nvPr>
            <p:ph type="dt" sz="half" idx="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fld id="{BB962C8B-B14F-4D97-AF65-F5344CB8AC3E}" type="datetime4">
              <a:rPr lang="en-US" altLang="zh-CN" sz="1400" dirty="0">
                <a:solidFill>
                  <a:schemeClr val="accent1"/>
                </a:solidFill>
                <a:latin typeface="Arial" panose="020B0604020202020204" pitchFamily="34" charset="0"/>
              </a:rPr>
              <a:t>September 24, 2024</a:t>
            </a:fld>
            <a:endParaRPr lang="en-US" altLang="zh-CN" sz="1400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pic>
        <p:nvPicPr>
          <p:cNvPr id="6148" name="Picture 10" descr="C:\Program Files\Microsoft Office\MEDIA\CAGCAT10\j0195384.wm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8975" y="4652963"/>
            <a:ext cx="1795463" cy="18335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/>
          </p:cNvSpPr>
          <p:nvPr>
            <p:ph type="title"/>
          </p:nvPr>
        </p:nvSpPr>
        <p:spPr>
          <a:xfrm>
            <a:off x="2495550" y="260668"/>
            <a:ext cx="6324600" cy="533400"/>
          </a:xfrm>
        </p:spPr>
        <p:txBody>
          <a:bodyPr vert="horz" wrap="square" lIns="91440" tIns="45720" rIns="91440" bIns="45720" anchor="ctr" anchorCtr="0"/>
          <a:lstStyle/>
          <a:p>
            <a:r>
              <a:rPr lang="zh-CN" altLang="en-US" sz="4400" b="1" dirty="0">
                <a:latin typeface="黑体" panose="02010609060101010101" pitchFamily="49" charset="-122"/>
              </a:rPr>
              <a:t>运算符</a:t>
            </a:r>
          </a:p>
        </p:txBody>
      </p:sp>
      <p:sp>
        <p:nvSpPr>
          <p:cNvPr id="61442" name="Rectangle 3"/>
          <p:cNvSpPr>
            <a:spLocks noGrp="1"/>
          </p:cNvSpPr>
          <p:nvPr>
            <p:ph type="body"/>
          </p:nvPr>
        </p:nvSpPr>
        <p:spPr>
          <a:xfrm>
            <a:off x="663575" y="1484313"/>
            <a:ext cx="8229600" cy="4537075"/>
          </a:xfrm>
        </p:spPr>
        <p:txBody>
          <a:bodyPr vert="horz" wrap="square" lIns="91440" tIns="45720" rIns="91440" bIns="45720" anchor="t" anchorCtr="0"/>
          <a:lstStyle/>
          <a:p>
            <a:pPr>
              <a:buNone/>
            </a:pPr>
            <a:endParaRPr lang="zh-CN" altLang="en-US" dirty="0">
              <a:latin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</a:rPr>
              <a:t>重点掌握</a:t>
            </a:r>
            <a:r>
              <a:rPr lang="en-US" altLang="zh-CN" dirty="0">
                <a:latin typeface="Times New Roman" panose="02020603050405020304" pitchFamily="18" charset="0"/>
              </a:rPr>
              <a:t>:</a:t>
            </a:r>
          </a:p>
          <a:p>
            <a:pPr lvl="2"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        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算术运算符</a:t>
            </a:r>
            <a:r>
              <a:rPr lang="zh-CN" altLang="en-US" sz="2800" dirty="0">
                <a:latin typeface="Times New Roman" panose="02020603050405020304" pitchFamily="18" charset="0"/>
              </a:rPr>
              <a:t>   </a:t>
            </a:r>
            <a:r>
              <a:rPr lang="en-US" altLang="zh-CN" sz="2800" dirty="0">
                <a:latin typeface="Times New Roman" panose="02020603050405020304" pitchFamily="18" charset="0"/>
              </a:rPr>
              <a:t>+   -   *   /   %</a:t>
            </a:r>
          </a:p>
          <a:p>
            <a:pPr lvl="2"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        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赋值运算符</a:t>
            </a:r>
            <a:r>
              <a:rPr lang="zh-CN" altLang="en-US" sz="2800" dirty="0">
                <a:latin typeface="Times New Roman" panose="02020603050405020304" pitchFamily="18" charset="0"/>
              </a:rPr>
              <a:t>   </a:t>
            </a:r>
            <a:r>
              <a:rPr lang="en-US" altLang="zh-CN" sz="2800" dirty="0">
                <a:latin typeface="Times New Roman" panose="02020603050405020304" pitchFamily="18" charset="0"/>
              </a:rPr>
              <a:t>=  +=  -=   *=  /=   %=</a:t>
            </a:r>
          </a:p>
          <a:p>
            <a:pPr lvl="2"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        </a:t>
            </a:r>
            <a:r>
              <a:rPr lang="zh-CN" altLang="en-US" sz="2800" dirty="0">
                <a:latin typeface="Times New Roman" panose="02020603050405020304" pitchFamily="18" charset="0"/>
              </a:rPr>
              <a:t>关系运算符   </a:t>
            </a:r>
            <a:r>
              <a:rPr lang="en-US" altLang="zh-CN" sz="2800" dirty="0">
                <a:latin typeface="Times New Roman" panose="02020603050405020304" pitchFamily="18" charset="0"/>
              </a:rPr>
              <a:t>&lt;  &lt;=   &gt;=   &gt;   = =    !=</a:t>
            </a:r>
          </a:p>
          <a:p>
            <a:pPr lvl="2"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        </a:t>
            </a:r>
            <a:r>
              <a:rPr lang="zh-CN" altLang="en-US" sz="2800" dirty="0">
                <a:latin typeface="Times New Roman" panose="02020603050405020304" pitchFamily="18" charset="0"/>
              </a:rPr>
              <a:t>逻辑运算符    </a:t>
            </a:r>
            <a:r>
              <a:rPr lang="en-US" altLang="zh-CN" sz="2800" dirty="0">
                <a:latin typeface="Times New Roman" panose="02020603050405020304" pitchFamily="18" charset="0"/>
              </a:rPr>
              <a:t>&amp;&amp;    ||    !</a:t>
            </a:r>
          </a:p>
          <a:p>
            <a:pPr lvl="2"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        条件运算符    </a:t>
            </a:r>
            <a:r>
              <a:rPr lang="en-US" altLang="zh-CN" sz="2800" dirty="0">
                <a:latin typeface="Times New Roman" panose="02020603050405020304" pitchFamily="18" charset="0"/>
              </a:rPr>
              <a:t>? :            </a:t>
            </a:r>
          </a:p>
          <a:p>
            <a:pPr lvl="2"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        </a:t>
            </a:r>
            <a:r>
              <a:rPr lang="zh-CN" altLang="en-US" sz="2800" dirty="0">
                <a:latin typeface="Times New Roman" panose="02020603050405020304" pitchFamily="18" charset="0"/>
              </a:rPr>
              <a:t>指针运算符    *    </a:t>
            </a:r>
            <a:r>
              <a:rPr lang="en-US" altLang="zh-CN" sz="2800" dirty="0">
                <a:latin typeface="Times New Roman" panose="02020603050405020304" pitchFamily="18" charset="0"/>
              </a:rPr>
              <a:t>&amp;     </a:t>
            </a:r>
          </a:p>
          <a:p>
            <a:endParaRPr lang="zh-CN" alt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/>
          </p:cNvSpPr>
          <p:nvPr>
            <p:ph type="title"/>
          </p:nvPr>
        </p:nvSpPr>
        <p:spPr>
          <a:xfrm>
            <a:off x="2567305" y="260668"/>
            <a:ext cx="6324600" cy="533400"/>
          </a:xfrm>
        </p:spPr>
        <p:txBody>
          <a:bodyPr vert="horz" wrap="square" lIns="91440" tIns="45720" rIns="91440" bIns="45720" anchor="ctr" anchorCtr="0"/>
          <a:lstStyle/>
          <a:p>
            <a:r>
              <a:rPr lang="zh-CN" altLang="en-US" sz="4400" b="1" dirty="0">
                <a:latin typeface="黑体" panose="02010609060101010101" pitchFamily="49" charset="-122"/>
              </a:rPr>
              <a:t>算术运算符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804859" y="1564395"/>
          <a:ext cx="7801626" cy="487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313"/>
                <a:gridCol w="3012440"/>
                <a:gridCol w="1416882"/>
                <a:gridCol w="2336991"/>
              </a:tblGrid>
              <a:tr h="60960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运算符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含义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举例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结果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6000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正号运算符</a:t>
                      </a: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单目运算符</a:t>
                      </a: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＋</a:t>
                      </a: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的值</a:t>
                      </a:r>
                    </a:p>
                  </a:txBody>
                  <a:tcPr marL="68580" marR="68580" marT="0" marB="0"/>
                </a:tc>
              </a:tr>
              <a:tr h="36000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负号运算符</a:t>
                      </a: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单目运算符</a:t>
                      </a: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-a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的算术负值</a:t>
                      </a:r>
                    </a:p>
                  </a:txBody>
                  <a:tcPr marL="68580" marR="68580" marT="0" marB="0"/>
                </a:tc>
              </a:tr>
              <a:tr h="36000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＋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加法运算符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＋</a:t>
                      </a: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b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和</a:t>
                      </a: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的和</a:t>
                      </a:r>
                    </a:p>
                  </a:txBody>
                  <a:tcPr marL="68580" marR="68580" marT="0" marB="0"/>
                </a:tc>
              </a:tr>
              <a:tr h="36000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－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减法运算符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a-b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和</a:t>
                      </a: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的差</a:t>
                      </a:r>
                    </a:p>
                  </a:txBody>
                  <a:tcPr marL="68580" marR="68580" marT="0" marB="0"/>
                </a:tc>
              </a:tr>
              <a:tr h="36000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*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乘法运算符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a*b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和</a:t>
                      </a: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的乘积</a:t>
                      </a:r>
                    </a:p>
                  </a:txBody>
                  <a:tcPr marL="68580" marR="68580" marT="0" marB="0"/>
                </a:tc>
              </a:tr>
              <a:tr h="36000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／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除法运算符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／</a:t>
                      </a: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b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除以</a:t>
                      </a: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的商</a:t>
                      </a:r>
                    </a:p>
                  </a:txBody>
                  <a:tcPr marL="68580" marR="68580" marT="0" marB="0"/>
                </a:tc>
              </a:tr>
              <a:tr h="36000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％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求余运算符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％</a:t>
                      </a: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b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除以</a:t>
                      </a: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的余数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/>
          </p:cNvSpPr>
          <p:nvPr>
            <p:ph type="title"/>
          </p:nvPr>
        </p:nvSpPr>
        <p:spPr>
          <a:xfrm>
            <a:off x="2555875" y="260350"/>
            <a:ext cx="6324600" cy="533400"/>
          </a:xfrm>
        </p:spPr>
        <p:txBody>
          <a:bodyPr vert="horz" wrap="square" lIns="91440" tIns="45720" rIns="91440" bIns="45720" anchor="ctr" anchorCtr="0"/>
          <a:lstStyle/>
          <a:p>
            <a:r>
              <a:rPr lang="zh-CN" altLang="en-US" b="1" dirty="0">
                <a:latin typeface="黑体" panose="02010609060101010101" pitchFamily="49" charset="-122"/>
              </a:rPr>
              <a:t>算术运算符注意</a:t>
            </a:r>
          </a:p>
        </p:txBody>
      </p:sp>
      <p:sp>
        <p:nvSpPr>
          <p:cNvPr id="62466" name="Rectangle 5"/>
          <p:cNvSpPr>
            <a:spLocks noGrp="1"/>
          </p:cNvSpPr>
          <p:nvPr>
            <p:ph idx="1"/>
          </p:nvPr>
        </p:nvSpPr>
        <p:spPr>
          <a:xfrm>
            <a:off x="250825" y="1384300"/>
            <a:ext cx="4968875" cy="5357813"/>
          </a:xfrm>
        </p:spPr>
        <p:txBody>
          <a:bodyPr vert="horz" wrap="square" lIns="91440" tIns="45720" rIns="91440" bIns="45720" anchor="t" anchorCtr="0"/>
          <a:lstStyle/>
          <a:p>
            <a:pPr>
              <a:lnSpc>
                <a:spcPct val="90000"/>
              </a:lnSpc>
            </a:pPr>
            <a:r>
              <a:rPr lang="en-US" altLang="zh-CN" sz="2800" b="1" dirty="0">
                <a:latin typeface="黑体" panose="02010609060101010101" pitchFamily="49" charset="-122"/>
              </a:rPr>
              <a:t>/ (</a:t>
            </a:r>
            <a:r>
              <a:rPr lang="zh-CN" altLang="en-US" sz="2800" b="1" dirty="0">
                <a:latin typeface="黑体" panose="02010609060101010101" pitchFamily="49" charset="-122"/>
              </a:rPr>
              <a:t>除法运算符</a:t>
            </a:r>
            <a:r>
              <a:rPr lang="en-US" altLang="zh-CN" sz="2800" b="1" dirty="0">
                <a:latin typeface="黑体" panose="02010609060101010101" pitchFamily="49" charset="-122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zh-CN" altLang="en-US" sz="2400" dirty="0">
                <a:latin typeface="黑体" panose="02010609060101010101" pitchFamily="49" charset="-122"/>
              </a:rPr>
              <a:t>除数不能为零；</a:t>
            </a:r>
          </a:p>
          <a:p>
            <a:pPr lvl="1">
              <a:lnSpc>
                <a:spcPct val="90000"/>
              </a:lnSpc>
            </a:pPr>
            <a:r>
              <a:rPr lang="zh-CN" altLang="en-US" sz="2400" dirty="0">
                <a:latin typeface="黑体" panose="02010609060101010101" pitchFamily="49" charset="-122"/>
              </a:rPr>
              <a:t>若两个操作数中，有一个是实型，则结果是实型；</a:t>
            </a:r>
          </a:p>
          <a:p>
            <a:pPr lvl="1">
              <a:lnSpc>
                <a:spcPct val="90000"/>
              </a:lnSpc>
            </a:pP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</a:rPr>
              <a:t>若两个操作数都是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</a:rPr>
              <a:t>整型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</a:rPr>
              <a:t>，则结果是整型，取结果的整数部分。</a:t>
            </a:r>
          </a:p>
          <a:p>
            <a:pPr lvl="1">
              <a:lnSpc>
                <a:spcPct val="90000"/>
              </a:lnSpc>
            </a:pPr>
            <a:endParaRPr lang="zh-CN" altLang="en-US" sz="2000" dirty="0">
              <a:latin typeface="黑体" panose="02010609060101010101" pitchFamily="49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800" b="1" dirty="0">
                <a:latin typeface="黑体" panose="02010609060101010101" pitchFamily="49" charset="-122"/>
              </a:rPr>
              <a:t>% (</a:t>
            </a:r>
            <a:r>
              <a:rPr lang="zh-CN" altLang="en-US" sz="2800" b="1" dirty="0">
                <a:latin typeface="黑体" panose="02010609060101010101" pitchFamily="49" charset="-122"/>
              </a:rPr>
              <a:t>求余运算符</a:t>
            </a:r>
            <a:r>
              <a:rPr lang="en-US" altLang="zh-CN" sz="2800" b="1" dirty="0">
                <a:latin typeface="黑体" panose="02010609060101010101" pitchFamily="49" charset="-122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zh-CN" altLang="en-US" sz="2400" dirty="0">
                <a:latin typeface="黑体" panose="02010609060101010101" pitchFamily="49" charset="-122"/>
              </a:rPr>
              <a:t>运算符右边的操作数不能为零</a:t>
            </a:r>
            <a:endParaRPr lang="en-US" altLang="zh-CN" sz="2400" dirty="0">
              <a:latin typeface="黑体" panose="02010609060101010101" pitchFamily="49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</a:rPr>
              <a:t>只能用于整型数据</a:t>
            </a:r>
          </a:p>
          <a:p>
            <a:pPr lvl="1">
              <a:lnSpc>
                <a:spcPct val="9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</a:rPr>
              <a:t>余数符号与左边的运算对象符号相同</a:t>
            </a:r>
            <a:endParaRPr lang="zh-CN" altLang="en-US" b="1" dirty="0">
              <a:solidFill>
                <a:srgbClr val="FF0000"/>
              </a:solidFill>
              <a:latin typeface="黑体" panose="02010609060101010101" pitchFamily="49" charset="-122"/>
            </a:endParaRPr>
          </a:p>
        </p:txBody>
      </p:sp>
      <p:sp>
        <p:nvSpPr>
          <p:cNvPr id="44036" name="Rectangle 6"/>
          <p:cNvSpPr>
            <a:spLocks noChangeArrowheads="1"/>
          </p:cNvSpPr>
          <p:nvPr/>
        </p:nvSpPr>
        <p:spPr bwMode="auto">
          <a:xfrm>
            <a:off x="5219700" y="1700213"/>
            <a:ext cx="3887788" cy="4770438"/>
          </a:xfrm>
          <a:prstGeom prst="rect">
            <a:avLst/>
          </a:prstGeom>
          <a:solidFill>
            <a:srgbClr val="CCFFCC"/>
          </a:solidFill>
          <a:ln w="9525">
            <a:solidFill>
              <a:schemeClr val="tx2"/>
            </a:solidFill>
            <a:miter lim="800000"/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举例：     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nn-NO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nn-NO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float sum;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nn-NO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sum=</a:t>
            </a:r>
            <a:r>
              <a:rPr kumimoji="0" lang="nn-NO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1/2</a:t>
            </a:r>
            <a:r>
              <a:rPr kumimoji="0" lang="nn-NO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;    </a:t>
            </a:r>
            <a:r>
              <a:rPr kumimoji="0" lang="nn-NO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//sum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值为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改为：</a:t>
            </a:r>
            <a:endParaRPr kumimoji="0" lang="nn-NO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nn-NO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sum=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1.0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/2 </a:t>
            </a:r>
            <a:r>
              <a:rPr kumimoji="0" lang="nn-NO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;     </a:t>
            </a:r>
            <a:r>
              <a:rPr kumimoji="0" lang="nn-NO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//sum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值为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0.5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nn-NO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sum=</a:t>
            </a:r>
            <a:r>
              <a:rPr kumimoji="0" lang="nn-NO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(float)</a:t>
            </a:r>
            <a:r>
              <a:rPr kumimoji="0" lang="nn-NO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1/2;  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0" lang="nn-NO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sum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值为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0.5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-9%5      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结果是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-4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-9%-5     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结果是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-4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9%-5      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结果是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7"/>
          <p:cNvSpPr>
            <a:spLocks noGrp="1"/>
          </p:cNvSpPr>
          <p:nvPr>
            <p:ph idx="1"/>
          </p:nvPr>
        </p:nvSpPr>
        <p:spPr>
          <a:xfrm>
            <a:off x="1187133" y="1772603"/>
            <a:ext cx="6881812" cy="3514725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buFont typeface="Wingdings" panose="05000000000000000000" pitchFamily="2" charset="2"/>
              <a:buChar char="u"/>
            </a:pPr>
            <a:r>
              <a:rPr lang="zh-CN" altLang="en-US" dirty="0">
                <a:latin typeface="黑体" panose="02010609060101010101" pitchFamily="49" charset="-122"/>
              </a:rPr>
              <a:t>计算机中的数据存储</a:t>
            </a:r>
          </a:p>
          <a:p>
            <a:pPr eaLnBrk="1" hangingPunct="1">
              <a:buFont typeface="Wingdings" panose="05000000000000000000" pitchFamily="2" charset="2"/>
              <a:buChar char="u"/>
            </a:pPr>
            <a:endParaRPr lang="zh-CN" altLang="en-US" dirty="0">
              <a:latin typeface="黑体" panose="0201060906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Char char="u"/>
            </a:pPr>
            <a:r>
              <a:rPr lang="zh-CN" altLang="en-US" dirty="0">
                <a:latin typeface="黑体" panose="02010609060101010101" pitchFamily="49" charset="-122"/>
              </a:rPr>
              <a:t>基本数据类型、</a:t>
            </a:r>
            <a:r>
              <a:rPr lang="zh-CN" altLang="en-US" dirty="0">
                <a:latin typeface="黑体" panose="02010609060101010101" pitchFamily="49" charset="-122"/>
                <a:sym typeface="+mn-ea"/>
              </a:rPr>
              <a:t>常量与变量</a:t>
            </a:r>
            <a:endParaRPr lang="en-US" altLang="zh-CN" dirty="0">
              <a:latin typeface="黑体" panose="0201060906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Char char="u"/>
            </a:pPr>
            <a:endParaRPr lang="en-US" altLang="zh-CN" dirty="0">
              <a:latin typeface="黑体" panose="0201060906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Char char="u"/>
            </a:pPr>
            <a:r>
              <a:rPr lang="zh-CN" altLang="en-US" dirty="0">
                <a:latin typeface="黑体" panose="02010609060101010101" pitchFamily="49" charset="-122"/>
              </a:rPr>
              <a:t>运算符</a:t>
            </a:r>
            <a:endParaRPr lang="en-US" altLang="zh-CN" dirty="0">
              <a:latin typeface="黑体" panose="0201060906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Char char="u"/>
            </a:pPr>
            <a:endParaRPr lang="en-US" altLang="zh-CN" dirty="0">
              <a:latin typeface="黑体" panose="0201060906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Char char="u"/>
            </a:pPr>
            <a:r>
              <a:rPr lang="zh-CN" altLang="en-US" dirty="0">
                <a:latin typeface="黑体" panose="02010609060101010101" pitchFamily="49" charset="-122"/>
              </a:rPr>
              <a:t>输入输出函数</a:t>
            </a:r>
            <a:endParaRPr lang="en-US" altLang="zh-CN" dirty="0">
              <a:latin typeface="黑体" panose="0201060906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Char char="u"/>
            </a:pPr>
            <a:endParaRPr lang="en-US" altLang="zh-CN" dirty="0"/>
          </a:p>
        </p:txBody>
      </p:sp>
      <p:sp>
        <p:nvSpPr>
          <p:cNvPr id="614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sz="4400" dirty="0">
                <a:latin typeface="黑体" panose="02010609060101010101" pitchFamily="49" charset="-122"/>
              </a:rPr>
              <a:t>主要内容</a:t>
            </a:r>
          </a:p>
        </p:txBody>
      </p:sp>
      <p:sp>
        <p:nvSpPr>
          <p:cNvPr id="6147" name="日期占位符 4"/>
          <p:cNvSpPr>
            <a:spLocks noGrp="1"/>
          </p:cNvSpPr>
          <p:nvPr>
            <p:ph type="dt" sz="half" idx="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fld id="{BB962C8B-B14F-4D97-AF65-F5344CB8AC3E}" type="datetime4">
              <a:rPr lang="en-US" altLang="zh-CN" sz="1400" dirty="0">
                <a:solidFill>
                  <a:schemeClr val="accent1"/>
                </a:solidFill>
                <a:latin typeface="Arial" panose="020B0604020202020204" pitchFamily="34" charset="0"/>
              </a:rPr>
              <a:t>September 24, 2024</a:t>
            </a:fld>
            <a:endParaRPr lang="en-US" altLang="zh-CN" sz="1400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pic>
        <p:nvPicPr>
          <p:cNvPr id="6148" name="Picture 10" descr="C:\Program Files\Microsoft Office\MEDIA\CAGCAT10\j0195384.wm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8975" y="4652963"/>
            <a:ext cx="1795463" cy="18335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r>
              <a:rPr lang="zh-CN" altLang="en-US" sz="4400" b="1" dirty="0">
                <a:latin typeface="黑体" panose="02010609060101010101" pitchFamily="49" charset="-122"/>
              </a:rPr>
              <a:t>自增运算符</a:t>
            </a:r>
          </a:p>
        </p:txBody>
      </p:sp>
      <p:sp>
        <p:nvSpPr>
          <p:cNvPr id="34819" name="Rectangle 4"/>
          <p:cNvSpPr>
            <a:spLocks noChangeArrowheads="1"/>
          </p:cNvSpPr>
          <p:nvPr/>
        </p:nvSpPr>
        <p:spPr bwMode="auto">
          <a:xfrm>
            <a:off x="428625" y="1344613"/>
            <a:ext cx="8464550" cy="26606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++ 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自增运算符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两种格式：（若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为一个变量）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50000"/>
              <a:buFont typeface="Wingdings 2" panose="05020102010507070707" pitchFamily="18" charset="2"/>
              <a:buChar char=""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++k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50000"/>
              <a:buFont typeface="Wingdings 2" panose="05020102010507070707" pitchFamily="18" charset="2"/>
              <a:buChar char=""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k++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50000"/>
              <a:buFont typeface="Wingdings 2" panose="05020102010507070707" pitchFamily="18" charset="2"/>
              <a:buChar char=""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50000"/>
              <a:buFont typeface="Wingdings 2" panose="05020102010507070707" pitchFamily="18" charset="2"/>
              <a:buChar char=""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++ k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为前置形式：变量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先自增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（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k=k+1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），后参与其他运算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 ++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为后置形式：变量先参加其他运算，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后自增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（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k=k+1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）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4515" name="Text Box 6"/>
          <p:cNvSpPr txBox="1"/>
          <p:nvPr/>
        </p:nvSpPr>
        <p:spPr>
          <a:xfrm>
            <a:off x="5146675" y="2492375"/>
            <a:ext cx="3889375" cy="1927225"/>
          </a:xfrm>
          <a:prstGeom prst="rect">
            <a:avLst/>
          </a:prstGeom>
          <a:solidFill>
            <a:srgbClr val="CCFFCC"/>
          </a:solidFill>
          <a:ln w="9525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lstStyle/>
          <a:p>
            <a:pPr>
              <a:buSzTx/>
            </a:pPr>
            <a:r>
              <a:rPr lang="zh-CN" altLang="en-US" b="1" dirty="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如：设：</a:t>
            </a:r>
            <a:r>
              <a:rPr lang="en-US" altLang="zh-CN" b="1" dirty="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zh-CN" altLang="en-US" b="1" dirty="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＝</a:t>
            </a:r>
            <a:r>
              <a:rPr lang="en-US" altLang="zh-CN" b="1" dirty="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9</a:t>
            </a:r>
            <a:r>
              <a:rPr lang="zh-CN" altLang="en-US" b="1" dirty="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；</a:t>
            </a:r>
            <a:r>
              <a:rPr lang="en-US" altLang="zh-CN" b="1" dirty="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y</a:t>
            </a:r>
            <a:r>
              <a:rPr lang="zh-CN" altLang="en-US" b="1" dirty="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＝</a:t>
            </a:r>
            <a:r>
              <a:rPr lang="en-US" altLang="zh-CN" b="1" dirty="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++x</a:t>
            </a:r>
            <a:r>
              <a:rPr lang="zh-CN" altLang="en-US" b="1" dirty="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；</a:t>
            </a:r>
          </a:p>
          <a:p>
            <a:pPr>
              <a:buSzTx/>
            </a:pPr>
            <a:r>
              <a:rPr lang="zh-CN" altLang="en-US" b="1" dirty="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 则：</a:t>
            </a:r>
            <a:r>
              <a:rPr lang="en-US" altLang="zh-CN" b="1" dirty="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zh-CN" altLang="en-US" b="1" dirty="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＝</a:t>
            </a:r>
            <a:r>
              <a:rPr lang="en-US" altLang="zh-CN" b="1" dirty="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10</a:t>
            </a:r>
            <a:r>
              <a:rPr lang="zh-CN" altLang="en-US" b="1" dirty="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；</a:t>
            </a:r>
            <a:r>
              <a:rPr lang="en-US" altLang="zh-CN" b="1" dirty="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y</a:t>
            </a:r>
            <a:r>
              <a:rPr lang="zh-CN" altLang="en-US" b="1" dirty="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＝</a:t>
            </a:r>
            <a:r>
              <a:rPr lang="en-US" altLang="zh-CN" b="1" dirty="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10</a:t>
            </a:r>
            <a:r>
              <a:rPr lang="zh-CN" altLang="en-US" b="1" dirty="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；</a:t>
            </a:r>
          </a:p>
          <a:p>
            <a:pPr>
              <a:buSzTx/>
            </a:pPr>
            <a:endParaRPr lang="zh-CN" altLang="en-US" b="1" dirty="0">
              <a:solidFill>
                <a:srgbClr val="CC0066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buSzTx/>
            </a:pPr>
            <a:r>
              <a:rPr lang="zh-CN" altLang="en-US" b="1" dirty="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设： </a:t>
            </a:r>
            <a:r>
              <a:rPr lang="en-US" altLang="zh-CN" b="1" dirty="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zh-CN" altLang="en-US" b="1" dirty="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＝</a:t>
            </a:r>
            <a:r>
              <a:rPr lang="en-US" altLang="zh-CN" b="1" dirty="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9</a:t>
            </a:r>
            <a:r>
              <a:rPr lang="zh-CN" altLang="en-US" b="1" dirty="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；</a:t>
            </a:r>
            <a:r>
              <a:rPr lang="en-US" altLang="zh-CN" b="1" dirty="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y</a:t>
            </a:r>
            <a:r>
              <a:rPr lang="zh-CN" altLang="en-US" b="1" dirty="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＝</a:t>
            </a:r>
            <a:r>
              <a:rPr lang="en-US" altLang="zh-CN" b="1" dirty="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x++</a:t>
            </a:r>
            <a:r>
              <a:rPr lang="zh-CN" altLang="en-US" b="1" dirty="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；</a:t>
            </a:r>
          </a:p>
          <a:p>
            <a:pPr>
              <a:buSzTx/>
            </a:pPr>
            <a:r>
              <a:rPr lang="zh-CN" altLang="en-US" b="1" dirty="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则：</a:t>
            </a:r>
            <a:r>
              <a:rPr lang="en-US" altLang="zh-CN" b="1" dirty="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zh-CN" altLang="en-US" b="1" dirty="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＝</a:t>
            </a:r>
            <a:r>
              <a:rPr lang="en-US" altLang="zh-CN" b="1" dirty="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10</a:t>
            </a:r>
            <a:r>
              <a:rPr lang="zh-CN" altLang="en-US" b="1" dirty="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；</a:t>
            </a:r>
            <a:r>
              <a:rPr lang="en-US" altLang="zh-CN" b="1" dirty="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y</a:t>
            </a:r>
            <a:r>
              <a:rPr lang="zh-CN" altLang="en-US" b="1" dirty="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＝</a:t>
            </a:r>
            <a:r>
              <a:rPr lang="en-US" altLang="zh-CN" b="1" dirty="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9</a:t>
            </a:r>
            <a:r>
              <a:rPr lang="zh-CN" altLang="en-US" b="1" dirty="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；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r>
              <a:rPr lang="zh-CN" altLang="en-US" sz="4400" b="1" dirty="0">
                <a:latin typeface="黑体" panose="02010609060101010101" pitchFamily="49" charset="-122"/>
              </a:rPr>
              <a:t>注意</a:t>
            </a:r>
          </a:p>
        </p:txBody>
      </p:sp>
      <p:sp>
        <p:nvSpPr>
          <p:cNvPr id="65538" name="Rectangle 3"/>
          <p:cNvSpPr>
            <a:spLocks noGrp="1"/>
          </p:cNvSpPr>
          <p:nvPr>
            <p:ph idx="1"/>
          </p:nvPr>
        </p:nvSpPr>
        <p:spPr>
          <a:xfrm>
            <a:off x="468313" y="1341438"/>
            <a:ext cx="8424862" cy="5359400"/>
          </a:xfrm>
        </p:spPr>
        <p:txBody>
          <a:bodyPr vert="horz" wrap="square" lIns="91440" tIns="45720" rIns="91440" bIns="45720" anchor="t" anchorCtr="0"/>
          <a:lstStyle/>
          <a:p>
            <a:r>
              <a:rPr lang="en-US" altLang="zh-CN" dirty="0">
                <a:latin typeface="Times New Roman" panose="02020603050405020304" pitchFamily="18" charset="0"/>
              </a:rPr>
              <a:t>++</a:t>
            </a:r>
            <a:r>
              <a:rPr lang="zh-CN" altLang="en-US" dirty="0">
                <a:latin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</a:rPr>
              <a:t>--</a:t>
            </a:r>
            <a:r>
              <a:rPr lang="zh-CN" altLang="en-US" sz="2800" dirty="0">
                <a:latin typeface="Times New Roman" panose="02020603050405020304" pitchFamily="18" charset="0"/>
              </a:rPr>
              <a:t>运算符</a:t>
            </a:r>
          </a:p>
          <a:p>
            <a:pPr lvl="1"/>
            <a:r>
              <a:rPr lang="zh-CN" altLang="en-US" sz="2400" dirty="0">
                <a:latin typeface="Times New Roman" panose="02020603050405020304" pitchFamily="18" charset="0"/>
              </a:rPr>
              <a:t>优先级（具体见书附录）</a:t>
            </a:r>
          </a:p>
          <a:p>
            <a:pPr lvl="1"/>
            <a:r>
              <a:rPr lang="zh-CN" altLang="en-US" sz="24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结合方向是：从右向左</a:t>
            </a:r>
          </a:p>
          <a:p>
            <a:pPr lvl="2"/>
            <a:r>
              <a:rPr lang="zh-CN" altLang="en-US" dirty="0">
                <a:latin typeface="Times New Roman" panose="02020603050405020304" pitchFamily="18" charset="0"/>
              </a:rPr>
              <a:t>即操作数先</a:t>
            </a:r>
            <a:r>
              <a:rPr lang="zh-CN" altLang="en-US" dirty="0">
                <a:solidFill>
                  <a:srgbClr val="CC0000"/>
                </a:solidFill>
                <a:latin typeface="Times New Roman" panose="02020603050405020304" pitchFamily="18" charset="0"/>
              </a:rPr>
              <a:t>与右边的运算符结合</a:t>
            </a:r>
          </a:p>
          <a:p>
            <a:pPr lvl="2"/>
            <a:endParaRPr lang="zh-CN" altLang="en-US" sz="2000" dirty="0">
              <a:latin typeface="Times New Roman" panose="02020603050405020304" pitchFamily="18" charset="0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</a:rPr>
              <a:t>例：</a:t>
            </a:r>
          </a:p>
          <a:p>
            <a:pPr lvl="1"/>
            <a:r>
              <a:rPr lang="zh-CN" altLang="en-US" sz="2400" dirty="0">
                <a:latin typeface="Times New Roman" panose="02020603050405020304" pitchFamily="18" charset="0"/>
              </a:rPr>
              <a:t>若</a:t>
            </a:r>
            <a:r>
              <a:rPr lang="en-US" altLang="zh-CN" sz="2400" dirty="0">
                <a:latin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</a:rPr>
              <a:t>的初始值为</a:t>
            </a:r>
            <a:r>
              <a:rPr lang="en-US" altLang="zh-CN" sz="2400" dirty="0">
                <a:latin typeface="Times New Roman" panose="02020603050405020304" pitchFamily="18" charset="0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</a:rPr>
              <a:t>，计算</a:t>
            </a:r>
            <a:r>
              <a:rPr lang="en-US" altLang="zh-CN" sz="2400" dirty="0">
                <a:latin typeface="Times New Roman" panose="02020603050405020304" pitchFamily="18" charset="0"/>
              </a:rPr>
              <a:t>+i++</a:t>
            </a:r>
          </a:p>
          <a:p>
            <a:pPr lvl="2"/>
            <a:r>
              <a:rPr lang="zh-CN" altLang="en-US" sz="2000" dirty="0">
                <a:latin typeface="Times New Roman" panose="02020603050405020304" pitchFamily="18" charset="0"/>
              </a:rPr>
              <a:t>实质是计算</a:t>
            </a:r>
            <a:r>
              <a:rPr lang="en-US" altLang="zh-CN" sz="2000" dirty="0">
                <a:latin typeface="Times New Roman" panose="02020603050405020304" pitchFamily="18" charset="0"/>
              </a:rPr>
              <a:t>+(i++)</a:t>
            </a:r>
            <a:r>
              <a:rPr lang="zh-CN" altLang="en-US" sz="2000" dirty="0">
                <a:latin typeface="Times New Roman" panose="02020603050405020304" pitchFamily="18" charset="0"/>
              </a:rPr>
              <a:t>，则表达式的结果是</a:t>
            </a:r>
            <a:r>
              <a:rPr lang="en-US" altLang="zh-CN" sz="2000" dirty="0">
                <a:latin typeface="Times New Roman" panose="02020603050405020304" pitchFamily="18" charset="0"/>
              </a:rPr>
              <a:t>+3</a:t>
            </a:r>
            <a:r>
              <a:rPr lang="zh-CN" altLang="en-US" sz="2000" dirty="0">
                <a:latin typeface="Times New Roman" panose="02020603050405020304" pitchFamily="18" charset="0"/>
              </a:rPr>
              <a:t>，</a:t>
            </a:r>
            <a:r>
              <a:rPr lang="en-US" altLang="zh-CN" sz="2000" dirty="0">
                <a:latin typeface="Times New Roman" panose="02020603050405020304" pitchFamily="18" charset="0"/>
              </a:rPr>
              <a:t>i</a:t>
            </a:r>
            <a:r>
              <a:rPr lang="zh-CN" altLang="en-US" sz="2000" dirty="0">
                <a:latin typeface="Times New Roman" panose="02020603050405020304" pitchFamily="18" charset="0"/>
              </a:rPr>
              <a:t>为</a:t>
            </a:r>
            <a:r>
              <a:rPr lang="en-US" altLang="zh-CN" sz="2000" dirty="0">
                <a:latin typeface="Times New Roman" panose="02020603050405020304" pitchFamily="18" charset="0"/>
              </a:rPr>
              <a:t>4</a:t>
            </a:r>
          </a:p>
          <a:p>
            <a:pPr lvl="1"/>
            <a:r>
              <a:rPr lang="zh-CN" altLang="en-US" sz="2400" dirty="0">
                <a:latin typeface="Times New Roman" panose="02020603050405020304" pitchFamily="18" charset="0"/>
              </a:rPr>
              <a:t>若计算</a:t>
            </a:r>
            <a:r>
              <a:rPr lang="en-US" altLang="zh-CN" sz="2400" dirty="0">
                <a:latin typeface="Times New Roman" panose="02020603050405020304" pitchFamily="18" charset="0"/>
              </a:rPr>
              <a:t>-i++</a:t>
            </a:r>
          </a:p>
          <a:p>
            <a:pPr lvl="2"/>
            <a:r>
              <a:rPr lang="zh-CN" altLang="en-US" sz="2000" dirty="0">
                <a:latin typeface="Times New Roman" panose="02020603050405020304" pitchFamily="18" charset="0"/>
              </a:rPr>
              <a:t>实质是计算</a:t>
            </a:r>
            <a:r>
              <a:rPr lang="en-US" altLang="zh-CN" sz="2000" dirty="0">
                <a:latin typeface="Times New Roman" panose="02020603050405020304" pitchFamily="18" charset="0"/>
              </a:rPr>
              <a:t>-(i++),</a:t>
            </a:r>
            <a:r>
              <a:rPr lang="zh-CN" altLang="en-US" sz="2000" dirty="0">
                <a:latin typeface="Times New Roman" panose="02020603050405020304" pitchFamily="18" charset="0"/>
              </a:rPr>
              <a:t>则表达式的结果是</a:t>
            </a:r>
            <a:r>
              <a:rPr lang="en-US" altLang="zh-CN" sz="2000" dirty="0">
                <a:latin typeface="Times New Roman" panose="02020603050405020304" pitchFamily="18" charset="0"/>
              </a:rPr>
              <a:t>-3</a:t>
            </a:r>
            <a:r>
              <a:rPr lang="zh-CN" altLang="en-US" sz="2000" dirty="0">
                <a:latin typeface="Times New Roman" panose="02020603050405020304" pitchFamily="18" charset="0"/>
              </a:rPr>
              <a:t>，</a:t>
            </a:r>
            <a:r>
              <a:rPr lang="en-US" altLang="zh-CN" sz="2000" dirty="0">
                <a:latin typeface="Times New Roman" panose="02020603050405020304" pitchFamily="18" charset="0"/>
              </a:rPr>
              <a:t>i</a:t>
            </a:r>
            <a:r>
              <a:rPr lang="zh-CN" altLang="en-US" sz="2000" dirty="0">
                <a:latin typeface="Times New Roman" panose="02020603050405020304" pitchFamily="18" charset="0"/>
              </a:rPr>
              <a:t>为</a:t>
            </a:r>
            <a:r>
              <a:rPr lang="en-US" altLang="zh-CN" sz="2000" dirty="0">
                <a:latin typeface="Times New Roman" panose="02020603050405020304" pitchFamily="18" charset="0"/>
              </a:rPr>
              <a:t>4</a:t>
            </a:r>
          </a:p>
          <a:p>
            <a:pPr lvl="1"/>
            <a:r>
              <a:rPr lang="zh-CN" altLang="en-US" sz="2400" dirty="0">
                <a:latin typeface="Times New Roman" panose="02020603050405020304" pitchFamily="18" charset="0"/>
              </a:rPr>
              <a:t>若计算</a:t>
            </a:r>
            <a:r>
              <a:rPr lang="en-US" altLang="zh-CN" sz="2400" dirty="0">
                <a:latin typeface="Times New Roman" panose="02020603050405020304" pitchFamily="18" charset="0"/>
              </a:rPr>
              <a:t>-++i</a:t>
            </a:r>
          </a:p>
          <a:p>
            <a:pPr lvl="2"/>
            <a:r>
              <a:rPr lang="zh-CN" altLang="en-US" sz="2000" dirty="0">
                <a:latin typeface="Times New Roman" panose="02020603050405020304" pitchFamily="18" charset="0"/>
              </a:rPr>
              <a:t>实质是计算</a:t>
            </a:r>
            <a:r>
              <a:rPr lang="en-US" altLang="zh-CN" sz="2000" dirty="0">
                <a:latin typeface="Times New Roman" panose="02020603050405020304" pitchFamily="18" charset="0"/>
              </a:rPr>
              <a:t>-(++i),</a:t>
            </a:r>
            <a:r>
              <a:rPr lang="zh-CN" altLang="en-US" sz="2000" dirty="0">
                <a:latin typeface="Times New Roman" panose="02020603050405020304" pitchFamily="18" charset="0"/>
              </a:rPr>
              <a:t>则表达式的结果是</a:t>
            </a:r>
            <a:r>
              <a:rPr lang="en-US" altLang="zh-CN" sz="2000" dirty="0">
                <a:latin typeface="Times New Roman" panose="02020603050405020304" pitchFamily="18" charset="0"/>
              </a:rPr>
              <a:t>-4</a:t>
            </a:r>
            <a:r>
              <a:rPr lang="zh-CN" altLang="en-US" sz="2000" dirty="0">
                <a:latin typeface="Times New Roman" panose="02020603050405020304" pitchFamily="18" charset="0"/>
              </a:rPr>
              <a:t>，</a:t>
            </a:r>
            <a:r>
              <a:rPr lang="en-US" altLang="zh-CN" sz="2000" dirty="0">
                <a:latin typeface="Times New Roman" panose="02020603050405020304" pitchFamily="18" charset="0"/>
              </a:rPr>
              <a:t>i</a:t>
            </a:r>
            <a:r>
              <a:rPr lang="zh-CN" altLang="en-US" sz="2000" dirty="0">
                <a:latin typeface="Times New Roman" panose="02020603050405020304" pitchFamily="18" charset="0"/>
              </a:rPr>
              <a:t>为</a:t>
            </a:r>
            <a:r>
              <a:rPr lang="en-US" altLang="zh-CN" sz="2000" dirty="0">
                <a:latin typeface="Times New Roman" panose="02020603050405020304" pitchFamily="18" charset="0"/>
              </a:rPr>
              <a:t>4</a:t>
            </a:r>
          </a:p>
          <a:p>
            <a:pPr lvl="1"/>
            <a:endParaRPr lang="en-US" altLang="zh-CN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3"/>
          <p:cNvSpPr>
            <a:spLocks noGrp="1"/>
          </p:cNvSpPr>
          <p:nvPr>
            <p:ph idx="1"/>
          </p:nvPr>
        </p:nvSpPr>
        <p:spPr>
          <a:xfrm>
            <a:off x="612775" y="1498600"/>
            <a:ext cx="7920038" cy="5026025"/>
          </a:xfrm>
        </p:spPr>
        <p:txBody>
          <a:bodyPr vert="horz" wrap="square" lIns="91440" tIns="45720" rIns="91440" bIns="45720" anchor="t" anchorCtr="0"/>
          <a:lstStyle/>
          <a:p>
            <a:pPr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++</a:t>
            </a:r>
            <a:r>
              <a:rPr lang="zh-CN" altLang="en-US" dirty="0">
                <a:latin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</a:rPr>
              <a:t>--</a:t>
            </a:r>
            <a:r>
              <a:rPr lang="zh-CN" altLang="en-US" dirty="0">
                <a:latin typeface="Times New Roman" panose="02020603050405020304" pitchFamily="18" charset="0"/>
              </a:rPr>
              <a:t>只能用于变量，不能用于常量或表达式，如</a:t>
            </a:r>
            <a:r>
              <a:rPr lang="en-US" altLang="zh-CN" dirty="0">
                <a:latin typeface="Times New Roman" panose="02020603050405020304" pitchFamily="18" charset="0"/>
              </a:rPr>
              <a:t> ++10 </a:t>
            </a:r>
            <a:r>
              <a:rPr lang="zh-CN" altLang="en-US" dirty="0">
                <a:latin typeface="Times New Roman" panose="02020603050405020304" pitchFamily="18" charset="0"/>
              </a:rPr>
              <a:t>是错误的</a:t>
            </a:r>
          </a:p>
          <a:p>
            <a:pPr lvl="1"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常量的值是不变的；</a:t>
            </a:r>
          </a:p>
          <a:p>
            <a:pPr lvl="1"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若</a:t>
            </a:r>
            <a:r>
              <a:rPr lang="en-US" altLang="zh-CN" dirty="0">
                <a:latin typeface="Times New Roman" panose="02020603050405020304" pitchFamily="18" charset="0"/>
              </a:rPr>
              <a:t>(x+y)++</a:t>
            </a:r>
            <a:r>
              <a:rPr lang="zh-CN" altLang="en-US" dirty="0">
                <a:latin typeface="Times New Roman" panose="02020603050405020304" pitchFamily="18" charset="0"/>
              </a:rPr>
              <a:t>能运算的话，假设</a:t>
            </a:r>
            <a:r>
              <a:rPr lang="en-US" altLang="zh-CN" dirty="0">
                <a:latin typeface="Times New Roman" panose="02020603050405020304" pitchFamily="18" charset="0"/>
              </a:rPr>
              <a:t>x+y</a:t>
            </a:r>
            <a:r>
              <a:rPr lang="zh-CN" altLang="en-US" dirty="0">
                <a:latin typeface="Times New Roman" panose="02020603050405020304" pitchFamily="18" charset="0"/>
              </a:rPr>
              <a:t>等于</a:t>
            </a:r>
            <a:r>
              <a:rPr lang="en-US" altLang="zh-CN" dirty="0">
                <a:latin typeface="Times New Roman" panose="02020603050405020304" pitchFamily="18" charset="0"/>
              </a:rPr>
              <a:t>10</a:t>
            </a:r>
            <a:r>
              <a:rPr lang="zh-CN" altLang="en-US" dirty="0">
                <a:latin typeface="Times New Roman" panose="02020603050405020304" pitchFamily="18" charset="0"/>
              </a:rPr>
              <a:t>，那么自增后的值</a:t>
            </a:r>
            <a:r>
              <a:rPr lang="en-US" altLang="zh-CN" dirty="0">
                <a:latin typeface="Times New Roman" panose="02020603050405020304" pitchFamily="18" charset="0"/>
              </a:rPr>
              <a:t>11</a:t>
            </a:r>
            <a:r>
              <a:rPr lang="zh-CN" altLang="en-US" dirty="0">
                <a:latin typeface="Times New Roman" panose="02020603050405020304" pitchFamily="18" charset="0"/>
              </a:rPr>
              <a:t>，保存在哪个变量中呢？</a:t>
            </a:r>
          </a:p>
          <a:p>
            <a:pPr>
              <a:lnSpc>
                <a:spcPct val="90000"/>
              </a:lnSpc>
              <a:buNone/>
            </a:pPr>
            <a:endParaRPr lang="zh-CN" altLang="en-US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这两个运算符常用于循环变量表达式中</a:t>
            </a:r>
          </a:p>
          <a:p>
            <a:pPr lvl="1"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表达简洁、高效</a:t>
            </a:r>
          </a:p>
          <a:p>
            <a:pPr lvl="1">
              <a:lnSpc>
                <a:spcPct val="90000"/>
              </a:lnSpc>
            </a:pPr>
            <a:endParaRPr lang="zh-CN" altLang="en-US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不要滥用</a:t>
            </a:r>
          </a:p>
        </p:txBody>
      </p:sp>
      <p:sp>
        <p:nvSpPr>
          <p:cNvPr id="6656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r>
              <a:rPr lang="zh-CN" altLang="en-US" sz="4400" b="1" dirty="0">
                <a:latin typeface="黑体" panose="02010609060101010101" pitchFamily="49" charset="-122"/>
              </a:rPr>
              <a:t>注意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文本框 66"/>
          <p:cNvSpPr txBox="1"/>
          <p:nvPr/>
        </p:nvSpPr>
        <p:spPr>
          <a:xfrm>
            <a:off x="539750" y="1844675"/>
            <a:ext cx="8179435" cy="2738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smtClean="0">
                <a:ea typeface="黑体" panose="02010609060101010101" pitchFamily="49" charset="-122"/>
                <a:cs typeface="Times New Roman" panose="02020603050405020304" pitchFamily="18" charset="0"/>
              </a:rPr>
              <a:t>“</a:t>
            </a:r>
            <a:r>
              <a:rPr lang="en-US" altLang="zh-CN" sz="3200" b="1" smtClean="0">
                <a:solidFill>
                  <a:srgbClr val="C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zh-CN" altLang="en-US" sz="2800" smtClean="0">
                <a:ea typeface="黑体" panose="02010609060101010101" pitchFamily="49" charset="-122"/>
                <a:cs typeface="Times New Roman" panose="02020603050405020304" pitchFamily="18" charset="0"/>
              </a:rPr>
              <a:t>”的</a:t>
            </a:r>
            <a:r>
              <a:rPr lang="zh-CN" altLang="en-US" sz="2800">
                <a:ea typeface="黑体" panose="02010609060101010101" pitchFamily="49" charset="-122"/>
                <a:cs typeface="Times New Roman" panose="02020603050405020304" pitchFamily="18" charset="0"/>
              </a:rPr>
              <a:t>作用是将一个数据赋给一个变量</a:t>
            </a:r>
            <a:endParaRPr lang="zh-CN" altLang="en-US" sz="2800" smtClean="0"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altLang="zh-CN" sz="2800" smtClean="0"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zh-CN" altLang="en-US" sz="2800" smtClean="0">
                <a:ea typeface="黑体" panose="02010609060101010101" pitchFamily="49" charset="-122"/>
                <a:cs typeface="Times New Roman" panose="02020603050405020304" pitchFamily="18" charset="0"/>
              </a:rPr>
              <a:t>例如：</a:t>
            </a:r>
            <a:r>
              <a:rPr lang="en-US" altLang="zh-CN" sz="2800" smtClean="0">
                <a:ea typeface="黑体" panose="02010609060101010101" pitchFamily="49" charset="-122"/>
                <a:cs typeface="Times New Roman" panose="02020603050405020304" pitchFamily="18" charset="0"/>
              </a:rPr>
              <a:t>a=3</a:t>
            </a:r>
            <a:r>
              <a:rPr lang="zh-CN" altLang="en-US" sz="2800">
                <a:ea typeface="黑体" panose="02010609060101010101" pitchFamily="49" charset="-122"/>
                <a:cs typeface="Times New Roman" panose="02020603050405020304" pitchFamily="18" charset="0"/>
              </a:rPr>
              <a:t>的作用是执行一次赋值操作（或称赋值运算），把常量</a:t>
            </a:r>
            <a:r>
              <a:rPr lang="en-US" altLang="zh-CN" sz="2800"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800">
                <a:ea typeface="黑体" panose="02010609060101010101" pitchFamily="49" charset="-122"/>
                <a:cs typeface="Times New Roman" panose="02020603050405020304" pitchFamily="18" charset="0"/>
              </a:rPr>
              <a:t>赋给变量</a:t>
            </a:r>
            <a:r>
              <a:rPr lang="en-US" altLang="zh-CN" sz="2800"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800" smtClean="0"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</a:p>
          <a:p>
            <a:pPr>
              <a:lnSpc>
                <a:spcPct val="100000"/>
              </a:lnSpc>
            </a:pPr>
            <a:endParaRPr lang="en-US" altLang="zh-CN" sz="2800" smtClean="0"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zh-CN" altLang="en-US" sz="2800" smtClean="0">
                <a:ea typeface="黑体" panose="02010609060101010101" pitchFamily="49" charset="-122"/>
                <a:cs typeface="Times New Roman" panose="02020603050405020304" pitchFamily="18" charset="0"/>
              </a:rPr>
              <a:t>也</a:t>
            </a:r>
            <a:r>
              <a:rPr lang="zh-CN" altLang="en-US" sz="2800">
                <a:ea typeface="黑体" panose="02010609060101010101" pitchFamily="49" charset="-122"/>
                <a:cs typeface="Times New Roman" panose="02020603050405020304" pitchFamily="18" charset="0"/>
              </a:rPr>
              <a:t>可以将一个表达式的值赋给一个变量，如</a:t>
            </a:r>
            <a:r>
              <a:rPr lang="en-US" altLang="zh-CN" sz="2800" smtClean="0"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a=b+3</a:t>
            </a:r>
            <a:endParaRPr lang="zh-CN" altLang="en-US" sz="280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451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r>
              <a:rPr lang="zh-CN" altLang="en-US" sz="4400" b="1" dirty="0">
                <a:latin typeface="黑体" panose="02010609060101010101" pitchFamily="49" charset="-122"/>
              </a:rPr>
              <a:t>赋值运算符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707" name="Rectangle 3"/>
          <p:cNvSpPr>
            <a:spLocks noChangeArrowheads="1"/>
          </p:cNvSpPr>
          <p:nvPr/>
        </p:nvSpPr>
        <p:spPr bwMode="auto">
          <a:xfrm>
            <a:off x="611188" y="1701800"/>
            <a:ext cx="8139113" cy="446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838200" indent="-838200" defTabSz="7620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1143000" indent="-685800" defTabSz="76200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600200" indent="-685800" defTabSz="7620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2019300" indent="-685800" defTabSz="7620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438400" indent="-685800" defTabSz="7620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895600" indent="-685800" defTabSz="7620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3352800" indent="-685800" defTabSz="7620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810000" indent="-685800" defTabSz="7620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4267200" indent="-685800" defTabSz="7620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714375" algn="l" defTabSz="7620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在赋值符“＝”之前加上其他运算符，可以构成复合的运算符。</a:t>
            </a:r>
            <a:endParaRPr kumimoji="1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838200" marR="0" lvl="0" indent="-838200" algn="just" defTabSz="7620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838200" marR="0" lvl="0" indent="-838200" algn="just" defTabSz="7620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例如</a:t>
            </a:r>
            <a:r>
              <a:rPr kumimoji="1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7620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 a</a:t>
            </a:r>
            <a:r>
              <a:rPr kumimoji="1" lang="en-US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+=</a:t>
            </a:r>
            <a:r>
              <a:rPr kumimoji="1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</a:t>
            </a:r>
            <a:r>
              <a:rPr kumimoji="1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等价于  </a:t>
            </a:r>
            <a:r>
              <a:rPr kumimoji="1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a=a+3</a:t>
            </a:r>
          </a:p>
          <a:p>
            <a:pPr marL="0" marR="0" lvl="0" indent="0" algn="l" defTabSz="7620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 x</a:t>
            </a:r>
            <a:r>
              <a:rPr kumimoji="1" lang="en-US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*=</a:t>
            </a:r>
            <a:r>
              <a:rPr kumimoji="1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y+8</a:t>
            </a:r>
            <a:r>
              <a:rPr kumimoji="1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等价于</a:t>
            </a:r>
            <a:r>
              <a:rPr kumimoji="1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x=x*(y+8)</a:t>
            </a:r>
            <a:endParaRPr kumimoji="1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7620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 x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%=</a:t>
            </a:r>
            <a:r>
              <a:rPr kumimoji="1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</a:t>
            </a:r>
            <a:r>
              <a:rPr kumimoji="1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等价于  </a:t>
            </a:r>
            <a:r>
              <a:rPr kumimoji="1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x=x%3</a:t>
            </a:r>
          </a:p>
        </p:txBody>
      </p:sp>
      <p:sp>
        <p:nvSpPr>
          <p:cNvPr id="63490" name="Rectangle 2"/>
          <p:cNvSpPr>
            <a:spLocks noGrp="1"/>
          </p:cNvSpPr>
          <p:nvPr>
            <p:ph type="title"/>
          </p:nvPr>
        </p:nvSpPr>
        <p:spPr>
          <a:xfrm>
            <a:off x="3419475" y="241300"/>
            <a:ext cx="5543550" cy="739775"/>
          </a:xfrm>
        </p:spPr>
        <p:txBody>
          <a:bodyPr vert="horz" wrap="square" lIns="91440" tIns="45720" rIns="91440" bIns="45720" anchor="ctr" anchorCtr="0"/>
          <a:lstStyle/>
          <a:p>
            <a:r>
              <a:rPr lang="en-US" altLang="zh-CN" dirty="0"/>
              <a:t>  </a:t>
            </a:r>
            <a:r>
              <a:rPr lang="zh-CN" altLang="en-US" dirty="0"/>
              <a:t>复合赋值运算符 </a:t>
            </a:r>
          </a:p>
        </p:txBody>
      </p:sp>
    </p:spTree>
  </p:cSld>
  <p:clrMapOvr>
    <a:masterClrMapping/>
  </p:clrMapOvr>
  <p:transition advClick="0">
    <p:strips dir="ru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3"/>
          <p:cNvSpPr>
            <a:spLocks noGrp="1"/>
          </p:cNvSpPr>
          <p:nvPr>
            <p:ph idx="1"/>
          </p:nvPr>
        </p:nvSpPr>
        <p:spPr>
          <a:xfrm>
            <a:off x="468313" y="1787525"/>
            <a:ext cx="8229600" cy="4233863"/>
          </a:xfrm>
        </p:spPr>
        <p:txBody>
          <a:bodyPr vert="horz" wrap="square" lIns="91440" tIns="45720" rIns="91440" bIns="45720" anchor="t" anchorCtr="0"/>
          <a:lstStyle/>
          <a:p>
            <a:r>
              <a:rPr lang="zh-CN" altLang="en-US" dirty="0">
                <a:latin typeface="Times New Roman" panose="02020603050405020304" pitchFamily="18" charset="0"/>
              </a:rPr>
              <a:t>要注意三个方面问题：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1">
              <a:buNone/>
            </a:pPr>
            <a:endParaRPr lang="zh-CN" altLang="en-US" dirty="0">
              <a:latin typeface="Times New Roman" panose="02020603050405020304" pitchFamily="18" charset="0"/>
            </a:endParaRPr>
          </a:p>
          <a:p>
            <a:pPr lvl="1"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                    </a:t>
            </a:r>
            <a:r>
              <a:rPr lang="en-US" altLang="zh-CN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、优先级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1">
              <a:buNone/>
            </a:pPr>
            <a:endParaRPr lang="zh-CN" altLang="en-US" dirty="0">
              <a:latin typeface="Times New Roman" panose="02020603050405020304" pitchFamily="18" charset="0"/>
            </a:endParaRPr>
          </a:p>
          <a:p>
            <a:pPr lvl="1"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                    </a:t>
            </a:r>
            <a:r>
              <a:rPr lang="en-US" altLang="zh-CN" dirty="0"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</a:rPr>
              <a:t>、结合性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1">
              <a:buNone/>
            </a:pPr>
            <a:endParaRPr lang="zh-CN" altLang="en-US" dirty="0">
              <a:latin typeface="Times New Roman" panose="02020603050405020304" pitchFamily="18" charset="0"/>
            </a:endParaRPr>
          </a:p>
          <a:p>
            <a:pPr lvl="1"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                    </a:t>
            </a:r>
            <a:r>
              <a:rPr lang="en-US" altLang="zh-CN" dirty="0">
                <a:latin typeface="Times New Roman" panose="02020603050405020304" pitchFamily="18" charset="0"/>
              </a:rPr>
              <a:t>c</a:t>
            </a:r>
            <a:r>
              <a:rPr lang="zh-CN" altLang="en-US" dirty="0">
                <a:latin typeface="Times New Roman" panose="02020603050405020304" pitchFamily="18" charset="0"/>
              </a:rPr>
              <a:t>、数据类型的转换</a:t>
            </a:r>
            <a:endParaRPr lang="zh-CN" alt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7586" name="Rectangle 2"/>
          <p:cNvSpPr>
            <a:spLocks noGrp="1"/>
          </p:cNvSpPr>
          <p:nvPr>
            <p:ph type="title"/>
          </p:nvPr>
        </p:nvSpPr>
        <p:spPr>
          <a:xfrm>
            <a:off x="3276600" y="241300"/>
            <a:ext cx="5543550" cy="739775"/>
          </a:xfrm>
        </p:spPr>
        <p:txBody>
          <a:bodyPr vert="horz" wrap="square" lIns="91440" tIns="45720" rIns="91440" bIns="45720" anchor="ctr" anchorCtr="0"/>
          <a:lstStyle/>
          <a:p>
            <a:r>
              <a:rPr lang="en-US" altLang="zh-CN" sz="4400" dirty="0"/>
              <a:t>  </a:t>
            </a:r>
            <a:r>
              <a:rPr lang="zh-CN" altLang="en-US" sz="4400" dirty="0"/>
              <a:t>运算符小结 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/>
          </p:cNvSpPr>
          <p:nvPr>
            <p:ph type="title"/>
          </p:nvPr>
        </p:nvSpPr>
        <p:spPr>
          <a:xfrm>
            <a:off x="3276600" y="169545"/>
            <a:ext cx="5543550" cy="739775"/>
          </a:xfrm>
        </p:spPr>
        <p:txBody>
          <a:bodyPr vert="horz" wrap="square" lIns="91440" tIns="45720" rIns="91440" bIns="45720" anchor="ctr" anchorCtr="0"/>
          <a:lstStyle/>
          <a:p>
            <a:r>
              <a:rPr lang="en-US" altLang="zh-CN" sz="4400" dirty="0"/>
              <a:t>  </a:t>
            </a:r>
            <a:r>
              <a:rPr lang="zh-CN" altLang="en-US" sz="4400" dirty="0">
                <a:sym typeface="+mn-ea"/>
              </a:rPr>
              <a:t>运算中</a:t>
            </a:r>
            <a:r>
              <a:rPr lang="zh-CN" altLang="en-US" sz="4400" dirty="0"/>
              <a:t>数据类型转换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190" y="2860675"/>
            <a:ext cx="8954770" cy="374459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整型、实型、字符型数据间可以进行混合运算，</a:t>
            </a:r>
            <a:r>
              <a:rPr lang="zh-CN" altLang="en-US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规律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: </a:t>
            </a:r>
          </a:p>
          <a:p>
            <a:pPr marL="457200" lvl="1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230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lang="zh-CN" altLang="en-US" sz="23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3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230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、*、</a:t>
            </a:r>
            <a:r>
              <a:rPr lang="en-US" altLang="zh-CN" sz="23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sz="23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运算的两个数中有一个数为</a:t>
            </a:r>
            <a:r>
              <a:rPr lang="en-US" altLang="zh-CN" sz="23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float</a:t>
            </a:r>
            <a:r>
              <a:rPr lang="zh-CN" altLang="en-US" sz="23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或</a:t>
            </a:r>
            <a:r>
              <a:rPr lang="en-US" altLang="zh-CN" sz="23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double</a:t>
            </a:r>
            <a:r>
              <a:rPr lang="zh-CN" altLang="en-US" sz="23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型，结果是</a:t>
            </a:r>
            <a:r>
              <a:rPr lang="en-US" altLang="zh-CN" sz="23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double</a:t>
            </a:r>
            <a:r>
              <a:rPr lang="zh-CN" altLang="en-US" sz="23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型，因为系统将所有</a:t>
            </a:r>
            <a:r>
              <a:rPr lang="en-US" altLang="zh-CN" sz="23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float</a:t>
            </a:r>
            <a:r>
              <a:rPr lang="zh-CN" altLang="en-US" sz="23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型数据都先转换为</a:t>
            </a:r>
            <a:r>
              <a:rPr lang="en-US" altLang="zh-CN" sz="23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double</a:t>
            </a:r>
            <a:r>
              <a:rPr lang="zh-CN" altLang="en-US" sz="23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型，然后进行运算。</a:t>
            </a:r>
          </a:p>
          <a:p>
            <a:pPr marL="457200" lvl="1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30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如果</a:t>
            </a:r>
            <a:r>
              <a:rPr lang="en-US" altLang="zh-CN" sz="2300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zh-CN" altLang="en-US" sz="23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型与</a:t>
            </a:r>
            <a:r>
              <a:rPr lang="en-US" altLang="zh-CN" sz="23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float</a:t>
            </a:r>
            <a:r>
              <a:rPr lang="zh-CN" altLang="en-US" sz="23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或</a:t>
            </a:r>
            <a:r>
              <a:rPr lang="en-US" altLang="zh-CN" sz="23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double</a:t>
            </a:r>
            <a:r>
              <a:rPr lang="zh-CN" altLang="en-US" sz="23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型数据进行运算，先把</a:t>
            </a:r>
            <a:r>
              <a:rPr lang="en-US" altLang="zh-CN" sz="2300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zh-CN" altLang="en-US" sz="23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型数据转换为实型，然后进行运算，结果是实型。</a:t>
            </a:r>
          </a:p>
          <a:p>
            <a:pPr marL="457200" lvl="1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23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char</a:t>
            </a:r>
            <a:r>
              <a:rPr lang="zh-CN" altLang="en-US" sz="23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型数据与整型数据进行运算，是把字符的</a:t>
            </a:r>
            <a:r>
              <a:rPr lang="en-US" altLang="zh-CN" sz="23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ASCII</a:t>
            </a:r>
            <a:r>
              <a:rPr lang="zh-CN" altLang="en-US" sz="23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代码与整型数据进行运算</a:t>
            </a:r>
            <a:r>
              <a:rPr lang="zh-CN" altLang="en-US" sz="230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。如果</a:t>
            </a:r>
            <a:r>
              <a:rPr lang="zh-CN" altLang="en-US" sz="23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字符型数据与实型数据进行运算，则将字符的</a:t>
            </a:r>
            <a:r>
              <a:rPr lang="en-US" altLang="zh-CN" sz="23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ASCII</a:t>
            </a:r>
            <a:r>
              <a:rPr lang="zh-CN" altLang="en-US" sz="23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代码转换为实型数据，然后进行运算。</a:t>
            </a:r>
          </a:p>
        </p:txBody>
      </p:sp>
      <p:sp>
        <p:nvSpPr>
          <p:cNvPr id="2" name="内容占位符 2"/>
          <p:cNvSpPr>
            <a:spLocks noGrp="1"/>
          </p:cNvSpPr>
          <p:nvPr/>
        </p:nvSpPr>
        <p:spPr>
          <a:xfrm>
            <a:off x="189230" y="1341120"/>
            <a:ext cx="8954770" cy="9537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+mn-lt"/>
                <a:ea typeface="黑体" panose="02010609060101010101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黑体" panose="02010609060101010101" pitchFamily="49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+mn-lt"/>
                <a:ea typeface="黑体" panose="02010609060101010101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黑体" panose="02010609060101010101" pitchFamily="49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72771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如果一个运算符两侧的数据类型不同，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系统先自动进行类型转换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一般原则是往占字节数多的类型转换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，使二者成为同一种类型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即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硬件电路一致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，才能实现运算。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MH_Title_1"/>
          <p:cNvSpPr/>
          <p:nvPr>
            <p:custDataLst>
              <p:tags r:id="rId2"/>
            </p:custDataLst>
          </p:nvPr>
        </p:nvSpPr>
        <p:spPr>
          <a:xfrm>
            <a:off x="2880360" y="311150"/>
            <a:ext cx="6228080" cy="4032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4000" b="0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en-US" sz="4000" b="0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赋值过程中的类型转换</a:t>
            </a:r>
            <a:endParaRPr lang="zh-CN" altLang="en-US" sz="4000" b="0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179705" y="1422400"/>
            <a:ext cx="71221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如果赋值运算符两侧的类型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一致</a:t>
            </a:r>
            <a:r>
              <a:rPr lang="zh-CN" altLang="en-US" sz="2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，则直接进行赋值。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7406640" y="887095"/>
            <a:ext cx="1715770" cy="1173480"/>
          </a:xfrm>
          <a:prstGeom prst="roundRect">
            <a:avLst>
              <a:gd name="adj" fmla="val 7482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lvl="0" algn="just">
              <a:spcBef>
                <a:spcPts val="0"/>
              </a:spcBef>
              <a:defRPr/>
            </a:pP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0" algn="just">
              <a:spcBef>
                <a:spcPts val="0"/>
              </a:spcBef>
              <a:defRPr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 t=2.5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spcBef>
                <a:spcPts val="0"/>
              </a:spcBef>
              <a:defRPr/>
            </a:pP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=t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179705" y="2374900"/>
            <a:ext cx="8833485" cy="4102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500"/>
              </a:spcBef>
              <a:spcAft>
                <a:spcPts val="0"/>
              </a:spcAft>
            </a:pPr>
            <a:r>
              <a:rPr lang="zh-CN" altLang="en-US" b="0" dirty="0">
                <a:latin typeface="Times New Roman" panose="02020603050405020304" pitchFamily="18" charset="0"/>
                <a:ea typeface="+mn-ea"/>
              </a:rPr>
              <a:t>如果赋值运算符两侧的类型</a:t>
            </a:r>
            <a:r>
              <a:rPr lang="zh-CN" altLang="en-US" b="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</a:rPr>
              <a:t>不一致</a:t>
            </a:r>
            <a:r>
              <a:rPr lang="zh-CN" altLang="en-US" b="0" dirty="0">
                <a:latin typeface="Times New Roman" panose="02020603050405020304" pitchFamily="18" charset="0"/>
                <a:ea typeface="+mn-ea"/>
              </a:rPr>
              <a:t>，</a:t>
            </a:r>
            <a:r>
              <a:rPr lang="zh-CN" altLang="en-US" sz="2000" b="0" dirty="0">
                <a:latin typeface="Times New Roman" panose="02020603050405020304" pitchFamily="18" charset="0"/>
                <a:ea typeface="+mn-ea"/>
              </a:rPr>
              <a:t>但都是基本类型时，在赋值时要进行类型转换。类型转换是</a:t>
            </a: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</a:rPr>
              <a:t>由系统自动进行</a:t>
            </a:r>
            <a:r>
              <a:rPr lang="zh-CN" altLang="en-US" sz="2000" b="0" dirty="0">
                <a:latin typeface="Times New Roman" panose="02020603050405020304" pitchFamily="18" charset="0"/>
                <a:ea typeface="+mn-ea"/>
              </a:rPr>
              <a:t>的，转换的规则是：</a:t>
            </a:r>
            <a:endParaRPr lang="en-US" altLang="zh-CN" sz="2000" b="0" dirty="0">
              <a:latin typeface="Times New Roman" panose="02020603050405020304" pitchFamily="18" charset="0"/>
              <a:ea typeface="+mn-ea"/>
            </a:endParaRPr>
          </a:p>
          <a:p>
            <a:pPr marL="342900" indent="-342900">
              <a:spcBef>
                <a:spcPts val="50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2000" b="0" dirty="0">
                <a:latin typeface="Times New Roman" panose="02020603050405020304" pitchFamily="18" charset="0"/>
                <a:ea typeface="+mn-ea"/>
              </a:rPr>
              <a:t>将浮点型数据（包括单、双精度）赋给整型变量时，</a:t>
            </a: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</a:rPr>
              <a:t>先对浮点数取整，即舍弃小数部分，然后赋予整型变量。</a:t>
            </a:r>
            <a:endParaRPr lang="en-US" altLang="zh-CN" sz="2000" b="0" dirty="0">
              <a:solidFill>
                <a:srgbClr val="C00000"/>
              </a:solidFill>
              <a:latin typeface="Times New Roman" panose="02020603050405020304" pitchFamily="18" charset="0"/>
              <a:ea typeface="+mn-ea"/>
            </a:endParaRPr>
          </a:p>
          <a:p>
            <a:pPr marL="342900" indent="-342900">
              <a:spcBef>
                <a:spcPts val="50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000" b="0" dirty="0">
                <a:latin typeface="Times New Roman" panose="02020603050405020304" pitchFamily="18" charset="0"/>
                <a:ea typeface="+mn-ea"/>
              </a:rPr>
              <a:t>将整型数据赋给单、双精度变量时，数值不变，但以浮点数形式存储到变量中</a:t>
            </a:r>
            <a:r>
              <a:rPr lang="zh-CN" altLang="en-US" sz="2000" b="0" dirty="0" smtClean="0">
                <a:latin typeface="Times New Roman" panose="02020603050405020304" pitchFamily="18" charset="0"/>
                <a:ea typeface="+mn-ea"/>
              </a:rPr>
              <a:t>。</a:t>
            </a:r>
            <a:endParaRPr lang="en-US" altLang="zh-CN" sz="2000" b="0" dirty="0" smtClean="0">
              <a:latin typeface="Times New Roman" panose="02020603050405020304" pitchFamily="18" charset="0"/>
              <a:ea typeface="+mn-ea"/>
            </a:endParaRPr>
          </a:p>
          <a:p>
            <a:pPr marL="342900" indent="-342900">
              <a:spcBef>
                <a:spcPts val="50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000" b="0" dirty="0" smtClean="0">
                <a:latin typeface="Times New Roman" panose="02020603050405020304" pitchFamily="18" charset="0"/>
                <a:ea typeface="+mn-ea"/>
              </a:rPr>
              <a:t>将</a:t>
            </a:r>
            <a:r>
              <a:rPr lang="zh-CN" altLang="en-US" sz="2000" b="0" dirty="0">
                <a:latin typeface="Times New Roman" panose="02020603050405020304" pitchFamily="18" charset="0"/>
                <a:ea typeface="+mn-ea"/>
              </a:rPr>
              <a:t>一个</a:t>
            </a:r>
            <a:r>
              <a:rPr lang="en-US" altLang="zh-CN" sz="2000" b="0" dirty="0">
                <a:latin typeface="Times New Roman" panose="02020603050405020304" pitchFamily="18" charset="0"/>
                <a:ea typeface="+mn-ea"/>
              </a:rPr>
              <a:t>double</a:t>
            </a:r>
            <a:r>
              <a:rPr lang="zh-CN" altLang="en-US" sz="2000" b="0" dirty="0">
                <a:latin typeface="Times New Roman" panose="02020603050405020304" pitchFamily="18" charset="0"/>
                <a:ea typeface="+mn-ea"/>
              </a:rPr>
              <a:t>型数据赋给</a:t>
            </a:r>
            <a:r>
              <a:rPr lang="en-US" altLang="zh-CN" sz="2000" b="0" dirty="0">
                <a:latin typeface="Times New Roman" panose="02020603050405020304" pitchFamily="18" charset="0"/>
                <a:ea typeface="+mn-ea"/>
              </a:rPr>
              <a:t>float</a:t>
            </a:r>
            <a:r>
              <a:rPr lang="zh-CN" altLang="en-US" sz="2000" b="0" dirty="0">
                <a:latin typeface="Times New Roman" panose="02020603050405020304" pitchFamily="18" charset="0"/>
                <a:ea typeface="+mn-ea"/>
              </a:rPr>
              <a:t>变量时，先将双精度数转换为单精度，即只取</a:t>
            </a:r>
            <a:r>
              <a:rPr lang="en-US" altLang="zh-CN" sz="2000" b="0" dirty="0">
                <a:latin typeface="Times New Roman" panose="02020603050405020304" pitchFamily="18" charset="0"/>
                <a:ea typeface="+mn-ea"/>
              </a:rPr>
              <a:t>6</a:t>
            </a:r>
            <a:r>
              <a:rPr lang="zh-CN" altLang="en-US" sz="2000" b="0" dirty="0">
                <a:latin typeface="Times New Roman" panose="02020603050405020304" pitchFamily="18" charset="0"/>
                <a:ea typeface="+mn-ea"/>
              </a:rPr>
              <a:t>～</a:t>
            </a:r>
            <a:r>
              <a:rPr lang="en-US" altLang="zh-CN" sz="2000" b="0" dirty="0">
                <a:latin typeface="Times New Roman" panose="02020603050405020304" pitchFamily="18" charset="0"/>
                <a:ea typeface="+mn-ea"/>
              </a:rPr>
              <a:t>7</a:t>
            </a:r>
            <a:r>
              <a:rPr lang="zh-CN" altLang="en-US" sz="2000" b="0" dirty="0">
                <a:latin typeface="Times New Roman" panose="02020603050405020304" pitchFamily="18" charset="0"/>
                <a:ea typeface="+mn-ea"/>
              </a:rPr>
              <a:t>位有效数字，存储到</a:t>
            </a:r>
            <a:r>
              <a:rPr lang="en-US" altLang="zh-CN" sz="2000" b="0" dirty="0">
                <a:latin typeface="Times New Roman" panose="02020603050405020304" pitchFamily="18" charset="0"/>
                <a:ea typeface="+mn-ea"/>
              </a:rPr>
              <a:t>float</a:t>
            </a:r>
            <a:r>
              <a:rPr lang="zh-CN" altLang="en-US" sz="2000" b="0" dirty="0">
                <a:latin typeface="Times New Roman" panose="02020603050405020304" pitchFamily="18" charset="0"/>
                <a:ea typeface="+mn-ea"/>
              </a:rPr>
              <a:t>型变量的</a:t>
            </a:r>
            <a:r>
              <a:rPr lang="en-US" altLang="zh-CN" sz="2000" b="0" dirty="0">
                <a:latin typeface="Times New Roman" panose="02020603050405020304" pitchFamily="18" charset="0"/>
                <a:ea typeface="+mn-ea"/>
              </a:rPr>
              <a:t>4</a:t>
            </a:r>
            <a:r>
              <a:rPr lang="zh-CN" altLang="en-US" sz="2000" b="0" dirty="0">
                <a:latin typeface="Times New Roman" panose="02020603050405020304" pitchFamily="18" charset="0"/>
                <a:ea typeface="+mn-ea"/>
              </a:rPr>
              <a:t>个字节中。应注意双精度数值的大小不能超出</a:t>
            </a:r>
            <a:r>
              <a:rPr lang="en-US" altLang="zh-CN" sz="2000" b="0" dirty="0">
                <a:latin typeface="Times New Roman" panose="02020603050405020304" pitchFamily="18" charset="0"/>
                <a:ea typeface="+mn-ea"/>
              </a:rPr>
              <a:t>float</a:t>
            </a:r>
            <a:r>
              <a:rPr lang="zh-CN" altLang="en-US" sz="2000" b="0" dirty="0">
                <a:latin typeface="Times New Roman" panose="02020603050405020304" pitchFamily="18" charset="0"/>
                <a:ea typeface="+mn-ea"/>
              </a:rPr>
              <a:t>型变量的数值</a:t>
            </a:r>
            <a:r>
              <a:rPr lang="zh-CN" altLang="en-US" sz="2000" b="0" dirty="0" smtClean="0">
                <a:latin typeface="Times New Roman" panose="02020603050405020304" pitchFamily="18" charset="0"/>
                <a:ea typeface="+mn-ea"/>
              </a:rPr>
              <a:t>范围</a:t>
            </a:r>
            <a:r>
              <a:rPr lang="zh-CN" altLang="en-US" sz="2000" b="0" dirty="0">
                <a:latin typeface="Times New Roman" panose="02020603050405020304" pitchFamily="18" charset="0"/>
                <a:ea typeface="+mn-ea"/>
              </a:rPr>
              <a:t>；</a:t>
            </a:r>
            <a:r>
              <a:rPr lang="zh-CN" altLang="en-US" sz="2000" b="0" dirty="0" smtClean="0">
                <a:latin typeface="Times New Roman" panose="02020603050405020304" pitchFamily="18" charset="0"/>
                <a:ea typeface="+mn-ea"/>
              </a:rPr>
              <a:t>将</a:t>
            </a:r>
            <a:r>
              <a:rPr lang="zh-CN" altLang="en-US" sz="2000" b="0" dirty="0">
                <a:latin typeface="Times New Roman" panose="02020603050405020304" pitchFamily="18" charset="0"/>
                <a:ea typeface="+mn-ea"/>
              </a:rPr>
              <a:t>一个</a:t>
            </a:r>
            <a:r>
              <a:rPr lang="en-US" altLang="zh-CN" sz="2000" b="0" dirty="0">
                <a:latin typeface="Times New Roman" panose="02020603050405020304" pitchFamily="18" charset="0"/>
                <a:ea typeface="+mn-ea"/>
              </a:rPr>
              <a:t>float</a:t>
            </a:r>
            <a:r>
              <a:rPr lang="zh-CN" altLang="en-US" sz="2000" b="0" dirty="0">
                <a:latin typeface="Times New Roman" panose="02020603050405020304" pitchFamily="18" charset="0"/>
                <a:ea typeface="+mn-ea"/>
              </a:rPr>
              <a:t>型数据赋给</a:t>
            </a:r>
            <a:r>
              <a:rPr lang="en-US" altLang="zh-CN" sz="2000" b="0" dirty="0">
                <a:latin typeface="Times New Roman" panose="02020603050405020304" pitchFamily="18" charset="0"/>
                <a:ea typeface="+mn-ea"/>
              </a:rPr>
              <a:t>double</a:t>
            </a:r>
            <a:r>
              <a:rPr lang="zh-CN" altLang="en-US" sz="2000" b="0" dirty="0">
                <a:latin typeface="Times New Roman" panose="02020603050405020304" pitchFamily="18" charset="0"/>
                <a:ea typeface="+mn-ea"/>
              </a:rPr>
              <a:t>型变量时，数值不变，在内存中以</a:t>
            </a:r>
            <a:r>
              <a:rPr lang="en-US" altLang="zh-CN" sz="2000" b="0" dirty="0">
                <a:latin typeface="Times New Roman" panose="02020603050405020304" pitchFamily="18" charset="0"/>
                <a:ea typeface="+mn-ea"/>
              </a:rPr>
              <a:t>8</a:t>
            </a:r>
            <a:r>
              <a:rPr lang="zh-CN" altLang="en-US" sz="2000" b="0" dirty="0">
                <a:latin typeface="Times New Roman" panose="02020603050405020304" pitchFamily="18" charset="0"/>
                <a:ea typeface="+mn-ea"/>
              </a:rPr>
              <a:t>个字节存储，有效位数扩展到</a:t>
            </a:r>
            <a:r>
              <a:rPr lang="en-US" altLang="zh-CN" sz="2000" b="0" dirty="0">
                <a:latin typeface="Times New Roman" panose="02020603050405020304" pitchFamily="18" charset="0"/>
                <a:ea typeface="+mn-ea"/>
              </a:rPr>
              <a:t>15</a:t>
            </a:r>
            <a:r>
              <a:rPr lang="zh-CN" altLang="en-US" sz="2000" b="0" dirty="0">
                <a:latin typeface="Times New Roman" panose="02020603050405020304" pitchFamily="18" charset="0"/>
                <a:ea typeface="+mn-ea"/>
              </a:rPr>
              <a:t>位。</a:t>
            </a:r>
          </a:p>
          <a:p>
            <a:pPr marL="342900" indent="-342900">
              <a:spcBef>
                <a:spcPts val="50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000" b="0" dirty="0" smtClean="0">
                <a:latin typeface="Times New Roman" panose="02020603050405020304" pitchFamily="18" charset="0"/>
                <a:ea typeface="+mn-ea"/>
              </a:rPr>
              <a:t>将</a:t>
            </a:r>
            <a:r>
              <a:rPr lang="zh-CN" altLang="en-US" sz="2000" b="0" dirty="0">
                <a:latin typeface="Times New Roman" panose="02020603050405020304" pitchFamily="18" charset="0"/>
                <a:ea typeface="+mn-ea"/>
              </a:rPr>
              <a:t>一个占字节多的整型数据，赋给一个占字节少的整型变量或字符变量时，只将其低字节原封不动地送到被赋值的变量（即发生“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</a:rPr>
              <a:t>截断</a:t>
            </a:r>
            <a:r>
              <a:rPr lang="zh-CN" altLang="en-US" sz="2000" b="0" dirty="0">
                <a:latin typeface="Times New Roman" panose="02020603050405020304" pitchFamily="18" charset="0"/>
                <a:ea typeface="+mn-ea"/>
              </a:rPr>
              <a:t>”）</a:t>
            </a:r>
            <a:r>
              <a:rPr lang="zh-CN" altLang="en-US" sz="2000" b="0" dirty="0" smtClean="0">
                <a:latin typeface="Times New Roman" panose="02020603050405020304" pitchFamily="18" charset="0"/>
                <a:ea typeface="+mn-ea"/>
              </a:rPr>
              <a:t>。</a:t>
            </a:r>
            <a:endParaRPr lang="zh-CN" altLang="en-US" sz="2000" b="0" dirty="0">
              <a:latin typeface="Times New Roman" panose="02020603050405020304" pitchFamily="18" charset="0"/>
              <a:ea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/>
          </p:cNvSpPr>
          <p:nvPr>
            <p:ph type="title"/>
          </p:nvPr>
        </p:nvSpPr>
        <p:spPr>
          <a:xfrm>
            <a:off x="3491865" y="169545"/>
            <a:ext cx="5543550" cy="739775"/>
          </a:xfrm>
        </p:spPr>
        <p:txBody>
          <a:bodyPr vert="horz" wrap="square" lIns="91440" tIns="45720" rIns="91440" bIns="45720" anchor="ctr" anchorCtr="0"/>
          <a:lstStyle/>
          <a:p>
            <a:r>
              <a:rPr lang="en-US" altLang="zh-CN" sz="4400" dirty="0"/>
              <a:t>  </a:t>
            </a:r>
            <a:r>
              <a:rPr lang="zh-CN" altLang="en-US" sz="4400">
                <a:sym typeface="+mn-ea"/>
              </a:rPr>
              <a:t>强制类型转换运算符</a:t>
            </a:r>
            <a:r>
              <a:rPr lang="zh-CN" altLang="en-US" sz="4400" dirty="0"/>
              <a:t> </a:t>
            </a:r>
          </a:p>
        </p:txBody>
      </p:sp>
      <p:sp>
        <p:nvSpPr>
          <p:cNvPr id="4" name="矩形 3"/>
          <p:cNvSpPr/>
          <p:nvPr/>
        </p:nvSpPr>
        <p:spPr>
          <a:xfrm>
            <a:off x="1185545" y="2493010"/>
            <a:ext cx="295783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smtClean="0">
                <a:solidFill>
                  <a:srgbClr val="C00000"/>
                </a:solidFill>
              </a:rPr>
              <a:t>(</a:t>
            </a:r>
            <a:r>
              <a:rPr lang="zh-CN" altLang="en-US" sz="2800" smtClean="0">
                <a:solidFill>
                  <a:schemeClr val="tx1"/>
                </a:solidFill>
              </a:rPr>
              <a:t>类型名</a:t>
            </a:r>
            <a:r>
              <a:rPr lang="en-US" altLang="zh-CN" sz="2800" b="1" smtClean="0">
                <a:solidFill>
                  <a:srgbClr val="C00000"/>
                </a:solidFill>
              </a:rPr>
              <a:t>)</a:t>
            </a:r>
            <a:r>
              <a:rPr lang="en-US" altLang="zh-CN" sz="2800" smtClean="0">
                <a:solidFill>
                  <a:schemeClr val="tx1"/>
                </a:solidFill>
              </a:rPr>
              <a:t>(</a:t>
            </a:r>
            <a:r>
              <a:rPr lang="zh-CN" altLang="en-US" sz="2800" smtClean="0">
                <a:solidFill>
                  <a:schemeClr val="tx1"/>
                </a:solidFill>
              </a:rPr>
              <a:t>表达式</a:t>
            </a:r>
            <a:r>
              <a:rPr lang="en-US" altLang="zh-CN" sz="280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467360" y="4292600"/>
            <a:ext cx="8397875" cy="2370455"/>
          </a:xfrm>
          <a:prstGeom prst="roundRect">
            <a:avLst>
              <a:gd name="adj" fmla="val 374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855"/>
            <a:r>
              <a:rPr lang="en-US" altLang="zh-CN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		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进行强制类型运算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(float)i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后得到一个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float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类型的临时值，注意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i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的值和类型都未变化，仍为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int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型。该临时值在赋值给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后就不再存在了。</a:t>
            </a:r>
            <a:endParaRPr lang="en-US" altLang="zh-CN" smtClean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defTabSz="363855"/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defTabSz="363855"/>
            <a:r>
              <a:rPr lang="en-US" altLang="zh-CN" b="1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b="1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x+y</a:t>
            </a:r>
            <a:r>
              <a:rPr lang="en-US" altLang="zh-CN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);		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将</a:t>
            </a:r>
            <a:r>
              <a:rPr lang="en-US" altLang="zh-CN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x+y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的值转换成</a:t>
            </a:r>
            <a:r>
              <a:rPr lang="en-US" altLang="zh-CN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型</a:t>
            </a:r>
          </a:p>
          <a:p>
            <a:pPr defTabSz="363855"/>
            <a:r>
              <a:rPr lang="en-US" altLang="zh-CN" b="1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err="1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b="1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err="1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x+y;     </a:t>
            </a:r>
            <a:r>
              <a:rPr lang="en-US" altLang="zh-CN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只将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转换成整型，然后与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相加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95605" y="1445895"/>
            <a:ext cx="8604250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>
                <a:solidFill>
                  <a:schemeClr val="tx1"/>
                </a:solidFill>
                <a:latin typeface="+mn-lt"/>
                <a:ea typeface="+mn-ea"/>
                <a:sym typeface="+mn-ea"/>
              </a:rPr>
              <a:t>当自动类型转换不能实现用户的要求时，可以人为用</a:t>
            </a:r>
            <a:r>
              <a:rPr lang="zh-CN" altLang="en-US" sz="2800">
                <a:solidFill>
                  <a:srgbClr val="C00000"/>
                </a:solidFill>
                <a:latin typeface="+mn-lt"/>
                <a:ea typeface="+mn-ea"/>
                <a:sym typeface="+mn-ea"/>
              </a:rPr>
              <a:t>强制类型转换运算符</a:t>
            </a:r>
            <a:r>
              <a:rPr lang="zh-CN" altLang="en-US" sz="2800">
                <a:solidFill>
                  <a:schemeClr val="tx1"/>
                </a:solidFill>
                <a:latin typeface="+mn-lt"/>
                <a:ea typeface="+mn-ea"/>
                <a:sym typeface="+mn-ea"/>
              </a:rPr>
              <a:t>实现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5436235" y="2061210"/>
            <a:ext cx="2573020" cy="193802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2"/>
            </a:solidFill>
            <a:miter lim="800000"/>
          </a:ln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lvl="0" algn="just">
              <a:spcBef>
                <a:spcPts val="0"/>
              </a:spcBef>
              <a:defRPr/>
            </a:pP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=1;</a:t>
            </a:r>
          </a:p>
          <a:p>
            <a:pPr lvl="0" algn="just">
              <a:spcBef>
                <a:spcPts val="0"/>
              </a:spcBef>
              <a:defRPr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float a,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b, c;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0" algn="just">
              <a:spcBef>
                <a:spcPts val="0"/>
              </a:spcBef>
              <a:defRPr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a=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/2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;</a:t>
            </a:r>
          </a:p>
          <a:p>
            <a:pPr lvl="0" algn="just">
              <a:spcBef>
                <a:spcPts val="0"/>
              </a:spcBef>
              <a:defRPr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b=</a:t>
            </a:r>
            <a:r>
              <a:rPr lang="en-US" altLang="zh-CN" sz="24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/2.0;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0" algn="just">
              <a:spcBef>
                <a:spcPts val="0"/>
              </a:spcBef>
              <a:defRPr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c=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float)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/2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;</a:t>
            </a:r>
            <a:endParaRPr lang="en-US" altLang="zh-CN" sz="2400" dirty="0">
              <a:solidFill>
                <a:srgbClr val="008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7"/>
          <p:cNvSpPr>
            <a:spLocks noGrp="1"/>
          </p:cNvSpPr>
          <p:nvPr>
            <p:ph idx="1"/>
          </p:nvPr>
        </p:nvSpPr>
        <p:spPr>
          <a:xfrm>
            <a:off x="1187133" y="1772603"/>
            <a:ext cx="6881812" cy="3514725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chemeClr val="bg1">
                    <a:lumMod val="85000"/>
                  </a:schemeClr>
                </a:solidFill>
                <a:latin typeface="黑体" panose="02010609060101010101" pitchFamily="49" charset="-122"/>
              </a:rPr>
              <a:t>计算机中的数据存储</a:t>
            </a:r>
            <a:endParaRPr lang="zh-CN" altLang="en-US" dirty="0">
              <a:latin typeface="黑体" panose="0201060906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Char char="u"/>
            </a:pPr>
            <a:endParaRPr lang="zh-CN" altLang="en-US" dirty="0">
              <a:latin typeface="黑体" panose="0201060906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chemeClr val="bg1">
                    <a:lumMod val="85000"/>
                  </a:schemeClr>
                </a:solidFill>
                <a:latin typeface="黑体" panose="02010609060101010101" pitchFamily="49" charset="-122"/>
              </a:rPr>
              <a:t>基本数据类型、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  <a:latin typeface="黑体" panose="02010609060101010101" pitchFamily="49" charset="-122"/>
                <a:sym typeface="+mn-ea"/>
              </a:rPr>
              <a:t>常量与变量</a:t>
            </a:r>
            <a:endParaRPr lang="en-US" altLang="zh-CN" dirty="0">
              <a:latin typeface="黑体" panose="0201060906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Char char="u"/>
            </a:pPr>
            <a:endParaRPr lang="en-US" altLang="zh-CN" dirty="0">
              <a:latin typeface="黑体" panose="0201060906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chemeClr val="bg1">
                    <a:lumMod val="85000"/>
                  </a:schemeClr>
                </a:solidFill>
                <a:latin typeface="黑体" panose="02010609060101010101" pitchFamily="49" charset="-122"/>
              </a:rPr>
              <a:t>运算符</a:t>
            </a:r>
            <a:endParaRPr lang="en-US" altLang="zh-CN" dirty="0">
              <a:solidFill>
                <a:schemeClr val="bg1">
                  <a:lumMod val="85000"/>
                </a:schemeClr>
              </a:solidFill>
              <a:latin typeface="黑体" panose="0201060906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Char char="u"/>
            </a:pPr>
            <a:endParaRPr lang="en-US" altLang="zh-CN" dirty="0">
              <a:latin typeface="黑体" panose="0201060906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Char char="u"/>
            </a:pPr>
            <a:r>
              <a:rPr lang="zh-CN" altLang="en-US" dirty="0">
                <a:latin typeface="黑体" panose="02010609060101010101" pitchFamily="49" charset="-122"/>
              </a:rPr>
              <a:t>输入输出函数</a:t>
            </a:r>
            <a:endParaRPr lang="en-US" altLang="zh-CN" dirty="0">
              <a:latin typeface="黑体" panose="0201060906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Char char="u"/>
            </a:pPr>
            <a:endParaRPr lang="en-US" altLang="zh-CN" dirty="0"/>
          </a:p>
        </p:txBody>
      </p:sp>
      <p:sp>
        <p:nvSpPr>
          <p:cNvPr id="614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sz="4400" dirty="0">
                <a:latin typeface="黑体" panose="02010609060101010101" pitchFamily="49" charset="-122"/>
              </a:rPr>
              <a:t>主要内容</a:t>
            </a:r>
          </a:p>
        </p:txBody>
      </p:sp>
      <p:sp>
        <p:nvSpPr>
          <p:cNvPr id="6147" name="日期占位符 4"/>
          <p:cNvSpPr>
            <a:spLocks noGrp="1"/>
          </p:cNvSpPr>
          <p:nvPr>
            <p:ph type="dt" sz="half" idx="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fld id="{BB962C8B-B14F-4D97-AF65-F5344CB8AC3E}" type="datetime4">
              <a:rPr lang="en-US" altLang="zh-CN" sz="1400" dirty="0">
                <a:solidFill>
                  <a:schemeClr val="accent1"/>
                </a:solidFill>
                <a:latin typeface="Arial" panose="020B0604020202020204" pitchFamily="34" charset="0"/>
              </a:rPr>
              <a:t>September 24, 2024</a:t>
            </a:fld>
            <a:endParaRPr lang="en-US" altLang="zh-CN" sz="1400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pic>
        <p:nvPicPr>
          <p:cNvPr id="6148" name="Picture 10" descr="C:\Program Files\Microsoft Office\MEDIA\CAGCAT10\j0195384.wm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8975" y="4652963"/>
            <a:ext cx="1795463" cy="18335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 txBox="1"/>
          <p:nvPr/>
        </p:nvSpPr>
        <p:spPr>
          <a:xfrm>
            <a:off x="754380" y="2419985"/>
            <a:ext cx="8259445" cy="259397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+mn-lt"/>
                <a:ea typeface="黑体" panose="02010609060101010101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黑体" panose="02010609060101010101" pitchFamily="49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+mn-lt"/>
                <a:ea typeface="黑体" panose="02010609060101010101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黑体" panose="02010609060101010101" pitchFamily="49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编写代码要考虑：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50000"/>
              <a:buFont typeface="Wingdings 2" panose="05020102010507070707" pitchFamily="18" charset="2"/>
              <a:buChar char=""/>
              <a:defRPr/>
            </a:pP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数据如何存储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如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常量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1, 10, 2,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…….    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变量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a, b, c, sum 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……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8918" name="TextBox 7"/>
          <p:cNvSpPr txBox="1"/>
          <p:nvPr/>
        </p:nvSpPr>
        <p:spPr>
          <a:xfrm>
            <a:off x="2769870" y="4149090"/>
            <a:ext cx="3385820" cy="2553335"/>
          </a:xfrm>
          <a:prstGeom prst="rect">
            <a:avLst/>
          </a:prstGeom>
          <a:solidFill>
            <a:srgbClr val="A6F000"/>
          </a:solidFill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altLang="zh-CN" sz="3200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 a, b, c, sum;</a:t>
            </a:r>
          </a:p>
          <a:p>
            <a:r>
              <a:rPr lang="en-US" altLang="zh-CN" sz="3200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a=1;</a:t>
            </a:r>
          </a:p>
          <a:p>
            <a:r>
              <a:rPr lang="en-US" altLang="zh-CN" sz="3200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b=10;</a:t>
            </a:r>
          </a:p>
          <a:p>
            <a:r>
              <a:rPr lang="en-US" altLang="zh-CN" sz="3200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c=2;</a:t>
            </a:r>
          </a:p>
          <a:p>
            <a:r>
              <a:rPr lang="en-US" altLang="zh-CN" sz="3200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sum= (a+b)*(b/c);</a:t>
            </a:r>
          </a:p>
        </p:txBody>
      </p:sp>
      <p:sp>
        <p:nvSpPr>
          <p:cNvPr id="27690" name="Rectangle 2"/>
          <p:cNvSpPr/>
          <p:nvPr/>
        </p:nvSpPr>
        <p:spPr>
          <a:xfrm>
            <a:off x="2987675" y="188913"/>
            <a:ext cx="5864225" cy="7397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algn="r"/>
            <a:r>
              <a:rPr lang="zh-CN" altLang="en-US" sz="44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计算机中的数据存储</a:t>
            </a:r>
          </a:p>
        </p:txBody>
      </p:sp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612140" y="1484630"/>
            <a:ext cx="657542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b="1" dirty="0"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4000" b="1" dirty="0"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求</a:t>
            </a:r>
            <a:r>
              <a:rPr lang="en-US" altLang="zh-CN" sz="4000" b="1" dirty="0"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1+2+3+......+10 </a:t>
            </a:r>
            <a:r>
              <a:rPr lang="zh-CN" altLang="zh-CN" sz="4000" b="1" dirty="0"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的值</a:t>
            </a:r>
          </a:p>
        </p:txBody>
      </p:sp>
    </p:spTree>
  </p:cSld>
  <p:clrMapOvr>
    <a:masterClrMapping/>
  </p:clrMapOvr>
  <p:transition advClick="0">
    <p:strips dir="ru"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 noChangeArrowheads="1"/>
          </p:cNvSpPr>
          <p:nvPr>
            <p:ph idx="1"/>
          </p:nvPr>
        </p:nvSpPr>
        <p:spPr>
          <a:xfrm>
            <a:off x="142875" y="1628775"/>
            <a:ext cx="8893175" cy="45608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81788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语言的输入和输出操作是由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函数库中的函数实现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81788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1968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字符输入函数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  </a:t>
            </a:r>
            <a:r>
              <a:rPr kumimoji="0" lang="en-US" altLang="zh-CN" sz="3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getchar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()</a:t>
            </a:r>
          </a:p>
          <a:p>
            <a:pPr marL="1257300" marR="0" lvl="0" indent="1968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字符输出函数</a:t>
            </a:r>
            <a:r>
              <a:rPr kumimoji="0" lang="en-US" altLang="zh-CN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  </a:t>
            </a: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putchar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()</a:t>
            </a:r>
          </a:p>
          <a:p>
            <a:pPr marL="1257300" marR="0" lvl="0" indent="1968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257300" marR="0" lvl="0" indent="1968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格式输入函数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  </a:t>
            </a:r>
            <a:r>
              <a:rPr kumimoji="0" lang="en-US" altLang="zh-CN" sz="3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scanf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()</a:t>
            </a:r>
          </a:p>
          <a:p>
            <a:pPr marL="1257300" marR="0" lvl="0" indent="1968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格式输出函数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  </a:t>
            </a:r>
            <a:r>
              <a:rPr kumimoji="0" lang="en-US" altLang="zh-CN" sz="3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printf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()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数据的输入输出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3"/>
          <p:cNvSpPr>
            <a:spLocks noGrp="1" noChangeArrowheads="1"/>
          </p:cNvSpPr>
          <p:nvPr>
            <p:ph idx="1"/>
          </p:nvPr>
        </p:nvSpPr>
        <p:spPr>
          <a:xfrm>
            <a:off x="179388" y="1747838"/>
            <a:ext cx="8748713" cy="49212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4667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在使用库函数时，要用预编译命令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#include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将有关的“头文件”包括到用户源文件中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</a:p>
          <a:p>
            <a:pPr marL="342900" marR="0" lvl="0" indent="4667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例如：在调用标准输入输出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(Standard Input and Output)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库函数时，文件开头应该有：</a:t>
            </a:r>
          </a:p>
          <a:p>
            <a:pPr marL="342900" marR="0" lvl="0" indent="466725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   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#include  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&lt;</a:t>
            </a:r>
            <a:r>
              <a:rPr kumimoji="0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stdio.h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&gt;</a:t>
            </a:r>
          </a:p>
          <a:p>
            <a:pPr marL="342900" marR="0" lvl="0" indent="466725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            </a:t>
            </a:r>
            <a:r>
              <a:rPr kumimoji="0" lang="zh-CN" alt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在</a:t>
            </a:r>
            <a:r>
              <a:rPr kumimoji="0" lang="en-US" altLang="zh-CN" sz="2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</a:t>
            </a:r>
            <a:r>
              <a:rPr kumimoji="0" lang="zh-CN" alt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编译系统目录中找要包含的头文件</a:t>
            </a:r>
            <a:r>
              <a:rPr kumimoji="0" lang="en-US" altLang="zh-CN" sz="2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</a:t>
            </a:r>
            <a:r>
              <a:rPr kumimoji="0" lang="zh-CN" alt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称为标准方式</a:t>
            </a:r>
          </a:p>
          <a:p>
            <a:pPr marL="342900" marR="0" lvl="0" indent="466725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或：</a:t>
            </a:r>
          </a:p>
          <a:p>
            <a:pPr marL="342900" marR="0" lvl="0" indent="466725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   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#include 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“</a:t>
            </a:r>
            <a:r>
              <a:rPr kumimoji="0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stdio.h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”</a:t>
            </a:r>
          </a:p>
          <a:p>
            <a:pPr marL="2057400" marR="0" lvl="0" indent="-1247775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1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              </a:t>
            </a:r>
            <a:r>
              <a:rPr kumimoji="0" lang="zh-CN" alt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先在用户源程序子目录找</a:t>
            </a:r>
            <a:r>
              <a:rPr kumimoji="0" lang="zh-CN" altLang="en-US" sz="20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r>
              <a:rPr kumimoji="0" lang="zh-CN" alt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若找不到，则再按照标准方式找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466725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数据的输入输出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4"/>
          <p:cNvSpPr/>
          <p:nvPr/>
        </p:nvSpPr>
        <p:spPr>
          <a:xfrm>
            <a:off x="395288" y="1268413"/>
            <a:ext cx="4211637" cy="5545137"/>
          </a:xfrm>
          <a:prstGeom prst="rect">
            <a:avLst/>
          </a:prstGeom>
          <a:solidFill>
            <a:srgbClr val="CCECFF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2075" tIns="46038" rIns="92075" bIns="46038" anchor="ctr" anchorCtr="0"/>
          <a:lstStyle/>
          <a:p>
            <a:pPr defTabSz="762000" eaLnBrk="0" hangingPunct="0">
              <a:lnSpc>
                <a:spcPct val="95000"/>
              </a:lnSpc>
            </a:pPr>
            <a:r>
              <a:rPr lang="zh-CN" altLang="en-US" sz="3200" dirty="0">
                <a:latin typeface="Times New Roman" panose="02020603050405020304" pitchFamily="18" charset="0"/>
                <a:ea typeface="黑体" panose="02010609060101010101" pitchFamily="49" charset="-122"/>
              </a:rPr>
              <a:t>输入输出字符</a:t>
            </a:r>
            <a:br>
              <a:rPr lang="zh-CN" altLang="en-US" sz="3200" dirty="0">
                <a:latin typeface="Times New Roman" panose="02020603050405020304" pitchFamily="18" charset="0"/>
                <a:ea typeface="黑体" panose="02010609060101010101" pitchFamily="49" charset="-122"/>
              </a:rPr>
            </a:br>
            <a:endParaRPr lang="en-US" altLang="zh-CN" sz="32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defTabSz="762000" eaLnBrk="0" hangingPunct="0">
              <a:lnSpc>
                <a:spcPct val="95000"/>
              </a:lnSpc>
            </a:pPr>
            <a:r>
              <a:rPr lang="en-US" altLang="zh-CN" sz="3200" dirty="0">
                <a:latin typeface="Times New Roman" panose="02020603050405020304" pitchFamily="18" charset="0"/>
                <a:ea typeface="黑体" panose="02010609060101010101" pitchFamily="49" charset="-122"/>
              </a:rPr>
              <a:t>#include   &lt;stdio.h&gt;</a:t>
            </a:r>
            <a:br>
              <a:rPr lang="en-US" altLang="zh-CN" sz="3200" dirty="0">
                <a:latin typeface="Times New Roman" panose="02020603050405020304" pitchFamily="18" charset="0"/>
                <a:ea typeface="黑体" panose="02010609060101010101" pitchFamily="49" charset="-122"/>
              </a:rPr>
            </a:br>
            <a:r>
              <a:rPr lang="en-US" altLang="zh-CN" sz="3200" dirty="0">
                <a:latin typeface="Times New Roman" panose="02020603050405020304" pitchFamily="18" charset="0"/>
                <a:ea typeface="黑体" panose="02010609060101010101" pitchFamily="49" charset="-122"/>
              </a:rPr>
              <a:t>int main()</a:t>
            </a:r>
            <a:br>
              <a:rPr lang="en-US" altLang="zh-CN" sz="3200" dirty="0">
                <a:latin typeface="Times New Roman" panose="02020603050405020304" pitchFamily="18" charset="0"/>
                <a:ea typeface="黑体" panose="02010609060101010101" pitchFamily="49" charset="-122"/>
              </a:rPr>
            </a:br>
            <a:r>
              <a:rPr lang="en-US" altLang="zh-CN" sz="3200" dirty="0">
                <a:latin typeface="Times New Roman" panose="02020603050405020304" pitchFamily="18" charset="0"/>
                <a:ea typeface="黑体" panose="02010609060101010101" pitchFamily="49" charset="-122"/>
              </a:rPr>
              <a:t>{</a:t>
            </a:r>
            <a:br>
              <a:rPr lang="en-US" altLang="zh-CN" sz="3200" dirty="0">
                <a:latin typeface="Times New Roman" panose="02020603050405020304" pitchFamily="18" charset="0"/>
                <a:ea typeface="黑体" panose="02010609060101010101" pitchFamily="49" charset="-122"/>
              </a:rPr>
            </a:br>
            <a:r>
              <a:rPr lang="en-US" altLang="zh-CN" sz="3200" dirty="0">
                <a:latin typeface="Times New Roman" panose="02020603050405020304" pitchFamily="18" charset="0"/>
                <a:ea typeface="黑体" panose="02010609060101010101" pitchFamily="49" charset="-122"/>
              </a:rPr>
              <a:t>   char c;</a:t>
            </a:r>
            <a:br>
              <a:rPr lang="en-US" altLang="zh-CN" sz="3200" dirty="0">
                <a:latin typeface="Times New Roman" panose="02020603050405020304" pitchFamily="18" charset="0"/>
                <a:ea typeface="黑体" panose="02010609060101010101" pitchFamily="49" charset="-122"/>
              </a:rPr>
            </a:br>
            <a:r>
              <a:rPr lang="en-US" altLang="zh-CN" sz="3200" dirty="0">
                <a:latin typeface="Times New Roman" panose="02020603050405020304" pitchFamily="18" charset="0"/>
                <a:ea typeface="黑体" panose="02010609060101010101" pitchFamily="49" charset="-122"/>
              </a:rPr>
              <a:t>   c=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getchar</a:t>
            </a:r>
            <a:r>
              <a:rPr lang="en-US" altLang="zh-CN" sz="3200" dirty="0">
                <a:latin typeface="Times New Roman" panose="02020603050405020304" pitchFamily="18" charset="0"/>
                <a:ea typeface="黑体" panose="02010609060101010101" pitchFamily="49" charset="-122"/>
              </a:rPr>
              <a:t>();</a:t>
            </a:r>
          </a:p>
          <a:p>
            <a:pPr defTabSz="762000" eaLnBrk="0" hangingPunct="0">
              <a:lnSpc>
                <a:spcPct val="95000"/>
              </a:lnSpc>
            </a:pPr>
            <a:r>
              <a:rPr lang="en-US" altLang="zh-CN" sz="3200" dirty="0">
                <a:latin typeface="Times New Roman" panose="02020603050405020304" pitchFamily="18" charset="0"/>
                <a:ea typeface="黑体" panose="02010609060101010101" pitchFamily="49" charset="-122"/>
              </a:rPr>
              <a:t/>
            </a:r>
            <a:br>
              <a:rPr lang="en-US" altLang="zh-CN" sz="3200" dirty="0">
                <a:latin typeface="Times New Roman" panose="02020603050405020304" pitchFamily="18" charset="0"/>
                <a:ea typeface="黑体" panose="02010609060101010101" pitchFamily="49" charset="-122"/>
              </a:rPr>
            </a:br>
            <a:r>
              <a:rPr lang="en-US" altLang="zh-CN" sz="3200" dirty="0">
                <a:latin typeface="Times New Roman" panose="02020603050405020304" pitchFamily="18" charset="0"/>
                <a:ea typeface="黑体" panose="02010609060101010101" pitchFamily="49" charset="-122"/>
              </a:rPr>
              <a:t>  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putchar</a:t>
            </a:r>
            <a:r>
              <a:rPr lang="en-US" altLang="zh-CN" sz="3200" dirty="0">
                <a:latin typeface="Times New Roman" panose="02020603050405020304" pitchFamily="18" charset="0"/>
                <a:ea typeface="黑体" panose="02010609060101010101" pitchFamily="49" charset="-122"/>
              </a:rPr>
              <a:t>(c);</a:t>
            </a:r>
            <a:br>
              <a:rPr lang="en-US" altLang="zh-CN" sz="3200" dirty="0">
                <a:latin typeface="Times New Roman" panose="02020603050405020304" pitchFamily="18" charset="0"/>
                <a:ea typeface="黑体" panose="02010609060101010101" pitchFamily="49" charset="-122"/>
              </a:rPr>
            </a:br>
            <a:r>
              <a:rPr lang="en-US" altLang="zh-CN" sz="3200" dirty="0">
                <a:latin typeface="Times New Roman" panose="02020603050405020304" pitchFamily="18" charset="0"/>
                <a:ea typeface="黑体" panose="02010609060101010101" pitchFamily="49" charset="-122"/>
              </a:rPr>
              <a:t>  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putchar</a:t>
            </a:r>
            <a:r>
              <a:rPr lang="en-US" altLang="zh-CN" sz="3200" dirty="0">
                <a:latin typeface="Times New Roman" panose="02020603050405020304" pitchFamily="18" charset="0"/>
                <a:ea typeface="黑体" panose="02010609060101010101" pitchFamily="49" charset="-122"/>
              </a:rPr>
              <a:t>(‘\n’);</a:t>
            </a:r>
            <a:br>
              <a:rPr lang="en-US" altLang="zh-CN" sz="3200" dirty="0">
                <a:latin typeface="Times New Roman" panose="02020603050405020304" pitchFamily="18" charset="0"/>
                <a:ea typeface="黑体" panose="02010609060101010101" pitchFamily="49" charset="-122"/>
              </a:rPr>
            </a:br>
            <a:r>
              <a:rPr lang="en-US" altLang="zh-CN" sz="3200" dirty="0">
                <a:latin typeface="Times New Roman" panose="02020603050405020304" pitchFamily="18" charset="0"/>
                <a:ea typeface="黑体" panose="02010609060101010101" pitchFamily="49" charset="-122"/>
              </a:rPr>
              <a:t>   return 0;</a:t>
            </a:r>
          </a:p>
          <a:p>
            <a:pPr defTabSz="762000" eaLnBrk="0" hangingPunct="0">
              <a:lnSpc>
                <a:spcPct val="95000"/>
              </a:lnSpc>
            </a:pPr>
            <a:r>
              <a:rPr lang="en-US" altLang="zh-CN" sz="3200" dirty="0">
                <a:latin typeface="Times New Roman" panose="02020603050405020304" pitchFamily="18" charset="0"/>
                <a:ea typeface="黑体" panose="02010609060101010101" pitchFamily="49" charset="-122"/>
              </a:rPr>
              <a:t>}</a:t>
            </a:r>
          </a:p>
        </p:txBody>
      </p:sp>
      <p:grpSp>
        <p:nvGrpSpPr>
          <p:cNvPr id="73730" name="Group 8"/>
          <p:cNvGrpSpPr/>
          <p:nvPr/>
        </p:nvGrpSpPr>
        <p:grpSpPr>
          <a:xfrm>
            <a:off x="4932363" y="1916113"/>
            <a:ext cx="3713162" cy="4176712"/>
            <a:chOff x="2971" y="1026"/>
            <a:chExt cx="2880" cy="2631"/>
          </a:xfrm>
        </p:grpSpPr>
        <p:sp>
          <p:nvSpPr>
            <p:cNvPr id="73731" name="Rectangle 5"/>
            <p:cNvSpPr/>
            <p:nvPr/>
          </p:nvSpPr>
          <p:spPr>
            <a:xfrm>
              <a:off x="2971" y="1026"/>
              <a:ext cx="2880" cy="2631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2075" tIns="46038" rIns="92075" bIns="46038" anchor="ctr" anchorCtr="0"/>
            <a:lstStyle/>
            <a:p>
              <a:pPr defTabSz="762000" eaLnBrk="0" hangingPunct="0">
                <a:lnSpc>
                  <a:spcPct val="95000"/>
                </a:lnSpc>
              </a:pPr>
              <a:r>
                <a:rPr lang="zh-CN" altLang="en-US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运行程序：</a:t>
              </a:r>
              <a:br>
                <a:rPr lang="zh-CN" altLang="en-US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</a:br>
              <a:r>
                <a:rPr lang="zh-CN" altLang="en-US" sz="2800" i="1" dirty="0">
                  <a:latin typeface="Times New Roman" panose="02020603050405020304" pitchFamily="18" charset="0"/>
                  <a:ea typeface="楷体_GB2312" pitchFamily="49" charset="-122"/>
                </a:rPr>
                <a:t/>
              </a:r>
              <a:br>
                <a:rPr lang="zh-CN" altLang="en-US" sz="2800" i="1" dirty="0">
                  <a:latin typeface="Times New Roman" panose="02020603050405020304" pitchFamily="18" charset="0"/>
                  <a:ea typeface="楷体_GB2312" pitchFamily="49" charset="-122"/>
                </a:rPr>
              </a:br>
              <a:r>
                <a:rPr lang="zh-CN" altLang="en-US" sz="2800" i="1" dirty="0">
                  <a:latin typeface="Times New Roman" panose="02020603050405020304" pitchFamily="18" charset="0"/>
                  <a:ea typeface="楷体_GB2312" pitchFamily="49" charset="-122"/>
                </a:rPr>
                <a:t>从键盘输入字符‘</a:t>
              </a:r>
              <a:r>
                <a:rPr lang="en-US" altLang="zh-CN" sz="2800" i="1" dirty="0">
                  <a:latin typeface="Times New Roman" panose="02020603050405020304" pitchFamily="18" charset="0"/>
                  <a:ea typeface="楷体_GB2312" pitchFamily="49" charset="-122"/>
                </a:rPr>
                <a:t>a’</a:t>
              </a:r>
              <a:br>
                <a:rPr lang="en-US" altLang="zh-CN" sz="2800" i="1" dirty="0">
                  <a:latin typeface="Times New Roman" panose="02020603050405020304" pitchFamily="18" charset="0"/>
                  <a:ea typeface="楷体_GB2312" pitchFamily="49" charset="-122"/>
                </a:rPr>
              </a:br>
              <a:r>
                <a:rPr lang="zh-CN" altLang="en-US" sz="2800" i="1" dirty="0">
                  <a:latin typeface="Times New Roman" panose="02020603050405020304" pitchFamily="18" charset="0"/>
                  <a:ea typeface="楷体_GB2312" pitchFamily="49" charset="-122"/>
                </a:rPr>
                <a:t>按</a:t>
              </a:r>
              <a:r>
                <a:rPr lang="en-US" altLang="zh-CN" sz="2800" i="1" dirty="0">
                  <a:latin typeface="Times New Roman" panose="02020603050405020304" pitchFamily="18" charset="0"/>
                  <a:ea typeface="楷体_GB2312" pitchFamily="49" charset="-122"/>
                </a:rPr>
                <a:t>Enter</a:t>
              </a:r>
              <a:r>
                <a:rPr lang="zh-CN" altLang="en-US" sz="2800" i="1" dirty="0">
                  <a:latin typeface="Times New Roman" panose="02020603050405020304" pitchFamily="18" charset="0"/>
                  <a:ea typeface="楷体_GB2312" pitchFamily="49" charset="-122"/>
                </a:rPr>
                <a:t>键</a:t>
              </a:r>
              <a:endParaRPr lang="en-US" altLang="zh-CN" sz="2800" i="1" dirty="0"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 defTabSz="762000" eaLnBrk="0" hangingPunct="0">
                <a:lnSpc>
                  <a:spcPct val="95000"/>
                </a:lnSpc>
              </a:pPr>
              <a:r>
                <a:rPr lang="zh-CN" altLang="en-US" sz="2800" i="1" dirty="0">
                  <a:latin typeface="Times New Roman" panose="02020603050405020304" pitchFamily="18" charset="0"/>
                  <a:ea typeface="楷体_GB2312" pitchFamily="49" charset="-122"/>
                </a:rPr>
                <a:t>屏幕上将显示输出的字符‘</a:t>
              </a:r>
              <a:r>
                <a:rPr lang="en-US" altLang="zh-CN" sz="2800" i="1" dirty="0">
                  <a:latin typeface="Times New Roman" panose="02020603050405020304" pitchFamily="18" charset="0"/>
                  <a:ea typeface="楷体_GB2312" pitchFamily="49" charset="-122"/>
                </a:rPr>
                <a:t>a’</a:t>
              </a:r>
              <a:br>
                <a:rPr lang="en-US" altLang="zh-CN" sz="2800" i="1" dirty="0">
                  <a:latin typeface="Times New Roman" panose="02020603050405020304" pitchFamily="18" charset="0"/>
                  <a:ea typeface="楷体_GB2312" pitchFamily="49" charset="-122"/>
                </a:rPr>
              </a:br>
              <a:r>
                <a:rPr lang="en-US" altLang="zh-CN" sz="2800" i="1" dirty="0">
                  <a:latin typeface="Times New Roman" panose="02020603050405020304" pitchFamily="18" charset="0"/>
                  <a:ea typeface="楷体_GB2312" pitchFamily="49" charset="-122"/>
                </a:rPr>
                <a:t/>
              </a:r>
              <a:br>
                <a:rPr lang="en-US" altLang="zh-CN" sz="2800" i="1" dirty="0">
                  <a:latin typeface="Times New Roman" panose="02020603050405020304" pitchFamily="18" charset="0"/>
                  <a:ea typeface="楷体_GB2312" pitchFamily="49" charset="-122"/>
                </a:rPr>
              </a:br>
              <a:r>
                <a:rPr lang="en-US" altLang="zh-CN" sz="2800" i="1" u="sng" dirty="0">
                  <a:latin typeface="Times New Roman" panose="02020603050405020304" pitchFamily="18" charset="0"/>
                  <a:ea typeface="楷体_GB2312" pitchFamily="49" charset="-122"/>
                </a:rPr>
                <a:t>a</a:t>
              </a:r>
              <a:br>
                <a:rPr lang="en-US" altLang="zh-CN" sz="2800" i="1" u="sng" dirty="0">
                  <a:latin typeface="Times New Roman" panose="02020603050405020304" pitchFamily="18" charset="0"/>
                  <a:ea typeface="楷体_GB2312" pitchFamily="49" charset="-122"/>
                </a:rPr>
              </a:br>
              <a:r>
                <a:rPr lang="en-US" altLang="zh-CN" sz="2800" i="1" dirty="0">
                  <a:latin typeface="Times New Roman" panose="02020603050405020304" pitchFamily="18" charset="0"/>
                  <a:ea typeface="楷体_GB2312" pitchFamily="49" charset="-122"/>
                </a:rPr>
                <a:t>a</a:t>
              </a:r>
            </a:p>
            <a:p>
              <a:pPr defTabSz="762000" eaLnBrk="0" hangingPunct="0">
                <a:lnSpc>
                  <a:spcPct val="95000"/>
                </a:lnSpc>
              </a:pPr>
              <a:endParaRPr lang="en-US" altLang="zh-CN" sz="2800" i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73732" name="Line 6"/>
            <p:cNvSpPr/>
            <p:nvPr/>
          </p:nvSpPr>
          <p:spPr>
            <a:xfrm flipH="1">
              <a:off x="3323" y="2968"/>
              <a:ext cx="90" cy="137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</p:grp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2627313" y="303213"/>
            <a:ext cx="6324600" cy="533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输入输出字符的函数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5004435" y="5949315"/>
            <a:ext cx="236220" cy="635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Grp="1"/>
          </p:cNvSpPr>
          <p:nvPr>
            <p:ph type="title"/>
          </p:nvPr>
        </p:nvSpPr>
        <p:spPr>
          <a:xfrm>
            <a:off x="2484438" y="260350"/>
            <a:ext cx="6324600" cy="533400"/>
          </a:xfrm>
        </p:spPr>
        <p:txBody>
          <a:bodyPr vert="horz" wrap="square" lIns="91440" tIns="45720" rIns="91440" bIns="45720" anchor="ctr" anchorCtr="0"/>
          <a:lstStyle/>
          <a:p>
            <a:r>
              <a:rPr lang="zh-CN" altLang="en-US" dirty="0">
                <a:latin typeface="黑体" panose="02010609060101010101" pitchFamily="49" charset="-122"/>
              </a:rPr>
              <a:t>格式输出函数</a:t>
            </a:r>
          </a:p>
        </p:txBody>
      </p:sp>
      <p:sp>
        <p:nvSpPr>
          <p:cNvPr id="74754" name="Rectangle 3"/>
          <p:cNvSpPr>
            <a:spLocks noGrp="1"/>
          </p:cNvSpPr>
          <p:nvPr>
            <p:ph type="body"/>
          </p:nvPr>
        </p:nvSpPr>
        <p:spPr>
          <a:xfrm>
            <a:off x="357188" y="1474788"/>
            <a:ext cx="8424862" cy="5026025"/>
          </a:xfrm>
        </p:spPr>
        <p:txBody>
          <a:bodyPr vert="horz" wrap="square" lIns="91440" tIns="45720" rIns="91440" bIns="45720" anchor="t" anchorCtr="0"/>
          <a:lstStyle/>
          <a:p>
            <a:pPr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printf( )</a:t>
            </a:r>
            <a:r>
              <a:rPr lang="zh-CN" altLang="en-US" dirty="0">
                <a:latin typeface="Times New Roman" panose="02020603050405020304" pitchFamily="18" charset="0"/>
              </a:rPr>
              <a:t>函数</a:t>
            </a:r>
          </a:p>
          <a:p>
            <a:pPr lvl="1"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功能：按照规定的格式向终端输出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</a:rPr>
              <a:t>任意类型</a:t>
            </a:r>
            <a:r>
              <a:rPr lang="zh-CN" altLang="en-US" dirty="0">
                <a:latin typeface="Times New Roman" panose="02020603050405020304" pitchFamily="18" charset="0"/>
              </a:rPr>
              <a:t>的数据。    </a:t>
            </a:r>
          </a:p>
          <a:p>
            <a:pPr lvl="1"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 一般格式为</a:t>
            </a:r>
            <a:r>
              <a:rPr lang="en-US" altLang="zh-CN" dirty="0">
                <a:latin typeface="Times New Roman" panose="02020603050405020304" pitchFamily="18" charset="0"/>
              </a:rPr>
              <a:t>: 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          </a:t>
            </a:r>
            <a:r>
              <a:rPr lang="en-US" altLang="zh-CN" b="1" dirty="0">
                <a:solidFill>
                  <a:srgbClr val="CC0066"/>
                </a:solidFill>
                <a:latin typeface="Times New Roman" panose="02020603050405020304" pitchFamily="18" charset="0"/>
              </a:rPr>
              <a:t>printf(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CC0066"/>
                </a:solidFill>
                <a:latin typeface="Times New Roman" panose="02020603050405020304" pitchFamily="18" charset="0"/>
              </a:rPr>
              <a:t>“</a:t>
            </a:r>
            <a:r>
              <a:rPr lang="zh-CN" altLang="en-US" dirty="0">
                <a:latin typeface="Times New Roman" panose="02020603050405020304" pitchFamily="18" charset="0"/>
              </a:rPr>
              <a:t>格式字符串</a:t>
            </a:r>
            <a:r>
              <a:rPr lang="en-US" altLang="zh-CN" b="1" dirty="0">
                <a:solidFill>
                  <a:srgbClr val="CC0066"/>
                </a:solidFill>
                <a:latin typeface="Times New Roman" panose="02020603050405020304" pitchFamily="18" charset="0"/>
              </a:rPr>
              <a:t>”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输出表列 </a:t>
            </a:r>
            <a:r>
              <a:rPr lang="en-US" altLang="zh-CN" b="1" dirty="0">
                <a:solidFill>
                  <a:srgbClr val="CC0066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b="1" dirty="0">
                <a:solidFill>
                  <a:srgbClr val="CC0066"/>
                </a:solidFill>
                <a:latin typeface="Times New Roman" panose="02020603050405020304" pitchFamily="18" charset="0"/>
              </a:rPr>
              <a:t>；</a:t>
            </a:r>
          </a:p>
          <a:p>
            <a:pPr lvl="1">
              <a:lnSpc>
                <a:spcPct val="90000"/>
              </a:lnSpc>
              <a:buNone/>
            </a:pPr>
            <a:endParaRPr lang="en-US" altLang="zh-CN" dirty="0"/>
          </a:p>
          <a:p>
            <a:pPr lvl="1">
              <a:lnSpc>
                <a:spcPct val="90000"/>
              </a:lnSpc>
              <a:buNone/>
            </a:pPr>
            <a:r>
              <a:rPr lang="zh-CN" altLang="en-US" dirty="0"/>
              <a:t>       如：</a:t>
            </a:r>
            <a:r>
              <a:rPr lang="en-US" altLang="zh-CN" dirty="0">
                <a:latin typeface="Times New Roman" panose="02020603050405020304" pitchFamily="18" charset="0"/>
              </a:rPr>
              <a:t>printf(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“%d, %f \n”</a:t>
            </a:r>
            <a:r>
              <a:rPr lang="en-US" altLang="zh-CN" dirty="0">
                <a:latin typeface="Times New Roman" panose="02020603050405020304" pitchFamily="18" charset="0"/>
              </a:rPr>
              <a:t>,  a, b+1);</a:t>
            </a:r>
          </a:p>
          <a:p>
            <a:pPr lvl="1">
              <a:lnSpc>
                <a:spcPct val="90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说明：</a:t>
            </a:r>
          </a:p>
          <a:p>
            <a:pPr lvl="2"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输出表列如果有多个数据，用逗号分隔</a:t>
            </a:r>
          </a:p>
          <a:p>
            <a:pPr marL="1371600" lvl="3" indent="0">
              <a:lnSpc>
                <a:spcPct val="90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如：</a:t>
            </a:r>
            <a:r>
              <a:rPr lang="en-US" altLang="zh-CN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sym typeface="+mn-ea"/>
              </a:rPr>
              <a:t>b+1</a:t>
            </a:r>
            <a:r>
              <a:rPr lang="zh-CN" altLang="en-US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</a:rPr>
              <a:t>3+4</a:t>
            </a:r>
            <a:r>
              <a:rPr lang="zh-CN" altLang="en-US" dirty="0">
                <a:latin typeface="Times New Roman" panose="02020603050405020304" pitchFamily="18" charset="0"/>
              </a:rPr>
              <a:t>， </a:t>
            </a:r>
            <a:r>
              <a:rPr lang="en-US" altLang="zh-CN" dirty="0">
                <a:latin typeface="Times New Roman" panose="02020603050405020304" pitchFamily="18" charset="0"/>
              </a:rPr>
              <a:t>cos(x)</a:t>
            </a:r>
            <a:endParaRPr lang="zh-CN" alt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2"/>
          <p:cNvSpPr>
            <a:spLocks noGrp="1"/>
          </p:cNvSpPr>
          <p:nvPr>
            <p:ph type="title"/>
          </p:nvPr>
        </p:nvSpPr>
        <p:spPr>
          <a:xfrm>
            <a:off x="2484438" y="260350"/>
            <a:ext cx="6324600" cy="533400"/>
          </a:xfrm>
        </p:spPr>
        <p:txBody>
          <a:bodyPr vert="horz" wrap="square" lIns="91440" tIns="45720" rIns="91440" bIns="45720" anchor="ctr" anchorCtr="0"/>
          <a:lstStyle/>
          <a:p>
            <a:r>
              <a:rPr lang="zh-CN" altLang="en-US" dirty="0"/>
              <a:t>格式字符串</a:t>
            </a:r>
          </a:p>
        </p:txBody>
      </p:sp>
      <p:sp>
        <p:nvSpPr>
          <p:cNvPr id="75778" name="Rectangle 3"/>
          <p:cNvSpPr>
            <a:spLocks noGrp="1"/>
          </p:cNvSpPr>
          <p:nvPr>
            <p:ph type="body"/>
          </p:nvPr>
        </p:nvSpPr>
        <p:spPr>
          <a:xfrm>
            <a:off x="467043" y="1484630"/>
            <a:ext cx="8229600" cy="5026025"/>
          </a:xfrm>
        </p:spPr>
        <p:txBody>
          <a:bodyPr vert="horz" wrap="square" lIns="91440" tIns="45720" rIns="91440" bIns="45720" anchor="t" anchorCtr="0"/>
          <a:lstStyle/>
          <a:p>
            <a:pPr>
              <a:lnSpc>
                <a:spcPct val="80000"/>
              </a:lnSpc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printf(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格式字符串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输出表列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zh-CN" altLang="en-US" sz="2800" b="1" dirty="0">
              <a:solidFill>
                <a:srgbClr val="CC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endParaRPr lang="zh-CN" altLang="en-US" sz="2800" b="1" dirty="0">
              <a:solidFill>
                <a:srgbClr val="CC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如：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printf(“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%d, %f \n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”,  a, b+1);</a:t>
            </a:r>
          </a:p>
          <a:p>
            <a:pPr>
              <a:lnSpc>
                <a:spcPct val="80000"/>
              </a:lnSpc>
              <a:buNone/>
            </a:pP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格式字符串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是用双引号括起来的字符串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包括两种信息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lnSpc>
                <a:spcPct val="80000"/>
              </a:lnSpc>
            </a:pPr>
            <a:r>
              <a:rPr lang="zh-CN" altLang="en-US" sz="2400" b="1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格式说明符</a:t>
            </a:r>
            <a:r>
              <a:rPr lang="en-US" altLang="zh-CN" sz="2400" b="1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2">
              <a:lnSpc>
                <a:spcPct val="80000"/>
              </a:lnSpc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由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和格式字符组成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80000"/>
              </a:lnSpc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%d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%c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等，用来控制对应表达式的输出格式 </a:t>
            </a:r>
          </a:p>
          <a:p>
            <a:pPr lvl="2">
              <a:lnSpc>
                <a:spcPct val="80000"/>
              </a:lnSpc>
            </a:pP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80000"/>
              </a:lnSpc>
            </a:pPr>
            <a:r>
              <a:rPr lang="zh-CN" altLang="en-US" sz="2400" b="1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普通字符</a:t>
            </a:r>
            <a:r>
              <a:rPr lang="en-US" altLang="zh-CN" sz="2400" b="1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按照原样输出到终端上</a:t>
            </a:r>
          </a:p>
          <a:p>
            <a:pPr lvl="2">
              <a:lnSpc>
                <a:spcPct val="80000"/>
              </a:lnSpc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如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printf( “My name is Shun_Jun” )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 lvl="2">
              <a:lnSpc>
                <a:spcPct val="80000"/>
              </a:lnSpc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在屏幕上输出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My name is Shun_Jun</a:t>
            </a:r>
            <a:endParaRPr lang="zh-CN" altLang="en-US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/>
          <p:cNvSpPr>
            <a:spLocks noGrp="1"/>
          </p:cNvSpPr>
          <p:nvPr>
            <p:ph type="title"/>
          </p:nvPr>
        </p:nvSpPr>
        <p:spPr>
          <a:xfrm>
            <a:off x="2484438" y="260350"/>
            <a:ext cx="6324600" cy="533400"/>
          </a:xfrm>
        </p:spPr>
        <p:txBody>
          <a:bodyPr vert="horz" wrap="square" lIns="91440" tIns="45720" rIns="91440" bIns="45720" anchor="ctr" anchorCtr="0"/>
          <a:lstStyle/>
          <a:p>
            <a:r>
              <a:rPr lang="zh-CN" altLang="en-US" dirty="0">
                <a:latin typeface="黑体" panose="02010609060101010101" pitchFamily="49" charset="-122"/>
              </a:rPr>
              <a:t>常用格式说明符</a:t>
            </a:r>
          </a:p>
        </p:txBody>
      </p:sp>
      <p:sp>
        <p:nvSpPr>
          <p:cNvPr id="76802" name="Rectangle 3"/>
          <p:cNvSpPr>
            <a:spLocks noGrp="1"/>
          </p:cNvSpPr>
          <p:nvPr>
            <p:ph type="body"/>
          </p:nvPr>
        </p:nvSpPr>
        <p:spPr>
          <a:xfrm>
            <a:off x="1403648" y="1765201"/>
            <a:ext cx="7056784" cy="4256087"/>
          </a:xfrm>
        </p:spPr>
        <p:txBody>
          <a:bodyPr vert="horz" wrap="square" lIns="91440" tIns="45720" rIns="91440" bIns="45720" anchor="t" anchorCtr="0"/>
          <a:lstStyle/>
          <a:p>
            <a:pPr>
              <a:lnSpc>
                <a:spcPct val="90000"/>
              </a:lnSpc>
            </a:pPr>
            <a:r>
              <a:rPr lang="en-US" altLang="zh-CN" sz="2800" b="1" dirty="0">
                <a:solidFill>
                  <a:srgbClr val="CC0066"/>
                </a:solidFill>
                <a:latin typeface="Times New Roman" panose="02020603050405020304" pitchFamily="18" charset="0"/>
              </a:rPr>
              <a:t>%</a:t>
            </a:r>
            <a:r>
              <a:rPr lang="en-US" altLang="zh-CN" sz="2800" b="1" dirty="0" smtClean="0">
                <a:solidFill>
                  <a:srgbClr val="CC0066"/>
                </a:solidFill>
                <a:latin typeface="Times New Roman" panose="02020603050405020304" pitchFamily="18" charset="0"/>
              </a:rPr>
              <a:t>d </a:t>
            </a:r>
            <a:r>
              <a:rPr lang="zh-CN" altLang="en-US" sz="2800" b="1" dirty="0" smtClean="0">
                <a:latin typeface="Times New Roman" panose="02020603050405020304" pitchFamily="18" charset="0"/>
              </a:rPr>
              <a:t>：</a:t>
            </a:r>
            <a:r>
              <a:rPr lang="zh-CN" altLang="en-US" sz="2800" b="1" dirty="0">
                <a:latin typeface="Times New Roman" panose="02020603050405020304" pitchFamily="18" charset="0"/>
              </a:rPr>
              <a:t>将值按照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十进制整数</a:t>
            </a:r>
            <a:r>
              <a:rPr lang="zh-CN" altLang="en-US" sz="2800" b="1" dirty="0">
                <a:latin typeface="Times New Roman" panose="02020603050405020304" pitchFamily="18" charset="0"/>
              </a:rPr>
              <a:t>方式</a:t>
            </a:r>
            <a:r>
              <a:rPr lang="zh-CN" altLang="en-US" sz="2800" b="1" dirty="0" smtClean="0">
                <a:latin typeface="Times New Roman" panose="02020603050405020304" pitchFamily="18" charset="0"/>
              </a:rPr>
              <a:t>输出</a:t>
            </a:r>
            <a:endParaRPr lang="en-US" altLang="zh-CN" sz="2800" b="1" dirty="0" smtClean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zh-CN" altLang="en-US" sz="2800" b="1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800" b="1" dirty="0">
                <a:solidFill>
                  <a:srgbClr val="CC0066"/>
                </a:solidFill>
                <a:latin typeface="Times New Roman" panose="02020603050405020304" pitchFamily="18" charset="0"/>
              </a:rPr>
              <a:t>%</a:t>
            </a:r>
            <a:r>
              <a:rPr lang="en-US" altLang="zh-CN" sz="2800" b="1" dirty="0" smtClean="0">
                <a:solidFill>
                  <a:srgbClr val="CC0066"/>
                </a:solidFill>
                <a:latin typeface="Times New Roman" panose="02020603050405020304" pitchFamily="18" charset="0"/>
              </a:rPr>
              <a:t>f </a:t>
            </a:r>
            <a:r>
              <a:rPr lang="zh-CN" altLang="en-US" sz="2800" b="1" dirty="0" smtClean="0">
                <a:latin typeface="Times New Roman" panose="02020603050405020304" pitchFamily="18" charset="0"/>
              </a:rPr>
              <a:t>：将值</a:t>
            </a:r>
            <a:r>
              <a:rPr lang="zh-CN" altLang="en-US" sz="2800" b="1" dirty="0">
                <a:latin typeface="Times New Roman" panose="02020603050405020304" pitchFamily="18" charset="0"/>
              </a:rPr>
              <a:t>按照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实数</a:t>
            </a:r>
            <a:r>
              <a:rPr lang="en-US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小数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</a:rPr>
              <a:t>方式输出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n-US" altLang="zh-CN" sz="2800" b="1" dirty="0" smtClean="0">
              <a:solidFill>
                <a:srgbClr val="CC0066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800" b="1" dirty="0" smtClean="0">
                <a:solidFill>
                  <a:srgbClr val="CC0066"/>
                </a:solidFill>
                <a:latin typeface="Times New Roman" panose="02020603050405020304" pitchFamily="18" charset="0"/>
              </a:rPr>
              <a:t>%c </a:t>
            </a:r>
            <a:r>
              <a:rPr lang="zh-CN" altLang="en-US" sz="2800" b="1" dirty="0" smtClean="0">
                <a:latin typeface="Times New Roman" panose="02020603050405020304" pitchFamily="18" charset="0"/>
              </a:rPr>
              <a:t>： 将</a:t>
            </a:r>
            <a:r>
              <a:rPr lang="zh-CN" altLang="en-US" sz="2800" b="1" dirty="0">
                <a:latin typeface="Times New Roman" panose="02020603050405020304" pitchFamily="18" charset="0"/>
              </a:rPr>
              <a:t>值按照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字符</a:t>
            </a:r>
            <a:r>
              <a:rPr lang="zh-CN" altLang="en-US" sz="2800" b="1" dirty="0">
                <a:latin typeface="Times New Roman" panose="02020603050405020304" pitchFamily="18" charset="0"/>
              </a:rPr>
              <a:t>方式输出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zh-CN" altLang="en-US" sz="2800" b="1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800" b="1" dirty="0" smtClean="0">
                <a:solidFill>
                  <a:srgbClr val="CC0066"/>
                </a:solidFill>
                <a:latin typeface="Times New Roman" panose="02020603050405020304" pitchFamily="18" charset="0"/>
              </a:rPr>
              <a:t>%s </a:t>
            </a:r>
            <a:r>
              <a:rPr lang="zh-CN" altLang="en-US" sz="2800" b="1" dirty="0" smtClean="0">
                <a:latin typeface="Times New Roman" panose="02020603050405020304" pitchFamily="18" charset="0"/>
              </a:rPr>
              <a:t>： 将</a:t>
            </a:r>
            <a:r>
              <a:rPr lang="zh-CN" altLang="en-US" sz="2800" b="1" dirty="0">
                <a:latin typeface="Times New Roman" panose="02020603050405020304" pitchFamily="18" charset="0"/>
              </a:rPr>
              <a:t>值按照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字符串</a:t>
            </a:r>
            <a:r>
              <a:rPr lang="zh-CN" altLang="en-US" sz="2800" b="1" dirty="0" smtClean="0">
                <a:latin typeface="Times New Roman" panose="02020603050405020304" pitchFamily="18" charset="0"/>
              </a:rPr>
              <a:t>方式输出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zh-CN" altLang="en-US" sz="2800" b="1" dirty="0" smtClean="0">
                <a:latin typeface="Times New Roman" panose="02020603050405020304" pitchFamily="18" charset="0"/>
              </a:rPr>
              <a:t> 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800" b="1" smtClean="0">
                <a:solidFill>
                  <a:srgbClr val="CC0066"/>
                </a:solidFill>
                <a:latin typeface="Times New Roman" panose="02020603050405020304" pitchFamily="18" charset="0"/>
              </a:rPr>
              <a:t>%% </a:t>
            </a:r>
            <a:r>
              <a:rPr lang="zh-CN" altLang="en-US" sz="2800" b="1" smtClean="0">
                <a:latin typeface="Times New Roman" panose="02020603050405020304" pitchFamily="18" charset="0"/>
              </a:rPr>
              <a:t>：</a:t>
            </a:r>
            <a:r>
              <a:rPr lang="zh-CN" altLang="en-US" sz="2800" b="1" dirty="0" smtClean="0">
                <a:latin typeface="Times New Roman" panose="02020603050405020304" pitchFamily="18" charset="0"/>
              </a:rPr>
              <a:t>用于</a:t>
            </a:r>
            <a:r>
              <a:rPr lang="zh-CN" altLang="en-US" sz="2800" b="1" dirty="0">
                <a:latin typeface="Times New Roman" panose="02020603050405020304" pitchFamily="18" charset="0"/>
              </a:rPr>
              <a:t>输出</a:t>
            </a:r>
            <a:r>
              <a:rPr lang="en-US" altLang="zh-CN" sz="2800" b="1" dirty="0">
                <a:latin typeface="Times New Roman" panose="02020603050405020304" pitchFamily="18" charset="0"/>
              </a:rPr>
              <a:t>%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zh-CN" altLang="en-US" sz="28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5"/>
          <p:cNvSpPr/>
          <p:nvPr/>
        </p:nvSpPr>
        <p:spPr>
          <a:xfrm>
            <a:off x="36830" y="1377950"/>
            <a:ext cx="9144000" cy="5022215"/>
          </a:xfrm>
          <a:prstGeom prst="rect">
            <a:avLst/>
          </a:prstGeom>
          <a:solidFill>
            <a:srgbClr val="92D050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2075" tIns="46038" rIns="92075" bIns="46038" anchor="ctr" anchorCtr="0"/>
          <a:lstStyle/>
          <a:p>
            <a:pPr defTabSz="762000" eaLnBrk="0" hangingPunct="0">
              <a:lnSpc>
                <a:spcPct val="95000"/>
              </a:lnSpc>
            </a:pP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/>
            </a:r>
            <a:b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</a:b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#include &lt;stdio.h&gt;</a:t>
            </a:r>
            <a:b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</a:b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int main()</a:t>
            </a:r>
            <a:b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</a:b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{</a:t>
            </a:r>
            <a:b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</a:b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char c=‘a’;</a:t>
            </a:r>
            <a:b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</a:b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int i=97;</a:t>
            </a:r>
            <a:b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</a:br>
            <a:endParaRPr lang="en-US" altLang="zh-CN" sz="32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defTabSz="762000" eaLnBrk="0" hangingPunct="0">
              <a:lnSpc>
                <a:spcPct val="95000"/>
              </a:lnSpc>
            </a:pP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printf(“%c, %d\n”, c, c);</a:t>
            </a:r>
            <a:b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</a:b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printf(“%c, %d\n”, i, i);</a:t>
            </a:r>
          </a:p>
          <a:p>
            <a:pPr defTabSz="762000" eaLnBrk="0" hangingPunct="0">
              <a:lnSpc>
                <a:spcPct val="95000"/>
              </a:lnSpc>
            </a:pPr>
            <a:endParaRPr lang="zh-CN" altLang="en-US" sz="32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defTabSz="762000" eaLnBrk="0" hangingPunct="0">
              <a:lnSpc>
                <a:spcPct val="95000"/>
              </a:lnSpc>
            </a:pP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return 0;</a:t>
            </a:r>
            <a:b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</a:b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}</a:t>
            </a:r>
            <a:b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</a:b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77826" name="Rectangle 6"/>
          <p:cNvSpPr/>
          <p:nvPr/>
        </p:nvSpPr>
        <p:spPr>
          <a:xfrm>
            <a:off x="4859020" y="1270000"/>
            <a:ext cx="2149475" cy="1655445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2075" tIns="46038" rIns="92075" bIns="46038" anchor="ctr" anchorCtr="0"/>
          <a:lstStyle/>
          <a:p>
            <a:pPr defTabSz="762000" eaLnBrk="0" hangingPunct="0">
              <a:lnSpc>
                <a:spcPct val="95000"/>
              </a:lnSpc>
            </a:pP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运行结果：</a:t>
            </a:r>
            <a:b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a,97</a:t>
            </a:r>
            <a:b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a,97</a:t>
            </a:r>
          </a:p>
        </p:txBody>
      </p:sp>
      <p:sp>
        <p:nvSpPr>
          <p:cNvPr id="35846" name="AutoShape 11"/>
          <p:cNvSpPr/>
          <p:nvPr/>
        </p:nvSpPr>
        <p:spPr>
          <a:xfrm>
            <a:off x="4641850" y="3500755"/>
            <a:ext cx="4582795" cy="3386455"/>
          </a:xfrm>
          <a:prstGeom prst="irregularSeal2">
            <a:avLst/>
          </a:prstGeom>
          <a:solidFill>
            <a:srgbClr val="FFFF00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r>
              <a:rPr lang="zh-CN" altLang="en-US" dirty="0">
                <a:ea typeface="楷体_GB2312" pitchFamily="49" charset="-122"/>
                <a:cs typeface="Times New Roman" panose="02020603050405020304" pitchFamily="18" charset="0"/>
              </a:rPr>
              <a:t>若指定输出的宽度，</a:t>
            </a:r>
            <a:br>
              <a:rPr lang="zh-CN" altLang="en-US" dirty="0">
                <a:ea typeface="楷体_GB2312" pitchFamily="49" charset="-122"/>
                <a:cs typeface="Times New Roman" panose="02020603050405020304" pitchFamily="18" charset="0"/>
              </a:rPr>
            </a:br>
            <a:r>
              <a:rPr lang="en-US" altLang="zh-CN" dirty="0">
                <a:ea typeface="楷体_GB2312" pitchFamily="49" charset="-122"/>
                <a:cs typeface="Times New Roman" panose="02020603050405020304" pitchFamily="18" charset="0"/>
              </a:rPr>
              <a:t>printf(“%3c”,c);</a:t>
            </a:r>
            <a:br>
              <a:rPr lang="en-US" altLang="zh-CN" dirty="0">
                <a:ea typeface="楷体_GB2312" pitchFamily="49" charset="-122"/>
                <a:cs typeface="Times New Roman" panose="02020603050405020304" pitchFamily="18" charset="0"/>
              </a:rPr>
            </a:br>
            <a:r>
              <a:rPr lang="zh-CN" altLang="en-US" dirty="0">
                <a:ea typeface="楷体_GB2312" pitchFamily="49" charset="-122"/>
                <a:cs typeface="Times New Roman" panose="02020603050405020304" pitchFamily="18" charset="0"/>
              </a:rPr>
              <a:t>则输出：</a:t>
            </a:r>
            <a:br>
              <a:rPr lang="zh-CN" altLang="en-US" dirty="0">
                <a:ea typeface="楷体_GB2312" pitchFamily="49" charset="-122"/>
                <a:cs typeface="Times New Roman" panose="02020603050405020304" pitchFamily="18" charset="0"/>
              </a:rPr>
            </a:br>
            <a:r>
              <a:rPr lang="zh-CN" altLang="en-US" dirty="0">
                <a:ea typeface="楷体_GB2312" pitchFamily="49" charset="-122"/>
                <a:cs typeface="Times New Roman" panose="02020603050405020304" pitchFamily="18" charset="0"/>
              </a:rPr>
              <a:t> □□</a:t>
            </a:r>
            <a:r>
              <a:rPr lang="en-US" altLang="zh-CN" dirty="0">
                <a:ea typeface="楷体_GB2312" pitchFamily="49" charset="-122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77828" name="Rectangle 2"/>
          <p:cNvSpPr/>
          <p:nvPr/>
        </p:nvSpPr>
        <p:spPr>
          <a:xfrm>
            <a:off x="2484438" y="260350"/>
            <a:ext cx="6324600" cy="533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algn="r" eaLnBrk="0" hangingPunct="0"/>
            <a:r>
              <a:rPr lang="zh-CN" altLang="en-US" sz="4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举例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6" grpId="0" bldLvl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8" name="Rectangle 2"/>
          <p:cNvSpPr/>
          <p:nvPr/>
        </p:nvSpPr>
        <p:spPr>
          <a:xfrm>
            <a:off x="2484438" y="260350"/>
            <a:ext cx="6324600" cy="533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algn="r" eaLnBrk="0" hangingPunct="0"/>
            <a:r>
              <a:rPr lang="zh-CN" altLang="en-US" sz="4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举例</a:t>
            </a:r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5880735" y="1558290"/>
            <a:ext cx="2641600" cy="10426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用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%f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输出实数，默认输出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位小数</a:t>
            </a:r>
            <a:endParaRPr lang="zh-CN" altLang="en-US" sz="2400" smtClean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637665" y="1485900"/>
            <a:ext cx="3385185" cy="2315845"/>
          </a:xfrm>
          <a:prstGeom prst="roundRect">
            <a:avLst>
              <a:gd name="adj" fmla="val 278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855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&lt;stdio.h&gt;</a:t>
            </a:r>
          </a:p>
          <a:p>
            <a:pPr defTabSz="363855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int main()</a:t>
            </a:r>
          </a:p>
          <a:p>
            <a:pPr defTabSz="363855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{	float a=1.438;</a:t>
            </a:r>
          </a:p>
          <a:p>
            <a:pPr defTabSz="363855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	printf("</a:t>
            </a:r>
            <a:r>
              <a:rPr lang="en-US" altLang="zh-CN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%f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", a);</a:t>
            </a:r>
          </a:p>
          <a:p>
            <a:pPr defTabSz="363855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	return 0;</a:t>
            </a:r>
          </a:p>
          <a:p>
            <a:pPr defTabSz="363855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zh-CN" smtClean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内容占位符 2"/>
          <p:cNvSpPr>
            <a:spLocks noGrp="1"/>
          </p:cNvSpPr>
          <p:nvPr/>
        </p:nvSpPr>
        <p:spPr>
          <a:xfrm>
            <a:off x="5796280" y="4076700"/>
            <a:ext cx="2846070" cy="13430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也可指定输出的小数位数</a:t>
            </a:r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四舍五入</a:t>
            </a:r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用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%.2f 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输出</a:t>
            </a:r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位小数</a:t>
            </a:r>
            <a:endParaRPr lang="zh-CN" altLang="en-US" sz="2400" smtClean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692910" y="4124325"/>
            <a:ext cx="3385185" cy="2315845"/>
          </a:xfrm>
          <a:prstGeom prst="roundRect">
            <a:avLst>
              <a:gd name="adj" fmla="val 278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855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&lt;stdio.h&gt;</a:t>
            </a:r>
          </a:p>
          <a:p>
            <a:pPr defTabSz="363855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int main()</a:t>
            </a:r>
          </a:p>
          <a:p>
            <a:pPr defTabSz="363855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{	float a=1.438;</a:t>
            </a:r>
          </a:p>
          <a:p>
            <a:pPr defTabSz="363855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	printf("</a:t>
            </a:r>
            <a:r>
              <a:rPr lang="en-US" altLang="zh-CN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%.2f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", a);</a:t>
            </a:r>
          </a:p>
          <a:p>
            <a:pPr defTabSz="363855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	return 0;</a:t>
            </a:r>
          </a:p>
          <a:p>
            <a:pPr defTabSz="363855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zh-CN" smtClean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325" y="2493010"/>
            <a:ext cx="1717675" cy="48006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5705" y="5372735"/>
            <a:ext cx="1379220" cy="673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/>
          </p:cNvSpPr>
          <p:nvPr>
            <p:ph type="title"/>
          </p:nvPr>
        </p:nvSpPr>
        <p:spPr>
          <a:xfrm>
            <a:off x="2484438" y="260350"/>
            <a:ext cx="6324600" cy="533400"/>
          </a:xfrm>
        </p:spPr>
        <p:txBody>
          <a:bodyPr vert="horz" wrap="square" lIns="91440" tIns="45720" rIns="91440" bIns="45720" anchor="ctr" anchorCtr="0"/>
          <a:lstStyle/>
          <a:p>
            <a:r>
              <a:rPr lang="zh-CN" altLang="en-US" dirty="0"/>
              <a:t>格式输入函数</a:t>
            </a:r>
          </a:p>
        </p:txBody>
      </p:sp>
      <p:sp>
        <p:nvSpPr>
          <p:cNvPr id="78850" name="Rectangle 3"/>
          <p:cNvSpPr>
            <a:spLocks noGrp="1"/>
          </p:cNvSpPr>
          <p:nvPr>
            <p:ph type="body"/>
          </p:nvPr>
        </p:nvSpPr>
        <p:spPr>
          <a:xfrm>
            <a:off x="322263" y="1484313"/>
            <a:ext cx="8713787" cy="3400425"/>
          </a:xfrm>
        </p:spPr>
        <p:txBody>
          <a:bodyPr vert="horz" wrap="square" lIns="91440" tIns="45720" rIns="91440" bIns="45720" anchor="t" anchorCtr="0"/>
          <a:lstStyle/>
          <a:p>
            <a:r>
              <a:rPr lang="en-US" altLang="zh-CN" dirty="0">
                <a:latin typeface="Times New Roman" panose="02020603050405020304" pitchFamily="18" charset="0"/>
              </a:rPr>
              <a:t>scanf()</a:t>
            </a:r>
            <a:r>
              <a:rPr lang="zh-CN" altLang="en-US" dirty="0">
                <a:latin typeface="Times New Roman" panose="02020603050405020304" pitchFamily="18" charset="0"/>
              </a:rPr>
              <a:t>函数</a:t>
            </a:r>
          </a:p>
          <a:p>
            <a:pPr lvl="1"/>
            <a:r>
              <a:rPr lang="zh-CN" altLang="en-US" dirty="0">
                <a:latin typeface="Times New Roman" panose="02020603050405020304" pitchFamily="18" charset="0"/>
              </a:rPr>
              <a:t>功能：用于接受键盘输入的各种类型的多个数据</a:t>
            </a:r>
          </a:p>
          <a:p>
            <a:pPr lvl="1"/>
            <a:r>
              <a:rPr lang="zh-CN" altLang="en-US" dirty="0">
                <a:latin typeface="Times New Roman" panose="02020603050405020304" pitchFamily="18" charset="0"/>
              </a:rPr>
              <a:t>一般格式为：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2"/>
            <a:r>
              <a:rPr lang="en-US" altLang="zh-CN" b="1" dirty="0">
                <a:solidFill>
                  <a:srgbClr val="CC0066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3200" b="1" dirty="0">
                <a:solidFill>
                  <a:srgbClr val="CC0066"/>
                </a:solidFill>
                <a:latin typeface="Times New Roman" panose="02020603050405020304" pitchFamily="18" charset="0"/>
              </a:rPr>
              <a:t>scanf</a:t>
            </a:r>
            <a:r>
              <a:rPr lang="en-US" altLang="zh-CN" b="1" dirty="0">
                <a:solidFill>
                  <a:srgbClr val="CC0066"/>
                </a:solidFill>
                <a:latin typeface="Times New Roman" panose="02020603050405020304" pitchFamily="18" charset="0"/>
              </a:rPr>
              <a:t> (“</a:t>
            </a:r>
            <a:r>
              <a:rPr lang="zh-CN" altLang="en-US" dirty="0">
                <a:latin typeface="Times New Roman" panose="02020603050405020304" pitchFamily="18" charset="0"/>
              </a:rPr>
              <a:t>格式字符串</a:t>
            </a:r>
            <a:r>
              <a:rPr lang="en-US" altLang="zh-CN" b="1" dirty="0">
                <a:solidFill>
                  <a:srgbClr val="CC0066"/>
                </a:solidFill>
                <a:latin typeface="Times New Roman" panose="02020603050405020304" pitchFamily="18" charset="0"/>
              </a:rPr>
              <a:t>”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变量</a:t>
            </a:r>
            <a:r>
              <a:rPr lang="zh-CN" altLang="en-US" b="1" dirty="0">
                <a:solidFill>
                  <a:srgbClr val="CC0066"/>
                </a:solidFill>
                <a:latin typeface="Times New Roman" panose="02020603050405020304" pitchFamily="18" charset="0"/>
              </a:rPr>
              <a:t>地址</a:t>
            </a:r>
            <a:r>
              <a:rPr lang="zh-CN" altLang="en-US" dirty="0">
                <a:latin typeface="Times New Roman" panose="02020603050405020304" pitchFamily="18" charset="0"/>
              </a:rPr>
              <a:t>表列</a:t>
            </a:r>
            <a:r>
              <a:rPr lang="en-US" altLang="zh-CN" b="1" dirty="0">
                <a:solidFill>
                  <a:srgbClr val="CC0066"/>
                </a:solidFill>
                <a:latin typeface="Times New Roman" panose="02020603050405020304" pitchFamily="18" charset="0"/>
              </a:rPr>
              <a:t>) </a:t>
            </a:r>
            <a:r>
              <a:rPr lang="zh-CN" altLang="en-US" b="1" dirty="0">
                <a:solidFill>
                  <a:srgbClr val="CC0066"/>
                </a:solidFill>
                <a:latin typeface="Times New Roman" panose="02020603050405020304" pitchFamily="18" charset="0"/>
              </a:rPr>
              <a:t>；</a:t>
            </a:r>
          </a:p>
          <a:p>
            <a:pPr lvl="2"/>
            <a:r>
              <a:rPr lang="zh-CN" altLang="en-US" dirty="0">
                <a:latin typeface="Times New Roman" panose="02020603050405020304" pitchFamily="18" charset="0"/>
              </a:rPr>
              <a:t>格式字符串的含义与</a:t>
            </a:r>
            <a:r>
              <a:rPr lang="en-US" altLang="zh-CN" dirty="0">
                <a:latin typeface="Times New Roman" panose="02020603050405020304" pitchFamily="18" charset="0"/>
              </a:rPr>
              <a:t>printf()</a:t>
            </a:r>
            <a:r>
              <a:rPr lang="zh-CN" altLang="en-US" dirty="0">
                <a:latin typeface="Times New Roman" panose="02020603050405020304" pitchFamily="18" charset="0"/>
              </a:rPr>
              <a:t>函数中的基本相同</a:t>
            </a:r>
          </a:p>
          <a:p>
            <a:pPr lvl="2"/>
            <a:r>
              <a:rPr lang="zh-CN" altLang="en-US" dirty="0">
                <a:latin typeface="Times New Roman" panose="02020603050405020304" pitchFamily="18" charset="0"/>
              </a:rPr>
              <a:t>变量</a:t>
            </a:r>
            <a:r>
              <a:rPr lang="zh-CN" altLang="en-US" b="1" dirty="0">
                <a:solidFill>
                  <a:srgbClr val="CC0066"/>
                </a:solidFill>
                <a:latin typeface="Times New Roman" panose="02020603050405020304" pitchFamily="18" charset="0"/>
              </a:rPr>
              <a:t>地址</a:t>
            </a:r>
            <a:r>
              <a:rPr lang="zh-CN" altLang="en-US" dirty="0">
                <a:latin typeface="Times New Roman" panose="02020603050405020304" pitchFamily="18" charset="0"/>
              </a:rPr>
              <a:t>表列则是由逗号分隔的若干变量地址组成的</a:t>
            </a:r>
          </a:p>
        </p:txBody>
      </p:sp>
      <p:sp>
        <p:nvSpPr>
          <p:cNvPr id="78851" name="矩形 3"/>
          <p:cNvSpPr/>
          <p:nvPr/>
        </p:nvSpPr>
        <p:spPr>
          <a:xfrm>
            <a:off x="588645" y="5000625"/>
            <a:ext cx="8015605" cy="101473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en-US" sz="2800" i="1" dirty="0">
                <a:ea typeface="黑体" panose="02010609060101010101" pitchFamily="49" charset="-122"/>
                <a:cs typeface="Times New Roman" panose="02020603050405020304" pitchFamily="18" charset="0"/>
              </a:rPr>
              <a:t>如</a:t>
            </a:r>
            <a:r>
              <a:rPr lang="zh-CN" altLang="en-US" i="1" dirty="0">
                <a:ea typeface="黑体" panose="02010609060101010101" pitchFamily="49" charset="-122"/>
                <a:cs typeface="Times New Roman" panose="02020603050405020304" pitchFamily="18" charset="0"/>
              </a:rPr>
              <a:t>：  </a:t>
            </a:r>
            <a:r>
              <a:rPr lang="en-US" altLang="zh-CN" i="1" dirty="0">
                <a:ea typeface="黑体" panose="02010609060101010101" pitchFamily="49" charset="-122"/>
                <a:cs typeface="Times New Roman" panose="02020603050405020304" pitchFamily="18" charset="0"/>
              </a:rPr>
              <a:t>scanf( "%d" </a:t>
            </a:r>
            <a:r>
              <a:rPr lang="zh-CN" altLang="en-US" i="1" dirty="0"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3600" b="1" i="1" dirty="0">
                <a:solidFill>
                  <a:srgbClr val="CC0066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&amp;x</a:t>
            </a:r>
            <a:r>
              <a:rPr lang="en-US" altLang="zh-CN" i="1" dirty="0">
                <a:ea typeface="黑体" panose="02010609060101010101" pitchFamily="49" charset="-122"/>
                <a:cs typeface="Times New Roman" panose="02020603050405020304" pitchFamily="18" charset="0"/>
              </a:rPr>
              <a:t> )</a:t>
            </a:r>
            <a:r>
              <a:rPr lang="zh-CN" altLang="en-US" i="1" dirty="0">
                <a:ea typeface="黑体" panose="02010609060101010101" pitchFamily="49" charset="-122"/>
                <a:cs typeface="Times New Roman" panose="02020603050405020304" pitchFamily="18" charset="0"/>
              </a:rPr>
              <a:t>；</a:t>
            </a:r>
          </a:p>
          <a:p>
            <a:pPr lvl="2" indent="-34798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400" i="1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400" i="1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&amp;</a:t>
            </a:r>
            <a:r>
              <a:rPr lang="zh-CN" altLang="en-US" sz="2400" i="1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是取地址符运算符</a:t>
            </a:r>
            <a:r>
              <a:rPr lang="en-US" altLang="zh-CN" sz="2400" i="1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2400" i="1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i="1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&amp;</a:t>
            </a:r>
            <a:r>
              <a:rPr lang="zh-CN" altLang="en-US" sz="2400" b="1" i="1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代表取</a:t>
            </a:r>
            <a:r>
              <a:rPr lang="en-US" altLang="zh-CN" sz="2400" b="1" i="1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 x</a:t>
            </a:r>
            <a:r>
              <a:rPr lang="zh-CN" altLang="en-US" sz="2400" b="1" i="1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在内存中的地址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3"/>
          <p:cNvSpPr>
            <a:spLocks noGrp="1"/>
          </p:cNvSpPr>
          <p:nvPr>
            <p:ph type="body"/>
          </p:nvPr>
        </p:nvSpPr>
        <p:spPr>
          <a:xfrm>
            <a:off x="828675" y="1763713"/>
            <a:ext cx="7980363" cy="2889250"/>
          </a:xfrm>
        </p:spPr>
        <p:txBody>
          <a:bodyPr vert="horz" wrap="square" lIns="91440" tIns="45720" rIns="91440" bIns="45720" anchor="t" anchorCtr="0"/>
          <a:lstStyle/>
          <a:p>
            <a:r>
              <a:rPr lang="zh-CN" altLang="en-US" sz="2800" dirty="0">
                <a:latin typeface="Times New Roman" panose="02020603050405020304" pitchFamily="18" charset="0"/>
              </a:rPr>
              <a:t>常用格式说明字符有</a:t>
            </a:r>
            <a:r>
              <a:rPr lang="en-US" altLang="zh-CN" sz="2800" dirty="0">
                <a:latin typeface="Times New Roman" panose="02020603050405020304" pitchFamily="18" charset="0"/>
              </a:rPr>
              <a:t>:</a:t>
            </a:r>
          </a:p>
          <a:p>
            <a:pPr lvl="1"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    %d</a:t>
            </a:r>
            <a:r>
              <a:rPr lang="zh-CN" altLang="en-US" dirty="0">
                <a:latin typeface="Times New Roman" panose="02020603050405020304" pitchFamily="18" charset="0"/>
              </a:rPr>
              <a:t>：按照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十进制整数</a:t>
            </a:r>
            <a:r>
              <a:rPr lang="zh-CN" altLang="en-US" dirty="0">
                <a:latin typeface="Times New Roman" panose="02020603050405020304" pitchFamily="18" charset="0"/>
              </a:rPr>
              <a:t>方式读取输入数据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1">
              <a:buNone/>
            </a:pPr>
            <a:endParaRPr lang="en-US" altLang="zh-CN" dirty="0">
              <a:latin typeface="Times New Roman" panose="02020603050405020304" pitchFamily="18" charset="0"/>
            </a:endParaRPr>
          </a:p>
          <a:p>
            <a:pPr lvl="1"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    %f</a:t>
            </a:r>
            <a:r>
              <a:rPr lang="zh-CN" altLang="en-US" dirty="0">
                <a:latin typeface="Times New Roman" panose="02020603050405020304" pitchFamily="18" charset="0"/>
              </a:rPr>
              <a:t>：按照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单精度浮点数</a:t>
            </a:r>
            <a:r>
              <a:rPr lang="zh-CN" altLang="en-US" dirty="0">
                <a:latin typeface="Times New Roman" panose="02020603050405020304" pitchFamily="18" charset="0"/>
              </a:rPr>
              <a:t>方式读取输入数据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1">
              <a:buNone/>
            </a:pPr>
            <a:endParaRPr lang="en-US" altLang="zh-CN" dirty="0">
              <a:latin typeface="Times New Roman" panose="02020603050405020304" pitchFamily="18" charset="0"/>
            </a:endParaRPr>
          </a:p>
          <a:p>
            <a:pPr lvl="1"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     %c</a:t>
            </a:r>
            <a:r>
              <a:rPr lang="zh-CN" altLang="en-US" dirty="0">
                <a:latin typeface="Times New Roman" panose="02020603050405020304" pitchFamily="18" charset="0"/>
              </a:rPr>
              <a:t>：按照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字符</a:t>
            </a:r>
            <a:r>
              <a:rPr lang="zh-CN" altLang="en-US" dirty="0">
                <a:latin typeface="Times New Roman" panose="02020603050405020304" pitchFamily="18" charset="0"/>
              </a:rPr>
              <a:t>方式读取输入数据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1">
              <a:buNone/>
            </a:pPr>
            <a:endParaRPr lang="en-US" altLang="zh-CN" dirty="0">
              <a:latin typeface="Times New Roman" panose="02020603050405020304" pitchFamily="18" charset="0"/>
            </a:endParaRPr>
          </a:p>
          <a:p>
            <a:pPr lvl="1"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     %s</a:t>
            </a:r>
            <a:r>
              <a:rPr lang="zh-CN" altLang="en-US" dirty="0">
                <a:latin typeface="Times New Roman" panose="02020603050405020304" pitchFamily="18" charset="0"/>
              </a:rPr>
              <a:t>：按照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字符串</a:t>
            </a:r>
            <a:r>
              <a:rPr lang="zh-CN" altLang="en-US" dirty="0">
                <a:latin typeface="Times New Roman" panose="02020603050405020304" pitchFamily="18" charset="0"/>
              </a:rPr>
              <a:t>方式读取输入数据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1">
              <a:buNone/>
            </a:pPr>
            <a:endParaRPr lang="en-US" altLang="zh-CN" dirty="0">
              <a:latin typeface="Times New Roman" panose="02020603050405020304" pitchFamily="18" charset="0"/>
            </a:endParaRPr>
          </a:p>
          <a:p>
            <a:pPr lvl="1"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    </a:t>
            </a:r>
          </a:p>
          <a:p>
            <a:pPr lvl="1">
              <a:buNone/>
            </a:pPr>
            <a:endParaRPr lang="zh-CN" alt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9874" name="Rectangle 2"/>
          <p:cNvSpPr/>
          <p:nvPr/>
        </p:nvSpPr>
        <p:spPr>
          <a:xfrm>
            <a:off x="2484438" y="403860"/>
            <a:ext cx="6324600" cy="533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algn="r" eaLnBrk="0" hangingPunct="0"/>
            <a:r>
              <a:rPr lang="zh-CN" altLang="en-US" sz="400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格式输入函数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内容占位符 2"/>
          <p:cNvSpPr>
            <a:spLocks noGrp="1"/>
          </p:cNvSpPr>
          <p:nvPr>
            <p:ph sz="half" idx="1"/>
          </p:nvPr>
        </p:nvSpPr>
        <p:spPr>
          <a:xfrm>
            <a:off x="311150" y="1285875"/>
            <a:ext cx="5845175" cy="5572125"/>
          </a:xfrm>
        </p:spPr>
        <p:txBody>
          <a:bodyPr vert="horz" wrap="square" lIns="91440" tIns="45720" rIns="91440" bIns="45720" anchor="t" anchorCtr="0"/>
          <a:lstStyle/>
          <a:p>
            <a:pPr>
              <a:buClrTx/>
              <a:buSzTx/>
              <a:buFont typeface="Wingdings" panose="05000000000000000000" pitchFamily="2" charset="2"/>
            </a:pPr>
            <a:r>
              <a:rPr lang="zh-CN" altLang="en-US" dirty="0">
                <a:latin typeface="Times New Roman" panose="02020603050405020304" pitchFamily="18" charset="0"/>
              </a:rPr>
              <a:t>计算机硬件（电子元器件）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1">
              <a:buSzPct val="50000"/>
              <a:buFont typeface="Wingdings 2" panose="05020102010507070707" pitchFamily="18" charset="2"/>
            </a:pPr>
            <a:r>
              <a:rPr lang="zh-CN" altLang="en-US" dirty="0">
                <a:latin typeface="Times New Roman" panose="02020603050405020304" pitchFamily="18" charset="0"/>
              </a:rPr>
              <a:t>一个电子元器件只有“开”和“关”两种状态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1">
              <a:buSzPct val="50000"/>
              <a:buFont typeface="Wingdings 2" panose="05020102010507070707" pitchFamily="18" charset="2"/>
            </a:pPr>
            <a:r>
              <a:rPr lang="zh-CN" altLang="en-US" dirty="0">
                <a:latin typeface="Times New Roman" panose="02020603050405020304" pitchFamily="18" charset="0"/>
              </a:rPr>
              <a:t>若用电子元器件：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2">
              <a:buSzTx/>
              <a:buFont typeface="Wingdings" panose="05000000000000000000" pitchFamily="2" charset="2"/>
            </a:pPr>
            <a:r>
              <a:rPr lang="zh-CN" altLang="en-US" dirty="0">
                <a:latin typeface="Times New Roman" panose="02020603050405020304" pitchFamily="18" charset="0"/>
              </a:rPr>
              <a:t>“开”表示</a:t>
            </a:r>
            <a:r>
              <a:rPr lang="en-US" altLang="zh-CN" dirty="0">
                <a:latin typeface="Times New Roman" panose="02020603050405020304" pitchFamily="18" charset="0"/>
              </a:rPr>
              <a:t>1</a:t>
            </a:r>
          </a:p>
          <a:p>
            <a:pPr lvl="2">
              <a:buSzTx/>
              <a:buFont typeface="Wingdings" panose="05000000000000000000" pitchFamily="2" charset="2"/>
            </a:pPr>
            <a:r>
              <a:rPr lang="zh-CN" altLang="en-US" dirty="0">
                <a:latin typeface="Times New Roman" panose="02020603050405020304" pitchFamily="18" charset="0"/>
              </a:rPr>
              <a:t>“关”表示</a:t>
            </a:r>
            <a:r>
              <a:rPr lang="en-US" altLang="zh-CN" dirty="0">
                <a:latin typeface="Times New Roman" panose="02020603050405020304" pitchFamily="18" charset="0"/>
              </a:rPr>
              <a:t>0</a:t>
            </a:r>
          </a:p>
          <a:p>
            <a:pPr lvl="2">
              <a:buSzTx/>
              <a:buFont typeface="Wingdings" panose="05000000000000000000" pitchFamily="2" charset="2"/>
            </a:pPr>
            <a:r>
              <a:rPr lang="zh-CN" altLang="en-US" dirty="0">
                <a:latin typeface="Times New Roman" panose="02020603050405020304" pitchFamily="18" charset="0"/>
              </a:rPr>
              <a:t>则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个</a:t>
            </a:r>
            <a:r>
              <a:rPr lang="zh-CN" altLang="en-US" dirty="0">
                <a:latin typeface="Times New Roman" panose="02020603050405020304" pitchFamily="18" charset="0"/>
              </a:rPr>
              <a:t>电子元器件只能代表十进制的</a:t>
            </a:r>
            <a:r>
              <a:rPr lang="en-US" altLang="zh-CN" dirty="0">
                <a:latin typeface="Times New Roman" panose="02020603050405020304" pitchFamily="18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两个数值</a:t>
            </a:r>
          </a:p>
          <a:p>
            <a:pPr lvl="1">
              <a:lnSpc>
                <a:spcPct val="100000"/>
              </a:lnSpc>
              <a:buSzPct val="50000"/>
              <a:buFont typeface="Wingdings 2" panose="05020102010507070707" pitchFamily="18" charset="2"/>
            </a:pPr>
            <a:r>
              <a:rPr lang="zh-CN" altLang="en-US" dirty="0">
                <a:latin typeface="Times New Roman" panose="02020603050405020304" pitchFamily="18" charset="0"/>
              </a:rPr>
              <a:t>若采用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个</a:t>
            </a:r>
            <a:r>
              <a:rPr lang="zh-CN" altLang="en-US" dirty="0">
                <a:latin typeface="Times New Roman" panose="02020603050405020304" pitchFamily="18" charset="0"/>
              </a:rPr>
              <a:t>电子元器件，它们的开关状态的组合，可以有</a:t>
            </a:r>
            <a:r>
              <a:rPr lang="en-US" altLang="zh-CN" dirty="0">
                <a:latin typeface="Times New Roman" panose="02020603050405020304" pitchFamily="18" charset="0"/>
              </a:rPr>
              <a:t>4</a:t>
            </a:r>
            <a:r>
              <a:rPr lang="zh-CN" altLang="en-US" dirty="0">
                <a:latin typeface="Times New Roman" panose="02020603050405020304" pitchFamily="18" charset="0"/>
              </a:rPr>
              <a:t>种情况，可以分别表示十进制的</a:t>
            </a:r>
            <a:r>
              <a:rPr lang="en-US" altLang="zh-CN" dirty="0">
                <a:latin typeface="Times New Roman" panose="02020603050405020304" pitchFamily="18" charset="0"/>
              </a:rPr>
              <a:t>0,1,2,3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6732588" y="3713163"/>
          <a:ext cx="2214562" cy="3028951"/>
        </p:xfrm>
        <a:graphic>
          <a:graphicData uri="http://schemas.openxmlformats.org/drawingml/2006/table">
            <a:tbl>
              <a:tblPr/>
              <a:tblGrid>
                <a:gridCol w="738187"/>
                <a:gridCol w="738188"/>
                <a:gridCol w="738187"/>
              </a:tblGrid>
              <a:tr h="10001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器件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器件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表示数值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500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509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509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509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453" name="Group 45"/>
          <p:cNvGraphicFramePr>
            <a:graphicFrameLocks noGrp="1"/>
          </p:cNvGraphicFramePr>
          <p:nvPr/>
        </p:nvGraphicFramePr>
        <p:xfrm>
          <a:off x="6715125" y="1573213"/>
          <a:ext cx="2143125" cy="1822450"/>
        </p:xfrm>
        <a:graphic>
          <a:graphicData uri="http://schemas.openxmlformats.org/drawingml/2006/table">
            <a:tbl>
              <a:tblPr/>
              <a:tblGrid>
                <a:gridCol w="1071563"/>
                <a:gridCol w="1071562"/>
              </a:tblGrid>
              <a:tr h="8229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器件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表示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数值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4997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关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4997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开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</a:tbl>
          </a:graphicData>
        </a:graphic>
      </p:graphicFrame>
      <p:sp>
        <p:nvSpPr>
          <p:cNvPr id="27690" name="Rectangle 2"/>
          <p:cNvSpPr/>
          <p:nvPr/>
        </p:nvSpPr>
        <p:spPr>
          <a:xfrm>
            <a:off x="2987675" y="188913"/>
            <a:ext cx="5864225" cy="7397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algn="r"/>
            <a:r>
              <a:rPr lang="zh-CN" altLang="en-US" sz="44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计算机中的数据存储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/>
          <p:cNvGraphicFramePr/>
          <p:nvPr>
            <p:custDataLst>
              <p:tags r:id="rId1"/>
            </p:custDataLst>
          </p:nvPr>
        </p:nvGraphicFramePr>
        <p:xfrm>
          <a:off x="432435" y="1851660"/>
          <a:ext cx="8454390" cy="3359150"/>
        </p:xfrm>
        <a:graphic>
          <a:graphicData uri="http://schemas.openxmlformats.org/drawingml/2006/table">
            <a:tbl>
              <a:tblPr/>
              <a:tblGrid>
                <a:gridCol w="1231265"/>
                <a:gridCol w="1313180"/>
                <a:gridCol w="3074670"/>
                <a:gridCol w="2835275"/>
              </a:tblGrid>
              <a:tr h="62547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2400" b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400" b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scanf</a:t>
                      </a:r>
                      <a:endParaRPr lang="en-US" altLang="en-US" sz="2400" b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400" b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printf</a:t>
                      </a:r>
                      <a:endParaRPr lang="en-US" altLang="en-US" sz="2400" b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400" b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备注</a:t>
                      </a:r>
                      <a:endParaRPr lang="en-US" altLang="en-US" sz="2400" b="0">
                        <a:latin typeface="Times New Roman" panose="02020603050405020304" pitchFamily="18" charset="0"/>
                        <a:ea typeface="黑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069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400" b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float</a:t>
                      </a:r>
                      <a:endParaRPr lang="en-US" altLang="en-US" sz="2400" b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400" b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%f</a:t>
                      </a:r>
                      <a:endParaRPr lang="en-US" altLang="en-US" sz="2400" b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400" b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%f</a:t>
                      </a:r>
                      <a:endParaRPr lang="en-US" altLang="en-US" sz="2400" b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printf中对单精度float的处理，都要转换为双精度double，故只需要一个%f即可</a:t>
                      </a:r>
                      <a:r>
                        <a:rPr lang="zh-CN" altLang="en-US" sz="2000" b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，隐含输出</a:t>
                      </a:r>
                      <a:r>
                        <a:rPr lang="en-US" altLang="zh-CN" sz="2000" b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zh-CN" altLang="en-US" sz="2000" b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位小数</a:t>
                      </a: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2298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400" b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double</a:t>
                      </a:r>
                      <a:endParaRPr lang="en-US" altLang="en-US" sz="2400" b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800" b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%lf</a:t>
                      </a:r>
                      <a:endParaRPr lang="en-US" altLang="en-US" sz="2800" b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400" b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%f，</a:t>
                      </a:r>
                      <a:r>
                        <a:rPr lang="en-US" sz="2000" b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有的系统也可以%lf</a:t>
                      </a:r>
                      <a:endParaRPr lang="en-US" altLang="en-US" sz="2000" b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2400" b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标题 1"/>
          <p:cNvSpPr/>
          <p:nvPr/>
        </p:nvSpPr>
        <p:spPr bwMode="auto">
          <a:xfrm>
            <a:off x="2556193" y="260668"/>
            <a:ext cx="6324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zh-CN" altLang="en-US" sz="4000" b="0">
                <a:solidFill>
                  <a:schemeClr val="bg1"/>
                </a:solidFill>
              </a:rPr>
              <a:t>格式控制注意</a:t>
            </a:r>
          </a:p>
        </p:txBody>
      </p:sp>
      <p:sp>
        <p:nvSpPr>
          <p:cNvPr id="10" name="Rectangle 3"/>
          <p:cNvSpPr>
            <a:spLocks noGrp="1" noChangeArrowheads="1"/>
          </p:cNvSpPr>
          <p:nvPr/>
        </p:nvSpPr>
        <p:spPr>
          <a:xfrm>
            <a:off x="765175" y="5589905"/>
            <a:ext cx="8159750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+mn-lt"/>
                <a:ea typeface="黑体" panose="02010609060101010101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黑体" panose="02010609060101010101" pitchFamily="49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+mn-lt"/>
                <a:ea typeface="黑体" panose="02010609060101010101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黑体" panose="02010609060101010101" pitchFamily="49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zh-CN" sz="24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常用记住，更多查：</a:t>
            </a:r>
            <a:r>
              <a:rPr lang="en-US" altLang="zh-CN" sz="24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zh-CN" altLang="en-US" sz="24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查</a:t>
            </a:r>
            <a:r>
              <a:rPr lang="en-US" altLang="zh-CN" sz="24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P73 </a:t>
            </a:r>
            <a:r>
              <a:rPr lang="zh-CN" altLang="en-US" sz="24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表</a:t>
            </a:r>
            <a:r>
              <a:rPr lang="en-US" altLang="zh-CN" sz="24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3.6</a:t>
            </a:r>
            <a:r>
              <a:rPr lang="zh-CN" altLang="en-US" sz="24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zh-CN" altLang="en-US" sz="24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查</a:t>
            </a:r>
            <a:r>
              <a:rPr lang="en-US" altLang="zh-CN" sz="24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P74 </a:t>
            </a:r>
            <a:r>
              <a:rPr lang="zh-CN" altLang="en-US" sz="24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表</a:t>
            </a:r>
            <a:r>
              <a:rPr lang="en-US" altLang="zh-CN" sz="24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3.8</a:t>
            </a:r>
            <a:endParaRPr lang="en-US" altLang="zh-CN" sz="2400" b="0" dirty="0" smtClean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>
            <a:spLocks noGrp="1"/>
          </p:cNvSpPr>
          <p:nvPr>
            <p:ph type="title"/>
          </p:nvPr>
        </p:nvSpPr>
        <p:spPr>
          <a:xfrm>
            <a:off x="2484438" y="260350"/>
            <a:ext cx="6324600" cy="533400"/>
          </a:xfrm>
        </p:spPr>
        <p:txBody>
          <a:bodyPr vert="horz" wrap="square" lIns="91440" tIns="45720" rIns="91440" bIns="45720" anchor="ctr" anchorCtr="0"/>
          <a:lstStyle/>
          <a:p>
            <a:r>
              <a:rPr lang="zh-CN" altLang="en-US" dirty="0"/>
              <a:t>举例</a:t>
            </a:r>
          </a:p>
        </p:txBody>
      </p:sp>
      <p:sp>
        <p:nvSpPr>
          <p:cNvPr id="80898" name="Text Box 5"/>
          <p:cNvSpPr txBox="1"/>
          <p:nvPr/>
        </p:nvSpPr>
        <p:spPr>
          <a:xfrm>
            <a:off x="196850" y="1413510"/>
            <a:ext cx="8336915" cy="396938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en-US" sz="2800" dirty="0">
                <a:ea typeface="黑体" panose="02010609060101010101" pitchFamily="49" charset="-122"/>
                <a:cs typeface="Times New Roman" panose="02020603050405020304" pitchFamily="18" charset="0"/>
              </a:rPr>
              <a:t>例：用键盘输入</a:t>
            </a:r>
            <a:r>
              <a:rPr lang="en-US" altLang="zh-CN" sz="2800" dirty="0"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800" dirty="0"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800" dirty="0"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800" dirty="0"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800" dirty="0"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2800" dirty="0">
                <a:ea typeface="黑体" panose="02010609060101010101" pitchFamily="49" charset="-122"/>
                <a:cs typeface="Times New Roman" panose="02020603050405020304" pitchFamily="18" charset="0"/>
              </a:rPr>
              <a:t>，保存到变量</a:t>
            </a:r>
            <a:r>
              <a:rPr lang="en-US" altLang="en-US" sz="2800" dirty="0"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2800" dirty="0"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800" dirty="0">
                <a:ea typeface="黑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zh-CN" altLang="en-US" sz="2800" dirty="0"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800" dirty="0">
                <a:ea typeface="黑体" panose="02010609060101010101" pitchFamily="49" charset="-122"/>
                <a:cs typeface="Times New Roman" panose="02020603050405020304" pitchFamily="18" charset="0"/>
              </a:rPr>
              <a:t>z</a:t>
            </a:r>
            <a:r>
              <a:rPr lang="zh-CN" altLang="zh-CN" sz="2800" dirty="0">
                <a:ea typeface="黑体" panose="02010609060101010101" pitchFamily="49" charset="-122"/>
                <a:cs typeface="Times New Roman" panose="02020603050405020304" pitchFamily="18" charset="0"/>
              </a:rPr>
              <a:t>中</a:t>
            </a:r>
          </a:p>
          <a:p>
            <a:endParaRPr lang="en-US" altLang="zh-CN" sz="2800" dirty="0"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int main()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   int x ,y ,z;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2800" b="1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scanf( "%d%d%d" , &amp;x,  &amp;y,  &amp;z )</a:t>
            </a:r>
            <a:r>
              <a:rPr lang="zh-CN" altLang="en-US" sz="2800" b="1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</a:p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printf(“x=%d,y=%d,z=%d\n”, x ,y ,z);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   return 0;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80899" name="Text Box 6"/>
          <p:cNvSpPr txBox="1"/>
          <p:nvPr/>
        </p:nvSpPr>
        <p:spPr>
          <a:xfrm>
            <a:off x="6804025" y="3573780"/>
            <a:ext cx="1946910" cy="193802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t" anchorCtr="0">
            <a:spAutoFit/>
          </a:bodyPr>
          <a:lstStyle/>
          <a:p>
            <a:r>
              <a:rPr lang="zh-CN" altLang="en-US" dirty="0">
                <a:ea typeface="黑体" panose="02010609060101010101" pitchFamily="49" charset="-122"/>
                <a:cs typeface="Times New Roman" panose="02020603050405020304" pitchFamily="18" charset="0"/>
              </a:rPr>
              <a:t>输入</a:t>
            </a:r>
            <a:r>
              <a:rPr lang="en-US" altLang="zh-CN" dirty="0"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</a:p>
          <a:p>
            <a:r>
              <a:rPr lang="en-US" altLang="zh-CN" dirty="0">
                <a:ea typeface="黑体" panose="02010609060101010101" pitchFamily="49" charset="-122"/>
                <a:cs typeface="Times New Roman" panose="02020603050405020304" pitchFamily="18" charset="0"/>
              </a:rPr>
              <a:t>3□4□5 </a:t>
            </a:r>
          </a:p>
          <a:p>
            <a:endParaRPr lang="en-US" altLang="zh-CN" dirty="0"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ea typeface="黑体" panose="02010609060101010101" pitchFamily="49" charset="-122"/>
                <a:cs typeface="Times New Roman" panose="02020603050405020304" pitchFamily="18" charset="0"/>
              </a:rPr>
              <a:t>输出</a:t>
            </a:r>
            <a:r>
              <a:rPr lang="en-US" altLang="zh-CN" dirty="0">
                <a:ea typeface="黑体" panose="02010609060101010101" pitchFamily="49" charset="-122"/>
                <a:cs typeface="Times New Roman" panose="02020603050405020304" pitchFamily="18" charset="0"/>
              </a:rPr>
              <a:t>: </a:t>
            </a:r>
          </a:p>
          <a:p>
            <a:r>
              <a:rPr lang="en-US" altLang="zh-CN" dirty="0">
                <a:ea typeface="黑体" panose="02010609060101010101" pitchFamily="49" charset="-122"/>
                <a:cs typeface="Times New Roman" panose="02020603050405020304" pitchFamily="18" charset="0"/>
              </a:rPr>
              <a:t>x=3,y=4,z=5</a:t>
            </a:r>
            <a:endParaRPr lang="zh-CN" altLang="en-US" dirty="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0900" name="Text Box 8"/>
          <p:cNvSpPr txBox="1"/>
          <p:nvPr/>
        </p:nvSpPr>
        <p:spPr>
          <a:xfrm>
            <a:off x="612458" y="5550853"/>
            <a:ext cx="7848600" cy="119888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说明：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三种分隔符：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空格、回车符、跳格符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(Tab)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，或者非法字符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，标志用户输入的当前数据结束。</a:t>
            </a:r>
            <a:endParaRPr lang="en-US" altLang="zh-CN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0901" name="Text Box 10"/>
          <p:cNvSpPr txBox="1"/>
          <p:nvPr/>
        </p:nvSpPr>
        <p:spPr>
          <a:xfrm>
            <a:off x="4335463" y="7178675"/>
            <a:ext cx="184150" cy="3667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556510" y="261283"/>
            <a:ext cx="6324600" cy="533400"/>
          </a:xfrm>
        </p:spPr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</a:rPr>
              <a:t>输入缓冲区</a:t>
            </a:r>
            <a:endParaRPr lang="en-US" altLang="zh-CN" dirty="0" smtClean="0">
              <a:latin typeface="黑体" panose="02010609060101010101" pitchFamily="49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7328311" y="5250653"/>
            <a:ext cx="1074090" cy="8945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269029" y="5444971"/>
            <a:ext cx="1420186" cy="5140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5838302" y="5731312"/>
            <a:ext cx="1435725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本框 26"/>
          <p:cNvSpPr txBox="1"/>
          <p:nvPr/>
        </p:nvSpPr>
        <p:spPr>
          <a:xfrm>
            <a:off x="6366216" y="5847655"/>
            <a:ext cx="930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+mn-ea"/>
                <a:ea typeface="+mn-ea"/>
              </a:rPr>
              <a:t>输入</a:t>
            </a:r>
            <a:endParaRPr lang="zh-CN" altLang="en-US" sz="2400" dirty="0">
              <a:latin typeface="+mn-ea"/>
              <a:ea typeface="+mn-ea"/>
            </a:endParaRPr>
          </a:p>
        </p:txBody>
      </p:sp>
      <p:cxnSp>
        <p:nvCxnSpPr>
          <p:cNvPr id="24" name="直接箭头连接符 23"/>
          <p:cNvCxnSpPr/>
          <p:nvPr/>
        </p:nvCxnSpPr>
        <p:spPr>
          <a:xfrm flipH="1">
            <a:off x="2689215" y="5731312"/>
            <a:ext cx="1132901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文本框 26"/>
          <p:cNvSpPr txBox="1"/>
          <p:nvPr/>
        </p:nvSpPr>
        <p:spPr>
          <a:xfrm>
            <a:off x="2900014" y="5919410"/>
            <a:ext cx="930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+mn-ea"/>
                <a:ea typeface="+mn-ea"/>
              </a:rPr>
              <a:t>输入</a:t>
            </a:r>
            <a:endParaRPr lang="zh-CN" altLang="en-US" sz="2400" dirty="0">
              <a:latin typeface="+mn-ea"/>
              <a:ea typeface="+mn-ea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051383" y="6052973"/>
            <a:ext cx="2073939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  <a:latin typeface="+mn-ea"/>
                <a:ea typeface="+mn-ea"/>
              </a:rPr>
              <a:t>输入缓冲区</a:t>
            </a:r>
            <a:endParaRPr lang="zh-CN" altLang="en-US" sz="20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28" name="文本框 26"/>
          <p:cNvSpPr txBox="1"/>
          <p:nvPr/>
        </p:nvSpPr>
        <p:spPr>
          <a:xfrm>
            <a:off x="7036435" y="6278880"/>
            <a:ext cx="21062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键盘输入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 20</a:t>
            </a:r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回车</a:t>
            </a:r>
          </a:p>
        </p:txBody>
      </p:sp>
      <p:sp>
        <p:nvSpPr>
          <p:cNvPr id="29" name="文本框 26"/>
          <p:cNvSpPr txBox="1"/>
          <p:nvPr/>
        </p:nvSpPr>
        <p:spPr>
          <a:xfrm>
            <a:off x="1402080" y="5991225"/>
            <a:ext cx="119062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内存程序处理</a:t>
            </a:r>
            <a:endParaRPr lang="zh-CN" altLang="en-US" sz="20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937208" y="5506179"/>
          <a:ext cx="18579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390"/>
                <a:gridCol w="115052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20\n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5" name="文本框 26"/>
          <p:cNvSpPr txBox="1"/>
          <p:nvPr>
            <p:custDataLst>
              <p:tags r:id="rId1"/>
            </p:custDataLst>
          </p:nvPr>
        </p:nvSpPr>
        <p:spPr>
          <a:xfrm>
            <a:off x="1511935" y="5472430"/>
            <a:ext cx="8877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scanf</a:t>
            </a:r>
          </a:p>
        </p:txBody>
      </p:sp>
      <p:sp>
        <p:nvSpPr>
          <p:cNvPr id="11268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96240" y="1125855"/>
            <a:ext cx="4644390" cy="4154170"/>
          </a:xfrm>
          <a:prstGeom prst="rect">
            <a:avLst/>
          </a:prstGeom>
          <a:solidFill>
            <a:srgbClr val="CCFFCC"/>
          </a:solidFill>
          <a:ln w="9525" algn="ctr">
            <a:solidFill>
              <a:schemeClr val="tx2"/>
            </a:solidFill>
            <a:miter lim="800000"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&lt;stdio.h&gt;</a:t>
            </a:r>
          </a:p>
          <a:p>
            <a:pPr eaLnBrk="1" hangingPunct="1"/>
            <a:endParaRPr lang="en-US" altLang="zh-CN" sz="22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main( )</a:t>
            </a:r>
          </a:p>
          <a:p>
            <a:pPr eaLnBrk="1" hangingPunct="1"/>
            <a:r>
              <a:rPr lang="en-US" altLang="zh-CN" sz="2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  int a;</a:t>
            </a:r>
          </a:p>
          <a:p>
            <a:pPr eaLnBrk="1" hangingPunct="1"/>
            <a:r>
              <a:rPr lang="en-US" altLang="zh-CN" sz="2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char b;</a:t>
            </a:r>
          </a:p>
          <a:p>
            <a:pPr eaLnBrk="1" hangingPunct="1"/>
            <a:endParaRPr lang="en-US" altLang="zh-CN" sz="22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scanf("%d", &amp;a);</a:t>
            </a:r>
          </a:p>
          <a:p>
            <a:pPr eaLnBrk="1" hangingPunct="1"/>
            <a:r>
              <a:rPr lang="en-US" altLang="zh-CN" sz="2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scanf("%c", &amp;b);</a:t>
            </a:r>
          </a:p>
          <a:p>
            <a:pPr eaLnBrk="1" hangingPunct="1"/>
            <a:endParaRPr lang="en-US" altLang="zh-CN" sz="22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printf("a=%d b=%c END", a, b);</a:t>
            </a:r>
          </a:p>
          <a:p>
            <a:pPr eaLnBrk="1" hangingPunct="1"/>
            <a:endParaRPr lang="en-US" altLang="zh-CN" sz="22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0;  }</a:t>
            </a:r>
            <a:endParaRPr lang="en-US" altLang="zh-CN" sz="2200" b="1" dirty="0">
              <a:solidFill>
                <a:srgbClr val="A5002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41695" y="3283585"/>
            <a:ext cx="2205990" cy="1102995"/>
          </a:xfrm>
          <a:prstGeom prst="rect">
            <a:avLst/>
          </a:prstGeom>
        </p:spPr>
      </p:pic>
      <p:sp>
        <p:nvSpPr>
          <p:cNvPr id="10" name="文本框 26"/>
          <p:cNvSpPr txBox="1"/>
          <p:nvPr>
            <p:custDataLst>
              <p:tags r:id="rId3"/>
            </p:custDataLst>
          </p:nvPr>
        </p:nvSpPr>
        <p:spPr>
          <a:xfrm>
            <a:off x="5467985" y="2203450"/>
            <a:ext cx="312864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若用户输入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20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，然后回车，</a:t>
            </a:r>
          </a:p>
          <a:p>
            <a:r>
              <a:rPr lang="zh-CN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程序未让用户进行第二次输入，直接就显示结果为：</a:t>
            </a:r>
          </a:p>
        </p:txBody>
      </p:sp>
      <p:sp>
        <p:nvSpPr>
          <p:cNvPr id="20" name="云形标注 19"/>
          <p:cNvSpPr/>
          <p:nvPr/>
        </p:nvSpPr>
        <p:spPr>
          <a:xfrm>
            <a:off x="-77470" y="5948680"/>
            <a:ext cx="1338580" cy="508000"/>
          </a:xfrm>
          <a:prstGeom prst="cloudCallout">
            <a:avLst>
              <a:gd name="adj1" fmla="val 60513"/>
              <a:gd name="adj2" fmla="val 58550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1" name="TextBox 20"/>
          <p:cNvSpPr txBox="1"/>
          <p:nvPr/>
        </p:nvSpPr>
        <p:spPr>
          <a:xfrm>
            <a:off x="-108902" y="6021943"/>
            <a:ext cx="1800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>
                <a:solidFill>
                  <a:schemeClr val="tx1"/>
                </a:solidFill>
              </a:rPr>
              <a:t>处理速度快</a:t>
            </a:r>
          </a:p>
        </p:txBody>
      </p:sp>
      <p:sp>
        <p:nvSpPr>
          <p:cNvPr id="2" name="云形标注 1"/>
          <p:cNvSpPr/>
          <p:nvPr/>
        </p:nvSpPr>
        <p:spPr>
          <a:xfrm>
            <a:off x="7380605" y="4364990"/>
            <a:ext cx="1656080" cy="734695"/>
          </a:xfrm>
          <a:prstGeom prst="cloudCallout">
            <a:avLst>
              <a:gd name="adj1" fmla="val -24432"/>
              <a:gd name="adj2" fmla="val 74350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524750" y="4509135"/>
            <a:ext cx="1440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>
                <a:solidFill>
                  <a:schemeClr val="tx1"/>
                </a:solidFill>
              </a:rPr>
              <a:t>处理速度慢</a:t>
            </a:r>
          </a:p>
        </p:txBody>
      </p:sp>
      <p:sp>
        <p:nvSpPr>
          <p:cNvPr id="7" name="文本框 26"/>
          <p:cNvSpPr txBox="1"/>
          <p:nvPr>
            <p:custDataLst>
              <p:tags r:id="rId4"/>
            </p:custDataLst>
          </p:nvPr>
        </p:nvSpPr>
        <p:spPr>
          <a:xfrm>
            <a:off x="5220970" y="1269365"/>
            <a:ext cx="3693160" cy="82994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scanf</a:t>
            </a:r>
            <a:r>
              <a:rPr lang="zh-CN" altLang="zh-CN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根据格式控制字符串，解析和读取输入的键盘流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920698" y="5536024"/>
          <a:ext cx="18579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305"/>
                <a:gridCol w="81461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20\nx\n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11268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9750" y="1125855"/>
            <a:ext cx="4644390" cy="4092575"/>
          </a:xfrm>
          <a:prstGeom prst="rect">
            <a:avLst/>
          </a:prstGeom>
          <a:solidFill>
            <a:srgbClr val="CCFFCC"/>
          </a:solidFill>
          <a:ln w="9525" algn="ctr">
            <a:solidFill>
              <a:schemeClr val="tx2"/>
            </a:solidFill>
            <a:miter lim="800000"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dirty="0" smtClean="0">
                <a:solidFill>
                  <a:schemeClr val="tx1"/>
                </a:solidFill>
              </a:rPr>
              <a:t>#include &lt;stdio.h&gt;</a:t>
            </a:r>
          </a:p>
          <a:p>
            <a:pPr eaLnBrk="1" hangingPunct="1"/>
            <a:endParaRPr lang="en-US" altLang="zh-CN" sz="2000" b="1" dirty="0" smtClean="0">
              <a:solidFill>
                <a:schemeClr val="tx1"/>
              </a:solidFill>
            </a:endParaRPr>
          </a:p>
          <a:p>
            <a:pPr eaLnBrk="1" hangingPunct="1"/>
            <a:r>
              <a:rPr lang="en-US" altLang="zh-CN" sz="2000" b="1" dirty="0" smtClean="0">
                <a:solidFill>
                  <a:schemeClr val="tx1"/>
                </a:solidFill>
              </a:rPr>
              <a:t>int main( )</a:t>
            </a:r>
          </a:p>
          <a:p>
            <a:pPr eaLnBrk="1" hangingPunct="1"/>
            <a:r>
              <a:rPr lang="en-US" altLang="zh-CN" sz="2000" b="1" dirty="0" smtClean="0">
                <a:solidFill>
                  <a:schemeClr val="tx1"/>
                </a:solidFill>
              </a:rPr>
              <a:t>{   int a;</a:t>
            </a:r>
          </a:p>
          <a:p>
            <a:pPr eaLnBrk="1" hangingPunct="1"/>
            <a:r>
              <a:rPr lang="en-US" altLang="zh-CN" sz="2000" b="1" dirty="0" smtClean="0">
                <a:solidFill>
                  <a:schemeClr val="tx1"/>
                </a:solidFill>
              </a:rPr>
              <a:t>    char b;</a:t>
            </a:r>
          </a:p>
          <a:p>
            <a:pPr eaLnBrk="1" hangingPunct="1"/>
            <a:endParaRPr lang="en-US" altLang="zh-CN" sz="2000" b="1" dirty="0" smtClean="0">
              <a:solidFill>
                <a:schemeClr val="tx1"/>
              </a:solidFill>
            </a:endParaRPr>
          </a:p>
          <a:p>
            <a:pPr eaLnBrk="1" hangingPunct="1"/>
            <a:r>
              <a:rPr lang="en-US" altLang="zh-CN" sz="2000" b="1" dirty="0" smtClean="0">
                <a:solidFill>
                  <a:schemeClr val="tx1"/>
                </a:solidFill>
              </a:rPr>
              <a:t>    scanf("%d", &amp;a);</a:t>
            </a:r>
          </a:p>
          <a:p>
            <a:pPr eaLnBrk="1" hangingPunct="1"/>
            <a:r>
              <a:rPr lang="en-US" altLang="zh-CN" sz="2000" b="1" dirty="0" smtClean="0">
                <a:solidFill>
                  <a:schemeClr val="tx1"/>
                </a:solidFill>
              </a:rPr>
              <a:t>   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getchar();</a:t>
            </a:r>
          </a:p>
          <a:p>
            <a:pPr eaLnBrk="1" hangingPunct="1"/>
            <a:r>
              <a:rPr lang="en-US" altLang="zh-CN" sz="2000" b="1" dirty="0" smtClean="0">
                <a:solidFill>
                  <a:schemeClr val="tx1"/>
                </a:solidFill>
              </a:rPr>
              <a:t>    scanf("%c", &amp;b);</a:t>
            </a:r>
          </a:p>
          <a:p>
            <a:pPr eaLnBrk="1" hangingPunct="1"/>
            <a:endParaRPr lang="en-US" altLang="zh-CN" sz="2000" b="1" dirty="0" smtClean="0">
              <a:solidFill>
                <a:schemeClr val="tx1"/>
              </a:solidFill>
            </a:endParaRPr>
          </a:p>
          <a:p>
            <a:pPr eaLnBrk="1" hangingPunct="1"/>
            <a:r>
              <a:rPr lang="en-US" altLang="zh-CN" sz="2000" b="1" dirty="0" smtClean="0">
                <a:solidFill>
                  <a:schemeClr val="tx1"/>
                </a:solidFill>
              </a:rPr>
              <a:t>    printf("a=%d b=%c END", a, b);</a:t>
            </a:r>
          </a:p>
          <a:p>
            <a:pPr eaLnBrk="1" hangingPunct="1"/>
            <a:endParaRPr lang="en-US" altLang="zh-CN" sz="2000" b="1" dirty="0" smtClean="0">
              <a:solidFill>
                <a:schemeClr val="tx1"/>
              </a:solidFill>
            </a:endParaRPr>
          </a:p>
          <a:p>
            <a:pPr eaLnBrk="1" hangingPunct="1"/>
            <a:r>
              <a:rPr lang="en-US" altLang="zh-CN" sz="2000" b="1" dirty="0" smtClean="0">
                <a:solidFill>
                  <a:schemeClr val="tx1"/>
                </a:solidFill>
              </a:rPr>
              <a:t>return 0;  }</a:t>
            </a:r>
            <a:endParaRPr lang="en-US" altLang="zh-CN" sz="2000" b="1" dirty="0">
              <a:solidFill>
                <a:srgbClr val="A50021"/>
              </a:solidFill>
            </a:endParaRPr>
          </a:p>
        </p:txBody>
      </p:sp>
      <p:sp>
        <p:nvSpPr>
          <p:cNvPr id="10" name="文本框 26"/>
          <p:cNvSpPr txBox="1"/>
          <p:nvPr>
            <p:custDataLst>
              <p:tags r:id="rId2"/>
            </p:custDataLst>
          </p:nvPr>
        </p:nvSpPr>
        <p:spPr>
          <a:xfrm>
            <a:off x="5193030" y="1414145"/>
            <a:ext cx="402780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若用户输入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20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，然后回车，</a:t>
            </a:r>
          </a:p>
          <a:p>
            <a:r>
              <a:rPr lang="zh-CN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程序让用户进行第二次输入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lang="zh-CN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回车，显示结果为：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8035" y="2421255"/>
            <a:ext cx="2784475" cy="1292860"/>
          </a:xfrm>
          <a:prstGeom prst="rect">
            <a:avLst/>
          </a:prstGeom>
        </p:spPr>
      </p:pic>
      <p:sp>
        <p:nvSpPr>
          <p:cNvPr id="9" name="Rectangle 2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>
          <a:xfrm>
            <a:off x="2771775" y="261283"/>
            <a:ext cx="6324600" cy="533400"/>
          </a:xfrm>
        </p:spPr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</a:rPr>
              <a:t>输入缓冲区</a:t>
            </a:r>
            <a:endParaRPr lang="en-US" altLang="zh-CN" dirty="0" smtClean="0">
              <a:latin typeface="黑体" panose="02010609060101010101" pitchFamily="49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7328311" y="5250653"/>
            <a:ext cx="1074090" cy="8945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269029" y="5444971"/>
            <a:ext cx="1420186" cy="5140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/>
          <p:cNvCxnSpPr/>
          <p:nvPr/>
        </p:nvCxnSpPr>
        <p:spPr>
          <a:xfrm flipH="1">
            <a:off x="5838302" y="5731312"/>
            <a:ext cx="1435725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26"/>
          <p:cNvSpPr txBox="1"/>
          <p:nvPr/>
        </p:nvSpPr>
        <p:spPr>
          <a:xfrm>
            <a:off x="6366216" y="5847655"/>
            <a:ext cx="930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+mn-ea"/>
                <a:ea typeface="+mn-ea"/>
              </a:rPr>
              <a:t>输入</a:t>
            </a:r>
            <a:endParaRPr lang="zh-CN" altLang="en-US" sz="2400" dirty="0">
              <a:latin typeface="+mn-ea"/>
              <a:ea typeface="+mn-ea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 flipH="1">
            <a:off x="2689215" y="5731312"/>
            <a:ext cx="1132901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26"/>
          <p:cNvSpPr txBox="1"/>
          <p:nvPr/>
        </p:nvSpPr>
        <p:spPr>
          <a:xfrm>
            <a:off x="2900014" y="5919410"/>
            <a:ext cx="930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+mn-ea"/>
                <a:ea typeface="+mn-ea"/>
              </a:rPr>
              <a:t>输入</a:t>
            </a:r>
            <a:endParaRPr lang="zh-CN" altLang="en-US" sz="2400" dirty="0">
              <a:latin typeface="+mn-ea"/>
              <a:ea typeface="+mn-ea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051383" y="6052973"/>
            <a:ext cx="2073939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  <a:latin typeface="+mn-ea"/>
                <a:ea typeface="+mn-ea"/>
              </a:rPr>
              <a:t>输入缓冲区</a:t>
            </a:r>
            <a:endParaRPr lang="zh-CN" altLang="en-US" sz="20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20" name="文本框 26"/>
          <p:cNvSpPr txBox="1"/>
          <p:nvPr/>
        </p:nvSpPr>
        <p:spPr>
          <a:xfrm>
            <a:off x="7036435" y="6278880"/>
            <a:ext cx="21062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键盘输入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 20</a:t>
            </a:r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回车</a:t>
            </a:r>
          </a:p>
        </p:txBody>
      </p:sp>
      <p:sp>
        <p:nvSpPr>
          <p:cNvPr id="22" name="文本框 26"/>
          <p:cNvSpPr txBox="1"/>
          <p:nvPr/>
        </p:nvSpPr>
        <p:spPr>
          <a:xfrm>
            <a:off x="1402080" y="5991225"/>
            <a:ext cx="119062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内存程序处理</a:t>
            </a:r>
            <a:endParaRPr lang="zh-CN" altLang="en-US" sz="20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6" name="文本框 26"/>
          <p:cNvSpPr txBox="1"/>
          <p:nvPr>
            <p:custDataLst>
              <p:tags r:id="rId4"/>
            </p:custDataLst>
          </p:nvPr>
        </p:nvSpPr>
        <p:spPr>
          <a:xfrm>
            <a:off x="1511935" y="5472430"/>
            <a:ext cx="8877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scanf</a:t>
            </a:r>
          </a:p>
        </p:txBody>
      </p:sp>
      <p:sp>
        <p:nvSpPr>
          <p:cNvPr id="30" name="云形标注 29"/>
          <p:cNvSpPr/>
          <p:nvPr/>
        </p:nvSpPr>
        <p:spPr>
          <a:xfrm>
            <a:off x="-77470" y="5948680"/>
            <a:ext cx="1338580" cy="508000"/>
          </a:xfrm>
          <a:prstGeom prst="cloudCallout">
            <a:avLst>
              <a:gd name="adj1" fmla="val 60513"/>
              <a:gd name="adj2" fmla="val 58550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1" name="TextBox 20"/>
          <p:cNvSpPr txBox="1"/>
          <p:nvPr/>
        </p:nvSpPr>
        <p:spPr>
          <a:xfrm>
            <a:off x="-108902" y="6021943"/>
            <a:ext cx="1800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>
                <a:solidFill>
                  <a:schemeClr val="tx1"/>
                </a:solidFill>
              </a:rPr>
              <a:t>处理速度快</a:t>
            </a:r>
          </a:p>
        </p:txBody>
      </p:sp>
      <p:sp>
        <p:nvSpPr>
          <p:cNvPr id="32" name="云形标注 31"/>
          <p:cNvSpPr/>
          <p:nvPr/>
        </p:nvSpPr>
        <p:spPr>
          <a:xfrm>
            <a:off x="7380605" y="4364990"/>
            <a:ext cx="1656080" cy="734695"/>
          </a:xfrm>
          <a:prstGeom prst="cloudCallout">
            <a:avLst>
              <a:gd name="adj1" fmla="val -24432"/>
              <a:gd name="adj2" fmla="val 74350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TextBox 2"/>
          <p:cNvSpPr txBox="1"/>
          <p:nvPr/>
        </p:nvSpPr>
        <p:spPr>
          <a:xfrm>
            <a:off x="7524750" y="4509135"/>
            <a:ext cx="1440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>
                <a:solidFill>
                  <a:schemeClr val="tx1"/>
                </a:solidFill>
              </a:rPr>
              <a:t>处理速度慢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2"/>
          <p:cNvSpPr>
            <a:spLocks noGrp="1"/>
          </p:cNvSpPr>
          <p:nvPr>
            <p:ph type="title"/>
          </p:nvPr>
        </p:nvSpPr>
        <p:spPr>
          <a:xfrm>
            <a:off x="2484438" y="260350"/>
            <a:ext cx="6324600" cy="533400"/>
          </a:xfrm>
        </p:spPr>
        <p:txBody>
          <a:bodyPr vert="horz" wrap="square" lIns="91440" tIns="45720" rIns="91440" bIns="45720" anchor="ctr" anchorCtr="0"/>
          <a:lstStyle/>
          <a:p>
            <a:r>
              <a:rPr lang="zh-CN" altLang="en-US" dirty="0"/>
              <a:t>注意</a:t>
            </a:r>
          </a:p>
        </p:txBody>
      </p:sp>
      <p:sp>
        <p:nvSpPr>
          <p:cNvPr id="81922" name="Text Box 10"/>
          <p:cNvSpPr txBox="1"/>
          <p:nvPr/>
        </p:nvSpPr>
        <p:spPr>
          <a:xfrm>
            <a:off x="4335463" y="7178675"/>
            <a:ext cx="184150" cy="3667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1923" name="Text Box 12"/>
          <p:cNvSpPr txBox="1"/>
          <p:nvPr/>
        </p:nvSpPr>
        <p:spPr>
          <a:xfrm>
            <a:off x="396558" y="4070985"/>
            <a:ext cx="8389937" cy="114427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  <a:spcAft>
                <a:spcPts val="0"/>
              </a:spcAft>
            </a:pPr>
            <a:r>
              <a:rPr lang="zh-CN" altLang="en-US" sz="3200" dirty="0">
                <a:latin typeface="Times New Roman" panose="02020603050405020304" pitchFamily="18" charset="0"/>
                <a:ea typeface="黑体" panose="02010609060101010101" pitchFamily="49" charset="-122"/>
              </a:rPr>
              <a:t>问题：</a:t>
            </a:r>
            <a:r>
              <a:rPr lang="en-US" altLang="zh-CN" sz="3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scanf( “%d</a:t>
            </a:r>
            <a:r>
              <a:rPr lang="en-US" altLang="zh-CN" sz="3600" b="1" dirty="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,</a:t>
            </a:r>
            <a:r>
              <a:rPr lang="en-US" altLang="zh-CN" sz="3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%d</a:t>
            </a:r>
            <a:r>
              <a:rPr lang="en-US" altLang="zh-CN" sz="3600" b="1" dirty="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,</a:t>
            </a:r>
            <a:r>
              <a:rPr lang="en-US" altLang="zh-CN" sz="3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%d“, &amp;x,&amp;y,&amp;z )</a:t>
            </a:r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；</a:t>
            </a:r>
          </a:p>
          <a:p>
            <a:pPr>
              <a:lnSpc>
                <a:spcPct val="100000"/>
              </a:lnSpc>
              <a:spcBef>
                <a:spcPts val="50"/>
              </a:spcBef>
              <a:spcAft>
                <a:spcPts val="0"/>
              </a:spcAft>
            </a:pP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     </a:t>
            </a:r>
            <a:r>
              <a:rPr lang="en-US" altLang="zh-CN" sz="3200" dirty="0">
                <a:latin typeface="Times New Roman" panose="02020603050405020304" pitchFamily="18" charset="0"/>
                <a:ea typeface="黑体" panose="02010609060101010101" pitchFamily="49" charset="-122"/>
              </a:rPr>
              <a:t>printf(“x=%d,y=%d,z=%d\n”, x ,y ,z);</a:t>
            </a:r>
            <a:endParaRPr lang="zh-CN" altLang="en-US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" name="Text Box 12"/>
          <p:cNvSpPr txBox="1"/>
          <p:nvPr/>
        </p:nvSpPr>
        <p:spPr>
          <a:xfrm>
            <a:off x="395923" y="1341120"/>
            <a:ext cx="8389937" cy="1082675"/>
          </a:xfrm>
          <a:prstGeom prst="rect">
            <a:avLst/>
          </a:prstGeom>
          <a:noFill/>
          <a:ln w="12700" cap="flat" cmpd="sng">
            <a:solidFill>
              <a:schemeClr val="accent1">
                <a:shade val="50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  <a:spcAft>
                <a:spcPts val="0"/>
              </a:spcAft>
            </a:pPr>
            <a:r>
              <a:rPr lang="en-US" altLang="zh-CN" sz="3200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   scanf( “%d%d%d“, &amp;x,&amp;y,&amp;z )</a:t>
            </a:r>
            <a:r>
              <a:rPr lang="zh-CN" altLang="en-US" sz="3200" dirty="0">
                <a:latin typeface="Times New Roman" panose="02020603050405020304" pitchFamily="18" charset="0"/>
                <a:ea typeface="黑体" panose="02010609060101010101" pitchFamily="49" charset="-122"/>
              </a:rPr>
              <a:t>；</a:t>
            </a:r>
          </a:p>
          <a:p>
            <a:pPr>
              <a:lnSpc>
                <a:spcPct val="100000"/>
              </a:lnSpc>
              <a:spcBef>
                <a:spcPts val="50"/>
              </a:spcBef>
              <a:spcAft>
                <a:spcPts val="0"/>
              </a:spcAft>
            </a:pP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     </a:t>
            </a:r>
            <a:r>
              <a:rPr lang="en-US" altLang="zh-CN" sz="3200" dirty="0">
                <a:latin typeface="Times New Roman" panose="02020603050405020304" pitchFamily="18" charset="0"/>
                <a:ea typeface="黑体" panose="02010609060101010101" pitchFamily="49" charset="-122"/>
              </a:rPr>
              <a:t>printf(“x=%d,y=%d,z=%d\n”, x ,y ,z);</a:t>
            </a:r>
            <a:endParaRPr lang="zh-CN" altLang="en-US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0899" name="Text Box 6"/>
          <p:cNvSpPr txBox="1"/>
          <p:nvPr/>
        </p:nvSpPr>
        <p:spPr>
          <a:xfrm>
            <a:off x="5800090" y="2492375"/>
            <a:ext cx="2878455" cy="119888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ea typeface="黑体" panose="02010609060101010101" pitchFamily="49" charset="-122"/>
                <a:cs typeface="Times New Roman" panose="02020603050405020304" pitchFamily="18" charset="0"/>
              </a:rPr>
              <a:t>输入</a:t>
            </a:r>
            <a:r>
              <a:rPr lang="en-US" altLang="zh-CN" dirty="0">
                <a:ea typeface="黑体" panose="02010609060101010101" pitchFamily="49" charset="-122"/>
                <a:cs typeface="Times New Roman" panose="02020603050405020304" pitchFamily="18" charset="0"/>
              </a:rPr>
              <a:t>:  3□4□5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dirty="0"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ea typeface="黑体" panose="02010609060101010101" pitchFamily="49" charset="-122"/>
                <a:cs typeface="Times New Roman" panose="02020603050405020304" pitchFamily="18" charset="0"/>
              </a:rPr>
              <a:t>输出</a:t>
            </a:r>
            <a:r>
              <a:rPr lang="en-US" altLang="zh-CN" dirty="0">
                <a:ea typeface="黑体" panose="02010609060101010101" pitchFamily="49" charset="-122"/>
                <a:cs typeface="Times New Roman" panose="02020603050405020304" pitchFamily="18" charset="0"/>
              </a:rPr>
              <a:t>: x=3,y=4,z=5</a:t>
            </a:r>
            <a:endParaRPr lang="zh-CN" altLang="en-US" dirty="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Text Box 6"/>
          <p:cNvSpPr txBox="1"/>
          <p:nvPr/>
        </p:nvSpPr>
        <p:spPr>
          <a:xfrm>
            <a:off x="5855335" y="5417820"/>
            <a:ext cx="2878455" cy="119888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ea typeface="黑体" panose="02010609060101010101" pitchFamily="49" charset="-122"/>
                <a:cs typeface="Times New Roman" panose="02020603050405020304" pitchFamily="18" charset="0"/>
              </a:rPr>
              <a:t>输入</a:t>
            </a:r>
            <a:r>
              <a:rPr lang="en-US" altLang="zh-CN" dirty="0">
                <a:ea typeface="黑体" panose="02010609060101010101" pitchFamily="49" charset="-122"/>
                <a:cs typeface="Times New Roman" panose="02020603050405020304" pitchFamily="18" charset="0"/>
              </a:rPr>
              <a:t>:  3</a:t>
            </a:r>
            <a:r>
              <a:rPr lang="en-US" altLang="zh-CN" b="1" dirty="0">
                <a:solidFill>
                  <a:srgbClr val="C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en-US" altLang="zh-CN" dirty="0"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en-US" altLang="zh-CN" b="1" dirty="0">
                <a:solidFill>
                  <a:srgbClr val="C00000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,</a:t>
            </a:r>
            <a:r>
              <a:rPr lang="en-US" altLang="zh-CN" dirty="0">
                <a:ea typeface="黑体" panose="02010609060101010101" pitchFamily="49" charset="-122"/>
                <a:cs typeface="Times New Roman" panose="02020603050405020304" pitchFamily="18" charset="0"/>
              </a:rPr>
              <a:t>5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dirty="0"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ea typeface="黑体" panose="02010609060101010101" pitchFamily="49" charset="-122"/>
                <a:cs typeface="Times New Roman" panose="02020603050405020304" pitchFamily="18" charset="0"/>
              </a:rPr>
              <a:t>输出</a:t>
            </a:r>
            <a:r>
              <a:rPr lang="en-US" altLang="zh-CN" dirty="0">
                <a:ea typeface="黑体" panose="02010609060101010101" pitchFamily="49" charset="-122"/>
                <a:cs typeface="Times New Roman" panose="02020603050405020304" pitchFamily="18" charset="0"/>
              </a:rPr>
              <a:t>: x=3,y=4,z=5</a:t>
            </a:r>
            <a:endParaRPr lang="zh-CN" altLang="en-US" dirty="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/>
          <p:cNvSpPr>
            <a:spLocks noGrp="1"/>
          </p:cNvSpPr>
          <p:nvPr>
            <p:ph type="title"/>
          </p:nvPr>
        </p:nvSpPr>
        <p:spPr>
          <a:xfrm>
            <a:off x="2484438" y="260350"/>
            <a:ext cx="6324600" cy="533400"/>
          </a:xfrm>
        </p:spPr>
        <p:txBody>
          <a:bodyPr vert="horz" wrap="square" lIns="91440" tIns="45720" rIns="91440" bIns="45720" anchor="ctr" anchorCtr="0"/>
          <a:lstStyle/>
          <a:p>
            <a:r>
              <a:rPr lang="zh-CN" altLang="en-US" dirty="0"/>
              <a:t>注意</a:t>
            </a:r>
          </a:p>
        </p:txBody>
      </p:sp>
      <p:sp>
        <p:nvSpPr>
          <p:cNvPr id="82946" name="Text Box 4"/>
          <p:cNvSpPr txBox="1"/>
          <p:nvPr/>
        </p:nvSpPr>
        <p:spPr>
          <a:xfrm>
            <a:off x="467043" y="4004945"/>
            <a:ext cx="8178800" cy="1383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lstStyle/>
          <a:p>
            <a:r>
              <a:rPr lang="en-US" altLang="zh-CN" sz="2800" b="1" dirty="0">
                <a:ea typeface="宋体" panose="02010600030101010101" pitchFamily="2" charset="-122"/>
                <a:cs typeface="Times New Roman" panose="02020603050405020304" pitchFamily="18" charset="0"/>
              </a:rPr>
              <a:t>              int  a,b</a:t>
            </a:r>
            <a:r>
              <a:rPr lang="zh-CN" altLang="en-US" sz="2800" b="1" dirty="0"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</a:p>
          <a:p>
            <a:r>
              <a:rPr lang="en-US" altLang="zh-CN" sz="2800" b="1" dirty="0">
                <a:ea typeface="宋体" panose="02010600030101010101" pitchFamily="2" charset="-122"/>
                <a:cs typeface="Times New Roman" panose="02020603050405020304" pitchFamily="18" charset="0"/>
              </a:rPr>
              <a:t>              printf(“Input two numbers:”);</a:t>
            </a:r>
          </a:p>
          <a:p>
            <a:r>
              <a:rPr lang="en-US" altLang="zh-CN" sz="2800" b="1" dirty="0">
                <a:ea typeface="宋体" panose="02010600030101010101" pitchFamily="2" charset="-122"/>
                <a:cs typeface="Times New Roman" panose="02020603050405020304" pitchFamily="18" charset="0"/>
              </a:rPr>
              <a:t>              scanf(“%d%d”,&amp;a,&amp;b);</a:t>
            </a:r>
            <a:endParaRPr lang="zh-CN" altLang="en-US" sz="28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7157" name="Text Box 5"/>
          <p:cNvSpPr txBox="1"/>
          <p:nvPr/>
        </p:nvSpPr>
        <p:spPr>
          <a:xfrm>
            <a:off x="3347403" y="5661025"/>
            <a:ext cx="5400675" cy="829945"/>
          </a:xfrm>
          <a:prstGeom prst="rect">
            <a:avLst/>
          </a:prstGeom>
          <a:noFill/>
          <a:ln w="9525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程序运行：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 (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红色是用户必须输入的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)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Input two numbers: </a:t>
            </a: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56  98</a:t>
            </a:r>
            <a:endParaRPr lang="en-US" altLang="zh-CN" b="1" dirty="0">
              <a:solidFill>
                <a:schemeClr val="accent2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2948" name="Text Box 6"/>
          <p:cNvSpPr txBox="1"/>
          <p:nvPr/>
        </p:nvSpPr>
        <p:spPr>
          <a:xfrm>
            <a:off x="395288" y="1628775"/>
            <a:ext cx="8280400" cy="953135"/>
          </a:xfrm>
          <a:prstGeom prst="rect">
            <a:avLst/>
          </a:prstGeom>
          <a:solidFill>
            <a:srgbClr val="CCFFCC"/>
          </a:solidFill>
          <a:ln w="9525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lstStyle/>
          <a:p>
            <a:r>
              <a:rPr lang="en-US" altLang="zh-CN" sz="2800" b="1" dirty="0">
                <a:ea typeface="宋体" panose="02010600030101010101" pitchFamily="2" charset="-122"/>
                <a:cs typeface="Times New Roman" panose="02020603050405020304" pitchFamily="18" charset="0"/>
              </a:rPr>
              <a:t>              int  a,b</a:t>
            </a:r>
            <a:r>
              <a:rPr lang="zh-CN" altLang="en-US" sz="2800" b="1" dirty="0"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</a:p>
          <a:p>
            <a:r>
              <a:rPr lang="en-US" altLang="zh-CN" sz="2800" b="1" dirty="0">
                <a:ea typeface="宋体" panose="02010600030101010101" pitchFamily="2" charset="-122"/>
                <a:cs typeface="Times New Roman" panose="02020603050405020304" pitchFamily="18" charset="0"/>
              </a:rPr>
              <a:t>              scanf(“Input two numbers:%d%d”,&amp;a,&amp;b);</a:t>
            </a:r>
            <a:endParaRPr lang="zh-CN" altLang="en-US" sz="28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7159" name="Text Box 7"/>
          <p:cNvSpPr txBox="1"/>
          <p:nvPr/>
        </p:nvSpPr>
        <p:spPr>
          <a:xfrm>
            <a:off x="3276600" y="2708275"/>
            <a:ext cx="5330825" cy="829945"/>
          </a:xfrm>
          <a:prstGeom prst="rect">
            <a:avLst/>
          </a:prstGeom>
          <a:noFill/>
          <a:ln w="9525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程序运行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: (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红色是用户必须输入的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)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Input two numbers: 56  98</a:t>
            </a:r>
            <a:endParaRPr lang="zh-CN" altLang="en-US" b="1" dirty="0">
              <a:solidFill>
                <a:schemeClr val="accent2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77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7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7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57" grpId="0" bldLvl="0" animBg="1"/>
      <p:bldP spid="177159" grpId="0" bldLvl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3"/>
          <p:cNvSpPr>
            <a:spLocks noGrp="1"/>
          </p:cNvSpPr>
          <p:nvPr>
            <p:ph type="body"/>
          </p:nvPr>
        </p:nvSpPr>
        <p:spPr>
          <a:xfrm>
            <a:off x="0" y="1747838"/>
            <a:ext cx="8893175" cy="4560887"/>
          </a:xfrm>
        </p:spPr>
        <p:txBody>
          <a:bodyPr vert="horz" wrap="square" lIns="91440" tIns="45720" rIns="91440" bIns="45720" anchor="t" anchorCtr="0"/>
          <a:lstStyle/>
          <a:p>
            <a:pPr indent="817880">
              <a:buFontTx/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字符输入函数</a:t>
            </a:r>
            <a:r>
              <a:rPr lang="en-US" altLang="zh-CN" dirty="0">
                <a:latin typeface="Times New Roman" panose="02020603050405020304" pitchFamily="18" charset="0"/>
              </a:rPr>
              <a:t>:  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</a:rPr>
              <a:t>getchar( )</a:t>
            </a:r>
          </a:p>
          <a:p>
            <a:pPr indent="817880">
              <a:buFontTx/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字符输出函数</a:t>
            </a:r>
            <a:r>
              <a:rPr lang="en-US" altLang="zh-CN" dirty="0">
                <a:latin typeface="Times New Roman" panose="02020603050405020304" pitchFamily="18" charset="0"/>
              </a:rPr>
              <a:t>:  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</a:rPr>
              <a:t>putchar( )</a:t>
            </a:r>
          </a:p>
          <a:p>
            <a:pPr indent="817880">
              <a:buFontTx/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格式输入函数</a:t>
            </a:r>
            <a:r>
              <a:rPr lang="en-US" altLang="zh-CN" dirty="0">
                <a:latin typeface="Times New Roman" panose="02020603050405020304" pitchFamily="18" charset="0"/>
              </a:rPr>
              <a:t>:  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</a:rPr>
              <a:t>scanf( )</a:t>
            </a:r>
          </a:p>
          <a:p>
            <a:pPr indent="817880">
              <a:buFontTx/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格式输出函数</a:t>
            </a:r>
            <a:r>
              <a:rPr lang="en-US" altLang="zh-CN" dirty="0">
                <a:latin typeface="Times New Roman" panose="02020603050405020304" pitchFamily="18" charset="0"/>
              </a:rPr>
              <a:t>:  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</a:rPr>
              <a:t>printf( )</a:t>
            </a:r>
          </a:p>
          <a:p>
            <a:pPr indent="817880">
              <a:buFontTx/>
              <a:buNone/>
            </a:pPr>
            <a:endParaRPr lang="en-US" altLang="zh-CN" b="1" dirty="0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pPr indent="817880"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记住常用格式，对不常用的，需要时再查阅书籍或者</a:t>
            </a:r>
            <a:r>
              <a:rPr lang="en-US" altLang="zh-CN" sz="2800" b="1" dirty="0">
                <a:latin typeface="Times New Roman" panose="02020603050405020304" pitchFamily="18" charset="0"/>
              </a:rPr>
              <a:t>C</a:t>
            </a:r>
            <a:r>
              <a:rPr lang="zh-CN" altLang="en-US" sz="2800" b="1" dirty="0">
                <a:latin typeface="Times New Roman" panose="02020603050405020304" pitchFamily="18" charset="0"/>
              </a:rPr>
              <a:t>语言库函数等工具书。</a:t>
            </a:r>
            <a:endParaRPr lang="zh-CN" altLang="en-US" sz="28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3970" name="Rectangle 2"/>
          <p:cNvSpPr>
            <a:spLocks noGrp="1"/>
          </p:cNvSpPr>
          <p:nvPr>
            <p:ph type="title"/>
          </p:nvPr>
        </p:nvSpPr>
        <p:spPr>
          <a:xfrm>
            <a:off x="8892480" y="548680"/>
            <a:ext cx="0" cy="0"/>
          </a:xfrm>
        </p:spPr>
        <p:txBody>
          <a:bodyPr vert="horz" wrap="square" lIns="91440" tIns="45720" rIns="91440" bIns="45720" anchor="ctr" anchorCtr="0"/>
          <a:lstStyle/>
          <a:p>
            <a:r>
              <a:rPr lang="zh-CN" altLang="en-US" dirty="0">
                <a:latin typeface="Times New Roman" panose="02020603050405020304" pitchFamily="18" charset="0"/>
              </a:rPr>
              <a:t>数据输入输出总结</a:t>
            </a:r>
            <a:endParaRPr lang="zh-CN" alt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/>
          <p:cNvSpPr>
            <a:spLocks noGrp="1"/>
          </p:cNvSpPr>
          <p:nvPr>
            <p:ph type="title"/>
          </p:nvPr>
        </p:nvSpPr>
        <p:spPr>
          <a:xfrm>
            <a:off x="2484438" y="260350"/>
            <a:ext cx="6324600" cy="533400"/>
          </a:xfrm>
        </p:spPr>
        <p:txBody>
          <a:bodyPr vert="horz" wrap="square" lIns="91440" tIns="45720" rIns="91440" bIns="45720" anchor="ctr" anchorCtr="0"/>
          <a:lstStyle/>
          <a:p>
            <a:r>
              <a:rPr lang="zh-CN" altLang="en-US" dirty="0"/>
              <a:t>顺序程序设计</a:t>
            </a:r>
          </a:p>
        </p:txBody>
      </p:sp>
      <p:sp>
        <p:nvSpPr>
          <p:cNvPr id="84994" name="Rectangle 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/>
          <a:p>
            <a:endParaRPr lang="zh-CN" altLang="en-US" sz="18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4995" name="Rectangle 8"/>
          <p:cNvSpPr/>
          <p:nvPr/>
        </p:nvSpPr>
        <p:spPr>
          <a:xfrm>
            <a:off x="0" y="3300413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/>
          <a:p>
            <a:endParaRPr lang="zh-CN" altLang="en-US" sz="18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4996" name="Rectangle 4"/>
          <p:cNvSpPr/>
          <p:nvPr/>
        </p:nvSpPr>
        <p:spPr>
          <a:xfrm>
            <a:off x="754063" y="1989138"/>
            <a:ext cx="7705725" cy="1800225"/>
          </a:xfrm>
          <a:prstGeom prst="rect">
            <a:avLst/>
          </a:prstGeom>
          <a:noFill/>
          <a:ln w="12700">
            <a:noFill/>
          </a:ln>
        </p:spPr>
        <p:txBody>
          <a:bodyPr anchor="ctr" anchorCtr="0">
            <a:spAutoFit/>
          </a:bodyPr>
          <a:lstStyle/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顺序程序定义：</a:t>
            </a:r>
          </a:p>
          <a:p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    程序中的算法处理步骤，没有选择和循环的操作，只有从前向后地依次顺序执行操作。</a:t>
            </a:r>
            <a:endParaRPr lang="zh-CN" altLang="en-US" sz="2800" dirty="0">
              <a:latin typeface="黑体" panose="02010609060101010101" pitchFamily="49" charset="-122"/>
              <a:ea typeface="Times New Roman" panose="02020603050405020304" pitchFamily="18" charset="0"/>
            </a:endParaRPr>
          </a:p>
        </p:txBody>
      </p:sp>
      <p:sp>
        <p:nvSpPr>
          <p:cNvPr id="105479" name="Rectangle 4"/>
          <p:cNvSpPr/>
          <p:nvPr/>
        </p:nvSpPr>
        <p:spPr>
          <a:xfrm>
            <a:off x="0" y="836295"/>
            <a:ext cx="9144000" cy="6021388"/>
          </a:xfrm>
          <a:prstGeom prst="rect">
            <a:avLst/>
          </a:prstGeom>
          <a:solidFill>
            <a:srgbClr val="CCFFCC"/>
          </a:solidFill>
          <a:ln w="9525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108000" tIns="108000" rIns="108000" bIns="108000" anchor="t" anchorCtr="0"/>
          <a:lstStyle/>
          <a:p>
            <a:pPr marL="539750"/>
            <a:r>
              <a:rPr lang="en-US" altLang="zh-CN" sz="32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#include “stdio.h”     </a:t>
            </a:r>
            <a:r>
              <a:rPr lang="en-US" altLang="zh-CN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/*</a:t>
            </a:r>
            <a:r>
              <a:rPr lang="zh-CN" altLang="en-US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编译预处理指令，说明函数*</a:t>
            </a:r>
            <a:r>
              <a:rPr lang="en-US" altLang="zh-CN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/</a:t>
            </a:r>
          </a:p>
          <a:p>
            <a:pPr marL="539750"/>
            <a:endParaRPr lang="en-US" altLang="zh-CN" sz="3200" dirty="0">
              <a:solidFill>
                <a:schemeClr val="tx1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539750"/>
            <a:r>
              <a:rPr lang="en-US" altLang="zh-CN" sz="32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int main( )              </a:t>
            </a:r>
            <a:r>
              <a:rPr lang="en-US" altLang="zh-CN" sz="28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/*</a:t>
            </a:r>
            <a:r>
              <a:rPr lang="zh-CN" altLang="en-US" sz="28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入口函数</a:t>
            </a:r>
            <a:r>
              <a:rPr lang="en-US" altLang="zh-CN" sz="28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*/</a:t>
            </a:r>
          </a:p>
          <a:p>
            <a:pPr marL="539750"/>
            <a:r>
              <a:rPr lang="en-US" altLang="zh-CN" sz="32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{</a:t>
            </a:r>
          </a:p>
          <a:p>
            <a:pPr marL="539750"/>
            <a:r>
              <a:rPr lang="en-US" altLang="zh-CN" sz="32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	int a, b, c, d;        </a:t>
            </a:r>
            <a:r>
              <a:rPr lang="en-US" altLang="zh-CN" sz="28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/*</a:t>
            </a:r>
            <a:r>
              <a:rPr lang="zh-CN" altLang="en-US" sz="28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分号代表一个语句的结束</a:t>
            </a:r>
            <a:r>
              <a:rPr lang="en-US" altLang="zh-CN" sz="28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*/</a:t>
            </a:r>
          </a:p>
          <a:p>
            <a:pPr marL="539750"/>
            <a:r>
              <a:rPr lang="en-US" altLang="zh-CN" sz="32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	a=1;</a:t>
            </a:r>
          </a:p>
          <a:p>
            <a:pPr marL="539750"/>
            <a:r>
              <a:rPr lang="en-US" altLang="zh-CN" sz="32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	b=10;</a:t>
            </a:r>
          </a:p>
          <a:p>
            <a:pPr marL="539750"/>
            <a:r>
              <a:rPr lang="en-US" altLang="zh-CN" sz="32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	c=2;</a:t>
            </a:r>
          </a:p>
          <a:p>
            <a:pPr marL="539750"/>
            <a:r>
              <a:rPr lang="en-US" altLang="zh-CN" sz="32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	d=(a+b)*(b/c);</a:t>
            </a:r>
          </a:p>
          <a:p>
            <a:pPr marL="539750"/>
            <a:r>
              <a:rPr lang="en-US" altLang="zh-CN" sz="32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	printf(“%d\n”,  d);        </a:t>
            </a:r>
            <a:r>
              <a:rPr lang="en-US" altLang="zh-CN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输出结果，调用了函数</a:t>
            </a:r>
          </a:p>
          <a:p>
            <a:pPr marL="539750"/>
            <a:r>
              <a:rPr lang="zh-CN" altLang="en-US" sz="32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32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return 0;</a:t>
            </a:r>
          </a:p>
          <a:p>
            <a:pPr marL="539750"/>
            <a:r>
              <a:rPr lang="en-US" altLang="zh-CN" sz="32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84998" name="Rectangle 4"/>
          <p:cNvSpPr/>
          <p:nvPr/>
        </p:nvSpPr>
        <p:spPr>
          <a:xfrm>
            <a:off x="3707130" y="3886518"/>
            <a:ext cx="5113020" cy="829945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ctr" anchorCtr="0">
            <a:spAutoFit/>
          </a:bodyPr>
          <a:lstStyle/>
          <a:p>
            <a:r>
              <a:rPr lang="zh-CN" altLang="en-US" i="1" dirty="0">
                <a:ea typeface="黑体" panose="02010609060101010101" pitchFamily="49" charset="-122"/>
              </a:rPr>
              <a:t>程序中的算法处理步骤没有选择和循环，只有从前向后的依次顺序执行。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9" grpId="0" bldLvl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日期占位符 3"/>
          <p:cNvSpPr txBox="1">
            <a:spLocks noGrp="1"/>
          </p:cNvSpPr>
          <p:nvPr/>
        </p:nvSpPr>
        <p:spPr>
          <a:xfrm>
            <a:off x="457200" y="6521450"/>
            <a:ext cx="2133600" cy="24447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fld id="{BB962C8B-B14F-4D97-AF65-F5344CB8AC3E}" type="datetime4">
              <a:rPr lang="en-US" altLang="zh-CN" sz="1400" i="1" dirty="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September 24, 2024</a:t>
            </a:fld>
            <a:endParaRPr lang="en-US" altLang="zh-CN" sz="1400" i="1" dirty="0">
              <a:solidFill>
                <a:schemeClr val="accent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7042" name="Rectangle 3"/>
          <p:cNvSpPr>
            <a:spLocks noGrp="1"/>
          </p:cNvSpPr>
          <p:nvPr>
            <p:ph type="body"/>
          </p:nvPr>
        </p:nvSpPr>
        <p:spPr>
          <a:xfrm>
            <a:off x="-395287" y="2854008"/>
            <a:ext cx="8351837" cy="3698875"/>
          </a:xfrm>
        </p:spPr>
        <p:txBody>
          <a:bodyPr vert="horz" wrap="square" lIns="91440" tIns="45720" rIns="91440" bIns="45720" anchor="t" anchorCtr="0"/>
          <a:lstStyle/>
          <a:p>
            <a:pPr marL="1290955" lvl="1" indent="-768350" eaLnBrk="1" hangingPunct="1"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     </a:t>
            </a:r>
            <a:r>
              <a:rPr lang="zh-CN" altLang="en-US" sz="3200" dirty="0">
                <a:latin typeface="Times New Roman" panose="02020603050405020304" pitchFamily="18" charset="0"/>
              </a:rPr>
              <a:t> 程序设计的一般步骤：</a:t>
            </a:r>
            <a:endParaRPr lang="en-US" altLang="zh-CN" sz="3200" b="1" dirty="0">
              <a:latin typeface="Times New Roman" panose="02020603050405020304" pitchFamily="18" charset="0"/>
            </a:endParaRPr>
          </a:p>
          <a:p>
            <a:pPr marL="2041525" lvl="3" indent="-609600" eaLnBrk="1" hangingPunct="1">
              <a:buSzPct val="100000"/>
              <a:buFont typeface="黑体" panose="02010609060101010101" pitchFamily="49" charset="-122"/>
              <a:buAutoNum type="circleNumDbPlain"/>
            </a:pPr>
            <a:r>
              <a:rPr lang="zh-CN" altLang="en-US" sz="2800" b="1" dirty="0">
                <a:latin typeface="Times New Roman" panose="02020603050405020304" pitchFamily="18" charset="0"/>
              </a:rPr>
              <a:t>解题思路分析</a:t>
            </a:r>
          </a:p>
          <a:p>
            <a:pPr marL="2041525" lvl="3" indent="-609600" eaLnBrk="1" hangingPunct="1">
              <a:buSzPct val="100000"/>
              <a:buFont typeface="黑体" panose="02010609060101010101" pitchFamily="49" charset="-122"/>
              <a:buAutoNum type="circleNumDbPlain"/>
            </a:pPr>
            <a:r>
              <a:rPr lang="zh-CN" altLang="en-US" sz="2800" b="1" dirty="0">
                <a:latin typeface="Times New Roman" panose="02020603050405020304" pitchFamily="18" charset="0"/>
              </a:rPr>
              <a:t>算法设计：用传统流程图或者</a:t>
            </a:r>
            <a:r>
              <a:rPr lang="en-US" altLang="zh-CN" sz="2800" b="1" dirty="0">
                <a:latin typeface="Times New Roman" panose="02020603050405020304" pitchFamily="18" charset="0"/>
              </a:rPr>
              <a:t>N-S</a:t>
            </a:r>
            <a:r>
              <a:rPr lang="zh-CN" altLang="en-US" sz="2800" b="1" dirty="0">
                <a:latin typeface="Times New Roman" panose="02020603050405020304" pitchFamily="18" charset="0"/>
              </a:rPr>
              <a:t>流程图表示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marL="2041525" lvl="3" indent="-609600" eaLnBrk="1" hangingPunct="1">
              <a:buSzPct val="100000"/>
              <a:buFont typeface="黑体" panose="02010609060101010101" pitchFamily="49" charset="-122"/>
              <a:buAutoNum type="circleNumDbPlain"/>
            </a:pPr>
            <a:r>
              <a:rPr lang="zh-CN" altLang="en-US" sz="2800" b="1" dirty="0">
                <a:latin typeface="Times New Roman" panose="02020603050405020304" pitchFamily="18" charset="0"/>
              </a:rPr>
              <a:t>编写代码</a:t>
            </a:r>
          </a:p>
          <a:p>
            <a:pPr marL="2041525" lvl="3" indent="-609600" eaLnBrk="1" hangingPunct="1">
              <a:buSzPct val="100000"/>
              <a:buFont typeface="黑体" panose="02010609060101010101" pitchFamily="49" charset="-122"/>
              <a:buAutoNum type="circleNumDbPlain"/>
            </a:pPr>
            <a:r>
              <a:rPr lang="zh-CN" altLang="en-US" sz="2800" b="1" dirty="0">
                <a:latin typeface="Times New Roman" panose="02020603050405020304" pitchFamily="18" charset="0"/>
              </a:rPr>
              <a:t>上机调试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marL="2041525" lvl="3" indent="-609600" eaLnBrk="1" hangingPunct="1">
              <a:buSzPct val="100000"/>
              <a:buFont typeface="黑体" panose="02010609060101010101" pitchFamily="49" charset="-122"/>
              <a:buAutoNum type="circleNumDbPlain"/>
            </a:pPr>
            <a:r>
              <a:rPr lang="zh-CN" altLang="en-US" sz="2800" b="1" dirty="0">
                <a:latin typeface="Times New Roman" panose="02020603050405020304" pitchFamily="18" charset="0"/>
              </a:rPr>
              <a:t>第三方测试</a:t>
            </a:r>
            <a:endParaRPr lang="en-US" altLang="zh-CN" sz="28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87043" name="Diagram 8"/>
          <p:cNvGrpSpPr/>
          <p:nvPr/>
        </p:nvGrpSpPr>
        <p:grpSpPr>
          <a:xfrm>
            <a:off x="5508625" y="2636838"/>
            <a:ext cx="4452938" cy="5761037"/>
            <a:chOff x="930" y="-267"/>
            <a:chExt cx="3856" cy="4803"/>
          </a:xfrm>
        </p:grpSpPr>
        <p:sp>
          <p:nvSpPr>
            <p:cNvPr id="87044" name="_s4100"/>
            <p:cNvSpPr>
              <a:spLocks noTextEdit="1"/>
            </p:cNvSpPr>
            <p:nvPr/>
          </p:nvSpPr>
          <p:spPr>
            <a:xfrm>
              <a:off x="2397" y="1367"/>
              <a:ext cx="922" cy="921"/>
            </a:xfrm>
            <a:custGeom>
              <a:avLst/>
              <a:gdLst/>
              <a:ahLst/>
              <a:cxnLst>
                <a:cxn ang="270">
                  <a:pos x="9110" y="132"/>
                </a:cxn>
                <a:cxn ang="270">
                  <a:pos x="7139" y="2578"/>
                </a:cxn>
                <a:cxn ang="270">
                  <a:pos x="9673" y="3688"/>
                </a:cxn>
                <a:cxn ang="270">
                  <a:pos x="12211" y="-2626"/>
                </a:cxn>
                <a:cxn ang="270">
                  <a:pos x="16216" y="2319"/>
                </a:cxn>
                <a:cxn ang="270">
                  <a:pos x="11270" y="6324"/>
                </a:cxn>
              </a:cxnLst>
              <a:rect l="0" t="0" r="0" b="0"/>
              <a:pathLst>
                <a:path w="21600" h="21600">
                  <a:moveTo>
                    <a:pt x="11552" y="3639"/>
                  </a:moveTo>
                  <a:cubicBezTo>
                    <a:pt x="11305" y="3613"/>
                    <a:pt x="11053" y="3600"/>
                    <a:pt x="10799" y="3600"/>
                  </a:cubicBezTo>
                  <a:cubicBezTo>
                    <a:pt x="9755" y="3600"/>
                    <a:pt x="8763" y="3822"/>
                    <a:pt x="7868" y="4222"/>
                  </a:cubicBezTo>
                  <a:lnTo>
                    <a:pt x="6407" y="933"/>
                  </a:lnTo>
                  <a:cubicBezTo>
                    <a:pt x="7748" y="332"/>
                    <a:pt x="9235" y="-1"/>
                    <a:pt x="10800" y="-1"/>
                  </a:cubicBezTo>
                  <a:cubicBezTo>
                    <a:pt x="11183" y="-1"/>
                    <a:pt x="11561" y="19"/>
                    <a:pt x="11930" y="57"/>
                  </a:cubicBezTo>
                  <a:lnTo>
                    <a:pt x="12211" y="-2626"/>
                  </a:lnTo>
                  <a:lnTo>
                    <a:pt x="16216" y="2319"/>
                  </a:lnTo>
                  <a:lnTo>
                    <a:pt x="11270" y="6324"/>
                  </a:lnTo>
                  <a:lnTo>
                    <a:pt x="11552" y="3639"/>
                  </a:lnTo>
                  <a:close/>
                </a:path>
              </a:pathLst>
            </a:custGeom>
            <a:solidFill>
              <a:srgbClr val="9966FF"/>
            </a:solidFill>
            <a:ln w="28575" cap="flat" cmpd="sng">
              <a:solidFill>
                <a:srgbClr val="5F0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45" name="_s4101"/>
            <p:cNvSpPr>
              <a:spLocks noTextEdit="1"/>
            </p:cNvSpPr>
            <p:nvPr/>
          </p:nvSpPr>
          <p:spPr>
            <a:xfrm rot="4320000">
              <a:off x="2680" y="1569"/>
              <a:ext cx="921" cy="922"/>
            </a:xfrm>
            <a:custGeom>
              <a:avLst/>
              <a:gdLst/>
              <a:ahLst/>
              <a:cxnLst>
                <a:cxn ang="270">
                  <a:pos x="9110" y="132"/>
                </a:cxn>
                <a:cxn ang="270">
                  <a:pos x="7139" y="2578"/>
                </a:cxn>
                <a:cxn ang="270">
                  <a:pos x="9673" y="3688"/>
                </a:cxn>
                <a:cxn ang="270">
                  <a:pos x="12211" y="-2626"/>
                </a:cxn>
                <a:cxn ang="270">
                  <a:pos x="16216" y="2319"/>
                </a:cxn>
                <a:cxn ang="270">
                  <a:pos x="11270" y="6324"/>
                </a:cxn>
              </a:cxnLst>
              <a:rect l="0" t="0" r="0" b="0"/>
              <a:pathLst>
                <a:path w="21600" h="21600">
                  <a:moveTo>
                    <a:pt x="11552" y="3639"/>
                  </a:moveTo>
                  <a:cubicBezTo>
                    <a:pt x="11305" y="3613"/>
                    <a:pt x="11053" y="3600"/>
                    <a:pt x="10799" y="3600"/>
                  </a:cubicBezTo>
                  <a:cubicBezTo>
                    <a:pt x="9755" y="3600"/>
                    <a:pt x="8763" y="3822"/>
                    <a:pt x="7868" y="4222"/>
                  </a:cubicBezTo>
                  <a:lnTo>
                    <a:pt x="6407" y="933"/>
                  </a:lnTo>
                  <a:cubicBezTo>
                    <a:pt x="7748" y="332"/>
                    <a:pt x="9235" y="-1"/>
                    <a:pt x="10800" y="-1"/>
                  </a:cubicBezTo>
                  <a:cubicBezTo>
                    <a:pt x="11183" y="-1"/>
                    <a:pt x="11561" y="19"/>
                    <a:pt x="11930" y="57"/>
                  </a:cubicBezTo>
                  <a:lnTo>
                    <a:pt x="12211" y="-2626"/>
                  </a:lnTo>
                  <a:lnTo>
                    <a:pt x="16216" y="2319"/>
                  </a:lnTo>
                  <a:lnTo>
                    <a:pt x="11270" y="6324"/>
                  </a:lnTo>
                  <a:lnTo>
                    <a:pt x="11552" y="3639"/>
                  </a:lnTo>
                  <a:close/>
                </a:path>
              </a:pathLst>
            </a:custGeom>
            <a:solidFill>
              <a:srgbClr val="F1FD09"/>
            </a:solidFill>
            <a:ln w="28575" cap="flat" cmpd="sng">
              <a:solidFill>
                <a:srgbClr val="CAD40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46" name="_s4102"/>
            <p:cNvSpPr>
              <a:spLocks noTextEdit="1"/>
            </p:cNvSpPr>
            <p:nvPr/>
          </p:nvSpPr>
          <p:spPr>
            <a:xfrm rot="8640000">
              <a:off x="2577" y="1922"/>
              <a:ext cx="922" cy="921"/>
            </a:xfrm>
            <a:custGeom>
              <a:avLst/>
              <a:gdLst/>
              <a:ahLst/>
              <a:cxnLst>
                <a:cxn ang="270">
                  <a:pos x="9110" y="132"/>
                </a:cxn>
                <a:cxn ang="270">
                  <a:pos x="7139" y="2578"/>
                </a:cxn>
                <a:cxn ang="270">
                  <a:pos x="9673" y="3688"/>
                </a:cxn>
                <a:cxn ang="270">
                  <a:pos x="12211" y="-2626"/>
                </a:cxn>
                <a:cxn ang="270">
                  <a:pos x="16216" y="2319"/>
                </a:cxn>
                <a:cxn ang="270">
                  <a:pos x="11270" y="6324"/>
                </a:cxn>
              </a:cxnLst>
              <a:rect l="0" t="0" r="0" b="0"/>
              <a:pathLst>
                <a:path w="21600" h="21600">
                  <a:moveTo>
                    <a:pt x="11552" y="3639"/>
                  </a:moveTo>
                  <a:cubicBezTo>
                    <a:pt x="11305" y="3613"/>
                    <a:pt x="11053" y="3600"/>
                    <a:pt x="10799" y="3600"/>
                  </a:cubicBezTo>
                  <a:cubicBezTo>
                    <a:pt x="9755" y="3600"/>
                    <a:pt x="8763" y="3822"/>
                    <a:pt x="7868" y="4222"/>
                  </a:cubicBezTo>
                  <a:lnTo>
                    <a:pt x="6407" y="933"/>
                  </a:lnTo>
                  <a:cubicBezTo>
                    <a:pt x="7748" y="332"/>
                    <a:pt x="9235" y="-1"/>
                    <a:pt x="10800" y="-1"/>
                  </a:cubicBezTo>
                  <a:cubicBezTo>
                    <a:pt x="11183" y="-1"/>
                    <a:pt x="11561" y="19"/>
                    <a:pt x="11930" y="57"/>
                  </a:cubicBezTo>
                  <a:lnTo>
                    <a:pt x="12211" y="-2626"/>
                  </a:lnTo>
                  <a:lnTo>
                    <a:pt x="16216" y="2319"/>
                  </a:lnTo>
                  <a:lnTo>
                    <a:pt x="11270" y="6324"/>
                  </a:lnTo>
                  <a:lnTo>
                    <a:pt x="11552" y="3639"/>
                  </a:lnTo>
                  <a:close/>
                </a:path>
              </a:pathLst>
            </a:custGeom>
            <a:solidFill>
              <a:srgbClr val="0399FF"/>
            </a:solidFill>
            <a:ln w="28575" cap="flat" cmpd="sng">
              <a:solidFill>
                <a:srgbClr val="4B595B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47" name="_s4103"/>
            <p:cNvSpPr>
              <a:spLocks noTextEdit="1"/>
            </p:cNvSpPr>
            <p:nvPr/>
          </p:nvSpPr>
          <p:spPr>
            <a:xfrm rot="-8640000">
              <a:off x="2217" y="1922"/>
              <a:ext cx="922" cy="921"/>
            </a:xfrm>
            <a:custGeom>
              <a:avLst/>
              <a:gdLst/>
              <a:ahLst/>
              <a:cxnLst>
                <a:cxn ang="270">
                  <a:pos x="9110" y="132"/>
                </a:cxn>
                <a:cxn ang="270">
                  <a:pos x="7139" y="2578"/>
                </a:cxn>
                <a:cxn ang="270">
                  <a:pos x="9673" y="3688"/>
                </a:cxn>
                <a:cxn ang="270">
                  <a:pos x="12211" y="-2626"/>
                </a:cxn>
                <a:cxn ang="270">
                  <a:pos x="16216" y="2319"/>
                </a:cxn>
                <a:cxn ang="270">
                  <a:pos x="11270" y="6324"/>
                </a:cxn>
              </a:cxnLst>
              <a:rect l="0" t="0" r="0" b="0"/>
              <a:pathLst>
                <a:path w="21600" h="21600">
                  <a:moveTo>
                    <a:pt x="11552" y="3639"/>
                  </a:moveTo>
                  <a:cubicBezTo>
                    <a:pt x="11305" y="3613"/>
                    <a:pt x="11053" y="3600"/>
                    <a:pt x="10799" y="3600"/>
                  </a:cubicBezTo>
                  <a:cubicBezTo>
                    <a:pt x="9755" y="3600"/>
                    <a:pt x="8763" y="3822"/>
                    <a:pt x="7868" y="4222"/>
                  </a:cubicBezTo>
                  <a:lnTo>
                    <a:pt x="6407" y="933"/>
                  </a:lnTo>
                  <a:cubicBezTo>
                    <a:pt x="7748" y="332"/>
                    <a:pt x="9235" y="-1"/>
                    <a:pt x="10800" y="-1"/>
                  </a:cubicBezTo>
                  <a:cubicBezTo>
                    <a:pt x="11183" y="-1"/>
                    <a:pt x="11561" y="19"/>
                    <a:pt x="11930" y="57"/>
                  </a:cubicBezTo>
                  <a:lnTo>
                    <a:pt x="12211" y="-2626"/>
                  </a:lnTo>
                  <a:lnTo>
                    <a:pt x="16216" y="2319"/>
                  </a:lnTo>
                  <a:lnTo>
                    <a:pt x="11270" y="6324"/>
                  </a:lnTo>
                  <a:lnTo>
                    <a:pt x="11552" y="3639"/>
                  </a:lnTo>
                  <a:close/>
                </a:path>
              </a:pathLst>
            </a:custGeom>
            <a:solidFill>
              <a:srgbClr val="FF00FF"/>
            </a:solidFill>
            <a:ln w="28575" cap="flat" cmpd="sng">
              <a:solidFill>
                <a:srgbClr val="CA00CA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48" name="_s4104"/>
            <p:cNvSpPr>
              <a:spLocks noTextEdit="1"/>
            </p:cNvSpPr>
            <p:nvPr/>
          </p:nvSpPr>
          <p:spPr>
            <a:xfrm rot="-4320000">
              <a:off x="2097" y="1569"/>
              <a:ext cx="921" cy="922"/>
            </a:xfrm>
            <a:custGeom>
              <a:avLst/>
              <a:gdLst/>
              <a:ahLst/>
              <a:cxnLst>
                <a:cxn ang="270">
                  <a:pos x="9110" y="132"/>
                </a:cxn>
                <a:cxn ang="270">
                  <a:pos x="7139" y="2578"/>
                </a:cxn>
                <a:cxn ang="270">
                  <a:pos x="9673" y="3688"/>
                </a:cxn>
                <a:cxn ang="270">
                  <a:pos x="12211" y="-2626"/>
                </a:cxn>
                <a:cxn ang="270">
                  <a:pos x="16216" y="2319"/>
                </a:cxn>
                <a:cxn ang="270">
                  <a:pos x="11270" y="6324"/>
                </a:cxn>
              </a:cxnLst>
              <a:rect l="0" t="0" r="0" b="0"/>
              <a:pathLst>
                <a:path w="21600" h="21600">
                  <a:moveTo>
                    <a:pt x="11552" y="3639"/>
                  </a:moveTo>
                  <a:cubicBezTo>
                    <a:pt x="11305" y="3613"/>
                    <a:pt x="11053" y="3600"/>
                    <a:pt x="10799" y="3600"/>
                  </a:cubicBezTo>
                  <a:cubicBezTo>
                    <a:pt x="9755" y="3600"/>
                    <a:pt x="8763" y="3822"/>
                    <a:pt x="7868" y="4222"/>
                  </a:cubicBezTo>
                  <a:lnTo>
                    <a:pt x="6407" y="933"/>
                  </a:lnTo>
                  <a:cubicBezTo>
                    <a:pt x="7748" y="332"/>
                    <a:pt x="9235" y="-1"/>
                    <a:pt x="10800" y="-1"/>
                  </a:cubicBezTo>
                  <a:cubicBezTo>
                    <a:pt x="11183" y="-1"/>
                    <a:pt x="11561" y="19"/>
                    <a:pt x="11930" y="57"/>
                  </a:cubicBezTo>
                  <a:lnTo>
                    <a:pt x="12211" y="-2626"/>
                  </a:lnTo>
                  <a:lnTo>
                    <a:pt x="16216" y="2319"/>
                  </a:lnTo>
                  <a:lnTo>
                    <a:pt x="11270" y="6324"/>
                  </a:lnTo>
                  <a:lnTo>
                    <a:pt x="11552" y="3639"/>
                  </a:lnTo>
                  <a:close/>
                </a:path>
              </a:pathLst>
            </a:custGeom>
            <a:solidFill>
              <a:srgbClr val="01BD0A"/>
            </a:solidFill>
            <a:ln w="28575" cap="flat" cmpd="sng">
              <a:solidFill>
                <a:srgbClr val="019308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49" name="_s4105"/>
            <p:cNvSpPr/>
            <p:nvPr/>
          </p:nvSpPr>
          <p:spPr>
            <a:xfrm>
              <a:off x="3095" y="1405"/>
              <a:ext cx="339" cy="33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0"/>
            <a:lstStyle/>
            <a:p>
              <a:pPr algn="ctr"/>
              <a:r>
                <a:rPr lang="zh-CN" altLang="en-US" sz="1600" b="1" dirty="0">
                  <a:solidFill>
                    <a:srgbClr val="CC0066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算法设计</a:t>
              </a:r>
            </a:p>
          </p:txBody>
        </p:sp>
        <p:sp>
          <p:nvSpPr>
            <p:cNvPr id="87050" name="_s4106"/>
            <p:cNvSpPr/>
            <p:nvPr/>
          </p:nvSpPr>
          <p:spPr>
            <a:xfrm>
              <a:off x="3347" y="2178"/>
              <a:ext cx="339" cy="33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0"/>
            <a:lstStyle/>
            <a:p>
              <a:pPr algn="ctr"/>
              <a:r>
                <a:rPr lang="zh-CN" altLang="en-US" sz="1600" b="1" dirty="0">
                  <a:solidFill>
                    <a:srgbClr val="CC0066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编写代码</a:t>
              </a:r>
            </a:p>
          </p:txBody>
        </p:sp>
        <p:sp>
          <p:nvSpPr>
            <p:cNvPr id="87051" name="_s4107"/>
            <p:cNvSpPr/>
            <p:nvPr/>
          </p:nvSpPr>
          <p:spPr>
            <a:xfrm>
              <a:off x="2283" y="1405"/>
              <a:ext cx="339" cy="33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0"/>
            <a:lstStyle/>
            <a:p>
              <a:pPr algn="ctr"/>
              <a:r>
                <a:rPr lang="zh-CN" altLang="en-US" sz="1600" b="1" dirty="0">
                  <a:solidFill>
                    <a:srgbClr val="CC0066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问题分析</a:t>
              </a:r>
            </a:p>
          </p:txBody>
        </p:sp>
        <p:sp>
          <p:nvSpPr>
            <p:cNvPr id="87052" name="_s4108"/>
            <p:cNvSpPr/>
            <p:nvPr/>
          </p:nvSpPr>
          <p:spPr>
            <a:xfrm>
              <a:off x="2689" y="2656"/>
              <a:ext cx="339" cy="33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0"/>
            <a:lstStyle/>
            <a:p>
              <a:pPr algn="ctr"/>
              <a:r>
                <a:rPr lang="zh-CN" altLang="en-US" sz="1900" b="1" dirty="0">
                  <a:solidFill>
                    <a:srgbClr val="CC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调试</a:t>
              </a:r>
            </a:p>
          </p:txBody>
        </p:sp>
        <p:sp>
          <p:nvSpPr>
            <p:cNvPr id="87053" name="_s4109"/>
            <p:cNvSpPr/>
            <p:nvPr/>
          </p:nvSpPr>
          <p:spPr>
            <a:xfrm>
              <a:off x="2031" y="2178"/>
              <a:ext cx="339" cy="33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0"/>
            <a:lstStyle/>
            <a:p>
              <a:pPr algn="ctr"/>
              <a:r>
                <a:rPr lang="zh-CN" altLang="en-US" sz="1800" b="1" dirty="0">
                  <a:solidFill>
                    <a:srgbClr val="CC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测试</a:t>
              </a:r>
            </a:p>
          </p:txBody>
        </p:sp>
      </p:grpSp>
      <p:sp>
        <p:nvSpPr>
          <p:cNvPr id="86020" name="Rectangle 4"/>
          <p:cNvSpPr/>
          <p:nvPr>
            <p:custDataLst>
              <p:tags r:id="rId1"/>
            </p:custDataLst>
          </p:nvPr>
        </p:nvSpPr>
        <p:spPr>
          <a:xfrm>
            <a:off x="971550" y="1413510"/>
            <a:ext cx="7848600" cy="1554163"/>
          </a:xfrm>
          <a:prstGeom prst="rect">
            <a:avLst/>
          </a:prstGeom>
          <a:noFill/>
          <a:ln w="12700">
            <a:noFill/>
          </a:ln>
        </p:spPr>
        <p:txBody>
          <a:bodyPr anchor="ctr" anchorCtr="0">
            <a:spAutoFit/>
          </a:bodyPr>
          <a:lstStyle/>
          <a:p>
            <a:r>
              <a:rPr lang="zh-CN" altLang="en-US" sz="3200" dirty="0">
                <a:latin typeface="Times New Roman" panose="02020603050405020304" pitchFamily="18" charset="0"/>
                <a:ea typeface="黑体" panose="02010609060101010101" pitchFamily="49" charset="-122"/>
              </a:rPr>
              <a:t>例：</a:t>
            </a:r>
            <a:r>
              <a:rPr lang="en-US" altLang="zh-CN" sz="3200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3200" dirty="0">
                <a:latin typeface="Times New Roman" panose="02020603050405020304" pitchFamily="18" charset="0"/>
                <a:ea typeface="黑体" panose="02010609060101010101" pitchFamily="49" charset="-122"/>
              </a:rPr>
              <a:t>输入三角形的三边长，求三角形面积。假设：三个边长</a:t>
            </a:r>
            <a:r>
              <a:rPr lang="en-US" altLang="zh-CN" sz="3200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zh-CN" altLang="en-US" sz="3200" dirty="0"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en-US" altLang="zh-CN" sz="3200" dirty="0"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zh-CN" altLang="en-US" sz="3200" dirty="0"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en-US" altLang="zh-CN" sz="3200" dirty="0">
                <a:latin typeface="Times New Roman" panose="02020603050405020304" pitchFamily="18" charset="0"/>
                <a:ea typeface="黑体" panose="02010609060101010101" pitchFamily="49" charset="-122"/>
              </a:rPr>
              <a:t>c</a:t>
            </a:r>
            <a:r>
              <a:rPr lang="zh-CN" altLang="en-US" sz="3200" dirty="0">
                <a:latin typeface="Times New Roman" panose="02020603050405020304" pitchFamily="18" charset="0"/>
                <a:ea typeface="黑体" panose="02010609060101010101" pitchFamily="49" charset="-122"/>
              </a:rPr>
              <a:t>能构成三角形。</a:t>
            </a:r>
            <a:endParaRPr lang="en-US" altLang="zh-CN" sz="32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endParaRPr lang="zh-CN" altLang="en-US" sz="32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86017" name="Rectangle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2484438" y="260350"/>
            <a:ext cx="6324600" cy="5334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ctr" anchorCtr="0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dirty="0"/>
              <a:t>顺序程序设计举例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2"/>
          <p:cNvSpPr>
            <a:spLocks noGrp="1"/>
          </p:cNvSpPr>
          <p:nvPr>
            <p:ph type="title"/>
          </p:nvPr>
        </p:nvSpPr>
        <p:spPr>
          <a:xfrm>
            <a:off x="2484438" y="260350"/>
            <a:ext cx="6324600" cy="533400"/>
          </a:xfrm>
        </p:spPr>
        <p:txBody>
          <a:bodyPr vert="horz" wrap="square" lIns="91440" tIns="45720" rIns="91440" bIns="45720" anchor="ctr" anchorCtr="0"/>
          <a:lstStyle/>
          <a:p>
            <a:r>
              <a:rPr lang="zh-CN" altLang="en-US" dirty="0"/>
              <a:t>顺序程序设计举例</a:t>
            </a:r>
          </a:p>
        </p:txBody>
      </p:sp>
      <p:sp>
        <p:nvSpPr>
          <p:cNvPr id="88066" name="Rectangle 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/>
          <a:p>
            <a:endParaRPr lang="zh-CN" altLang="en-US" sz="18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8067" name="Rectangle 8"/>
          <p:cNvSpPr/>
          <p:nvPr/>
        </p:nvSpPr>
        <p:spPr>
          <a:xfrm>
            <a:off x="0" y="3300413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/>
          <a:p>
            <a:endParaRPr lang="zh-CN" altLang="en-US" sz="18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8068" name="Rectangle 4"/>
          <p:cNvSpPr/>
          <p:nvPr/>
        </p:nvSpPr>
        <p:spPr>
          <a:xfrm>
            <a:off x="1042988" y="3193416"/>
            <a:ext cx="7200900" cy="2738120"/>
          </a:xfrm>
          <a:prstGeom prst="rect">
            <a:avLst/>
          </a:prstGeom>
          <a:noFill/>
          <a:ln w="12700">
            <a:noFill/>
          </a:ln>
        </p:spPr>
        <p:txBody>
          <a:bodyPr anchor="ctr" anchorCtr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ea typeface="黑体" panose="02010609060101010101" pitchFamily="49" charset="-122"/>
              </a:rPr>
              <a:t>(1)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解题思路分析：</a:t>
            </a:r>
          </a:p>
          <a:p>
            <a:endParaRPr lang="zh-CN" altLang="en-US" sz="28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742950" lvl="1" indent="244475" algn="l" rtl="0" eaLnBrk="1" fontAlgn="base" hangingPunct="1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数学上已有面积公式：</a:t>
            </a:r>
          </a:p>
          <a:p>
            <a:pPr marL="742950" lvl="1" indent="244475" algn="l" rtl="0" eaLnBrk="1" fontAlgn="base" hangingPunct="1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  area=</a:t>
            </a:r>
          </a:p>
          <a:p>
            <a:pPr marL="742950" lvl="1" indent="244475" algn="l" rtl="0" eaLnBrk="1" fontAlgn="base" hangingPunct="1"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742950" lvl="1" indent="244475" algn="l" rtl="0" eaLnBrk="1" fontAlgn="base" hangingPunct="1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其中：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s=(a+b+c)/2</a:t>
            </a: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88069" name="Object 2"/>
          <p:cNvGraphicFramePr/>
          <p:nvPr/>
        </p:nvGraphicFramePr>
        <p:xfrm>
          <a:off x="3779838" y="4652963"/>
          <a:ext cx="3101975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r:id="rId3" imgW="31394400" imgH="6096000" progId="Equation.3">
                  <p:embed/>
                </p:oleObj>
              </mc:Choice>
              <mc:Fallback>
                <p:oleObj r:id="rId3" imgW="31394400" imgH="6096000" progId="Equation.3">
                  <p:embed/>
                  <p:pic>
                    <p:nvPicPr>
                      <p:cNvPr id="0" name="图片 8192" descr="image1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79838" y="4652963"/>
                        <a:ext cx="3101975" cy="5254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70" name="Rectangle 4"/>
          <p:cNvSpPr/>
          <p:nvPr/>
        </p:nvSpPr>
        <p:spPr>
          <a:xfrm>
            <a:off x="755650" y="1587500"/>
            <a:ext cx="7848600" cy="1554163"/>
          </a:xfrm>
          <a:prstGeom prst="rect">
            <a:avLst/>
          </a:prstGeom>
          <a:noFill/>
          <a:ln w="12700">
            <a:noFill/>
          </a:ln>
        </p:spPr>
        <p:txBody>
          <a:bodyPr anchor="ctr" anchorCtr="0">
            <a:spAutoFit/>
          </a:bodyPr>
          <a:lstStyle/>
          <a:p>
            <a:r>
              <a:rPr lang="zh-CN" altLang="en-US" sz="3200" dirty="0">
                <a:latin typeface="Times New Roman" panose="02020603050405020304" pitchFamily="18" charset="0"/>
                <a:ea typeface="黑体" panose="02010609060101010101" pitchFamily="49" charset="-122"/>
              </a:rPr>
              <a:t>例：</a:t>
            </a:r>
            <a:r>
              <a:rPr lang="en-US" altLang="zh-CN" sz="3200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3200" dirty="0">
                <a:latin typeface="Times New Roman" panose="02020603050405020304" pitchFamily="18" charset="0"/>
                <a:ea typeface="黑体" panose="02010609060101010101" pitchFamily="49" charset="-122"/>
              </a:rPr>
              <a:t>输入三角形的三边长，求三角形面积。假设：三个边长</a:t>
            </a:r>
            <a:r>
              <a:rPr lang="en-US" altLang="zh-CN" sz="3200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zh-CN" altLang="en-US" sz="3200" dirty="0"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en-US" altLang="zh-CN" sz="3200" dirty="0"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zh-CN" altLang="en-US" sz="3200" dirty="0"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en-US" altLang="zh-CN" sz="3200" dirty="0">
                <a:latin typeface="Times New Roman" panose="02020603050405020304" pitchFamily="18" charset="0"/>
                <a:ea typeface="黑体" panose="02010609060101010101" pitchFamily="49" charset="-122"/>
              </a:rPr>
              <a:t>c</a:t>
            </a:r>
            <a:r>
              <a:rPr lang="zh-CN" altLang="en-US" sz="3200" dirty="0">
                <a:latin typeface="Times New Roman" panose="02020603050405020304" pitchFamily="18" charset="0"/>
                <a:ea typeface="黑体" panose="02010609060101010101" pitchFamily="49" charset="-122"/>
              </a:rPr>
              <a:t>能构成三角形。</a:t>
            </a:r>
            <a:endParaRPr lang="en-US" altLang="zh-CN" sz="32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endParaRPr lang="zh-CN" altLang="en-US" sz="32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内容占位符 2"/>
          <p:cNvSpPr>
            <a:spLocks noGrp="1"/>
          </p:cNvSpPr>
          <p:nvPr>
            <p:ph sz="half" idx="1"/>
          </p:nvPr>
        </p:nvSpPr>
        <p:spPr>
          <a:xfrm>
            <a:off x="214313" y="2057400"/>
            <a:ext cx="3500437" cy="1803400"/>
          </a:xfrm>
        </p:spPr>
        <p:txBody>
          <a:bodyPr vert="horz" wrap="square" lIns="91440" tIns="45720" rIns="91440" bIns="45720" anchor="t" anchorCtr="0"/>
          <a:lstStyle/>
          <a:p>
            <a:pPr>
              <a:buClrTx/>
              <a:buSzTx/>
              <a:buFont typeface="Wingdings" panose="05000000000000000000" pitchFamily="2" charset="2"/>
            </a:pPr>
            <a:r>
              <a:rPr lang="zh-CN" altLang="en-US" dirty="0">
                <a:latin typeface="Times New Roman" panose="02020603050405020304" pitchFamily="18" charset="0"/>
              </a:rPr>
              <a:t>若要表示</a:t>
            </a:r>
            <a:r>
              <a:rPr lang="en-US" altLang="zh-CN" dirty="0">
                <a:latin typeface="Times New Roman" panose="02020603050405020304" pitchFamily="18" charset="0"/>
              </a:rPr>
              <a:t>4</a:t>
            </a:r>
            <a:r>
              <a:rPr lang="zh-CN" altLang="en-US" dirty="0">
                <a:latin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</a:rPr>
              <a:t>5</a:t>
            </a:r>
            <a:r>
              <a:rPr lang="zh-CN" altLang="en-US" dirty="0">
                <a:latin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</a:rPr>
              <a:t>6……</a:t>
            </a:r>
            <a:r>
              <a:rPr lang="zh-CN" altLang="en-US" dirty="0">
                <a:latin typeface="Times New Roman" panose="02020603050405020304" pitchFamily="18" charset="0"/>
              </a:rPr>
              <a:t>更大的数字呢？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>
              <a:buClrTx/>
              <a:buSzTx/>
              <a:buFont typeface="Wingdings" panose="05000000000000000000" pitchFamily="2" charset="2"/>
            </a:pPr>
            <a:endParaRPr lang="en-US" altLang="zh-CN" dirty="0">
              <a:latin typeface="Times New Roman" panose="02020603050405020304" pitchFamily="18" charset="0"/>
            </a:endParaRPr>
          </a:p>
          <a:p>
            <a:pPr>
              <a:buClrTx/>
              <a:buSzTx/>
              <a:buFont typeface="Wingdings" panose="05000000000000000000" pitchFamily="2" charset="2"/>
            </a:pPr>
            <a:r>
              <a:rPr lang="zh-CN" altLang="en-US" dirty="0">
                <a:latin typeface="Times New Roman" panose="02020603050405020304" pitchFamily="18" charset="0"/>
              </a:rPr>
              <a:t>增加电子元器件</a:t>
            </a:r>
          </a:p>
        </p:txBody>
      </p:sp>
      <p:graphicFrame>
        <p:nvGraphicFramePr>
          <p:cNvPr id="19516" name="Group 60"/>
          <p:cNvGraphicFramePr>
            <a:graphicFrameLocks noGrp="1"/>
          </p:cNvGraphicFramePr>
          <p:nvPr/>
        </p:nvGraphicFramePr>
        <p:xfrm>
          <a:off x="4500563" y="1544638"/>
          <a:ext cx="4464050" cy="4797426"/>
        </p:xfrm>
        <a:graphic>
          <a:graphicData uri="http://schemas.openxmlformats.org/drawingml/2006/table">
            <a:tbl>
              <a:tblPr/>
              <a:tblGrid>
                <a:gridCol w="1008062"/>
                <a:gridCol w="938213"/>
                <a:gridCol w="862012"/>
                <a:gridCol w="1655763"/>
              </a:tblGrid>
              <a:tr h="4445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器件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器件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器件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表示的数值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5032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5524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5778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5524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5095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5524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5524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5524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</a:tbl>
          </a:graphicData>
        </a:graphic>
      </p:graphicFrame>
      <p:sp>
        <p:nvSpPr>
          <p:cNvPr id="28726" name="Rectangle 2"/>
          <p:cNvSpPr/>
          <p:nvPr/>
        </p:nvSpPr>
        <p:spPr>
          <a:xfrm>
            <a:off x="2987675" y="188913"/>
            <a:ext cx="5864225" cy="7397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algn="r"/>
            <a:r>
              <a:rPr lang="zh-CN" altLang="en-US" sz="44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计算机中的数据存储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>
            <a:spLocks noGrp="1"/>
          </p:cNvSpPr>
          <p:nvPr>
            <p:ph type="title"/>
          </p:nvPr>
        </p:nvSpPr>
        <p:spPr>
          <a:xfrm>
            <a:off x="2484438" y="260350"/>
            <a:ext cx="6324600" cy="533400"/>
          </a:xfrm>
        </p:spPr>
        <p:txBody>
          <a:bodyPr vert="horz" wrap="square" lIns="91440" tIns="45720" rIns="91440" bIns="45720" anchor="ctr" anchorCtr="0"/>
          <a:lstStyle/>
          <a:p>
            <a:r>
              <a:rPr lang="zh-CN" altLang="en-US" dirty="0"/>
              <a:t>顺序程序设计举例</a:t>
            </a:r>
          </a:p>
        </p:txBody>
      </p:sp>
      <p:sp>
        <p:nvSpPr>
          <p:cNvPr id="89090" name="Rectangle 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/>
          <a:p>
            <a:endParaRPr lang="zh-CN" altLang="en-US" sz="18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9091" name="Rectangle 8"/>
          <p:cNvSpPr/>
          <p:nvPr/>
        </p:nvSpPr>
        <p:spPr>
          <a:xfrm>
            <a:off x="0" y="3300413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/>
          <a:p>
            <a:endParaRPr lang="zh-CN" altLang="en-US" sz="1800" i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9092" name="Rectangle 4"/>
          <p:cNvSpPr/>
          <p:nvPr/>
        </p:nvSpPr>
        <p:spPr>
          <a:xfrm>
            <a:off x="684213" y="1639888"/>
            <a:ext cx="4824412" cy="641350"/>
          </a:xfrm>
          <a:prstGeom prst="rect">
            <a:avLst/>
          </a:prstGeom>
          <a:noFill/>
          <a:ln w="12700">
            <a:noFill/>
          </a:ln>
        </p:spPr>
        <p:txBody>
          <a:bodyPr anchor="ctr" anchorCtr="0">
            <a:sp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ea typeface="黑体" panose="02010609060101010101" pitchFamily="49" charset="-122"/>
              </a:rPr>
              <a:t>(2)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传统流程图：</a:t>
            </a:r>
          </a:p>
        </p:txBody>
      </p:sp>
      <p:sp>
        <p:nvSpPr>
          <p:cNvPr id="19" name="流程图: 可选过程 18"/>
          <p:cNvSpPr/>
          <p:nvPr/>
        </p:nvSpPr>
        <p:spPr>
          <a:xfrm>
            <a:off x="5718810" y="1557338"/>
            <a:ext cx="1285875" cy="428625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开始</a:t>
            </a:r>
          </a:p>
        </p:txBody>
      </p:sp>
      <p:cxnSp>
        <p:nvCxnSpPr>
          <p:cNvPr id="20" name="直接箭头连接符 19"/>
          <p:cNvCxnSpPr>
            <a:stCxn id="19" idx="2"/>
          </p:cNvCxnSpPr>
          <p:nvPr/>
        </p:nvCxnSpPr>
        <p:spPr>
          <a:xfrm rot="5400000">
            <a:off x="6074410" y="2271713"/>
            <a:ext cx="573088" cy="1588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流程图: 过程 20"/>
          <p:cNvSpPr/>
          <p:nvPr/>
        </p:nvSpPr>
        <p:spPr>
          <a:xfrm>
            <a:off x="5515610" y="2565400"/>
            <a:ext cx="1800225" cy="5715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输入三条边长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a,b,c</a:t>
            </a:r>
          </a:p>
        </p:txBody>
      </p:sp>
      <p:cxnSp>
        <p:nvCxnSpPr>
          <p:cNvPr id="22" name="直接箭头连接符 21"/>
          <p:cNvCxnSpPr>
            <a:stCxn id="19" idx="2"/>
          </p:cNvCxnSpPr>
          <p:nvPr/>
        </p:nvCxnSpPr>
        <p:spPr>
          <a:xfrm rot="5400000">
            <a:off x="6075204" y="2270919"/>
            <a:ext cx="571500" cy="1588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流程图: 可选过程 22"/>
          <p:cNvSpPr/>
          <p:nvPr/>
        </p:nvSpPr>
        <p:spPr>
          <a:xfrm>
            <a:off x="5763260" y="6030913"/>
            <a:ext cx="1285875" cy="428625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结束</a:t>
            </a:r>
          </a:p>
        </p:txBody>
      </p:sp>
      <p:cxnSp>
        <p:nvCxnSpPr>
          <p:cNvPr id="24" name="直接箭头连接符 23"/>
          <p:cNvCxnSpPr>
            <a:stCxn id="19" idx="2"/>
          </p:cNvCxnSpPr>
          <p:nvPr/>
        </p:nvCxnSpPr>
        <p:spPr>
          <a:xfrm rot="5400000">
            <a:off x="6074728" y="2272030"/>
            <a:ext cx="573088" cy="1588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流程图: 过程 24"/>
          <p:cNvSpPr/>
          <p:nvPr/>
        </p:nvSpPr>
        <p:spPr>
          <a:xfrm>
            <a:off x="5215573" y="3716338"/>
            <a:ext cx="2663825" cy="5715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=(a+b+c)/2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26" name="直接箭头连接符 25"/>
          <p:cNvCxnSpPr>
            <a:stCxn id="19" idx="2"/>
          </p:cNvCxnSpPr>
          <p:nvPr/>
        </p:nvCxnSpPr>
        <p:spPr>
          <a:xfrm rot="5400000">
            <a:off x="6074728" y="2272030"/>
            <a:ext cx="573088" cy="1588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流程图: 过程 26"/>
          <p:cNvSpPr/>
          <p:nvPr/>
        </p:nvSpPr>
        <p:spPr>
          <a:xfrm>
            <a:off x="4567873" y="4868863"/>
            <a:ext cx="4032250" cy="5715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area=sqrt(s*(s-a)*(s-b)*(s-c))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9102" name="Rectangle 4"/>
          <p:cNvSpPr/>
          <p:nvPr/>
        </p:nvSpPr>
        <p:spPr>
          <a:xfrm>
            <a:off x="539750" y="2999423"/>
            <a:ext cx="3856990" cy="1383665"/>
          </a:xfrm>
          <a:prstGeom prst="rect">
            <a:avLst/>
          </a:prstGeom>
          <a:solidFill>
            <a:srgbClr val="CCFFCC"/>
          </a:solidFill>
          <a:ln w="12700">
            <a:noFill/>
          </a:ln>
        </p:spPr>
        <p:txBody>
          <a:bodyPr wrap="square" anchor="ctr" anchorCtr="0">
            <a:spAutoFit/>
          </a:bodyPr>
          <a:lstStyle/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程序中的算法处理步骤没有选择和循环，只有依次的顺序执行。</a:t>
            </a:r>
            <a:endParaRPr lang="zh-CN" altLang="en-US" sz="2800" dirty="0">
              <a:latin typeface="黑体" panose="02010609060101010101" pitchFamily="49" charset="-122"/>
              <a:ea typeface="Times New Roman" panose="02020603050405020304" pitchFamily="18" charset="0"/>
            </a:endParaRPr>
          </a:p>
        </p:txBody>
      </p:sp>
      <p:cxnSp>
        <p:nvCxnSpPr>
          <p:cNvPr id="2" name="直接箭头连接符 1"/>
          <p:cNvCxnSpPr/>
          <p:nvPr/>
        </p:nvCxnSpPr>
        <p:spPr>
          <a:xfrm rot="5400000">
            <a:off x="6087428" y="3475355"/>
            <a:ext cx="573088" cy="1588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/>
          <p:cNvCxnSpPr/>
          <p:nvPr/>
        </p:nvCxnSpPr>
        <p:spPr>
          <a:xfrm rot="5400000">
            <a:off x="6098858" y="4606925"/>
            <a:ext cx="573088" cy="1588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rot="5400000">
            <a:off x="6082348" y="5810250"/>
            <a:ext cx="573088" cy="1588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388" name="Rectangle 4"/>
          <p:cNvSpPr/>
          <p:nvPr/>
        </p:nvSpPr>
        <p:spPr>
          <a:xfrm>
            <a:off x="0" y="1917065"/>
            <a:ext cx="9144000" cy="4608513"/>
          </a:xfrm>
          <a:prstGeom prst="rect">
            <a:avLst/>
          </a:prstGeom>
          <a:solidFill>
            <a:srgbClr val="92D050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2075" tIns="46038" rIns="92075" bIns="46038" anchor="ctr" anchorCtr="0"/>
          <a:lstStyle/>
          <a:p>
            <a:pPr defTabSz="762000" eaLnBrk="0" hangingPunct="0">
              <a:lnSpc>
                <a:spcPct val="95000"/>
              </a:lnSpc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#include  &lt;stdio.h&gt;</a:t>
            </a:r>
            <a:b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#include  &lt;math.h&gt;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/>
            </a:r>
            <a:b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int main()</a:t>
            </a:r>
            <a:b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{</a:t>
            </a:r>
          </a:p>
          <a:p>
            <a:pPr defTabSz="762000" eaLnBrk="0" hangingPunct="0">
              <a:lnSpc>
                <a:spcPct val="95000"/>
              </a:lnSpc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float a,b,c,s,area;</a:t>
            </a:r>
            <a:b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scanf(“%f,%f,%f”,&amp;a,&amp;b,&amp;c);</a:t>
            </a:r>
            <a:b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s=(a+b+c)/2;</a:t>
            </a:r>
            <a:b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area=</a:t>
            </a:r>
            <a:r>
              <a:rPr lang="en-US" altLang="zh-CN" sz="4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sqrt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(s*(s-a)*(s-b)*(s-c));</a:t>
            </a:r>
            <a:b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printf(“a=%7.2f,  b=%7.2f,  c=%7.2f,  s=%7.2f\n”,a,b,c,s);</a:t>
            </a:r>
            <a:b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printf(“area=%7.2f\n”,area);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return 0;</a:t>
            </a:r>
          </a:p>
          <a:p>
            <a:pPr defTabSz="762000" eaLnBrk="0" hangingPunct="0">
              <a:lnSpc>
                <a:spcPct val="95000"/>
              </a:lnSpc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}</a:t>
            </a:r>
          </a:p>
        </p:txBody>
      </p:sp>
      <p:sp>
        <p:nvSpPr>
          <p:cNvPr id="656389" name="AutoShape 5"/>
          <p:cNvSpPr/>
          <p:nvPr/>
        </p:nvSpPr>
        <p:spPr>
          <a:xfrm>
            <a:off x="6604000" y="2781300"/>
            <a:ext cx="2145030" cy="1713865"/>
          </a:xfrm>
          <a:prstGeom prst="wedgeRectCallout">
            <a:avLst>
              <a:gd name="adj1" fmla="val -218677"/>
              <a:gd name="adj2" fmla="val -47530"/>
            </a:avLst>
          </a:prstGeom>
          <a:solidFill>
            <a:srgbClr val="808000"/>
          </a:solidFill>
          <a:ln w="127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lstStyle/>
          <a:p>
            <a:r>
              <a:rPr lang="zh-CN" altLang="en-US" i="1" dirty="0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数学函数库</a:t>
            </a:r>
          </a:p>
          <a:p>
            <a:r>
              <a:rPr lang="zh-CN" altLang="en-US" i="1" dirty="0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因为要用到其中的求平方根的函数</a:t>
            </a:r>
            <a:r>
              <a:rPr lang="en-US" altLang="zh-CN" i="1" dirty="0">
                <a:solidFill>
                  <a:schemeClr val="bg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sqrt</a:t>
            </a:r>
            <a:endParaRPr lang="zh-CN" altLang="en-US" i="1" dirty="0">
              <a:solidFill>
                <a:schemeClr val="bg1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0115" name="Rectangle 4"/>
          <p:cNvSpPr/>
          <p:nvPr/>
        </p:nvSpPr>
        <p:spPr>
          <a:xfrm>
            <a:off x="468313" y="1274763"/>
            <a:ext cx="4824412" cy="641350"/>
          </a:xfrm>
          <a:prstGeom prst="rect">
            <a:avLst/>
          </a:prstGeom>
          <a:noFill/>
          <a:ln w="12700">
            <a:noFill/>
          </a:ln>
        </p:spPr>
        <p:txBody>
          <a:bodyPr anchor="ctr" anchorCtr="0">
            <a:spAutoFit/>
          </a:bodyPr>
          <a:lstStyle/>
          <a:p>
            <a:r>
              <a:rPr lang="zh-CN" altLang="en-US" sz="3600" dirty="0"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en-US" altLang="zh-CN" sz="3600" dirty="0"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r>
              <a:rPr lang="zh-CN" altLang="en-US" sz="3600" dirty="0">
                <a:latin typeface="Times New Roman" panose="02020603050405020304" pitchFamily="18" charset="0"/>
                <a:ea typeface="黑体" panose="02010609060101010101" pitchFamily="49" charset="-122"/>
              </a:rPr>
              <a:t>）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编写代码</a:t>
            </a:r>
            <a:endParaRPr lang="zh-CN" altLang="en-US" sz="3600" dirty="0">
              <a:latin typeface="黑体" panose="02010609060101010101" pitchFamily="49" charset="-122"/>
              <a:ea typeface="Times New Roman" panose="02020603050405020304" pitchFamily="18" charset="0"/>
            </a:endParaRPr>
          </a:p>
        </p:txBody>
      </p:sp>
      <p:sp>
        <p:nvSpPr>
          <p:cNvPr id="90116" name="Rectangle 2"/>
          <p:cNvSpPr/>
          <p:nvPr/>
        </p:nvSpPr>
        <p:spPr>
          <a:xfrm>
            <a:off x="2484438" y="260350"/>
            <a:ext cx="6324600" cy="533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algn="r" eaLnBrk="0" hangingPunct="0"/>
            <a:r>
              <a:rPr lang="zh-CN" altLang="en-US" sz="400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顺序程序设计举例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5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56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56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6388" grpId="0" bldLvl="0" animBg="1"/>
      <p:bldP spid="656389" grpId="0" bldLvl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388" name="Rectangle 4"/>
          <p:cNvSpPr/>
          <p:nvPr/>
        </p:nvSpPr>
        <p:spPr>
          <a:xfrm>
            <a:off x="0" y="1773555"/>
            <a:ext cx="9144000" cy="5048250"/>
          </a:xfrm>
          <a:prstGeom prst="rect">
            <a:avLst/>
          </a:prstGeom>
          <a:solidFill>
            <a:srgbClr val="92D050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2075" tIns="46038" rIns="92075" bIns="46038" anchor="ctr" anchorCtr="0"/>
          <a:lstStyle/>
          <a:p>
            <a:pPr defTabSz="762000" eaLnBrk="0" hangingPunct="0">
              <a:lnSpc>
                <a:spcPct val="95000"/>
              </a:lnSpc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#include  &lt;stdio.h&gt;</a:t>
            </a:r>
            <a:b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#include  &lt;math.h&gt;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/>
            </a:r>
            <a:b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int main()</a:t>
            </a:r>
            <a:b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{</a:t>
            </a:r>
          </a:p>
          <a:p>
            <a:pPr defTabSz="762000" eaLnBrk="0" hangingPunct="0">
              <a:lnSpc>
                <a:spcPct val="95000"/>
              </a:lnSpc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float a,b,c,s,area;</a:t>
            </a:r>
            <a:b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scanf(“%f,%f,%f”,&amp;a,&amp;b,&amp;c);</a:t>
            </a:r>
            <a:b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s=(a+b+c)/2;</a:t>
            </a:r>
            <a:b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area=</a:t>
            </a:r>
            <a:r>
              <a:rPr lang="en-US" altLang="zh-CN" sz="4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sqrt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(s*(s-a)*(s-b)*(s-c));</a:t>
            </a:r>
            <a:b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printf(“a=%7.2f,  b=%7.2f,  c=%7.2f,  s=%7.2f\n”,a,b,c,s);</a:t>
            </a:r>
            <a:b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printf(“area=%7.2f\n”,area);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</a:p>
          <a:p>
            <a:pPr defTabSz="762000" eaLnBrk="0" hangingPunct="0">
              <a:lnSpc>
                <a:spcPct val="95000"/>
              </a:lnSpc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return 0;</a:t>
            </a:r>
          </a:p>
          <a:p>
            <a:pPr defTabSz="762000" eaLnBrk="0" hangingPunct="0">
              <a:lnSpc>
                <a:spcPct val="95000"/>
              </a:lnSpc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}</a:t>
            </a:r>
          </a:p>
        </p:txBody>
      </p:sp>
      <p:sp>
        <p:nvSpPr>
          <p:cNvPr id="91141" name="Rectangle 4"/>
          <p:cNvSpPr/>
          <p:nvPr/>
        </p:nvSpPr>
        <p:spPr>
          <a:xfrm>
            <a:off x="-71755" y="1197928"/>
            <a:ext cx="3276600" cy="641350"/>
          </a:xfrm>
          <a:prstGeom prst="rect">
            <a:avLst/>
          </a:prstGeom>
          <a:noFill/>
          <a:ln w="12700">
            <a:noFill/>
          </a:ln>
        </p:spPr>
        <p:txBody>
          <a:bodyPr anchor="ctr" anchorCtr="0">
            <a:spAutoFit/>
          </a:bodyPr>
          <a:lstStyle/>
          <a:p>
            <a:r>
              <a:rPr lang="zh-CN" altLang="en-US" sz="3600" dirty="0"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en-US" altLang="zh-CN" sz="3600" dirty="0">
                <a:latin typeface="Times New Roman" panose="02020603050405020304" pitchFamily="18" charset="0"/>
                <a:ea typeface="黑体" panose="02010609060101010101" pitchFamily="49" charset="-122"/>
              </a:rPr>
              <a:t>4</a:t>
            </a:r>
            <a:r>
              <a:rPr lang="zh-CN" altLang="en-US" sz="3600" dirty="0">
                <a:latin typeface="Times New Roman" panose="02020603050405020304" pitchFamily="18" charset="0"/>
                <a:ea typeface="黑体" panose="02010609060101010101" pitchFamily="49" charset="-122"/>
              </a:rPr>
              <a:t>）上机调试</a:t>
            </a:r>
            <a:endParaRPr lang="zh-CN" altLang="en-US" sz="3600" dirty="0">
              <a:latin typeface="黑体" panose="02010609060101010101" pitchFamily="49" charset="-122"/>
              <a:ea typeface="Times New Roman" panose="02020603050405020304" pitchFamily="18" charset="0"/>
            </a:endParaRPr>
          </a:p>
        </p:txBody>
      </p:sp>
      <p:sp>
        <p:nvSpPr>
          <p:cNvPr id="91142" name="Rectangle 2"/>
          <p:cNvSpPr/>
          <p:nvPr/>
        </p:nvSpPr>
        <p:spPr>
          <a:xfrm>
            <a:off x="2484438" y="260350"/>
            <a:ext cx="6324600" cy="533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algn="r" eaLnBrk="0" hangingPunct="0"/>
            <a:r>
              <a:rPr lang="zh-CN" altLang="en-US" sz="400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顺序程序设计举例</a:t>
            </a:r>
          </a:p>
        </p:txBody>
      </p:sp>
      <p:sp>
        <p:nvSpPr>
          <p:cNvPr id="2" name="Rectangle 4"/>
          <p:cNvSpPr/>
          <p:nvPr/>
        </p:nvSpPr>
        <p:spPr>
          <a:xfrm>
            <a:off x="3707130" y="1055370"/>
            <a:ext cx="5412740" cy="190754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2075" tIns="46038" rIns="92075" bIns="46038" anchor="ctr" anchorCtr="0"/>
          <a:lstStyle/>
          <a:p>
            <a:pPr defTabSz="762000" eaLnBrk="0" hangingPunct="0">
              <a:lnSpc>
                <a:spcPct val="95000"/>
              </a:lnSpc>
            </a:pPr>
            <a:r>
              <a:rPr lang="zh-CN" altLang="en-US" dirty="0">
                <a:solidFill>
                  <a:schemeClr val="tx1"/>
                </a:solidFill>
                <a:cs typeface="Times New Roman" panose="02020603050405020304" pitchFamily="18" charset="0"/>
                <a:sym typeface="+mn-ea"/>
              </a:rPr>
              <a:t>运行情况：</a:t>
            </a:r>
            <a:br>
              <a:rPr lang="zh-CN" altLang="en-US" dirty="0">
                <a:solidFill>
                  <a:schemeClr val="tx1"/>
                </a:solidFill>
                <a:cs typeface="Times New Roman" panose="02020603050405020304" pitchFamily="18" charset="0"/>
                <a:sym typeface="+mn-ea"/>
              </a:rPr>
            </a:br>
            <a:r>
              <a:rPr lang="zh-CN" altLang="en-US" dirty="0">
                <a:solidFill>
                  <a:schemeClr val="tx1"/>
                </a:solidFill>
                <a:cs typeface="Times New Roman" panose="02020603050405020304" pitchFamily="18" charset="0"/>
                <a:sym typeface="+mn-ea"/>
              </a:rPr>
              <a:t>输入：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  <a:sym typeface="+mn-ea"/>
              </a:rPr>
              <a:t>3,4,6</a:t>
            </a:r>
            <a:b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  <a:sym typeface="+mn-ea"/>
              </a:rPr>
            </a:br>
            <a:r>
              <a:rPr lang="zh-CN" altLang="en-US" dirty="0">
                <a:solidFill>
                  <a:schemeClr val="tx1"/>
                </a:solidFill>
                <a:cs typeface="Times New Roman" panose="02020603050405020304" pitchFamily="18" charset="0"/>
                <a:sym typeface="+mn-ea"/>
              </a:rPr>
              <a:t>输出：</a:t>
            </a:r>
            <a:endParaRPr lang="zh-CN" altLang="en-US" dirty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defTabSz="762000" eaLnBrk="0" hangingPunct="0">
              <a:lnSpc>
                <a:spcPct val="95000"/>
              </a:lnSpc>
            </a:pP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  <a:sym typeface="+mn-ea"/>
              </a:rPr>
              <a:t>a=   3.00,  b=   4.00,  c=   6.00,  s=   6.50</a:t>
            </a:r>
          </a:p>
          <a:p>
            <a:pPr defTabSz="762000" eaLnBrk="0" hangingPunct="0">
              <a:lnSpc>
                <a:spcPct val="95000"/>
              </a:lnSpc>
            </a:pP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  <a:sym typeface="+mn-ea"/>
              </a:rPr>
              <a:t>area=   5.33</a:t>
            </a:r>
            <a:endParaRPr lang="en-US" altLang="zh-CN" dirty="0">
              <a:solidFill>
                <a:schemeClr val="tx1"/>
              </a:solidFill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4"/>
          <p:cNvSpPr/>
          <p:nvPr/>
        </p:nvSpPr>
        <p:spPr>
          <a:xfrm>
            <a:off x="1187450" y="2924175"/>
            <a:ext cx="4824413" cy="641350"/>
          </a:xfrm>
          <a:prstGeom prst="rect">
            <a:avLst/>
          </a:prstGeom>
          <a:noFill/>
          <a:ln w="12700">
            <a:noFill/>
          </a:ln>
        </p:spPr>
        <p:txBody>
          <a:bodyPr anchor="ctr" anchorCtr="0">
            <a:spAutoFit/>
          </a:bodyPr>
          <a:lstStyle/>
          <a:p>
            <a:r>
              <a:rPr lang="zh-CN" altLang="en-US" sz="3600" dirty="0"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en-US" altLang="zh-CN" sz="3600" dirty="0">
                <a:latin typeface="Times New Roman" panose="02020603050405020304" pitchFamily="18" charset="0"/>
                <a:ea typeface="黑体" panose="02010609060101010101" pitchFamily="49" charset="-122"/>
              </a:rPr>
              <a:t>5</a:t>
            </a:r>
            <a:r>
              <a:rPr lang="zh-CN" altLang="en-US" sz="3600" dirty="0">
                <a:latin typeface="Times New Roman" panose="02020603050405020304" pitchFamily="18" charset="0"/>
                <a:ea typeface="黑体" panose="02010609060101010101" pitchFamily="49" charset="-122"/>
              </a:rPr>
              <a:t>）第三方测试</a:t>
            </a:r>
            <a:endParaRPr lang="zh-CN" altLang="en-US" sz="3600" dirty="0">
              <a:latin typeface="黑体" panose="02010609060101010101" pitchFamily="49" charset="-122"/>
              <a:ea typeface="Times New Roman" panose="02020603050405020304" pitchFamily="18" charset="0"/>
            </a:endParaRPr>
          </a:p>
        </p:txBody>
      </p:sp>
      <p:sp>
        <p:nvSpPr>
          <p:cNvPr id="92162" name="Rectangle 2"/>
          <p:cNvSpPr/>
          <p:nvPr/>
        </p:nvSpPr>
        <p:spPr>
          <a:xfrm>
            <a:off x="2484438" y="260350"/>
            <a:ext cx="6324600" cy="533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algn="r" eaLnBrk="0" hangingPunct="0"/>
            <a:r>
              <a:rPr lang="zh-CN" altLang="en-US" sz="400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顺序程序设计举例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日期占位符 3"/>
          <p:cNvSpPr txBox="1">
            <a:spLocks noGrp="1"/>
          </p:cNvSpPr>
          <p:nvPr/>
        </p:nvSpPr>
        <p:spPr>
          <a:xfrm>
            <a:off x="457200" y="6521450"/>
            <a:ext cx="2133600" cy="24447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algn="ctr"/>
            <a:fld id="{BB962C8B-B14F-4D97-AF65-F5344CB8AC3E}" type="datetime4">
              <a:rPr lang="en-US" altLang="zh-CN" sz="1400" dirty="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September 24, 2024</a:t>
            </a:fld>
            <a:endParaRPr lang="en-US" altLang="zh-CN" sz="1400" dirty="0">
              <a:solidFill>
                <a:schemeClr val="accent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3186" name="Rectangle 3"/>
          <p:cNvSpPr>
            <a:spLocks noGrp="1"/>
          </p:cNvSpPr>
          <p:nvPr>
            <p:ph type="body"/>
          </p:nvPr>
        </p:nvSpPr>
        <p:spPr>
          <a:xfrm>
            <a:off x="468313" y="1484313"/>
            <a:ext cx="8675687" cy="5099050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90000"/>
              </a:lnSpc>
            </a:pPr>
            <a:r>
              <a:rPr lang="en-US" altLang="zh-CN" b="1" dirty="0">
                <a:latin typeface="Times New Roman" panose="02020603050405020304" pitchFamily="18" charset="0"/>
              </a:rPr>
              <a:t>C</a:t>
            </a:r>
            <a:r>
              <a:rPr lang="zh-CN" altLang="en-US" b="1" dirty="0">
                <a:latin typeface="Times New Roman" panose="02020603050405020304" pitchFamily="18" charset="0"/>
              </a:rPr>
              <a:t>语言的构成体系总览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b="1" dirty="0">
                <a:latin typeface="Times New Roman" panose="02020603050405020304" pitchFamily="18" charset="0"/>
              </a:rPr>
              <a:t>数据类型（数据结构</a:t>
            </a:r>
            <a:r>
              <a:rPr lang="en-US" altLang="zh-CN" b="1" dirty="0">
                <a:latin typeface="Times New Roman" panose="02020603050405020304" pitchFamily="18" charset="0"/>
              </a:rPr>
              <a:t>+</a:t>
            </a:r>
            <a:r>
              <a:rPr lang="zh-CN" altLang="en-US" b="1" dirty="0">
                <a:latin typeface="Times New Roman" panose="02020603050405020304" pitchFamily="18" charset="0"/>
              </a:rPr>
              <a:t>运算）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基本数据类型：整型、实型、字符型等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b="1" dirty="0">
                <a:latin typeface="Times New Roman" panose="02020603050405020304" pitchFamily="18" charset="0"/>
              </a:rPr>
              <a:t>复杂数据类型：数组、指针、结构体、联合体等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运算符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b="1" dirty="0">
                <a:latin typeface="Times New Roman" panose="02020603050405020304" pitchFamily="18" charset="0"/>
              </a:rPr>
              <a:t>语句（描述和控制操作步骤）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b="1" dirty="0">
                <a:latin typeface="Times New Roman" panose="02020603050405020304" pitchFamily="18" charset="0"/>
              </a:rPr>
              <a:t>支持结构化程序设计</a:t>
            </a:r>
          </a:p>
          <a:p>
            <a:pPr lvl="3" eaLnBrk="1" hangingPunct="1">
              <a:lnSpc>
                <a:spcPct val="90000"/>
              </a:lnSpc>
            </a:pPr>
            <a:r>
              <a:rPr lang="zh-CN" altLang="en-US" b="1" dirty="0">
                <a:latin typeface="Times New Roman" panose="02020603050405020304" pitchFamily="18" charset="0"/>
              </a:rPr>
              <a:t>即</a:t>
            </a:r>
            <a:r>
              <a:rPr lang="en-US" altLang="zh-CN" b="1" dirty="0">
                <a:latin typeface="Times New Roman" panose="02020603050405020304" pitchFamily="18" charset="0"/>
              </a:rPr>
              <a:t>C</a:t>
            </a:r>
            <a:r>
              <a:rPr lang="zh-CN" altLang="en-US" b="1" dirty="0">
                <a:latin typeface="Times New Roman" panose="02020603050405020304" pitchFamily="18" charset="0"/>
              </a:rPr>
              <a:t>语言要有相应的语句来支持</a:t>
            </a:r>
            <a:r>
              <a:rPr lang="zh-CN" altLang="en-US" sz="32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顺序</a:t>
            </a:r>
            <a:r>
              <a:rPr lang="zh-CN" altLang="en-US" b="1" dirty="0">
                <a:latin typeface="Times New Roman" panose="02020603050405020304" pitchFamily="18" charset="0"/>
              </a:rPr>
              <a:t>、分支和循环结构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b="1" dirty="0">
                <a:latin typeface="Times New Roman" panose="02020603050405020304" pitchFamily="18" charset="0"/>
              </a:rPr>
              <a:t>函数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b="1" dirty="0">
                <a:latin typeface="Times New Roman" panose="02020603050405020304" pitchFamily="18" charset="0"/>
              </a:rPr>
              <a:t>C</a:t>
            </a:r>
            <a:r>
              <a:rPr lang="zh-CN" altLang="en-US" b="1" dirty="0">
                <a:latin typeface="Times New Roman" panose="02020603050405020304" pitchFamily="18" charset="0"/>
              </a:rPr>
              <a:t>程序由一系列函数组成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b="1" dirty="0">
                <a:latin typeface="Times New Roman" panose="02020603050405020304" pitchFamily="18" charset="0"/>
              </a:rPr>
              <a:t>C</a:t>
            </a:r>
            <a:r>
              <a:rPr lang="zh-CN" altLang="en-US" b="1" dirty="0">
                <a:latin typeface="Times New Roman" panose="02020603050405020304" pitchFamily="18" charset="0"/>
              </a:rPr>
              <a:t>程序运行的基本单元</a:t>
            </a:r>
          </a:p>
        </p:txBody>
      </p:sp>
      <p:sp>
        <p:nvSpPr>
          <p:cNvPr id="93187" name="Rectangle 2"/>
          <p:cNvSpPr>
            <a:spLocks noGrp="1"/>
          </p:cNvSpPr>
          <p:nvPr>
            <p:ph type="title"/>
          </p:nvPr>
        </p:nvSpPr>
        <p:spPr>
          <a:xfrm>
            <a:off x="2627313" y="188913"/>
            <a:ext cx="6324600" cy="533400"/>
          </a:xfrm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b="1" dirty="0">
                <a:latin typeface="黑体" panose="02010609060101010101" pitchFamily="49" charset="-122"/>
              </a:rPr>
              <a:t>第三章  总结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3"/>
          <p:cNvSpPr>
            <a:spLocks noGrp="1"/>
          </p:cNvSpPr>
          <p:nvPr>
            <p:ph type="body"/>
          </p:nvPr>
        </p:nvSpPr>
        <p:spPr>
          <a:xfrm>
            <a:off x="612775" y="1628775"/>
            <a:ext cx="8255635" cy="4664710"/>
          </a:xfrm>
        </p:spPr>
        <p:txBody>
          <a:bodyPr vert="horz" wrap="square" lIns="91440" tIns="45720" rIns="91440" bIns="45720" anchor="t" anchorCtr="0"/>
          <a:lstStyle/>
          <a:p>
            <a:r>
              <a:rPr lang="zh-CN" altLang="en-US" b="1" dirty="0">
                <a:latin typeface="Times New Roman" panose="02020603050405020304" pitchFamily="18" charset="0"/>
              </a:rPr>
              <a:t>数据类型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lvl="1"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  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int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float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double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char</a:t>
            </a:r>
          </a:p>
          <a:p>
            <a:pPr lvl="1">
              <a:buNone/>
            </a:pPr>
            <a:endParaRPr lang="zh-CN" altLang="en-US" b="1" dirty="0">
              <a:latin typeface="Times New Roman" panose="02020603050405020304" pitchFamily="18" charset="0"/>
            </a:endParaRPr>
          </a:p>
          <a:p>
            <a:r>
              <a:rPr lang="zh-CN" altLang="en-US" b="1" dirty="0">
                <a:latin typeface="Times New Roman" panose="02020603050405020304" pitchFamily="18" charset="0"/>
              </a:rPr>
              <a:t>运算符： 如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++</a:t>
            </a:r>
            <a:r>
              <a:rPr lang="zh-CN" altLang="en-US" b="1" dirty="0">
                <a:latin typeface="Times New Roman" panose="02020603050405020304" pitchFamily="18" charset="0"/>
              </a:rPr>
              <a:t>、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--</a:t>
            </a:r>
          </a:p>
          <a:p>
            <a:pPr lvl="1"/>
            <a:r>
              <a:rPr lang="zh-CN" altLang="en-US" b="1" dirty="0">
                <a:latin typeface="Times New Roman" panose="02020603050405020304" pitchFamily="18" charset="0"/>
              </a:rPr>
              <a:t>优先级</a:t>
            </a:r>
          </a:p>
          <a:p>
            <a:pPr lvl="1"/>
            <a:r>
              <a:rPr lang="zh-CN" altLang="en-US" b="1" dirty="0">
                <a:latin typeface="Times New Roman" panose="02020603050405020304" pitchFamily="18" charset="0"/>
              </a:rPr>
              <a:t>结合性</a:t>
            </a:r>
          </a:p>
          <a:p>
            <a:endParaRPr lang="zh-CN" altLang="en-US" b="1" dirty="0">
              <a:latin typeface="Times New Roman" panose="02020603050405020304" pitchFamily="18" charset="0"/>
            </a:endParaRPr>
          </a:p>
          <a:p>
            <a:r>
              <a:rPr lang="zh-CN" altLang="en-US" b="1" dirty="0">
                <a:latin typeface="Times New Roman" panose="02020603050405020304" pitchFamily="18" charset="0"/>
              </a:rPr>
              <a:t>语句</a:t>
            </a:r>
            <a:r>
              <a:rPr lang="en-US" altLang="zh-CN" b="1" dirty="0">
                <a:latin typeface="Times New Roman" panose="02020603050405020304" pitchFamily="18" charset="0"/>
              </a:rPr>
              <a:t>: </a:t>
            </a:r>
          </a:p>
          <a:p>
            <a:pPr lvl="1"/>
            <a:r>
              <a:rPr lang="zh-CN" altLang="en-US" dirty="0">
                <a:latin typeface="Times New Roman" panose="02020603050405020304" pitchFamily="18" charset="0"/>
                <a:sym typeface="+mn-ea"/>
              </a:rPr>
              <a:t>分号“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；</a:t>
            </a:r>
            <a:r>
              <a:rPr lang="zh-CN" altLang="en-US" dirty="0">
                <a:latin typeface="Times New Roman" panose="02020603050405020304" pitchFamily="18" charset="0"/>
                <a:sym typeface="+mn-ea"/>
              </a:rPr>
              <a:t>”作为每条语句的结束符</a:t>
            </a:r>
            <a:endParaRPr lang="en-US" altLang="zh-CN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94210" name="Picture 4" descr="j020546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2315" y="3573145"/>
            <a:ext cx="1819275" cy="18097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4211" name="Rectangle 2"/>
          <p:cNvSpPr/>
          <p:nvPr/>
        </p:nvSpPr>
        <p:spPr>
          <a:xfrm>
            <a:off x="2484438" y="260350"/>
            <a:ext cx="6324600" cy="533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algn="r"/>
            <a:r>
              <a:rPr lang="zh-CN" altLang="en-US" sz="4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第三章  总结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3"/>
          <p:cNvSpPr>
            <a:spLocks noGrp="1"/>
          </p:cNvSpPr>
          <p:nvPr>
            <p:ph type="body"/>
          </p:nvPr>
        </p:nvSpPr>
        <p:spPr>
          <a:xfrm>
            <a:off x="0" y="1700213"/>
            <a:ext cx="8893175" cy="4560887"/>
          </a:xfrm>
        </p:spPr>
        <p:txBody>
          <a:bodyPr vert="horz" wrap="square" lIns="91440" tIns="45720" rIns="91440" bIns="45720" anchor="t" anchorCtr="0"/>
          <a:lstStyle/>
          <a:p>
            <a:pPr indent="817880"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C</a:t>
            </a:r>
            <a:r>
              <a:rPr lang="zh-CN" altLang="en-US" dirty="0">
                <a:latin typeface="Times New Roman" panose="02020603050405020304" pitchFamily="18" charset="0"/>
              </a:rPr>
              <a:t>语言的输入和输出操作是由</a:t>
            </a:r>
            <a:r>
              <a:rPr lang="en-US" altLang="zh-CN" dirty="0">
                <a:latin typeface="Times New Roman" panose="02020603050405020304" pitchFamily="18" charset="0"/>
              </a:rPr>
              <a:t>C</a:t>
            </a:r>
            <a:r>
              <a:rPr lang="zh-CN" altLang="en-US" dirty="0">
                <a:latin typeface="Times New Roman" panose="02020603050405020304" pitchFamily="18" charset="0"/>
              </a:rPr>
              <a:t>函数库中的函数实现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indent="817880">
              <a:buFontTx/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  <a:p>
            <a:pPr indent="817880">
              <a:buFontTx/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例如</a:t>
            </a:r>
            <a:r>
              <a:rPr lang="en-US" altLang="zh-CN" b="1" dirty="0">
                <a:latin typeface="Times New Roman" panose="02020603050405020304" pitchFamily="18" charset="0"/>
              </a:rPr>
              <a:t>:</a:t>
            </a:r>
          </a:p>
          <a:p>
            <a:pPr indent="817880">
              <a:buFontTx/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    字符输入函数</a:t>
            </a:r>
            <a:r>
              <a:rPr lang="en-US" altLang="zh-CN" dirty="0">
                <a:latin typeface="Times New Roman" panose="02020603050405020304" pitchFamily="18" charset="0"/>
              </a:rPr>
              <a:t>:  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</a:rPr>
              <a:t>getchar( )</a:t>
            </a:r>
          </a:p>
          <a:p>
            <a:pPr indent="817880">
              <a:buFontTx/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    字符输出函数</a:t>
            </a:r>
            <a:r>
              <a:rPr lang="en-US" altLang="zh-CN" dirty="0">
                <a:latin typeface="Times New Roman" panose="02020603050405020304" pitchFamily="18" charset="0"/>
              </a:rPr>
              <a:t>:  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</a:rPr>
              <a:t>putchar( )</a:t>
            </a:r>
          </a:p>
          <a:p>
            <a:pPr indent="817880">
              <a:buFontTx/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    格式输入函数</a:t>
            </a:r>
            <a:r>
              <a:rPr lang="en-US" altLang="zh-CN" dirty="0">
                <a:latin typeface="Times New Roman" panose="02020603050405020304" pitchFamily="18" charset="0"/>
              </a:rPr>
              <a:t>:  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</a:rPr>
              <a:t>scanf( )</a:t>
            </a:r>
          </a:p>
          <a:p>
            <a:pPr indent="817880">
              <a:buFontTx/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    格式输出函数</a:t>
            </a:r>
            <a:r>
              <a:rPr lang="en-US" altLang="zh-CN" dirty="0">
                <a:latin typeface="Times New Roman" panose="02020603050405020304" pitchFamily="18" charset="0"/>
              </a:rPr>
              <a:t>:  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</a:rPr>
              <a:t>printf( )</a:t>
            </a:r>
            <a:endParaRPr lang="en-US" altLang="zh-CN" b="1" dirty="0">
              <a:solidFill>
                <a:srgbClr val="C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5234" name="Rectangle 2"/>
          <p:cNvSpPr/>
          <p:nvPr/>
        </p:nvSpPr>
        <p:spPr>
          <a:xfrm>
            <a:off x="2411413" y="260350"/>
            <a:ext cx="6324600" cy="533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algn="r"/>
            <a:r>
              <a:rPr lang="zh-CN" altLang="en-US" sz="4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第三章  总结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标题 1"/>
          <p:cNvSpPr>
            <a:spLocks noGrp="1"/>
          </p:cNvSpPr>
          <p:nvPr>
            <p:ph type="title"/>
          </p:nvPr>
        </p:nvSpPr>
        <p:spPr>
          <a:xfrm>
            <a:off x="628650" y="0"/>
            <a:ext cx="8229600" cy="1143000"/>
          </a:xfrm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dirty="0"/>
              <a:t>实践出真知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42950" y="1614488"/>
            <a:ext cx="3186113" cy="4386263"/>
          </a:xfrm>
        </p:spPr>
        <p:txBody>
          <a:bodyPr vert="eaVert" wrap="square" lIns="91440" tIns="45720" rIns="91440" bIns="45720" numCol="1" anchor="t" anchorCtr="0" compatLnSpc="1">
            <a:normAutofit fontScale="92500" lnSpcReduction="10000"/>
          </a:bodyPr>
          <a:lstStyle/>
          <a:p>
            <a:pPr marL="365760" marR="0" lvl="0" indent="-25590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Tx/>
              <a:buFont typeface="Wingdings 3" panose="05040102010807070707"/>
              <a:buNone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《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冬夜读书示子聿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》</a:t>
            </a:r>
          </a:p>
          <a:p>
            <a:pPr marL="365760" marR="0" lvl="0" indent="-255905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Tx/>
              <a:buFont typeface="Wingdings 3" panose="05040102010807070707"/>
              <a:buNone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宋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·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陆游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99795" marR="0" lvl="0" indent="-25590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Tx/>
              <a:buFont typeface="Wingdings 3" panose="05040102010807070707"/>
              <a:buNone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古人学问无遗力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</a:p>
          <a:p>
            <a:pPr marL="899795" marR="0" lvl="0" indent="-25590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Tx/>
              <a:buFont typeface="Wingdings 3" panose="05040102010807070707"/>
              <a:buNone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少壮工夫老始成。 </a:t>
            </a:r>
          </a:p>
          <a:p>
            <a:pPr marL="899795" marR="0" lvl="0" indent="-25590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Tx/>
              <a:buFont typeface="Wingdings 3" panose="05040102010807070707"/>
              <a:buNone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纸上得来终觉浅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</a:p>
          <a:p>
            <a:pPr marL="899795" marR="0" lvl="0" indent="-25590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Tx/>
              <a:buFont typeface="Wingdings 3" panose="05040102010807070707"/>
              <a:buNone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绝知此事要躬行。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6259" name="Picture 2" descr="D:\Work\Instruction\精品课程\Shool's\2009年\答辩pptref\shi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875" y="1714500"/>
            <a:ext cx="3935413" cy="43291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6260" name="日期占位符 5"/>
          <p:cNvSpPr txBox="1">
            <a:spLocks noGrp="1"/>
          </p:cNvSpPr>
          <p:nvPr/>
        </p:nvSpPr>
        <p:spPr>
          <a:xfrm>
            <a:off x="457200" y="6521450"/>
            <a:ext cx="2133600" cy="24447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fld id="{BB962C8B-B14F-4D97-AF65-F5344CB8AC3E}" type="datetime1">
              <a:rPr lang="zh-CN" altLang="en-US" sz="1400" dirty="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2024/9/24</a:t>
            </a:fld>
            <a:endParaRPr lang="zh-CN" altLang="en-US" sz="1400" dirty="0">
              <a:solidFill>
                <a:schemeClr val="accent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37" name="Group 57"/>
          <p:cNvGraphicFramePr>
            <a:graphicFrameLocks noGrp="1"/>
          </p:cNvGraphicFramePr>
          <p:nvPr/>
        </p:nvGraphicFramePr>
        <p:xfrm>
          <a:off x="108585" y="1341438"/>
          <a:ext cx="4248150" cy="5054598"/>
        </p:xfrm>
        <a:graphic>
          <a:graphicData uri="http://schemas.openxmlformats.org/drawingml/2006/table">
            <a:tbl>
              <a:tblPr/>
              <a:tblGrid>
                <a:gridCol w="933450"/>
                <a:gridCol w="939800"/>
                <a:gridCol w="935037"/>
                <a:gridCol w="1439863"/>
              </a:tblGrid>
              <a:tr h="70112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器件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器件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器件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表示数值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十进制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30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55251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57792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55251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50965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55251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55251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55251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</a:tbl>
          </a:graphicData>
        </a:graphic>
      </p:graphicFrame>
      <p:sp>
        <p:nvSpPr>
          <p:cNvPr id="29749" name="内容占位符 2"/>
          <p:cNvSpPr/>
          <p:nvPr/>
        </p:nvSpPr>
        <p:spPr>
          <a:xfrm>
            <a:off x="4572000" y="1341755"/>
            <a:ext cx="4464050" cy="410527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marL="342900" indent="-342900" eaLnBrk="0" hangingPunct="0">
              <a:spcBef>
                <a:spcPct val="20000"/>
              </a:spcBef>
              <a:buSzPct val="50000"/>
              <a:buFont typeface="Wingdings" panose="05000000000000000000" pitchFamily="2" charset="2"/>
              <a:buChar char="n"/>
            </a:pP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若一个电子元器件代表二进制中的一位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bit,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比特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</a:p>
          <a:p>
            <a: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左表就是用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位的二进制表示了十进制的数值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Wingdings" panose="05000000000000000000" pitchFamily="2" charset="2"/>
              <a:buChar char="n"/>
            </a:pP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“二进制”数制</a:t>
            </a:r>
            <a:endParaRPr lang="en-US" altLang="zh-CN" sz="28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Wingdings 2" panose="05020102010507070707" pitchFamily="18" charset="2"/>
              <a:buChar char=""/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只有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0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和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两个数码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Wingdings 2" panose="05020102010507070707" pitchFamily="18" charset="2"/>
              <a:buChar char=""/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基数为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，进位规则是“逢二进一”，借位规则是“借一当二”</a:t>
            </a:r>
          </a:p>
          <a:p>
            <a: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Wingdings 2" panose="05020102010507070707" pitchFamily="18" charset="2"/>
              <a:buChar char=""/>
            </a:pPr>
            <a:endParaRPr lang="en-US" altLang="zh-CN" sz="8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Wingdings 2" panose="05020102010507070707" pitchFamily="18" charset="2"/>
              <a:buChar char=""/>
            </a:pPr>
            <a:endParaRPr lang="en-US" altLang="zh-CN" sz="8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285750" lvl="2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1800" i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黑体" panose="02010609060101010101" pitchFamily="49" charset="-122"/>
              </a:rPr>
              <a:t>二进制和</a:t>
            </a:r>
            <a:r>
              <a:rPr lang="zh-CN" altLang="en-US" sz="1800" i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十进制如何转换，查阅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《</a:t>
            </a:r>
            <a:r>
              <a:rPr lang="zh-CN" altLang="en-US" sz="1800" i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数字逻辑电路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》</a:t>
            </a:r>
            <a:r>
              <a:rPr lang="zh-CN" altLang="en-US" sz="1800" i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书籍或者上网搜索</a:t>
            </a:r>
          </a:p>
          <a:p>
            <a: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Wingdings 2" panose="05020102010507070707" pitchFamily="18" charset="2"/>
              <a:buChar char=""/>
            </a:pPr>
            <a:endParaRPr lang="en-US" altLang="zh-CN" sz="1800" i="1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9750" name="Rectangle 2"/>
          <p:cNvSpPr/>
          <p:nvPr/>
        </p:nvSpPr>
        <p:spPr>
          <a:xfrm>
            <a:off x="2987675" y="188913"/>
            <a:ext cx="5864225" cy="7397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algn="r"/>
            <a:r>
              <a:rPr lang="zh-CN" altLang="en-US" sz="44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计算机中的数据存储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66230e6f-fcc7-497b-8a04-ae8241becaea"/>
  <p:tag name="COMMONDATA" val="eyJoZGlkIjoiZWFmNTU3YzQ2ODQ4NzhmYzBlOWVkZmMxNzkzODJlNDQifQ=="/>
  <p:tag name="commondata" val="eyJoZGlkIjoiMDk3NjAwYTMxMDI0ZTUyOGI4Yjg2MWM0ZmJkMjQ2ZjI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07*335"/>
  <p:tag name="TABLE_ENDDRAG_RECT" val="34*128*607*33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1361fde6-fc61-40cc-b0d6-57b7ec54ad55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cb3ac26d-01a6-40b6-9f0e-9f37e534c618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SubTitle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659f9804-221b-418e-be89-7ad84306f96e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1"/>
  <p:tag name="MH_CATEGORY" val="#QiTTB#"/>
  <p:tag name="MH_LAYOUT" val="Text"/>
  <p:tag name="MH" val="20170806112925"/>
  <p:tag name="MH_LIBRARY" val="GRAPHIC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05329"/>
  <p:tag name="MH_LIBRARY" val="GRAPHIC"/>
  <p:tag name="MH_TYPE" val="Title"/>
  <p:tag name="MH_ORDER" val="1"/>
</p:tagLst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示例演示文稿幻灯片（聚焦科技设计） 1">
        <a:dk1>
          <a:srgbClr val="1D528D"/>
        </a:dk1>
        <a:lt1>
          <a:srgbClr val="FFFFFF"/>
        </a:lt1>
        <a:dk2>
          <a:srgbClr val="000000"/>
        </a:dk2>
        <a:lt2>
          <a:srgbClr val="B2B2B2"/>
        </a:lt2>
        <a:accent1>
          <a:srgbClr val="2D6BC7"/>
        </a:accent1>
        <a:accent2>
          <a:srgbClr val="FF9900"/>
        </a:accent2>
        <a:accent3>
          <a:srgbClr val="FFFFFF"/>
        </a:accent3>
        <a:accent4>
          <a:srgbClr val="174578"/>
        </a:accent4>
        <a:accent5>
          <a:srgbClr val="ADBAE0"/>
        </a:accent5>
        <a:accent6>
          <a:srgbClr val="E78A00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示例演示文稿幻灯片（聚焦科技设计） 2">
        <a:dk1>
          <a:srgbClr val="808080"/>
        </a:dk1>
        <a:lt1>
          <a:srgbClr val="FFFFFF"/>
        </a:lt1>
        <a:dk2>
          <a:srgbClr val="000000"/>
        </a:dk2>
        <a:lt2>
          <a:srgbClr val="B2B2B2"/>
        </a:lt2>
        <a:accent1>
          <a:srgbClr val="058089"/>
        </a:accent1>
        <a:accent2>
          <a:srgbClr val="66BE0E"/>
        </a:accent2>
        <a:accent3>
          <a:srgbClr val="FFFFFF"/>
        </a:accent3>
        <a:accent4>
          <a:srgbClr val="6C6C6C"/>
        </a:accent4>
        <a:accent5>
          <a:srgbClr val="AAC0C4"/>
        </a:accent5>
        <a:accent6>
          <a:srgbClr val="5CAC0C"/>
        </a:accent6>
        <a:hlink>
          <a:srgbClr val="2CA9D0"/>
        </a:hlink>
        <a:folHlink>
          <a:srgbClr val="4841D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示例演示文稿幻灯片（聚焦科技设计） 3">
        <a:dk1>
          <a:srgbClr val="1D528D"/>
        </a:dk1>
        <a:lt1>
          <a:srgbClr val="FFFFFF"/>
        </a:lt1>
        <a:dk2>
          <a:srgbClr val="000000"/>
        </a:dk2>
        <a:lt2>
          <a:srgbClr val="CACACA"/>
        </a:lt2>
        <a:accent1>
          <a:srgbClr val="0099CC"/>
        </a:accent1>
        <a:accent2>
          <a:srgbClr val="8BC84E"/>
        </a:accent2>
        <a:accent3>
          <a:srgbClr val="FFFFFF"/>
        </a:accent3>
        <a:accent4>
          <a:srgbClr val="174578"/>
        </a:accent4>
        <a:accent5>
          <a:srgbClr val="AACAE2"/>
        </a:accent5>
        <a:accent6>
          <a:srgbClr val="7DB546"/>
        </a:accent6>
        <a:hlink>
          <a:srgbClr val="6E81E0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主题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示例演示文稿幻灯片（聚焦科技设计） 1">
        <a:dk1>
          <a:srgbClr val="1D528D"/>
        </a:dk1>
        <a:lt1>
          <a:srgbClr val="FFFFFF"/>
        </a:lt1>
        <a:dk2>
          <a:srgbClr val="000000"/>
        </a:dk2>
        <a:lt2>
          <a:srgbClr val="B2B2B2"/>
        </a:lt2>
        <a:accent1>
          <a:srgbClr val="2D6BC7"/>
        </a:accent1>
        <a:accent2>
          <a:srgbClr val="FF9900"/>
        </a:accent2>
        <a:accent3>
          <a:srgbClr val="FFFFFF"/>
        </a:accent3>
        <a:accent4>
          <a:srgbClr val="174578"/>
        </a:accent4>
        <a:accent5>
          <a:srgbClr val="ADBAE0"/>
        </a:accent5>
        <a:accent6>
          <a:srgbClr val="E78A00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示例演示文稿幻灯片（聚焦科技设计） 2">
        <a:dk1>
          <a:srgbClr val="808080"/>
        </a:dk1>
        <a:lt1>
          <a:srgbClr val="FFFFFF"/>
        </a:lt1>
        <a:dk2>
          <a:srgbClr val="000000"/>
        </a:dk2>
        <a:lt2>
          <a:srgbClr val="B2B2B2"/>
        </a:lt2>
        <a:accent1>
          <a:srgbClr val="058089"/>
        </a:accent1>
        <a:accent2>
          <a:srgbClr val="66BE0E"/>
        </a:accent2>
        <a:accent3>
          <a:srgbClr val="FFFFFF"/>
        </a:accent3>
        <a:accent4>
          <a:srgbClr val="6C6C6C"/>
        </a:accent4>
        <a:accent5>
          <a:srgbClr val="AAC0C4"/>
        </a:accent5>
        <a:accent6>
          <a:srgbClr val="5CAC0C"/>
        </a:accent6>
        <a:hlink>
          <a:srgbClr val="2CA9D0"/>
        </a:hlink>
        <a:folHlink>
          <a:srgbClr val="4841D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示例演示文稿幻灯片（聚焦科技设计） 3">
        <a:dk1>
          <a:srgbClr val="1D528D"/>
        </a:dk1>
        <a:lt1>
          <a:srgbClr val="FFFFFF"/>
        </a:lt1>
        <a:dk2>
          <a:srgbClr val="000000"/>
        </a:dk2>
        <a:lt2>
          <a:srgbClr val="CACACA"/>
        </a:lt2>
        <a:accent1>
          <a:srgbClr val="0099CC"/>
        </a:accent1>
        <a:accent2>
          <a:srgbClr val="8BC84E"/>
        </a:accent2>
        <a:accent3>
          <a:srgbClr val="FFFFFF"/>
        </a:accent3>
        <a:accent4>
          <a:srgbClr val="174578"/>
        </a:accent4>
        <a:accent5>
          <a:srgbClr val="AACAE2"/>
        </a:accent5>
        <a:accent6>
          <a:srgbClr val="7DB546"/>
        </a:accent6>
        <a:hlink>
          <a:srgbClr val="6E81E0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主题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示例演示文稿幻灯片（聚焦科技设计） 1">
        <a:dk1>
          <a:srgbClr val="1D528D"/>
        </a:dk1>
        <a:lt1>
          <a:srgbClr val="FFFFFF"/>
        </a:lt1>
        <a:dk2>
          <a:srgbClr val="000000"/>
        </a:dk2>
        <a:lt2>
          <a:srgbClr val="B2B2B2"/>
        </a:lt2>
        <a:accent1>
          <a:srgbClr val="2D6BC7"/>
        </a:accent1>
        <a:accent2>
          <a:srgbClr val="FF9900"/>
        </a:accent2>
        <a:accent3>
          <a:srgbClr val="FFFFFF"/>
        </a:accent3>
        <a:accent4>
          <a:srgbClr val="174578"/>
        </a:accent4>
        <a:accent5>
          <a:srgbClr val="ADBAE0"/>
        </a:accent5>
        <a:accent6>
          <a:srgbClr val="E78A00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示例演示文稿幻灯片（聚焦科技设计） 2">
        <a:dk1>
          <a:srgbClr val="808080"/>
        </a:dk1>
        <a:lt1>
          <a:srgbClr val="FFFFFF"/>
        </a:lt1>
        <a:dk2>
          <a:srgbClr val="000000"/>
        </a:dk2>
        <a:lt2>
          <a:srgbClr val="B2B2B2"/>
        </a:lt2>
        <a:accent1>
          <a:srgbClr val="058089"/>
        </a:accent1>
        <a:accent2>
          <a:srgbClr val="66BE0E"/>
        </a:accent2>
        <a:accent3>
          <a:srgbClr val="FFFFFF"/>
        </a:accent3>
        <a:accent4>
          <a:srgbClr val="6C6C6C"/>
        </a:accent4>
        <a:accent5>
          <a:srgbClr val="AAC0C4"/>
        </a:accent5>
        <a:accent6>
          <a:srgbClr val="5CAC0C"/>
        </a:accent6>
        <a:hlink>
          <a:srgbClr val="2CA9D0"/>
        </a:hlink>
        <a:folHlink>
          <a:srgbClr val="4841D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示例演示文稿幻灯片（聚焦科技设计） 3">
        <a:dk1>
          <a:srgbClr val="1D528D"/>
        </a:dk1>
        <a:lt1>
          <a:srgbClr val="FFFFFF"/>
        </a:lt1>
        <a:dk2>
          <a:srgbClr val="000000"/>
        </a:dk2>
        <a:lt2>
          <a:srgbClr val="CACACA"/>
        </a:lt2>
        <a:accent1>
          <a:srgbClr val="0099CC"/>
        </a:accent1>
        <a:accent2>
          <a:srgbClr val="8BC84E"/>
        </a:accent2>
        <a:accent3>
          <a:srgbClr val="FFFFFF"/>
        </a:accent3>
        <a:accent4>
          <a:srgbClr val="174578"/>
        </a:accent4>
        <a:accent5>
          <a:srgbClr val="AACAE2"/>
        </a:accent5>
        <a:accent6>
          <a:srgbClr val="7DB546"/>
        </a:accent6>
        <a:hlink>
          <a:srgbClr val="6E81E0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_主题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示例演示文稿幻灯片（聚焦科技设计） 1">
        <a:dk1>
          <a:srgbClr val="1D528D"/>
        </a:dk1>
        <a:lt1>
          <a:srgbClr val="FFFFFF"/>
        </a:lt1>
        <a:dk2>
          <a:srgbClr val="000000"/>
        </a:dk2>
        <a:lt2>
          <a:srgbClr val="B2B2B2"/>
        </a:lt2>
        <a:accent1>
          <a:srgbClr val="2D6BC7"/>
        </a:accent1>
        <a:accent2>
          <a:srgbClr val="FF9900"/>
        </a:accent2>
        <a:accent3>
          <a:srgbClr val="FFFFFF"/>
        </a:accent3>
        <a:accent4>
          <a:srgbClr val="174578"/>
        </a:accent4>
        <a:accent5>
          <a:srgbClr val="ADBAE0"/>
        </a:accent5>
        <a:accent6>
          <a:srgbClr val="E78A00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示例演示文稿幻灯片（聚焦科技设计） 2">
        <a:dk1>
          <a:srgbClr val="808080"/>
        </a:dk1>
        <a:lt1>
          <a:srgbClr val="FFFFFF"/>
        </a:lt1>
        <a:dk2>
          <a:srgbClr val="000000"/>
        </a:dk2>
        <a:lt2>
          <a:srgbClr val="B2B2B2"/>
        </a:lt2>
        <a:accent1>
          <a:srgbClr val="058089"/>
        </a:accent1>
        <a:accent2>
          <a:srgbClr val="66BE0E"/>
        </a:accent2>
        <a:accent3>
          <a:srgbClr val="FFFFFF"/>
        </a:accent3>
        <a:accent4>
          <a:srgbClr val="6C6C6C"/>
        </a:accent4>
        <a:accent5>
          <a:srgbClr val="AAC0C4"/>
        </a:accent5>
        <a:accent6>
          <a:srgbClr val="5CAC0C"/>
        </a:accent6>
        <a:hlink>
          <a:srgbClr val="2CA9D0"/>
        </a:hlink>
        <a:folHlink>
          <a:srgbClr val="4841D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示例演示文稿幻灯片（聚焦科技设计） 3">
        <a:dk1>
          <a:srgbClr val="1D528D"/>
        </a:dk1>
        <a:lt1>
          <a:srgbClr val="FFFFFF"/>
        </a:lt1>
        <a:dk2>
          <a:srgbClr val="000000"/>
        </a:dk2>
        <a:lt2>
          <a:srgbClr val="CACACA"/>
        </a:lt2>
        <a:accent1>
          <a:srgbClr val="0099CC"/>
        </a:accent1>
        <a:accent2>
          <a:srgbClr val="8BC84E"/>
        </a:accent2>
        <a:accent3>
          <a:srgbClr val="FFFFFF"/>
        </a:accent3>
        <a:accent4>
          <a:srgbClr val="174578"/>
        </a:accent4>
        <a:accent5>
          <a:srgbClr val="AACAE2"/>
        </a:accent5>
        <a:accent6>
          <a:srgbClr val="7DB546"/>
        </a:accent6>
        <a:hlink>
          <a:srgbClr val="6E81E0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_主题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示例演示文稿幻灯片（聚焦科技设计） 1">
        <a:dk1>
          <a:srgbClr val="1D528D"/>
        </a:dk1>
        <a:lt1>
          <a:srgbClr val="FFFFFF"/>
        </a:lt1>
        <a:dk2>
          <a:srgbClr val="000000"/>
        </a:dk2>
        <a:lt2>
          <a:srgbClr val="B2B2B2"/>
        </a:lt2>
        <a:accent1>
          <a:srgbClr val="2D6BC7"/>
        </a:accent1>
        <a:accent2>
          <a:srgbClr val="FF9900"/>
        </a:accent2>
        <a:accent3>
          <a:srgbClr val="FFFFFF"/>
        </a:accent3>
        <a:accent4>
          <a:srgbClr val="174578"/>
        </a:accent4>
        <a:accent5>
          <a:srgbClr val="ADBAE0"/>
        </a:accent5>
        <a:accent6>
          <a:srgbClr val="E78A00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示例演示文稿幻灯片（聚焦科技设计） 2">
        <a:dk1>
          <a:srgbClr val="808080"/>
        </a:dk1>
        <a:lt1>
          <a:srgbClr val="FFFFFF"/>
        </a:lt1>
        <a:dk2>
          <a:srgbClr val="000000"/>
        </a:dk2>
        <a:lt2>
          <a:srgbClr val="B2B2B2"/>
        </a:lt2>
        <a:accent1>
          <a:srgbClr val="058089"/>
        </a:accent1>
        <a:accent2>
          <a:srgbClr val="66BE0E"/>
        </a:accent2>
        <a:accent3>
          <a:srgbClr val="FFFFFF"/>
        </a:accent3>
        <a:accent4>
          <a:srgbClr val="6C6C6C"/>
        </a:accent4>
        <a:accent5>
          <a:srgbClr val="AAC0C4"/>
        </a:accent5>
        <a:accent6>
          <a:srgbClr val="5CAC0C"/>
        </a:accent6>
        <a:hlink>
          <a:srgbClr val="2CA9D0"/>
        </a:hlink>
        <a:folHlink>
          <a:srgbClr val="4841D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示例演示文稿幻灯片（聚焦科技设计） 3">
        <a:dk1>
          <a:srgbClr val="1D528D"/>
        </a:dk1>
        <a:lt1>
          <a:srgbClr val="FFFFFF"/>
        </a:lt1>
        <a:dk2>
          <a:srgbClr val="000000"/>
        </a:dk2>
        <a:lt2>
          <a:srgbClr val="CACACA"/>
        </a:lt2>
        <a:accent1>
          <a:srgbClr val="0099CC"/>
        </a:accent1>
        <a:accent2>
          <a:srgbClr val="8BC84E"/>
        </a:accent2>
        <a:accent3>
          <a:srgbClr val="FFFFFF"/>
        </a:accent3>
        <a:accent4>
          <a:srgbClr val="174578"/>
        </a:accent4>
        <a:accent5>
          <a:srgbClr val="AACAE2"/>
        </a:accent5>
        <a:accent6>
          <a:srgbClr val="7DB546"/>
        </a:accent6>
        <a:hlink>
          <a:srgbClr val="6E81E0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主题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示例演示文稿幻灯片（聚焦科技设计） 1">
        <a:dk1>
          <a:srgbClr val="1D528D"/>
        </a:dk1>
        <a:lt1>
          <a:srgbClr val="FFFFFF"/>
        </a:lt1>
        <a:dk2>
          <a:srgbClr val="000000"/>
        </a:dk2>
        <a:lt2>
          <a:srgbClr val="B2B2B2"/>
        </a:lt2>
        <a:accent1>
          <a:srgbClr val="2D6BC7"/>
        </a:accent1>
        <a:accent2>
          <a:srgbClr val="FF9900"/>
        </a:accent2>
        <a:accent3>
          <a:srgbClr val="FFFFFF"/>
        </a:accent3>
        <a:accent4>
          <a:srgbClr val="174578"/>
        </a:accent4>
        <a:accent5>
          <a:srgbClr val="ADBAE0"/>
        </a:accent5>
        <a:accent6>
          <a:srgbClr val="E78A00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示例演示文稿幻灯片（聚焦科技设计） 2">
        <a:dk1>
          <a:srgbClr val="808080"/>
        </a:dk1>
        <a:lt1>
          <a:srgbClr val="FFFFFF"/>
        </a:lt1>
        <a:dk2>
          <a:srgbClr val="000000"/>
        </a:dk2>
        <a:lt2>
          <a:srgbClr val="B2B2B2"/>
        </a:lt2>
        <a:accent1>
          <a:srgbClr val="058089"/>
        </a:accent1>
        <a:accent2>
          <a:srgbClr val="66BE0E"/>
        </a:accent2>
        <a:accent3>
          <a:srgbClr val="FFFFFF"/>
        </a:accent3>
        <a:accent4>
          <a:srgbClr val="6C6C6C"/>
        </a:accent4>
        <a:accent5>
          <a:srgbClr val="AAC0C4"/>
        </a:accent5>
        <a:accent6>
          <a:srgbClr val="5CAC0C"/>
        </a:accent6>
        <a:hlink>
          <a:srgbClr val="2CA9D0"/>
        </a:hlink>
        <a:folHlink>
          <a:srgbClr val="4841D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示例演示文稿幻灯片（聚焦科技设计） 3">
        <a:dk1>
          <a:srgbClr val="1D528D"/>
        </a:dk1>
        <a:lt1>
          <a:srgbClr val="FFFFFF"/>
        </a:lt1>
        <a:dk2>
          <a:srgbClr val="000000"/>
        </a:dk2>
        <a:lt2>
          <a:srgbClr val="CACACA"/>
        </a:lt2>
        <a:accent1>
          <a:srgbClr val="0099CC"/>
        </a:accent1>
        <a:accent2>
          <a:srgbClr val="8BC84E"/>
        </a:accent2>
        <a:accent3>
          <a:srgbClr val="FFFFFF"/>
        </a:accent3>
        <a:accent4>
          <a:srgbClr val="174578"/>
        </a:accent4>
        <a:accent5>
          <a:srgbClr val="AACAE2"/>
        </a:accent5>
        <a:accent6>
          <a:srgbClr val="7DB546"/>
        </a:accent6>
        <a:hlink>
          <a:srgbClr val="6E81E0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8</TotalTime>
  <Words>6212</Words>
  <Application>Microsoft Office PowerPoint</Application>
  <PresentationFormat>全屏显示(4:3)</PresentationFormat>
  <Paragraphs>1434</Paragraphs>
  <Slides>87</Slides>
  <Notes>5</Notes>
  <HiddenSlides>0</HiddenSlides>
  <MMClips>0</MMClips>
  <ScaleCrop>false</ScaleCrop>
  <HeadingPairs>
    <vt:vector size="6" baseType="variant">
      <vt:variant>
        <vt:lpstr>主题</vt:lpstr>
      </vt:variant>
      <vt:variant>
        <vt:i4>6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87</vt:i4>
      </vt:variant>
    </vt:vector>
  </HeadingPairs>
  <TitlesOfParts>
    <vt:vector size="94" baseType="lpstr">
      <vt:lpstr>主题1</vt:lpstr>
      <vt:lpstr>2_主题1</vt:lpstr>
      <vt:lpstr>3_主题1</vt:lpstr>
      <vt:lpstr>4_主题1</vt:lpstr>
      <vt:lpstr>1_主题1</vt:lpstr>
      <vt:lpstr>5_主题1</vt:lpstr>
      <vt:lpstr>Equation.3</vt:lpstr>
      <vt:lpstr>程序设计基础</vt:lpstr>
      <vt:lpstr>回顾</vt:lpstr>
      <vt:lpstr>PowerPoint 演示文稿</vt:lpstr>
      <vt:lpstr>PowerPoint 演示文稿</vt:lpstr>
      <vt:lpstr>主要内容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主要内容</vt:lpstr>
      <vt:lpstr>实际问题中的数据类型</vt:lpstr>
      <vt:lpstr>  整数</vt:lpstr>
      <vt:lpstr>  改进</vt:lpstr>
      <vt:lpstr>补码</vt:lpstr>
      <vt:lpstr>实际问题中的数据类型</vt:lpstr>
      <vt:lpstr>实数</vt:lpstr>
      <vt:lpstr>实际问题中的数据类型</vt:lpstr>
      <vt:lpstr>PowerPoint 演示文稿</vt:lpstr>
      <vt:lpstr>PowerPoint 演示文稿</vt:lpstr>
      <vt:lpstr>练习</vt:lpstr>
      <vt:lpstr>小结</vt:lpstr>
      <vt:lpstr>实际问题中的数据类型</vt:lpstr>
      <vt:lpstr>  常量</vt:lpstr>
      <vt:lpstr>数值常量</vt:lpstr>
      <vt:lpstr>字符常量</vt:lpstr>
      <vt:lpstr>PowerPoint 演示文稿</vt:lpstr>
      <vt:lpstr>PowerPoint 演示文稿</vt:lpstr>
      <vt:lpstr>符号常量</vt:lpstr>
      <vt:lpstr>实际问题中的数据类型</vt:lpstr>
      <vt:lpstr> 变量</vt:lpstr>
      <vt:lpstr>定义变量</vt:lpstr>
      <vt:lpstr>数据类型关键字</vt:lpstr>
      <vt:lpstr>小结</vt:lpstr>
      <vt:lpstr>溢出</vt:lpstr>
      <vt:lpstr>溢出</vt:lpstr>
      <vt:lpstr>溢出</vt:lpstr>
      <vt:lpstr>PowerPoint 演示文稿</vt:lpstr>
      <vt:lpstr>PowerPoint 演示文稿</vt:lpstr>
      <vt:lpstr>标识符(identifier)</vt:lpstr>
      <vt:lpstr>练习</vt:lpstr>
      <vt:lpstr>主要内容</vt:lpstr>
      <vt:lpstr>运算符</vt:lpstr>
      <vt:lpstr>算术运算符</vt:lpstr>
      <vt:lpstr>算术运算符注意</vt:lpstr>
      <vt:lpstr>自增运算符</vt:lpstr>
      <vt:lpstr>注意</vt:lpstr>
      <vt:lpstr>注意</vt:lpstr>
      <vt:lpstr>赋值运算符</vt:lpstr>
      <vt:lpstr>  复合赋值运算符 </vt:lpstr>
      <vt:lpstr>  运算符小结 </vt:lpstr>
      <vt:lpstr>  运算中数据类型转换 </vt:lpstr>
      <vt:lpstr>PowerPoint 演示文稿</vt:lpstr>
      <vt:lpstr>  强制类型转换运算符 </vt:lpstr>
      <vt:lpstr>主要内容</vt:lpstr>
      <vt:lpstr>数据的输入输出</vt:lpstr>
      <vt:lpstr>数据的输入输出</vt:lpstr>
      <vt:lpstr>PowerPoint 演示文稿</vt:lpstr>
      <vt:lpstr>格式输出函数</vt:lpstr>
      <vt:lpstr>格式字符串</vt:lpstr>
      <vt:lpstr>常用格式说明符</vt:lpstr>
      <vt:lpstr>PowerPoint 演示文稿</vt:lpstr>
      <vt:lpstr>PowerPoint 演示文稿</vt:lpstr>
      <vt:lpstr>格式输入函数</vt:lpstr>
      <vt:lpstr>PowerPoint 演示文稿</vt:lpstr>
      <vt:lpstr>PowerPoint 演示文稿</vt:lpstr>
      <vt:lpstr>举例</vt:lpstr>
      <vt:lpstr>输入缓冲区</vt:lpstr>
      <vt:lpstr>输入缓冲区</vt:lpstr>
      <vt:lpstr>注意</vt:lpstr>
      <vt:lpstr>注意</vt:lpstr>
      <vt:lpstr>数据输入输出总结</vt:lpstr>
      <vt:lpstr>顺序程序设计</vt:lpstr>
      <vt:lpstr>PowerPoint 演示文稿</vt:lpstr>
      <vt:lpstr>顺序程序设计举例</vt:lpstr>
      <vt:lpstr>顺序程序设计举例</vt:lpstr>
      <vt:lpstr>PowerPoint 演示文稿</vt:lpstr>
      <vt:lpstr>PowerPoint 演示文稿</vt:lpstr>
      <vt:lpstr>PowerPoint 演示文稿</vt:lpstr>
      <vt:lpstr>第三章  总结</vt:lpstr>
      <vt:lpstr>PowerPoint 演示文稿</vt:lpstr>
      <vt:lpstr>PowerPoint 演示文稿</vt:lpstr>
      <vt:lpstr>实践出真知</vt:lpstr>
    </vt:vector>
  </TitlesOfParts>
  <Company>bit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lfx</dc:creator>
  <cp:keywords>计算机文化基础电子教案</cp:keywords>
  <cp:lastModifiedBy>PC</cp:lastModifiedBy>
  <cp:revision>1150</cp:revision>
  <dcterms:created xsi:type="dcterms:W3CDTF">2005-09-08T00:12:00Z</dcterms:created>
  <dcterms:modified xsi:type="dcterms:W3CDTF">2024-09-24T12:07:29Z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2052-12.1.0.17857</vt:lpwstr>
  </property>
  <property fmtid="{D5CDD505-2E9C-101B-9397-08002B2CF9AE}" pid="3" name="ICV">
    <vt:lpwstr>BB00D258E92D45AD8C44EF394AE35FF8_13</vt:lpwstr>
  </property>
</Properties>
</file>