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rawings/vmlDrawing1.vml" ContentType="application/vnd.openxmlformats-officedocument.vmlDrawing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5.xml" ContentType="application/vnd.openxmlformats-officedocument.presentationml.tag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6.xml" ContentType="application/vnd.openxmlformats-officedocument.presentationml.tags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slides/slide40.xml" ContentType="application/vnd.openxmlformats-officedocument.presentationml.slide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slides/slide41.xml" ContentType="application/vnd.openxmlformats-officedocument.presentationml.slide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type="screen4x3" cy="6858000" cx="9144000"/>
  <p:notesSz cx="6668770" cy="9820275"/>
  <p:defaultTextStyle>
    <a:defPPr>
      <a:defRPr lang="zh-CN"/>
    </a:defPPr>
    <a:lvl1pPr algn="l" defTabSz="914400" eaLnBrk="1" fontAlgn="base" hangingPunct="1" indent="0" latinLnBrk="0" lvl="0" marL="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algn="l" defTabSz="914400" eaLnBrk="1" fontAlgn="base" hangingPunct="1" indent="0" latinLnBrk="0" lvl="1" marL="4572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algn="l" defTabSz="914400" eaLnBrk="1" fontAlgn="base" hangingPunct="1" indent="0" latinLnBrk="0" lvl="2" marL="9144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algn="l" defTabSz="914400" eaLnBrk="1" fontAlgn="base" hangingPunct="1" indent="0" latinLnBrk="0" lvl="3" marL="13716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algn="l" defTabSz="914400" eaLnBrk="1" fontAlgn="base" hangingPunct="1" indent="0" latinLnBrk="0" lvl="4" marL="18288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algn="l" defTabSz="914400" eaLnBrk="1" fontAlgn="base" hangingPunct="1" indent="0" latinLnBrk="0" lvl="5" marL="22860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algn="l" defTabSz="914400" eaLnBrk="1" fontAlgn="base" hangingPunct="1" indent="0" latinLnBrk="0" lvl="6" marL="27432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algn="l" defTabSz="914400" eaLnBrk="1" fontAlgn="base" hangingPunct="1" indent="0" latinLnBrk="0" lvl="7" marL="32004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algn="l" defTabSz="914400" eaLnBrk="1" fontAlgn="base" hangingPunct="1" indent="0" latinLnBrk="0" lvl="8" marL="3657600" rtl="0">
      <a:lnSpc>
        <a:spcPct val="100000"/>
      </a:lnSpc>
      <a:spcBef>
        <a:spcPct val="0"/>
      </a:spcBef>
      <a:spcAft>
        <a:spcPct val="0"/>
      </a:spcAft>
      <a:buNone/>
      <a:defRPr baseline="0" b="1" sz="2400" i="0" kern="1200" u="none">
        <a:solidFill>
          <a:srgbClr val="54142E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chemeClr val="tx1"/>
    </p:penClr>
  </p:showPr>
  <p:clrMru>
    <a:srgbClr val="FF0000"/>
    <a:srgbClr val="CC0000"/>
    <a:srgbClr val="0099FF"/>
    <a:srgbClr val="800000"/>
    <a:srgbClr val="B2B2B2"/>
    <a:srgbClr val="FF9933"/>
    <a:srgbClr val="FFCCFF"/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8737"/>
    <p:restoredTop sz="88825"/>
  </p:normalViewPr>
  <p:slideViewPr>
    <p:cSldViewPr showGuides="1">
      <p:cViewPr>
        <p:scale>
          <a:sx n="100" d="100"/>
          <a:sy n="100" d="100"/>
        </p:scale>
        <p:origin x="-990" y="126"/>
      </p:cViewPr>
      <p:guideLst>
        <p:guide orient="horz" pos="2151"/>
        <p:guide pos="2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8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tableStyles" Target="tableStyle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l" eaLnBrk="1" hangingPunct="1">
              <a:defRPr b="0"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 eaLnBrk="1" hangingPunct="1">
              <a:defRPr b="0"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 algn="l" eaLnBrk="1" hangingPunct="1">
              <a:defRPr b="0"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/>
          <a:noFill/>
          <a:ln w="9525">
            <a:noFill/>
            <a:miter lim="800000"/>
          </a:ln>
          <a:effectLst/>
        </p:spPr>
        <p:txBody>
          <a:bodyPr anchor="b" anchorCtr="0" bIns="45720" compatLnSpc="1" lIns="91440" numCol="1" rIns="91440" tIns="45720" vert="horz" wrap="square"/>
          <a:lstStyle>
            <a:lvl1pPr algn="r">
              <a:defRPr b="0" dirty="0" sz="1200" noProof="1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0D93543-8A6E-4B9A-831E-93768AD2514D}" type="slidenum">
              <a:rPr altLang="zh-CN" baseline="0" b="0" cap="none" dirty="0" sz="1200" i="0" kern="1200" kumimoji="0" lang="en-US" noProof="1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200" i="0" kern="1200" kumimoji="0" lang="en-US" noProof="1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1" name="Rectangle 4"/>
          <p:cNvSpPr>
            <a:spLocks noChangeAspect="1" noRot="1" noGrp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/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90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/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3" marL="13716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defTabSz="914400" eaLnBrk="0" fontAlgn="base" hangingPunct="0" indent="0" latinLnBrk="0" lvl="4" marL="1828800" marR="0" rtl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altLang="en-US" baseline="0" b="0" cap="none" sz="12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3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/>
          <a:noFill/>
          <a:ln>
            <a:noFill/>
          </a:ln>
        </p:spPr>
        <p:txBody>
          <a:bodyPr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4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/>
          <a:noFill/>
          <a:ln>
            <a:noFill/>
          </a:ln>
        </p:spPr>
        <p:txBody>
          <a:bodyPr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altLang="zh-CN" baseline="0" b="0" cap="none" sz="1200" i="0" kern="1200" kumimoji="1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altLang="en-US" baseline="0" b="0" cap="none" sz="1200" i="0" kern="1200" kumimoji="1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  <a:endParaRPr altLang="en-US" baseline="0" b="0" cap="none" sz="1200" i="0" kern="1200" kumimoji="1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5" name="Rectangle 10"/>
          <p:cNvSpPr/>
          <p:nvPr/>
        </p:nvSpPr>
        <p:spPr>
          <a:xfrm>
            <a:off x="889000" y="9166225"/>
            <a:ext cx="4965700" cy="327025"/>
          </a:xfrm>
          <a:prstGeom prst="rect"/>
          <a:noFill/>
          <a:ln w="9525">
            <a:noFill/>
          </a:ln>
        </p:spPr>
        <p:txBody>
          <a:bodyPr anchor="b" anchorCtr="0"/>
          <a:p>
            <a:pPr algn="ctr" lvl="0"/>
            <a:fld id="{9A0DB2DC-4C9A-4742-B13C-FB6460FD3503}" type="slidenum">
              <a:rPr altLang="zh-CN" b="0" dirty="0" sz="1200" lang="en-US">
                <a:solidFill>
                  <a:schemeClr val="tx1"/>
                </a:solidFill>
                <a:ea typeface="宋体" panose="02010600030101010101" pitchFamily="2" charset="-122"/>
              </a:rPr>
            </a:fld>
            <a:r>
              <a:rPr altLang="zh-CN" b="0" dirty="0" sz="1200" lang="en-US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altLang="en-US" b="0" dirty="0" sz="1200" lang="zh-CN">
                <a:solidFill>
                  <a:schemeClr val="tx1"/>
                </a:solidFill>
                <a:ea typeface="宋体" panose="02010600030101010101" pitchFamily="2" charset="-122"/>
              </a:rPr>
              <a:t>页</a:t>
            </a:r>
            <a:endParaRPr altLang="en-US" b="0" dirty="0" sz="1200"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56ADBE2-52C4-423E-AEC4-CA623BCE1D4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56ADBE2-52C4-423E-AEC4-CA623BCE1D4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/>
          <a:noFill/>
          <a:ln>
            <a:noFill/>
          </a:ln>
        </p:spPr>
        <p:txBody>
          <a:bodyPr anchor="ctr" wrap="none"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8" name="Text Box 7"/>
          <p:cNvSpPr txBox="1">
            <a:spLocks noChangeArrowheads="1"/>
          </p:cNvSpPr>
          <p:nvPr/>
        </p:nvSpPr>
        <p:spPr bwMode="auto">
          <a:xfrm>
            <a:off x="2668588" y="6335713"/>
            <a:ext cx="3840481" cy="2946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1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  <a:endParaRPr altLang="en-US" baseline="0" b="1" cap="none" sz="1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9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048590" name="Line 10"/>
            <p:cNvSpPr/>
            <p:nvPr/>
          </p:nvSpPr>
          <p:spPr>
            <a:xfrm>
              <a:off x="3827" y="1468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1" name="Line 11"/>
            <p:cNvSpPr/>
            <p:nvPr/>
          </p:nvSpPr>
          <p:spPr>
            <a:xfrm>
              <a:off x="3827" y="1540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2" name="Line 12"/>
            <p:cNvSpPr/>
            <p:nvPr/>
          </p:nvSpPr>
          <p:spPr>
            <a:xfrm>
              <a:off x="3827" y="1616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93" name="Line 13"/>
            <p:cNvSpPr/>
            <p:nvPr/>
          </p:nvSpPr>
          <p:spPr>
            <a:xfrm>
              <a:off x="3827" y="1694"/>
              <a:ext cx="1927" cy="0"/>
            </a:xfrm>
            <a:prstGeom prst="line"/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2097156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887663" cy="2790825"/>
          </a:xfrm>
          <a:prstGeom prst="rect"/>
          <a:noFill/>
          <a:ln w="9525">
            <a:noFill/>
          </a:ln>
        </p:spPr>
      </p:pic>
      <p:sp>
        <p:nvSpPr>
          <p:cNvPr id="1048594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5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/>
          <a:solidFill>
            <a:schemeClr val="tx2"/>
          </a:solidFill>
          <a:ln>
            <a:noFill/>
          </a:ln>
        </p:spPr>
        <p:txBody>
          <a:bodyPr anchor="ctr" wrap="none"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97157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84488" y="0"/>
            <a:ext cx="3011487" cy="2781300"/>
          </a:xfrm>
          <a:prstGeom prst="rect"/>
          <a:noFill/>
          <a:ln w="9525">
            <a:noFill/>
          </a:ln>
        </p:spPr>
      </p:pic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indent="0" marL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altLang="en-US" lang="zh-CN" noProof="1" strike="noStrike" smtClean="0"/>
              <a:t>单击此处编辑母版副标题样式</a:t>
            </a:r>
            <a:endParaRPr altLang="en-US" lang="zh-CN" noProof="1" strike="noStrike"/>
          </a:p>
        </p:txBody>
      </p:sp>
      <p:sp>
        <p:nvSpPr>
          <p:cNvPr id="104859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59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4C70039-0B5B-4254-A3F2-186D02024451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9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8C5F872-24D6-4E91-B52E-F7807F19915E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0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7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dgm">
  <p:cSld name="标题和图示或组织结构图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00" name="SmartArt 占位符 2"/>
          <p:cNvSpPr>
            <a:spLocks noGrp="1"/>
          </p:cNvSpPr>
          <p:nvPr>
            <p:ph type="pic" idx="1"/>
          </p:nvPr>
        </p:nvSpPr>
        <p:spPr>
          <a:xfrm>
            <a:off x="468313" y="1268413"/>
            <a:ext cx="8229600" cy="5026025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0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70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71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25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26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2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2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8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89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10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11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92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8993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9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8995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899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9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6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9016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  <a:p>
            <a:pPr fontAlgn="base" lvl="1"/>
            <a:r>
              <a:rPr altLang="en-US" lang="zh-CN" noProof="1" strike="noStrike" smtClean="0"/>
              <a:t>第二级</a:t>
            </a:r>
            <a:endParaRPr altLang="en-US" lang="zh-CN" noProof="1" strike="noStrike" smtClean="0"/>
          </a:p>
          <a:p>
            <a:pPr fontAlgn="base" lvl="2"/>
            <a:r>
              <a:rPr altLang="en-US" lang="zh-CN" noProof="1" strike="noStrike" smtClean="0"/>
              <a:t>第三级</a:t>
            </a:r>
            <a:endParaRPr altLang="en-US" lang="zh-CN" noProof="1" strike="noStrike" smtClean="0"/>
          </a:p>
          <a:p>
            <a:pPr fontAlgn="base" lvl="3"/>
            <a:r>
              <a:rPr altLang="en-US" lang="zh-CN" noProof="1" strike="noStrike" smtClean="0"/>
              <a:t>第四级</a:t>
            </a:r>
            <a:endParaRPr altLang="en-US" lang="zh-CN" noProof="1" strike="noStrike" smtClean="0"/>
          </a:p>
          <a:p>
            <a:pPr fontAlgn="base" lvl="4"/>
            <a:r>
              <a:rPr altLang="en-US" lang="zh-CN" noProof="1" strike="noStrike" smtClean="0"/>
              <a:t>第五级</a:t>
            </a:r>
            <a:endParaRPr altLang="en-US" lang="zh-CN" noProof="1" strike="noStrike"/>
          </a:p>
        </p:txBody>
      </p:sp>
      <p:sp>
        <p:nvSpPr>
          <p:cNvPr id="1049017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901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1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902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pPr fontAlgn="base"/>
            <a:r>
              <a:rPr altLang="en-US" lang="zh-CN" noProof="1" strike="noStrike" smtClean="0"/>
              <a:t>单击此处编辑母版标题样式</a:t>
            </a:r>
            <a:endParaRPr altLang="en-US" lang="zh-CN" noProof="1" strike="noStrike"/>
          </a:p>
        </p:txBody>
      </p:sp>
      <p:sp>
        <p:nvSpPr>
          <p:cNvPr id="1048981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altLang="en-US" baseline="0" b="0" cap="none" sz="32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altLang="en-US" baseline="0" b="0" cap="none" sz="32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82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fontAlgn="base" lvl="0"/>
            <a:r>
              <a:rPr altLang="en-US" lang="zh-CN" noProof="1" strike="noStrike" smtClean="0"/>
              <a:t>单击此处编辑母版文本样式</a:t>
            </a:r>
            <a:endParaRPr altLang="en-US" lang="zh-CN" noProof="1" strike="noStrike" smtClean="0"/>
          </a:p>
        </p:txBody>
      </p:sp>
      <p:sp>
        <p:nvSpPr>
          <p:cNvPr id="104898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8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98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vmlDrawing" Target="../drawings/vmlDrawing1.v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/>
          <a:solidFill>
            <a:schemeClr val="accent1"/>
          </a:solidFill>
          <a:ln>
            <a:noFill/>
          </a:ln>
        </p:spPr>
        <p:txBody>
          <a:bodyPr anchor="ctr" wrap="none"/>
          <a:lstStyle>
            <a:lvl1pPr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indent="-285750" marL="74295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indent="-228600" marL="11430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indent="-228600" marL="16002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indent="-228600" marL="2057400"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2400">
                <a:solidFill>
                  <a:srgbClr val="54142E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2400" i="0" kern="120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48577" name="Line 4"/>
            <p:cNvSpPr/>
            <p:nvPr userDrawn="1"/>
          </p:nvSpPr>
          <p:spPr>
            <a:xfrm>
              <a:off x="1519" y="554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8" name="Line 5"/>
            <p:cNvSpPr/>
            <p:nvPr userDrawn="1"/>
          </p:nvSpPr>
          <p:spPr>
            <a:xfrm>
              <a:off x="1519" y="599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48579" name="Line 6"/>
            <p:cNvSpPr/>
            <p:nvPr userDrawn="1"/>
          </p:nvSpPr>
          <p:spPr>
            <a:xfrm>
              <a:off x="1519" y="645"/>
              <a:ext cx="4241" cy="0"/>
            </a:xfrm>
            <a:prstGeom prst="line"/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pic>
          <p:nvPicPr>
            <p:cNvPr id="2097152" name="图片 1024" descr="image3"/>
            <p:cNvPicPr>
              <a:picLocks/>
            </p:cNvPicPr>
            <p:nvPr/>
          </p:nvPicPr>
          <p:blipFill>
            <a:blip xmlns:r="http://schemas.openxmlformats.org/officeDocument/2006/relationships" r:embed="rId15"/>
            <a:srcRect b="11470"/>
            <a:stretch>
              <a:fillRect/>
            </a:stretch>
          </p:blipFill>
          <p:spPr>
            <a:xfrm>
              <a:off x="695" y="0"/>
              <a:ext cx="780" cy="692"/>
            </a:xfrm>
            <a:prstGeom prst="rect"/>
            <a:noFill/>
            <a:ln w="38100">
              <a:noFill/>
            </a:ln>
          </p:spPr>
        </p:pic>
        <p:pic>
          <p:nvPicPr>
            <p:cNvPr id="2097153" name="图片 1025" descr="image4"/>
            <p:cNvPicPr>
              <a:picLocks/>
            </p:cNvPicPr>
            <p:nvPr/>
          </p:nvPicPr>
          <p:blipFill>
            <a:blip xmlns:r="http://schemas.openxmlformats.org/officeDocument/2006/relationships" r:embed="rId16"/>
            <a:stretch>
              <a:fillRect/>
            </a:stretch>
          </p:blipFill>
          <p:spPr>
            <a:xfrm>
              <a:off x="0" y="0"/>
              <a:ext cx="737" cy="694"/>
            </a:xfrm>
            <a:prstGeom prst="rect"/>
            <a:noFill/>
            <a:ln w="38100">
              <a:noFill/>
            </a:ln>
          </p:spPr>
        </p:pic>
      </p:grpSp>
      <p:sp>
        <p:nvSpPr>
          <p:cNvPr id="1048580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8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/>
          <a:noFill/>
          <a:ln w="9525">
            <a:noFill/>
          </a:ln>
        </p:spPr>
        <p:txBody>
          <a:bodyPr anchor="t" anchorCtr="0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indent="-285750" lvl="1"/>
            <a:r>
              <a:rPr altLang="en-US" dirty="0" lang="zh-CN"/>
              <a:t>第二级</a:t>
            </a:r>
            <a:endParaRPr altLang="en-US" dirty="0" lang="zh-CN"/>
          </a:p>
          <a:p>
            <a:pPr indent="-228600" lvl="2"/>
            <a:r>
              <a:rPr altLang="en-US" dirty="0" lang="zh-CN"/>
              <a:t>第三级</a:t>
            </a:r>
            <a:endParaRPr altLang="en-US" dirty="0" lang="zh-CN"/>
          </a:p>
          <a:p>
            <a:pPr indent="-228600" lvl="3"/>
            <a:r>
              <a:rPr altLang="en-US" dirty="0" lang="zh-CN"/>
              <a:t>第四级</a:t>
            </a:r>
            <a:endParaRPr altLang="en-US" dirty="0" lang="zh-CN"/>
          </a:p>
          <a:p>
            <a:pPr indent="-228600"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8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 eaLnBrk="1" hangingPunct="1">
              <a:defRPr b="0" sz="140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1ADC5A7-C6DC-4DBF-912B-29EDE0B8C8BF}" type="datetime4">
              <a:rPr altLang="zh-CN" baseline="0" b="0" cap="none" sz="1400" i="0" kern="1200" kumimoji="0" lang="en-US" noProof="0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dirty="0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 eaLnBrk="1" hangingPunct="1">
              <a:defRPr b="0" sz="1400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zh-CN" baseline="0" b="0" cap="none" sz="1400" i="0" kern="1200" kumimoji="0" lang="en-US" noProof="0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58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/>
          <a:noFill/>
          <a:ln w="9525">
            <a:noFill/>
            <a:miter lim="800000"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b="0" dirty="0" sz="1400" noProof="1">
                <a:solidFill>
                  <a:schemeClr val="accent1"/>
                </a:solidFill>
                <a:ea typeface="宋体" panose="02010600030101010101" pitchFamily="2" charset="-122"/>
              </a:defRPr>
            </a:lvl1pPr>
          </a:lstStyle>
          <a:p>
            <a:pPr algn="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0463717-47C0-4D6C-B4D2-A80D8130D2F8}" type="slidenum">
              <a:rPr altLang="zh-CN" baseline="0" b="0" cap="none" dirty="0" sz="1400" i="0" kern="1200" kumimoji="0" lang="en-US" noProof="1" normalizeH="0" spc="0" strike="noStrike" u="none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altLang="zh-CN" baseline="0" b="0" cap="none" sz="1400" i="0" kern="1200" kumimoji="0" lang="en-US" noProof="1" normalizeH="0" spc="0" strike="noStrike" u="none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48585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indent="-285750" marL="74295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indent="-228600" marL="11430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indent="-228600" marL="16002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indent="-228600" marL="20574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586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/>
            <a:solidFill>
              <a:schemeClr val="tx2"/>
            </a:solidFill>
            <a:ln>
              <a:noFill/>
            </a:ln>
          </p:spPr>
          <p:txBody>
            <a:bodyPr anchor="ctr" wrap="none"/>
            <a:lstStyle>
              <a:lvl1pPr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indent="-285750" marL="74295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indent="-228600" marL="11430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indent="-228600" marL="16002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indent="-228600" marL="2057400"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2400">
                  <a:solidFill>
                    <a:srgbClr val="54142E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altLang="en-US" baseline="0" b="0" cap="none" sz="2400" i="0" kern="120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dt="0" ftr="0" hdr="0" sldNum="0"/>
  <p:txStyles>
    <p:titleStyle>
      <a:lvl1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eaLnBrk="0" fontAlgn="base" hangingPunct="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algn="r" eaLnBrk="1" fontAlgn="base" hangingPunct="1" marL="4572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algn="r" eaLnBrk="1" fontAlgn="base" hangingPunct="1" marL="9144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algn="r" eaLnBrk="1" fontAlgn="base" hangingPunct="1" marL="13716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algn="r" eaLnBrk="1" fontAlgn="base" hangingPunct="1" marL="1828800" rtl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4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tags" Target="../tags/tag13.xml"/><Relationship Id="rId8" Type="http://schemas.openxmlformats.org/officeDocument/2006/relationships/tags" Target="../tags/tag14.xml"/><Relationship Id="rId9" Type="http://schemas.openxmlformats.org/officeDocument/2006/relationships/tags" Target="../tags/tag15.xml"/><Relationship Id="rId10" Type="http://schemas.openxmlformats.org/officeDocument/2006/relationships/tags" Target="../tags/tag16.xml"/><Relationship Id="rId11" Type="http://schemas.openxmlformats.org/officeDocument/2006/relationships/tags" Target="../tags/tag17.xml"/><Relationship Id="rId12" Type="http://schemas.openxmlformats.org/officeDocument/2006/relationships/tags" Target="../tags/tag18.xml"/><Relationship Id="rId13" Type="http://schemas.openxmlformats.org/officeDocument/2006/relationships/tags" Target="../tags/tag19.xml"/><Relationship Id="rId14" Type="http://schemas.openxmlformats.org/officeDocument/2006/relationships/tags" Target="../tags/tag20.xml"/><Relationship Id="rId15" Type="http://schemas.openxmlformats.org/officeDocument/2006/relationships/tags" Target="../tags/tag21.xml"/><Relationship Id="rId16" Type="http://schemas.openxmlformats.org/officeDocument/2006/relationships/tags" Target="../tags/tag22.xml"/><Relationship Id="rId17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Relationship Id="rId9" Type="http://schemas.openxmlformats.org/officeDocument/2006/relationships/tags" Target="../tags/tag31.xml"/><Relationship Id="rId10" Type="http://schemas.openxmlformats.org/officeDocument/2006/relationships/tags" Target="../tags/tag32.xml"/><Relationship Id="rId11" Type="http://schemas.openxmlformats.org/officeDocument/2006/relationships/tags" Target="../tags/tag33.xml"/><Relationship Id="rId12" Type="http://schemas.openxmlformats.org/officeDocument/2006/relationships/tags" Target="../tags/tag34.xml"/><Relationship Id="rId13" Type="http://schemas.openxmlformats.org/officeDocument/2006/relationships/tags" Target="../tags/tag35.xml"/><Relationship Id="rId14" Type="http://schemas.openxmlformats.org/officeDocument/2006/relationships/tags" Target="../tags/tag36.xml"/><Relationship Id="rId15" Type="http://schemas.openxmlformats.org/officeDocument/2006/relationships/tags" Target="../tags/tag37.xml"/><Relationship Id="rId16" Type="http://schemas.openxmlformats.org/officeDocument/2006/relationships/tags" Target="../tags/tag38.xml"/><Relationship Id="rId17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2"/>
          <p:cNvSpPr>
            <a:spLocks noGrp="1"/>
          </p:cNvSpPr>
          <p:nvPr>
            <p:ph type="ctrTitle"/>
          </p:nvPr>
        </p:nvSpPr>
        <p:spPr>
          <a:xfrm>
            <a:off x="3214688" y="2857500"/>
            <a:ext cx="5214937" cy="825500"/>
          </a:xfrm>
        </p:spPr>
        <p:txBody>
          <a:bodyPr anchor="ctr" anchorCtr="0" bIns="45720" lIns="91440" rIns="91440" tIns="45720" vert="horz" wrap="square"/>
          <a:p>
            <a:pPr eaLnBrk="1" hangingPunct="1">
              <a:buClrTx/>
              <a:buSzTx/>
              <a:buFontTx/>
            </a:pPr>
            <a:r>
              <a:rPr altLang="en-US" dirty="0" lang="zh-CN">
                <a:latin typeface="黑体" panose="02010609060101010101" pitchFamily="49" charset="-122"/>
                <a:ea typeface="+mj-ea"/>
                <a:cs typeface="+mj-cs"/>
              </a:rPr>
              <a:t>程序设计基础</a:t>
            </a:r>
            <a:endParaRPr altLang="en-US" dirty="0" lang="zh-CN">
              <a:latin typeface="黑体" panose="02010609060101010101" pitchFamily="49" charset="-122"/>
              <a:ea typeface="+mj-ea"/>
              <a:cs typeface="+mj-cs"/>
            </a:endParaRPr>
          </a:p>
        </p:txBody>
      </p:sp>
      <p:sp>
        <p:nvSpPr>
          <p:cNvPr id="1048601" name="Rectangle 3"/>
          <p:cNvSpPr>
            <a:spLocks noGrp="1"/>
          </p:cNvSpPr>
          <p:nvPr>
            <p:ph type="subTitle" idx="1"/>
          </p:nvPr>
        </p:nvSpPr>
        <p:spPr>
          <a:xfrm>
            <a:off x="2843848" y="4418013"/>
            <a:ext cx="3600450" cy="1135752"/>
          </a:xfrm>
        </p:spPr>
        <p:txBody>
          <a:bodyPr anchor="t" anchorCtr="0" bIns="45720" lIns="91440" rIns="91440" tIns="72000" vert="horz" wrap="square">
            <a:spAutoFit/>
          </a:bodyPr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en-US" dirty="0" sz="1800" lang="zh-CN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  <a:endParaRPr altLang="en-US" dirty="0" sz="1800" lang="zh-CN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zh-CN" dirty="0" sz="1800" lang="en-US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  <a:endParaRPr altLang="zh-CN" dirty="0" sz="1800" lang="en-US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endParaRPr altLang="zh-CN" dirty="0" sz="1800" lang="en-US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altLang="zh-CN" dirty="0" sz="1800" lang="en-US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  <a:endParaRPr altLang="zh-CN" dirty="0" sz="1800" lang="en-US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8602" name="Rectangle 2"/>
          <p:cNvSpPr txBox="1"/>
          <p:nvPr/>
        </p:nvSpPr>
        <p:spPr>
          <a:xfrm>
            <a:off x="5867400" y="500063"/>
            <a:ext cx="3500438" cy="1643062"/>
          </a:xfrm>
          <a:prstGeom prst="rect"/>
          <a:noFill/>
          <a:ln w="9525">
            <a:noFill/>
          </a:ln>
        </p:spPr>
        <p:txBody>
          <a:bodyPr anchor="ctr" anchorCtr="0"/>
          <a:p>
            <a:pPr algn="ctr"/>
            <a:r>
              <a:rPr altLang="zh-CN" b="0" dirty="0" sz="3600" i="1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altLang="en-US" b="0" dirty="0" sz="3600" i="1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4"/>
          <p:cNvSpPr/>
          <p:nvPr/>
        </p:nvSpPr>
        <p:spPr>
          <a:xfrm>
            <a:off x="179388" y="1339850"/>
            <a:ext cx="8785225" cy="136842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zh-CN" b="0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b="0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b="0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en-US" b="0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匹配规则：</a:t>
            </a:r>
            <a:endParaRPr altLang="en-US" b="0" dirty="0" sz="32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b="0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总是与它</a:t>
            </a:r>
            <a:r>
              <a:rPr altLang="en-US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上面的、最近的、同一复合语句中的、</a:t>
            </a:r>
            <a:endParaRPr altLang="zh-CN" dirty="0" sz="2800" lang="en-US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未配对的</a:t>
            </a:r>
            <a:r>
              <a:rPr altLang="zh-CN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语句配对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0" name="Rectangle 5"/>
          <p:cNvSpPr/>
          <p:nvPr/>
        </p:nvSpPr>
        <p:spPr>
          <a:xfrm>
            <a:off x="1042988" y="2781300"/>
            <a:ext cx="2700337" cy="1871663"/>
          </a:xfrm>
          <a:prstGeom prst="rect"/>
          <a:solidFill>
            <a:srgbClr val="CCFFCC"/>
          </a:solidFill>
          <a:ln w="12700">
            <a:noFill/>
          </a:ln>
        </p:spPr>
        <p:txBody>
          <a:bodyPr anchor="ctr" anchorCtr="0" wrap="none"/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( )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( )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1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2" name="Rectangle 5"/>
          <p:cNvSpPr/>
          <p:nvPr/>
        </p:nvSpPr>
        <p:spPr>
          <a:xfrm>
            <a:off x="5940425" y="2708275"/>
            <a:ext cx="2663825" cy="1944688"/>
          </a:xfrm>
          <a:prstGeom prst="rect"/>
          <a:solidFill>
            <a:srgbClr val="CCFFCC"/>
          </a:solidFill>
          <a:ln w="12700">
            <a:noFill/>
          </a:ln>
        </p:spPr>
        <p:txBody>
          <a:bodyPr anchor="ctr" anchorCtr="0" wrap="none"/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)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else</a:t>
            </a:r>
            <a:endParaRPr altLang="zh-CN" dirty="0" lang="en-US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lang="en-US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( )</a:t>
            </a:r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lang="en-US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3" name="Line 12"/>
          <p:cNvSpPr/>
          <p:nvPr/>
        </p:nvSpPr>
        <p:spPr>
          <a:xfrm>
            <a:off x="4140200" y="3861435"/>
            <a:ext cx="1439863" cy="0"/>
          </a:xfrm>
          <a:prstGeom prst="line"/>
          <a:ln w="762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8684" name="Text Box 13"/>
          <p:cNvSpPr txBox="1"/>
          <p:nvPr/>
        </p:nvSpPr>
        <p:spPr>
          <a:xfrm>
            <a:off x="4211638" y="3213100"/>
            <a:ext cx="1296987" cy="396875"/>
          </a:xfrm>
          <a:prstGeom prst="rect"/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en-US" dirty="0" sz="2000" lang="zh-CN">
                <a:latin typeface="Times New Roman" panose="02020603050405020304" pitchFamily="18" charset="0"/>
                <a:ea typeface="黑体" panose="02010609060101010101" pitchFamily="49" charset="-122"/>
              </a:rPr>
              <a:t>实际配对</a:t>
            </a:r>
            <a:endParaRPr altLang="en-US" dirty="0" sz="2000" 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5" name="Rectangle 7"/>
          <p:cNvSpPr/>
          <p:nvPr/>
        </p:nvSpPr>
        <p:spPr>
          <a:xfrm>
            <a:off x="6264275" y="5229225"/>
            <a:ext cx="2879725" cy="1123950"/>
          </a:xfrm>
          <a:prstGeom prst="rect"/>
          <a:noFill/>
          <a:ln w="12700">
            <a:noFill/>
          </a:ln>
        </p:spPr>
        <p:txBody>
          <a:bodyPr anchor="ctr" anchorCtr="0"/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altLang="en-US" dirty="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86" name="Text Box 36"/>
          <p:cNvSpPr txBox="1"/>
          <p:nvPr/>
        </p:nvSpPr>
        <p:spPr>
          <a:xfrm>
            <a:off x="250825" y="5159375"/>
            <a:ext cx="2160588" cy="1513840"/>
          </a:xfrm>
          <a:prstGeom prst="rect"/>
          <a:noFill/>
          <a:ln w="381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若第一个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要与第一个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配对，则要修改为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altLang="zh-CN" b="0" dirty="0" 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7" name="Rectangle 5"/>
          <p:cNvSpPr/>
          <p:nvPr/>
        </p:nvSpPr>
        <p:spPr>
          <a:xfrm>
            <a:off x="2843213" y="4797425"/>
            <a:ext cx="3240087" cy="1871663"/>
          </a:xfrm>
          <a:prstGeom prst="rect"/>
          <a:solidFill>
            <a:srgbClr val="FFFF00"/>
          </a:solidFill>
          <a:ln w="12700">
            <a:noFill/>
          </a:ln>
        </p:spPr>
        <p:txBody>
          <a:bodyPr anchor="ctr" anchorCtr="0" wrap="none"/>
          <a:p>
            <a:r>
              <a:rPr altLang="zh-CN" dirty="0" lang="en-US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 )</a:t>
            </a:r>
            <a:endParaRPr altLang="zh-CN" dirty="0" lang="en-US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{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if  ( )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rgbClr val="0099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endParaRPr altLang="zh-CN" dirty="0" lang="en-US">
              <a:solidFill>
                <a:srgbClr val="0099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if   (  )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88" name="Line 38"/>
          <p:cNvSpPr/>
          <p:nvPr/>
        </p:nvSpPr>
        <p:spPr>
          <a:xfrm>
            <a:off x="2051050" y="4840288"/>
            <a:ext cx="649288" cy="1081087"/>
          </a:xfrm>
          <a:prstGeom prst="line"/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48689" name="Rectangle 7"/>
          <p:cNvSpPr/>
          <p:nvPr/>
        </p:nvSpPr>
        <p:spPr>
          <a:xfrm>
            <a:off x="6264275" y="5229225"/>
            <a:ext cx="2879725" cy="1123950"/>
          </a:xfrm>
          <a:prstGeom prst="rect"/>
          <a:noFill/>
          <a:ln w="12700">
            <a:noFill/>
          </a:ln>
        </p:spPr>
        <p:txBody>
          <a:bodyPr anchor="ctr" anchorCtr="0"/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当有多个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时，可以加</a:t>
            </a:r>
            <a:r>
              <a:rPr altLang="en-US" dirty="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花括号</a:t>
            </a:r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}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来确定配对关系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90" name="Line 42"/>
          <p:cNvSpPr/>
          <p:nvPr/>
        </p:nvSpPr>
        <p:spPr>
          <a:xfrm>
            <a:off x="2051050" y="4840288"/>
            <a:ext cx="649288" cy="1081087"/>
          </a:xfrm>
          <a:prstGeom prst="line"/>
          <a:ln w="57150" cap="sq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8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9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0"/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3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14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5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16"/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35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19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2000" fill="hold" id="20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"/>
                                          </p:val>
                                        </p:tav>
                                        <p:tav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21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2000" fill="hold" id="22"/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9"/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2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3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4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37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9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4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2"/>
                                        <p:tgtEl>
                                          <p:spTgt spid="1048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3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4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4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47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48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9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5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52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53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4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2" grpId="0" animBg="1"/>
      <p:bldP spid="1048684" grpId="0"/>
      <p:bldP spid="1048685" grpId="0"/>
      <p:bldP spid="1048686" grpId="0"/>
      <p:bldP spid="1048687" grpId="0" bldLvl="0" animBg="1"/>
      <p:bldP spid="10486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3"/>
          <p:cNvSpPr>
            <a:spLocks noGrp="1"/>
          </p:cNvSpPr>
          <p:nvPr>
            <p:ph type="body"/>
          </p:nvPr>
        </p:nvSpPr>
        <p:spPr>
          <a:xfrm>
            <a:off x="395288" y="1643063"/>
            <a:ext cx="8374062" cy="4594225"/>
          </a:xfrm>
        </p:spPr>
        <p:txBody>
          <a:bodyPr anchor="t" anchorCtr="0" bIns="45720" lIns="91440" rIns="91440" tIns="45720" vert="horz" wrap="square"/>
          <a:p>
            <a:pPr>
              <a:lnSpc>
                <a:spcPct val="90000"/>
              </a:lnSpc>
            </a:pPr>
            <a:r>
              <a:rPr altLang="en-US" dirty="0" sz="2800" lang="zh-CN"/>
              <a:t>用一对花括号</a:t>
            </a:r>
            <a:r>
              <a:rPr altLang="zh-CN" b="1" dirty="0" sz="2800" lang="en-US">
                <a:solidFill>
                  <a:srgbClr val="CC0000"/>
                </a:solidFill>
              </a:rPr>
              <a:t>{ }</a:t>
            </a:r>
            <a:r>
              <a:rPr altLang="en-US" dirty="0" sz="2800" lang="zh-CN"/>
              <a:t>把多个语句括起来，则构成复合语句，也称为“程序块”</a:t>
            </a:r>
            <a:endParaRPr altLang="en-US" dirty="0" sz="2800" lang="zh-CN"/>
          </a:p>
          <a:p>
            <a:pPr>
              <a:lnSpc>
                <a:spcPct val="90000"/>
              </a:lnSpc>
              <a:buNone/>
            </a:pPr>
            <a:r>
              <a:rPr altLang="en-US" dirty="0" sz="3600" lang="zh-CN"/>
              <a:t>     　</a:t>
            </a:r>
            <a:r>
              <a:rPr altLang="en-US" dirty="0" sz="2800" lang="zh-CN"/>
              <a:t>　</a:t>
            </a:r>
            <a:r>
              <a:rPr altLang="zh-CN" b="1" dirty="0" lang="en-US">
                <a:solidFill>
                  <a:srgbClr val="CC0000"/>
                </a:solidFill>
              </a:rPr>
              <a:t>{</a:t>
            </a:r>
            <a:r>
              <a:rPr altLang="zh-CN" b="1" dirty="0" lang="en-US">
                <a:solidFill>
                  <a:schemeClr val="hlink"/>
                </a:solidFill>
              </a:rPr>
              <a:t>    x=y+z;</a:t>
            </a:r>
            <a:endParaRPr altLang="zh-CN" b="1" dirty="0" lang="en-US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altLang="en-US" b="1" dirty="0" lang="zh-CN">
                <a:solidFill>
                  <a:schemeClr val="hlink"/>
                </a:solidFill>
              </a:rPr>
              <a:t>                   </a:t>
            </a:r>
            <a:r>
              <a:rPr altLang="zh-CN" b="1" dirty="0" lang="en-US">
                <a:solidFill>
                  <a:schemeClr val="hlink"/>
                </a:solidFill>
              </a:rPr>
              <a:t>a=b+c;</a:t>
            </a:r>
            <a:endParaRPr altLang="zh-CN" b="1" dirty="0" lang="en-US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altLang="en-US" b="1" dirty="0" lang="zh-CN">
                <a:solidFill>
                  <a:schemeClr val="hlink"/>
                </a:solidFill>
              </a:rPr>
              <a:t>                   </a:t>
            </a:r>
            <a:r>
              <a:rPr altLang="zh-CN" b="1" dirty="0" lang="en-US">
                <a:solidFill>
                  <a:schemeClr val="hlink"/>
                </a:solidFill>
              </a:rPr>
              <a:t>printf(“%d%d”, x, a);</a:t>
            </a:r>
            <a:r>
              <a:rPr altLang="en-US" b="1" dirty="0" lang="zh-CN">
                <a:solidFill>
                  <a:schemeClr val="hlink"/>
                </a:solidFill>
              </a:rPr>
              <a:t>　   </a:t>
            </a:r>
            <a:r>
              <a:rPr altLang="en-US" b="1" dirty="0" lang="zh-CN">
                <a:solidFill>
                  <a:srgbClr val="CC0000"/>
                </a:solidFill>
              </a:rPr>
              <a:t> </a:t>
            </a:r>
            <a:r>
              <a:rPr altLang="zh-CN" b="1" dirty="0" lang="en-US">
                <a:solidFill>
                  <a:srgbClr val="CC0000"/>
                </a:solidFill>
              </a:rPr>
              <a:t>}</a:t>
            </a:r>
            <a:endParaRPr altLang="zh-CN" b="1" dirty="0" lang="en-US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altLang="en-US" b="1" dirty="0" sz="2800" lang="zh-CN">
                <a:solidFill>
                  <a:schemeClr val="hlink"/>
                </a:solidFill>
              </a:rPr>
              <a:t>　</a:t>
            </a:r>
            <a:endParaRPr altLang="en-US" dirty="0" sz="2800" lang="zh-CN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altLang="en-US" dirty="0" sz="2800" lang="zh-CN"/>
              <a:t>复合语句中的多条语句，要一起执行，等价于单条语句</a:t>
            </a:r>
            <a:endParaRPr altLang="zh-CN" dirty="0" sz="2800" lang="en-US"/>
          </a:p>
          <a:p>
            <a:pPr>
              <a:lnSpc>
                <a:spcPct val="90000"/>
              </a:lnSpc>
            </a:pPr>
            <a:r>
              <a:rPr altLang="en-US" dirty="0" sz="2800" lang="zh-CN"/>
              <a:t>右边花括号 “</a:t>
            </a:r>
            <a:r>
              <a:rPr altLang="en-US" b="1" dirty="0" sz="2800" lang="zh-CN"/>
              <a:t> </a:t>
            </a:r>
            <a:r>
              <a:rPr altLang="zh-CN" b="1" dirty="0" sz="2800" lang="en-US">
                <a:solidFill>
                  <a:srgbClr val="CC0000"/>
                </a:solidFill>
              </a:rPr>
              <a:t>} </a:t>
            </a:r>
            <a:r>
              <a:rPr altLang="zh-CN" dirty="0" sz="2800" lang="en-US"/>
              <a:t>”</a:t>
            </a:r>
            <a:r>
              <a:rPr altLang="en-US" dirty="0" sz="2800" lang="zh-CN"/>
              <a:t>用于结束程序块，其后不需要分号</a:t>
            </a:r>
            <a:endParaRPr altLang="en-US" dirty="0" sz="2800" lang="zh-CN"/>
          </a:p>
        </p:txBody>
      </p:sp>
      <p:sp>
        <p:nvSpPr>
          <p:cNvPr id="1048692" name="Rectangle 2"/>
          <p:cNvSpPr/>
          <p:nvPr/>
        </p:nvSpPr>
        <p:spPr>
          <a:xfrm>
            <a:off x="25685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1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复合语句 </a:t>
            </a:r>
            <a:endParaRPr altLang="en-US" b="1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3"/>
          <p:cNvSpPr>
            <a:spLocks noGrp="1"/>
          </p:cNvSpPr>
          <p:nvPr>
            <p:ph idx="1"/>
          </p:nvPr>
        </p:nvSpPr>
        <p:spPr>
          <a:xfrm>
            <a:off x="571500" y="1600200"/>
            <a:ext cx="8066088" cy="5068888"/>
          </a:xfrm>
        </p:spPr>
        <p:txBody>
          <a:bodyPr anchor="t" anchorCtr="0" bIns="45720" lIns="91440" rIns="91440" tIns="45720" vert="horz" wrap="square"/>
          <a:p>
            <a:pPr eaLnBrk="1" hangingPunct="1" lvl="1">
              <a:buNone/>
            </a:pPr>
            <a:r>
              <a:rPr altLang="zh-CN" b="1" dirty="0" sz="2400" lang="en-US">
                <a:latin typeface="Times New Roman" panose="02020603050405020304" pitchFamily="18" charset="0"/>
              </a:rPr>
              <a:t>     </a:t>
            </a:r>
            <a:r>
              <a:rPr altLang="zh-CN" b="1" dirty="0" sz="3200" lang="en-US">
                <a:latin typeface="Times New Roman" panose="02020603050405020304" pitchFamily="18" charset="0"/>
              </a:rPr>
              <a:t>if   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altLang="en-US" b="1" dirty="0" sz="3200" lang="zh-CN">
                <a:solidFill>
                  <a:srgbClr val="C00000"/>
                </a:solidFill>
                <a:latin typeface="Times New Roman" panose="02020603050405020304" pitchFamily="18" charset="0"/>
              </a:rPr>
              <a:t>表达式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</a:t>
            </a:r>
            <a:r>
              <a:rPr altLang="en-US" b="1" dirty="0" sz="3200" lang="zh-CN">
                <a:latin typeface="Times New Roman" panose="02020603050405020304" pitchFamily="18" charset="0"/>
              </a:rPr>
              <a:t>语句</a:t>
            </a:r>
            <a:r>
              <a:rPr altLang="zh-CN" b="1" dirty="0" sz="3200" lang="en-US">
                <a:latin typeface="Times New Roman" panose="02020603050405020304" pitchFamily="18" charset="0"/>
              </a:rPr>
              <a:t>1</a:t>
            </a:r>
            <a:endParaRPr altLang="zh-CN" b="1" dirty="0" sz="3200" lang="en-US"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r>
              <a:rPr altLang="zh-CN" b="1" dirty="0" sz="3200" lang="en-US">
                <a:latin typeface="Times New Roman" panose="02020603050405020304" pitchFamily="18" charset="0"/>
              </a:rPr>
              <a:t>    else     </a:t>
            </a:r>
            <a:r>
              <a:rPr altLang="en-US" b="1" dirty="0" sz="3200" lang="zh-CN">
                <a:latin typeface="Times New Roman" panose="02020603050405020304" pitchFamily="18" charset="0"/>
              </a:rPr>
              <a:t>语句</a:t>
            </a:r>
            <a:r>
              <a:rPr altLang="zh-CN" b="1" dirty="0" sz="3200" lang="en-US">
                <a:latin typeface="Times New Roman" panose="02020603050405020304" pitchFamily="18" charset="0"/>
              </a:rPr>
              <a:t>2</a:t>
            </a:r>
            <a:endParaRPr altLang="zh-CN" b="1" dirty="0" sz="3200" lang="en-US"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endParaRPr altLang="en-US" b="1" dirty="0" sz="2400" lang="zh-CN"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r>
              <a:rPr altLang="en-US" b="1" dirty="0" sz="2400" lang="zh-CN">
                <a:latin typeface="Times New Roman" panose="02020603050405020304" pitchFamily="18" charset="0"/>
              </a:rPr>
              <a:t>关键：要计算</a:t>
            </a:r>
            <a:r>
              <a:rPr altLang="en-US" b="1" dirty="0" sz="2400" lang="zh-CN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altLang="en-US" b="1" dirty="0" sz="2400" lang="zh-CN">
                <a:latin typeface="Times New Roman" panose="02020603050405020304" pitchFamily="18" charset="0"/>
              </a:rPr>
              <a:t>的结果</a:t>
            </a:r>
            <a:endParaRPr altLang="zh-CN" b="1" dirty="0" sz="2400" lang="en-US">
              <a:latin typeface="Times New Roman" panose="02020603050405020304" pitchFamily="18" charset="0"/>
            </a:endParaRPr>
          </a:p>
          <a:p>
            <a:pPr eaLnBrk="1" hangingPunct="1" lvl="2">
              <a:buFont typeface="Wingdings" panose="05000000000000000000" pitchFamily="2" charset="2"/>
              <a:buChar char="u"/>
            </a:pPr>
            <a:r>
              <a:rPr altLang="en-US" b="1" dirty="0" lang="zh-CN">
                <a:latin typeface="Times New Roman" panose="02020603050405020304" pitchFamily="18" charset="0"/>
              </a:rPr>
              <a:t>为真</a:t>
            </a:r>
            <a:r>
              <a:rPr altLang="zh-CN" b="1" dirty="0" lang="en-US">
                <a:latin typeface="Times New Roman" panose="02020603050405020304" pitchFamily="18" charset="0"/>
              </a:rPr>
              <a:t>(</a:t>
            </a:r>
            <a:r>
              <a:rPr altLang="en-US" b="1" dirty="0" lang="zh-CN">
                <a:latin typeface="Times New Roman" panose="02020603050405020304" pitchFamily="18" charset="0"/>
              </a:rPr>
              <a:t>非</a:t>
            </a:r>
            <a:r>
              <a:rPr altLang="zh-CN" b="1" dirty="0" lang="en-US">
                <a:latin typeface="Times New Roman" panose="02020603050405020304" pitchFamily="18" charset="0"/>
              </a:rPr>
              <a:t>0)</a:t>
            </a:r>
            <a:r>
              <a:rPr altLang="en-US" b="1" dirty="0" lang="zh-CN">
                <a:latin typeface="Times New Roman" panose="02020603050405020304" pitchFamily="18" charset="0"/>
              </a:rPr>
              <a:t>，执行语句</a:t>
            </a:r>
            <a:r>
              <a:rPr altLang="zh-CN" b="1" dirty="0" lang="en-US">
                <a:latin typeface="Times New Roman" panose="02020603050405020304" pitchFamily="18" charset="0"/>
              </a:rPr>
              <a:t>1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eaLnBrk="1" hangingPunct="1" lvl="2">
              <a:buFont typeface="Wingdings" panose="05000000000000000000" pitchFamily="2" charset="2"/>
              <a:buChar char="u"/>
            </a:pPr>
            <a:r>
              <a:rPr altLang="en-US" b="1" dirty="0" lang="zh-CN">
                <a:latin typeface="Times New Roman" panose="02020603050405020304" pitchFamily="18" charset="0"/>
              </a:rPr>
              <a:t>为假</a:t>
            </a:r>
            <a:r>
              <a:rPr altLang="zh-CN" b="1" dirty="0" lang="en-US">
                <a:latin typeface="Times New Roman" panose="02020603050405020304" pitchFamily="18" charset="0"/>
              </a:rPr>
              <a:t>(</a:t>
            </a:r>
            <a:r>
              <a:rPr altLang="en-US" b="1" dirty="0" lang="zh-CN">
                <a:latin typeface="Times New Roman" panose="02020603050405020304" pitchFamily="18" charset="0"/>
              </a:rPr>
              <a:t>等于</a:t>
            </a:r>
            <a:r>
              <a:rPr altLang="zh-CN" b="1" dirty="0" lang="en-US">
                <a:latin typeface="Times New Roman" panose="02020603050405020304" pitchFamily="18" charset="0"/>
              </a:rPr>
              <a:t>0)</a:t>
            </a:r>
            <a:r>
              <a:rPr altLang="en-US" b="1" dirty="0" lang="zh-CN">
                <a:latin typeface="Times New Roman" panose="02020603050405020304" pitchFamily="18" charset="0"/>
              </a:rPr>
              <a:t>，执行语句</a:t>
            </a:r>
            <a:r>
              <a:rPr altLang="zh-CN" b="1" dirty="0" lang="en-US">
                <a:latin typeface="Times New Roman" panose="02020603050405020304" pitchFamily="18" charset="0"/>
              </a:rPr>
              <a:t>2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eaLnBrk="1" hangingPunct="1" lvl="2">
              <a:buFont typeface="Wingdings" panose="05000000000000000000" pitchFamily="2" charset="2"/>
              <a:buChar char="u"/>
            </a:pPr>
            <a:endParaRPr altLang="zh-CN" b="1" dirty="0" lang="en-US">
              <a:latin typeface="Times New Roman" panose="02020603050405020304" pitchFamily="18" charset="0"/>
            </a:endParaRPr>
          </a:p>
          <a:p>
            <a:pPr eaLnBrk="1" hangingPunct="1" lvl="1">
              <a:buFont typeface="Wingdings" panose="05000000000000000000" pitchFamily="2" charset="2"/>
              <a:buNone/>
            </a:pPr>
            <a:r>
              <a:rPr altLang="en-US" b="1" dirty="0" lang="zh-CN">
                <a:latin typeface="Times New Roman" panose="02020603050405020304" pitchFamily="18" charset="0"/>
              </a:rPr>
              <a:t>其中的</a:t>
            </a:r>
            <a:r>
              <a:rPr altLang="en-US" b="1" dirty="0" lang="zh-CN">
                <a:solidFill>
                  <a:srgbClr val="CC0000"/>
                </a:solidFill>
                <a:latin typeface="Times New Roman" panose="02020603050405020304" pitchFamily="18" charset="0"/>
              </a:rPr>
              <a:t>表达式</a:t>
            </a:r>
            <a:r>
              <a:rPr altLang="en-US" b="1" dirty="0" lang="zh-CN">
                <a:latin typeface="Times New Roman" panose="02020603050405020304" pitchFamily="18" charset="0"/>
              </a:rPr>
              <a:t>，大多会用到如下运算符：</a:t>
            </a:r>
            <a:endParaRPr altLang="zh-CN" b="1" dirty="0" lang="en-US">
              <a:latin typeface="Times New Roman" panose="02020603050405020304" pitchFamily="18" charset="0"/>
            </a:endParaRPr>
          </a:p>
          <a:p>
            <a:pPr eaLnBrk="1" hangingPunct="1" lvl="3">
              <a:buFont typeface="Wingdings" panose="05000000000000000000" pitchFamily="2" charset="2"/>
              <a:buChar char="u"/>
            </a:pPr>
            <a:r>
              <a:rPr altLang="en-US" b="1" dirty="0" sz="2800" lang="zh-CN">
                <a:solidFill>
                  <a:srgbClr val="CC0000"/>
                </a:solidFill>
                <a:latin typeface="Times New Roman" panose="02020603050405020304" pitchFamily="18" charset="0"/>
              </a:rPr>
              <a:t>关系运算符</a:t>
            </a:r>
            <a:r>
              <a:rPr altLang="zh-CN" b="1" dirty="0" sz="2800" lang="en-US">
                <a:solidFill>
                  <a:srgbClr val="CC0000"/>
                </a:solidFill>
                <a:latin typeface="Times New Roman" panose="02020603050405020304" pitchFamily="18" charset="0"/>
              </a:rPr>
              <a:t>    </a:t>
            </a:r>
            <a:r>
              <a:rPr altLang="en-US" b="1" dirty="0" sz="2800" lang="zh-CN">
                <a:latin typeface="Times New Roman" panose="02020603050405020304" pitchFamily="18" charset="0"/>
              </a:rPr>
              <a:t> </a:t>
            </a:r>
            <a:r>
              <a:rPr altLang="zh-CN" b="1" dirty="0" sz="2800" lang="en-US">
                <a:latin typeface="Times New Roman" panose="02020603050405020304" pitchFamily="18" charset="0"/>
              </a:rPr>
              <a:t>&gt; </a:t>
            </a:r>
            <a:r>
              <a:rPr altLang="zh-CN" b="1" dirty="0" lang="en-US"/>
              <a:t>   </a:t>
            </a:r>
            <a:r>
              <a:rPr altLang="zh-CN" b="1" dirty="0" sz="2800" lang="en-US">
                <a:latin typeface="Times New Roman" panose="02020603050405020304" pitchFamily="18" charset="0"/>
              </a:rPr>
              <a:t> &gt;=   &lt;    &lt;=    </a:t>
            </a:r>
            <a:r>
              <a:rPr altLang="en-US" b="1" dirty="0" sz="2800" lang="zh-CN">
                <a:latin typeface="Times New Roman" panose="02020603050405020304" pitchFamily="18" charset="0"/>
              </a:rPr>
              <a:t>等</a:t>
            </a:r>
            <a:endParaRPr altLang="en-US" b="1" dirty="0" sz="2800" lang="zh-CN">
              <a:latin typeface="Times New Roman" panose="02020603050405020304" pitchFamily="18" charset="0"/>
            </a:endParaRPr>
          </a:p>
          <a:p>
            <a:pPr eaLnBrk="1" hangingPunct="1" lvl="3">
              <a:buFont typeface="Wingdings" panose="05000000000000000000" pitchFamily="2" charset="2"/>
              <a:buChar char="u"/>
            </a:pPr>
            <a:r>
              <a:rPr altLang="en-US" b="1" dirty="0" sz="2800" lang="zh-CN">
                <a:solidFill>
                  <a:srgbClr val="CC0000"/>
                </a:solidFill>
                <a:latin typeface="Times New Roman" panose="02020603050405020304" pitchFamily="18" charset="0"/>
              </a:rPr>
              <a:t>逻辑运算符</a:t>
            </a:r>
            <a:r>
              <a:rPr altLang="zh-CN" b="1" dirty="0" sz="2800" lang="en-US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altLang="en-US" b="1" dirty="0" sz="2800" lang="zh-CN">
                <a:latin typeface="Times New Roman" panose="02020603050405020304" pitchFamily="18" charset="0"/>
              </a:rPr>
              <a:t>  </a:t>
            </a:r>
            <a:r>
              <a:rPr altLang="zh-CN" b="1" dirty="0" sz="2800" lang="en-US">
                <a:latin typeface="Times New Roman" panose="02020603050405020304" pitchFamily="18" charset="0"/>
              </a:rPr>
              <a:t>&amp;&amp;    ||    </a:t>
            </a:r>
            <a:r>
              <a:rPr altLang="en-US" b="1" dirty="0" sz="2800" lang="zh-CN">
                <a:latin typeface="Times New Roman" panose="02020603050405020304" pitchFamily="18" charset="0"/>
              </a:rPr>
              <a:t>等</a:t>
            </a:r>
            <a:endParaRPr altLang="en-US" b="1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94" name="Rectangle 2"/>
          <p:cNvSpPr/>
          <p:nvPr>
            <p:custDataLst>
              <p:tags r:id="rId1"/>
            </p:custDataLst>
          </p:nvPr>
        </p:nvSpPr>
        <p:spPr>
          <a:xfrm>
            <a:off x="2711450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4"/>
          <p:cNvSpPr/>
          <p:nvPr/>
        </p:nvSpPr>
        <p:spPr>
          <a:xfrm>
            <a:off x="539750" y="1557338"/>
            <a:ext cx="7704138" cy="331152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 indent="-627380" marL="900430"/>
            <a:r>
              <a:rPr altLang="en-US" dirty="0" sz="32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关系运算符及其优先级</a:t>
            </a:r>
            <a:endParaRPr altLang="en-US" dirty="0" sz="3200" 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小于或等于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&gt;=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大于或等于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=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</a:t>
            </a: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0" name="Group 17"/>
          <p:cNvGrpSpPr/>
          <p:nvPr/>
        </p:nvGrpSpPr>
        <p:grpSpPr>
          <a:xfrm>
            <a:off x="4930775" y="2060575"/>
            <a:ext cx="3097213" cy="1511300"/>
            <a:chOff x="3061" y="1162"/>
            <a:chExt cx="1951" cy="952"/>
          </a:xfrm>
        </p:grpSpPr>
        <p:sp>
          <p:nvSpPr>
            <p:cNvPr id="1048696" name="AutoShape 5"/>
            <p:cNvSpPr/>
            <p:nvPr/>
          </p:nvSpPr>
          <p:spPr>
            <a:xfrm>
              <a:off x="3061" y="1162"/>
              <a:ext cx="227" cy="952"/>
            </a:xfrm>
            <a:prstGeom prst="rightBrace">
              <a:avLst>
                <a:gd name="adj1" fmla="val 3489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97" name="Rectangle 7"/>
            <p:cNvSpPr/>
            <p:nvPr/>
          </p:nvSpPr>
          <p:spPr>
            <a:xfrm>
              <a:off x="3333" y="1389"/>
              <a:ext cx="1679" cy="576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r>
                <a:rPr altLang="en-US" dirty="0" 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优先级相同（高）</a:t>
              </a:r>
              <a:endPara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48698" name="Rectangle 9"/>
          <p:cNvSpPr/>
          <p:nvPr/>
        </p:nvSpPr>
        <p:spPr>
          <a:xfrm>
            <a:off x="900113" y="4673600"/>
            <a:ext cx="7705725" cy="1995488"/>
          </a:xfrm>
          <a:prstGeom prst="rect"/>
          <a:noFill/>
          <a:ln w="25400">
            <a:noFill/>
          </a:ln>
        </p:spPr>
        <p:txBody>
          <a:bodyPr anchor="ctr" anchorCtr="0" wrap="none"/>
          <a:p>
            <a:endParaRPr altLang="en-US" dirty="0" sz="3200" lang="zh-CN" u="sng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关系运算符的优先级低于算术运算符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关系运算符的优先级高于赋值运算符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99" name="Oval 12"/>
          <p:cNvSpPr/>
          <p:nvPr/>
        </p:nvSpPr>
        <p:spPr>
          <a:xfrm>
            <a:off x="4067175" y="5157788"/>
            <a:ext cx="950913" cy="722312"/>
          </a:xfrm>
          <a:prstGeom prst="ellipse"/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bIns="46800" lIns="90000" rIns="90000" tIns="46800" wrap="none"/>
          <a:p>
            <a:pPr algn="ctr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00" name="Oval 13"/>
          <p:cNvSpPr/>
          <p:nvPr/>
        </p:nvSpPr>
        <p:spPr>
          <a:xfrm>
            <a:off x="4067175" y="6019800"/>
            <a:ext cx="950913" cy="722313"/>
          </a:xfrm>
          <a:prstGeom prst="ellipse"/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bIns="46800" lIns="90000" rIns="90000" tIns="46800" wrap="none"/>
          <a:p>
            <a:pPr algn="ctr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01" name="Rectangle 2"/>
          <p:cNvSpPr/>
          <p:nvPr/>
        </p:nvSpPr>
        <p:spPr>
          <a:xfrm>
            <a:off x="2711450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关系运算符和关系表达式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1" name="Group 22"/>
          <p:cNvGrpSpPr/>
          <p:nvPr/>
        </p:nvGrpSpPr>
        <p:grpSpPr>
          <a:xfrm>
            <a:off x="4930775" y="3789363"/>
            <a:ext cx="3241675" cy="914400"/>
            <a:chOff x="2608" y="2205"/>
            <a:chExt cx="2042" cy="576"/>
          </a:xfrm>
        </p:grpSpPr>
        <p:sp>
          <p:nvSpPr>
            <p:cNvPr id="1048702" name="AutoShape 6"/>
            <p:cNvSpPr/>
            <p:nvPr/>
          </p:nvSpPr>
          <p:spPr>
            <a:xfrm>
              <a:off x="2608" y="2296"/>
              <a:ext cx="272" cy="409"/>
            </a:xfrm>
            <a:prstGeom prst="rightBrace">
              <a:avLst>
                <a:gd name="adj1" fmla="val 12509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703" name="Rectangle 8"/>
            <p:cNvSpPr/>
            <p:nvPr/>
          </p:nvSpPr>
          <p:spPr>
            <a:xfrm>
              <a:off x="2971" y="2205"/>
              <a:ext cx="1679" cy="576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r>
                <a:rPr altLang="en-US" dirty="0" 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优先级相同（低）</a:t>
              </a:r>
              <a:endPara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advClick="0"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/>
          </p:cNvSpPr>
          <p:nvPr>
            <p:ph type="title"/>
          </p:nvPr>
        </p:nvSpPr>
        <p:spPr>
          <a:xfrm>
            <a:off x="2627313" y="188913"/>
            <a:ext cx="6372225" cy="792162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黑体" panose="02010609060101010101" pitchFamily="49" charset="-122"/>
              </a:rPr>
              <a:t>  </a:t>
            </a:r>
            <a:r>
              <a:rPr altLang="en-US" b="1" dirty="0" lang="zh-CN">
                <a:latin typeface="黑体" panose="02010609060101010101" pitchFamily="49" charset="-122"/>
              </a:rPr>
              <a:t>逻辑运算符和逻辑表达式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705" name="Rectangle 4"/>
          <p:cNvSpPr/>
          <p:nvPr/>
        </p:nvSpPr>
        <p:spPr>
          <a:xfrm>
            <a:off x="717550" y="1268413"/>
            <a:ext cx="7958138" cy="3671887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 indent="-457200" marL="457200"/>
            <a:endParaRPr altLang="en-US" b="0" dirty="0" sz="3200" 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逻辑或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!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逻辑非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NOT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endParaRPr altLang="en-US" b="0" dirty="0" sz="2800" lang="zh-CN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altLang="zh-CN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altLang="zh-CN" b="0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0)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altLang="en-US" b="0" dirty="0" sz="2800" 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 </a:t>
            </a:r>
            <a:r>
              <a:rPr altLang="zh-CN" b="0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之一为真，则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en-US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altLang="zh-CN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altLang="zh-CN" b="0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为真，则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!a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06" name="Rectangle 5"/>
          <p:cNvSpPr/>
          <p:nvPr/>
        </p:nvSpPr>
        <p:spPr>
          <a:xfrm>
            <a:off x="395288" y="4868863"/>
            <a:ext cx="8353425" cy="163512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优先级：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fontAlgn="base" hangingPunct="1" lvl="1" rtl="0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高于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altLang="zh-CN" dirty="0" sz="24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||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fontAlgn="base" hangingPunct="1" lvl="1" rtl="0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逻辑运算符中的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&amp;&amp;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||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低于关系运算符，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! 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高于算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术运算符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4"/>
          <p:cNvSpPr/>
          <p:nvPr/>
        </p:nvSpPr>
        <p:spPr>
          <a:xfrm>
            <a:off x="186055" y="1484630"/>
            <a:ext cx="8707120" cy="2376170"/>
          </a:xfrm>
          <a:prstGeom prst="rect"/>
          <a:noFill/>
          <a:ln w="12700">
            <a:noFill/>
          </a:ln>
        </p:spPr>
        <p:txBody>
          <a:bodyPr anchor="ctr" anchorCtr="0"/>
          <a:p>
            <a:pPr indent="723900"/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在逻辑表达式的求解中，并不是所有的逻辑运算符都要被执行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(1) 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a&amp;&amp;b&amp;&amp;c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为假，就不必判断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的值，此表达式的值肯定为假。只有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为真，才判断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都为真才判断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72390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(2)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a||b||c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为真，就不必判断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的值，此表达式的值肯定为真。只有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为假，才判断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都为假才判断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08" name="Rectangle 5"/>
          <p:cNvSpPr/>
          <p:nvPr/>
        </p:nvSpPr>
        <p:spPr>
          <a:xfrm>
            <a:off x="1330325" y="4291330"/>
            <a:ext cx="6553200" cy="1370013"/>
          </a:xfrm>
          <a:prstGeom prst="rect"/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有表达式</a:t>
            </a: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(m=a&gt;b)&amp;&amp;(n=c&gt;d)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当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a=1, b=2, c=3, d=4, m=1, n=1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若该表达式执行后，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的值是多少？      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709" name="Rectangle 2"/>
          <p:cNvSpPr/>
          <p:nvPr/>
        </p:nvSpPr>
        <p:spPr>
          <a:xfrm>
            <a:off x="2052003" y="188595"/>
            <a:ext cx="6804025" cy="720725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10" name="Rectangle 5"/>
          <p:cNvSpPr/>
          <p:nvPr/>
        </p:nvSpPr>
        <p:spPr>
          <a:xfrm>
            <a:off x="611188" y="5664200"/>
            <a:ext cx="8424862" cy="1077913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由于“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a&gt;b”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，因此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，则</a:t>
            </a:r>
            <a:r>
              <a:rPr altLang="en-US" dirty="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altLang="zh-CN" dirty="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n=c&gt;d”</a:t>
            </a:r>
            <a:r>
              <a:rPr altLang="en-US" dirty="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不被执行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,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因此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的值不是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，仍保持原值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Rectangle 4"/>
          <p:cNvSpPr/>
          <p:nvPr/>
        </p:nvSpPr>
        <p:spPr>
          <a:xfrm>
            <a:off x="187960" y="1525905"/>
            <a:ext cx="3975100" cy="675640"/>
          </a:xfrm>
          <a:prstGeom prst="rect"/>
          <a:solidFill>
            <a:srgbClr val="FF0000"/>
          </a:solidFill>
          <a:ln w="12700">
            <a:noFill/>
          </a:ln>
        </p:spPr>
        <p:txBody>
          <a:bodyPr anchor="ctr" anchorCtr="0"/>
          <a:p>
            <a:pPr indent="0"/>
            <a:r>
              <a:rPr altLang="en-US" b="0" dirty="0" sz="3200" i="1" lang="zh-CN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不要连写关系运算符</a:t>
            </a:r>
            <a:endParaRPr altLang="en-US" b="0" dirty="0" sz="3200" i="1" lang="zh-CN" u="sng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12" name="Rectangle 5"/>
          <p:cNvSpPr/>
          <p:nvPr/>
        </p:nvSpPr>
        <p:spPr>
          <a:xfrm>
            <a:off x="180340" y="3926840"/>
            <a:ext cx="4250690" cy="1176655"/>
          </a:xfrm>
          <a:prstGeom prst="rect"/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altLang="zh-CN" b="0" dirty="0" sz="280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  </a:t>
            </a:r>
            <a:r>
              <a:rPr altLang="en-US" b="0" dirty="0" sz="280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有表达式</a:t>
            </a:r>
            <a:r>
              <a:rPr altLang="en-US" dirty="0" sz="2800" lang="zh-CN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4&gt;3&gt;2</a:t>
            </a:r>
            <a:endParaRPr altLang="zh-CN" dirty="0" sz="2800" lang="en-US">
              <a:solidFill>
                <a:srgbClr val="CC0000"/>
              </a:solidFill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执行后的值是多少？      </a:t>
            </a:r>
            <a:endParaRPr altLang="en-US" b="0" dirty="0" sz="2800" lang="zh-CN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713" name="Rectangle 2"/>
          <p:cNvSpPr/>
          <p:nvPr/>
        </p:nvSpPr>
        <p:spPr>
          <a:xfrm>
            <a:off x="2052003" y="188595"/>
            <a:ext cx="6804025" cy="720725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14" name="Rectangle 5"/>
          <p:cNvSpPr/>
          <p:nvPr/>
        </p:nvSpPr>
        <p:spPr>
          <a:xfrm>
            <a:off x="37465" y="5299075"/>
            <a:ext cx="8684895" cy="2004695"/>
          </a:xfrm>
          <a:prstGeom prst="rect"/>
          <a:noFill/>
          <a:ln w="12700">
            <a:noFill/>
          </a:ln>
        </p:spPr>
        <p:txBody>
          <a:bodyPr anchor="t" anchorCtr="0" wrap="none"/>
          <a:p>
            <a:pPr algn="l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运算符优先级一样，看结合方向是自左向右，操作数先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与左边的</a:t>
            </a:r>
            <a:r>
              <a:rPr altLang="en-US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运算符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结合进行运算，故为</a:t>
            </a:r>
            <a:r>
              <a:rPr altLang="en-US" b="0" dirty="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4&gt;3)&gt;2</a:t>
            </a:r>
            <a:r>
              <a:rPr altLang="en-US" dirty="0" lang="zh-CN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endParaRPr altLang="en-US" dirty="0" lang="zh-CN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altLang="en-US" dirty="0" lang="zh-CN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altLang="zh-CN" dirty="0" lang="en-US">
                <a:solidFill>
                  <a:schemeClr val="tx1"/>
                </a:solidFill>
                <a:sym typeface="Wingdings" panose="05000000000000000000" pitchFamily="2" charset="2"/>
              </a:rPr>
              <a:t>       </a:t>
            </a:r>
            <a:r>
              <a:rPr altLang="zh-CN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先算</a:t>
            </a:r>
            <a:r>
              <a:rPr altLang="zh-CN" b="0" dirty="0" lang="en-US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4&gt;3 </a:t>
            </a:r>
            <a:r>
              <a:rPr altLang="en-US" dirty="0" lang="zh-CN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altLang="en-US" dirty="0" lang="zh-CN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altLang="en-US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，再</a:t>
            </a:r>
            <a:r>
              <a:rPr altLang="zh-CN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算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 1&gt;3 </a:t>
            </a:r>
            <a:r>
              <a:rPr altLang="en-US" dirty="0" lang="zh-CN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altLang="en-US" dirty="0" lang="zh-CN">
                <a:solidFill>
                  <a:srgbClr val="C00000"/>
                </a:solidFill>
                <a:sym typeface="Wingdings" panose="05000000000000000000" pitchFamily="2" charset="2"/>
              </a:rPr>
              <a:t>结果为假，即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15" name="Rectangle 5"/>
          <p:cNvSpPr/>
          <p:nvPr/>
        </p:nvSpPr>
        <p:spPr>
          <a:xfrm>
            <a:off x="4427855" y="1340485"/>
            <a:ext cx="4230370" cy="1176655"/>
          </a:xfrm>
          <a:prstGeom prst="rect"/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有表达式</a:t>
            </a: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2&lt;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3&lt;4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执行后的值是多少？      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716" name="Rectangle 5"/>
          <p:cNvSpPr/>
          <p:nvPr/>
        </p:nvSpPr>
        <p:spPr>
          <a:xfrm>
            <a:off x="251460" y="2566035"/>
            <a:ext cx="8527415" cy="2004695"/>
          </a:xfrm>
          <a:prstGeom prst="rect"/>
          <a:noFill/>
          <a:ln w="12700">
            <a:noFill/>
          </a:ln>
        </p:spPr>
        <p:txBody>
          <a:bodyPr anchor="t" anchorCtr="0" wrap="none"/>
          <a:p>
            <a:pPr algn="l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运算符优先级一样，看结合方向是自左向右，操作数先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与左边的</a:t>
            </a:r>
            <a:r>
              <a:rPr altLang="en-US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运算符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结合进行运算，故为</a:t>
            </a:r>
            <a:r>
              <a:rPr altLang="en-US" dirty="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(2&lt;3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)&lt;4</a:t>
            </a:r>
            <a:endParaRPr altLang="en-US" b="0" dirty="0" lang="zh-CN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l"/>
            <a:r>
              <a:rPr altLang="zh-CN" b="0" dirty="0" lang="en-US">
                <a:solidFill>
                  <a:schemeClr val="tx1"/>
                </a:solidFill>
                <a:sym typeface="Wingdings" panose="05000000000000000000" pitchFamily="2" charset="2"/>
              </a:rPr>
              <a:t>        </a:t>
            </a:r>
            <a:r>
              <a:rPr altLang="zh-CN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先算</a:t>
            </a:r>
            <a:r>
              <a:rPr altLang="zh-CN" b="0" dirty="0" lang="en-US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2&lt;3 </a:t>
            </a:r>
            <a:r>
              <a:rPr altLang="en-US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altLang="en-US" dirty="0" lang="zh-CN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altLang="zh-CN" dirty="0" lang="en-US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altLang="zh-CN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再</a:t>
            </a:r>
            <a:r>
              <a:rPr altLang="zh-CN" b="0" dirty="0" lang="zh-CN">
                <a:solidFill>
                  <a:schemeClr val="tx1"/>
                </a:solidFill>
                <a:sym typeface="Wingdings" panose="05000000000000000000" pitchFamily="2" charset="2"/>
              </a:rPr>
              <a:t>算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 1&lt;3 </a:t>
            </a:r>
            <a:r>
              <a:rPr altLang="en-US" dirty="0" lang="zh-CN">
                <a:solidFill>
                  <a:schemeClr val="tx1"/>
                </a:solidFill>
                <a:sym typeface="Wingdings" panose="05000000000000000000" pitchFamily="2" charset="2"/>
              </a:rPr>
              <a:t>，</a:t>
            </a:r>
            <a:r>
              <a:rPr altLang="en-US" dirty="0" lang="zh-CN">
                <a:solidFill>
                  <a:srgbClr val="C00000"/>
                </a:solidFill>
                <a:sym typeface="Wingdings" panose="05000000000000000000" pitchFamily="2" charset="2"/>
              </a:rPr>
              <a:t>结果为真，即</a:t>
            </a:r>
            <a:r>
              <a:rPr altLang="zh-CN" dirty="0" lang="en-US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endParaRPr altLang="zh-CN" b="0" dirty="0" lang="en-US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717" name="Rectangle 5"/>
          <p:cNvSpPr/>
          <p:nvPr/>
        </p:nvSpPr>
        <p:spPr>
          <a:xfrm>
            <a:off x="6177915" y="4162425"/>
            <a:ext cx="2846070" cy="716280"/>
          </a:xfrm>
          <a:prstGeom prst="rect"/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anchor="ctr" anchorCtr="0" wrap="none"/>
          <a:p>
            <a:r>
              <a:rPr altLang="en-US" dirty="0" sz="2800" lang="zh-CN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sz="2800" lang="en-US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altLang="zh-CN" dirty="0" sz="2800" lang="en-US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4&gt;3)&amp;&amp;(3&gt;2)</a:t>
            </a:r>
            <a:r>
              <a:rPr altLang="en-US" b="0" dirty="0" sz="280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endParaRPr altLang="en-US" b="0" dirty="0" sz="2800" lang="zh-CN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48718" name="Text Box 13"/>
          <p:cNvSpPr txBox="1"/>
          <p:nvPr/>
        </p:nvSpPr>
        <p:spPr>
          <a:xfrm>
            <a:off x="4319270" y="3966845"/>
            <a:ext cx="1906905" cy="542290"/>
          </a:xfrm>
          <a:prstGeom prst="rect"/>
          <a:noFill/>
          <a:ln w="38100">
            <a:noFill/>
          </a:ln>
        </p:spPr>
        <p:txBody>
          <a:bodyPr anchor="t" anchorCtr="0">
            <a:noAutofit/>
          </a:bodyPr>
          <a:p>
            <a:pPr algn="ctr" eaLnBrk="0" hangingPunct="0">
              <a:spcBef>
                <a:spcPct val="50000"/>
              </a:spcBef>
            </a:pP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严谨写法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19" name="右箭头 6"/>
          <p:cNvSpPr/>
          <p:nvPr/>
        </p:nvSpPr>
        <p:spPr>
          <a:xfrm>
            <a:off x="4499610" y="4365625"/>
            <a:ext cx="1656080" cy="431800"/>
          </a:xfrm>
          <a:prstGeom prst="rightArrow"/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000" lang="zh-CN" smtClean="0">
              <a:solidFill>
                <a:schemeClr val="tx1"/>
              </a:solidFill>
            </a:endParaRPr>
          </a:p>
        </p:txBody>
      </p:sp>
      <p:grpSp>
        <p:nvGrpSpPr>
          <p:cNvPr id="95" name="组合 7"/>
          <p:cNvGrpSpPr/>
          <p:nvPr/>
        </p:nvGrpSpPr>
        <p:grpSpPr>
          <a:xfrm>
            <a:off x="2914015" y="5007610"/>
            <a:ext cx="1256030" cy="1259205"/>
            <a:chOff x="3573" y="5400"/>
            <a:chExt cx="2380" cy="1928"/>
          </a:xfrm>
        </p:grpSpPr>
        <p:sp>
          <p:nvSpPr>
            <p:cNvPr id="1048720" name="Line 99"/>
            <p:cNvSpPr/>
            <p:nvPr/>
          </p:nvSpPr>
          <p:spPr>
            <a:xfrm flipH="1">
              <a:off x="3573" y="5513"/>
              <a:ext cx="2380" cy="1587"/>
            </a:xfrm>
            <a:prstGeom prst="line"/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721" name="Line 100"/>
            <p:cNvSpPr/>
            <p:nvPr/>
          </p:nvSpPr>
          <p:spPr>
            <a:xfrm>
              <a:off x="3913" y="5400"/>
              <a:ext cx="2040" cy="1928"/>
            </a:xfrm>
            <a:prstGeom prst="line"/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8722" name="任意多边形 12"/>
          <p:cNvSpPr/>
          <p:nvPr/>
        </p:nvSpPr>
        <p:spPr>
          <a:xfrm>
            <a:off x="6948170" y="3644900"/>
            <a:ext cx="2286000" cy="1801495"/>
          </a:xfrm>
          <a:custGeom>
            <a:avLst/>
            <a:gdLst>
              <a:gd name="connisteX0" fmla="*/ 0 w 2286000"/>
              <a:gd name="connsiteY0" fmla="*/ 1226185 h 1801495"/>
              <a:gd name="connisteX1" fmla="*/ 60325 w 2286000"/>
              <a:gd name="connsiteY1" fmla="*/ 1301750 h 1801495"/>
              <a:gd name="connisteX2" fmla="*/ 106045 w 2286000"/>
              <a:gd name="connsiteY2" fmla="*/ 1377950 h 1801495"/>
              <a:gd name="connisteX3" fmla="*/ 151130 w 2286000"/>
              <a:gd name="connsiteY3" fmla="*/ 1453515 h 1801495"/>
              <a:gd name="connisteX4" fmla="*/ 196850 w 2286000"/>
              <a:gd name="connsiteY4" fmla="*/ 1529080 h 1801495"/>
              <a:gd name="connisteX5" fmla="*/ 272415 w 2286000"/>
              <a:gd name="connsiteY5" fmla="*/ 1604645 h 1801495"/>
              <a:gd name="connisteX6" fmla="*/ 332740 w 2286000"/>
              <a:gd name="connsiteY6" fmla="*/ 1680210 h 1801495"/>
              <a:gd name="connisteX7" fmla="*/ 408940 w 2286000"/>
              <a:gd name="connsiteY7" fmla="*/ 1710690 h 1801495"/>
              <a:gd name="connisteX8" fmla="*/ 499745 w 2286000"/>
              <a:gd name="connsiteY8" fmla="*/ 1771015 h 1801495"/>
              <a:gd name="connisteX9" fmla="*/ 575310 w 2286000"/>
              <a:gd name="connsiteY9" fmla="*/ 1786255 h 1801495"/>
              <a:gd name="connisteX10" fmla="*/ 666115 w 2286000"/>
              <a:gd name="connsiteY10" fmla="*/ 1801495 h 1801495"/>
              <a:gd name="connisteX11" fmla="*/ 756920 w 2286000"/>
              <a:gd name="connsiteY11" fmla="*/ 1786255 h 1801495"/>
              <a:gd name="connisteX12" fmla="*/ 832485 w 2286000"/>
              <a:gd name="connsiteY12" fmla="*/ 1725930 h 1801495"/>
              <a:gd name="connisteX13" fmla="*/ 908050 w 2286000"/>
              <a:gd name="connsiteY13" fmla="*/ 1680210 h 1801495"/>
              <a:gd name="connisteX14" fmla="*/ 1029335 w 2286000"/>
              <a:gd name="connsiteY14" fmla="*/ 1619885 h 1801495"/>
              <a:gd name="connisteX15" fmla="*/ 1104900 w 2286000"/>
              <a:gd name="connsiteY15" fmla="*/ 1574800 h 1801495"/>
              <a:gd name="connisteX16" fmla="*/ 1181100 w 2286000"/>
              <a:gd name="connsiteY16" fmla="*/ 1513840 h 1801495"/>
              <a:gd name="connisteX17" fmla="*/ 1286510 w 2286000"/>
              <a:gd name="connsiteY17" fmla="*/ 1423035 h 1801495"/>
              <a:gd name="connisteX18" fmla="*/ 1347470 w 2286000"/>
              <a:gd name="connsiteY18" fmla="*/ 1347470 h 1801495"/>
              <a:gd name="connisteX19" fmla="*/ 1423035 w 2286000"/>
              <a:gd name="connsiteY19" fmla="*/ 1256665 h 1801495"/>
              <a:gd name="connisteX20" fmla="*/ 1498600 w 2286000"/>
              <a:gd name="connsiteY20" fmla="*/ 1181100 h 1801495"/>
              <a:gd name="connisteX21" fmla="*/ 1589405 w 2286000"/>
              <a:gd name="connsiteY21" fmla="*/ 1104900 h 1801495"/>
              <a:gd name="connisteX22" fmla="*/ 1650365 w 2286000"/>
              <a:gd name="connsiteY22" fmla="*/ 1029335 h 1801495"/>
              <a:gd name="connisteX23" fmla="*/ 1741170 w 2286000"/>
              <a:gd name="connsiteY23" fmla="*/ 938530 h 1801495"/>
              <a:gd name="connisteX24" fmla="*/ 1801495 w 2286000"/>
              <a:gd name="connsiteY24" fmla="*/ 862965 h 1801495"/>
              <a:gd name="connisteX25" fmla="*/ 1831975 w 2286000"/>
              <a:gd name="connsiteY25" fmla="*/ 787400 h 1801495"/>
              <a:gd name="connisteX26" fmla="*/ 1877060 w 2286000"/>
              <a:gd name="connsiteY26" fmla="*/ 696595 h 1801495"/>
              <a:gd name="connisteX27" fmla="*/ 1922780 w 2286000"/>
              <a:gd name="connsiteY27" fmla="*/ 605790 h 1801495"/>
              <a:gd name="connisteX28" fmla="*/ 1967865 w 2286000"/>
              <a:gd name="connsiteY28" fmla="*/ 514985 h 1801495"/>
              <a:gd name="connisteX29" fmla="*/ 1998345 w 2286000"/>
              <a:gd name="connsiteY29" fmla="*/ 438785 h 1801495"/>
              <a:gd name="connisteX30" fmla="*/ 2043430 w 2286000"/>
              <a:gd name="connsiteY30" fmla="*/ 363220 h 1801495"/>
              <a:gd name="connisteX31" fmla="*/ 2073910 w 2286000"/>
              <a:gd name="connsiteY31" fmla="*/ 287655 h 1801495"/>
              <a:gd name="connisteX32" fmla="*/ 2119630 w 2286000"/>
              <a:gd name="connsiteY32" fmla="*/ 196850 h 1801495"/>
              <a:gd name="connisteX33" fmla="*/ 2164715 w 2286000"/>
              <a:gd name="connsiteY33" fmla="*/ 121285 h 1801495"/>
              <a:gd name="connisteX34" fmla="*/ 2210435 w 2286000"/>
              <a:gd name="connsiteY34" fmla="*/ 45720 h 1801495"/>
              <a:gd name="connisteX35" fmla="*/ 2286000 w 2286000"/>
              <a:gd name="connsiteY35" fmla="*/ 0 h 18014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286000" h="1801495">
                <a:moveTo>
                  <a:pt x="0" y="1226185"/>
                </a:moveTo>
                <a:cubicBezTo>
                  <a:pt x="11430" y="1239520"/>
                  <a:pt x="39370" y="1271270"/>
                  <a:pt x="60325" y="1301750"/>
                </a:cubicBezTo>
                <a:cubicBezTo>
                  <a:pt x="81280" y="1332230"/>
                  <a:pt x="87630" y="1347470"/>
                  <a:pt x="106045" y="1377950"/>
                </a:cubicBezTo>
                <a:cubicBezTo>
                  <a:pt x="124460" y="1408430"/>
                  <a:pt x="132715" y="1423035"/>
                  <a:pt x="151130" y="1453515"/>
                </a:cubicBezTo>
                <a:cubicBezTo>
                  <a:pt x="169545" y="1483995"/>
                  <a:pt x="172720" y="1498600"/>
                  <a:pt x="196850" y="1529080"/>
                </a:cubicBezTo>
                <a:cubicBezTo>
                  <a:pt x="220980" y="1559560"/>
                  <a:pt x="245110" y="1574165"/>
                  <a:pt x="272415" y="1604645"/>
                </a:cubicBezTo>
                <a:cubicBezTo>
                  <a:pt x="299720" y="1635125"/>
                  <a:pt x="305435" y="1659255"/>
                  <a:pt x="332740" y="1680210"/>
                </a:cubicBezTo>
                <a:cubicBezTo>
                  <a:pt x="360045" y="1701165"/>
                  <a:pt x="375285" y="1692275"/>
                  <a:pt x="408940" y="1710690"/>
                </a:cubicBezTo>
                <a:cubicBezTo>
                  <a:pt x="442595" y="1729105"/>
                  <a:pt x="466725" y="1755775"/>
                  <a:pt x="499745" y="1771015"/>
                </a:cubicBezTo>
                <a:cubicBezTo>
                  <a:pt x="532765" y="1786255"/>
                  <a:pt x="542290" y="1779905"/>
                  <a:pt x="575310" y="1786255"/>
                </a:cubicBezTo>
                <a:cubicBezTo>
                  <a:pt x="608330" y="1792605"/>
                  <a:pt x="629920" y="1801495"/>
                  <a:pt x="666115" y="1801495"/>
                </a:cubicBezTo>
                <a:cubicBezTo>
                  <a:pt x="702310" y="1801495"/>
                  <a:pt x="723900" y="1801495"/>
                  <a:pt x="756920" y="1786255"/>
                </a:cubicBezTo>
                <a:cubicBezTo>
                  <a:pt x="789940" y="1771015"/>
                  <a:pt x="802005" y="1746885"/>
                  <a:pt x="832485" y="1725930"/>
                </a:cubicBezTo>
                <a:cubicBezTo>
                  <a:pt x="862965" y="1704975"/>
                  <a:pt x="868680" y="1701165"/>
                  <a:pt x="908050" y="1680210"/>
                </a:cubicBezTo>
                <a:cubicBezTo>
                  <a:pt x="947420" y="1659255"/>
                  <a:pt x="989965" y="1640840"/>
                  <a:pt x="1029335" y="1619885"/>
                </a:cubicBezTo>
                <a:cubicBezTo>
                  <a:pt x="1068705" y="1598930"/>
                  <a:pt x="1074420" y="1595755"/>
                  <a:pt x="1104900" y="1574800"/>
                </a:cubicBezTo>
                <a:cubicBezTo>
                  <a:pt x="1135380" y="1553845"/>
                  <a:pt x="1144905" y="1544320"/>
                  <a:pt x="1181100" y="1513840"/>
                </a:cubicBezTo>
                <a:cubicBezTo>
                  <a:pt x="1217295" y="1483360"/>
                  <a:pt x="1253490" y="1456055"/>
                  <a:pt x="1286510" y="1423035"/>
                </a:cubicBezTo>
                <a:cubicBezTo>
                  <a:pt x="1319530" y="1390015"/>
                  <a:pt x="1320165" y="1380490"/>
                  <a:pt x="1347470" y="1347470"/>
                </a:cubicBezTo>
                <a:cubicBezTo>
                  <a:pt x="1374775" y="1314450"/>
                  <a:pt x="1392555" y="1289685"/>
                  <a:pt x="1423035" y="1256665"/>
                </a:cubicBezTo>
                <a:cubicBezTo>
                  <a:pt x="1453515" y="1223645"/>
                  <a:pt x="1465580" y="1211580"/>
                  <a:pt x="1498600" y="1181100"/>
                </a:cubicBezTo>
                <a:cubicBezTo>
                  <a:pt x="1531620" y="1150620"/>
                  <a:pt x="1558925" y="1135380"/>
                  <a:pt x="1589405" y="1104900"/>
                </a:cubicBezTo>
                <a:cubicBezTo>
                  <a:pt x="1619885" y="1074420"/>
                  <a:pt x="1619885" y="1062355"/>
                  <a:pt x="1650365" y="1029335"/>
                </a:cubicBezTo>
                <a:cubicBezTo>
                  <a:pt x="1680845" y="996315"/>
                  <a:pt x="1710690" y="971550"/>
                  <a:pt x="1741170" y="938530"/>
                </a:cubicBezTo>
                <a:cubicBezTo>
                  <a:pt x="1771650" y="905510"/>
                  <a:pt x="1783080" y="893445"/>
                  <a:pt x="1801495" y="862965"/>
                </a:cubicBezTo>
                <a:cubicBezTo>
                  <a:pt x="1819910" y="832485"/>
                  <a:pt x="1816735" y="820420"/>
                  <a:pt x="1831975" y="787400"/>
                </a:cubicBezTo>
                <a:cubicBezTo>
                  <a:pt x="1847215" y="754380"/>
                  <a:pt x="1858645" y="732790"/>
                  <a:pt x="1877060" y="696595"/>
                </a:cubicBezTo>
                <a:cubicBezTo>
                  <a:pt x="1895475" y="660400"/>
                  <a:pt x="1904365" y="641985"/>
                  <a:pt x="1922780" y="605790"/>
                </a:cubicBezTo>
                <a:cubicBezTo>
                  <a:pt x="1941195" y="569595"/>
                  <a:pt x="1952625" y="548640"/>
                  <a:pt x="1967865" y="514985"/>
                </a:cubicBezTo>
                <a:cubicBezTo>
                  <a:pt x="1983105" y="481330"/>
                  <a:pt x="1983105" y="469265"/>
                  <a:pt x="1998345" y="438785"/>
                </a:cubicBezTo>
                <a:cubicBezTo>
                  <a:pt x="2013585" y="408305"/>
                  <a:pt x="2028190" y="393700"/>
                  <a:pt x="2043430" y="363220"/>
                </a:cubicBezTo>
                <a:cubicBezTo>
                  <a:pt x="2058670" y="332740"/>
                  <a:pt x="2058670" y="320675"/>
                  <a:pt x="2073910" y="287655"/>
                </a:cubicBezTo>
                <a:cubicBezTo>
                  <a:pt x="2089150" y="254635"/>
                  <a:pt x="2101215" y="229870"/>
                  <a:pt x="2119630" y="196850"/>
                </a:cubicBezTo>
                <a:cubicBezTo>
                  <a:pt x="2138045" y="163830"/>
                  <a:pt x="2146300" y="151765"/>
                  <a:pt x="2164715" y="121285"/>
                </a:cubicBezTo>
                <a:cubicBezTo>
                  <a:pt x="2183130" y="90805"/>
                  <a:pt x="2186305" y="69850"/>
                  <a:pt x="2210435" y="45720"/>
                </a:cubicBezTo>
                <a:cubicBezTo>
                  <a:pt x="2234565" y="21590"/>
                  <a:pt x="2272030" y="7620"/>
                  <a:pt x="2286000" y="0"/>
                </a:cubicBezTo>
              </a:path>
            </a:pathLst>
          </a:custGeom>
          <a:noFill/>
          <a:ln w="698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000" lang="zh-CN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2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2">
                      <p:stCondLst>
                        <p:cond delay="indefinite"/>
                      </p:stCondLst>
                      <p:childTnLst>
                        <p:par>
                          <p:cTn fill="hold" id="3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4" grpId="0"/>
      <p:bldP spid="1048718" grpId="0"/>
      <p:bldP spid="1048719" grpId="0" bldLvl="0" animBg="1"/>
      <p:bldP spid="1048717" grpId="0" bldLvl="0" animBg="1"/>
      <p:bldP spid="1048712" grpId="0" bldLvl="0" animBg="1"/>
      <p:bldP spid="1048716" grpId="0"/>
      <p:bldP spid="104872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/>
          </p:cNvSpPr>
          <p:nvPr>
            <p:ph type="title"/>
          </p:nvPr>
        </p:nvSpPr>
        <p:spPr>
          <a:xfrm>
            <a:off x="2628265" y="188595"/>
            <a:ext cx="6372225" cy="792163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en-US" b="1" dirty="0" lang="zh-CN">
                <a:latin typeface="黑体" panose="02010609060101010101" pitchFamily="49" charset="-122"/>
              </a:rPr>
              <a:t>逻辑运算符和逻辑表达式 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724" name="Rectangle 6"/>
          <p:cNvSpPr/>
          <p:nvPr/>
        </p:nvSpPr>
        <p:spPr>
          <a:xfrm>
            <a:off x="107950" y="4798060"/>
            <a:ext cx="8893175" cy="1728788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dirty="0" sz="32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en-US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算法可以写为：</a:t>
            </a:r>
            <a:endParaRPr altLang="en-US" dirty="0" sz="32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altLang="zh-CN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(year%4==0 &amp;&amp; year%100 !=0 ) || (year%400==0)</a:t>
            </a:r>
            <a:endParaRPr altLang="zh-CN" dirty="0" sz="32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32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altLang="zh-CN" b="0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该式值为真是闰年，否则为非闰年。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25" name="Rectangle 5"/>
          <p:cNvSpPr/>
          <p:nvPr/>
        </p:nvSpPr>
        <p:spPr>
          <a:xfrm>
            <a:off x="466090" y="1341755"/>
            <a:ext cx="8391525" cy="3204845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 indent="-342900" marL="342900">
              <a:spcBef>
                <a:spcPct val="20000"/>
              </a:spcBef>
            </a:pPr>
            <a:r>
              <a:rPr altLang="en-US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例：用逻辑表达式刻画闰年的算法</a:t>
            </a:r>
            <a:endParaRPr altLang="en-US" dirty="0" sz="32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342900" marL="342900">
              <a:spcBef>
                <a:spcPct val="20000"/>
              </a:spcBef>
            </a:pPr>
            <a:endParaRPr altLang="en-US" dirty="0" sz="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342900" marL="342900"/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数学上，满足如下定义的是闰年：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342900" marL="342900">
              <a:spcBef>
                <a:spcPct val="2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2008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342900" marL="342900">
              <a:spcBef>
                <a:spcPct val="20000"/>
              </a:spcBef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342900" marL="342900">
              <a:spcBef>
                <a:spcPct val="2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1600, 2000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26" name="Text Box 19"/>
          <p:cNvSpPr txBox="1"/>
          <p:nvPr/>
        </p:nvSpPr>
        <p:spPr>
          <a:xfrm>
            <a:off x="5723255" y="4293870"/>
            <a:ext cx="2985135" cy="802640"/>
          </a:xfrm>
          <a:prstGeom prst="rect"/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altLang="en-US" b="0" dirty="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altLang="en-US" b="0" dirty="0" lang="zh-CN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Rectangle 3"/>
          <p:cNvSpPr>
            <a:spLocks noGrp="1"/>
          </p:cNvSpPr>
          <p:nvPr>
            <p:ph type="body"/>
          </p:nvPr>
        </p:nvSpPr>
        <p:spPr>
          <a:xfrm>
            <a:off x="1260475" y="1554163"/>
            <a:ext cx="7056438" cy="2446337"/>
          </a:xfrm>
        </p:spPr>
        <p:txBody>
          <a:bodyPr anchor="t" anchorCtr="0" bIns="45720" lIns="91440" rIns="91440" tIns="45720" vert="horz" wrap="square"/>
          <a:p>
            <a:pPr>
              <a:spcBef>
                <a:spcPct val="0"/>
              </a:spcBef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例</a:t>
            </a:r>
            <a:r>
              <a:rPr altLang="zh-CN" dirty="0" sz="2800" lang="en-US">
                <a:latin typeface="Times New Roman" panose="02020603050405020304" pitchFamily="18" charset="0"/>
              </a:rPr>
              <a:t>: </a:t>
            </a:r>
            <a:r>
              <a:rPr altLang="en-US" dirty="0" sz="2800" lang="zh-CN">
                <a:latin typeface="Times New Roman" panose="02020603050405020304" pitchFamily="18" charset="0"/>
              </a:rPr>
              <a:t>对于以下程序片段，正确的说法是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r>
              <a:rPr altLang="en-US" dirty="0" sz="2800" lang="zh-CN">
                <a:latin typeface="Times New Roman" panose="02020603050405020304" pitchFamily="18" charset="0"/>
              </a:rPr>
              <a:t> </a:t>
            </a:r>
            <a:r>
              <a:rPr altLang="en-US" b="1" dirty="0" sz="2800" lang="zh-CN" u="sng">
                <a:latin typeface="Times New Roman" panose="02020603050405020304" pitchFamily="18" charset="0"/>
              </a:rPr>
              <a:t>   </a:t>
            </a:r>
            <a:endParaRPr altLang="zh-CN" b="1" dirty="0" sz="2800" lang="en-US" u="sng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b1=1</a:t>
            </a:r>
            <a:r>
              <a:rPr altLang="en-US" dirty="0" sz="2800" lang="zh-CN">
                <a:latin typeface="Times New Roman" panose="02020603050405020304" pitchFamily="18" charset="0"/>
              </a:rPr>
              <a:t>；</a:t>
            </a:r>
            <a:r>
              <a:rPr altLang="zh-CN" dirty="0" sz="2800" lang="en-US">
                <a:latin typeface="Times New Roman" panose="02020603050405020304" pitchFamily="18" charset="0"/>
              </a:rPr>
              <a:t>b2=5</a:t>
            </a:r>
            <a:r>
              <a:rPr altLang="en-US" dirty="0" sz="2800" lang="zh-CN">
                <a:latin typeface="Times New Roman" panose="02020603050405020304" pitchFamily="18" charset="0"/>
              </a:rPr>
              <a:t>；</a:t>
            </a:r>
            <a:r>
              <a:rPr altLang="zh-CN" dirty="0" sz="2800" lang="en-US">
                <a:latin typeface="Times New Roman" panose="02020603050405020304" pitchFamily="18" charset="0"/>
              </a:rPr>
              <a:t>b3=0</a:t>
            </a:r>
            <a:r>
              <a:rPr altLang="en-US" dirty="0" sz="2800" lang="zh-CN">
                <a:latin typeface="Times New Roman" panose="02020603050405020304" pitchFamily="18" charset="0"/>
              </a:rPr>
              <a:t>；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if</a:t>
            </a:r>
            <a:r>
              <a:rPr altLang="en-US" dirty="0" sz="2800" lang="zh-CN">
                <a:latin typeface="Times New Roman" panose="02020603050405020304" pitchFamily="18" charset="0"/>
              </a:rPr>
              <a:t> （</a:t>
            </a:r>
            <a:r>
              <a:rPr altLang="zh-CN" dirty="0" sz="2800" lang="en-US">
                <a:latin typeface="Times New Roman" panose="02020603050405020304" pitchFamily="18" charset="0"/>
              </a:rPr>
              <a:t>b3=b2-b1</a:t>
            </a:r>
            <a:r>
              <a:rPr altLang="en-US" dirty="0" sz="2800" lang="zh-CN">
                <a:latin typeface="Times New Roman" panose="02020603050405020304" pitchFamily="18" charset="0"/>
              </a:rPr>
              <a:t>）  </a:t>
            </a:r>
            <a:r>
              <a:rPr altLang="zh-CN" dirty="0" sz="2800" lang="en-US">
                <a:latin typeface="Times New Roman" panose="02020603050405020304" pitchFamily="18" charset="0"/>
              </a:rPr>
              <a:t>printf(“*”);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printf(“#”);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altLang="en-US" dirty="0" sz="20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28" name="Rectangle 3"/>
          <p:cNvSpPr txBox="1"/>
          <p:nvPr/>
        </p:nvSpPr>
        <p:spPr>
          <a:xfrm>
            <a:off x="1960563" y="4373563"/>
            <a:ext cx="6067425" cy="1143000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514350" marL="514350">
              <a:buFont typeface="Wingdings" panose="05000000000000000000" pitchFamily="2" charset="2"/>
              <a:buAutoNum type="alphaUcParenBoth"/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输出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 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514350" marL="514350">
              <a:buNone/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(C)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*#         (D)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有语法错误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514350" marL="514350">
              <a:buNone/>
            </a:pP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514350" marL="514350">
              <a:buFont typeface="Wingdings" panose="05000000000000000000" pitchFamily="2" charset="2"/>
              <a:buChar char="§"/>
            </a:pP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29" name="TextBox 6"/>
          <p:cNvSpPr txBox="1"/>
          <p:nvPr/>
        </p:nvSpPr>
        <p:spPr>
          <a:xfrm>
            <a:off x="6372225" y="6018213"/>
            <a:ext cx="2390775" cy="4603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dirty="0" lang="zh-CN">
                <a:solidFill>
                  <a:srgbClr val="CC0066"/>
                </a:solidFill>
                <a:cs typeface="Times New Roman" panose="02020603050405020304" pitchFamily="18" charset="0"/>
              </a:rPr>
              <a:t>答案：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C</a:t>
            </a:r>
            <a:endParaRPr altLang="en-US" dirty="0" lang="zh-CN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1048730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r>
              <a:rPr altLang="en-US" b="1" dirty="0" lang="zh-CN"/>
              <a:t>练习</a:t>
            </a:r>
            <a:endParaRPr altLang="en-US" b="1" dirty="0" lang="zh-CN"/>
          </a:p>
        </p:txBody>
      </p:sp>
      <p:sp>
        <p:nvSpPr>
          <p:cNvPr id="1048732" name="内容占位符 2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496300" cy="503238"/>
          </a:xfrm>
        </p:spPr>
        <p:txBody>
          <a:bodyPr anchor="t" anchorCtr="0" bIns="45720" lIns="91440" rIns="91440" tIns="45720" vert="horz" wrap="square"/>
          <a:p>
            <a:pPr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下面程序判断输入的整数是否为</a:t>
            </a:r>
            <a:r>
              <a:rPr altLang="zh-CN" dirty="0" sz="2800" lang="en-US">
                <a:latin typeface="Times New Roman" panose="02020603050405020304" pitchFamily="18" charset="0"/>
              </a:rPr>
              <a:t>0</a:t>
            </a:r>
            <a:r>
              <a:rPr altLang="en-US" dirty="0" sz="2800" lang="zh-CN">
                <a:latin typeface="Times New Roman" panose="02020603050405020304" pitchFamily="18" charset="0"/>
              </a:rPr>
              <a:t>，其中错误有</a:t>
            </a:r>
            <a:r>
              <a:rPr altLang="en-US" dirty="0" sz="2800" lang="zh-CN" u="sng">
                <a:latin typeface="Times New Roman" panose="02020603050405020304" pitchFamily="18" charset="0"/>
              </a:rPr>
              <a:t>      </a:t>
            </a:r>
            <a:r>
              <a:rPr altLang="en-US" dirty="0" sz="2800" lang="zh-CN">
                <a:latin typeface="Times New Roman" panose="02020603050405020304" pitchFamily="18" charset="0"/>
              </a:rPr>
              <a:t>个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altLang="zh-CN" dirty="0" sz="2800" lang="en-US">
                <a:latin typeface="Times New Roman" panose="02020603050405020304" pitchFamily="18" charset="0"/>
              </a:rPr>
              <a:t>       </a:t>
            </a:r>
            <a:endParaRPr altLang="en-US" dirty="0" sz="28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33" name="TextBox 3"/>
          <p:cNvSpPr txBox="1"/>
          <p:nvPr/>
        </p:nvSpPr>
        <p:spPr>
          <a:xfrm>
            <a:off x="7005638" y="6089015"/>
            <a:ext cx="1958975" cy="4603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lang="zh-CN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altLang="zh-CN" b="0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altLang="en-US" b="0" dirty="0" lang="zh-CN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1048734" name="内容占位符 2"/>
          <p:cNvSpPr/>
          <p:nvPr/>
        </p:nvSpPr>
        <p:spPr>
          <a:xfrm>
            <a:off x="1836738" y="5734050"/>
            <a:ext cx="4248150" cy="1008063"/>
          </a:xfrm>
          <a:prstGeom prst="rect"/>
          <a:noFill/>
          <a:ln w="9525">
            <a:noFill/>
          </a:ln>
        </p:spPr>
        <p:txBody>
          <a:bodyPr anchor="t" anchorCtr="0"/>
          <a:p>
            <a:pPr eaLnBrk="0" hangingPunct="0" indent="-342900" marL="342900">
              <a:spcBef>
                <a:spcPct val="2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  （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35" name="内容占位符 2"/>
          <p:cNvSpPr/>
          <p:nvPr/>
        </p:nvSpPr>
        <p:spPr>
          <a:xfrm>
            <a:off x="1331913" y="1989138"/>
            <a:ext cx="6264275" cy="3600450"/>
          </a:xfrm>
          <a:prstGeom prst="rect"/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spcBef>
                <a:spcPct val="20000"/>
              </a:spcBef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#include  &lt;stdio.h&gt;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int main()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{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i;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scanf(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i );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 i=0)  printf(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“输入为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0\n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　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0;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 indent="-342900" marL="342900">
              <a:spcBef>
                <a:spcPct val="20000"/>
              </a:spcBef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}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altLang="zh-CN" b="0" dirty="0" sz="140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30, 2024</a:t>
            </a:fld>
            <a:endParaRPr altLang="zh-CN" b="0" dirty="0" sz="140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607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语言的构成体系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数据类型（数据结构</a:t>
            </a:r>
            <a:r>
              <a:rPr altLang="zh-CN" b="1" dirty="0" lang="en-US">
                <a:latin typeface="Times New Roman" panose="02020603050405020304" pitchFamily="18" charset="0"/>
              </a:rPr>
              <a:t>+</a:t>
            </a:r>
            <a:r>
              <a:rPr altLang="en-US" b="1" dirty="0" lang="zh-CN">
                <a:latin typeface="Times New Roman" panose="02020603050405020304" pitchFamily="18" charset="0"/>
              </a:rPr>
              <a:t>运算）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altLang="en-US" b="1" dirty="0" lang="zh-CN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复杂数据类型：数组、指针、结构体、联合体等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altLang="en-US" b="1" dirty="0" lang="zh-CN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语句（描述和控制操作步骤）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支持结构化程序设计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3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即</a:t>
            </a: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语言要有相应的语句来支持</a:t>
            </a: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altLang="en-US" b="1" dirty="0" lang="zh-CN">
                <a:latin typeface="Times New Roman" panose="02020603050405020304" pitchFamily="18" charset="0"/>
              </a:rPr>
              <a:t>、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选择</a:t>
            </a:r>
            <a:r>
              <a:rPr altLang="en-US" b="1" dirty="0" lang="zh-CN">
                <a:latin typeface="Times New Roman" panose="02020603050405020304" pitchFamily="18" charset="0"/>
              </a:rPr>
              <a:t>和循环结构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函数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程序由一系列函数组成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程序运行的基本单元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608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sz="4400" lang="en-US">
                <a:latin typeface="Times New Roman" panose="02020603050405020304" pitchFamily="18" charset="0"/>
              </a:rPr>
              <a:t>C</a:t>
            </a:r>
            <a:r>
              <a:rPr altLang="en-US" b="1" dirty="0" sz="4400" lang="zh-CN">
                <a:latin typeface="黑体" panose="02010609060101010101" pitchFamily="49" charset="-122"/>
              </a:rPr>
              <a:t>语言概览</a:t>
            </a:r>
            <a:endParaRPr altLang="en-US" b="1" dirty="0" sz="440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anchor="ctr" anchorCtr="0" bIns="45720" lIns="91440" rIns="91440" tIns="45720" vert="horz" wrap="square"/>
          <a:p>
            <a:r>
              <a:rPr altLang="en-US" dirty="0" lang="zh-CN"/>
              <a:t>练习</a:t>
            </a:r>
            <a:endParaRPr altLang="en-US" dirty="0" lang="zh-CN"/>
          </a:p>
        </p:txBody>
      </p:sp>
      <p:sp>
        <p:nvSpPr>
          <p:cNvPr id="1048737" name="Rectangle 3"/>
          <p:cNvSpPr>
            <a:spLocks noGrp="1"/>
          </p:cNvSpPr>
          <p:nvPr>
            <p:ph type="body"/>
          </p:nvPr>
        </p:nvSpPr>
        <p:spPr>
          <a:xfrm>
            <a:off x="468313" y="1268413"/>
            <a:ext cx="8496300" cy="5430837"/>
          </a:xfrm>
        </p:spPr>
        <p:txBody>
          <a:bodyPr anchor="t" anchorCtr="0" bIns="45720" lIns="91440" rIns="91440" tIns="45720" vert="horz" wrap="square"/>
          <a:p>
            <a:pPr>
              <a:spcBef>
                <a:spcPct val="0"/>
              </a:spcBef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例</a:t>
            </a:r>
            <a:r>
              <a:rPr altLang="zh-CN" dirty="0" sz="2800" lang="en-US">
                <a:latin typeface="Times New Roman" panose="02020603050405020304" pitchFamily="18" charset="0"/>
              </a:rPr>
              <a:t>:</a:t>
            </a:r>
            <a:r>
              <a:rPr altLang="en-US" dirty="0" sz="2800" lang="zh-CN">
                <a:latin typeface="Times New Roman" panose="02020603050405020304" pitchFamily="18" charset="0"/>
              </a:rPr>
              <a:t>设所有变量均已定义，写出下列程序段运行后</a:t>
            </a:r>
            <a:r>
              <a:rPr altLang="zh-CN" dirty="0" sz="2800" lang="en-US">
                <a:latin typeface="Times New Roman" panose="02020603050405020304" pitchFamily="18" charset="0"/>
              </a:rPr>
              <a:t>x</a:t>
            </a:r>
            <a:r>
              <a:rPr altLang="en-US" dirty="0" sz="2800" lang="zh-CN">
                <a:latin typeface="Times New Roman" panose="02020603050405020304" pitchFamily="18" charset="0"/>
              </a:rPr>
              <a:t>的值结果。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b1=1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b2=2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b3=0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x=15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a=3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b=4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endParaRPr altLang="zh-CN" b="1" dirty="0" sz="28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if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altLang="zh-CN" b="1" dirty="0" lang="en-US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if  (a&lt;b)</a:t>
            </a:r>
            <a:endParaRPr altLang="zh-CN" b="1" dirty="0" sz="28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altLang="zh-CN" b="1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if  ( !b3 )   x=0</a:t>
            </a:r>
            <a:r>
              <a:rPr altLang="en-US" b="1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b="1" dirty="0" sz="2800" lang="zh-CN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en-US" b="1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r>
              <a:rPr altLang="zh-CN" b="1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 x=1</a:t>
            </a:r>
            <a:r>
              <a:rPr altLang="en-US" b="1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</a:t>
            </a:r>
            <a:endParaRPr altLang="en-US" b="1" dirty="0" sz="2800" lang="zh-CN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en-US" b="1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altLang="zh-CN" b="1" dirty="0" sz="2800" lang="en-US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endParaRPr altLang="zh-CN" b="1" dirty="0" sz="2800" lang="en-US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else  x=2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altLang="en-US" b="1" dirty="0" sz="28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altLang="en-US" b="1" dirty="0" lang="zh-CN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altLang="zh-CN" b="1" dirty="0" lang="en-US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altLang="zh-CN" b="1" dirty="0" lang="en-US">
              <a:solidFill>
                <a:srgbClr val="0099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else  x=3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；    </a:t>
            </a:r>
            <a:endParaRPr altLang="zh-CN" b="1" dirty="0" sz="28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endParaRPr altLang="en-US" b="1" dirty="0" sz="28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None/>
            </a:pP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      x</a:t>
            </a:r>
            <a:r>
              <a:rPr altLang="en-US" dirty="0" sz="2800" lang="zh-CN">
                <a:latin typeface="Times New Roman" panose="02020603050405020304" pitchFamily="18" charset="0"/>
              </a:rPr>
              <a:t>的值是：</a:t>
            </a:r>
            <a:r>
              <a:rPr altLang="en-US" b="1" dirty="0" sz="2800" 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altLang="zh-CN" b="1" dirty="0" sz="2800" lang="en-US">
                <a:latin typeface="Times New Roman" panose="02020603050405020304" pitchFamily="18" charset="0"/>
                <a:ea typeface="宋体" panose="02010600030101010101" pitchFamily="2" charset="-122"/>
              </a:rPr>
              <a:t>_______</a:t>
            </a:r>
            <a:endParaRPr altLang="zh-CN" b="1" dirty="0" sz="2800"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altLang="en-US" b="1" dirty="0" sz="2000"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738" name="TextBox 3"/>
          <p:cNvSpPr txBox="1"/>
          <p:nvPr/>
        </p:nvSpPr>
        <p:spPr>
          <a:xfrm>
            <a:off x="6731953" y="5948998"/>
            <a:ext cx="1871662" cy="52197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dirty="0" sz="2800" lang="zh-CN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altLang="zh-CN" dirty="0" sz="2800" lang="en-US">
                <a:solidFill>
                  <a:srgbClr val="CC0066"/>
                </a:solidFill>
                <a:cs typeface="Times New Roman" panose="02020603050405020304" pitchFamily="18" charset="0"/>
              </a:rPr>
              <a:t>0</a:t>
            </a:r>
            <a:endParaRPr altLang="en-US" dirty="0" sz="2800" lang="zh-CN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/>
          </p:cNvSpPr>
          <p:nvPr>
            <p:ph type="title"/>
          </p:nvPr>
        </p:nvSpPr>
        <p:spPr>
          <a:xfrm>
            <a:off x="2586355" y="300355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lang="zh-CN">
                <a:latin typeface="黑体" panose="02010609060101010101" pitchFamily="49" charset="-122"/>
              </a:rPr>
              <a:t>选择结构程序设计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740" name="Rectangle 3"/>
          <p:cNvSpPr>
            <a:spLocks noGrp="1"/>
          </p:cNvSpPr>
          <p:nvPr>
            <p:ph type="body"/>
          </p:nvPr>
        </p:nvSpPr>
        <p:spPr>
          <a:xfrm>
            <a:off x="468313" y="1628775"/>
            <a:ext cx="8283575" cy="4522788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altLang="en-US" b="1" dirty="0" lang="zh-CN">
                <a:solidFill>
                  <a:srgbClr val="FF0066"/>
                </a:solidFill>
                <a:latin typeface="Times New Roman" panose="02020603050405020304" pitchFamily="18" charset="0"/>
              </a:rPr>
              <a:t>选择</a:t>
            </a:r>
            <a:r>
              <a:rPr altLang="en-US" dirty="0" lang="zh-CN">
                <a:latin typeface="Times New Roman" panose="02020603050405020304" pitchFamily="18" charset="0"/>
              </a:rPr>
              <a:t>结构的程序设计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3200" lang="en-US">
                <a:solidFill>
                  <a:srgbClr val="B2B2B2"/>
                </a:solidFill>
                <a:latin typeface="Times New Roman" panose="02020603050405020304" pitchFamily="18" charset="0"/>
              </a:rPr>
              <a:t>if ...(else)...</a:t>
            </a:r>
            <a:endParaRPr altLang="zh-CN" b="1" dirty="0" sz="3200" lang="en-US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switch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en-US" b="1" dirty="0" sz="3200" lang="zh-CN">
                <a:latin typeface="Times New Roman" panose="02020603050405020304" pitchFamily="18" charset="0"/>
              </a:rPr>
              <a:t> 条件运算符       </a:t>
            </a:r>
            <a:r>
              <a:rPr altLang="zh-CN" b="1" dirty="0" sz="3200" lang="en-US">
                <a:solidFill>
                  <a:srgbClr val="CC0000"/>
                </a:solidFill>
                <a:latin typeface="Times New Roman" panose="02020603050405020304" pitchFamily="18" charset="0"/>
              </a:rPr>
              <a:t>?  :</a:t>
            </a:r>
            <a:endParaRPr altLang="zh-CN" b="1" dirty="0" sz="3200" lang="en-US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Rectangle 2"/>
          <p:cNvSpPr>
            <a:spLocks noGrp="1"/>
          </p:cNvSpPr>
          <p:nvPr>
            <p:ph type="title"/>
          </p:nvPr>
        </p:nvSpPr>
        <p:spPr>
          <a:xfrm>
            <a:off x="3276600" y="188913"/>
            <a:ext cx="5543550" cy="1143000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Times New Roman" panose="02020603050405020304" pitchFamily="18" charset="0"/>
              </a:rPr>
              <a:t>switch</a:t>
            </a:r>
            <a:r>
              <a:rPr altLang="en-US" b="1" dirty="0" lang="zh-CN">
                <a:latin typeface="Times New Roman" panose="02020603050405020304" pitchFamily="18" charset="0"/>
              </a:rPr>
              <a:t>语句</a:t>
            </a:r>
            <a:endParaRPr altLang="en-US" b="1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42" name="Rectangle 4"/>
          <p:cNvSpPr/>
          <p:nvPr/>
        </p:nvSpPr>
        <p:spPr>
          <a:xfrm>
            <a:off x="114935" y="1699260"/>
            <a:ext cx="4706620" cy="4105275"/>
          </a:xfrm>
          <a:prstGeom prst="rect"/>
          <a:solidFill>
            <a:srgbClr val="FFFF00"/>
          </a:solidFill>
          <a:ln w="12700">
            <a:noFill/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altLang="zh-CN" b="0" dirty="0" sz="1400" 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（表达式）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｛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altLang="en-US" b="0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......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常量表达式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altLang="en-US" b="0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en-US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 </a:t>
            </a:r>
            <a:r>
              <a:rPr altLang="en-US" b="0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＋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｝ 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43" name="Rectangle 3"/>
          <p:cNvSpPr/>
          <p:nvPr/>
        </p:nvSpPr>
        <p:spPr>
          <a:xfrm>
            <a:off x="5085715" y="1585595"/>
            <a:ext cx="3874770" cy="4847590"/>
          </a:xfrm>
          <a:prstGeom prst="rect"/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indent="-253365" marL="253365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顾名思义，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开关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case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“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示例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”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，后面要跟一个常量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表达式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，表示一个示例</a:t>
            </a:r>
            <a:r>
              <a:rPr altLang="zh-CN" b="0" dirty="0" sz="2000" lang="en-US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标号、路标），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可以是整型或字符型</a:t>
            </a:r>
            <a:endParaRPr altLang="en-US" b="0" dirty="0" sz="2000" lang="zh-CN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indent="-253365" marL="253365">
              <a:spcBef>
                <a:spcPct val="20000"/>
              </a:spcBef>
              <a:buFont typeface="Wingdings" panose="05000000000000000000" pitchFamily="2" charset="2"/>
              <a:buChar char="ü"/>
            </a:pP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 indent="-253365" marL="253365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altLang="en-US" b="0" dirty="0" sz="2000" lang="zh-CN" smtClean="0">
                <a:solidFill>
                  <a:schemeClr val="tx1"/>
                </a:solidFill>
                <a:cs typeface="Times New Roman" panose="02020603050405020304" pitchFamily="18" charset="0"/>
              </a:rPr>
              <a:t>switch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开关的表达式的值，与case后面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常量表达式</a:t>
            </a: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</a:rPr>
              <a:t>的哪一个示例一样，就从哪个case的语句开始执行；若没有一样的，就执行default后面的语句</a:t>
            </a:r>
            <a:endParaRPr altLang="en-US" b="0" dirty="0" sz="2000" lang="zh-CN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 indent="-253365" lvl="1" marL="253365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endParaRPr altLang="en-US" b="0" dirty="0" sz="2000" lang="zh-CN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  <a:p>
            <a:pPr algn="l" indent="-253365" lvl="1" marL="253365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altLang="en-US" b="0" dirty="0" sz="2000" lang="zh-CN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每个case语句后的常量表达式必须互不相同</a:t>
            </a:r>
            <a:endParaRPr altLang="en-US" b="0" dirty="0" sz="2000" 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4"/>
          <p:cNvSpPr/>
          <p:nvPr/>
        </p:nvSpPr>
        <p:spPr>
          <a:xfrm>
            <a:off x="395288" y="1268413"/>
            <a:ext cx="8496300" cy="1439862"/>
          </a:xfrm>
          <a:prstGeom prst="rect"/>
          <a:noFill/>
          <a:ln w="12700">
            <a:noFill/>
          </a:ln>
        </p:spPr>
        <p:txBody>
          <a:bodyPr anchor="ctr" anchorCtr="0"/>
          <a:p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例：要求按照考试成绩的等级输出百分制分数段，用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语句实现。若等级为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，则输出成绩为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85-100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70-84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60-69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输出为低于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，否则出错。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45" name="标题 3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Times New Roman" panose="02020603050405020304" pitchFamily="18" charset="0"/>
              </a:rPr>
              <a:t>switch</a:t>
            </a:r>
            <a:r>
              <a:rPr altLang="en-US" b="1" dirty="0" lang="zh-CN">
                <a:latin typeface="Times New Roman" panose="02020603050405020304" pitchFamily="18" charset="0"/>
              </a:rPr>
              <a:t>语句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746" name="Rectangle 4"/>
          <p:cNvSpPr/>
          <p:nvPr/>
        </p:nvSpPr>
        <p:spPr>
          <a:xfrm>
            <a:off x="250825" y="2708275"/>
            <a:ext cx="5616575" cy="3860800"/>
          </a:xfrm>
          <a:prstGeom prst="rect"/>
          <a:solidFill>
            <a:srgbClr val="CC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# include &lt;stdio.h&gt;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int   main()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{  char grade;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grade = 'A';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altLang="zh-CN" dirty="0" sz="20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( grade )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{   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'A'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printf("85 - 100 \n");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'B'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printf("70 - 84 \n");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'C'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printf("60 - 69 \n");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case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'D'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printf("&lt; 60 \n");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altLang="zh-CN" dirty="0" sz="2000" lang="en-US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default:</a:t>
            </a:r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printf("error \n");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}</a:t>
            </a:r>
            <a:endParaRPr altLang="zh-CN" dirty="0" sz="2000" 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/>
            <a:r>
              <a:rPr altLang="zh-CN" dirty="0" sz="2000" lang="en-US">
                <a:latin typeface="Times New Roman" panose="02020603050405020304" pitchFamily="18" charset="0"/>
                <a:ea typeface="黑体" panose="02010609060101010101" pitchFamily="49" charset="-122"/>
              </a:rPr>
              <a:t>      return 0;     }</a:t>
            </a:r>
            <a:endParaRPr altLang="zh-CN" dirty="0" sz="20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97162" name="Picture 2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227763" y="4868863"/>
            <a:ext cx="2592387" cy="1651000"/>
          </a:xfrm>
          <a:prstGeom prst="rect"/>
          <a:noFill/>
          <a:ln w="9525">
            <a:noFill/>
          </a:ln>
        </p:spPr>
      </p:pic>
      <p:sp>
        <p:nvSpPr>
          <p:cNvPr id="1048747" name="Text Box 42"/>
          <p:cNvSpPr txBox="1"/>
          <p:nvPr/>
        </p:nvSpPr>
        <p:spPr>
          <a:xfrm>
            <a:off x="6156325" y="4327525"/>
            <a:ext cx="2087563" cy="3968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2097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Line 5"/>
          <p:cNvSpPr/>
          <p:nvPr/>
        </p:nvSpPr>
        <p:spPr>
          <a:xfrm>
            <a:off x="4548188" y="1628775"/>
            <a:ext cx="0" cy="304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49" name="AutoShape 6"/>
          <p:cNvSpPr/>
          <p:nvPr/>
        </p:nvSpPr>
        <p:spPr>
          <a:xfrm>
            <a:off x="3824288" y="1946275"/>
            <a:ext cx="1447800" cy="685800"/>
          </a:xfrm>
          <a:prstGeom prst="diamond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50" name="Line 7"/>
          <p:cNvSpPr/>
          <p:nvPr/>
        </p:nvSpPr>
        <p:spPr>
          <a:xfrm>
            <a:off x="1347788" y="2924175"/>
            <a:ext cx="6400800" cy="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51" name="Line 8"/>
          <p:cNvSpPr/>
          <p:nvPr/>
        </p:nvSpPr>
        <p:spPr>
          <a:xfrm>
            <a:off x="1347788" y="2924175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52" name="Line 9"/>
          <p:cNvSpPr/>
          <p:nvPr/>
        </p:nvSpPr>
        <p:spPr>
          <a:xfrm>
            <a:off x="3214688" y="2924175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53" name="Line 10"/>
          <p:cNvSpPr/>
          <p:nvPr/>
        </p:nvSpPr>
        <p:spPr>
          <a:xfrm>
            <a:off x="5868988" y="2924175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54" name="Line 11"/>
          <p:cNvSpPr/>
          <p:nvPr/>
        </p:nvSpPr>
        <p:spPr>
          <a:xfrm>
            <a:off x="7748588" y="2924175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55" name="Rectangle 12"/>
          <p:cNvSpPr/>
          <p:nvPr/>
        </p:nvSpPr>
        <p:spPr>
          <a:xfrm>
            <a:off x="611188" y="3609975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56" name="Rectangle 13"/>
          <p:cNvSpPr/>
          <p:nvPr/>
        </p:nvSpPr>
        <p:spPr>
          <a:xfrm>
            <a:off x="2490788" y="3609975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57" name="Rectangle 14"/>
          <p:cNvSpPr/>
          <p:nvPr/>
        </p:nvSpPr>
        <p:spPr>
          <a:xfrm>
            <a:off x="5157788" y="3635375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58" name="Rectangle 15"/>
          <p:cNvSpPr/>
          <p:nvPr/>
        </p:nvSpPr>
        <p:spPr>
          <a:xfrm>
            <a:off x="7037388" y="3609975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59" name="Line 16"/>
          <p:cNvSpPr/>
          <p:nvPr/>
        </p:nvSpPr>
        <p:spPr>
          <a:xfrm>
            <a:off x="2124075" y="3933825"/>
            <a:ext cx="381000" cy="0"/>
          </a:xfrm>
          <a:prstGeom prst="line"/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60" name="Text Box 20"/>
          <p:cNvSpPr txBox="1"/>
          <p:nvPr/>
        </p:nvSpPr>
        <p:spPr>
          <a:xfrm>
            <a:off x="835025" y="3000375"/>
            <a:ext cx="995680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‘A’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1" name="Text Box 21"/>
          <p:cNvSpPr txBox="1"/>
          <p:nvPr/>
        </p:nvSpPr>
        <p:spPr>
          <a:xfrm>
            <a:off x="2716213" y="3000375"/>
            <a:ext cx="995680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2" name="Text Box 22"/>
          <p:cNvSpPr txBox="1"/>
          <p:nvPr/>
        </p:nvSpPr>
        <p:spPr>
          <a:xfrm>
            <a:off x="5964238" y="3000375"/>
            <a:ext cx="336550" cy="45720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3" name="Text Box 23"/>
          <p:cNvSpPr txBox="1"/>
          <p:nvPr/>
        </p:nvSpPr>
        <p:spPr>
          <a:xfrm>
            <a:off x="7672388" y="3000375"/>
            <a:ext cx="1165542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4" name="Text Box 24"/>
          <p:cNvSpPr txBox="1"/>
          <p:nvPr/>
        </p:nvSpPr>
        <p:spPr>
          <a:xfrm>
            <a:off x="4287838" y="3000375"/>
            <a:ext cx="488950" cy="45720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5" name="Text Box 25"/>
          <p:cNvSpPr txBox="1"/>
          <p:nvPr/>
        </p:nvSpPr>
        <p:spPr>
          <a:xfrm>
            <a:off x="4313238" y="3673475"/>
            <a:ext cx="501650" cy="4699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6" name="Rectangle 26"/>
          <p:cNvSpPr/>
          <p:nvPr/>
        </p:nvSpPr>
        <p:spPr>
          <a:xfrm>
            <a:off x="5940425" y="5229225"/>
            <a:ext cx="31242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67" name="Line 29"/>
          <p:cNvSpPr/>
          <p:nvPr/>
        </p:nvSpPr>
        <p:spPr>
          <a:xfrm>
            <a:off x="4572000" y="2636838"/>
            <a:ext cx="0" cy="304800"/>
          </a:xfrm>
          <a:prstGeom prst="line"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68" name="Rectangle 2"/>
          <p:cNvSpPr/>
          <p:nvPr/>
        </p:nvSpPr>
        <p:spPr>
          <a:xfrm>
            <a:off x="2916238" y="188913"/>
            <a:ext cx="6119812" cy="1143000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语句执行流程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97163" name="Picture 2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56325" y="1052513"/>
            <a:ext cx="2592388" cy="1651000"/>
          </a:xfrm>
          <a:prstGeom prst="rect"/>
          <a:noFill/>
          <a:ln w="9525">
            <a:noFill/>
          </a:ln>
        </p:spPr>
      </p:pic>
      <p:sp>
        <p:nvSpPr>
          <p:cNvPr id="1048769" name="Rectangle 4"/>
          <p:cNvSpPr/>
          <p:nvPr/>
        </p:nvSpPr>
        <p:spPr>
          <a:xfrm>
            <a:off x="144463" y="4438650"/>
            <a:ext cx="3779837" cy="2374900"/>
          </a:xfrm>
          <a:prstGeom prst="rect"/>
          <a:solidFill>
            <a:srgbClr val="CCFF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altLang="zh-CN" dirty="0" sz="1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( grade )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‘A’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printf(”85-100 \n”); 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altLang="en-US" dirty="0" sz="1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‘B’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endParaRPr altLang="zh-CN" dirty="0" sz="180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altLang="en-US" dirty="0" sz="1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‘C’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altLang="en-US" dirty="0" sz="1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‘D’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∶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printf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altLang="zh-CN" b="0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printf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</a:t>
            </a:r>
            <a:endParaRPr altLang="en-US" dirty="0" sz="1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1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1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altLang="zh-CN" dirty="0" sz="1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770" name="Line 27"/>
          <p:cNvSpPr/>
          <p:nvPr/>
        </p:nvSpPr>
        <p:spPr>
          <a:xfrm>
            <a:off x="7740650" y="4365625"/>
            <a:ext cx="0" cy="838200"/>
          </a:xfrm>
          <a:prstGeom prst="line"/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71" name="Line 19"/>
          <p:cNvSpPr/>
          <p:nvPr/>
        </p:nvSpPr>
        <p:spPr>
          <a:xfrm>
            <a:off x="6689725" y="3933825"/>
            <a:ext cx="360363" cy="0"/>
          </a:xfrm>
          <a:prstGeom prst="line"/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72" name="Line 18"/>
          <p:cNvSpPr/>
          <p:nvPr/>
        </p:nvSpPr>
        <p:spPr>
          <a:xfrm>
            <a:off x="4873625" y="3933825"/>
            <a:ext cx="288925" cy="0"/>
          </a:xfrm>
          <a:prstGeom prst="line"/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73" name="Line 17"/>
          <p:cNvSpPr/>
          <p:nvPr/>
        </p:nvSpPr>
        <p:spPr>
          <a:xfrm>
            <a:off x="4024313" y="3933825"/>
            <a:ext cx="288925" cy="0"/>
          </a:xfrm>
          <a:prstGeom prst="line"/>
          <a:ln w="127000" cap="sq" cmpd="sng">
            <a:solidFill>
              <a:srgbClr val="FF0000"/>
            </a:solidFill>
            <a:prstDash val="solid"/>
            <a:round/>
            <a:headEnd type="none" w="sm" len="sm"/>
            <a:tailEnd type="triangle" w="sm" len="sm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Rectangle 3"/>
          <p:cNvSpPr>
            <a:spLocks noGrp="1"/>
          </p:cNvSpPr>
          <p:nvPr>
            <p:ph type="body"/>
          </p:nvPr>
        </p:nvSpPr>
        <p:spPr>
          <a:xfrm>
            <a:off x="250825" y="1557338"/>
            <a:ext cx="8675688" cy="863600"/>
          </a:xfrm>
        </p:spPr>
        <p:txBody>
          <a:bodyPr anchor="t" anchorCtr="0" bIns="45720" lIns="91440" rIns="91440" tIns="45720" vert="horz" wrap="square"/>
          <a:p>
            <a:pPr eaLnBrk="1" hangingPunct="1" indent="723900" marL="0">
              <a:lnSpc>
                <a:spcPct val="90000"/>
              </a:lnSpc>
              <a:buNone/>
            </a:pPr>
            <a:r>
              <a:rPr altLang="en-US" dirty="0" sz="2800" lang="zh-CN">
                <a:latin typeface="Times New Roman" panose="02020603050405020304" pitchFamily="18" charset="0"/>
              </a:rPr>
              <a:t>如果只想执行某个</a:t>
            </a:r>
            <a:r>
              <a:rPr altLang="zh-CN" dirty="0" sz="2800" lang="en-US">
                <a:latin typeface="Times New Roman" panose="02020603050405020304" pitchFamily="18" charset="0"/>
              </a:rPr>
              <a:t>case</a:t>
            </a:r>
            <a:r>
              <a:rPr altLang="en-US" dirty="0" sz="2800" lang="zh-CN">
                <a:latin typeface="Times New Roman" panose="02020603050405020304" pitchFamily="18" charset="0"/>
              </a:rPr>
              <a:t>后的语句序列，那么就要在这个</a:t>
            </a:r>
            <a:r>
              <a:rPr altLang="zh-CN" dirty="0" sz="2800" lang="en-US">
                <a:latin typeface="Times New Roman" panose="02020603050405020304" pitchFamily="18" charset="0"/>
              </a:rPr>
              <a:t>case</a:t>
            </a:r>
            <a:r>
              <a:rPr altLang="en-US" dirty="0" sz="2800" lang="zh-CN">
                <a:latin typeface="Times New Roman" panose="02020603050405020304" pitchFamily="18" charset="0"/>
              </a:rPr>
              <a:t>的语句序列后面使用</a:t>
            </a:r>
            <a: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altLang="en-US" dirty="0" sz="2800" lang="zh-CN">
                <a:latin typeface="Times New Roman" panose="02020603050405020304" pitchFamily="18" charset="0"/>
              </a:rPr>
              <a:t>语句</a:t>
            </a:r>
            <a:endParaRPr altLang="en-US" dirty="0" sz="2800" lang="zh-CN">
              <a:latin typeface="Times New Roman" panose="02020603050405020304" pitchFamily="18" charset="0"/>
            </a:endParaRPr>
          </a:p>
        </p:txBody>
      </p:sp>
      <p:sp>
        <p:nvSpPr>
          <p:cNvPr id="1048775" name="Rectangle 4"/>
          <p:cNvSpPr/>
          <p:nvPr/>
        </p:nvSpPr>
        <p:spPr>
          <a:xfrm>
            <a:off x="1258888" y="2492375"/>
            <a:ext cx="6767512" cy="3313113"/>
          </a:xfrm>
          <a:prstGeom prst="rect"/>
          <a:solidFill>
            <a:srgbClr val="CCFFFF"/>
          </a:solidFill>
          <a:ln w="12700">
            <a:noFill/>
          </a:ln>
        </p:spPr>
        <p:txBody>
          <a:bodyPr anchor="ctr" anchorCtr="0"/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grade=‘A’;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 (grade)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   case  ‘A’∶  printf(”85-100 \n”);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en-US" dirty="0" sz="28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‘B’∶  printf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(”70-84 \n”);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zh-CN" dirty="0" sz="2800" lang="en-US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‘C’∶  printf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(”60-69 \n”);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en-US" dirty="0" sz="28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  ‘D’∶  printf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(”&lt;60 \n”);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en-US" dirty="0" sz="28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default∶     printf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(”error \n”);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en-US" dirty="0" sz="28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9716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35600" y="5837238"/>
            <a:ext cx="3529013" cy="904875"/>
          </a:xfrm>
          <a:prstGeom prst="rect"/>
          <a:noFill/>
          <a:ln w="9525">
            <a:noFill/>
          </a:ln>
        </p:spPr>
      </p:pic>
      <p:sp>
        <p:nvSpPr>
          <p:cNvPr id="1048776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77" name="Text Box 42"/>
          <p:cNvSpPr txBox="1"/>
          <p:nvPr/>
        </p:nvSpPr>
        <p:spPr>
          <a:xfrm>
            <a:off x="3995738" y="6092825"/>
            <a:ext cx="1655762" cy="3968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运行结果：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Rectangle 2"/>
          <p:cNvSpPr>
            <a:spLocks noGrp="1"/>
          </p:cNvSpPr>
          <p:nvPr>
            <p:ph type="title"/>
          </p:nvPr>
        </p:nvSpPr>
        <p:spPr>
          <a:xfrm>
            <a:off x="2568575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sz="3600" lang="en-US">
                <a:latin typeface="Times New Roman" panose="02020603050405020304" pitchFamily="18" charset="0"/>
              </a:rPr>
              <a:t>switch</a:t>
            </a:r>
            <a:r>
              <a:rPr altLang="en-US" b="1" dirty="0" sz="3600" lang="zh-CN">
                <a:latin typeface="Times New Roman" panose="02020603050405020304" pitchFamily="18" charset="0"/>
              </a:rPr>
              <a:t>与</a:t>
            </a:r>
            <a:r>
              <a:rPr altLang="zh-CN" b="1" dirty="0" sz="3600" lang="en-US">
                <a:latin typeface="Times New Roman" panose="02020603050405020304" pitchFamily="18" charset="0"/>
              </a:rPr>
              <a:t>break</a:t>
            </a:r>
            <a:r>
              <a:rPr altLang="en-US" b="1" dirty="0" sz="3600" lang="zh-CN">
                <a:latin typeface="Times New Roman" panose="02020603050405020304" pitchFamily="18" charset="0"/>
              </a:rPr>
              <a:t>连用执行流程</a:t>
            </a:r>
            <a:endParaRPr altLang="en-US" b="1" dirty="0" sz="360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79" name="Line 34"/>
          <p:cNvSpPr/>
          <p:nvPr/>
        </p:nvSpPr>
        <p:spPr>
          <a:xfrm>
            <a:off x="4548188" y="1484313"/>
            <a:ext cx="0" cy="304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80" name="AutoShape 35"/>
          <p:cNvSpPr/>
          <p:nvPr/>
        </p:nvSpPr>
        <p:spPr>
          <a:xfrm>
            <a:off x="3824288" y="1801813"/>
            <a:ext cx="1447800" cy="685800"/>
          </a:xfrm>
          <a:prstGeom prst="diamond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81" name="Line 36"/>
          <p:cNvSpPr/>
          <p:nvPr/>
        </p:nvSpPr>
        <p:spPr>
          <a:xfrm>
            <a:off x="4548188" y="2474913"/>
            <a:ext cx="0" cy="304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82" name="Line 37"/>
          <p:cNvSpPr/>
          <p:nvPr/>
        </p:nvSpPr>
        <p:spPr>
          <a:xfrm>
            <a:off x="1347788" y="2779713"/>
            <a:ext cx="6400800" cy="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83" name="Line 38"/>
          <p:cNvSpPr/>
          <p:nvPr/>
        </p:nvSpPr>
        <p:spPr>
          <a:xfrm>
            <a:off x="1347788" y="2779713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84" name="Line 39"/>
          <p:cNvSpPr/>
          <p:nvPr/>
        </p:nvSpPr>
        <p:spPr>
          <a:xfrm>
            <a:off x="3214688" y="2779713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85" name="Line 40"/>
          <p:cNvSpPr/>
          <p:nvPr/>
        </p:nvSpPr>
        <p:spPr>
          <a:xfrm>
            <a:off x="5868988" y="2779713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86" name="Rectangle 41"/>
          <p:cNvSpPr/>
          <p:nvPr/>
        </p:nvSpPr>
        <p:spPr>
          <a:xfrm>
            <a:off x="611188" y="3465513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语句1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87" name="Rectangle 42"/>
          <p:cNvSpPr/>
          <p:nvPr/>
        </p:nvSpPr>
        <p:spPr>
          <a:xfrm>
            <a:off x="2490788" y="3465513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语句2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88" name="Rectangle 43"/>
          <p:cNvSpPr/>
          <p:nvPr/>
        </p:nvSpPr>
        <p:spPr>
          <a:xfrm>
            <a:off x="5157788" y="3490913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89" name="Rectangle 44"/>
          <p:cNvSpPr/>
          <p:nvPr/>
        </p:nvSpPr>
        <p:spPr>
          <a:xfrm>
            <a:off x="7037388" y="3465513"/>
            <a:ext cx="14478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n+1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0" name="Text Box 45"/>
          <p:cNvSpPr txBox="1"/>
          <p:nvPr/>
        </p:nvSpPr>
        <p:spPr>
          <a:xfrm>
            <a:off x="468313" y="2855913"/>
            <a:ext cx="835025" cy="80264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A’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1" name="Text Box 46"/>
          <p:cNvSpPr txBox="1"/>
          <p:nvPr/>
        </p:nvSpPr>
        <p:spPr>
          <a:xfrm>
            <a:off x="2411413" y="2855913"/>
            <a:ext cx="765175" cy="80264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‘B’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2" name="Text Box 47"/>
          <p:cNvSpPr txBox="1"/>
          <p:nvPr/>
        </p:nvSpPr>
        <p:spPr>
          <a:xfrm>
            <a:off x="5964238" y="2855913"/>
            <a:ext cx="336550" cy="45720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3" name="Text Box 48"/>
          <p:cNvSpPr txBox="1"/>
          <p:nvPr/>
        </p:nvSpPr>
        <p:spPr>
          <a:xfrm>
            <a:off x="7672388" y="2855913"/>
            <a:ext cx="1165542" cy="447041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4" name="Text Box 49"/>
          <p:cNvSpPr txBox="1"/>
          <p:nvPr/>
        </p:nvSpPr>
        <p:spPr>
          <a:xfrm>
            <a:off x="4287838" y="2855913"/>
            <a:ext cx="488950" cy="45720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5" name="Text Box 50"/>
          <p:cNvSpPr txBox="1"/>
          <p:nvPr/>
        </p:nvSpPr>
        <p:spPr>
          <a:xfrm>
            <a:off x="4313238" y="3529013"/>
            <a:ext cx="501650" cy="4699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6" name="Oval 51"/>
          <p:cNvSpPr/>
          <p:nvPr/>
        </p:nvSpPr>
        <p:spPr>
          <a:xfrm>
            <a:off x="4090988" y="4760913"/>
            <a:ext cx="914400" cy="533400"/>
          </a:xfrm>
          <a:prstGeom prst="ellipse"/>
          <a:noFill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wrap="none"/>
          <a:p>
            <a:pPr algn="ctr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797" name="Line 52"/>
          <p:cNvSpPr/>
          <p:nvPr/>
        </p:nvSpPr>
        <p:spPr>
          <a:xfrm>
            <a:off x="2051050" y="4149725"/>
            <a:ext cx="2133600" cy="7620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98" name="Line 54"/>
          <p:cNvSpPr/>
          <p:nvPr/>
        </p:nvSpPr>
        <p:spPr>
          <a:xfrm flipH="1">
            <a:off x="4725988" y="4151313"/>
            <a:ext cx="457200" cy="6096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799" name="Line 55"/>
          <p:cNvSpPr/>
          <p:nvPr/>
        </p:nvSpPr>
        <p:spPr>
          <a:xfrm>
            <a:off x="4548188" y="5294313"/>
            <a:ext cx="0" cy="304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00" name="Rectangle 56"/>
          <p:cNvSpPr/>
          <p:nvPr/>
        </p:nvSpPr>
        <p:spPr>
          <a:xfrm>
            <a:off x="2986088" y="5599113"/>
            <a:ext cx="3124200" cy="685800"/>
          </a:xfrm>
          <a:prstGeom prst="rect"/>
          <a:noFill/>
          <a:ln w="12700" cap="sq" cmpd="sng">
            <a:solidFill>
              <a:schemeClr val="tx2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ctr" anchorCtr="0" wrap="none"/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语句的下一语句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1" name="Text Box 57"/>
          <p:cNvSpPr txBox="1"/>
          <p:nvPr/>
        </p:nvSpPr>
        <p:spPr>
          <a:xfrm>
            <a:off x="2841625" y="4608513"/>
            <a:ext cx="1049407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2" name="Text Box 58"/>
          <p:cNvSpPr txBox="1"/>
          <p:nvPr/>
        </p:nvSpPr>
        <p:spPr>
          <a:xfrm>
            <a:off x="3195638" y="4149725"/>
            <a:ext cx="1049407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3" name="Text Box 59"/>
          <p:cNvSpPr txBox="1"/>
          <p:nvPr/>
        </p:nvSpPr>
        <p:spPr>
          <a:xfrm>
            <a:off x="4975225" y="4151313"/>
            <a:ext cx="1049407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4" name="Text Box 60"/>
          <p:cNvSpPr txBox="1"/>
          <p:nvPr/>
        </p:nvSpPr>
        <p:spPr>
          <a:xfrm>
            <a:off x="5386388" y="4608513"/>
            <a:ext cx="1049406" cy="447040"/>
          </a:xfrm>
          <a:prstGeom prst="rect"/>
          <a:noFill/>
          <a:ln w="12700">
            <a:noFill/>
          </a:ln>
        </p:spPr>
        <p:txBody>
          <a:bodyPr anchor="t" anchorCtr="0" wrap="none">
            <a:spAutoFit/>
          </a:bodyPr>
          <a:p>
            <a:pPr algn="ctr" eaLnBrk="0" hangingPunct="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break;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05" name="Line 61"/>
          <p:cNvSpPr/>
          <p:nvPr/>
        </p:nvSpPr>
        <p:spPr>
          <a:xfrm flipH="1">
            <a:off x="4932363" y="4149725"/>
            <a:ext cx="2057400" cy="7620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06" name="Line 62"/>
          <p:cNvSpPr/>
          <p:nvPr/>
        </p:nvSpPr>
        <p:spPr>
          <a:xfrm>
            <a:off x="7715250" y="2814638"/>
            <a:ext cx="0" cy="6858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07" name="Line 52"/>
          <p:cNvSpPr/>
          <p:nvPr/>
        </p:nvSpPr>
        <p:spPr>
          <a:xfrm>
            <a:off x="2036763" y="4148138"/>
            <a:ext cx="2133600" cy="7620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08" name="Line 54"/>
          <p:cNvSpPr/>
          <p:nvPr/>
        </p:nvSpPr>
        <p:spPr>
          <a:xfrm flipH="1">
            <a:off x="4716463" y="4149725"/>
            <a:ext cx="457200" cy="6096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09" name="Line 52"/>
          <p:cNvSpPr/>
          <p:nvPr/>
        </p:nvSpPr>
        <p:spPr>
          <a:xfrm>
            <a:off x="2027238" y="4146550"/>
            <a:ext cx="2133600" cy="762000"/>
          </a:xfrm>
          <a:prstGeom prst="line"/>
          <a:ln w="12700" cap="sq" cmpd="sng">
            <a:solidFill>
              <a:schemeClr val="tx2"/>
            </a:solidFill>
            <a:prstDash val="solid"/>
            <a:round/>
            <a:headEnd type="none" w="sm" len="sm"/>
            <a:tailEnd type="triangle" w="sm" len="sm"/>
          </a:ln>
        </p:spPr>
      </p:sp>
      <p:sp>
        <p:nvSpPr>
          <p:cNvPr id="1048810" name="Line 61"/>
          <p:cNvSpPr/>
          <p:nvPr/>
        </p:nvSpPr>
        <p:spPr>
          <a:xfrm flipH="1">
            <a:off x="4932363" y="4149725"/>
            <a:ext cx="2057400" cy="762000"/>
          </a:xfrm>
          <a:prstGeom prst="line"/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1048811" name="Line 54"/>
          <p:cNvSpPr/>
          <p:nvPr/>
        </p:nvSpPr>
        <p:spPr>
          <a:xfrm flipH="1">
            <a:off x="4716463" y="4149725"/>
            <a:ext cx="457200" cy="609600"/>
          </a:xfrm>
          <a:prstGeom prst="line"/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1048812" name="Line 52"/>
          <p:cNvSpPr/>
          <p:nvPr/>
        </p:nvSpPr>
        <p:spPr>
          <a:xfrm>
            <a:off x="2027238" y="4146550"/>
            <a:ext cx="2133600" cy="762000"/>
          </a:xfrm>
          <a:prstGeom prst="line"/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  <p:sp>
        <p:nvSpPr>
          <p:cNvPr id="1048813" name="Line 53"/>
          <p:cNvSpPr/>
          <p:nvPr/>
        </p:nvSpPr>
        <p:spPr>
          <a:xfrm>
            <a:off x="3924300" y="4149725"/>
            <a:ext cx="457200" cy="609600"/>
          </a:xfrm>
          <a:prstGeom prst="line"/>
          <a:ln w="50800" cap="sq" cmpd="sng">
            <a:solidFill>
              <a:srgbClr val="FF0000"/>
            </a:solidFill>
            <a:prstDash val="solid"/>
            <a:round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Times New Roman" panose="02020603050405020304" pitchFamily="18" charset="0"/>
              </a:rPr>
              <a:t>break</a:t>
            </a:r>
            <a:r>
              <a:rPr altLang="en-US" b="1" dirty="0" lang="zh-CN">
                <a:latin typeface="Times New Roman" panose="02020603050405020304" pitchFamily="18" charset="0"/>
              </a:rPr>
              <a:t>语句</a:t>
            </a:r>
            <a:endParaRPr altLang="en-US" b="1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15" name="Rectangle 3"/>
          <p:cNvSpPr>
            <a:spLocks noGrp="1"/>
          </p:cNvSpPr>
          <p:nvPr>
            <p:ph idx="1"/>
          </p:nvPr>
        </p:nvSpPr>
        <p:spPr>
          <a:xfrm>
            <a:off x="755650" y="1571625"/>
            <a:ext cx="7777163" cy="4810125"/>
          </a:xfrm>
        </p:spPr>
        <p:txBody>
          <a:bodyPr anchor="t" anchorCtr="0" bIns="45720" lIns="91440" rIns="91440" tIns="45720" vert="horz" wrap="square"/>
          <a:p>
            <a:pPr eaLnBrk="1" hangingPunct="1">
              <a:spcBef>
                <a:spcPct val="0"/>
              </a:spcBef>
            </a:pPr>
            <a:r>
              <a:rPr altLang="en-US" dirty="0" sz="2800" lang="zh-CN">
                <a:latin typeface="Times New Roman" panose="02020603050405020304" pitchFamily="18" charset="0"/>
              </a:rPr>
              <a:t>一般格式</a:t>
            </a:r>
            <a:r>
              <a:rPr altLang="zh-CN" dirty="0" sz="2800" lang="en-US">
                <a:latin typeface="Times New Roman" panose="02020603050405020304" pitchFamily="18" charset="0"/>
              </a:rPr>
              <a:t>:           </a:t>
            </a:r>
            <a:r>
              <a:rPr altLang="zh-CN" b="1" dirty="0" sz="2800" lang="en-US">
                <a:solidFill>
                  <a:srgbClr val="CC0066"/>
                </a:solidFill>
                <a:latin typeface="Times New Roman" panose="02020603050405020304" pitchFamily="18" charset="0"/>
              </a:rPr>
              <a:t>break</a:t>
            </a:r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  <a:endParaRPr altLang="en-US" b="1" dirty="0" sz="2800" lang="zh-CN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altLang="en-US" dirty="0" sz="2800" lang="zh-CN">
                <a:latin typeface="Times New Roman" panose="02020603050405020304" pitchFamily="18" charset="0"/>
              </a:rPr>
              <a:t>作用</a:t>
            </a:r>
            <a:endParaRPr altLang="en-US" dirty="0" sz="2800" lang="zh-CN">
              <a:latin typeface="Times New Roman" panose="02020603050405020304" pitchFamily="18" charset="0"/>
            </a:endParaRPr>
          </a:p>
          <a:p>
            <a:pPr eaLnBrk="1" hangingPunct="1" lvl="1">
              <a:spcBef>
                <a:spcPct val="0"/>
              </a:spcBef>
            </a:pPr>
            <a:r>
              <a:rPr altLang="en-US" dirty="0" sz="2400" lang="zh-CN">
                <a:latin typeface="Times New Roman" panose="02020603050405020304" pitchFamily="18" charset="0"/>
              </a:rPr>
              <a:t>从</a:t>
            </a:r>
            <a:r>
              <a:rPr altLang="zh-CN" dirty="0" sz="2400" lang="en-US">
                <a:latin typeface="Times New Roman" panose="02020603050405020304" pitchFamily="18" charset="0"/>
              </a:rPr>
              <a:t>switch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for</a:t>
            </a:r>
            <a:r>
              <a:rPr altLang="en-US" dirty="0" sz="2400" lang="zh-CN">
                <a:latin typeface="Times New Roman" panose="02020603050405020304" pitchFamily="18" charset="0"/>
              </a:rPr>
              <a:t>、</a:t>
            </a:r>
            <a:r>
              <a:rPr altLang="zh-CN" dirty="0" sz="2400" lang="en-US">
                <a:latin typeface="Times New Roman" panose="02020603050405020304" pitchFamily="18" charset="0"/>
              </a:rPr>
              <a:t>while</a:t>
            </a:r>
            <a:r>
              <a:rPr altLang="en-US" dirty="0" sz="2400" lang="zh-CN">
                <a:latin typeface="Times New Roman" panose="02020603050405020304" pitchFamily="18" charset="0"/>
              </a:rPr>
              <a:t>或</a:t>
            </a:r>
            <a:r>
              <a:rPr altLang="zh-CN" dirty="0" sz="2400" lang="en-US">
                <a:latin typeface="Times New Roman" panose="02020603050405020304" pitchFamily="18" charset="0"/>
              </a:rPr>
              <a:t>do-while</a:t>
            </a:r>
            <a:r>
              <a:rPr altLang="en-US" dirty="0" sz="2400" lang="zh-CN">
                <a:latin typeface="Times New Roman" panose="02020603050405020304" pitchFamily="18" charset="0"/>
              </a:rPr>
              <a:t>循环语句中跳出来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solidFill>
                  <a:srgbClr val="FF0000"/>
                </a:solidFill>
                <a:latin typeface="Times New Roman" panose="02020603050405020304" pitchFamily="18" charset="0"/>
              </a:rPr>
              <a:t>终止这些语句的执行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eaLnBrk="1" hangingPunct="1" lvl="1">
              <a:spcBef>
                <a:spcPct val="0"/>
              </a:spcBef>
            </a:pPr>
            <a:r>
              <a:rPr altLang="en-US" dirty="0" sz="2400" lang="zh-CN">
                <a:latin typeface="Times New Roman" panose="02020603050405020304" pitchFamily="18" charset="0"/>
              </a:rPr>
              <a:t>把控制转到被中断的</a:t>
            </a:r>
            <a:r>
              <a:rPr altLang="zh-CN" dirty="0" sz="2400" lang="en-US">
                <a:latin typeface="Times New Roman" panose="02020603050405020304" pitchFamily="18" charset="0"/>
              </a:rPr>
              <a:t>switch</a:t>
            </a:r>
            <a:r>
              <a:rPr altLang="en-US" dirty="0" sz="2400" lang="zh-CN">
                <a:latin typeface="Times New Roman" panose="02020603050405020304" pitchFamily="18" charset="0"/>
              </a:rPr>
              <a:t>语句或循环语句之后的下一条语句去执行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altLang="en-US" dirty="0" sz="2400" 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altLang="en-US" dirty="0" sz="2400" lang="zh-CN">
                <a:latin typeface="Times New Roman" panose="02020603050405020304" pitchFamily="18" charset="0"/>
              </a:rPr>
              <a:t>通过使用</a:t>
            </a:r>
            <a:r>
              <a:rPr altLang="zh-CN" dirty="0" sz="2400" lang="en-US">
                <a:latin typeface="Times New Roman" panose="02020603050405020304" pitchFamily="18" charset="0"/>
              </a:rPr>
              <a:t>break</a:t>
            </a:r>
            <a:r>
              <a:rPr altLang="en-US" dirty="0" sz="2400" lang="zh-CN">
                <a:latin typeface="Times New Roman" panose="02020603050405020304" pitchFamily="18" charset="0"/>
              </a:rPr>
              <a:t>语句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latin typeface="Times New Roman" panose="02020603050405020304" pitchFamily="18" charset="0"/>
              </a:rPr>
              <a:t>可以不必等到</a:t>
            </a:r>
            <a:r>
              <a:rPr altLang="zh-CN" dirty="0" sz="2400" lang="en-US">
                <a:latin typeface="Times New Roman" panose="02020603050405020304" pitchFamily="18" charset="0"/>
              </a:rPr>
              <a:t>switch</a:t>
            </a:r>
            <a:r>
              <a:rPr altLang="en-US" dirty="0" sz="2400" lang="zh-CN">
                <a:latin typeface="Times New Roman" panose="02020603050405020304" pitchFamily="18" charset="0"/>
              </a:rPr>
              <a:t>语句或者循环语句结束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latin typeface="Times New Roman" panose="02020603050405020304" pitchFamily="18" charset="0"/>
              </a:rPr>
              <a:t>而是根据情况</a:t>
            </a:r>
            <a:r>
              <a:rPr altLang="zh-CN" dirty="0" sz="2400" lang="en-US">
                <a:latin typeface="Times New Roman" panose="02020603050405020304" pitchFamily="18" charset="0"/>
              </a:rPr>
              <a:t>, </a:t>
            </a:r>
            <a:r>
              <a:rPr altLang="en-US" dirty="0" sz="2400" lang="zh-CN">
                <a:latin typeface="Times New Roman" panose="02020603050405020304" pitchFamily="18" charset="0"/>
              </a:rPr>
              <a:t>提前结束这些语句的执行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altLang="en-US" dirty="0" sz="2400" 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单独使用</a:t>
            </a:r>
            <a:r>
              <a:rPr altLang="zh-CN" b="1" dirty="0" sz="2800" lang="en-US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语句是没有意义的</a:t>
            </a:r>
            <a:r>
              <a:rPr altLang="zh-CN" dirty="0" sz="2800" lang="en-US">
                <a:latin typeface="Times New Roman" panose="02020603050405020304" pitchFamily="18" charset="0"/>
              </a:rPr>
              <a:t>, </a:t>
            </a:r>
            <a:r>
              <a:rPr altLang="en-US" dirty="0" sz="2800" lang="zh-CN">
                <a:latin typeface="Times New Roman" panose="02020603050405020304" pitchFamily="18" charset="0"/>
              </a:rPr>
              <a:t>一般它都与</a:t>
            </a:r>
            <a:r>
              <a:rPr altLang="zh-CN" dirty="0" sz="2800" lang="en-US">
                <a:latin typeface="Times New Roman" panose="02020603050405020304" pitchFamily="18" charset="0"/>
              </a:rPr>
              <a:t>switch</a:t>
            </a:r>
            <a:r>
              <a:rPr altLang="en-US" dirty="0" sz="2800" lang="zh-CN">
                <a:latin typeface="Times New Roman" panose="02020603050405020304" pitchFamily="18" charset="0"/>
              </a:rPr>
              <a:t>语句或者循环语句连用</a:t>
            </a:r>
            <a:endParaRPr altLang="en-US" dirty="0" sz="2800" 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sz="3600" lang="zh-CN">
                <a:latin typeface="黑体" panose="02010609060101010101" pitchFamily="49" charset="-122"/>
              </a:rPr>
              <a:t>选择结构程序设计</a:t>
            </a:r>
            <a:endParaRPr altLang="en-US" b="1" dirty="0" sz="3600" lang="zh-CN">
              <a:latin typeface="黑体" panose="02010609060101010101" pitchFamily="49" charset="-122"/>
            </a:endParaRPr>
          </a:p>
        </p:txBody>
      </p:sp>
      <p:sp>
        <p:nvSpPr>
          <p:cNvPr id="1048817" name="Rectangle 3"/>
          <p:cNvSpPr>
            <a:spLocks noGrp="1"/>
          </p:cNvSpPr>
          <p:nvPr>
            <p:ph idx="1"/>
          </p:nvPr>
        </p:nvSpPr>
        <p:spPr>
          <a:xfrm>
            <a:off x="755015" y="1700213"/>
            <a:ext cx="8066088" cy="3429000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dirty="0" sz="2800" lang="en-US">
                <a:latin typeface="Times New Roman" panose="02020603050405020304" pitchFamily="18" charset="0"/>
              </a:rPr>
              <a:t>C</a:t>
            </a:r>
            <a:r>
              <a:rPr altLang="en-US" dirty="0" sz="2800" lang="zh-CN">
                <a:latin typeface="Times New Roman" panose="02020603050405020304" pitchFamily="18" charset="0"/>
              </a:rPr>
              <a:t>语言中，用以下形式支持选择结构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eaLnBrk="1" hangingPunct="1" lvl="1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indent="784225" lvl="1" marL="457200">
              <a:buNone/>
            </a:pPr>
            <a:r>
              <a:rPr altLang="zh-CN" b="1" dirty="0" sz="3200" lang="en-US">
                <a:solidFill>
                  <a:srgbClr val="7F7F7F"/>
                </a:solidFill>
                <a:latin typeface="Times New Roman" panose="02020603050405020304" pitchFamily="18" charset="0"/>
              </a:rPr>
              <a:t>if ...(else)...</a:t>
            </a:r>
            <a:endParaRPr altLang="zh-CN" b="1" dirty="0" sz="3200" lang="en-US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eaLnBrk="1" hangingPunct="1" indent="784225" lvl="1" marL="457200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indent="784225" lvl="1" marL="457200">
              <a:buNone/>
            </a:pPr>
            <a:r>
              <a:rPr altLang="zh-CN" b="1" dirty="0" sz="3200" lang="en-US">
                <a:solidFill>
                  <a:srgbClr val="7F7F7F"/>
                </a:solidFill>
                <a:latin typeface="Times New Roman" panose="02020603050405020304" pitchFamily="18" charset="0"/>
              </a:rPr>
              <a:t>switch</a:t>
            </a:r>
            <a:endParaRPr altLang="zh-CN" b="1" dirty="0" sz="3200" lang="en-US">
              <a:solidFill>
                <a:srgbClr val="7F7F7F"/>
              </a:solidFill>
              <a:latin typeface="Times New Roman" panose="02020603050405020304" pitchFamily="18" charset="0"/>
            </a:endParaRPr>
          </a:p>
          <a:p>
            <a:pPr eaLnBrk="1" hangingPunct="1" indent="784225" lvl="1" marL="457200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indent="784225" lvl="1" marL="457200">
              <a:buNone/>
            </a:pPr>
            <a:r>
              <a:rPr altLang="en-US" b="1" dirty="0" sz="3200" lang="zh-CN">
                <a:solidFill>
                  <a:schemeClr val="tx1"/>
                </a:solidFill>
                <a:latin typeface="Times New Roman" panose="02020603050405020304" pitchFamily="18" charset="0"/>
              </a:rPr>
              <a:t>条件运算符</a:t>
            </a:r>
            <a:r>
              <a:rPr altLang="en-US" b="1" dirty="0" sz="3200" lang="zh-CN">
                <a:solidFill>
                  <a:srgbClr val="CC0066"/>
                </a:solidFill>
                <a:latin typeface="Times New Roman" panose="02020603050405020304" pitchFamily="18" charset="0"/>
              </a:rPr>
              <a:t>       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  ?     :</a:t>
            </a: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Rectangle 4"/>
          <p:cNvSpPr/>
          <p:nvPr/>
        </p:nvSpPr>
        <p:spPr>
          <a:xfrm>
            <a:off x="395288" y="1412875"/>
            <a:ext cx="8499475" cy="2376488"/>
          </a:xfrm>
          <a:prstGeom prst="rect"/>
          <a:noFill/>
          <a:ln w="12700">
            <a:noFill/>
          </a:ln>
        </p:spPr>
        <p:txBody>
          <a:bodyPr anchor="ctr" anchorCtr="0"/>
          <a:p>
            <a:pPr>
              <a:buChar char="•"/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一般格式：    表达式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altLang="zh-CN" b="0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语言中唯一一个三目运算符：需要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个操作数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Char char="•"/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功能：判断</a:t>
            </a:r>
            <a:r>
              <a:rPr altLang="en-US" b="0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的值，如果成立就执行</a:t>
            </a:r>
            <a:r>
              <a:rPr altLang="en-US" b="0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，否则就执行</a:t>
            </a:r>
            <a:r>
              <a:rPr altLang="en-US" b="0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19" name="标题 3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dirty="0" lang="zh-CN"/>
              <a:t>条件运算符</a:t>
            </a:r>
            <a:endParaRPr altLang="en-US" dirty="0" lang="zh-CN"/>
          </a:p>
        </p:txBody>
      </p:sp>
      <p:sp>
        <p:nvSpPr>
          <p:cNvPr id="1048820" name="Rectangle 5"/>
          <p:cNvSpPr/>
          <p:nvPr/>
        </p:nvSpPr>
        <p:spPr>
          <a:xfrm>
            <a:off x="468313" y="4421188"/>
            <a:ext cx="4176712" cy="1526539"/>
          </a:xfrm>
          <a:prstGeom prst="rect"/>
          <a:solidFill>
            <a:srgbClr val="CCFFCC"/>
          </a:solidFill>
          <a:ln w="3175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例：求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中较大的数：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altLang="en-US" b="0" dirty="0" sz="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max=(a&gt;b) 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  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endParaRPr altLang="zh-CN" dirty="0" sz="32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821" name="Rectangle 5"/>
          <p:cNvSpPr/>
          <p:nvPr/>
        </p:nvSpPr>
        <p:spPr>
          <a:xfrm>
            <a:off x="6516688" y="4149725"/>
            <a:ext cx="2052637" cy="1655763"/>
          </a:xfrm>
          <a:prstGeom prst="rect"/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 (a&gt;b)    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max=a;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else      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max=b;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22" name="Rectangle 5"/>
          <p:cNvSpPr/>
          <p:nvPr/>
        </p:nvSpPr>
        <p:spPr>
          <a:xfrm>
            <a:off x="5003800" y="4724400"/>
            <a:ext cx="1403350" cy="45720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含义同：</a:t>
            </a:r>
            <a:endParaRPr altLang="zh-CN" dirty="0" sz="3200" 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2"/>
          <p:cNvSpPr>
            <a:spLocks noGrp="1"/>
          </p:cNvSpPr>
          <p:nvPr>
            <p:ph type="title"/>
          </p:nvPr>
        </p:nvSpPr>
        <p:spPr>
          <a:xfrm>
            <a:off x="2711450" y="303213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sz="3600" lang="zh-CN">
                <a:latin typeface="黑体" panose="02010609060101010101" pitchFamily="49" charset="-122"/>
              </a:rPr>
              <a:t>第四章  选择结构程序设计</a:t>
            </a:r>
            <a:endParaRPr altLang="en-US" b="1" dirty="0" sz="3600" lang="zh-CN">
              <a:latin typeface="黑体" panose="02010609060101010101" pitchFamily="49" charset="-122"/>
            </a:endParaRPr>
          </a:p>
        </p:txBody>
      </p:sp>
      <p:sp>
        <p:nvSpPr>
          <p:cNvPr id="10486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93838"/>
            <a:ext cx="8391525" cy="1071563"/>
          </a:xfrm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在实际生活中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经常会遇到许多需要判断的问题，</a:t>
            </a:r>
            <a:r>
              <a:rPr altLang="zh-CN" baseline="0" b="0" cap="none" dirty="0" sz="2800" i="0" kern="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程序设计中将这一类问题归结为</a:t>
            </a:r>
            <a:r>
              <a:rPr altLang="en-US" baseline="0" b="1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</a:t>
            </a:r>
            <a:r>
              <a:rPr altLang="zh-CN" baseline="0" b="1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altLang="en-US" baseline="0" b="1" cap="none" dirty="0" sz="2800" i="0" kern="0" kumimoji="0" lang="zh-CN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分支</a:t>
            </a:r>
            <a:r>
              <a:rPr altLang="zh-CN" baseline="0" b="1" cap="none" dirty="0" sz="2800" i="0" kern="0" kumimoji="0" lang="en-US" noProof="0" normalizeH="0" spc="0" strike="noStrike" u="none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altLang="en-US" baseline="0" b="0" cap="none" dirty="0" sz="2800" i="0" kern="0" kumimoji="0" lang="zh-CN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问题。</a:t>
            </a:r>
            <a:endParaRPr altLang="zh-CN" baseline="0" b="0" cap="none" dirty="0" sz="28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algn="l" defTabSz="914400" eaLnBrk="1" fontAlgn="base" hangingPunct="1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altLang="en-US" baseline="0" b="0" cap="none" dirty="0" sz="2800" i="0" kern="0" kumimoji="0" lang="zh-C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48616" name="Rectangle 3"/>
          <p:cNvSpPr txBox="1"/>
          <p:nvPr/>
        </p:nvSpPr>
        <p:spPr>
          <a:xfrm>
            <a:off x="395288" y="2781300"/>
            <a:ext cx="3714750" cy="3810000"/>
          </a:xfrm>
          <a:prstGeom prst="rect"/>
          <a:noFill/>
          <a:ln w="9525">
            <a:noFill/>
          </a:ln>
        </p:spPr>
        <p:txBody>
          <a:bodyPr anchor="t" anchorCtr="0" bIns="0" lIns="0" rIns="0" tIns="0">
            <a:spAutoFit/>
          </a:bodyPr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en-US" b="0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例如：乘火车，旅客随身携带的行李重量为</a:t>
            </a:r>
            <a:r>
              <a:rPr altLang="zh-CN" b="0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altLang="en-US" b="0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公斤，当行李重量超过</a:t>
            </a:r>
            <a:r>
              <a:rPr altLang="zh-CN" b="0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altLang="en-US" b="0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公斤时，超出部分要缴纳行李费。</a:t>
            </a:r>
            <a:endParaRPr altLang="zh-CN" b="0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altLang="zh-CN" b="0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r>
              <a:rPr altLang="en-US" b="0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解决此问题的算法如图：</a:t>
            </a:r>
            <a:endParaRPr altLang="zh-CN" b="0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2" marL="457200" rtl="0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典型的</a:t>
            </a:r>
            <a:r>
              <a:rPr altLang="en-US" b="0" dirty="0" sz="20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altLang="en-US" b="0" dirty="0" sz="20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2" marL="457200" rtl="0">
              <a:spcBef>
                <a:spcPct val="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p"/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行李重量为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endParaRPr altLang="zh-CN" b="0" dirty="0" sz="20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2" marL="45720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altLang="zh-CN" b="0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altLang="zh-CN" b="0" dirty="0" sz="24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marL="0" rtl="0">
              <a:spcBef>
                <a:spcPct val="0"/>
              </a:spcBef>
              <a:spcAft>
                <a:spcPct val="0"/>
              </a:spcAft>
              <a:buSzPct val="50000"/>
              <a:buNone/>
            </a:pPr>
            <a:endParaRPr altLang="en-US" b="0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17" name="流程图: 可选过程 18"/>
          <p:cNvSpPr/>
          <p:nvPr/>
        </p:nvSpPr>
        <p:spPr>
          <a:xfrm>
            <a:off x="5999163" y="2597150"/>
            <a:ext cx="1285875" cy="428625"/>
          </a:xfrm>
          <a:prstGeom prst="flowChartAlternateProcess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  <a:endParaRPr altLang="en-US" baseline="0" b="0" cap="none" dirty="0" sz="20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45728" name="直接箭头连接符 20"/>
          <p:cNvCxnSpPr>
            <a:cxnSpLocks/>
            <a:stCxn id="1048617" idx="2"/>
          </p:cNvCxnSpPr>
          <p:nvPr/>
        </p:nvCxnSpPr>
        <p:spPr>
          <a:xfrm rot="5400000">
            <a:off x="6356350" y="3311525"/>
            <a:ext cx="573088" cy="1588"/>
          </a:xfrm>
          <a:prstGeom prst="straightConnector1"/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8" name="流程图: 决策 21"/>
          <p:cNvSpPr/>
          <p:nvPr/>
        </p:nvSpPr>
        <p:spPr>
          <a:xfrm>
            <a:off x="5651500" y="3573463"/>
            <a:ext cx="2071688" cy="785813"/>
          </a:xfrm>
          <a:prstGeom prst="flowChartDecision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sz="24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w&gt;20</a:t>
            </a:r>
            <a:endParaRPr altLang="en-US" baseline="0" b="0" cap="none" sz="24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45729" name="肘形连接符 30"/>
          <p:cNvCxnSpPr>
            <a:cxnSpLocks/>
            <a:stCxn id="1048617" idx="2"/>
          </p:cNvCxnSpPr>
          <p:nvPr/>
        </p:nvCxnSpPr>
        <p:spPr>
          <a:xfrm rot="5400000">
            <a:off x="5034756" y="3990181"/>
            <a:ext cx="642938" cy="571500"/>
          </a:xfrm>
          <a:prstGeom prst="bentConnector3">
            <a:avLst>
              <a:gd name="adj1" fmla="val 3987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肘形连接符 32"/>
          <p:cNvCxnSpPr>
            <a:cxnSpLocks/>
            <a:stCxn id="1048617" idx="2"/>
          </p:cNvCxnSpPr>
          <p:nvPr/>
        </p:nvCxnSpPr>
        <p:spPr>
          <a:xfrm rot="16200000" flipH="1">
            <a:off x="7677944" y="3990181"/>
            <a:ext cx="642938" cy="571500"/>
          </a:xfrm>
          <a:prstGeom prst="bentConnector3">
            <a:avLst>
              <a:gd name="adj1" fmla="val 1896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流程图: 过程 40"/>
          <p:cNvSpPr/>
          <p:nvPr/>
        </p:nvSpPr>
        <p:spPr>
          <a:xfrm>
            <a:off x="4284663" y="4597400"/>
            <a:ext cx="1571625" cy="571500"/>
          </a:xfrm>
          <a:prstGeom prst="flowChartProcess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无行李费</a:t>
            </a:r>
            <a:endParaRPr altLang="en-US" baseline="0" b="0" cap="none" dirty="0" sz="20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0" name="流程图: 过程 41"/>
          <p:cNvSpPr/>
          <p:nvPr/>
        </p:nvSpPr>
        <p:spPr>
          <a:xfrm>
            <a:off x="7499350" y="4597400"/>
            <a:ext cx="1500188" cy="571500"/>
          </a:xfrm>
          <a:prstGeom prst="flowChartProcess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缴纳费用</a:t>
            </a:r>
            <a:endParaRPr altLang="en-US" baseline="0" b="0" cap="none" dirty="0" sz="20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145731" name="肘形连接符 42"/>
          <p:cNvCxnSpPr>
            <a:cxnSpLocks/>
            <a:stCxn id="1048619" idx="2"/>
          </p:cNvCxnSpPr>
          <p:nvPr/>
        </p:nvCxnSpPr>
        <p:spPr>
          <a:xfrm rot="16200000" flipH="1">
            <a:off x="5713413" y="4525963"/>
            <a:ext cx="357188" cy="1643063"/>
          </a:xfrm>
          <a:prstGeom prst="bentConnector2"/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肘形连接符 42"/>
          <p:cNvCxnSpPr>
            <a:cxnSpLocks/>
            <a:stCxn id="1048619" idx="2"/>
          </p:cNvCxnSpPr>
          <p:nvPr/>
        </p:nvCxnSpPr>
        <p:spPr>
          <a:xfrm rot="10800000" flipV="1">
            <a:off x="6642100" y="5168900"/>
            <a:ext cx="1714500" cy="357188"/>
          </a:xfrm>
          <a:prstGeom prst="bentConnector3">
            <a:avLst>
              <a:gd name="adj1" fmla="val 589"/>
            </a:avLst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箭头连接符 49"/>
          <p:cNvCxnSpPr>
            <a:cxnSpLocks/>
            <a:stCxn id="1048619" idx="2"/>
          </p:cNvCxnSpPr>
          <p:nvPr/>
        </p:nvCxnSpPr>
        <p:spPr>
          <a:xfrm rot="5400000">
            <a:off x="6374606" y="5874544"/>
            <a:ext cx="571500" cy="1588"/>
          </a:xfrm>
          <a:prstGeom prst="straightConnector1"/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流程图: 可选过程 51"/>
          <p:cNvSpPr/>
          <p:nvPr/>
        </p:nvSpPr>
        <p:spPr>
          <a:xfrm>
            <a:off x="6043613" y="6169025"/>
            <a:ext cx="1285875" cy="428625"/>
          </a:xfrm>
          <a:prstGeom prst="flowChartAlternateProcess"/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  <a:endParaRPr altLang="en-US" baseline="0" b="0" cap="none" dirty="0" sz="2000" i="0" kern="1200" kumimoji="0" lang="zh-CN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2" name="TextBox 67"/>
          <p:cNvSpPr txBox="1"/>
          <p:nvPr/>
        </p:nvSpPr>
        <p:spPr>
          <a:xfrm>
            <a:off x="7570788" y="3554413"/>
            <a:ext cx="1104900" cy="3968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altLang="en-US" dirty="0" sz="2000" 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</a:t>
            </a:r>
            <a:r>
              <a: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(Y)</a:t>
            </a:r>
            <a:endParaRPr altLang="zh-CN" dirty="0" sz="2000" 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623" name="TextBox 68"/>
          <p:cNvSpPr txBox="1"/>
          <p:nvPr/>
        </p:nvSpPr>
        <p:spPr>
          <a:xfrm>
            <a:off x="4716463" y="3554413"/>
            <a:ext cx="1068387" cy="3968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altLang="en-US" dirty="0" sz="2000" 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(N)</a:t>
            </a:r>
            <a:endParaRPr altLang="zh-CN" dirty="0" sz="2000" 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4"/>
          <p:cNvSpPr/>
          <p:nvPr/>
        </p:nvSpPr>
        <p:spPr>
          <a:xfrm>
            <a:off x="71438" y="1196975"/>
            <a:ext cx="8964612" cy="5589588"/>
          </a:xfrm>
          <a:prstGeom prst="rect"/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bIns="46038" lIns="92075" rIns="92075" tIns="46038"/>
          <a:p>
            <a:pPr defTabSz="762000" eaLnBrk="0" hangingPunct="0"/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例：输入一个字符，判别它是否大写字母，如果是，将它转换成小写字母；如果不是，不转换。然后输出最后得到的字符。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b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 &lt;stdio.h&gt;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/>
            <a:br>
              <a:rPr altLang="zh-CN" b="0" dirty="0" sz="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int  main ( )                 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{     char ch;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scanf("%c", &amp;ch);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ch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altLang="zh-CN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(ch&gt;='A’ &amp;&amp;  ch&lt;='Z') ? (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ch+32</a:t>
            </a:r>
            <a:r>
              <a:rPr altLang="zh-CN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 ch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b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printf("%c\n", ch);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return 0;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}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24" name="标题 3"/>
          <p:cNvSpPr/>
          <p:nvPr/>
        </p:nvSpPr>
        <p:spPr>
          <a:xfrm>
            <a:off x="25558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b="0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条件运算符</a:t>
            </a:r>
            <a:endParaRPr altLang="en-US" b="0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矩形 4"/>
          <p:cNvSpPr/>
          <p:nvPr/>
        </p:nvSpPr>
        <p:spPr>
          <a:xfrm>
            <a:off x="395288" y="1344613"/>
            <a:ext cx="8501062" cy="219456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= 3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= 2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，则执行完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 = = y)?  - -x : y++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语句后，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altLang="en-US" b="0" dirty="0" sz="2800" lang="zh-CN" u="sng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altLang="en-US" b="0" dirty="0" sz="2800" lang="zh-CN" u="sng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rtl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 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           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 eaLnBrk="1" fontAlgn="base" hangingPunct="1" indent="0" lvl="1" rtl="0">
              <a:spcBef>
                <a:spcPct val="50000"/>
              </a:spcBef>
              <a:spcAft>
                <a:spcPct val="0"/>
              </a:spcAft>
              <a:buSzTx/>
              <a:buNone/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        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D)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26" name="矩形 6"/>
          <p:cNvSpPr/>
          <p:nvPr/>
        </p:nvSpPr>
        <p:spPr>
          <a:xfrm>
            <a:off x="142875" y="3767138"/>
            <a:ext cx="8893175" cy="3119119"/>
          </a:xfrm>
          <a:prstGeom prst="rect"/>
          <a:solidFill>
            <a:srgbClr val="CCFFCC"/>
          </a:solidFill>
          <a:ln w="9525">
            <a:noFill/>
          </a:ln>
        </p:spPr>
        <p:txBody>
          <a:bodyPr anchor="t" anchorCtr="0">
            <a:spAutoFit/>
          </a:bodyPr>
          <a:p>
            <a:pPr indent="-450850" marL="450850">
              <a:spcBef>
                <a:spcPct val="50000"/>
              </a:spcBef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0850" marL="45085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根据运算符优先级，有</a:t>
            </a:r>
            <a:r>
              <a:rPr altLang="zh-CN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((x- -)= =y)? (- -x) </a:t>
            </a:r>
            <a:r>
              <a:rPr altLang="zh-CN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 (y++)</a:t>
            </a:r>
            <a:endParaRPr altLang="zh-CN" dirty="0" 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indent="-450850" marL="45085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altLang="zh-CN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(x- -)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先参与其他的操作，然后再自减，故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不等于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，为假 ，则执行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altLang="en-US" b="0" dirty="0" 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x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再自减为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2;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indent="-450850" marL="45085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(3)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因</a:t>
            </a:r>
            <a:r>
              <a:rPr altLang="zh-CN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(y++)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先参与其他的操作，然后再自增，这里没有其他运算，表达式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((x--)==y)?(--x)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:(y++)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的值就为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，然后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再自增为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3;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0850" marL="450850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最终表达式的值是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的值是</a:t>
            </a:r>
            <a:r>
              <a:rPr altLang="zh-CN" b="0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27" name="TextBox 7"/>
          <p:cNvSpPr txBox="1"/>
          <p:nvPr/>
        </p:nvSpPr>
        <p:spPr>
          <a:xfrm>
            <a:off x="6732588" y="2708275"/>
            <a:ext cx="2105025" cy="46037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dirty="0" lang="zh-CN">
                <a:solidFill>
                  <a:srgbClr val="CC0066"/>
                </a:solidFill>
                <a:cs typeface="Times New Roman" panose="02020603050405020304" pitchFamily="18" charset="0"/>
              </a:rPr>
              <a:t>答案：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B</a:t>
            </a:r>
            <a:endParaRPr altLang="en-US" dirty="0" lang="zh-CN">
              <a:solidFill>
                <a:srgbClr val="CC0066"/>
              </a:solidFill>
              <a:cs typeface="Times New Roman" panose="02020603050405020304" pitchFamily="18" charset="0"/>
            </a:endParaRPr>
          </a:p>
        </p:txBody>
      </p:sp>
      <p:sp>
        <p:nvSpPr>
          <p:cNvPr id="1048828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 eaLnBrk="0" hangingPunct="0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6" grpId="0" bldLvl="0" animBg="1"/>
      <p:bldP spid="10488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Rectangle 3"/>
          <p:cNvSpPr>
            <a:spLocks noGrp="1"/>
          </p:cNvSpPr>
          <p:nvPr>
            <p:ph type="body"/>
          </p:nvPr>
        </p:nvSpPr>
        <p:spPr>
          <a:xfrm>
            <a:off x="538163" y="1714500"/>
            <a:ext cx="8066087" cy="3429000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dirty="0" sz="2800" lang="en-US">
                <a:latin typeface="Times New Roman" panose="02020603050405020304" pitchFamily="18" charset="0"/>
              </a:rPr>
              <a:t>C</a:t>
            </a:r>
            <a:r>
              <a:rPr altLang="en-US" dirty="0" sz="2800" lang="zh-CN">
                <a:latin typeface="Times New Roman" panose="02020603050405020304" pitchFamily="18" charset="0"/>
              </a:rPr>
              <a:t>语言中，用以下形式支持选择结构的程序设计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eaLnBrk="1" hangingPunct="1" lvl="1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if ...(else)...</a:t>
            </a: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switch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/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buNone/>
            </a:pPr>
            <a:r>
              <a:rPr altLang="en-US" b="1" dirty="0" sz="3200" lang="zh-CN">
                <a:solidFill>
                  <a:srgbClr val="CC0066"/>
                </a:solidFill>
                <a:latin typeface="Times New Roman" panose="02020603050405020304" pitchFamily="18" charset="0"/>
              </a:rPr>
              <a:t>      </a:t>
            </a:r>
            <a:r>
              <a:rPr altLang="en-US" b="1" dirty="0" sz="3200" lang="zh-CN">
                <a:solidFill>
                  <a:schemeClr val="tx1"/>
                </a:solidFill>
                <a:latin typeface="Times New Roman" panose="02020603050405020304" pitchFamily="18" charset="0"/>
              </a:rPr>
              <a:t>条件运算符</a:t>
            </a:r>
            <a:r>
              <a:rPr altLang="en-US" b="1" dirty="0" sz="3200" lang="zh-CN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</a:t>
            </a:r>
            <a:r>
              <a:rPr altLang="en-US" b="1" dirty="0" sz="3200" lang="zh-CN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?      :</a:t>
            </a:r>
            <a:endParaRPr altLang="zh-CN" b="1" dirty="0" sz="3200"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30" name="Rectangle 2"/>
          <p:cNvSpPr>
            <a:spLocks noGrp="1"/>
          </p:cNvSpPr>
          <p:nvPr/>
        </p:nvSpPr>
        <p:spPr>
          <a:xfrm>
            <a:off x="2514600" y="22860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 bIns="45720" lIns="91440" rIns="91440" tIns="45720" vert="horz" wrap="square"/>
          <a:lstStyle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eaLnBrk="0" fontAlgn="base" hangingPunct="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r" eaLnBrk="1" fontAlgn="base" hangingPunct="1" marL="4572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algn="r" eaLnBrk="1" fontAlgn="base" hangingPunct="1" marL="9144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algn="r" eaLnBrk="1" fontAlgn="base" hangingPunct="1" marL="13716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algn="r" eaLnBrk="1" fontAlgn="base" hangingPunct="1" marL="1828800" rtl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altLang="zh-CN" b="1" dirty="0" lang="zh-CN">
                <a:latin typeface="黑体" panose="02010609060101010101" pitchFamily="49" charset="-122"/>
              </a:rPr>
              <a:t>小结</a:t>
            </a:r>
            <a:endParaRPr altLang="zh-CN" b="1" dirty="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Rectangle 2"/>
          <p:cNvSpPr/>
          <p:nvPr/>
        </p:nvSpPr>
        <p:spPr>
          <a:xfrm>
            <a:off x="503238" y="1557338"/>
            <a:ext cx="8389937" cy="792162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 indent="-342900" marL="342900">
              <a:spcBef>
                <a:spcPct val="20000"/>
              </a:spcBef>
            </a:pPr>
            <a:r>
              <a:rPr altLang="en-US" dirty="0" sz="32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例：判定某个年份是否是闰年，将结果输出。 </a:t>
            </a:r>
            <a:endParaRPr altLang="en-US" dirty="0" sz="3200" 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832" name="Rectangle 5"/>
          <p:cNvSpPr/>
          <p:nvPr/>
        </p:nvSpPr>
        <p:spPr>
          <a:xfrm>
            <a:off x="395288" y="3111500"/>
            <a:ext cx="7778750" cy="2811463"/>
          </a:xfrm>
          <a:prstGeom prst="rect"/>
          <a:noFill/>
          <a:ln w="9525">
            <a:noFill/>
          </a:ln>
        </p:spPr>
        <p:txBody>
          <a:bodyPr anchor="t" anchorCtr="0"/>
          <a:p>
            <a:pPr defTabSz="762000" eaLnBrk="0" hangingPunct="0" indent="-532130" marL="532130">
              <a:spcBef>
                <a:spcPct val="20000"/>
              </a:spcBef>
            </a:pP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分析：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符合如下条件之一，是闰年：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532130" marL="53213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整除，但不能被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整除的年份都是闰年，如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1996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2016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532130" marL="532130">
              <a:spcBef>
                <a:spcPct val="20000"/>
              </a:spcBef>
            </a:pPr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或者：</a:t>
            </a:r>
            <a:endParaRPr altLang="en-US" b="0" dirty="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 indent="-532130" marL="53213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整除的年份是闰年。如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1600,2000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年是闰年，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1900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不是闰年。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3" name="Diagram 8"/>
          <p:cNvGrpSpPr/>
          <p:nvPr/>
        </p:nvGrpSpPr>
        <p:grpSpPr>
          <a:xfrm>
            <a:off x="6650673" y="4076065"/>
            <a:ext cx="2995612" cy="3860800"/>
            <a:chOff x="930" y="-267"/>
            <a:chExt cx="3856" cy="4803"/>
          </a:xfrm>
        </p:grpSpPr>
        <p:sp>
          <p:nvSpPr>
            <p:cNvPr id="1048833" name="_s1028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4" name="_s1029"/>
            <p:cNvSpPr>
              <a:spLocks noTextEdit="1"/>
            </p:cNvSpPr>
            <p:nvPr/>
          </p:nvSpPr>
          <p:spPr>
            <a:xfrm rot="4320000">
              <a:off x="2686" y="1575"/>
              <a:ext cx="921" cy="922"/>
            </a:xfrm>
            <a:custGeom>
              <a:av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5" name="_s1030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6" name="_s1031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ahLst/>
              <a:cxnLst>
                <a:cxn ang="0">
                  <a:pos x="493" y="155"/>
                </a:cxn>
                <a:cxn ang="0">
                  <a:pos x="461" y="154"/>
                </a:cxn>
                <a:cxn ang="0">
                  <a:pos x="336" y="180"/>
                </a:cxn>
                <a:cxn ang="0">
                  <a:pos x="273" y="40"/>
                </a:cxn>
                <a:cxn ang="0">
                  <a:pos x="461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2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7" name="_s1032"/>
            <p:cNvSpPr>
              <a:spLocks noTextEdit="1"/>
            </p:cNvSpPr>
            <p:nvPr/>
          </p:nvSpPr>
          <p:spPr>
            <a:xfrm rot="-4320000">
              <a:off x="2103" y="1575"/>
              <a:ext cx="921" cy="922"/>
            </a:xfrm>
            <a:custGeom>
              <a:avLst/>
              <a:ahLst/>
              <a:cxnLst>
                <a:cxn ang="0">
                  <a:pos x="493" y="155"/>
                </a:cxn>
                <a:cxn ang="0">
                  <a:pos x="460" y="154"/>
                </a:cxn>
                <a:cxn ang="0">
                  <a:pos x="335" y="180"/>
                </a:cxn>
                <a:cxn ang="0">
                  <a:pos x="273" y="40"/>
                </a:cxn>
                <a:cxn ang="0">
                  <a:pos x="460" y="0"/>
                </a:cxn>
                <a:cxn ang="0">
                  <a:pos x="509" y="2"/>
                </a:cxn>
                <a:cxn ang="0">
                  <a:pos x="521" y="-112"/>
                </a:cxn>
                <a:cxn ang="0">
                  <a:pos x="691" y="99"/>
                </a:cxn>
                <a:cxn ang="0">
                  <a:pos x="481" y="270"/>
                </a:cxn>
                <a:cxn ang="0">
                  <a:pos x="493" y="155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838" name="_s1033"/>
            <p:cNvSpPr/>
            <p:nvPr/>
          </p:nvSpPr>
          <p:spPr>
            <a:xfrm>
              <a:off x="3095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  <a:endParaRPr altLang="en-US" dirty="0" sz="120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39" name="_s1034"/>
            <p:cNvSpPr/>
            <p:nvPr/>
          </p:nvSpPr>
          <p:spPr>
            <a:xfrm>
              <a:off x="3347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编码实现</a:t>
              </a:r>
              <a:endParaRPr altLang="en-US" dirty="0" sz="120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40" name="_s1035"/>
            <p:cNvSpPr/>
            <p:nvPr/>
          </p:nvSpPr>
          <p:spPr>
            <a:xfrm>
              <a:off x="2283" y="1405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200" lang="zh-CN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  <a:endParaRPr altLang="en-US" dirty="0" sz="1200" 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41" name="_s1036"/>
            <p:cNvSpPr/>
            <p:nvPr/>
          </p:nvSpPr>
          <p:spPr>
            <a:xfrm>
              <a:off x="2689" y="2656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40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  <a:endParaRPr altLang="en-US" dirty="0" sz="140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842" name="_s1037"/>
            <p:cNvSpPr/>
            <p:nvPr/>
          </p:nvSpPr>
          <p:spPr>
            <a:xfrm>
              <a:off x="2031" y="2178"/>
              <a:ext cx="339" cy="339"/>
            </a:xfrm>
            <a:prstGeom prst="rect"/>
            <a:noFill/>
            <a:ln w="9525">
              <a:noFill/>
            </a:ln>
          </p:spPr>
          <p:txBody>
            <a:bodyPr anchor="ctr" anchorCtr="0" bIns="0" lIns="0" rIns="0" tIns="0" wrap="none"/>
            <a:p>
              <a:pPr algn="ctr"/>
              <a:r>
                <a:rPr altLang="en-US" dirty="0" sz="1300" lang="zh-CN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  <a:endParaRPr altLang="en-US" dirty="0" sz="1300" lang="zh-CN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48843" name="Rectangle 2"/>
          <p:cNvSpPr/>
          <p:nvPr/>
        </p:nvSpPr>
        <p:spPr>
          <a:xfrm>
            <a:off x="6372225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44" name="Text Box 19"/>
          <p:cNvSpPr txBox="1"/>
          <p:nvPr>
            <p:custDataLst>
              <p:tags r:id="rId1"/>
            </p:custDataLst>
          </p:nvPr>
        </p:nvSpPr>
        <p:spPr>
          <a:xfrm>
            <a:off x="5724525" y="2205355"/>
            <a:ext cx="2985135" cy="802640"/>
          </a:xfrm>
          <a:prstGeom prst="rect"/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四年一闰，百年不闰</a:t>
            </a:r>
            <a:endParaRPr altLang="en-US" b="0" dirty="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b="0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四百年再闰</a:t>
            </a:r>
            <a:endParaRPr altLang="en-US" b="0" dirty="0" lang="zh-CN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>
    <p:strips dir="r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1000" id="7"/>
                                        <p:tgtEl>
                                          <p:spTgt spid="104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Rectangle 4"/>
          <p:cNvSpPr/>
          <p:nvPr/>
        </p:nvSpPr>
        <p:spPr>
          <a:xfrm>
            <a:off x="468313" y="1125538"/>
            <a:ext cx="8280400" cy="1223962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b="0" dirty="0" sz="32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判断闰年的算法用</a:t>
            </a:r>
            <a:r>
              <a:rPr altLang="zh-CN" b="0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N-S</a:t>
            </a:r>
            <a:r>
              <a:rPr altLang="en-US" b="0" dirty="0" sz="3200" 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流程图表示：</a:t>
            </a:r>
            <a:endParaRPr altLang="en-US" b="0" dirty="0" sz="3200" 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97165" name="Picture 8" descr="e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00113" y="2205038"/>
            <a:ext cx="7546975" cy="4130675"/>
          </a:xfrm>
          <a:prstGeom prst="rect"/>
          <a:noFill/>
          <a:ln w="9525">
            <a:noFill/>
          </a:ln>
        </p:spPr>
      </p:pic>
      <p:sp>
        <p:nvSpPr>
          <p:cNvPr id="1048846" name="Rectangle 2"/>
          <p:cNvSpPr/>
          <p:nvPr/>
        </p:nvSpPr>
        <p:spPr>
          <a:xfrm>
            <a:off x="6300788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Rectangle 4"/>
          <p:cNvSpPr/>
          <p:nvPr/>
        </p:nvSpPr>
        <p:spPr>
          <a:xfrm>
            <a:off x="-36195" y="-242570"/>
            <a:ext cx="6235700" cy="7056120"/>
          </a:xfrm>
          <a:prstGeom prst="rect"/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bIns="46038" lIns="92075" rIns="92075" tIns="46038"/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  int year, leap;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scanf("%d",&amp;year);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if  (year%4==0)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{  if  (year%100==0)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{ if  (year%400==0)  leap=1;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else leap=0;}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else  leap=1;}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else  leap=0;</a:t>
            </a:r>
            <a:br>
              <a:rPr altLang="zh-CN" b="0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if  (leap) printf("%d is ", year);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else  printf("%d is not ", year);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printf(“a leap year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！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\n"); 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return 0;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97166" name="Picture 8" descr="e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16463" y="-53975"/>
            <a:ext cx="4391025" cy="2403475"/>
          </a:xfrm>
          <a:prstGeom prst="rect"/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Rectangle 3"/>
          <p:cNvSpPr>
            <a:spLocks noGrp="1"/>
          </p:cNvSpPr>
          <p:nvPr>
            <p:ph type="body"/>
          </p:nvPr>
        </p:nvSpPr>
        <p:spPr>
          <a:xfrm>
            <a:off x="-102870" y="1413510"/>
            <a:ext cx="5425440" cy="5229225"/>
          </a:xfrm>
        </p:spPr>
        <p:txBody>
          <a:bodyPr anchor="t" anchorCtr="0" bIns="45720" lIns="91440" rIns="91440" tIns="45720" vert="horz" wrap="square"/>
          <a:p>
            <a:r>
              <a:rPr altLang="en-US" b="1" dirty="0" sz="2800" lang="zh-CN">
                <a:solidFill>
                  <a:srgbClr val="CC0066"/>
                </a:solidFill>
                <a:latin typeface="Times New Roman" panose="02020603050405020304" pitchFamily="18" charset="0"/>
              </a:rPr>
              <a:t>例：输入两个整数，按照从小到大排序，然后输出。</a:t>
            </a:r>
            <a:endParaRPr altLang="zh-CN" dirty="0" sz="2800" lang="en-US">
              <a:latin typeface="Times New Roman" panose="02020603050405020304" pitchFamily="18" charset="0"/>
            </a:endParaRPr>
          </a:p>
          <a:p>
            <a:pPr lvl="1"/>
            <a:endParaRPr altLang="en-US" dirty="0" sz="2400" lang="zh-CN">
              <a:latin typeface="Times New Roman" panose="02020603050405020304" pitchFamily="18" charset="0"/>
            </a:endParaRPr>
          </a:p>
          <a:p>
            <a:pPr lvl="1"/>
            <a:r>
              <a:rPr altLang="en-US" dirty="0" sz="2400" lang="zh-CN">
                <a:latin typeface="Times New Roman" panose="02020603050405020304" pitchFamily="18" charset="0"/>
              </a:rPr>
              <a:t>分析：重点是比较大小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1"/>
            <a:endParaRPr altLang="zh-CN" dirty="0" sz="2400" lang="en-US">
              <a:latin typeface="Times New Roman" panose="02020603050405020304" pitchFamily="18" charset="0"/>
            </a:endParaRPr>
          </a:p>
          <a:p>
            <a:pPr lvl="1"/>
            <a:r>
              <a:rPr altLang="en-US" dirty="0" sz="2400" lang="zh-CN">
                <a:latin typeface="Times New Roman" panose="02020603050405020304" pitchFamily="18" charset="0"/>
              </a:rPr>
              <a:t>设计：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2"/>
            <a:r>
              <a:rPr altLang="en-US" dirty="0" sz="2400" lang="zh-CN">
                <a:latin typeface="Times New Roman" panose="02020603050405020304" pitchFamily="18" charset="0"/>
              </a:rPr>
              <a:t>如何存储数据</a:t>
            </a:r>
            <a:r>
              <a:rPr altLang="zh-CN" dirty="0" sz="2400" lang="en-US">
                <a:latin typeface="Times New Roman" panose="02020603050405020304" pitchFamily="18" charset="0"/>
              </a:rPr>
              <a:t>(</a:t>
            </a:r>
            <a:r>
              <a:rPr altLang="en-US" dirty="0" sz="2400" lang="zh-CN">
                <a:latin typeface="Times New Roman" panose="02020603050405020304" pitchFamily="18" charset="0"/>
              </a:rPr>
              <a:t>数据结构设计</a:t>
            </a:r>
            <a:r>
              <a:rPr altLang="zh-CN" dirty="0" sz="2400" lang="en-US">
                <a:latin typeface="Times New Roman" panose="02020603050405020304" pitchFamily="18" charset="0"/>
              </a:rPr>
              <a:t>)  </a:t>
            </a:r>
            <a:endParaRPr altLang="zh-CN" dirty="0" sz="2400" lang="en-US">
              <a:latin typeface="Times New Roman" panose="02020603050405020304" pitchFamily="18" charset="0"/>
            </a:endParaRPr>
          </a:p>
          <a:p>
            <a:pPr lvl="3"/>
            <a:r>
              <a:rPr altLang="en-US" dirty="0" sz="2400" lang="zh-CN">
                <a:latin typeface="Times New Roman" panose="02020603050405020304" pitchFamily="18" charset="0"/>
              </a:rPr>
              <a:t>定义两个整型变量</a:t>
            </a:r>
            <a:r>
              <a:rPr altLang="en-US" dirty="0" sz="2400" lang="en-US">
                <a:latin typeface="Times New Roman" panose="02020603050405020304" pitchFamily="18" charset="0"/>
              </a:rPr>
              <a:t>a,b</a:t>
            </a:r>
            <a:endParaRPr altLang="en-US" dirty="0" sz="2400" lang="en-US">
              <a:latin typeface="Times New Roman" panose="02020603050405020304" pitchFamily="18" charset="0"/>
            </a:endParaRPr>
          </a:p>
          <a:p>
            <a:pPr lvl="3"/>
            <a:endParaRPr altLang="en-US" dirty="0" sz="2400" lang="zh-CN">
              <a:latin typeface="Times New Roman" panose="02020603050405020304" pitchFamily="18" charset="0"/>
            </a:endParaRPr>
          </a:p>
          <a:p>
            <a:pPr lvl="2"/>
            <a:r>
              <a:rPr altLang="en-US" dirty="0" sz="2400" lang="zh-CN">
                <a:latin typeface="Times New Roman" panose="02020603050405020304" pitchFamily="18" charset="0"/>
              </a:rPr>
              <a:t>如何处理数据</a:t>
            </a:r>
            <a:r>
              <a:rPr altLang="zh-CN" dirty="0" sz="2400" lang="en-US">
                <a:latin typeface="Times New Roman" panose="02020603050405020304" pitchFamily="18" charset="0"/>
              </a:rPr>
              <a:t>(</a:t>
            </a:r>
            <a:r>
              <a:rPr altLang="en-US" dirty="0" sz="2400" lang="zh-CN">
                <a:latin typeface="Times New Roman" panose="02020603050405020304" pitchFamily="18" charset="0"/>
              </a:rPr>
              <a:t>算法设计</a:t>
            </a:r>
            <a:r>
              <a:rPr altLang="zh-CN" dirty="0" sz="2400" lang="en-US">
                <a:latin typeface="Times New Roman" panose="02020603050405020304" pitchFamily="18" charset="0"/>
              </a:rPr>
              <a:t>)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3"/>
            <a:r>
              <a:rPr altLang="en-US" dirty="0" sz="2400" lang="zh-CN">
                <a:latin typeface="Times New Roman" panose="02020603050405020304" pitchFamily="18" charset="0"/>
              </a:rPr>
              <a:t>比较两个数</a:t>
            </a:r>
            <a:r>
              <a:rPr altLang="en-US" dirty="0" sz="2400" lang="en-US">
                <a:latin typeface="Times New Roman" panose="02020603050405020304" pitchFamily="18" charset="0"/>
              </a:rPr>
              <a:t>,</a:t>
            </a:r>
            <a:r>
              <a:rPr altLang="zh-CN" dirty="0" sz="2400" lang="zh-CN">
                <a:latin typeface="Times New Roman" panose="02020603050405020304" pitchFamily="18" charset="0"/>
              </a:rPr>
              <a:t>小的数保存到</a:t>
            </a:r>
            <a:r>
              <a:rPr altLang="zh-CN" dirty="0" sz="2400" lang="en-US">
                <a:latin typeface="Times New Roman" panose="02020603050405020304" pitchFamily="18" charset="0"/>
              </a:rPr>
              <a:t>a</a:t>
            </a:r>
            <a:endParaRPr altLang="en-US" dirty="0" sz="2400" lang="zh-CN">
              <a:latin typeface="Times New Roman" panose="02020603050405020304" pitchFamily="18" charset="0"/>
            </a:endParaRPr>
          </a:p>
          <a:p>
            <a:pPr lvl="3"/>
            <a:r>
              <a:rPr altLang="en-US" dirty="0" sz="2400" lang="zh-CN">
                <a:latin typeface="Times New Roman" panose="02020603050405020304" pitchFamily="18" charset="0"/>
              </a:rPr>
              <a:t>然后输出</a:t>
            </a:r>
            <a:endParaRPr altLang="zh-CN" dirty="0" sz="2400"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49" name="Rectangle 2"/>
          <p:cNvSpPr/>
          <p:nvPr/>
        </p:nvSpPr>
        <p:spPr>
          <a:xfrm>
            <a:off x="6372225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17" name="Group 26"/>
          <p:cNvGrpSpPr/>
          <p:nvPr/>
        </p:nvGrpSpPr>
        <p:grpSpPr>
          <a:xfrm>
            <a:off x="5003800" y="1341438"/>
            <a:ext cx="4248150" cy="4748212"/>
            <a:chOff x="3107" y="1186"/>
            <a:chExt cx="2676" cy="2991"/>
          </a:xfrm>
        </p:grpSpPr>
        <p:sp>
          <p:nvSpPr>
            <p:cNvPr id="1048850" name="流程图: 可选过程 18"/>
            <p:cNvSpPr/>
            <p:nvPr/>
          </p:nvSpPr>
          <p:spPr>
            <a:xfrm>
              <a:off x="4195" y="1186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34" name="直接箭头连接符 20"/>
            <p:cNvCxnSpPr>
              <a:cxnSpLocks/>
            </p:cNvCxnSpPr>
            <p:nvPr/>
          </p:nvCxnSpPr>
          <p:spPr>
            <a:xfrm>
              <a:off x="4649" y="1458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51" name="流程图: 决策 21"/>
            <p:cNvSpPr/>
            <p:nvPr/>
          </p:nvSpPr>
          <p:spPr>
            <a:xfrm>
              <a:off x="3976" y="1980"/>
              <a:ext cx="1305" cy="495"/>
            </a:xfrm>
            <a:prstGeom prst="flowChartDecision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4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altLang="en-US" baseline="0" b="0" cap="none" sz="24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35" name="肘形连接符 30"/>
            <p:cNvCxnSpPr>
              <a:cxnSpLocks/>
            </p:cNvCxnSpPr>
            <p:nvPr/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肘形连接符 32"/>
            <p:cNvCxnSpPr>
              <a:cxnSpLocks/>
            </p:cNvCxnSpPr>
            <p:nvPr/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48852" name="流程图: 过程 40"/>
            <p:cNvSpPr/>
            <p:nvPr/>
          </p:nvSpPr>
          <p:spPr>
            <a:xfrm>
              <a:off x="3107" y="2637"/>
              <a:ext cx="990" cy="360"/>
            </a:xfrm>
            <a:prstGeom prst="flowChartProcess"/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37" name="肘形连接符 42"/>
            <p:cNvCxnSpPr>
              <a:cxnSpLocks/>
              <a:stCxn id="1048852" idx="2"/>
            </p:cNvCxnSpPr>
            <p:nvPr/>
          </p:nvCxnSpPr>
          <p:spPr>
            <a:xfrm rot="16200000" flipH="1">
              <a:off x="4004" y="2597"/>
              <a:ext cx="225" cy="1035"/>
            </a:xfrm>
            <a:prstGeom prst="bentConnector2"/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肘形连接符 42"/>
            <p:cNvCxnSpPr>
              <a:cxnSpLocks/>
              <a:stCxn id="1048852" idx="2"/>
            </p:cNvCxnSpPr>
            <p:nvPr/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145739" name="直接箭头连接符 49"/>
            <p:cNvCxnSpPr>
              <a:cxnSpLocks/>
              <a:stCxn id="1048852" idx="2"/>
            </p:cNvCxnSpPr>
            <p:nvPr/>
          </p:nvCxnSpPr>
          <p:spPr>
            <a:xfrm flipH="1">
              <a:off x="4629" y="3227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53" name="流程图: 可选过程 51"/>
            <p:cNvSpPr/>
            <p:nvPr/>
          </p:nvSpPr>
          <p:spPr>
            <a:xfrm>
              <a:off x="3833" y="3454"/>
              <a:ext cx="1632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854" name="TextBox 67"/>
            <p:cNvSpPr txBox="1"/>
            <p:nvPr/>
          </p:nvSpPr>
          <p:spPr>
            <a:xfrm>
              <a:off x="5087" y="1955"/>
              <a:ext cx="696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855" name="TextBox 68"/>
            <p:cNvSpPr txBox="1"/>
            <p:nvPr/>
          </p:nvSpPr>
          <p:spPr>
            <a:xfrm>
              <a:off x="3507" y="1968"/>
              <a:ext cx="673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856" name="流程图: 过程 40"/>
            <p:cNvSpPr/>
            <p:nvPr/>
          </p:nvSpPr>
          <p:spPr>
            <a:xfrm>
              <a:off x="3787" y="1639"/>
              <a:ext cx="1724" cy="227"/>
            </a:xfrm>
            <a:prstGeom prst="flowChart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145740" name="直接箭头连接符 20"/>
            <p:cNvCxnSpPr>
              <a:cxnSpLocks/>
              <a:stCxn id="1048852" idx="2"/>
            </p:cNvCxnSpPr>
            <p:nvPr/>
          </p:nvCxnSpPr>
          <p:spPr>
            <a:xfrm>
              <a:off x="4646" y="1831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57" name="流程图: 可选过程 18"/>
            <p:cNvSpPr/>
            <p:nvPr/>
          </p:nvSpPr>
          <p:spPr>
            <a:xfrm>
              <a:off x="4150" y="3907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altLang="en-US" baseline="0" b="0" cap="none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41" name="直接箭头连接符 49"/>
            <p:cNvCxnSpPr>
              <a:cxnSpLocks/>
              <a:stCxn id="1048852" idx="2"/>
            </p:cNvCxnSpPr>
            <p:nvPr/>
          </p:nvCxnSpPr>
          <p:spPr>
            <a:xfrm flipH="1">
              <a:off x="4634" y="3726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Rectangle 4"/>
          <p:cNvSpPr/>
          <p:nvPr/>
        </p:nvSpPr>
        <p:spPr>
          <a:xfrm>
            <a:off x="320995" y="-46355"/>
            <a:ext cx="4465319" cy="6934835"/>
          </a:xfrm>
          <a:prstGeom prst="rect"/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bIns="46038" lIns="92075" rIns="92075" tIns="46038"/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int a,b;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scanf("%d%d",&amp;a,&amp;b);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if (a&gt;b)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{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//交换a和b;</a:t>
            </a:r>
            <a:endParaRPr altLang="zh-CN" dirty="0" sz="2800" lang="en-US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printf("%d,%d", a, b);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return 0;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19" name="Group 26"/>
          <p:cNvGrpSpPr/>
          <p:nvPr/>
        </p:nvGrpSpPr>
        <p:grpSpPr>
          <a:xfrm>
            <a:off x="5075555" y="1700213"/>
            <a:ext cx="4248150" cy="4748212"/>
            <a:chOff x="3107" y="1186"/>
            <a:chExt cx="2676" cy="2991"/>
          </a:xfrm>
        </p:grpSpPr>
        <p:sp>
          <p:nvSpPr>
            <p:cNvPr id="1048859" name="流程图: 可选过程 18"/>
            <p:cNvSpPr/>
            <p:nvPr>
              <p:custDataLst>
                <p:tags r:id="rId1"/>
              </p:custDataLst>
            </p:nvPr>
          </p:nvSpPr>
          <p:spPr>
            <a:xfrm>
              <a:off x="4195" y="1186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42" name="直接箭头连接符 20"/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4649" y="1458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60" name="流程图: 决策 21"/>
            <p:cNvSpPr/>
            <p:nvPr>
              <p:custDataLst>
                <p:tags r:id="rId3"/>
              </p:custDataLst>
            </p:nvPr>
          </p:nvSpPr>
          <p:spPr>
            <a:xfrm>
              <a:off x="3976" y="1980"/>
              <a:ext cx="1305" cy="495"/>
            </a:xfrm>
            <a:prstGeom prst="flowChartDecision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4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altLang="en-US" baseline="0" b="0" cap="none" sz="24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43" name="肘形连接符 30"/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肘形连接符 32"/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48861" name="流程图: 过程 40"/>
            <p:cNvSpPr/>
            <p:nvPr>
              <p:custDataLst>
                <p:tags r:id="rId6"/>
              </p:custDataLst>
            </p:nvPr>
          </p:nvSpPr>
          <p:spPr>
            <a:xfrm>
              <a:off x="3107" y="2637"/>
              <a:ext cx="990" cy="360"/>
            </a:xfrm>
            <a:prstGeom prst="flowChartProcess"/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45" name="肘形连接符 42"/>
            <p:cNvCxnSpPr>
              <a:cxnSpLocks/>
              <a:stCxn id="1048861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4004" y="2597"/>
              <a:ext cx="225" cy="1035"/>
            </a:xfrm>
            <a:prstGeom prst="bentConnector2"/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肘形连接符 42"/>
            <p:cNvCxnSpPr>
              <a:cxnSpLocks/>
              <a:stCxn id="1048861" idx="2"/>
            </p:cNvCxnSpPr>
            <p:nvPr>
              <p:custDataLst>
                <p:tags r:id="rId8"/>
              </p:custDataLst>
            </p:nvPr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145747" name="直接箭头连接符 49"/>
            <p:cNvCxnSpPr>
              <a:cxnSpLocks/>
              <a:stCxn id="1048861" idx="2"/>
            </p:cNvCxnSpPr>
            <p:nvPr>
              <p:custDataLst>
                <p:tags r:id="rId9"/>
              </p:custDataLst>
            </p:nvPr>
          </p:nvCxnSpPr>
          <p:spPr>
            <a:xfrm flipH="1">
              <a:off x="4629" y="3227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62" name="流程图: 可选过程 51"/>
            <p:cNvSpPr/>
            <p:nvPr>
              <p:custDataLst>
                <p:tags r:id="rId10"/>
              </p:custDataLst>
            </p:nvPr>
          </p:nvSpPr>
          <p:spPr>
            <a:xfrm>
              <a:off x="3833" y="3454"/>
              <a:ext cx="1632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863" name="TextBox 67"/>
            <p:cNvSpPr txBox="1"/>
            <p:nvPr>
              <p:custDataLst>
                <p:tags r:id="rId11"/>
              </p:custDataLst>
            </p:nvPr>
          </p:nvSpPr>
          <p:spPr>
            <a:xfrm>
              <a:off x="5087" y="1955"/>
              <a:ext cx="696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864" name="TextBox 68"/>
            <p:cNvSpPr txBox="1"/>
            <p:nvPr>
              <p:custDataLst>
                <p:tags r:id="rId12"/>
              </p:custDataLst>
            </p:nvPr>
          </p:nvSpPr>
          <p:spPr>
            <a:xfrm>
              <a:off x="3507" y="1968"/>
              <a:ext cx="673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865" name="流程图: 过程 40"/>
            <p:cNvSpPr/>
            <p:nvPr>
              <p:custDataLst>
                <p:tags r:id="rId13"/>
              </p:custDataLst>
            </p:nvPr>
          </p:nvSpPr>
          <p:spPr>
            <a:xfrm>
              <a:off x="3787" y="1639"/>
              <a:ext cx="1724" cy="227"/>
            </a:xfrm>
            <a:prstGeom prst="flowChart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145748" name="直接箭头连接符 20"/>
            <p:cNvCxnSpPr>
              <a:cxnSpLocks/>
              <a:stCxn id="1048861" idx="2"/>
            </p:cNvCxnSpPr>
            <p:nvPr>
              <p:custDataLst>
                <p:tags r:id="rId14"/>
              </p:custDataLst>
            </p:nvPr>
          </p:nvCxnSpPr>
          <p:spPr>
            <a:xfrm>
              <a:off x="4646" y="1831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866" name="流程图: 可选过程 18"/>
            <p:cNvSpPr/>
            <p:nvPr>
              <p:custDataLst>
                <p:tags r:id="rId15"/>
              </p:custDataLst>
            </p:nvPr>
          </p:nvSpPr>
          <p:spPr>
            <a:xfrm>
              <a:off x="4150" y="3907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altLang="en-US" baseline="0" b="0" cap="none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49" name="直接箭头连接符 49"/>
            <p:cNvCxnSpPr>
              <a:cxnSpLocks/>
              <a:stCxn id="1048861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4634" y="3726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Rectangle 2"/>
          <p:cNvSpPr/>
          <p:nvPr/>
        </p:nvSpPr>
        <p:spPr>
          <a:xfrm>
            <a:off x="6227763" y="115888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68" name="Text Box 14"/>
          <p:cNvSpPr txBox="1"/>
          <p:nvPr/>
        </p:nvSpPr>
        <p:spPr>
          <a:xfrm>
            <a:off x="179388" y="1614488"/>
            <a:ext cx="2232025" cy="519112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b: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69" name="Rectangle 4"/>
          <p:cNvSpPr/>
          <p:nvPr/>
        </p:nvSpPr>
        <p:spPr>
          <a:xfrm>
            <a:off x="1403350" y="2924175"/>
            <a:ext cx="1079500" cy="792163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b=a;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70" name="Text Box 13"/>
          <p:cNvSpPr txBox="1"/>
          <p:nvPr/>
        </p:nvSpPr>
        <p:spPr>
          <a:xfrm>
            <a:off x="754063" y="4276725"/>
            <a:ext cx="360362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1" name="Text Box 13"/>
          <p:cNvSpPr txBox="1"/>
          <p:nvPr/>
        </p:nvSpPr>
        <p:spPr>
          <a:xfrm>
            <a:off x="1835150" y="4276725"/>
            <a:ext cx="360363" cy="80264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2" name="Text Box 7"/>
          <p:cNvSpPr txBox="1"/>
          <p:nvPr/>
        </p:nvSpPr>
        <p:spPr>
          <a:xfrm>
            <a:off x="538163" y="4708525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3" name="Text Box 10"/>
          <p:cNvSpPr txBox="1"/>
          <p:nvPr/>
        </p:nvSpPr>
        <p:spPr>
          <a:xfrm>
            <a:off x="1619250" y="4687888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4" name="Text Box 13"/>
          <p:cNvSpPr txBox="1"/>
          <p:nvPr/>
        </p:nvSpPr>
        <p:spPr>
          <a:xfrm>
            <a:off x="250825" y="2420938"/>
            <a:ext cx="4105275" cy="519112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dirty="0" sz="28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语言代码怎么写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altLang="zh-CN" dirty="0" sz="2800" 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875" name="Text Box 13"/>
          <p:cNvSpPr txBox="1"/>
          <p:nvPr/>
        </p:nvSpPr>
        <p:spPr>
          <a:xfrm>
            <a:off x="323850" y="3789363"/>
            <a:ext cx="2952750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76" name="Text Box 7"/>
          <p:cNvSpPr txBox="1"/>
          <p:nvPr/>
        </p:nvSpPr>
        <p:spPr>
          <a:xfrm>
            <a:off x="539750" y="5308600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7" name="Text Box 10"/>
          <p:cNvSpPr txBox="1"/>
          <p:nvPr/>
        </p:nvSpPr>
        <p:spPr>
          <a:xfrm>
            <a:off x="1619250" y="5324475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78" name="Text Box 14"/>
          <p:cNvSpPr txBox="1"/>
          <p:nvPr/>
        </p:nvSpPr>
        <p:spPr>
          <a:xfrm>
            <a:off x="2625725" y="4773613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79" name="Text Box 14"/>
          <p:cNvSpPr txBox="1"/>
          <p:nvPr/>
        </p:nvSpPr>
        <p:spPr>
          <a:xfrm>
            <a:off x="2627313" y="5445125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altLang="zh-CN" b="0" dirty="0" sz="16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80" name="Text Box 13"/>
          <p:cNvSpPr txBox="1"/>
          <p:nvPr/>
        </p:nvSpPr>
        <p:spPr>
          <a:xfrm>
            <a:off x="2124075" y="1231900"/>
            <a:ext cx="360363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1" name="Text Box 13"/>
          <p:cNvSpPr txBox="1"/>
          <p:nvPr/>
        </p:nvSpPr>
        <p:spPr>
          <a:xfrm>
            <a:off x="3205163" y="1231900"/>
            <a:ext cx="360362" cy="80264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2" name="Text Box 7"/>
          <p:cNvSpPr txBox="1"/>
          <p:nvPr/>
        </p:nvSpPr>
        <p:spPr>
          <a:xfrm>
            <a:off x="1908175" y="1663700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3" name="Text Box 10"/>
          <p:cNvSpPr txBox="1"/>
          <p:nvPr/>
        </p:nvSpPr>
        <p:spPr>
          <a:xfrm>
            <a:off x="2989263" y="1663700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4" name="Rectangle 4"/>
          <p:cNvSpPr/>
          <p:nvPr/>
        </p:nvSpPr>
        <p:spPr>
          <a:xfrm>
            <a:off x="5926138" y="2400300"/>
            <a:ext cx="1223962" cy="1081088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t=a;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a=b; 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b=t;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885" name="Text Box 13"/>
          <p:cNvSpPr txBox="1"/>
          <p:nvPr/>
        </p:nvSpPr>
        <p:spPr>
          <a:xfrm>
            <a:off x="5537200" y="3959225"/>
            <a:ext cx="360363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6" name="Text Box 13"/>
          <p:cNvSpPr txBox="1"/>
          <p:nvPr/>
        </p:nvSpPr>
        <p:spPr>
          <a:xfrm>
            <a:off x="6588125" y="3959225"/>
            <a:ext cx="360363" cy="80264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7" name="Text Box 7"/>
          <p:cNvSpPr txBox="1"/>
          <p:nvPr/>
        </p:nvSpPr>
        <p:spPr>
          <a:xfrm>
            <a:off x="5135563" y="4440238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8" name="Text Box 10"/>
          <p:cNvSpPr txBox="1"/>
          <p:nvPr/>
        </p:nvSpPr>
        <p:spPr>
          <a:xfrm>
            <a:off x="6251575" y="4440238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89" name="Text Box 13"/>
          <p:cNvSpPr txBox="1"/>
          <p:nvPr/>
        </p:nvSpPr>
        <p:spPr>
          <a:xfrm>
            <a:off x="4659313" y="1871663"/>
            <a:ext cx="4392612" cy="460375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正确做法：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加入辅助变量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90" name="Text Box 13"/>
          <p:cNvSpPr txBox="1"/>
          <p:nvPr/>
        </p:nvSpPr>
        <p:spPr>
          <a:xfrm>
            <a:off x="5091113" y="3552825"/>
            <a:ext cx="2952750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执行时内存情况：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891" name="Text Box 7"/>
          <p:cNvSpPr txBox="1"/>
          <p:nvPr/>
        </p:nvSpPr>
        <p:spPr>
          <a:xfrm>
            <a:off x="5170488" y="5094288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92" name="Text Box 10"/>
          <p:cNvSpPr txBox="1"/>
          <p:nvPr/>
        </p:nvSpPr>
        <p:spPr>
          <a:xfrm>
            <a:off x="6229350" y="5037138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93" name="Text Box 7"/>
          <p:cNvSpPr txBox="1"/>
          <p:nvPr/>
        </p:nvSpPr>
        <p:spPr>
          <a:xfrm>
            <a:off x="5187950" y="5622925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94" name="Text Box 10"/>
          <p:cNvSpPr txBox="1"/>
          <p:nvPr/>
        </p:nvSpPr>
        <p:spPr>
          <a:xfrm>
            <a:off x="6248400" y="5643563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95" name="Text Box 14"/>
          <p:cNvSpPr txBox="1"/>
          <p:nvPr/>
        </p:nvSpPr>
        <p:spPr>
          <a:xfrm>
            <a:off x="7986713" y="4462463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初始情况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96" name="Text Box 14"/>
          <p:cNvSpPr txBox="1"/>
          <p:nvPr/>
        </p:nvSpPr>
        <p:spPr>
          <a:xfrm>
            <a:off x="8101013" y="5110163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altLang="zh-CN" b="0" dirty="0" sz="16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t=a;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97" name="Text Box 14"/>
          <p:cNvSpPr txBox="1"/>
          <p:nvPr/>
        </p:nvSpPr>
        <p:spPr>
          <a:xfrm>
            <a:off x="8101013" y="5678488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altLang="zh-CN" b="0" dirty="0" sz="16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a=b;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898" name="Text Box 13"/>
          <p:cNvSpPr txBox="1"/>
          <p:nvPr/>
        </p:nvSpPr>
        <p:spPr>
          <a:xfrm>
            <a:off x="7524750" y="3979863"/>
            <a:ext cx="360363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899" name="Text Box 10"/>
          <p:cNvSpPr txBox="1"/>
          <p:nvPr/>
        </p:nvSpPr>
        <p:spPr>
          <a:xfrm>
            <a:off x="7194550" y="4443413"/>
            <a:ext cx="784225" cy="469900"/>
          </a:xfrm>
          <a:prstGeom prst="rect"/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0" name="Text Box 10"/>
          <p:cNvSpPr txBox="1"/>
          <p:nvPr/>
        </p:nvSpPr>
        <p:spPr>
          <a:xfrm>
            <a:off x="7258050" y="5027613"/>
            <a:ext cx="784225" cy="460375"/>
          </a:xfrm>
          <a:prstGeom prst="rect"/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1" name="Text Box 10"/>
          <p:cNvSpPr txBox="1"/>
          <p:nvPr/>
        </p:nvSpPr>
        <p:spPr>
          <a:xfrm>
            <a:off x="7213600" y="5599113"/>
            <a:ext cx="784225" cy="460375"/>
          </a:xfrm>
          <a:prstGeom prst="rect"/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2" name="Text Box 7"/>
          <p:cNvSpPr txBox="1"/>
          <p:nvPr/>
        </p:nvSpPr>
        <p:spPr>
          <a:xfrm>
            <a:off x="5199063" y="6170613"/>
            <a:ext cx="762000" cy="460375"/>
          </a:xfrm>
          <a:prstGeom prst="rect"/>
          <a:solidFill>
            <a:srgbClr val="FF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3" name="Text Box 10"/>
          <p:cNvSpPr txBox="1"/>
          <p:nvPr/>
        </p:nvSpPr>
        <p:spPr>
          <a:xfrm>
            <a:off x="6227763" y="6154738"/>
            <a:ext cx="784225" cy="460375"/>
          </a:xfrm>
          <a:prstGeom prst="rect"/>
          <a:solidFill>
            <a:srgbClr val="00FF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4" name="Text Box 14"/>
          <p:cNvSpPr txBox="1"/>
          <p:nvPr/>
        </p:nvSpPr>
        <p:spPr>
          <a:xfrm>
            <a:off x="8101013" y="6286500"/>
            <a:ext cx="1152525" cy="336550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altLang="en-US" b="0" dirty="0" sz="1600" lang="zh-CN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altLang="zh-CN" b="0" dirty="0" sz="1600" lang="en-US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b=t;</a:t>
            </a:r>
            <a:endParaRPr altLang="en-US" b="0" dirty="0" sz="1600" lang="zh-CN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05" name="Text Box 10"/>
          <p:cNvSpPr txBox="1"/>
          <p:nvPr/>
        </p:nvSpPr>
        <p:spPr>
          <a:xfrm>
            <a:off x="7213600" y="6157913"/>
            <a:ext cx="784225" cy="460375"/>
          </a:xfrm>
          <a:prstGeom prst="rect"/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06" name="AutoShape 98"/>
          <p:cNvSpPr/>
          <p:nvPr/>
        </p:nvSpPr>
        <p:spPr>
          <a:xfrm>
            <a:off x="2484755" y="6248082"/>
            <a:ext cx="2651125" cy="396241"/>
          </a:xfrm>
          <a:prstGeom prst="irregularSeal1"/>
          <a:solidFill>
            <a:srgbClr val="FF0000"/>
          </a:solidFill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wrap="square">
            <a:spAutoFit/>
          </a:bodyPr>
          <a:p>
            <a:pPr algn="ctr" eaLnBrk="0" hangingPunct="0"/>
            <a:r>
              <a:rPr altLang="zh-CN" dirty="0" sz="2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altLang="en-US" dirty="0" sz="2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的值被覆盖，丢了！</a:t>
            </a:r>
            <a:endParaRPr altLang="en-US" dirty="0" sz="2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907" name="Line 99"/>
          <p:cNvSpPr/>
          <p:nvPr/>
        </p:nvSpPr>
        <p:spPr>
          <a:xfrm flipH="1">
            <a:off x="620713" y="5229225"/>
            <a:ext cx="1511300" cy="1008063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08" name="Line 100"/>
          <p:cNvSpPr/>
          <p:nvPr/>
        </p:nvSpPr>
        <p:spPr>
          <a:xfrm>
            <a:off x="755650" y="5157788"/>
            <a:ext cx="1295400" cy="1223962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09" name="Freeform 102"/>
          <p:cNvSpPr/>
          <p:nvPr/>
        </p:nvSpPr>
        <p:spPr>
          <a:xfrm>
            <a:off x="6877050" y="2349500"/>
            <a:ext cx="1547813" cy="1258888"/>
          </a:xfrm>
          <a:custGeom>
            <a:avLst/>
            <a:ahLst/>
            <a:cxnLst>
              <a:cxn ang="0">
                <a:pos x="0" y="611188"/>
              </a:cxn>
              <a:cxn ang="0">
                <a:pos x="360363" y="1187450"/>
              </a:cxn>
              <a:cxn ang="0">
                <a:pos x="1368425" y="179388"/>
              </a:cxn>
              <a:cxn ang="0">
                <a:pos x="1439863" y="107950"/>
              </a:cxn>
            </a:cxnLst>
            <a:rect l="0" t="0" r="0" b="0"/>
            <a:pathLst>
              <a:path w="975" h="793">
                <a:moveTo>
                  <a:pt x="0" y="385"/>
                </a:moveTo>
                <a:cubicBezTo>
                  <a:pt x="41" y="589"/>
                  <a:pt x="83" y="793"/>
                  <a:pt x="227" y="748"/>
                </a:cubicBezTo>
                <a:cubicBezTo>
                  <a:pt x="371" y="703"/>
                  <a:pt x="749" y="226"/>
                  <a:pt x="862" y="113"/>
                </a:cubicBezTo>
                <a:cubicBezTo>
                  <a:pt x="975" y="0"/>
                  <a:pt x="941" y="34"/>
                  <a:pt x="907" y="68"/>
                </a:cubicBezTo>
              </a:path>
            </a:pathLst>
          </a:custGeom>
          <a:noFill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altLang="en-US" lang="zh-CN"/>
          </a:p>
        </p:txBody>
      </p:sp>
      <p:sp>
        <p:nvSpPr>
          <p:cNvPr id="1048910" name="Line 99"/>
          <p:cNvSpPr/>
          <p:nvPr/>
        </p:nvSpPr>
        <p:spPr>
          <a:xfrm flipH="1">
            <a:off x="2268538" y="3500438"/>
            <a:ext cx="1511300" cy="1008062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11" name="Line 100"/>
          <p:cNvSpPr/>
          <p:nvPr/>
        </p:nvSpPr>
        <p:spPr>
          <a:xfrm>
            <a:off x="2484438" y="3429000"/>
            <a:ext cx="1295400" cy="1223963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12" name="Line 99"/>
          <p:cNvSpPr/>
          <p:nvPr/>
        </p:nvSpPr>
        <p:spPr>
          <a:xfrm flipH="1">
            <a:off x="612775" y="5229225"/>
            <a:ext cx="1511300" cy="1008063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13" name="Line 100"/>
          <p:cNvSpPr/>
          <p:nvPr/>
        </p:nvSpPr>
        <p:spPr>
          <a:xfrm>
            <a:off x="746125" y="5157788"/>
            <a:ext cx="1295400" cy="1223962"/>
          </a:xfrm>
          <a:prstGeom prst="line"/>
          <a:ln w="76200" cap="sq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>
                      <p:stCondLst>
                        <p:cond delay="indefinite"/>
                      </p:stCondLst>
                      <p:childTnLst>
                        <p:par>
                          <p:cTn fill="hold" id="4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5">
                      <p:stCondLst>
                        <p:cond delay="indefinite"/>
                      </p:stCondLst>
                      <p:childTnLst>
                        <p:par>
                          <p:cTn fill="hold" id="5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6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9">
                      <p:stCondLst>
                        <p:cond delay="indefinite"/>
                      </p:stCondLst>
                      <p:childTnLst>
                        <p:par>
                          <p:cTn fill="hold" id="80">
                            <p:stCondLst>
                              <p:cond delay="0"/>
                            </p:stCondLst>
                            <p:childTnLst>
                              <p:par>
                                <p:cTn fill="hold" id="8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>
                      <p:stCondLst>
                        <p:cond delay="indefinite"/>
                      </p:stCondLst>
                      <p:childTnLst>
                        <p:par>
                          <p:cTn fill="hold" id="86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8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9" grpId="0" animBg="1"/>
      <p:bldP spid="1048876" grpId="0" bldLvl="0" animBg="1"/>
      <p:bldP spid="1048877" grpId="0" bldLvl="0" animBg="1"/>
      <p:bldP spid="1048879" grpId="0"/>
      <p:bldP spid="1048884" grpId="0" animBg="1"/>
      <p:bldP spid="1048885" grpId="0"/>
      <p:bldP spid="1048886" grpId="0"/>
      <p:bldP spid="1048887" grpId="0" bldLvl="0" animBg="1"/>
      <p:bldP spid="1048888" grpId="0" bldLvl="0" animBg="1"/>
      <p:bldP spid="1048889" grpId="0"/>
      <p:bldP spid="1048890" grpId="0"/>
      <p:bldP spid="1048891" grpId="0" bldLvl="0" animBg="1"/>
      <p:bldP spid="1048892" grpId="0" bldLvl="0" animBg="1"/>
      <p:bldP spid="1048893" grpId="0" bldLvl="0" animBg="1"/>
      <p:bldP spid="1048894" grpId="0" bldLvl="0" animBg="1"/>
      <p:bldP spid="1048895" grpId="0"/>
      <p:bldP spid="1048896" grpId="0"/>
      <p:bldP spid="1048897" grpId="0"/>
      <p:bldP spid="1048898" grpId="0"/>
      <p:bldP spid="1048899" grpId="0" animBg="1"/>
      <p:bldP spid="1048900" grpId="0" bldLvl="0" animBg="1"/>
      <p:bldP spid="1048901" grpId="0" bldLvl="0" animBg="1"/>
      <p:bldP spid="1048902" grpId="0" bldLvl="0" animBg="1"/>
      <p:bldP spid="1048903" grpId="0" bldLvl="0" animBg="1"/>
      <p:bldP spid="1048904" grpId="0"/>
      <p:bldP spid="1048905" grpId="0" bldLvl="0" animBg="1"/>
      <p:bldP spid="104890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Rectangle 4"/>
          <p:cNvSpPr/>
          <p:nvPr/>
        </p:nvSpPr>
        <p:spPr>
          <a:xfrm>
            <a:off x="428596" y="-46355"/>
            <a:ext cx="4393881" cy="6934835"/>
          </a:xfrm>
          <a:prstGeom prst="rect"/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bIns="46038" lIns="92075" rIns="92075" tIns="46038"/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main()</a:t>
            </a:r>
            <a:b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int a,b, t;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scanf("%d%d",&amp;a,&amp;b);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if (a&gt;b)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altLang="zh-CN" b="0" dirty="0" sz="2800" lang="en-US" smtClean="0">
                <a:latin typeface="Times New Roman" panose="02020603050405020304" pitchFamily="18" charset="0"/>
                <a:ea typeface="楷体_GB2312" pitchFamily="49" charset="-122"/>
              </a:rPr>
              <a:t>{  </a:t>
            </a:r>
            <a:r>
              <a:rPr altLang="zh-CN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altLang="zh-CN" dirty="0" sz="2800" lang="en-US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交换a和b</a:t>
            </a:r>
            <a:r>
              <a:rPr altLang="zh-CN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altLang="zh-CN" dirty="0" sz="2800" lang="en-US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         t=a</a:t>
            </a: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  <a:endParaRPr altLang="zh-CN" dirty="0" sz="2800" lang="en-US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        a=b</a:t>
            </a: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; </a:t>
            </a:r>
            <a:endParaRPr altLang="zh-CN" dirty="0" sz="2800" lang="en-US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altLang="zh-CN" dirty="0" sz="2800" lang="en-US" smtClean="0">
                <a:solidFill>
                  <a:schemeClr val="tx1"/>
                </a:solidFill>
                <a:ea typeface="宋体" panose="02010600030101010101" pitchFamily="2" charset="-122"/>
              </a:rPr>
              <a:t>        b=t;</a:t>
            </a:r>
            <a:endParaRPr altLang="zh-CN" dirty="0" sz="2800" lang="en-US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0" hangingPunct="0" indent="-342900" marL="342900">
              <a:lnSpc>
                <a:spcPct val="80000"/>
              </a:lnSpc>
              <a:spcBef>
                <a:spcPct val="20000"/>
              </a:spcBef>
            </a:pPr>
            <a:r>
              <a:rPr altLang="zh-CN" b="0" dirty="0" sz="2800" lang="en-US" smtClean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    printf("%d,%d", a, b);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 smtClean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return 0;</a:t>
            </a:r>
            <a:endParaRPr altLang="zh-CN" b="0" dirty="0" sz="2800" 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en-US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2" name="Group 26"/>
          <p:cNvGrpSpPr/>
          <p:nvPr/>
        </p:nvGrpSpPr>
        <p:grpSpPr>
          <a:xfrm>
            <a:off x="5075555" y="1700213"/>
            <a:ext cx="4248150" cy="4748212"/>
            <a:chOff x="3107" y="1186"/>
            <a:chExt cx="2676" cy="2991"/>
          </a:xfrm>
        </p:grpSpPr>
        <p:sp>
          <p:nvSpPr>
            <p:cNvPr id="1048915" name="流程图: 可选过程 18"/>
            <p:cNvSpPr/>
            <p:nvPr>
              <p:custDataLst>
                <p:tags r:id="rId1"/>
              </p:custDataLst>
            </p:nvPr>
          </p:nvSpPr>
          <p:spPr>
            <a:xfrm>
              <a:off x="4195" y="1186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dirty="0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开始</a:t>
              </a:r>
              <a:endParaRPr altLang="en-US" baseline="0" b="0" cap="none" dirty="0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50" name="直接箭头连接符 20"/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4649" y="1458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916" name="流程图: 决策 21"/>
            <p:cNvSpPr/>
            <p:nvPr>
              <p:custDataLst>
                <p:tags r:id="rId3"/>
              </p:custDataLst>
            </p:nvPr>
          </p:nvSpPr>
          <p:spPr>
            <a:xfrm>
              <a:off x="3976" y="1980"/>
              <a:ext cx="1305" cy="495"/>
            </a:xfrm>
            <a:prstGeom prst="flowChartDecision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zh-CN" baseline="0" b="0" cap="none" sz="24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a&gt;b</a:t>
              </a:r>
              <a:endParaRPr altLang="en-US" baseline="0" b="0" cap="none" sz="24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51" name="肘形连接符 30"/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rot="5400000">
              <a:off x="3587" y="2239"/>
              <a:ext cx="405" cy="360"/>
            </a:xfrm>
            <a:prstGeom prst="bentConnector3">
              <a:avLst>
                <a:gd name="adj1" fmla="val 3987"/>
              </a:avLst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肘形连接符 32"/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rot="-5400000" flipH="1">
              <a:off x="5267" y="2244"/>
              <a:ext cx="405" cy="360"/>
            </a:xfrm>
            <a:prstGeom prst="bentConnector3">
              <a:avLst>
                <a:gd name="adj1" fmla="val 1898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048917" name="流程图: 过程 40"/>
            <p:cNvSpPr/>
            <p:nvPr>
              <p:custDataLst>
                <p:tags r:id="rId6"/>
              </p:custDataLst>
            </p:nvPr>
          </p:nvSpPr>
          <p:spPr>
            <a:xfrm>
              <a:off x="3107" y="2637"/>
              <a:ext cx="990" cy="360"/>
            </a:xfrm>
            <a:prstGeom prst="flowChartProcess"/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交换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753" name="肘形连接符 42"/>
            <p:cNvCxnSpPr>
              <a:cxnSpLocks/>
              <a:stCxn id="1048917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4004" y="2597"/>
              <a:ext cx="225" cy="1035"/>
            </a:xfrm>
            <a:prstGeom prst="bentConnector2"/>
            <a:ln w="381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肘形连接符 42"/>
            <p:cNvCxnSpPr>
              <a:cxnSpLocks/>
              <a:stCxn id="1048917" idx="2"/>
            </p:cNvCxnSpPr>
            <p:nvPr>
              <p:custDataLst>
                <p:tags r:id="rId8"/>
              </p:custDataLst>
            </p:nvPr>
          </p:nvCxnSpPr>
          <p:spPr>
            <a:xfrm rot="-10800000" flipV="1">
              <a:off x="4612" y="2633"/>
              <a:ext cx="1043" cy="588"/>
            </a:xfrm>
            <a:prstGeom prst="bentConnector3">
              <a:avLst>
                <a:gd name="adj1" fmla="val 477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cxnSp>
        <p:cxnSp>
          <p:nvCxnSpPr>
            <p:cNvPr id="3145755" name="直接箭头连接符 49"/>
            <p:cNvCxnSpPr>
              <a:cxnSpLocks/>
              <a:stCxn id="1048917" idx="2"/>
            </p:cNvCxnSpPr>
            <p:nvPr>
              <p:custDataLst>
                <p:tags r:id="rId9"/>
              </p:custDataLst>
            </p:nvPr>
          </p:nvCxnSpPr>
          <p:spPr>
            <a:xfrm flipH="1">
              <a:off x="4629" y="3227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918" name="流程图: 可选过程 51"/>
            <p:cNvSpPr/>
            <p:nvPr>
              <p:custDataLst>
                <p:tags r:id="rId10"/>
              </p:custDataLst>
            </p:nvPr>
          </p:nvSpPr>
          <p:spPr>
            <a:xfrm>
              <a:off x="3833" y="3454"/>
              <a:ext cx="1632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输出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rgbClr val="54142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a,b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rgbClr val="54142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19" name="TextBox 67"/>
            <p:cNvSpPr txBox="1"/>
            <p:nvPr>
              <p:custDataLst>
                <p:tags r:id="rId11"/>
              </p:custDataLst>
            </p:nvPr>
          </p:nvSpPr>
          <p:spPr>
            <a:xfrm>
              <a:off x="5087" y="1955"/>
              <a:ext cx="696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920" name="TextBox 68"/>
            <p:cNvSpPr txBox="1"/>
            <p:nvPr>
              <p:custDataLst>
                <p:tags r:id="rId12"/>
              </p:custDataLst>
            </p:nvPr>
          </p:nvSpPr>
          <p:spPr>
            <a:xfrm>
              <a:off x="3507" y="1968"/>
              <a:ext cx="673" cy="250"/>
            </a:xfrm>
            <a:prstGeom prst="rect"/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altLang="zh-CN" dirty="0" sz="2000" 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endParaRPr altLang="zh-CN" dirty="0" sz="2000" 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48921" name="流程图: 过程 40"/>
            <p:cNvSpPr/>
            <p:nvPr>
              <p:custDataLst>
                <p:tags r:id="rId13"/>
              </p:custDataLst>
            </p:nvPr>
          </p:nvSpPr>
          <p:spPr>
            <a:xfrm>
              <a:off x="3787" y="1639"/>
              <a:ext cx="1724" cy="227"/>
            </a:xfrm>
            <a:prstGeom prst="flowChart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定义变量</a:t>
              </a:r>
              <a:r>
                <a:rPr altLang="zh-CN" baseline="0" b="0" cap="none" sz="2000" i="0" kern="1200" kumimoji="0" lang="en-US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a,b, </a:t>
              </a: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输入值</a:t>
              </a:r>
              <a:endParaRPr altLang="zh-CN" baseline="0" b="0" cap="none" sz="20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cxnSp>
          <p:nvCxnSpPr>
            <p:cNvPr id="3145756" name="直接箭头连接符 20"/>
            <p:cNvCxnSpPr>
              <a:cxnSpLocks/>
              <a:stCxn id="1048917" idx="2"/>
            </p:cNvCxnSpPr>
            <p:nvPr>
              <p:custDataLst>
                <p:tags r:id="rId14"/>
              </p:custDataLst>
            </p:nvPr>
          </p:nvCxnSpPr>
          <p:spPr>
            <a:xfrm>
              <a:off x="4646" y="1831"/>
              <a:ext cx="3" cy="217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048922" name="流程图: 可选过程 18"/>
            <p:cNvSpPr/>
            <p:nvPr>
              <p:custDataLst>
                <p:tags r:id="rId15"/>
              </p:custDataLst>
            </p:nvPr>
          </p:nvSpPr>
          <p:spPr>
            <a:xfrm>
              <a:off x="4150" y="3907"/>
              <a:ext cx="953" cy="270"/>
            </a:xfrm>
            <a:prstGeom prst="flowChartAlternateProcess"/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14400" eaLnBrk="1" fontAlgn="base" hangingPunct="1" indent="0" latinLnBrk="0" lvl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altLang="en-US" baseline="0" b="0" cap="none" sz="2000" i="0" kern="1200" kumimoji="0" lang="zh-CN" noProof="0" normalizeH="0" spc="0" strike="noStrike" u="none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结束</a:t>
              </a:r>
              <a:endParaRPr altLang="en-US" baseline="0" b="0" cap="none" sz="2000" i="0" kern="1200" kumimoji="0" lang="zh-CN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145757" name="直接箭头连接符 49"/>
            <p:cNvCxnSpPr>
              <a:cxnSpLocks/>
              <a:stCxn id="1048917" idx="2"/>
            </p:cNvCxnSpPr>
            <p:nvPr>
              <p:custDataLst>
                <p:tags r:id="rId16"/>
              </p:custDataLst>
            </p:nvPr>
          </p:nvCxnSpPr>
          <p:spPr>
            <a:xfrm flipH="1">
              <a:off x="4634" y="3726"/>
              <a:ext cx="5" cy="219"/>
            </a:xfrm>
            <a:prstGeom prst="straightConnector1"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1048923" name="Rectangle 2"/>
          <p:cNvSpPr/>
          <p:nvPr/>
        </p:nvSpPr>
        <p:spPr>
          <a:xfrm>
            <a:off x="6300470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交换两数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6" descr="b1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99703" y="1903095"/>
            <a:ext cx="2422525" cy="2725738"/>
          </a:xfrm>
          <a:prstGeom prst="rect"/>
          <a:noFill/>
          <a:ln w="9525">
            <a:noFill/>
          </a:ln>
        </p:spPr>
      </p:pic>
      <p:sp>
        <p:nvSpPr>
          <p:cNvPr id="1048630" name="Rectangle 10"/>
          <p:cNvSpPr/>
          <p:nvPr/>
        </p:nvSpPr>
        <p:spPr>
          <a:xfrm>
            <a:off x="3492500" y="5715000"/>
            <a:ext cx="2009775" cy="457200"/>
          </a:xfrm>
          <a:prstGeom prst="rect"/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20000"/>
              </a:spcBef>
            </a:pP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选择结构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97159" name="Picture 7" descr="b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14938" y="1455738"/>
            <a:ext cx="3929062" cy="4349750"/>
          </a:xfrm>
          <a:prstGeom prst="rect"/>
          <a:noFill/>
          <a:ln w="9525">
            <a:noFill/>
          </a:ln>
        </p:spPr>
      </p:pic>
      <p:sp>
        <p:nvSpPr>
          <p:cNvPr id="1048631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sz="3600" lang="zh-CN">
                <a:latin typeface="黑体" panose="02010609060101010101" pitchFamily="49" charset="-122"/>
              </a:rPr>
              <a:t>实际问题中的选择结构分类</a:t>
            </a:r>
            <a:endParaRPr altLang="en-US" b="1" dirty="0" sz="3600" lang="zh-CN">
              <a:latin typeface="黑体" panose="02010609060101010101" pitchFamily="49" charset="-122"/>
            </a:endParaRPr>
          </a:p>
        </p:txBody>
      </p:sp>
      <p:pic>
        <p:nvPicPr>
          <p:cNvPr id="2097160" name="Picture 7" descr="b1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5560" y="1917065"/>
            <a:ext cx="2574925" cy="2952750"/>
          </a:xfrm>
          <a:prstGeom prst="rect"/>
          <a:noFill/>
          <a:ln w="9525">
            <a:noFill/>
          </a:ln>
        </p:spPr>
      </p:pic>
    </p:spTree>
  </p:cSld>
  <p:clrMapOvr>
    <a:masterClrMapping/>
  </p:clrMapOvr>
  <p:transition advClick="0">
    <p:strips dir="ru"/>
  </p:transition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p>
            <a:r>
              <a:rPr altLang="en-US" lang="zh-CN" smtClean="0"/>
              <a:t>选择结构程序综合举例</a:t>
            </a:r>
            <a:endParaRPr altLang="en-US" lang="zh-CN"/>
          </a:p>
        </p:txBody>
      </p:sp>
      <p:sp>
        <p:nvSpPr>
          <p:cNvPr id="1048925" name="内容占位符 2"/>
          <p:cNvSpPr>
            <a:spLocks noGrp="1"/>
          </p:cNvSpPr>
          <p:nvPr>
            <p:ph idx="1"/>
          </p:nvPr>
        </p:nvSpPr>
        <p:spPr>
          <a:xfrm>
            <a:off x="1330325" y="1485265"/>
            <a:ext cx="5499100" cy="826770"/>
          </a:xfrm>
        </p:spPr>
        <p:txBody>
          <a:bodyPr>
            <a:noAutofit/>
          </a:bodyPr>
          <a:p>
            <a:pPr indent="-88900" marL="88900">
              <a:lnSpc>
                <a:spcPct val="120000"/>
              </a:lnSpc>
              <a:spcBef>
                <a:spcPts val="0"/>
              </a:spcBef>
              <a:buNone/>
            </a:pPr>
            <a:r>
              <a:rPr altLang="en-US" sz="2800" 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altLang="zh-CN" sz="2800" lang="en-US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altLang="en-US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altLang="zh-CN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altLang="zh-CN" baseline="3000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+bx+c=0</a:t>
            </a:r>
            <a:r>
              <a:rPr altLang="en-US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方程的解。</a:t>
            </a:r>
            <a:endParaRPr altLang="en-US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4306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79295" y="2421255"/>
          <a:ext cx="5471160" cy="378777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67790"/>
                <a:gridCol w="1367790"/>
                <a:gridCol w="1367790"/>
                <a:gridCol w="1367790"/>
              </a:tblGrid>
              <a:tr h="417195">
                <a:tc gridSpan="4">
                  <a:txBody>
                    <a:bodyPr/>
                    <a:p>
                      <a:pPr algn="ctr"/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>
                  <a:txBody>
                    <a:bodyPr/>
                    <a:p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24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24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24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rowSpan="3">
                  <a:txBody>
                    <a:bodyPr/>
                    <a:p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输出不是“二次方程”</a:t>
                      </a:r>
                      <a:endParaRPr altLang="en-US" sz="20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55">
                <a:tc vMerge="1">
                  <a:txBody>
                    <a:bodyPr/>
                    <a:p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24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计算和输出两个相等的实根</a:t>
                      </a:r>
                      <a:endParaRPr altLang="en-US" sz="20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/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1097915">
                <a:tc vMerge="1">
                  <a:txBody>
                    <a:bodyPr/>
                    <a:p>
                      <a:pPr algn="r"/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p>
                      <a:pPr algn="r"/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20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20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计算和输出两个不等实根</a:t>
                      </a:r>
                      <a:endParaRPr altLang="en-US" sz="20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r>
                        <a:rPr altLang="en-US" sz="20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计算和输出两个共轭复根</a:t>
                      </a:r>
                      <a:endParaRPr altLang="en-US" sz="20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48926" name="矩形 5"/>
          <p:cNvSpPr/>
          <p:nvPr/>
        </p:nvSpPr>
        <p:spPr>
          <a:xfrm>
            <a:off x="5549874" y="4364962"/>
            <a:ext cx="1567179" cy="447040"/>
          </a:xfrm>
          <a:prstGeom prst="rect"/>
        </p:spPr>
        <p:txBody>
          <a:bodyPr wrap="none">
            <a:spAutoFit/>
          </a:bodyPr>
          <a:p>
            <a:r>
              <a:rPr altLang="zh-CN" b="0" lang="en-US" smtClean="0">
                <a:solidFill>
                  <a:schemeClr val="tx1"/>
                </a:solidFill>
              </a:rPr>
              <a:t>b</a:t>
            </a:r>
            <a:r>
              <a:rPr altLang="zh-CN" baseline="30000" b="0" lang="en-US" smtClean="0">
                <a:solidFill>
                  <a:schemeClr val="tx1"/>
                </a:solidFill>
              </a:rPr>
              <a:t>2</a:t>
            </a:r>
            <a:r>
              <a:rPr altLang="zh-CN" b="0" lang="en-US" smtClean="0">
                <a:solidFill>
                  <a:schemeClr val="tx1"/>
                </a:solidFill>
              </a:rPr>
              <a:t>-4ac&gt;0 </a:t>
            </a:r>
            <a:endParaRPr altLang="zh-CN" b="0" lang="en-US" smtClean="0">
              <a:solidFill>
                <a:schemeClr val="tx1"/>
              </a:solidFill>
            </a:endParaRPr>
          </a:p>
        </p:txBody>
      </p:sp>
      <p:sp>
        <p:nvSpPr>
          <p:cNvPr id="1048927" name="Rectangle 2"/>
          <p:cNvSpPr/>
          <p:nvPr/>
        </p:nvSpPr>
        <p:spPr>
          <a:xfrm>
            <a:off x="6300470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1" name="标题 1"/>
          <p:cNvSpPr>
            <a:spLocks noGrp="1"/>
          </p:cNvSpPr>
          <p:nvPr>
            <p:ph type="title"/>
          </p:nvPr>
        </p:nvSpPr>
        <p:spPr>
          <a:xfrm>
            <a:off x="284694" y="1026830"/>
            <a:ext cx="8070860" cy="994172"/>
          </a:xfrm>
        </p:spPr>
        <p:txBody>
          <a:bodyPr/>
          <a:p>
            <a:r>
              <a:rPr altLang="en-US" lang="zh-CN" smtClean="0"/>
              <a:t>选择结构程序综合举例</a:t>
            </a:r>
            <a:endParaRPr altLang="en-US" lang="zh-CN"/>
          </a:p>
        </p:txBody>
      </p:sp>
      <p:sp>
        <p:nvSpPr>
          <p:cNvPr id="1048932" name="圆角矩形 12"/>
          <p:cNvSpPr/>
          <p:nvPr/>
        </p:nvSpPr>
        <p:spPr>
          <a:xfrm>
            <a:off x="4445" y="-228600"/>
            <a:ext cx="8592185" cy="7242175"/>
          </a:xfrm>
          <a:prstGeom prst="roundRect">
            <a:avLst>
              <a:gd name="adj" fmla="val 1067"/>
            </a:avLst>
          </a:prstGeom>
          <a:solidFill>
            <a:srgbClr val="92D05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numCol="1" rtlCol="0" spcCol="324000"/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double a,b,c,disc,x1,x2,realpart,imagpart;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lf,%lf,%lf",&amp;a,&amp;b,&amp;c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("The equation ");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altLang="zh-CN" dirty="0" sz="18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(a)&lt;=1e-6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("is not a quadratic\n");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disc=b*b-4*a*c;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altLang="zh-CN" dirty="0" sz="1800" lang="en-US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fabs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(disc)&lt;=1e-6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("has two equal roots:%8.4f\n",-b/(2*a));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if(</a:t>
            </a:r>
            <a:r>
              <a:rPr altLang="zh-CN" dirty="0" sz="1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disc&gt;1e-6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x1=(-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b+sqrt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(disc))/(2*a);  x2=(-b-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(disc))/(2*a);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("has distinct real roots:%8.4f and %8.4f\n",x1,x2);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else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=-b/(2*a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		//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是复根的实部</a:t>
            </a:r>
            <a:endParaRPr altLang="en-US" b="0" dirty="0" sz="1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(-disc)/(2*a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是复根的虚部</a:t>
            </a:r>
            <a:endParaRPr altLang="en-US" b="0" dirty="0" sz="1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("has complex roots:\n");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("%8.4f+%8.4fi\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n",realpart,imagpart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输出一个复数</a:t>
            </a:r>
            <a:endParaRPr altLang="en-US" b="0" dirty="0" sz="1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("%8.4f-%8.4fi\</a:t>
            </a:r>
            <a:r>
              <a:rPr altLang="zh-CN" b="0" dirty="0" sz="1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n",realpart,imagpart</a:t>
            </a:r>
            <a:r>
              <a:rPr altLang="zh-CN" b="0" dirty="0" sz="18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输出另一个复数</a:t>
            </a:r>
            <a:endParaRPr altLang="en-US" b="0" dirty="0" sz="1800"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en-US" b="0" dirty="0" sz="1800"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3855"/>
            <a:r>
              <a:rPr altLang="zh-CN" b="0"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return 0; } </a:t>
            </a:r>
            <a:endParaRPr altLang="zh-CN" b="0"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7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80915" y="-90170"/>
          <a:ext cx="4391660" cy="27813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03960"/>
                <a:gridCol w="763270"/>
                <a:gridCol w="1205865"/>
                <a:gridCol w="1218565"/>
              </a:tblGrid>
              <a:tr h="312420">
                <a:tc gridSpan="4">
                  <a:txBody>
                    <a:bodyPr/>
                    <a:p>
                      <a:pPr algn="ctr"/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pPr algn="ctr"/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a,b,c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>
                  <a:txBody>
                    <a:bodyPr/>
                    <a:p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a=0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 rowSpan="3">
                  <a:txBody>
                    <a:bodyPr/>
                    <a:p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输出不是“二次方程”</a:t>
                      </a:r>
                      <a:endParaRPr altLang="en-US" sz="16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260">
                <a:tc vMerge="1">
                  <a:txBody>
                    <a:bodyPr/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altLang="zh-CN" baseline="30000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-4ac=0</a:t>
                      </a:r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计算和输出两个相等的实根</a:t>
                      </a:r>
                      <a:endParaRPr altLang="en-US" sz="16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r"/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800100">
                <a:tc vMerge="1">
                  <a:txBody>
                    <a:bodyPr/>
                    <a:p>
                      <a:pPr algn="r"/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p>
                      <a:pPr algn="r"/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altLang="zh-CN" sz="1600" lang="en-US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altLang="zh-CN" sz="1600" lang="en-US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计算和输出两个不等实根</a:t>
                      </a:r>
                      <a:endParaRPr altLang="en-US" sz="16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r>
                        <a:rPr altLang="en-US" sz="1600" lang="zh-CN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</a:rPr>
                        <a:t>计算和输出两个共轭复根</a:t>
                      </a:r>
                      <a:endParaRPr altLang="en-US" sz="1600" lang="zh-CN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48933" name="矩形 3"/>
          <p:cNvSpPr/>
          <p:nvPr/>
        </p:nvSpPr>
        <p:spPr>
          <a:xfrm>
            <a:off x="7487259" y="1341092"/>
            <a:ext cx="1097280" cy="332740"/>
          </a:xfrm>
          <a:prstGeom prst="rect"/>
        </p:spPr>
        <p:txBody>
          <a:bodyPr wrap="none">
            <a:spAutoFit/>
          </a:bodyPr>
          <a:p>
            <a:r>
              <a:rPr altLang="zh-CN" b="0" sz="1600" lang="en-US" smtClean="0">
                <a:solidFill>
                  <a:schemeClr val="tx1"/>
                </a:solidFill>
              </a:rPr>
              <a:t>b</a:t>
            </a:r>
            <a:r>
              <a:rPr altLang="zh-CN" baseline="30000" b="0" sz="1600" lang="en-US" smtClean="0">
                <a:solidFill>
                  <a:schemeClr val="tx1"/>
                </a:solidFill>
              </a:rPr>
              <a:t>2</a:t>
            </a:r>
            <a:r>
              <a:rPr altLang="zh-CN" b="0" sz="1600" lang="en-US" smtClean="0">
                <a:solidFill>
                  <a:schemeClr val="tx1"/>
                </a:solidFill>
              </a:rPr>
              <a:t>-4ac&gt;0 </a:t>
            </a:r>
            <a:endParaRPr altLang="zh-CN" b="0" sz="1600"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Rectangle 4"/>
          <p:cNvSpPr/>
          <p:nvPr/>
        </p:nvSpPr>
        <p:spPr>
          <a:xfrm>
            <a:off x="1042988" y="1412875"/>
            <a:ext cx="7489825" cy="4465638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>
              <a:lnSpc>
                <a:spcPct val="110000"/>
              </a:lnSpc>
            </a:pPr>
            <a:r>
              <a:rPr altLang="en-US" b="0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altLang="zh-CN" b="0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altLang="en-US" b="0" dirty="0" sz="32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运输公司对用户计算运费。</a:t>
            </a:r>
            <a:endParaRPr altLang="en-US" b="0" dirty="0" sz="32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路程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越远，每公里运费越低。标准如下：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250km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没有折扣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250≤ 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500          2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500≤ 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1000        5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1000≤ 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2000       8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2000≤ s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3000       10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3000≤ s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％折扣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设每公里每吨货物的基本运费为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，货物重为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距离为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，折扣为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，则总运费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的计算公式为：</a:t>
            </a:r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38" name="Rectangle 2"/>
          <p:cNvSpPr/>
          <p:nvPr/>
        </p:nvSpPr>
        <p:spPr>
          <a:xfrm>
            <a:off x="6372225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48939" name="Rectangle 6"/>
          <p:cNvSpPr/>
          <p:nvPr/>
        </p:nvSpPr>
        <p:spPr>
          <a:xfrm>
            <a:off x="2700338" y="5967413"/>
            <a:ext cx="3673475" cy="1285239"/>
          </a:xfrm>
          <a:prstGeom prst="rect"/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altLang="zh-CN" dirty="0" sz="40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f=p</a:t>
            </a:r>
            <a:r>
              <a:rPr altLang="en-US" dirty="0" sz="40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altLang="zh-CN" dirty="0" sz="40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w*s</a:t>
            </a:r>
            <a:r>
              <a:rPr altLang="en-US" dirty="0" sz="40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altLang="zh-CN" dirty="0" sz="40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(1-d</a:t>
            </a:r>
            <a:r>
              <a:rPr altLang="en-US" dirty="0" sz="40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altLang="en-US" dirty="0" sz="4000" lang="zh-CN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Rectangle 4"/>
          <p:cNvSpPr/>
          <p:nvPr/>
        </p:nvSpPr>
        <p:spPr>
          <a:xfrm>
            <a:off x="252730" y="1412875"/>
            <a:ext cx="6337300" cy="4824413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 indent="-446405" marL="624205"/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r>
              <a:rPr altLang="zh-CN" b="0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折扣变化有规律性，可以用</a:t>
            </a:r>
            <a:r>
              <a:rPr altLang="en-US" b="0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switch-case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，否则用</a:t>
            </a:r>
            <a:r>
              <a:rPr altLang="zh-CN" b="0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altLang="en-US" b="0" dirty="0" sz="2800" lang="zh-CN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“变化点”都是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 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增加标志变量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的值为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s/250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代表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  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c&lt; 1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   无折扣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d=0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altLang="en-US" b="0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46405" marL="624205"/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1≤ c 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altLang="en-US" b="0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46405" marL="624205"/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2≤ c 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altLang="en-US" b="0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46405" marL="624205"/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4≤ c 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altLang="en-US" b="0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46405" marL="624205"/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8≤ c 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％；</a:t>
            </a:r>
            <a:endParaRPr altLang="en-US" b="0" dirty="0" lang="zh-CN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-446405" marL="624205"/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 ≥12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     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altLang="zh-CN" b="0" dirty="0" lang="en-US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altLang="en-US" b="0" dirty="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％。</a:t>
            </a:r>
            <a:r>
              <a:rPr altLang="en-US" dirty="0" sz="2800" lang="zh-CN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altLang="en-US" dirty="0" sz="2800" lang="zh-CN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941" name="Rectangle 4"/>
          <p:cNvSpPr/>
          <p:nvPr/>
        </p:nvSpPr>
        <p:spPr>
          <a:xfrm>
            <a:off x="5076825" y="3573463"/>
            <a:ext cx="3708400" cy="2303462"/>
          </a:xfrm>
          <a:prstGeom prst="rect"/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wrap="none"/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250km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没有折扣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250≤ s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500          2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500≤ s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1000        5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1000≤ s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2000       8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2000≤ s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3000       10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3000≤ s  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        </a:t>
            </a:r>
            <a:endParaRPr altLang="en-US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42" name="Rectangle 6"/>
          <p:cNvSpPr/>
          <p:nvPr/>
        </p:nvSpPr>
        <p:spPr>
          <a:xfrm>
            <a:off x="5291138" y="6027738"/>
            <a:ext cx="3673475" cy="641350"/>
          </a:xfrm>
          <a:prstGeom prst="rect"/>
          <a:noFill/>
          <a:ln w="381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altLang="zh-CN" dirty="0" sz="36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f=p</a:t>
            </a:r>
            <a:r>
              <a:rPr altLang="en-US" dirty="0" sz="36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altLang="zh-CN" dirty="0" sz="36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w*s</a:t>
            </a:r>
            <a:r>
              <a:rPr altLang="en-US" dirty="0" sz="36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*</a:t>
            </a:r>
            <a:r>
              <a:rPr altLang="zh-CN" dirty="0" sz="36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(1-d</a:t>
            </a:r>
            <a:r>
              <a:rPr altLang="en-US" dirty="0" sz="360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altLang="en-US" dirty="0" sz="3600" lang="zh-CN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43" name="Rectangle 2"/>
          <p:cNvSpPr/>
          <p:nvPr/>
        </p:nvSpPr>
        <p:spPr>
          <a:xfrm>
            <a:off x="6372225" y="188913"/>
            <a:ext cx="2663825" cy="719137"/>
          </a:xfrm>
          <a:prstGeom prst="rect"/>
          <a:noFill/>
          <a:ln w="9525">
            <a:noFill/>
          </a:ln>
        </p:spPr>
        <p:txBody>
          <a:bodyPr anchor="t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程序举例 </a:t>
            </a:r>
            <a:endParaRPr altLang="en-US" dirty="0" sz="4000" 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Rectangle 2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dirty="0" sz="3600" lang="en-US">
                <a:solidFill>
                  <a:schemeClr val="tx2"/>
                </a:solidFill>
              </a:rPr>
              <a:t>§5.5 </a:t>
            </a:r>
            <a:r>
              <a:rPr altLang="en-US" dirty="0" sz="3600" lang="zh-CN">
                <a:solidFill>
                  <a:schemeClr val="tx2"/>
                </a:solidFill>
              </a:rPr>
              <a:t>程序举例（续）</a:t>
            </a:r>
            <a:endParaRPr altLang="en-US" dirty="0" sz="3600" lang="zh-CN">
              <a:solidFill>
                <a:schemeClr val="tx2"/>
              </a:solidFill>
            </a:endParaRPr>
          </a:p>
        </p:txBody>
      </p:sp>
      <p:sp>
        <p:nvSpPr>
          <p:cNvPr id="1048945" name="Rectangle 4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CCFFCC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bIns="46038" lIns="92075" rIns="92075" tIns="46038"/>
          <a:p>
            <a:pPr defTabSz="762000" eaLnBrk="0" hangingPunct="0">
              <a:lnSpc>
                <a:spcPct val="95000"/>
              </a:lnSpc>
            </a:pP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#include &lt;stdio.h&gt;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nt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main ( )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{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 c,s;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float p,w,d,f;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scanf(“%f%f%d”,&amp;p,&amp;w,&amp;s);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if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(s&gt;=3000)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c=1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else 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c=</a:t>
            </a:r>
            <a:r>
              <a:rPr altLang="en-US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altLang="en-US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altLang="en-US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3200" 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250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switch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altLang="en-US" dirty="0" sz="2800" lang="zh-CN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{ c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ase 0: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d=0;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1: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d=2;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2: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3: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break；</a:t>
            </a:r>
            <a:b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altLang="zh-CN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4: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5: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6: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7: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d=8;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 </a:t>
            </a:r>
            <a:r>
              <a:rPr altLang="zh-CN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8: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9: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10:</a:t>
            </a:r>
            <a:r>
              <a:rPr altLang="en-US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11: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d=10;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b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altLang="zh-CN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case 12: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d=15;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r>
              <a:rPr altLang="zh-CN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en-US" b="0" dirty="0" sz="2800" lang="zh-CN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altLang="en-US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br>
              <a:rPr altLang="zh-CN" b="0" dirty="0" sz="2800" lang="zh-CN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f=p*w*s*(1-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d/100);</a:t>
            </a:r>
            <a:b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printf(“freight=%1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f\n”,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f);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return 0; </a:t>
            </a:r>
            <a:r>
              <a:rPr altLang="zh-CN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8946" name="Rectangle 4"/>
          <p:cNvSpPr/>
          <p:nvPr/>
        </p:nvSpPr>
        <p:spPr>
          <a:xfrm>
            <a:off x="6119813" y="2349500"/>
            <a:ext cx="2916237" cy="2232025"/>
          </a:xfrm>
          <a:prstGeom prst="rect"/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wrap="none"/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代表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250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则   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&lt;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１，    无折扣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d=0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1≤ c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2≤ c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4≤ c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8≤ c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％；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46405" marL="624205"/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 ≥12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％。 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47" name="Rectangle 4"/>
          <p:cNvSpPr/>
          <p:nvPr/>
        </p:nvSpPr>
        <p:spPr>
          <a:xfrm>
            <a:off x="5867400" y="71438"/>
            <a:ext cx="3276600" cy="2205037"/>
          </a:xfrm>
          <a:prstGeom prst="rect"/>
          <a:solidFill>
            <a:srgbClr val="CC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 wrap="none"/>
          <a:p>
            <a:pPr>
              <a:lnSpc>
                <a:spcPct val="110000"/>
              </a:lnSpc>
            </a:pP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250km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没有折扣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250≤ s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500        2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500≤ s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1000      5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1000≤ s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2000     8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2000≤ s 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3000     10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3000≤ s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altLang="zh-CN" b="0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altLang="en-US" b="0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％折扣        </a:t>
            </a:r>
            <a:endParaRPr altLang="en-US" b="0" dirty="0" sz="200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Rectangle 3"/>
          <p:cNvSpPr>
            <a:spLocks noGrp="1"/>
          </p:cNvSpPr>
          <p:nvPr>
            <p:ph type="body"/>
          </p:nvPr>
        </p:nvSpPr>
        <p:spPr>
          <a:xfrm>
            <a:off x="536575" y="1714500"/>
            <a:ext cx="8283575" cy="4522788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altLang="en-US" b="1" dirty="0" lang="zh-CN">
                <a:solidFill>
                  <a:srgbClr val="FF0066"/>
                </a:solidFill>
                <a:latin typeface="Times New Roman" panose="02020603050405020304" pitchFamily="18" charset="0"/>
              </a:rPr>
              <a:t>选择</a:t>
            </a:r>
            <a:r>
              <a:rPr altLang="en-US" dirty="0" lang="zh-CN">
                <a:latin typeface="Times New Roman" panose="02020603050405020304" pitchFamily="18" charset="0"/>
              </a:rPr>
              <a:t>结构的程序设计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if ...(else)...</a:t>
            </a: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      switch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</a:rPr>
              <a:t>case</a:t>
            </a:r>
            <a:r>
              <a:rPr altLang="zh-CN" b="1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  <a:buNone/>
            </a:pPr>
            <a:r>
              <a:rPr altLang="en-US" b="1" dirty="0" sz="3200" lang="zh-CN">
                <a:latin typeface="Times New Roman" panose="02020603050405020304" pitchFamily="18" charset="0"/>
              </a:rPr>
              <a:t>      条件运算符          </a:t>
            </a:r>
            <a:r>
              <a:rPr altLang="zh-CN" b="1" dirty="0" sz="3200" lang="en-US">
                <a:solidFill>
                  <a:srgbClr val="CC0000"/>
                </a:solidFill>
                <a:latin typeface="Times New Roman" panose="02020603050405020304" pitchFamily="18" charset="0"/>
              </a:rPr>
              <a:t>?     :</a:t>
            </a:r>
            <a:endParaRPr altLang="zh-CN" b="1" dirty="0" sz="3200" lang="en-US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49" name="Rectangle 2"/>
          <p:cNvSpPr/>
          <p:nvPr/>
        </p:nvSpPr>
        <p:spPr>
          <a:xfrm>
            <a:off x="25558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选择结构程序设计小结</a:t>
            </a:r>
            <a:endParaRPr altLang="en-US" dirty="0" sz="4000" lang="zh-CN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Rectangle 4"/>
          <p:cNvSpPr/>
          <p:nvPr/>
        </p:nvSpPr>
        <p:spPr>
          <a:xfrm>
            <a:off x="539750" y="1557338"/>
            <a:ext cx="7704138" cy="331152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 indent="-627380" marL="900430"/>
            <a:r>
              <a:rPr altLang="en-US" dirty="0" sz="3200" lang="zh-CN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关系运算符及其优先级</a:t>
            </a:r>
            <a:endParaRPr altLang="en-US" dirty="0" sz="3200" 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&lt;=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小于或等于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&gt;=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大于或等于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dirty="0" sz="32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=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</a:t>
            </a: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altLang="zh-CN" dirty="0" sz="32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!= </a:t>
            </a:r>
            <a:r>
              <a:rPr altLang="zh-CN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不等于</a:t>
            </a:r>
            <a:r>
              <a:rPr altLang="zh-CN" b="0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altLang="zh-CN" b="0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627380" marL="900430"/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4" name="Group 17"/>
          <p:cNvGrpSpPr/>
          <p:nvPr/>
        </p:nvGrpSpPr>
        <p:grpSpPr>
          <a:xfrm>
            <a:off x="4930775" y="2060575"/>
            <a:ext cx="3097213" cy="1511300"/>
            <a:chOff x="3061" y="1162"/>
            <a:chExt cx="1951" cy="952"/>
          </a:xfrm>
        </p:grpSpPr>
        <p:sp>
          <p:nvSpPr>
            <p:cNvPr id="1048951" name="AutoShape 5"/>
            <p:cNvSpPr/>
            <p:nvPr/>
          </p:nvSpPr>
          <p:spPr>
            <a:xfrm>
              <a:off x="3061" y="1162"/>
              <a:ext cx="227" cy="952"/>
            </a:xfrm>
            <a:prstGeom prst="rightBrace">
              <a:avLst>
                <a:gd name="adj1" fmla="val 3489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952" name="Rectangle 7"/>
            <p:cNvSpPr/>
            <p:nvPr/>
          </p:nvSpPr>
          <p:spPr>
            <a:xfrm>
              <a:off x="3333" y="1389"/>
              <a:ext cx="1679" cy="576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r>
                <a:rPr altLang="en-US" dirty="0" 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优先级相同（高）</a:t>
              </a:r>
              <a:endPara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48953" name="Rectangle 9"/>
          <p:cNvSpPr/>
          <p:nvPr/>
        </p:nvSpPr>
        <p:spPr>
          <a:xfrm>
            <a:off x="900113" y="4673600"/>
            <a:ext cx="7705725" cy="1995488"/>
          </a:xfrm>
          <a:prstGeom prst="rect"/>
          <a:noFill/>
          <a:ln w="25400">
            <a:noFill/>
          </a:ln>
        </p:spPr>
        <p:txBody>
          <a:bodyPr anchor="ctr" anchorCtr="0" wrap="none"/>
          <a:p>
            <a:endParaRPr altLang="en-US" dirty="0" sz="3200" lang="zh-CN" u="sng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关系运算符的优先级低于算术运算符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关系运算符的优先级高于赋值运算符</a:t>
            </a:r>
            <a:endParaRPr altLang="en-US" dirty="0" sz="280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954" name="Oval 12"/>
          <p:cNvSpPr/>
          <p:nvPr/>
        </p:nvSpPr>
        <p:spPr>
          <a:xfrm>
            <a:off x="4067175" y="5157788"/>
            <a:ext cx="950913" cy="722312"/>
          </a:xfrm>
          <a:prstGeom prst="ellipse"/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bIns="46800" lIns="90000" rIns="90000" tIns="46800" wrap="none"/>
          <a:p>
            <a:pPr algn="ctr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55" name="Oval 13"/>
          <p:cNvSpPr/>
          <p:nvPr/>
        </p:nvSpPr>
        <p:spPr>
          <a:xfrm>
            <a:off x="4067175" y="6019800"/>
            <a:ext cx="950913" cy="722313"/>
          </a:xfrm>
          <a:prstGeom prst="ellipse"/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 bIns="46800" lIns="90000" rIns="90000" tIns="46800" wrap="none"/>
          <a:p>
            <a:pPr algn="ctr"/>
            <a:endParaRPr altLang="en-US" b="0" dirty="0" 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56" name="Rectangle 2"/>
          <p:cNvSpPr/>
          <p:nvPr/>
        </p:nvSpPr>
        <p:spPr>
          <a:xfrm>
            <a:off x="2711450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关系运算符小结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5" name="Group 22"/>
          <p:cNvGrpSpPr/>
          <p:nvPr/>
        </p:nvGrpSpPr>
        <p:grpSpPr>
          <a:xfrm>
            <a:off x="4930775" y="3789363"/>
            <a:ext cx="3241675" cy="914400"/>
            <a:chOff x="2608" y="2205"/>
            <a:chExt cx="2042" cy="576"/>
          </a:xfrm>
        </p:grpSpPr>
        <p:sp>
          <p:nvSpPr>
            <p:cNvPr id="1048957" name="AutoShape 6"/>
            <p:cNvSpPr/>
            <p:nvPr/>
          </p:nvSpPr>
          <p:spPr>
            <a:xfrm>
              <a:off x="2608" y="2296"/>
              <a:ext cx="272" cy="409"/>
            </a:xfrm>
            <a:prstGeom prst="rightBrace">
              <a:avLst>
                <a:gd name="adj1" fmla="val 12509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958" name="Rectangle 8"/>
            <p:cNvSpPr/>
            <p:nvPr/>
          </p:nvSpPr>
          <p:spPr>
            <a:xfrm>
              <a:off x="2971" y="2205"/>
              <a:ext cx="1679" cy="576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r>
                <a:rPr altLang="en-US" dirty="0" 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优先级相同（低）</a:t>
              </a:r>
              <a:endPara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advClick="0">
    <p:strips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Rectangle 2"/>
          <p:cNvSpPr>
            <a:spLocks noGrp="1"/>
          </p:cNvSpPr>
          <p:nvPr>
            <p:ph type="title"/>
          </p:nvPr>
        </p:nvSpPr>
        <p:spPr>
          <a:xfrm>
            <a:off x="2627313" y="188913"/>
            <a:ext cx="6372225" cy="792162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黑体" panose="02010609060101010101" pitchFamily="49" charset="-122"/>
              </a:rPr>
              <a:t>  </a:t>
            </a:r>
            <a:r>
              <a:rPr altLang="en-US" b="1" dirty="0" lang="zh-CN">
                <a:latin typeface="黑体" panose="02010609060101010101" pitchFamily="49" charset="-122"/>
              </a:rPr>
              <a:t>逻辑运算符小结</a:t>
            </a:r>
            <a:endParaRPr altLang="en-US" b="1" dirty="0" lang="zh-CN">
              <a:latin typeface="黑体" panose="02010609060101010101" pitchFamily="49" charset="-122"/>
            </a:endParaRPr>
          </a:p>
        </p:txBody>
      </p:sp>
      <p:sp>
        <p:nvSpPr>
          <p:cNvPr id="1048960" name="Rectangle 4"/>
          <p:cNvSpPr/>
          <p:nvPr/>
        </p:nvSpPr>
        <p:spPr>
          <a:xfrm>
            <a:off x="717550" y="1555750"/>
            <a:ext cx="7958455" cy="252793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pPr indent="-457200" marL="457200"/>
            <a:endParaRPr altLang="en-US" b="0" dirty="0" sz="3200" lang="zh-CN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AND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||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逻辑或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altLang="zh-CN" dirty="0" sz="28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! 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(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逻辑非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相当于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NOT</a:t>
            </a:r>
            <a:endParaRPr altLang="zh-CN" b="0" dirty="0" sz="28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endParaRPr altLang="en-US" b="0" dirty="0" sz="2800" lang="zh-CN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indent="-457200" marL="457200"/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961" name="Rectangle 5"/>
          <p:cNvSpPr/>
          <p:nvPr/>
        </p:nvSpPr>
        <p:spPr>
          <a:xfrm>
            <a:off x="467043" y="4294823"/>
            <a:ext cx="8353425" cy="163512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优先级：</a:t>
            </a:r>
            <a:endParaRPr altLang="en-US" b="0" dirty="0" sz="28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fontAlgn="base" hangingPunct="1" lvl="1" rtl="0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altLang="en-US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高于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&amp;&amp;</a:t>
            </a:r>
            <a:r>
              <a:rPr altLang="zh-CN" dirty="0" sz="24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altLang="zh-CN" dirty="0" sz="2800" lang="en-US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||</a:t>
            </a:r>
            <a:endParaRPr altLang="zh-CN" dirty="0" sz="2800" lang="en-US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fontAlgn="base" hangingPunct="1" lvl="1" rtl="0">
              <a:spcBef>
                <a:spcPct val="0"/>
              </a:spcBef>
              <a:spcAft>
                <a:spcPct val="0"/>
              </a:spcAft>
              <a:buSzTx/>
              <a:buFontTx/>
            </a:pP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逻辑运算符中的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&amp;&amp;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||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低于关系运算符，</a:t>
            </a:r>
            <a:r>
              <a:rPr altLang="zh-CN" dirty="0" sz="24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!  </a:t>
            </a:r>
            <a:r>
              <a:rPr altLang="en-US" dirty="0" sz="24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高于算</a:t>
            </a:r>
            <a:endParaRPr altLang="en-US" dirty="0" sz="240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术运算符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/>
          <a:noFill/>
          <a:ln w="9525">
            <a:noFill/>
          </a:ln>
        </p:spPr>
        <p:txBody>
          <a:bodyPr anchor="t" anchorCtr="0"/>
          <a:p>
            <a:pPr algn="ctr"/>
            <a:fld id="{BB962C8B-B14F-4D97-AF65-F5344CB8AC3E}" type="datetime4">
              <a:rPr altLang="zh-CN" b="0" dirty="0" sz="1400" 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30, 2024</a:t>
            </a:fld>
            <a:endParaRPr altLang="zh-CN" b="0" dirty="0" sz="1400" lang="en-US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8963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语言的构成体系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数据类型（数据结构</a:t>
            </a:r>
            <a:r>
              <a:rPr altLang="zh-CN" b="1" dirty="0" lang="en-US">
                <a:latin typeface="Times New Roman" panose="02020603050405020304" pitchFamily="18" charset="0"/>
              </a:rPr>
              <a:t>+</a:t>
            </a:r>
            <a:r>
              <a:rPr altLang="en-US" b="1" dirty="0" lang="zh-CN">
                <a:latin typeface="Times New Roman" panose="02020603050405020304" pitchFamily="18" charset="0"/>
              </a:rPr>
              <a:t>运算）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altLang="en-US" b="1" dirty="0" lang="zh-CN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复杂数据类型：数组、指针、结构体、联合体等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运算符</a:t>
            </a:r>
            <a:endParaRPr altLang="en-US" b="1" dirty="0" lang="zh-CN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语句（描述和控制操作步骤）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支持结构化程序设计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3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即</a:t>
            </a: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语言要有相应的语句来支持</a:t>
            </a:r>
            <a:r>
              <a:rPr altLang="en-US" b="1" dirty="0" lang="zh-CN">
                <a:solidFill>
                  <a:srgbClr val="00B050"/>
                </a:solidFill>
                <a:latin typeface="Times New Roman" panose="02020603050405020304" pitchFamily="18" charset="0"/>
              </a:rPr>
              <a:t>顺序</a:t>
            </a:r>
            <a:r>
              <a:rPr altLang="en-US" b="1" dirty="0" lang="zh-CN">
                <a:latin typeface="Times New Roman" panose="02020603050405020304" pitchFamily="18" charset="0"/>
              </a:rPr>
              <a:t>、</a:t>
            </a:r>
            <a:r>
              <a:rPr altLang="en-US" b="1" dirty="0" sz="2800" lang="zh-CN">
                <a:solidFill>
                  <a:srgbClr val="FF0000"/>
                </a:solidFill>
                <a:latin typeface="Times New Roman" panose="02020603050405020304" pitchFamily="18" charset="0"/>
              </a:rPr>
              <a:t>选择</a:t>
            </a:r>
            <a:r>
              <a:rPr altLang="en-US" b="1" dirty="0" lang="zh-CN">
                <a:latin typeface="Times New Roman" panose="02020603050405020304" pitchFamily="18" charset="0"/>
              </a:rPr>
              <a:t>和循环结构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b="1" dirty="0" lang="zh-CN">
                <a:latin typeface="Times New Roman" panose="02020603050405020304" pitchFamily="18" charset="0"/>
              </a:rPr>
              <a:t>函数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程序由一系列函数组成</a:t>
            </a:r>
            <a:endParaRPr altLang="en-US" b="1" dirty="0" lang="zh-CN">
              <a:latin typeface="Times New Roman" panose="02020603050405020304" pitchFamily="18" charset="0"/>
            </a:endParaRPr>
          </a:p>
          <a:p>
            <a:pPr eaLnBrk="1" hangingPunct="1" lvl="2">
              <a:lnSpc>
                <a:spcPct val="90000"/>
              </a:lnSpc>
            </a:pPr>
            <a:r>
              <a:rPr altLang="zh-CN" b="1" dirty="0" lang="en-US">
                <a:latin typeface="Times New Roman" panose="02020603050405020304" pitchFamily="18" charset="0"/>
              </a:rPr>
              <a:t>C</a:t>
            </a:r>
            <a:r>
              <a:rPr altLang="en-US" b="1" dirty="0" lang="zh-CN">
                <a:latin typeface="Times New Roman" panose="02020603050405020304" pitchFamily="18" charset="0"/>
              </a:rPr>
              <a:t>程序运行的基本单元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964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sz="4400" lang="en-US">
                <a:latin typeface="Times New Roman" panose="02020603050405020304" pitchFamily="18" charset="0"/>
              </a:rPr>
              <a:t>C</a:t>
            </a:r>
            <a:r>
              <a:rPr altLang="en-US" b="1" dirty="0" sz="4400" lang="zh-CN">
                <a:latin typeface="黑体" panose="02010609060101010101" pitchFamily="49" charset="-122"/>
              </a:rPr>
              <a:t>语言概览</a:t>
            </a:r>
            <a:endParaRPr altLang="en-US" b="1" dirty="0" sz="4400" 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Rectangle 2"/>
          <p:cNvSpPr>
            <a:spLocks noGrp="1"/>
          </p:cNvSpPr>
          <p:nvPr>
            <p:ph type="title"/>
          </p:nvPr>
        </p:nvSpPr>
        <p:spPr/>
        <p:txBody>
          <a:bodyPr anchor="ctr" anchorCtr="0" bIns="45720" lIns="91440" rIns="91440" tIns="45720" vert="horz" wrap="square"/>
          <a:p>
            <a:pPr eaLnBrk="1" hangingPunct="1"/>
            <a:r>
              <a:rPr altLang="en-US" b="1" dirty="0" sz="3600" lang="zh-CN">
                <a:latin typeface="黑体" panose="02010609060101010101" pitchFamily="49" charset="-122"/>
              </a:rPr>
              <a:t>选择结构程序设计</a:t>
            </a:r>
            <a:endParaRPr altLang="en-US" b="1" dirty="0" sz="3600" lang="zh-CN">
              <a:latin typeface="黑体" panose="02010609060101010101" pitchFamily="49" charset="-122"/>
            </a:endParaRPr>
          </a:p>
        </p:txBody>
      </p:sp>
      <p:sp>
        <p:nvSpPr>
          <p:cNvPr id="1048633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83575" cy="4522788"/>
          </a:xfrm>
        </p:spPr>
        <p:txBody>
          <a:bodyPr anchor="t" anchorCtr="0" bIns="45720" lIns="91440" rIns="91440" tIns="45720" vert="horz" wrap="square"/>
          <a:p>
            <a:pPr eaLnBrk="1" hangingPunct="1">
              <a:lnSpc>
                <a:spcPct val="90000"/>
              </a:lnSpc>
            </a:pPr>
            <a:r>
              <a:rPr altLang="zh-CN" dirty="0" lang="en-US">
                <a:latin typeface="Times New Roman" panose="02020603050405020304" pitchFamily="18" charset="0"/>
              </a:rPr>
              <a:t>C</a:t>
            </a:r>
            <a:r>
              <a:rPr altLang="en-US" dirty="0" lang="zh-CN">
                <a:latin typeface="Times New Roman" panose="02020603050405020304" pitchFamily="18" charset="0"/>
              </a:rPr>
              <a:t>语言中，用以下三种关键字或者运算符构成的语句，来支持</a:t>
            </a:r>
            <a:r>
              <a:rPr altLang="en-US" b="1" dirty="0" lang="zh-CN">
                <a:solidFill>
                  <a:srgbClr val="C00000"/>
                </a:solidFill>
                <a:latin typeface="Times New Roman" panose="02020603050405020304" pitchFamily="18" charset="0"/>
              </a:rPr>
              <a:t>选择</a:t>
            </a:r>
            <a:r>
              <a:rPr altLang="en-US" dirty="0" lang="zh-CN">
                <a:latin typeface="Times New Roman" panose="02020603050405020304" pitchFamily="18" charset="0"/>
              </a:rPr>
              <a:t>结构的程序设计</a:t>
            </a:r>
            <a:endParaRPr altLang="zh-CN" dirty="0" lang="en-US">
              <a:latin typeface="Times New Roman" panose="02020603050405020304" pitchFamily="18" charset="0"/>
            </a:endParaRPr>
          </a:p>
          <a:p>
            <a:pPr eaLnBrk="1" hangingPunct="1" lvl="1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indent="-284480" lvl="1" marL="2233295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 if ...(else)...</a:t>
            </a: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 indent="-284480" lvl="1" marL="2233295">
              <a:lnSpc>
                <a:spcPct val="90000"/>
              </a:lnSpc>
            </a:pP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 indent="-284480" lvl="1" marL="2233295">
              <a:lnSpc>
                <a:spcPct val="90000"/>
              </a:lnSpc>
              <a:buNone/>
            </a:pP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 switch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case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 indent="-284480" lvl="1" marL="2233295">
              <a:lnSpc>
                <a:spcPct val="90000"/>
              </a:lnSpc>
            </a:pPr>
            <a:endParaRPr altLang="zh-CN" b="1" dirty="0" sz="3200" lang="en-US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 indent="-284480" lvl="1" marL="2233295">
              <a:lnSpc>
                <a:spcPct val="90000"/>
              </a:lnSpc>
              <a:buNone/>
            </a:pPr>
            <a:r>
              <a:rPr altLang="en-US" b="1" dirty="0" sz="3200" lang="zh-CN">
                <a:latin typeface="Times New Roman" panose="02020603050405020304" pitchFamily="18" charset="0"/>
              </a:rPr>
              <a:t> 条件运算符      </a:t>
            </a:r>
            <a:r>
              <a:rPr altLang="en-US" b="1" dirty="0" sz="3200" lang="zh-CN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altLang="zh-CN" b="1" dirty="0" sz="3200" lang="en-US">
                <a:solidFill>
                  <a:srgbClr val="C00000"/>
                </a:solidFill>
                <a:latin typeface="Times New Roman" panose="02020603050405020304" pitchFamily="18" charset="0"/>
              </a:rPr>
              <a:t>?    :</a:t>
            </a:r>
            <a:endParaRPr altLang="zh-CN" b="1" dirty="0" sz="3200" lang="en-US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anchor="ctr" anchorCtr="0" bIns="45720" lIns="91440" rIns="91440" tIns="45720" vert="horz" wrap="square"/>
          <a:p>
            <a:pPr eaLnBrk="1" hangingPunct="1"/>
            <a:r>
              <a:rPr altLang="zh-CN" b="1" dirty="0" lang="en-US">
                <a:latin typeface="Times New Roman" panose="02020603050405020304" pitchFamily="18" charset="0"/>
              </a:rPr>
              <a:t>if </a:t>
            </a:r>
            <a:r>
              <a:rPr altLang="en-US" b="1" dirty="0" lang="zh-CN">
                <a:latin typeface="Times New Roman" panose="02020603050405020304" pitchFamily="18" charset="0"/>
              </a:rPr>
              <a:t>语句 </a:t>
            </a:r>
            <a:endParaRPr altLang="en-US" b="1" dirty="0" lang="zh-CN">
              <a:latin typeface="Times New Roman" panose="02020603050405020304" pitchFamily="18" charset="0"/>
            </a:endParaRPr>
          </a:p>
        </p:txBody>
      </p:sp>
      <p:sp>
        <p:nvSpPr>
          <p:cNvPr id="1048635" name="Rectangle 3"/>
          <p:cNvSpPr>
            <a:spLocks noGrp="1"/>
          </p:cNvSpPr>
          <p:nvPr>
            <p:ph idx="1"/>
          </p:nvPr>
        </p:nvSpPr>
        <p:spPr>
          <a:xfrm>
            <a:off x="323850" y="1557338"/>
            <a:ext cx="3600450" cy="647700"/>
          </a:xfrm>
        </p:spPr>
        <p:txBody>
          <a:bodyPr anchor="t" anchorCtr="0" bIns="45720" lIns="91440" rIns="91440" tIns="45720" vert="horz" wrap="square"/>
          <a:p>
            <a:pPr eaLnBrk="1" hangingPunct="1"/>
            <a:r>
              <a:rPr altLang="zh-CN" dirty="0" lang="en-US">
                <a:latin typeface="Times New Roman" panose="02020603050405020304" pitchFamily="18" charset="0"/>
              </a:rPr>
              <a:t>if </a:t>
            </a:r>
            <a:r>
              <a:rPr altLang="en-US" dirty="0" lang="zh-CN">
                <a:latin typeface="Times New Roman" panose="02020603050405020304" pitchFamily="18" charset="0"/>
              </a:rPr>
              <a:t>语句有</a:t>
            </a:r>
            <a:r>
              <a:rPr altLang="zh-CN" dirty="0" lang="en-US">
                <a:latin typeface="Times New Roman" panose="02020603050405020304" pitchFamily="18" charset="0"/>
              </a:rPr>
              <a:t>3</a:t>
            </a:r>
            <a:r>
              <a:rPr altLang="en-US" dirty="0" lang="zh-CN">
                <a:latin typeface="Times New Roman" panose="02020603050405020304" pitchFamily="18" charset="0"/>
              </a:rPr>
              <a:t>种格式</a:t>
            </a:r>
            <a:endParaRPr altLang="en-US" dirty="0" 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36" name="Text Box 16"/>
          <p:cNvSpPr txBox="1"/>
          <p:nvPr/>
        </p:nvSpPr>
        <p:spPr>
          <a:xfrm>
            <a:off x="395288" y="2409825"/>
            <a:ext cx="4968875" cy="2910841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b="0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altLang="zh-CN" dirty="0" sz="320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</a:t>
            </a:r>
            <a:r>
              <a:rPr altLang="zh-CN" dirty="0" sz="320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sz="32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表达式</a:t>
            </a:r>
            <a:r>
              <a:rPr altLang="zh-CN" dirty="0" sz="320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altLang="zh-CN" dirty="0" lang="en-US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altLang="zh-CN" dirty="0" lang="en-US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</a:t>
            </a:r>
            <a:endParaRPr altLang="en-US" dirty="0" sz="3200" 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altLang="en-US" b="0" dirty="0" lang="zh-CN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功能：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计算表达式的值</a:t>
            </a:r>
            <a:endParaRPr altLang="zh-CN" dirty="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eaLnBrk="1" fontAlgn="base" hangingPunct="1" indent="-2286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即为真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时，执行语句；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altLang="zh-CN" dirty="0" sz="20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eaLnBrk="1" fontAlgn="base" hangingPunct="1" indent="-228600" lvl="2" marL="1143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0(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即为假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时，执行</a:t>
            </a:r>
            <a:r>
              <a:rPr altLang="zh-CN" dirty="0" sz="20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altLang="en-US" dirty="0" sz="20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语句的下一条语句。</a:t>
            </a:r>
            <a:endParaRPr altLang="zh-CN" dirty="0" sz="2000" 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7" name="Text Box 19"/>
          <p:cNvSpPr txBox="1"/>
          <p:nvPr/>
        </p:nvSpPr>
        <p:spPr>
          <a:xfrm>
            <a:off x="5147628" y="5805488"/>
            <a:ext cx="2592387" cy="802640"/>
          </a:xfrm>
          <a:prstGeom prst="rect"/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altLang="zh-CN" dirty="0" 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表达式, 必须用</a:t>
            </a:r>
            <a:r>
              <a:rPr altLang="en-US" dirty="0" 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一对小括号括起来</a:t>
            </a:r>
            <a:endParaRPr altLang="en-US" dirty="0" lang="zh-CN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0" name="Group 20"/>
          <p:cNvGrpSpPr/>
          <p:nvPr/>
        </p:nvGrpSpPr>
        <p:grpSpPr>
          <a:xfrm>
            <a:off x="5808663" y="1916113"/>
            <a:ext cx="3011487" cy="3459162"/>
            <a:chOff x="431" y="1705"/>
            <a:chExt cx="1897" cy="2179"/>
          </a:xfrm>
        </p:grpSpPr>
        <p:sp>
          <p:nvSpPr>
            <p:cNvPr id="1048638" name="Text Box 5"/>
            <p:cNvSpPr txBox="1"/>
            <p:nvPr/>
          </p:nvSpPr>
          <p:spPr>
            <a:xfrm>
              <a:off x="1247" y="2523"/>
              <a:ext cx="392" cy="251"/>
            </a:xfrm>
            <a:prstGeom prst="rect"/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zh-CN" b="0" dirty="0" sz="2000" 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altLang="zh-CN" b="0" dirty="0" sz="2000" 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39" name="AutoShape 6"/>
            <p:cNvSpPr/>
            <p:nvPr/>
          </p:nvSpPr>
          <p:spPr>
            <a:xfrm>
              <a:off x="591" y="2069"/>
              <a:ext cx="1272" cy="475"/>
            </a:xfrm>
            <a:prstGeom prst="diamond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lang="zh-CN">
                  <a:solidFill>
                    <a:srgbClr val="000000"/>
                  </a:solidFill>
                  <a:latin typeface="黑体" panose="02010609060101010101" pitchFamily="49" charset="-122"/>
                </a:rPr>
                <a:t>表达式</a:t>
              </a:r>
              <a:endParaRPr altLang="en-US" b="0" dirty="0" sz="2000" lang="zh-CN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1048640" name="Line 7"/>
            <p:cNvSpPr/>
            <p:nvPr/>
          </p:nvSpPr>
          <p:spPr>
            <a:xfrm>
              <a:off x="1887" y="2316"/>
              <a:ext cx="441" cy="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41" name="Line 8"/>
            <p:cNvSpPr/>
            <p:nvPr/>
          </p:nvSpPr>
          <p:spPr>
            <a:xfrm>
              <a:off x="1247" y="1705"/>
              <a:ext cx="0" cy="38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42" name="Rectangle 9"/>
            <p:cNvSpPr/>
            <p:nvPr/>
          </p:nvSpPr>
          <p:spPr>
            <a:xfrm>
              <a:off x="649" y="2794"/>
              <a:ext cx="1174" cy="333"/>
            </a:xfrm>
            <a:prstGeom prst="rect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lang="zh-CN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  句</a:t>
              </a:r>
              <a:endParaRPr altLang="en-US" b="0" dirty="0" sz="2000" lang="zh-CN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48643" name="Line 10"/>
            <p:cNvSpPr/>
            <p:nvPr/>
          </p:nvSpPr>
          <p:spPr>
            <a:xfrm>
              <a:off x="1226" y="3158"/>
              <a:ext cx="0" cy="38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44" name="Rectangle 11"/>
            <p:cNvSpPr/>
            <p:nvPr/>
          </p:nvSpPr>
          <p:spPr>
            <a:xfrm>
              <a:off x="431" y="3552"/>
              <a:ext cx="1615" cy="332"/>
            </a:xfrm>
            <a:prstGeom prst="rect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2000" lang="en-US">
                  <a:solidFill>
                    <a:srgbClr val="000000"/>
                  </a:solidFill>
                  <a:cs typeface="Times New Roman" panose="02020603050405020304" pitchFamily="18" charset="0"/>
                </a:rPr>
                <a:t>if</a:t>
              </a:r>
              <a:r>
                <a:rPr altLang="en-US" b="0" dirty="0" sz="2000" lang="zh-CN">
                  <a:solidFill>
                    <a:srgbClr val="0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语句的下一语句</a:t>
              </a:r>
              <a:endParaRPr altLang="en-US" b="0" dirty="0" sz="2000" lang="zh-CN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1048645" name="Line 12"/>
            <p:cNvSpPr/>
            <p:nvPr/>
          </p:nvSpPr>
          <p:spPr>
            <a:xfrm>
              <a:off x="2322" y="2316"/>
              <a:ext cx="0" cy="95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46" name="Text Box 13"/>
            <p:cNvSpPr txBox="1"/>
            <p:nvPr/>
          </p:nvSpPr>
          <p:spPr>
            <a:xfrm>
              <a:off x="1907" y="2024"/>
              <a:ext cx="202" cy="442"/>
            </a:xfrm>
            <a:prstGeom prst="rect"/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zh-CN" b="0" dirty="0" sz="2000" 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altLang="zh-CN" b="0" dirty="0" sz="2000" 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47" name="Line 14"/>
            <p:cNvSpPr/>
            <p:nvPr/>
          </p:nvSpPr>
          <p:spPr>
            <a:xfrm flipH="1">
              <a:off x="1226" y="3267"/>
              <a:ext cx="1077" cy="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48" name="Line 15"/>
            <p:cNvSpPr/>
            <p:nvPr/>
          </p:nvSpPr>
          <p:spPr>
            <a:xfrm>
              <a:off x="1226" y="2539"/>
              <a:ext cx="0" cy="272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</p:grpSp>
      <p:sp>
        <p:nvSpPr>
          <p:cNvPr id="1048649" name="Rectangle 18"/>
          <p:cNvSpPr/>
          <p:nvPr/>
        </p:nvSpPr>
        <p:spPr>
          <a:xfrm>
            <a:off x="5345113" y="1458913"/>
            <a:ext cx="2787650" cy="45720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pPr algn="ctr"/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50" name="Text Box 16"/>
          <p:cNvSpPr txBox="1"/>
          <p:nvPr/>
        </p:nvSpPr>
        <p:spPr>
          <a:xfrm>
            <a:off x="395288" y="5653088"/>
            <a:ext cx="4968875" cy="953135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altLang="en-US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altLang="zh-CN" dirty="0" sz="2800" lang="en-US">
                <a:solidFill>
                  <a:srgbClr val="FF0000"/>
                </a:solidFill>
                <a:cs typeface="Times New Roman" panose="02020603050405020304" pitchFamily="18" charset="0"/>
              </a:rPr>
              <a:t>if</a:t>
            </a:r>
            <a:r>
              <a:rPr altLang="zh-CN" dirty="0" sz="2800" lang="en-US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altLang="zh-CN" b="0" dirty="0" lang="en-US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altLang="zh-CN" dirty="0" sz="3200" lang="en-US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y&gt;0</a:t>
            </a:r>
            <a:r>
              <a:rPr altLang="zh-CN" dirty="0" sz="3200" lang="en-US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altLang="zh-CN" b="0" dirty="0" lang="en-US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   printf( “%d”, y);</a:t>
            </a:r>
            <a:endParaRPr altLang="en-US" b="0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9"/>
          <p:cNvGrpSpPr/>
          <p:nvPr/>
        </p:nvGrpSpPr>
        <p:grpSpPr>
          <a:xfrm>
            <a:off x="5322253" y="2348548"/>
            <a:ext cx="3579812" cy="3276600"/>
            <a:chOff x="68" y="1434"/>
            <a:chExt cx="2255" cy="2064"/>
          </a:xfrm>
        </p:grpSpPr>
        <p:sp>
          <p:nvSpPr>
            <p:cNvPr id="1048651" name="AutoShape 5"/>
            <p:cNvSpPr/>
            <p:nvPr/>
          </p:nvSpPr>
          <p:spPr>
            <a:xfrm>
              <a:off x="236" y="1818"/>
              <a:ext cx="1248" cy="480"/>
            </a:xfrm>
            <a:prstGeom prst="diamond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lang="zh-CN"/>
                <a:t>表达式</a:t>
              </a:r>
              <a:endParaRPr altLang="en-US" b="0" dirty="0" sz="2000" lang="zh-CN"/>
            </a:p>
          </p:txBody>
        </p:sp>
        <p:sp>
          <p:nvSpPr>
            <p:cNvPr id="1048652" name="Line 6"/>
            <p:cNvSpPr/>
            <p:nvPr/>
          </p:nvSpPr>
          <p:spPr>
            <a:xfrm>
              <a:off x="839" y="1434"/>
              <a:ext cx="0" cy="384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53" name="Line 7"/>
            <p:cNvSpPr/>
            <p:nvPr/>
          </p:nvSpPr>
          <p:spPr>
            <a:xfrm>
              <a:off x="851" y="2296"/>
              <a:ext cx="0" cy="24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54" name="Rectangle 8"/>
            <p:cNvSpPr/>
            <p:nvPr/>
          </p:nvSpPr>
          <p:spPr>
            <a:xfrm>
              <a:off x="284" y="2538"/>
              <a:ext cx="1152" cy="336"/>
            </a:xfrm>
            <a:prstGeom prst="rect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lang="zh-CN">
                  <a:cs typeface="Times New Roman" panose="02020603050405020304" pitchFamily="18" charset="0"/>
                </a:rPr>
                <a:t>语    句1</a:t>
              </a:r>
              <a:endParaRPr altLang="en-US" b="0" dirty="0" sz="2000" lang="zh-CN">
                <a:cs typeface="Times New Roman" panose="02020603050405020304" pitchFamily="18" charset="0"/>
              </a:endParaRPr>
            </a:p>
          </p:txBody>
        </p:sp>
        <p:sp>
          <p:nvSpPr>
            <p:cNvPr id="1048655" name="Line 9"/>
            <p:cNvSpPr/>
            <p:nvPr/>
          </p:nvSpPr>
          <p:spPr>
            <a:xfrm>
              <a:off x="845" y="2886"/>
              <a:ext cx="0" cy="288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56" name="Rectangle 10"/>
            <p:cNvSpPr/>
            <p:nvPr/>
          </p:nvSpPr>
          <p:spPr>
            <a:xfrm>
              <a:off x="68" y="3162"/>
              <a:ext cx="1584" cy="336"/>
            </a:xfrm>
            <a:prstGeom prst="rect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zh-CN" b="0" dirty="0" sz="2000" lang="en-US">
                  <a:cs typeface="Times New Roman" panose="02020603050405020304" pitchFamily="18" charset="0"/>
                </a:rPr>
                <a:t>if</a:t>
              </a:r>
              <a:r>
                <a:rPr altLang="en-US" b="0" dirty="0" sz="2000" lang="zh-CN">
                  <a:cs typeface="Times New Roman" panose="02020603050405020304" pitchFamily="18" charset="0"/>
                </a:rPr>
                <a:t>语句的下一语句</a:t>
              </a:r>
              <a:endParaRPr altLang="en-US" b="0" dirty="0" sz="2000" lang="zh-CN">
                <a:cs typeface="Times New Roman" panose="02020603050405020304" pitchFamily="18" charset="0"/>
              </a:endParaRPr>
            </a:p>
          </p:txBody>
        </p:sp>
        <p:sp>
          <p:nvSpPr>
            <p:cNvPr id="1048657" name="Line 11"/>
            <p:cNvSpPr/>
            <p:nvPr/>
          </p:nvSpPr>
          <p:spPr>
            <a:xfrm flipH="1">
              <a:off x="839" y="3022"/>
              <a:ext cx="1056" cy="0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58" name="Text Box 12"/>
            <p:cNvSpPr txBox="1"/>
            <p:nvPr/>
          </p:nvSpPr>
          <p:spPr>
            <a:xfrm>
              <a:off x="1384" y="1842"/>
              <a:ext cx="384" cy="251"/>
            </a:xfrm>
            <a:prstGeom prst="rect"/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zh-CN" b="0" dirty="0" sz="2000" 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altLang="zh-CN" b="0" dirty="0" sz="2000" 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59" name="Text Box 13"/>
            <p:cNvSpPr txBox="1"/>
            <p:nvPr/>
          </p:nvSpPr>
          <p:spPr>
            <a:xfrm>
              <a:off x="864" y="2296"/>
              <a:ext cx="384" cy="251"/>
            </a:xfrm>
            <a:prstGeom prst="rect"/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altLang="zh-CN" b="0" dirty="0" sz="2000" 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altLang="zh-CN" b="0" dirty="0" sz="2000" 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60" name="Rectangle 14"/>
            <p:cNvSpPr/>
            <p:nvPr/>
          </p:nvSpPr>
          <p:spPr>
            <a:xfrm>
              <a:off x="1519" y="2387"/>
              <a:ext cx="804" cy="336"/>
            </a:xfrm>
            <a:prstGeom prst="rect"/>
            <a:noFill/>
            <a:ln w="38100" cap="sq" cmpd="sng">
              <a:solidFill>
                <a:srgbClr val="00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ctr" anchorCtr="0" wrap="none"/>
            <a:p>
              <a:pPr algn="ctr" eaLnBrk="0" hangingPunct="0"/>
              <a:r>
                <a:rPr altLang="en-US" b="0" dirty="0" sz="2000" lang="zh-CN">
                  <a:cs typeface="Times New Roman" panose="02020603050405020304" pitchFamily="18" charset="0"/>
                </a:rPr>
                <a:t>语    句2</a:t>
              </a:r>
              <a:endParaRPr altLang="en-US" b="0" dirty="0" sz="2000" lang="zh-CN">
                <a:cs typeface="Times New Roman" panose="02020603050405020304" pitchFamily="18" charset="0"/>
              </a:endParaRPr>
            </a:p>
          </p:txBody>
        </p:sp>
        <p:sp>
          <p:nvSpPr>
            <p:cNvPr id="1048661" name="Line 15"/>
            <p:cNvSpPr/>
            <p:nvPr/>
          </p:nvSpPr>
          <p:spPr>
            <a:xfrm>
              <a:off x="1900" y="2069"/>
              <a:ext cx="0" cy="336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sp>
        <p:sp>
          <p:nvSpPr>
            <p:cNvPr id="1048662" name="Line 16"/>
            <p:cNvSpPr/>
            <p:nvPr/>
          </p:nvSpPr>
          <p:spPr>
            <a:xfrm>
              <a:off x="1908" y="2734"/>
              <a:ext cx="0" cy="288"/>
            </a:xfrm>
            <a:prstGeom prst="line"/>
            <a:ln w="38100" cap="sq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3" name="Line 17"/>
            <p:cNvSpPr/>
            <p:nvPr/>
          </p:nvSpPr>
          <p:spPr>
            <a:xfrm>
              <a:off x="1464" y="2059"/>
              <a:ext cx="453" cy="0"/>
            </a:xfrm>
            <a:prstGeom prst="line"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8664" name="Text Box 18"/>
          <p:cNvSpPr txBox="1"/>
          <p:nvPr/>
        </p:nvSpPr>
        <p:spPr>
          <a:xfrm>
            <a:off x="287338" y="1606550"/>
            <a:ext cx="4572000" cy="2834641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2:</a:t>
            </a:r>
            <a:endParaRPr altLang="zh-CN" dirty="0"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b="0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altLang="zh-CN" b="0" dirty="0" sz="3200" 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altLang="zh-CN" dirty="0" sz="3200" lang="en-US">
                <a:solidFill>
                  <a:srgbClr val="C00000"/>
                </a:solidFill>
                <a:cs typeface="Times New Roman" panose="02020603050405020304" pitchFamily="18" charset="0"/>
              </a:rPr>
              <a:t>if  </a:t>
            </a:r>
            <a:r>
              <a:rPr altLang="zh-CN" dirty="0" lang="en-US">
                <a:solidFill>
                  <a:srgbClr val="C00000"/>
                </a:solidFill>
                <a:cs typeface="Times New Roman" panose="02020603050405020304" pitchFamily="18" charset="0"/>
              </a:rPr>
              <a:t> (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表达式</a:t>
            </a:r>
            <a:r>
              <a:rPr altLang="zh-CN" dirty="0" lang="en-US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altLang="zh-CN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 </a:t>
            </a:r>
            <a:r>
              <a:rPr altLang="zh-CN" dirty="0" sz="3200" lang="en-US">
                <a:solidFill>
                  <a:srgbClr val="CC0066"/>
                </a:solidFill>
                <a:cs typeface="Times New Roman" panose="02020603050405020304" pitchFamily="18" charset="0"/>
              </a:rPr>
              <a:t>  </a:t>
            </a:r>
            <a:r>
              <a:rPr altLang="zh-CN" dirty="0" sz="3200" lang="en-US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altLang="zh-CN" dirty="0" sz="3200" lang="en-US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altLang="zh-CN" dirty="0" sz="3200" lang="en-US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altLang="zh-CN" dirty="0" sz="3200" lang="en-US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altLang="zh-CN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b="0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endParaRPr altLang="en-US" b="0" dirty="0" lang="zh-CN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altLang="en-US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       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计算表达式的值，结果为非0，执行语句1；否则执行语句2。</a:t>
            </a:r>
            <a:endParaRPr altLang="zh-CN" b="0" dirty="0"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48665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66" name="Rectangle 18"/>
          <p:cNvSpPr/>
          <p:nvPr/>
        </p:nvSpPr>
        <p:spPr>
          <a:xfrm>
            <a:off x="5076825" y="1557338"/>
            <a:ext cx="2787650" cy="45720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pPr algn="ctr"/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67" name="Text Box 18"/>
          <p:cNvSpPr txBox="1"/>
          <p:nvPr/>
        </p:nvSpPr>
        <p:spPr>
          <a:xfrm>
            <a:off x="295593" y="4940618"/>
            <a:ext cx="4572000" cy="2613659"/>
          </a:xfrm>
          <a:prstGeom prst="rect"/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00000"/>
              </a:lnSpc>
              <a:spcAft>
                <a:spcPts val="0"/>
              </a:spcAft>
            </a:pPr>
            <a:r>
              <a:rPr altLang="en-US" dirty="0" sz="2800" lang="zh-CN">
                <a:solidFill>
                  <a:schemeClr val="tx1"/>
                </a:solidFill>
                <a:cs typeface="Times New Roman" panose="02020603050405020304" pitchFamily="18" charset="0"/>
              </a:rPr>
              <a:t>举例：</a:t>
            </a:r>
            <a:endParaRPr altLang="en-US" dirty="0" sz="2800" lang="zh-CN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altLang="zh-CN" b="0" dirty="0" sz="2800" lang="en-US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altLang="zh-CN" dirty="0" sz="2800" lang="en-US">
                <a:solidFill>
                  <a:srgbClr val="C00000"/>
                </a:solidFill>
                <a:cs typeface="Times New Roman" panose="02020603050405020304" pitchFamily="18" charset="0"/>
              </a:rPr>
              <a:t>if  (</a:t>
            </a:r>
            <a:r>
              <a:rPr altLang="zh-CN" b="0" dirty="0" sz="2800" lang="en-US">
                <a:solidFill>
                  <a:schemeClr val="tx1"/>
                </a:solidFill>
                <a:cs typeface="Times New Roman" panose="02020603050405020304" pitchFamily="18" charset="0"/>
              </a:rPr>
              <a:t>x&gt;y</a:t>
            </a:r>
            <a:r>
              <a:rPr altLang="zh-CN" dirty="0" sz="2800" lang="en-US">
                <a:solidFill>
                  <a:srgbClr val="C00000"/>
                </a:solidFill>
                <a:cs typeface="Times New Roman" panose="02020603050405020304" pitchFamily="18" charset="0"/>
              </a:rPr>
              <a:t>)</a:t>
            </a:r>
            <a:r>
              <a:rPr altLang="zh-CN" b="0" dirty="0" sz="2800" lang="en-US">
                <a:solidFill>
                  <a:schemeClr val="tx1"/>
                </a:solidFill>
                <a:cs typeface="Times New Roman" panose="02020603050405020304" pitchFamily="18" charset="0"/>
              </a:rPr>
              <a:t>  printf(“%d”, y);</a:t>
            </a:r>
            <a:endParaRPr altLang="zh-CN" b="0" dirty="0" sz="2800"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</a:pPr>
            <a:r>
              <a:rPr altLang="en-US" b="0" dirty="0" sz="2800" lang="zh-CN">
                <a:solidFill>
                  <a:schemeClr val="tx1"/>
                </a:solidFill>
                <a:cs typeface="Times New Roman" panose="02020603050405020304" pitchFamily="18" charset="0"/>
              </a:rPr>
              <a:t>          </a:t>
            </a:r>
            <a:r>
              <a:rPr altLang="zh-CN" dirty="0" sz="2800" lang="en-US">
                <a:solidFill>
                  <a:srgbClr val="C00000"/>
                </a:solidFill>
                <a:cs typeface="Times New Roman" panose="02020603050405020304" pitchFamily="18" charset="0"/>
              </a:rPr>
              <a:t>else</a:t>
            </a:r>
            <a:r>
              <a:rPr altLang="zh-CN" b="0" dirty="0" sz="2800" lang="en-US">
                <a:solidFill>
                  <a:schemeClr val="tx1"/>
                </a:solidFill>
                <a:cs typeface="Times New Roman" panose="02020603050405020304" pitchFamily="18" charset="0"/>
              </a:rPr>
              <a:t>   printf(“%d”, x);</a:t>
            </a:r>
            <a:endParaRPr altLang="zh-CN" b="0" dirty="0" sz="2800" lang="en-US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ext Box 4"/>
          <p:cNvSpPr txBox="1"/>
          <p:nvPr/>
        </p:nvSpPr>
        <p:spPr>
          <a:xfrm>
            <a:off x="0" y="2119313"/>
            <a:ext cx="8855075" cy="4003041"/>
          </a:xfrm>
          <a:prstGeom prst="rect"/>
          <a:solidFill>
            <a:srgbClr val="CC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3:</a:t>
            </a:r>
            <a:endParaRPr altLang="zh-CN" dirty="0"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if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(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表达式1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)   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语句1</a:t>
            </a:r>
            <a:endParaRPr altLang="en-US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表达式2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语句2</a:t>
            </a:r>
            <a:endParaRPr altLang="en-US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表达式3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语句3</a:t>
            </a:r>
            <a:endParaRPr altLang="en-US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     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... ...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</a:t>
            </a:r>
            <a:endParaRPr altLang="en-US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         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else if (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表达式n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)  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语句n</a:t>
            </a:r>
            <a:endParaRPr altLang="en-US" dirty="0" lang="en-US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            </a:t>
            </a:r>
            <a:r>
              <a:rPr altLang="zh-CN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            </a:t>
            </a:r>
            <a:r>
              <a:rPr altLang="en-US" dirty="0" lang="en-US">
                <a:solidFill>
                  <a:srgbClr val="CC0066"/>
                </a:solidFill>
                <a:cs typeface="Times New Roman" panose="02020603050405020304" pitchFamily="18" charset="0"/>
              </a:rPr>
              <a:t> else    </a:t>
            </a:r>
            <a:r>
              <a:rPr altLang="en-US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语句n+1</a:t>
            </a:r>
            <a:r>
              <a:rPr altLang="en-US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altLang="en-US" b="0" dirty="0" lang="en-US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altLang="en-US" b="0" dirty="0" lang="zh-CN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功能：</a:t>
            </a:r>
            <a:endParaRPr altLang="en-US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        当表达式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成立时，执行语句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；否则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如果表达式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成立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2, ... , 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直到当条件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成立时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,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执行语句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n, 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否则执行语句</a:t>
            </a:r>
            <a:r>
              <a:rPr altLang="zh-CN" b="0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n+1</a:t>
            </a:r>
            <a:r>
              <a:rPr altLang="en-US" b="0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altLang="en-US" b="0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097161" name="Group 5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05325" y="1052513"/>
            <a:ext cx="4638675" cy="2597150"/>
          </a:xfrm>
          <a:prstGeom prst="rect"/>
          <a:solidFill>
            <a:srgbClr val="FFFF00"/>
          </a:solidFill>
          <a:ln w="9525">
            <a:noFill/>
          </a:ln>
        </p:spPr>
      </p:pic>
      <p:sp>
        <p:nvSpPr>
          <p:cNvPr id="1048669" name="Text Box 45"/>
          <p:cNvSpPr txBox="1"/>
          <p:nvPr/>
        </p:nvSpPr>
        <p:spPr>
          <a:xfrm>
            <a:off x="1619250" y="6345555"/>
            <a:ext cx="7450455" cy="460375"/>
          </a:xfrm>
          <a:prstGeom prst="rect"/>
          <a:solidFill>
            <a:srgbClr val="FFCC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 wrap="square">
            <a:spAutoFit/>
          </a:bodyPr>
          <a:p>
            <a:pPr algn="ctr">
              <a:spcBef>
                <a:spcPct val="50000"/>
              </a:spcBef>
            </a:pPr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称为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if </a:t>
            </a:r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语句的嵌套格式</a:t>
            </a:r>
            <a:r>
              <a:rPr altLang="zh-CN" dirty="0" lang="en-US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altLang="en-US" dirty="0" lang="zh-CN">
                <a:solidFill>
                  <a:schemeClr val="tx1"/>
                </a:solidFill>
                <a:cs typeface="Times New Roman" panose="02020603050405020304" pitchFamily="18" charset="0"/>
              </a:rPr>
              <a:t>用于解决多项选择问题</a:t>
            </a:r>
            <a:endParaRPr altLang="en-US" dirty="0" lang="zh-CN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48670" name="Rectangle 2"/>
          <p:cNvSpPr/>
          <p:nvPr/>
        </p:nvSpPr>
        <p:spPr>
          <a:xfrm>
            <a:off x="2484438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8671" name="Rectangle 18"/>
          <p:cNvSpPr/>
          <p:nvPr/>
        </p:nvSpPr>
        <p:spPr>
          <a:xfrm>
            <a:off x="1640523" y="1341438"/>
            <a:ext cx="2787650" cy="457200"/>
          </a:xfrm>
          <a:prstGeom prst="rect"/>
          <a:noFill/>
          <a:ln w="38100">
            <a:noFill/>
          </a:ln>
        </p:spPr>
        <p:txBody>
          <a:bodyPr anchor="t" anchorCtr="0" wrap="none">
            <a:spAutoFit/>
          </a:bodyPr>
          <a:p>
            <a:pPr algn="ctr"/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格式</a:t>
            </a:r>
            <a:r>
              <a:rPr altLang="zh-CN" dirty="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altLang="en-US" dirty="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的算法含义：</a:t>
            </a:r>
            <a:endParaRPr altLang="en-US" dirty="0" 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/>
          <p:nvPr/>
        </p:nvSpPr>
        <p:spPr>
          <a:xfrm>
            <a:off x="2568575" y="260350"/>
            <a:ext cx="6324600" cy="533400"/>
          </a:xfrm>
          <a:prstGeom prst="rect"/>
          <a:noFill/>
          <a:ln w="9525">
            <a:noFill/>
          </a:ln>
        </p:spPr>
        <p:txBody>
          <a:bodyPr anchor="ctr" anchorCtr="0"/>
          <a:p>
            <a:pPr algn="r"/>
            <a:r>
              <a:rPr altLang="zh-CN" dirty="0" sz="4000" 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altLang="en-US" dirty="0" sz="4000" 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 </a:t>
            </a:r>
            <a:endParaRPr altLang="en-US" dirty="0" sz="4000" lang="zh-CN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5" name="组合 4"/>
          <p:cNvGrpSpPr/>
          <p:nvPr/>
        </p:nvGrpSpPr>
        <p:grpSpPr>
          <a:xfrm>
            <a:off x="1546225" y="2565400"/>
            <a:ext cx="6396990" cy="3550920"/>
            <a:chOff x="2096" y="4153"/>
            <a:chExt cx="10074" cy="5592"/>
          </a:xfrm>
        </p:grpSpPr>
        <p:sp>
          <p:nvSpPr>
            <p:cNvPr id="1048673" name="Rectangle 4"/>
            <p:cNvSpPr/>
            <p:nvPr/>
          </p:nvSpPr>
          <p:spPr>
            <a:xfrm>
              <a:off x="2096" y="4153"/>
              <a:ext cx="10074" cy="5593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r>
                <a:rPr altLang="en-US" b="0" dirty="0" sz="2800" lang="zh-CN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形式：</a:t>
              </a:r>
              <a:endParaRPr altLang="en-US" b="0" dirty="0" sz="2800" lang="zh-CN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</a:t>
              </a:r>
              <a:endPara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</a:t>
              </a:r>
              <a:r>
                <a:rPr altLang="zh-CN" b="0" dirty="0" sz="2800" lang="en-US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  </a:t>
              </a:r>
              <a:r>
                <a:rPr altLang="en-US" b="0" dirty="0" sz="2800" lang="zh-CN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altLang="zh-CN" b="0" dirty="0" sz="2800" lang="en-US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altLang="zh-CN" b="0" dirty="0" sz="2800" 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else     </a:t>
              </a:r>
              <a:r>
                <a:rPr altLang="en-US" b="0" dirty="0" sz="2800" lang="zh-CN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altLang="zh-CN" b="0" dirty="0" sz="2800" lang="en-US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altLang="zh-CN" b="0" dirty="0" sz="2800" 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else</a:t>
              </a:r>
              <a:endPara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</a:t>
              </a:r>
              <a:r>
                <a:rPr altLang="zh-CN" b="0" dirty="0" sz="2800" lang="en-US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if  (  )  </a:t>
              </a:r>
              <a:r>
                <a:rPr altLang="en-US" b="0" dirty="0" sz="2800" lang="zh-CN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altLang="zh-CN" b="0" dirty="0" sz="2800" lang="en-US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altLang="zh-CN" b="0" dirty="0" sz="2800" lang="en-US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altLang="zh-CN" b="0" dirty="0" sz="2800" lang="en-US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else     </a:t>
              </a:r>
              <a:r>
                <a:rPr altLang="en-US" b="0" dirty="0" sz="2800" lang="zh-CN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</a:t>
              </a:r>
              <a:r>
                <a:rPr altLang="zh-CN" b="0" dirty="0" sz="2800" lang="en-US">
                  <a:solidFill>
                    <a:srgbClr val="3366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endParaRPr altLang="zh-CN" b="0" dirty="0" sz="2800" lang="en-US">
                <a:solidFill>
                  <a:srgbClr val="3366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8674" name="AutoShape 5"/>
            <p:cNvSpPr/>
            <p:nvPr>
              <p:custDataLst>
                <p:tags r:id="rId1"/>
              </p:custDataLst>
            </p:nvPr>
          </p:nvSpPr>
          <p:spPr>
            <a:xfrm>
              <a:off x="6968" y="6079"/>
              <a:ext cx="792" cy="1132"/>
            </a:xfrm>
            <a:prstGeom prst="curvedLeftArrow">
              <a:avLst>
                <a:gd name="adj1" fmla="val 28580"/>
                <a:gd name="adj2" fmla="val 57160"/>
                <a:gd name="adj3" fmla="val 33319"/>
              </a:avLst>
            </a:prstGeom>
            <a:solidFill>
              <a:srgbClr val="FFFF00"/>
            </a:solidFill>
            <a:ln w="12700">
              <a:noFill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75" name="AutoShape 6"/>
            <p:cNvSpPr/>
            <p:nvPr>
              <p:custDataLst>
                <p:tags r:id="rId2"/>
              </p:custDataLst>
            </p:nvPr>
          </p:nvSpPr>
          <p:spPr>
            <a:xfrm>
              <a:off x="7195" y="8124"/>
              <a:ext cx="793" cy="1132"/>
            </a:xfrm>
            <a:prstGeom prst="curvedLeftArrow">
              <a:avLst>
                <a:gd name="adj1" fmla="val 28580"/>
                <a:gd name="adj2" fmla="val 57160"/>
                <a:gd name="adj3" fmla="val 33319"/>
              </a:avLst>
            </a:prstGeom>
            <a:solidFill>
              <a:srgbClr val="FFFF00"/>
            </a:solidFill>
            <a:ln w="12700">
              <a:noFill/>
            </a:ln>
          </p:spPr>
          <p:txBody>
            <a:bodyPr anchor="ctr" anchorCtr="0" wrap="none"/>
            <a:p>
              <a:pPr algn="ctr"/>
              <a:endParaRPr altLang="en-US" b="0" dirty="0"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676" name="Rectangle 7"/>
            <p:cNvSpPr/>
            <p:nvPr>
              <p:custDataLst>
                <p:tags r:id="rId3"/>
              </p:custDataLst>
            </p:nvPr>
          </p:nvSpPr>
          <p:spPr>
            <a:xfrm>
              <a:off x="8213" y="5854"/>
              <a:ext cx="2722" cy="1475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pPr algn="ctr"/>
              <a:r>
                <a:rPr altLang="en-US" dirty="0" 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内嵌</a:t>
              </a:r>
              <a:r>
                <a:rPr altLang="zh-CN" dirty="0" 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if…else</a:t>
              </a:r>
              <a:endParaRPr altLang="zh-CN" dirty="0" 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48677" name="Rectangle 7"/>
            <p:cNvSpPr/>
            <p:nvPr>
              <p:custDataLst>
                <p:tags r:id="rId4"/>
              </p:custDataLst>
            </p:nvPr>
          </p:nvSpPr>
          <p:spPr>
            <a:xfrm>
              <a:off x="8328" y="7894"/>
              <a:ext cx="2722" cy="1475"/>
            </a:xfrm>
            <a:prstGeom prst="rect"/>
            <a:noFill/>
            <a:ln w="12700">
              <a:noFill/>
            </a:ln>
          </p:spPr>
          <p:txBody>
            <a:bodyPr anchor="ctr" anchorCtr="0" wrap="none"/>
            <a:p>
              <a:pPr algn="ctr"/>
              <a:r>
                <a:rPr altLang="en-US" dirty="0" lang="zh-CN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内嵌</a:t>
              </a:r>
              <a:r>
                <a:rPr altLang="zh-CN" dirty="0" 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if…else</a:t>
              </a:r>
              <a:endParaRPr altLang="zh-CN" dirty="0" lang="en-US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048678" name="Rectangle 4"/>
          <p:cNvSpPr/>
          <p:nvPr/>
        </p:nvSpPr>
        <p:spPr>
          <a:xfrm>
            <a:off x="323850" y="1899285"/>
            <a:ext cx="8916670" cy="565785"/>
          </a:xfrm>
          <a:prstGeom prst="rect"/>
          <a:noFill/>
          <a:ln w="12700">
            <a:noFill/>
          </a:ln>
        </p:spPr>
        <p:txBody>
          <a:bodyPr anchor="ctr" anchorCtr="0" wrap="none"/>
          <a:p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语句中又包含一个或多个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语句，称为</a:t>
            </a:r>
            <a:r>
              <a:rPr altLang="zh-CN" b="0" dirty="0" sz="2800" 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altLang="en-US" b="0" dirty="0" sz="2800" 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语句的嵌套</a:t>
            </a:r>
            <a:endParaRPr altLang="en-US" b="0" dirty="0" sz="2800" lang="zh-CN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altLang="zh-CN" b="0" dirty="0" sz="2800" lang="en-US">
              <a:solidFill>
                <a:srgbClr val="33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TABLE_BEAUTIFY" val="smartTable{49c0304c-89d5-4025-82c1-5c4f0d0a279f}"/>
  <p:tag name="TABLE_ENDDRAG_ORIGIN_RECT" val="430*298"/>
  <p:tag name="TABLE_ENDDRAG_RECT" val="123*187*430*298"/>
</p:tagLst>
</file>

<file path=ppt/tags/tag4.xml><?xml version="1.0" encoding="utf-8"?>
<p:tagLst xmlns:p="http://schemas.openxmlformats.org/presentationml/2006/main">
  <p:tag name="KSO_WM_DIAGRAM_VIRTUALLY_FRAME" val="{&quot;height&quot;:353.4,&quot;left&quot;:-331.6500000000001,&quot;top&quot;:133.90000000000003,&quot;width&quot;:948.05}"/>
</p:tagLst>
</file>

<file path=ppt/tags/tag40.xml><?xml version="1.0" encoding="utf-8"?>
<p:tagLst xmlns:p="http://schemas.openxmlformats.org/presentationml/2006/main">
  <p:tag name="KSO_WM_UNIT_TABLE_BEAUTIFY" val="smartTable{9e0ceecc-9482-462d-ba8f-f41ff4c3b391}"/>
  <p:tag name="TABLE_ENDDRAG_ORIGIN_RECT" val="383*219"/>
  <p:tag name="TABLE_ENDDRAG_RECT" val="332*-7*383*219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anchor="ctr" rtlCol="0"/>
      <a:lstStyle>
        <a:defPPr algn="ctr">
          <a:defRPr dirty="0"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 cmpd="sng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Company>bit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幻灯片 1</dc:title>
  <dc:creator>lfx</dc:creator>
  <cp:lastModifiedBy>Brian</cp:lastModifiedBy>
  <dcterms:created xsi:type="dcterms:W3CDTF">2005-09-07T08:12:00Z</dcterms:created>
  <dcterms:modified xsi:type="dcterms:W3CDTF">2024-09-30T12:22:42Z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b23fbdcba5924a25aaaac9c271ce7bed_23</vt:lpwstr>
  </property>
</Properties>
</file>