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5"/>
  </p:handoutMasterIdLst>
  <p:sldIdLst>
    <p:sldId id="526" r:id="rId3"/>
    <p:sldId id="425" r:id="rId4"/>
    <p:sldId id="389" r:id="rId5"/>
    <p:sldId id="391" r:id="rId6"/>
    <p:sldId id="390" r:id="rId7"/>
    <p:sldId id="392" r:id="rId8"/>
    <p:sldId id="393" r:id="rId9"/>
    <p:sldId id="395" r:id="rId10"/>
    <p:sldId id="397" r:id="rId11"/>
    <p:sldId id="398" r:id="rId12"/>
    <p:sldId id="492" r:id="rId13"/>
    <p:sldId id="396" r:id="rId14"/>
    <p:sldId id="352" r:id="rId15"/>
    <p:sldId id="354" r:id="rId16"/>
    <p:sldId id="357" r:id="rId17"/>
    <p:sldId id="583" r:id="rId18"/>
    <p:sldId id="358" r:id="rId19"/>
    <p:sldId id="429" r:id="rId20"/>
    <p:sldId id="431" r:id="rId21"/>
    <p:sldId id="430" r:id="rId22"/>
    <p:sldId id="432" r:id="rId23"/>
    <p:sldId id="399" r:id="rId24"/>
    <p:sldId id="400" r:id="rId25"/>
    <p:sldId id="447" r:id="rId26"/>
    <p:sldId id="428" r:id="rId27"/>
    <p:sldId id="408" r:id="rId28"/>
    <p:sldId id="407" r:id="rId29"/>
    <p:sldId id="409" r:id="rId30"/>
    <p:sldId id="372" r:id="rId31"/>
    <p:sldId id="375" r:id="rId32"/>
    <p:sldId id="433" r:id="rId33"/>
    <p:sldId id="437" r:id="rId34"/>
    <p:sldId id="411" r:id="rId35"/>
    <p:sldId id="410" r:id="rId36"/>
    <p:sldId id="381" r:id="rId37"/>
    <p:sldId id="438" r:id="rId38"/>
    <p:sldId id="493" r:id="rId39"/>
    <p:sldId id="442" r:id="rId40"/>
    <p:sldId id="572" r:id="rId41"/>
    <p:sldId id="486" r:id="rId42"/>
    <p:sldId id="487" r:id="rId44"/>
  </p:sldIdLst>
  <p:sldSz cx="9144000" cy="6858000" type="screen4x3"/>
  <p:notesSz cx="6668770" cy="9820275"/>
  <p:custDataLst>
    <p:tags r:id="rId4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99FF"/>
    <a:srgbClr val="800000"/>
    <a:srgbClr val="B2B2B2"/>
    <a:srgbClr val="FF9933"/>
    <a:srgbClr val="FF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737"/>
    <p:restoredTop sz="88825"/>
  </p:normalViewPr>
  <p:slideViewPr>
    <p:cSldViewPr showGuides="1">
      <p:cViewPr>
        <p:scale>
          <a:sx n="100" d="100"/>
          <a:sy n="100" d="100"/>
        </p:scale>
        <p:origin x="-990" y="126"/>
      </p:cViewPr>
      <p:guideLst>
        <p:guide orient="horz" pos="2151"/>
        <p:guide pos="2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4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noProof="1" dirty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D93543-8A6E-4B9A-831E-93768AD2514D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ct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r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  <a:t>页</a:t>
            </a:r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68588" y="6335713"/>
            <a:ext cx="39446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70039-0B5B-4254-A3F2-186D02024451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C5F872-24D6-4E91-B52E-F7807F19915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1024" descr="image3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1025" descr="image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noProof="1" dirty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9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2843848" y="4418013"/>
            <a:ext cx="3600450" cy="1167765"/>
          </a:xfrm>
        </p:spPr>
        <p:txBody>
          <a:bodyPr vert="horz" wrap="square" lIns="91440" tIns="72000" rIns="91440" bIns="45720" anchor="t" anchorCtr="0">
            <a:spAutoFit/>
          </a:bodyPr>
          <a:lstStyle/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 txBox="1"/>
          <p:nvPr/>
        </p:nvSpPr>
        <p:spPr>
          <a:xfrm>
            <a:off x="5867400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b="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/>
          <p:nvPr/>
        </p:nvSpPr>
        <p:spPr>
          <a:xfrm>
            <a:off x="179388" y="1339850"/>
            <a:ext cx="8785225" cy="13684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匹配规则：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总是与它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上面的、最近的、同一复合语句中的、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未配对的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语句配对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1042988" y="2781300"/>
            <a:ext cx="2700337" cy="1871663"/>
          </a:xfrm>
          <a:prstGeom prst="rect">
            <a:avLst/>
          </a:prstGeom>
          <a:solidFill>
            <a:srgbClr val="CCFFCC"/>
          </a:solidFill>
          <a:ln w="12700">
            <a:noFill/>
          </a:ln>
        </p:spPr>
        <p:txBody>
          <a:bodyPr wrap="none" anchor="ctr" anchorCtr="0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0" name="Rectangle 5"/>
          <p:cNvSpPr/>
          <p:nvPr/>
        </p:nvSpPr>
        <p:spPr>
          <a:xfrm>
            <a:off x="5940425" y="2708275"/>
            <a:ext cx="2663825" cy="1944688"/>
          </a:xfrm>
          <a:prstGeom prst="rect">
            <a:avLst/>
          </a:prstGeom>
          <a:solidFill>
            <a:srgbClr val="CCFFCC"/>
          </a:solidFill>
          <a:ln w="12700">
            <a:noFill/>
          </a:ln>
        </p:spPr>
        <p:txBody>
          <a:bodyPr wrap="none" anchor="ctr" anchorCtr="0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else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( )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4" name="Line 12"/>
          <p:cNvSpPr/>
          <p:nvPr/>
        </p:nvSpPr>
        <p:spPr>
          <a:xfrm>
            <a:off x="4140200" y="3861435"/>
            <a:ext cx="1439863" cy="0"/>
          </a:xfrm>
          <a:prstGeom prst="line">
            <a:avLst/>
          </a:prstGeom>
          <a:ln w="762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25" name="Text Box 13"/>
          <p:cNvSpPr txBox="1"/>
          <p:nvPr/>
        </p:nvSpPr>
        <p:spPr>
          <a:xfrm>
            <a:off x="4211638" y="3213100"/>
            <a:ext cx="1296987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实际配对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32" name="Rectangle 7"/>
          <p:cNvSpPr/>
          <p:nvPr/>
        </p:nvSpPr>
        <p:spPr>
          <a:xfrm>
            <a:off x="6264275" y="5229225"/>
            <a:ext cx="2879725" cy="11239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8" name="Text Box 36"/>
          <p:cNvSpPr txBox="1"/>
          <p:nvPr/>
        </p:nvSpPr>
        <p:spPr>
          <a:xfrm>
            <a:off x="250825" y="5159375"/>
            <a:ext cx="2160588" cy="15684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若第一个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要与第一个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配对，则要修改为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49" name="Rectangle 5"/>
          <p:cNvSpPr/>
          <p:nvPr/>
        </p:nvSpPr>
        <p:spPr>
          <a:xfrm>
            <a:off x="2843213" y="4797425"/>
            <a:ext cx="3240087" cy="187166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 anchor="ctr" anchorCtr="0"/>
          <a:lstStyle/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{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 (  )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50" name="Line 38"/>
          <p:cNvSpPr/>
          <p:nvPr/>
        </p:nvSpPr>
        <p:spPr>
          <a:xfrm>
            <a:off x="2051050" y="4840288"/>
            <a:ext cx="649288" cy="1081087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52" name="Rectangle 7"/>
          <p:cNvSpPr/>
          <p:nvPr/>
        </p:nvSpPr>
        <p:spPr>
          <a:xfrm>
            <a:off x="6264275" y="5229225"/>
            <a:ext cx="2879725" cy="11239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54" name="Line 42"/>
          <p:cNvSpPr/>
          <p:nvPr/>
        </p:nvSpPr>
        <p:spPr>
          <a:xfrm>
            <a:off x="2051050" y="4840288"/>
            <a:ext cx="649288" cy="1081087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/>
      <p:bldP spid="13325" grpId="0"/>
      <p:bldP spid="13332" grpId="0"/>
      <p:bldP spid="13348" grpId="0"/>
      <p:bldP spid="13349" grpId="0" bldLvl="0" animBg="1"/>
      <p:bldP spid="133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/>
          </p:cNvSpPr>
          <p:nvPr>
            <p:ph type="body"/>
          </p:nvPr>
        </p:nvSpPr>
        <p:spPr>
          <a:xfrm>
            <a:off x="395288" y="1643063"/>
            <a:ext cx="8374062" cy="45942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用一对花括号</a:t>
            </a:r>
            <a:r>
              <a:rPr lang="en-US" altLang="zh-CN" sz="2800" b="1" dirty="0">
                <a:solidFill>
                  <a:srgbClr val="CC0000"/>
                </a:solidFill>
              </a:rPr>
              <a:t>{ }</a:t>
            </a:r>
            <a:r>
              <a:rPr lang="zh-CN" altLang="en-US" sz="2800" dirty="0"/>
              <a:t>把多个语句括起来，则构成复合语句，也称为“程序块”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3600" dirty="0"/>
              <a:t>     　</a:t>
            </a:r>
            <a:r>
              <a:rPr lang="zh-CN" altLang="en-US" sz="2800" dirty="0"/>
              <a:t>　</a:t>
            </a:r>
            <a:r>
              <a:rPr lang="en-US" altLang="zh-CN" b="1" dirty="0">
                <a:solidFill>
                  <a:srgbClr val="CC0000"/>
                </a:solidFill>
              </a:rPr>
              <a:t>{</a:t>
            </a:r>
            <a:r>
              <a:rPr lang="en-US" altLang="zh-CN" b="1" dirty="0">
                <a:solidFill>
                  <a:schemeClr val="hlink"/>
                </a:solidFill>
              </a:rPr>
              <a:t>    x=y+z;</a:t>
            </a:r>
            <a:endParaRPr lang="en-US" altLang="zh-CN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            </a:t>
            </a:r>
            <a:r>
              <a:rPr lang="en-US" altLang="zh-CN" b="1" dirty="0">
                <a:solidFill>
                  <a:schemeClr val="hlink"/>
                </a:solidFill>
              </a:rPr>
              <a:t>a=b+c;</a:t>
            </a:r>
            <a:endParaRPr lang="en-US" altLang="zh-CN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            </a:t>
            </a:r>
            <a:r>
              <a:rPr lang="en-US" altLang="zh-CN" b="1" dirty="0">
                <a:solidFill>
                  <a:schemeClr val="hlink"/>
                </a:solidFill>
              </a:rPr>
              <a:t>printf(“%d%d”, x, a);</a:t>
            </a:r>
            <a:r>
              <a:rPr lang="zh-CN" altLang="en-US" b="1" dirty="0">
                <a:solidFill>
                  <a:schemeClr val="hlink"/>
                </a:solidFill>
              </a:rPr>
              <a:t>　   </a:t>
            </a:r>
            <a:r>
              <a:rPr lang="zh-CN" altLang="en-US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</a:rPr>
              <a:t>}</a:t>
            </a:r>
            <a:endParaRPr lang="en-US" altLang="zh-CN" b="1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　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复合语句中的多条语句，要一起执行，等价于单条语句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右边花括号 “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CC0000"/>
                </a:solidFill>
              </a:rPr>
              <a:t>} </a:t>
            </a:r>
            <a:r>
              <a:rPr lang="en-US" altLang="zh-CN" sz="2800" dirty="0"/>
              <a:t>”</a:t>
            </a:r>
            <a:r>
              <a:rPr lang="zh-CN" altLang="en-US" sz="2800" dirty="0"/>
              <a:t>用于结束程序块，其后不需要分号</a:t>
            </a:r>
            <a:endParaRPr lang="zh-CN" altLang="en-US" sz="2800" dirty="0"/>
          </a:p>
        </p:txBody>
      </p:sp>
      <p:sp>
        <p:nvSpPr>
          <p:cNvPr id="70658" name="Rectangle 2"/>
          <p:cNvSpPr/>
          <p:nvPr/>
        </p:nvSpPr>
        <p:spPr>
          <a:xfrm>
            <a:off x="25685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复合语句 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71500" y="1600200"/>
            <a:ext cx="8066088" cy="506888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if  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语句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else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语句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关键：要计算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的结果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为真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非</a:t>
            </a:r>
            <a:r>
              <a:rPr lang="en-US" altLang="zh-CN" b="1" dirty="0">
                <a:latin typeface="Times New Roman" panose="02020603050405020304" pitchFamily="18" charset="0"/>
              </a:rPr>
              <a:t>0)</a:t>
            </a:r>
            <a:r>
              <a:rPr lang="zh-CN" altLang="en-US" b="1" dirty="0">
                <a:latin typeface="Times New Roman" panose="02020603050405020304" pitchFamily="18" charset="0"/>
              </a:rPr>
              <a:t>，执行语句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为假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等于</a:t>
            </a:r>
            <a:r>
              <a:rPr lang="en-US" altLang="zh-CN" b="1" dirty="0">
                <a:latin typeface="Times New Roman" panose="02020603050405020304" pitchFamily="18" charset="0"/>
              </a:rPr>
              <a:t>0)</a:t>
            </a:r>
            <a:r>
              <a:rPr lang="zh-CN" altLang="en-US" b="1" dirty="0">
                <a:latin typeface="Times New Roman" panose="02020603050405020304" pitchFamily="18" charset="0"/>
              </a:rPr>
              <a:t>，执行语句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其中的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b="1" dirty="0">
                <a:latin typeface="Times New Roman" panose="02020603050405020304" pitchFamily="18" charset="0"/>
              </a:rPr>
              <a:t>，大多会用到如下运算符：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关系运算符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en-US" altLang="zh-CN" b="1" dirty="0"/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&gt;=   &lt;    &lt;=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逻辑运算符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&amp;&amp;    ||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2" name="Rectangle 2"/>
          <p:cNvSpPr/>
          <p:nvPr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/>
          <p:nvPr/>
        </p:nvSpPr>
        <p:spPr>
          <a:xfrm>
            <a:off x="539750" y="1557338"/>
            <a:ext cx="7704138" cy="33115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pPr marL="900430" indent="-62738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关系运算符及其优先级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小于或等于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大于或等于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=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386" name="Group 17"/>
          <p:cNvGrpSpPr/>
          <p:nvPr/>
        </p:nvGrpSpPr>
        <p:grpSpPr>
          <a:xfrm>
            <a:off x="4930775" y="2060575"/>
            <a:ext cx="3097213" cy="1511300"/>
            <a:chOff x="3061" y="1162"/>
            <a:chExt cx="1951" cy="952"/>
          </a:xfrm>
        </p:grpSpPr>
        <p:sp>
          <p:nvSpPr>
            <p:cNvPr id="16387" name="AutoShape 5"/>
            <p:cNvSpPr/>
            <p:nvPr/>
          </p:nvSpPr>
          <p:spPr>
            <a:xfrm>
              <a:off x="3061" y="1162"/>
              <a:ext cx="227" cy="952"/>
            </a:xfrm>
            <a:prstGeom prst="rightBrace">
              <a:avLst>
                <a:gd name="adj1" fmla="val 3489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Rectangle 7"/>
            <p:cNvSpPr/>
            <p:nvPr/>
          </p:nvSpPr>
          <p:spPr>
            <a:xfrm>
              <a:off x="3333" y="1389"/>
              <a:ext cx="1679" cy="5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/>
            <a:p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优先级相同（高）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389" name="Rectangle 9"/>
          <p:cNvSpPr/>
          <p:nvPr/>
        </p:nvSpPr>
        <p:spPr>
          <a:xfrm>
            <a:off x="900113" y="4673600"/>
            <a:ext cx="7705725" cy="19954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/>
          <a:p>
            <a:endParaRPr lang="zh-CN" altLang="en-US" sz="3200" u="sng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关系运算符的优先级低于算术运算符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关系运算符的优先级高于赋值运算符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0" name="Oval 12"/>
          <p:cNvSpPr/>
          <p:nvPr/>
        </p:nvSpPr>
        <p:spPr>
          <a:xfrm>
            <a:off x="4067175" y="5157788"/>
            <a:ext cx="950913" cy="722312"/>
          </a:xfrm>
          <a:prstGeom prst="ellipse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Oval 13"/>
          <p:cNvSpPr/>
          <p:nvPr/>
        </p:nvSpPr>
        <p:spPr>
          <a:xfrm>
            <a:off x="4067175" y="6019800"/>
            <a:ext cx="950913" cy="722313"/>
          </a:xfrm>
          <a:prstGeom prst="ellipse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Rectangle 2"/>
          <p:cNvSpPr/>
          <p:nvPr/>
        </p:nvSpPr>
        <p:spPr>
          <a:xfrm>
            <a:off x="2711450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6393" name="Group 22"/>
          <p:cNvGrpSpPr/>
          <p:nvPr/>
        </p:nvGrpSpPr>
        <p:grpSpPr>
          <a:xfrm>
            <a:off x="4930775" y="3789363"/>
            <a:ext cx="3241675" cy="914400"/>
            <a:chOff x="2608" y="2205"/>
            <a:chExt cx="2042" cy="576"/>
          </a:xfrm>
        </p:grpSpPr>
        <p:sp>
          <p:nvSpPr>
            <p:cNvPr id="16394" name="AutoShape 6"/>
            <p:cNvSpPr/>
            <p:nvPr/>
          </p:nvSpPr>
          <p:spPr>
            <a:xfrm>
              <a:off x="2608" y="2296"/>
              <a:ext cx="272" cy="409"/>
            </a:xfrm>
            <a:prstGeom prst="rightBrace">
              <a:avLst>
                <a:gd name="adj1" fmla="val 12509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Rectangle 8"/>
            <p:cNvSpPr/>
            <p:nvPr/>
          </p:nvSpPr>
          <p:spPr>
            <a:xfrm>
              <a:off x="2971" y="2205"/>
              <a:ext cx="1679" cy="5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/>
            <a:p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优先级相同（低）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advClick="0"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627313" y="188913"/>
            <a:ext cx="6372225" cy="79216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逻辑运算符和逻辑表达式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7410" name="Rectangle 4"/>
          <p:cNvSpPr/>
          <p:nvPr/>
        </p:nvSpPr>
        <p:spPr>
          <a:xfrm>
            <a:off x="717550" y="1268413"/>
            <a:ext cx="7958138" cy="3671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pPr marL="457200" indent="-457200"/>
            <a:endParaRPr lang="zh-CN" altLang="en-US" sz="32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逻辑或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!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逻辑非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NOT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lang="zh-CN" altLang="en-US" sz="28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 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之一为真，则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!a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395288" y="4868863"/>
            <a:ext cx="8353425" cy="16351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rtl="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高于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||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rtl="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逻辑运算符中的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&amp;&amp;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||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低于关系运算符，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!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术运算符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/>
          <p:nvPr/>
        </p:nvSpPr>
        <p:spPr>
          <a:xfrm>
            <a:off x="186055" y="1484630"/>
            <a:ext cx="8707120" cy="237617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pPr indent="72390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在逻辑表达式的求解中，并不是所有的逻辑运算符都要被执行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(1)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a&amp;&amp;b&amp;&amp;c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为假，就不必判断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的值，此表达式的值肯定为假。只有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(2)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a||b||c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为真，就不必判断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的值，此表达式的值肯定为真。只有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都为假才判断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4" name="Rectangle 5"/>
          <p:cNvSpPr/>
          <p:nvPr/>
        </p:nvSpPr>
        <p:spPr>
          <a:xfrm>
            <a:off x="1330325" y="4291330"/>
            <a:ext cx="6553200" cy="13700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anchor="ctr" anchorCtr="0"/>
          <a:lstStyle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有表达式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(m=a&gt;b)&amp;&amp;(n=c&gt;d)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当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a=1, b=2, c=3, d=4, m=1, n=1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若该表达式执行后，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的值是多少？     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435" name="Rectangle 2"/>
          <p:cNvSpPr/>
          <p:nvPr/>
        </p:nvSpPr>
        <p:spPr>
          <a:xfrm>
            <a:off x="2052003" y="188595"/>
            <a:ext cx="6804025" cy="72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611188" y="5664200"/>
            <a:ext cx="842486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由于“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a&gt;b”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，因此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，则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n=c&gt;d”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不被执行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,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因此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的值不是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，仍保持原值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/>
          <p:nvPr/>
        </p:nvSpPr>
        <p:spPr>
          <a:xfrm>
            <a:off x="187960" y="1525905"/>
            <a:ext cx="3975100" cy="67564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anchor="ctr" anchorCtr="0"/>
          <a:lstStyle/>
          <a:p>
            <a:pPr indent="0"/>
            <a:r>
              <a:rPr lang="zh-CN" altLang="en-US" sz="3200" b="0" i="1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不要连写关系运算符</a:t>
            </a:r>
            <a:endParaRPr lang="zh-CN" altLang="en-US" sz="3200" b="0" i="1" u="sng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4" name="Rectangle 5"/>
          <p:cNvSpPr/>
          <p:nvPr/>
        </p:nvSpPr>
        <p:spPr>
          <a:xfrm>
            <a:off x="180340" y="3926840"/>
            <a:ext cx="4250690" cy="1176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anchor="ctr" anchorCtr="0"/>
          <a:lstStyle/>
          <a:p>
            <a:r>
              <a:rPr lang="zh-CN" altLang="en-US" sz="28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 </a:t>
            </a:r>
            <a:r>
              <a:rPr lang="zh-CN" altLang="en-US" sz="28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有表达式</a:t>
            </a:r>
            <a:r>
              <a:rPr lang="zh-CN" altLang="en-US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4&gt;3&gt;2</a:t>
            </a:r>
            <a:endParaRPr lang="en-US" altLang="zh-CN" sz="2800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执行后的值是多少？      </a:t>
            </a:r>
            <a:endParaRPr lang="zh-CN" altLang="en-US" sz="2800" b="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435" name="Rectangle 2"/>
          <p:cNvSpPr/>
          <p:nvPr/>
        </p:nvSpPr>
        <p:spPr>
          <a:xfrm>
            <a:off x="2052003" y="188595"/>
            <a:ext cx="6804025" cy="72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37465" y="5299075"/>
            <a:ext cx="8684895" cy="200469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/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运算符优先级一样，看结合方向是自左向右，操作数先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与左边的</a:t>
            </a:r>
            <a:r>
              <a:rPr lang="zh-CN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运算符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结合进行运算，故为</a:t>
            </a:r>
            <a:r>
              <a:rPr lang="en-US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4&gt;3)&gt;2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      </a:t>
            </a:r>
            <a:r>
              <a:rPr lang="zh-CN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先算</a:t>
            </a:r>
            <a:r>
              <a:rPr lang="en-US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4&gt;3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，再</a:t>
            </a:r>
            <a:r>
              <a:rPr lang="zh-CN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算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 1&gt;3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结果为假，即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4427855" y="1340485"/>
            <a:ext cx="4230370" cy="1176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有表达式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2&lt;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3&lt;4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执行后的值是多少？     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51460" y="2566035"/>
            <a:ext cx="8527415" cy="200469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/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运算符优先级一样，看结合方向是自左向右，操作数先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与左边的</a:t>
            </a:r>
            <a:r>
              <a:rPr lang="zh-CN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运算符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结合进行运算，故为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(2&lt;3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)&lt;4</a:t>
            </a:r>
            <a:endParaRPr lang="zh-CN" altLang="en-US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        </a:t>
            </a:r>
            <a:r>
              <a:rPr lang="zh-CN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先算</a:t>
            </a:r>
            <a:r>
              <a:rPr lang="en-US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2&lt;3 </a:t>
            </a:r>
            <a:r>
              <a:rPr lang="zh-CN" alt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再</a:t>
            </a:r>
            <a:r>
              <a:rPr lang="zh-CN" altLang="zh-CN" b="0" dirty="0">
                <a:solidFill>
                  <a:schemeClr val="tx1"/>
                </a:solidFill>
                <a:sym typeface="Wingdings" panose="05000000000000000000" pitchFamily="2" charset="2"/>
              </a:rPr>
              <a:t>算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 1&lt;3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endParaRPr lang="en-US" altLang="zh-CN" b="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7915" y="4162425"/>
            <a:ext cx="2846070" cy="71628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anchor="ctr" anchorCtr="0"/>
          <a:p>
            <a:r>
              <a:rPr lang="zh-CN" altLang="en-US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4&gt;3)&amp;&amp;(3&gt;2)</a:t>
            </a:r>
            <a:r>
              <a:rPr lang="zh-CN" altLang="en-US" sz="28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endParaRPr lang="zh-CN" altLang="en-US" sz="2800" b="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4319270" y="3966845"/>
            <a:ext cx="1906905" cy="54229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no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严谨写法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499610" y="4365625"/>
            <a:ext cx="1656080" cy="431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14015" y="5007610"/>
            <a:ext cx="1256030" cy="1259205"/>
            <a:chOff x="3573" y="5400"/>
            <a:chExt cx="2380" cy="1928"/>
          </a:xfrm>
        </p:grpSpPr>
        <p:sp>
          <p:nvSpPr>
            <p:cNvPr id="9" name="Line 99"/>
            <p:cNvSpPr/>
            <p:nvPr/>
          </p:nvSpPr>
          <p:spPr>
            <a:xfrm flipH="1">
              <a:off x="3573" y="5513"/>
              <a:ext cx="2380" cy="1587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Line 100"/>
            <p:cNvSpPr/>
            <p:nvPr/>
          </p:nvSpPr>
          <p:spPr>
            <a:xfrm>
              <a:off x="3913" y="5400"/>
              <a:ext cx="2040" cy="1928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任意多边形 12"/>
          <p:cNvSpPr/>
          <p:nvPr/>
        </p:nvSpPr>
        <p:spPr>
          <a:xfrm>
            <a:off x="6948170" y="3644900"/>
            <a:ext cx="2286000" cy="1801495"/>
          </a:xfrm>
          <a:custGeom>
            <a:avLst/>
            <a:gdLst>
              <a:gd name="connisteX0" fmla="*/ 0 w 2286000"/>
              <a:gd name="connsiteY0" fmla="*/ 1226185 h 1801495"/>
              <a:gd name="connisteX1" fmla="*/ 60325 w 2286000"/>
              <a:gd name="connsiteY1" fmla="*/ 1301750 h 1801495"/>
              <a:gd name="connisteX2" fmla="*/ 106045 w 2286000"/>
              <a:gd name="connsiteY2" fmla="*/ 1377950 h 1801495"/>
              <a:gd name="connisteX3" fmla="*/ 151130 w 2286000"/>
              <a:gd name="connsiteY3" fmla="*/ 1453515 h 1801495"/>
              <a:gd name="connisteX4" fmla="*/ 196850 w 2286000"/>
              <a:gd name="connsiteY4" fmla="*/ 1529080 h 1801495"/>
              <a:gd name="connisteX5" fmla="*/ 272415 w 2286000"/>
              <a:gd name="connsiteY5" fmla="*/ 1604645 h 1801495"/>
              <a:gd name="connisteX6" fmla="*/ 332740 w 2286000"/>
              <a:gd name="connsiteY6" fmla="*/ 1680210 h 1801495"/>
              <a:gd name="connisteX7" fmla="*/ 408940 w 2286000"/>
              <a:gd name="connsiteY7" fmla="*/ 1710690 h 1801495"/>
              <a:gd name="connisteX8" fmla="*/ 499745 w 2286000"/>
              <a:gd name="connsiteY8" fmla="*/ 1771015 h 1801495"/>
              <a:gd name="connisteX9" fmla="*/ 575310 w 2286000"/>
              <a:gd name="connsiteY9" fmla="*/ 1786255 h 1801495"/>
              <a:gd name="connisteX10" fmla="*/ 666115 w 2286000"/>
              <a:gd name="connsiteY10" fmla="*/ 1801495 h 1801495"/>
              <a:gd name="connisteX11" fmla="*/ 756920 w 2286000"/>
              <a:gd name="connsiteY11" fmla="*/ 1786255 h 1801495"/>
              <a:gd name="connisteX12" fmla="*/ 832485 w 2286000"/>
              <a:gd name="connsiteY12" fmla="*/ 1725930 h 1801495"/>
              <a:gd name="connisteX13" fmla="*/ 908050 w 2286000"/>
              <a:gd name="connsiteY13" fmla="*/ 1680210 h 1801495"/>
              <a:gd name="connisteX14" fmla="*/ 1029335 w 2286000"/>
              <a:gd name="connsiteY14" fmla="*/ 1619885 h 1801495"/>
              <a:gd name="connisteX15" fmla="*/ 1104900 w 2286000"/>
              <a:gd name="connsiteY15" fmla="*/ 1574800 h 1801495"/>
              <a:gd name="connisteX16" fmla="*/ 1181100 w 2286000"/>
              <a:gd name="connsiteY16" fmla="*/ 1513840 h 1801495"/>
              <a:gd name="connisteX17" fmla="*/ 1286510 w 2286000"/>
              <a:gd name="connsiteY17" fmla="*/ 1423035 h 1801495"/>
              <a:gd name="connisteX18" fmla="*/ 1347470 w 2286000"/>
              <a:gd name="connsiteY18" fmla="*/ 1347470 h 1801495"/>
              <a:gd name="connisteX19" fmla="*/ 1423035 w 2286000"/>
              <a:gd name="connsiteY19" fmla="*/ 1256665 h 1801495"/>
              <a:gd name="connisteX20" fmla="*/ 1498600 w 2286000"/>
              <a:gd name="connsiteY20" fmla="*/ 1181100 h 1801495"/>
              <a:gd name="connisteX21" fmla="*/ 1589405 w 2286000"/>
              <a:gd name="connsiteY21" fmla="*/ 1104900 h 1801495"/>
              <a:gd name="connisteX22" fmla="*/ 1650365 w 2286000"/>
              <a:gd name="connsiteY22" fmla="*/ 1029335 h 1801495"/>
              <a:gd name="connisteX23" fmla="*/ 1741170 w 2286000"/>
              <a:gd name="connsiteY23" fmla="*/ 938530 h 1801495"/>
              <a:gd name="connisteX24" fmla="*/ 1801495 w 2286000"/>
              <a:gd name="connsiteY24" fmla="*/ 862965 h 1801495"/>
              <a:gd name="connisteX25" fmla="*/ 1831975 w 2286000"/>
              <a:gd name="connsiteY25" fmla="*/ 787400 h 1801495"/>
              <a:gd name="connisteX26" fmla="*/ 1877060 w 2286000"/>
              <a:gd name="connsiteY26" fmla="*/ 696595 h 1801495"/>
              <a:gd name="connisteX27" fmla="*/ 1922780 w 2286000"/>
              <a:gd name="connsiteY27" fmla="*/ 605790 h 1801495"/>
              <a:gd name="connisteX28" fmla="*/ 1967865 w 2286000"/>
              <a:gd name="connsiteY28" fmla="*/ 514985 h 1801495"/>
              <a:gd name="connisteX29" fmla="*/ 1998345 w 2286000"/>
              <a:gd name="connsiteY29" fmla="*/ 438785 h 1801495"/>
              <a:gd name="connisteX30" fmla="*/ 2043430 w 2286000"/>
              <a:gd name="connsiteY30" fmla="*/ 363220 h 1801495"/>
              <a:gd name="connisteX31" fmla="*/ 2073910 w 2286000"/>
              <a:gd name="connsiteY31" fmla="*/ 287655 h 1801495"/>
              <a:gd name="connisteX32" fmla="*/ 2119630 w 2286000"/>
              <a:gd name="connsiteY32" fmla="*/ 196850 h 1801495"/>
              <a:gd name="connisteX33" fmla="*/ 2164715 w 2286000"/>
              <a:gd name="connsiteY33" fmla="*/ 121285 h 1801495"/>
              <a:gd name="connisteX34" fmla="*/ 2210435 w 2286000"/>
              <a:gd name="connsiteY34" fmla="*/ 45720 h 1801495"/>
              <a:gd name="connisteX35" fmla="*/ 2286000 w 2286000"/>
              <a:gd name="connsiteY35" fmla="*/ 0 h 18014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286000" h="1801495">
                <a:moveTo>
                  <a:pt x="0" y="1226185"/>
                </a:moveTo>
                <a:cubicBezTo>
                  <a:pt x="11430" y="1239520"/>
                  <a:pt x="39370" y="1271270"/>
                  <a:pt x="60325" y="1301750"/>
                </a:cubicBezTo>
                <a:cubicBezTo>
                  <a:pt x="81280" y="1332230"/>
                  <a:pt x="87630" y="1347470"/>
                  <a:pt x="106045" y="1377950"/>
                </a:cubicBezTo>
                <a:cubicBezTo>
                  <a:pt x="124460" y="1408430"/>
                  <a:pt x="132715" y="1423035"/>
                  <a:pt x="151130" y="1453515"/>
                </a:cubicBezTo>
                <a:cubicBezTo>
                  <a:pt x="169545" y="1483995"/>
                  <a:pt x="172720" y="1498600"/>
                  <a:pt x="196850" y="1529080"/>
                </a:cubicBezTo>
                <a:cubicBezTo>
                  <a:pt x="220980" y="1559560"/>
                  <a:pt x="245110" y="1574165"/>
                  <a:pt x="272415" y="1604645"/>
                </a:cubicBezTo>
                <a:cubicBezTo>
                  <a:pt x="299720" y="1635125"/>
                  <a:pt x="305435" y="1659255"/>
                  <a:pt x="332740" y="1680210"/>
                </a:cubicBezTo>
                <a:cubicBezTo>
                  <a:pt x="360045" y="1701165"/>
                  <a:pt x="375285" y="1692275"/>
                  <a:pt x="408940" y="1710690"/>
                </a:cubicBezTo>
                <a:cubicBezTo>
                  <a:pt x="442595" y="1729105"/>
                  <a:pt x="466725" y="1755775"/>
                  <a:pt x="499745" y="1771015"/>
                </a:cubicBezTo>
                <a:cubicBezTo>
                  <a:pt x="532765" y="1786255"/>
                  <a:pt x="542290" y="1779905"/>
                  <a:pt x="575310" y="1786255"/>
                </a:cubicBezTo>
                <a:cubicBezTo>
                  <a:pt x="608330" y="1792605"/>
                  <a:pt x="629920" y="1801495"/>
                  <a:pt x="666115" y="1801495"/>
                </a:cubicBezTo>
                <a:cubicBezTo>
                  <a:pt x="702310" y="1801495"/>
                  <a:pt x="723900" y="1801495"/>
                  <a:pt x="756920" y="1786255"/>
                </a:cubicBezTo>
                <a:cubicBezTo>
                  <a:pt x="789940" y="1771015"/>
                  <a:pt x="802005" y="1746885"/>
                  <a:pt x="832485" y="1725930"/>
                </a:cubicBezTo>
                <a:cubicBezTo>
                  <a:pt x="862965" y="1704975"/>
                  <a:pt x="868680" y="1701165"/>
                  <a:pt x="908050" y="1680210"/>
                </a:cubicBezTo>
                <a:cubicBezTo>
                  <a:pt x="947420" y="1659255"/>
                  <a:pt x="989965" y="1640840"/>
                  <a:pt x="1029335" y="1619885"/>
                </a:cubicBezTo>
                <a:cubicBezTo>
                  <a:pt x="1068705" y="1598930"/>
                  <a:pt x="1074420" y="1595755"/>
                  <a:pt x="1104900" y="1574800"/>
                </a:cubicBezTo>
                <a:cubicBezTo>
                  <a:pt x="1135380" y="1553845"/>
                  <a:pt x="1144905" y="1544320"/>
                  <a:pt x="1181100" y="1513840"/>
                </a:cubicBezTo>
                <a:cubicBezTo>
                  <a:pt x="1217295" y="1483360"/>
                  <a:pt x="1253490" y="1456055"/>
                  <a:pt x="1286510" y="1423035"/>
                </a:cubicBezTo>
                <a:cubicBezTo>
                  <a:pt x="1319530" y="1390015"/>
                  <a:pt x="1320165" y="1380490"/>
                  <a:pt x="1347470" y="1347470"/>
                </a:cubicBezTo>
                <a:cubicBezTo>
                  <a:pt x="1374775" y="1314450"/>
                  <a:pt x="1392555" y="1289685"/>
                  <a:pt x="1423035" y="1256665"/>
                </a:cubicBezTo>
                <a:cubicBezTo>
                  <a:pt x="1453515" y="1223645"/>
                  <a:pt x="1465580" y="1211580"/>
                  <a:pt x="1498600" y="1181100"/>
                </a:cubicBezTo>
                <a:cubicBezTo>
                  <a:pt x="1531620" y="1150620"/>
                  <a:pt x="1558925" y="1135380"/>
                  <a:pt x="1589405" y="1104900"/>
                </a:cubicBezTo>
                <a:cubicBezTo>
                  <a:pt x="1619885" y="1074420"/>
                  <a:pt x="1619885" y="1062355"/>
                  <a:pt x="1650365" y="1029335"/>
                </a:cubicBezTo>
                <a:cubicBezTo>
                  <a:pt x="1680845" y="996315"/>
                  <a:pt x="1710690" y="971550"/>
                  <a:pt x="1741170" y="938530"/>
                </a:cubicBezTo>
                <a:cubicBezTo>
                  <a:pt x="1771650" y="905510"/>
                  <a:pt x="1783080" y="893445"/>
                  <a:pt x="1801495" y="862965"/>
                </a:cubicBezTo>
                <a:cubicBezTo>
                  <a:pt x="1819910" y="832485"/>
                  <a:pt x="1816735" y="820420"/>
                  <a:pt x="1831975" y="787400"/>
                </a:cubicBezTo>
                <a:cubicBezTo>
                  <a:pt x="1847215" y="754380"/>
                  <a:pt x="1858645" y="732790"/>
                  <a:pt x="1877060" y="696595"/>
                </a:cubicBezTo>
                <a:cubicBezTo>
                  <a:pt x="1895475" y="660400"/>
                  <a:pt x="1904365" y="641985"/>
                  <a:pt x="1922780" y="605790"/>
                </a:cubicBezTo>
                <a:cubicBezTo>
                  <a:pt x="1941195" y="569595"/>
                  <a:pt x="1952625" y="548640"/>
                  <a:pt x="1967865" y="514985"/>
                </a:cubicBezTo>
                <a:cubicBezTo>
                  <a:pt x="1983105" y="481330"/>
                  <a:pt x="1983105" y="469265"/>
                  <a:pt x="1998345" y="438785"/>
                </a:cubicBezTo>
                <a:cubicBezTo>
                  <a:pt x="2013585" y="408305"/>
                  <a:pt x="2028190" y="393700"/>
                  <a:pt x="2043430" y="363220"/>
                </a:cubicBezTo>
                <a:cubicBezTo>
                  <a:pt x="2058670" y="332740"/>
                  <a:pt x="2058670" y="320675"/>
                  <a:pt x="2073910" y="287655"/>
                </a:cubicBezTo>
                <a:cubicBezTo>
                  <a:pt x="2089150" y="254635"/>
                  <a:pt x="2101215" y="229870"/>
                  <a:pt x="2119630" y="196850"/>
                </a:cubicBezTo>
                <a:cubicBezTo>
                  <a:pt x="2138045" y="163830"/>
                  <a:pt x="2146300" y="151765"/>
                  <a:pt x="2164715" y="121285"/>
                </a:cubicBezTo>
                <a:cubicBezTo>
                  <a:pt x="2183130" y="90805"/>
                  <a:pt x="2186305" y="69850"/>
                  <a:pt x="2210435" y="45720"/>
                </a:cubicBezTo>
                <a:cubicBezTo>
                  <a:pt x="2234565" y="21590"/>
                  <a:pt x="2272030" y="7620"/>
                  <a:pt x="2286000" y="0"/>
                </a:cubicBezTo>
              </a:path>
            </a:pathLst>
          </a:custGeom>
          <a:noFill/>
          <a:ln w="698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325" grpId="0"/>
      <p:bldP spid="7" grpId="0" bldLvl="0" animBg="1"/>
      <p:bldP spid="6" grpId="0" bldLvl="0" animBg="1"/>
      <p:bldP spid="18434" grpId="0" bldLvl="0" animBg="1"/>
      <p:bldP spid="5" grpId="0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628265" y="188595"/>
            <a:ext cx="6372225" cy="79216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逻辑运算符和逻辑表达式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9458" name="Rectangle 6"/>
          <p:cNvSpPr/>
          <p:nvPr/>
        </p:nvSpPr>
        <p:spPr>
          <a:xfrm>
            <a:off x="107950" y="4798060"/>
            <a:ext cx="8893175" cy="17287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算法可以写为：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(year%4==0 &amp;&amp; year%100 !=0 ) || (year%400==0)</a:t>
            </a:r>
            <a:endParaRPr lang="en-US" altLang="zh-CN" sz="32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32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32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该式值为真是闰年，否则为非闰年。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466090" y="1341755"/>
            <a:ext cx="8391525" cy="32048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例：用逻辑表达式刻画闰年的算法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数学上，满足如下定义的是闰年：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2008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1600, 2000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Text Box 19"/>
          <p:cNvSpPr txBox="1"/>
          <p:nvPr/>
        </p:nvSpPr>
        <p:spPr>
          <a:xfrm>
            <a:off x="5723255" y="4293870"/>
            <a:ext cx="2985135" cy="8299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/>
          </p:nvPr>
        </p:nvSpPr>
        <p:spPr>
          <a:xfrm>
            <a:off x="1260475" y="1554163"/>
            <a:ext cx="7056438" cy="2446337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</a:rPr>
              <a:t>对于以下程序片段，正确的说法是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</a:t>
            </a:r>
            <a:endParaRPr lang="en-US" altLang="zh-CN" sz="2800" b="1" u="sng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b1=1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b2=5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b3=0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if</a:t>
            </a:r>
            <a:r>
              <a:rPr lang="zh-CN" altLang="en-US" sz="2800" dirty="0">
                <a:latin typeface="Times New Roman" panose="02020603050405020304" pitchFamily="18" charset="0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</a:rPr>
              <a:t>b3=b2-b1</a:t>
            </a:r>
            <a:r>
              <a:rPr lang="zh-CN" altLang="en-US" sz="2800" dirty="0">
                <a:latin typeface="Times New Roman" panose="02020603050405020304" pitchFamily="18" charset="0"/>
              </a:rPr>
              <a:t>）  </a:t>
            </a:r>
            <a:r>
              <a:rPr lang="en-US" altLang="zh-CN" sz="2800" dirty="0">
                <a:latin typeface="Times New Roman" panose="02020603050405020304" pitchFamily="18" charset="0"/>
              </a:rPr>
              <a:t>printf(“*”);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printf(“#”);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2" name="Rectangle 3"/>
          <p:cNvSpPr txBox="1"/>
          <p:nvPr/>
        </p:nvSpPr>
        <p:spPr>
          <a:xfrm>
            <a:off x="1960563" y="4373563"/>
            <a:ext cx="6067425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14350" indent="-514350" eaLnBrk="0" hangingPunct="0">
              <a:buFont typeface="Wingdings" panose="05000000000000000000" pitchFamily="2" charset="2"/>
              <a:buAutoNum type="alphaUcParenBoth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(C)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*#         (D)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有语法错误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None/>
            </a:pP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Font typeface="Wingdings" panose="05000000000000000000" pitchFamily="2" charset="2"/>
              <a:buChar char="§"/>
            </a:pP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25" y="6018213"/>
            <a:ext cx="2390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答案：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20484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b="1" dirty="0"/>
              <a:t>练习</a:t>
            </a:r>
            <a:endParaRPr lang="zh-CN" altLang="en-US" b="1" dirty="0"/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496300" cy="503238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下面程序判断输入的整数是否为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，其中错误有</a:t>
            </a:r>
            <a:r>
              <a:rPr lang="zh-CN" altLang="en-US" sz="2800" u="sng" dirty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5638" y="6089015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21508" name="内容占位符 2"/>
          <p:cNvSpPr/>
          <p:nvPr/>
        </p:nvSpPr>
        <p:spPr>
          <a:xfrm>
            <a:off x="1836738" y="5734050"/>
            <a:ext cx="4248150" cy="1008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09" name="内容占位符 2"/>
          <p:cNvSpPr/>
          <p:nvPr/>
        </p:nvSpPr>
        <p:spPr>
          <a:xfrm>
            <a:off x="1331913" y="1989138"/>
            <a:ext cx="6264275" cy="360045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#include  &lt;stdio.h&gt;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int main()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{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i;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scanf(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i );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i=0)  printf(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“输入为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0\n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0;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}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b="1" dirty="0">
                <a:latin typeface="Times New Roman" panose="02020603050405020304" pitchFamily="18" charset="0"/>
              </a:rPr>
              <a:t>和循环结构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400" b="1" dirty="0">
                <a:latin typeface="Times New Roman" panose="02020603050405020304" pitchFamily="18" charset="0"/>
              </a:rPr>
              <a:t>C</a:t>
            </a:r>
            <a:r>
              <a:rPr lang="zh-CN" altLang="en-US" sz="4400" b="1" dirty="0">
                <a:latin typeface="黑体" panose="02010609060101010101" pitchFamily="49" charset="-122"/>
              </a:rPr>
              <a:t>语言概览</a:t>
            </a:r>
            <a:endParaRPr lang="zh-CN" altLang="en-US" sz="4400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468313" y="1268413"/>
            <a:ext cx="8496300" cy="5430837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</a:rPr>
              <a:t>设所有变量均已定义，写出下列程序段运行后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的值结果。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b1=1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b2=2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b3=0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x=15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if  (a&lt;b)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if  ( !b3 )   x=0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 x=1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else  x=2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else  x=3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x</a:t>
            </a:r>
            <a:r>
              <a:rPr lang="zh-CN" altLang="en-US" sz="2800" dirty="0">
                <a:latin typeface="Times New Roman" panose="02020603050405020304" pitchFamily="18" charset="0"/>
              </a:rPr>
              <a:t>的值是：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_______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953" y="5948998"/>
            <a:ext cx="18716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sz="2800" dirty="0">
                <a:solidFill>
                  <a:srgbClr val="CC0066"/>
                </a:solidFill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586355" y="300355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选择结构程序设计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468313" y="1628775"/>
            <a:ext cx="8283575" cy="45227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dirty="0">
                <a:latin typeface="Times New Roman" panose="02020603050405020304" pitchFamily="18" charset="0"/>
              </a:rPr>
              <a:t>结构的程序设计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if ...(else)...</a:t>
            </a:r>
            <a:endParaRPr lang="en-US" altLang="zh-CN" sz="32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switch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条件运算符  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?  :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3276600" y="188913"/>
            <a:ext cx="5543550" cy="1143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8" name="Rectangle 4"/>
          <p:cNvSpPr/>
          <p:nvPr/>
        </p:nvSpPr>
        <p:spPr>
          <a:xfrm>
            <a:off x="114935" y="1699260"/>
            <a:ext cx="4706620" cy="4105275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 anchor="ctr" anchorCtr="0"/>
          <a:lstStyle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（表达式）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｛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......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｝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5085715" y="1585595"/>
            <a:ext cx="3874770" cy="484759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anchor="t" anchorCtr="0"/>
          <a:lstStyle/>
          <a:p>
            <a:pPr marL="253365" indent="-253365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顾名思义，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开关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示例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，后面要跟一个常量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表达式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，表示一个示例</a:t>
            </a:r>
            <a:r>
              <a:rPr lang="en-US" altLang="zh-CN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标号、路标），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可以是整型或字符型</a:t>
            </a:r>
            <a:endParaRPr lang="zh-CN" altLang="en-US" sz="2000" b="0" dirty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marL="253365" indent="-253365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253365" indent="-253365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开关的表达式的值，与case后面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常量表达式</a:t>
            </a: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的哪一个示例一样，就从哪个case的语句开始执行；若没有一样的，就执行default后面的语句</a:t>
            </a:r>
            <a:endParaRPr lang="zh-CN" alt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53365" lvl="1" indent="-253365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endParaRPr lang="zh-CN" altLang="en-US" sz="2000" b="0" dirty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marL="253365" lvl="1" indent="-253365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每个case语句后的常量表达式必须互不相同</a:t>
            </a:r>
            <a:endParaRPr lang="zh-CN" alt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/>
          <p:nvPr/>
        </p:nvSpPr>
        <p:spPr>
          <a:xfrm>
            <a:off x="395288" y="1268413"/>
            <a:ext cx="8496300" cy="14398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例：要求按照考试成绩的等级输出百分制分数段，用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语句实现。若等级为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，则输出成绩为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85-100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70-84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60-69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输出为低于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，否则出错。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2" name="标题 3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250825" y="2708275"/>
            <a:ext cx="5616575" cy="3860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 include &lt;stdio.h&gt;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int   main()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{  char grade;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grade = 'A';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( grade 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{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'A'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printf("85 - 100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'B'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printf("70 - 84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'C'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printf("60 - 69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'D'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printf("&lt; 60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printf("error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return 0;     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8678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4868863"/>
            <a:ext cx="2592387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Text Box 42"/>
          <p:cNvSpPr txBox="1"/>
          <p:nvPr/>
        </p:nvSpPr>
        <p:spPr>
          <a:xfrm>
            <a:off x="6156325" y="4327525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5"/>
          <p:cNvSpPr/>
          <p:nvPr/>
        </p:nvSpPr>
        <p:spPr>
          <a:xfrm>
            <a:off x="4548188" y="1628775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26" name="AutoShape 6"/>
          <p:cNvSpPr/>
          <p:nvPr/>
        </p:nvSpPr>
        <p:spPr>
          <a:xfrm>
            <a:off x="3824288" y="1946275"/>
            <a:ext cx="1447800" cy="685800"/>
          </a:xfrm>
          <a:prstGeom prst="diamond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7" name="Line 7"/>
          <p:cNvSpPr/>
          <p:nvPr/>
        </p:nvSpPr>
        <p:spPr>
          <a:xfrm>
            <a:off x="1347788" y="2924175"/>
            <a:ext cx="6400800" cy="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28" name="Line 8"/>
          <p:cNvSpPr/>
          <p:nvPr/>
        </p:nvSpPr>
        <p:spPr>
          <a:xfrm>
            <a:off x="13477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29" name="Line 9"/>
          <p:cNvSpPr/>
          <p:nvPr/>
        </p:nvSpPr>
        <p:spPr>
          <a:xfrm>
            <a:off x="32146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0" name="Line 10"/>
          <p:cNvSpPr/>
          <p:nvPr/>
        </p:nvSpPr>
        <p:spPr>
          <a:xfrm>
            <a:off x="58689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1" name="Line 11"/>
          <p:cNvSpPr/>
          <p:nvPr/>
        </p:nvSpPr>
        <p:spPr>
          <a:xfrm>
            <a:off x="77485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2" name="Rectangle 12"/>
          <p:cNvSpPr/>
          <p:nvPr/>
        </p:nvSpPr>
        <p:spPr>
          <a:xfrm>
            <a:off x="6111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3" name="Rectangle 13"/>
          <p:cNvSpPr/>
          <p:nvPr/>
        </p:nvSpPr>
        <p:spPr>
          <a:xfrm>
            <a:off x="24907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4" name="Rectangle 14"/>
          <p:cNvSpPr/>
          <p:nvPr/>
        </p:nvSpPr>
        <p:spPr>
          <a:xfrm>
            <a:off x="5157788" y="36353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5" name="Rectangle 15"/>
          <p:cNvSpPr/>
          <p:nvPr/>
        </p:nvSpPr>
        <p:spPr>
          <a:xfrm>
            <a:off x="70373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6" name="Line 16"/>
          <p:cNvSpPr/>
          <p:nvPr/>
        </p:nvSpPr>
        <p:spPr>
          <a:xfrm>
            <a:off x="2124075" y="3933825"/>
            <a:ext cx="381000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7" name="Text Box 20"/>
          <p:cNvSpPr txBox="1"/>
          <p:nvPr/>
        </p:nvSpPr>
        <p:spPr>
          <a:xfrm>
            <a:off x="835025" y="3000375"/>
            <a:ext cx="6080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‘A’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8" name="Text Box 21"/>
          <p:cNvSpPr txBox="1"/>
          <p:nvPr/>
        </p:nvSpPr>
        <p:spPr>
          <a:xfrm>
            <a:off x="2716213" y="3000375"/>
            <a:ext cx="590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9" name="Text Box 22"/>
          <p:cNvSpPr txBox="1"/>
          <p:nvPr/>
        </p:nvSpPr>
        <p:spPr>
          <a:xfrm>
            <a:off x="5964238" y="30003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0" name="Text Box 23"/>
          <p:cNvSpPr txBox="1"/>
          <p:nvPr/>
        </p:nvSpPr>
        <p:spPr>
          <a:xfrm>
            <a:off x="7672388" y="3000375"/>
            <a:ext cx="1028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1" name="Text Box 24"/>
          <p:cNvSpPr txBox="1"/>
          <p:nvPr/>
        </p:nvSpPr>
        <p:spPr>
          <a:xfrm>
            <a:off x="4287838" y="3000375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2" name="Text Box 25"/>
          <p:cNvSpPr txBox="1"/>
          <p:nvPr/>
        </p:nvSpPr>
        <p:spPr>
          <a:xfrm>
            <a:off x="4313238" y="3673475"/>
            <a:ext cx="501650" cy="4699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3" name="Rectangle 26"/>
          <p:cNvSpPr/>
          <p:nvPr/>
        </p:nvSpPr>
        <p:spPr>
          <a:xfrm>
            <a:off x="5940425" y="5229225"/>
            <a:ext cx="31242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4" name="Line 29"/>
          <p:cNvSpPr/>
          <p:nvPr/>
        </p:nvSpPr>
        <p:spPr>
          <a:xfrm>
            <a:off x="4572000" y="2636838"/>
            <a:ext cx="0" cy="30480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45" name="Rectangle 2"/>
          <p:cNvSpPr/>
          <p:nvPr/>
        </p:nvSpPr>
        <p:spPr>
          <a:xfrm>
            <a:off x="2916238" y="188913"/>
            <a:ext cx="6119812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语句执行流程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46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1052513"/>
            <a:ext cx="2592388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47" name="Rectangle 4"/>
          <p:cNvSpPr/>
          <p:nvPr/>
        </p:nvSpPr>
        <p:spPr>
          <a:xfrm>
            <a:off x="144463" y="4438650"/>
            <a:ext cx="3779837" cy="23749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( grade )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‘A’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printf(”85-100 \n”);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‘B’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‘C’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‘D’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48" name="Line 27"/>
          <p:cNvSpPr/>
          <p:nvPr/>
        </p:nvSpPr>
        <p:spPr>
          <a:xfrm>
            <a:off x="7740650" y="4365625"/>
            <a:ext cx="0" cy="83820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49" name="Line 19"/>
          <p:cNvSpPr/>
          <p:nvPr/>
        </p:nvSpPr>
        <p:spPr>
          <a:xfrm>
            <a:off x="6689725" y="3933825"/>
            <a:ext cx="360363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50" name="Line 18"/>
          <p:cNvSpPr/>
          <p:nvPr/>
        </p:nvSpPr>
        <p:spPr>
          <a:xfrm>
            <a:off x="4873625" y="3933825"/>
            <a:ext cx="288925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51" name="Line 17"/>
          <p:cNvSpPr/>
          <p:nvPr/>
        </p:nvSpPr>
        <p:spPr>
          <a:xfrm>
            <a:off x="4024313" y="3933825"/>
            <a:ext cx="288925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/>
          </p:cNvSpPr>
          <p:nvPr>
            <p:ph type="body"/>
          </p:nvPr>
        </p:nvSpPr>
        <p:spPr>
          <a:xfrm>
            <a:off x="250825" y="1557338"/>
            <a:ext cx="8675688" cy="863600"/>
          </a:xfrm>
        </p:spPr>
        <p:txBody>
          <a:bodyPr vert="horz" wrap="square" lIns="91440" tIns="45720" rIns="91440" bIns="45720" anchor="t" anchorCtr="0"/>
          <a:lstStyle/>
          <a:p>
            <a:pPr marL="0" indent="72390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如果只想执行某个</a:t>
            </a:r>
            <a:r>
              <a:rPr lang="en-US" altLang="zh-CN" sz="2800" dirty="0">
                <a:latin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</a:rPr>
              <a:t>后的语句序列，那么就要在这个</a:t>
            </a:r>
            <a:r>
              <a:rPr lang="en-US" altLang="zh-CN" sz="2800" dirty="0">
                <a:latin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</a:rPr>
              <a:t>的语句序列后面使用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4"/>
          <p:cNvSpPr/>
          <p:nvPr/>
        </p:nvSpPr>
        <p:spPr>
          <a:xfrm>
            <a:off x="1258888" y="2492375"/>
            <a:ext cx="6767512" cy="3313113"/>
          </a:xfrm>
          <a:prstGeom prst="rect">
            <a:avLst/>
          </a:prstGeom>
          <a:solidFill>
            <a:srgbClr val="CCFFFF"/>
          </a:solidFill>
          <a:ln w="12700">
            <a:noFill/>
          </a:ln>
        </p:spPr>
        <p:txBody>
          <a:bodyPr anchor="ctr" anchorCtr="0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 (grade)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case  ‘A’∶  printf(”85-100 \n”);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‘B’∶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‘C’∶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‘D’∶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   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5837238"/>
            <a:ext cx="3529013" cy="90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9" name="Text Box 42"/>
          <p:cNvSpPr txBox="1"/>
          <p:nvPr/>
        </p:nvSpPr>
        <p:spPr>
          <a:xfrm>
            <a:off x="3995738" y="6092825"/>
            <a:ext cx="16557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switch</a:t>
            </a:r>
            <a:r>
              <a:rPr lang="zh-CN" altLang="en-US" sz="3600" b="1" dirty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</a:rPr>
              <a:t>break</a:t>
            </a:r>
            <a:r>
              <a:rPr lang="zh-CN" altLang="en-US" sz="3600" b="1" dirty="0">
                <a:latin typeface="Times New Roman" panose="02020603050405020304" pitchFamily="18" charset="0"/>
              </a:rPr>
              <a:t>连用执行流程</a:t>
            </a:r>
            <a:endParaRPr lang="zh-CN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698" name="Line 34"/>
          <p:cNvSpPr/>
          <p:nvPr/>
        </p:nvSpPr>
        <p:spPr>
          <a:xfrm>
            <a:off x="4548188" y="14843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699" name="AutoShape 35"/>
          <p:cNvSpPr/>
          <p:nvPr/>
        </p:nvSpPr>
        <p:spPr>
          <a:xfrm>
            <a:off x="3824288" y="1801813"/>
            <a:ext cx="1447800" cy="685800"/>
          </a:xfrm>
          <a:prstGeom prst="diamond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0" name="Line 36"/>
          <p:cNvSpPr/>
          <p:nvPr/>
        </p:nvSpPr>
        <p:spPr>
          <a:xfrm>
            <a:off x="4548188" y="24749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1" name="Line 37"/>
          <p:cNvSpPr/>
          <p:nvPr/>
        </p:nvSpPr>
        <p:spPr>
          <a:xfrm>
            <a:off x="1347788" y="2779713"/>
            <a:ext cx="6400800" cy="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02" name="Line 38"/>
          <p:cNvSpPr/>
          <p:nvPr/>
        </p:nvSpPr>
        <p:spPr>
          <a:xfrm>
            <a:off x="13477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3" name="Line 39"/>
          <p:cNvSpPr/>
          <p:nvPr/>
        </p:nvSpPr>
        <p:spPr>
          <a:xfrm>
            <a:off x="32146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4" name="Line 40"/>
          <p:cNvSpPr/>
          <p:nvPr/>
        </p:nvSpPr>
        <p:spPr>
          <a:xfrm>
            <a:off x="58689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5" name="Rectangle 41"/>
          <p:cNvSpPr/>
          <p:nvPr/>
        </p:nvSpPr>
        <p:spPr>
          <a:xfrm>
            <a:off x="6111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6" name="Rectangle 42"/>
          <p:cNvSpPr/>
          <p:nvPr/>
        </p:nvSpPr>
        <p:spPr>
          <a:xfrm>
            <a:off x="24907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7" name="Rectangle 43"/>
          <p:cNvSpPr/>
          <p:nvPr/>
        </p:nvSpPr>
        <p:spPr>
          <a:xfrm>
            <a:off x="5157788" y="34909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8" name="Rectangle 44"/>
          <p:cNvSpPr/>
          <p:nvPr/>
        </p:nvSpPr>
        <p:spPr>
          <a:xfrm>
            <a:off x="70373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9" name="Text Box 45"/>
          <p:cNvSpPr txBox="1"/>
          <p:nvPr/>
        </p:nvSpPr>
        <p:spPr>
          <a:xfrm>
            <a:off x="468313" y="2855913"/>
            <a:ext cx="83502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0" name="Text Box 46"/>
          <p:cNvSpPr txBox="1"/>
          <p:nvPr/>
        </p:nvSpPr>
        <p:spPr>
          <a:xfrm>
            <a:off x="2411413" y="2855913"/>
            <a:ext cx="76517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1" name="Text Box 47"/>
          <p:cNvSpPr txBox="1"/>
          <p:nvPr/>
        </p:nvSpPr>
        <p:spPr>
          <a:xfrm>
            <a:off x="5964238" y="2855913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2" name="Text Box 48"/>
          <p:cNvSpPr txBox="1"/>
          <p:nvPr/>
        </p:nvSpPr>
        <p:spPr>
          <a:xfrm>
            <a:off x="7672388" y="2855913"/>
            <a:ext cx="1028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3" name="Text Box 49"/>
          <p:cNvSpPr txBox="1"/>
          <p:nvPr/>
        </p:nvSpPr>
        <p:spPr>
          <a:xfrm>
            <a:off x="4287838" y="2855913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4" name="Text Box 50"/>
          <p:cNvSpPr txBox="1"/>
          <p:nvPr/>
        </p:nvSpPr>
        <p:spPr>
          <a:xfrm>
            <a:off x="4313238" y="3529013"/>
            <a:ext cx="501650" cy="4699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5" name="Oval 51"/>
          <p:cNvSpPr/>
          <p:nvPr/>
        </p:nvSpPr>
        <p:spPr>
          <a:xfrm>
            <a:off x="4090988" y="4760913"/>
            <a:ext cx="914400" cy="5334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6" name="Line 52"/>
          <p:cNvSpPr/>
          <p:nvPr/>
        </p:nvSpPr>
        <p:spPr>
          <a:xfrm>
            <a:off x="2051050" y="4149725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7" name="Line 54"/>
          <p:cNvSpPr/>
          <p:nvPr/>
        </p:nvSpPr>
        <p:spPr>
          <a:xfrm flipH="1">
            <a:off x="4725988" y="4151313"/>
            <a:ext cx="45720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8" name="Line 55"/>
          <p:cNvSpPr/>
          <p:nvPr/>
        </p:nvSpPr>
        <p:spPr>
          <a:xfrm>
            <a:off x="4548188" y="52943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9" name="Rectangle 56"/>
          <p:cNvSpPr/>
          <p:nvPr/>
        </p:nvSpPr>
        <p:spPr>
          <a:xfrm>
            <a:off x="2986088" y="5599113"/>
            <a:ext cx="31242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0" name="Text Box 57"/>
          <p:cNvSpPr txBox="1"/>
          <p:nvPr/>
        </p:nvSpPr>
        <p:spPr>
          <a:xfrm>
            <a:off x="2841625" y="4608513"/>
            <a:ext cx="944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1" name="Text Box 58"/>
          <p:cNvSpPr txBox="1"/>
          <p:nvPr/>
        </p:nvSpPr>
        <p:spPr>
          <a:xfrm>
            <a:off x="3195638" y="4149725"/>
            <a:ext cx="9445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2" name="Text Box 59"/>
          <p:cNvSpPr txBox="1"/>
          <p:nvPr/>
        </p:nvSpPr>
        <p:spPr>
          <a:xfrm>
            <a:off x="4975225" y="4151313"/>
            <a:ext cx="944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3" name="Text Box 60"/>
          <p:cNvSpPr txBox="1"/>
          <p:nvPr/>
        </p:nvSpPr>
        <p:spPr>
          <a:xfrm>
            <a:off x="5386388" y="4608513"/>
            <a:ext cx="9445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4" name="Line 61"/>
          <p:cNvSpPr/>
          <p:nvPr/>
        </p:nvSpPr>
        <p:spPr>
          <a:xfrm flipH="1">
            <a:off x="4932363" y="4149725"/>
            <a:ext cx="20574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5" name="Line 62"/>
          <p:cNvSpPr/>
          <p:nvPr/>
        </p:nvSpPr>
        <p:spPr>
          <a:xfrm>
            <a:off x="7715250" y="2814638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6" name="Line 52"/>
          <p:cNvSpPr/>
          <p:nvPr/>
        </p:nvSpPr>
        <p:spPr>
          <a:xfrm>
            <a:off x="2036763" y="4148138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7" name="Line 54"/>
          <p:cNvSpPr/>
          <p:nvPr/>
        </p:nvSpPr>
        <p:spPr>
          <a:xfrm flipH="1">
            <a:off x="4716463" y="4149725"/>
            <a:ext cx="45720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8" name="Line 52"/>
          <p:cNvSpPr/>
          <p:nvPr/>
        </p:nvSpPr>
        <p:spPr>
          <a:xfrm>
            <a:off x="2027238" y="4146550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9" name="Line 61"/>
          <p:cNvSpPr/>
          <p:nvPr/>
        </p:nvSpPr>
        <p:spPr>
          <a:xfrm flipH="1">
            <a:off x="4932363" y="4149725"/>
            <a:ext cx="2057400" cy="7620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0" name="Line 54"/>
          <p:cNvSpPr/>
          <p:nvPr/>
        </p:nvSpPr>
        <p:spPr>
          <a:xfrm flipH="1">
            <a:off x="4716463" y="4149725"/>
            <a:ext cx="457200" cy="6096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1" name="Line 52"/>
          <p:cNvSpPr/>
          <p:nvPr/>
        </p:nvSpPr>
        <p:spPr>
          <a:xfrm>
            <a:off x="2027238" y="4146550"/>
            <a:ext cx="2133600" cy="7620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2" name="Line 53"/>
          <p:cNvSpPr/>
          <p:nvPr/>
        </p:nvSpPr>
        <p:spPr>
          <a:xfrm>
            <a:off x="3924300" y="4149725"/>
            <a:ext cx="457200" cy="6096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break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755650" y="1571625"/>
            <a:ext cx="7777163" cy="4810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一般格式</a:t>
            </a:r>
            <a:r>
              <a:rPr lang="en-US" altLang="zh-CN" sz="2800" dirty="0">
                <a:latin typeface="Times New Roman" panose="02020603050405020304" pitchFamily="18" charset="0"/>
              </a:rPr>
              <a:t>: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作用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循环语句中跳出来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终止这些语句的执行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把控制转到被中断的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语句或循环语句之后的下一条语句去执行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通过使用</a:t>
            </a:r>
            <a:r>
              <a:rPr lang="en-US" altLang="zh-CN" sz="2400" dirty="0">
                <a:latin typeface="Times New Roman" panose="02020603050405020304" pitchFamily="18" charset="0"/>
              </a:rPr>
              <a:t>break</a:t>
            </a:r>
            <a:r>
              <a:rPr lang="zh-CN" altLang="en-US" sz="2400" dirty="0">
                <a:latin typeface="Times New Roman" panose="02020603050405020304" pitchFamily="18" charset="0"/>
              </a:rPr>
              <a:t>语句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可以不必等到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语句或者循环语句结束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而是根据情况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提前结束这些语句的执行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单独使用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语句是没有意义的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一般它都与</a:t>
            </a:r>
            <a:r>
              <a:rPr lang="en-US" altLang="zh-CN" sz="2800" dirty="0">
                <a:latin typeface="Times New Roman" panose="02020603050405020304" pitchFamily="18" charset="0"/>
              </a:rPr>
              <a:t>switch</a:t>
            </a:r>
            <a:r>
              <a:rPr lang="zh-CN" altLang="en-US" sz="2800" dirty="0">
                <a:latin typeface="Times New Roman" panose="02020603050405020304" pitchFamily="18" charset="0"/>
              </a:rPr>
              <a:t>语句或者循环语句连用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755015" y="1700213"/>
            <a:ext cx="8066088" cy="3429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语言中，用以下形式支持选择结构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457200" lvl="1" indent="784225" eaLnBrk="1" hangingPunct="1">
              <a:buNone/>
            </a:pPr>
            <a:r>
              <a:rPr lang="en-US" altLang="zh-CN" sz="3200" b="1" dirty="0">
                <a:solidFill>
                  <a:srgbClr val="7F7F7F"/>
                </a:solidFill>
                <a:latin typeface="Times New Roman" panose="02020603050405020304" pitchFamily="18" charset="0"/>
              </a:rPr>
              <a:t>if ...(else)...</a:t>
            </a:r>
            <a:endParaRPr lang="en-US" altLang="zh-CN" sz="3200" b="1" dirty="0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marL="457200" lvl="1" indent="784225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457200" lvl="1" indent="784225" eaLnBrk="1" hangingPunct="1">
              <a:buNone/>
            </a:pPr>
            <a:r>
              <a:rPr lang="en-US" altLang="zh-CN" sz="3200" b="1" dirty="0">
                <a:solidFill>
                  <a:srgbClr val="7F7F7F"/>
                </a:solidFill>
                <a:latin typeface="Times New Roman" panose="02020603050405020304" pitchFamily="18" charset="0"/>
              </a:rPr>
              <a:t>switch</a:t>
            </a:r>
            <a:endParaRPr lang="en-US" altLang="zh-CN" sz="3200" b="1" dirty="0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marL="457200" lvl="1" indent="784225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457200" lvl="1" indent="784225" eaLnBrk="1" hangingPunct="1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条件运算符</a:t>
            </a: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?     :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/>
          <p:nvPr/>
        </p:nvSpPr>
        <p:spPr>
          <a:xfrm>
            <a:off x="395288" y="1412875"/>
            <a:ext cx="8499475" cy="237648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pPr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    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语言中唯一一个三目运算符：需要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个操作数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功能：判断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的值，如果成立就执行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，否则就执行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条件运算符</a:t>
            </a:r>
            <a:endParaRPr lang="zh-CN" altLang="en-US" dirty="0"/>
          </a:p>
        </p:txBody>
      </p:sp>
      <p:sp>
        <p:nvSpPr>
          <p:cNvPr id="32771" name="Rectangle 5"/>
          <p:cNvSpPr/>
          <p:nvPr/>
        </p:nvSpPr>
        <p:spPr>
          <a:xfrm>
            <a:off x="468313" y="4421188"/>
            <a:ext cx="4176712" cy="1077912"/>
          </a:xfrm>
          <a:prstGeom prst="rect">
            <a:avLst/>
          </a:prstGeom>
          <a:solidFill>
            <a:srgbClr val="CCFFCC"/>
          </a:solidFill>
          <a:ln w="3175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中较大的数：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max=(a&gt;b)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2" name="Rectangle 5"/>
          <p:cNvSpPr/>
          <p:nvPr/>
        </p:nvSpPr>
        <p:spPr>
          <a:xfrm>
            <a:off x="6516688" y="4149725"/>
            <a:ext cx="2052637" cy="16557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(a&gt;b)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max=a;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max=b;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5003800" y="4724400"/>
            <a:ext cx="1403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含义同：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2711450" y="303213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第四章  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93838"/>
            <a:ext cx="8391525" cy="1071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在实际生活中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经常会遇到许多需要判断的问题，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程序设计中将这一类问题归结为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分支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1" name="Rectangle 3"/>
          <p:cNvSpPr txBox="1"/>
          <p:nvPr/>
        </p:nvSpPr>
        <p:spPr>
          <a:xfrm>
            <a:off x="395288" y="2781300"/>
            <a:ext cx="3714750" cy="39395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例如：乘火车，旅客随身携带的行李重量为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公斤，当行李重量超过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公斤时，超出部分要缴纳行李费。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解决此问题的算法如图：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典型的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行李重量为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5999163" y="2597150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rot="5400000">
            <a:off x="6356350" y="3311525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5651500" y="3573463"/>
            <a:ext cx="2071688" cy="78581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w&gt;20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19" idx="2"/>
          </p:cNvCxnSpPr>
          <p:nvPr/>
        </p:nvCxnSpPr>
        <p:spPr>
          <a:xfrm rot="5400000">
            <a:off x="5034756" y="3990181"/>
            <a:ext cx="642938" cy="571500"/>
          </a:xfrm>
          <a:prstGeom prst="bentConnector3">
            <a:avLst>
              <a:gd name="adj1" fmla="val 398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9" idx="2"/>
          </p:cNvCxnSpPr>
          <p:nvPr/>
        </p:nvCxnSpPr>
        <p:spPr>
          <a:xfrm rot="16200000" flipH="1">
            <a:off x="7677944" y="3990181"/>
            <a:ext cx="642938" cy="571500"/>
          </a:xfrm>
          <a:prstGeom prst="bentConnector3">
            <a:avLst>
              <a:gd name="adj1" fmla="val 1896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4284663" y="4597400"/>
            <a:ext cx="1571625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无行李费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7499350" y="4597400"/>
            <a:ext cx="1500188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缴纳费用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3" name="肘形连接符 42"/>
          <p:cNvCxnSpPr>
            <a:stCxn id="41" idx="2"/>
          </p:cNvCxnSpPr>
          <p:nvPr/>
        </p:nvCxnSpPr>
        <p:spPr>
          <a:xfrm rot="16200000" flipH="1">
            <a:off x="5713413" y="4525963"/>
            <a:ext cx="357188" cy="1643063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2"/>
          <p:cNvCxnSpPr>
            <a:stCxn id="41" idx="2"/>
          </p:cNvCxnSpPr>
          <p:nvPr/>
        </p:nvCxnSpPr>
        <p:spPr>
          <a:xfrm rot="10800000" flipV="1">
            <a:off x="6642100" y="5168900"/>
            <a:ext cx="1714500" cy="357188"/>
          </a:xfrm>
          <a:prstGeom prst="bentConnector3">
            <a:avLst>
              <a:gd name="adj1" fmla="val 589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5400000">
            <a:off x="6374606" y="5874544"/>
            <a:ext cx="5715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6043613" y="6169025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3" name="TextBox 67"/>
          <p:cNvSpPr txBox="1"/>
          <p:nvPr/>
        </p:nvSpPr>
        <p:spPr>
          <a:xfrm>
            <a:off x="7570788" y="3554413"/>
            <a:ext cx="11049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(Y)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4" name="TextBox 68"/>
          <p:cNvSpPr txBox="1"/>
          <p:nvPr/>
        </p:nvSpPr>
        <p:spPr>
          <a:xfrm>
            <a:off x="4716463" y="3554413"/>
            <a:ext cx="106838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/>
          <p:nvPr/>
        </p:nvSpPr>
        <p:spPr>
          <a:xfrm>
            <a:off x="71438" y="1196975"/>
            <a:ext cx="8964612" cy="558958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例：输入一个字符，判别它是否大写字母，如果是，将它转换成小写字母；如果不是，不转换。然后输出最后得到的字符。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 &lt;stdio.h&gt;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/>
            <a:br>
              <a:rPr lang="en-US" altLang="zh-CN" sz="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int  main ( )                 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{     char ch;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scanf("%c", &amp;ch);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ch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(ch&gt;='A’ &amp;&amp;  ch&lt;='Z') ? 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ch+32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 ch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printf("%c\n", ch);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return 0;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}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4" name="标题 3"/>
          <p:cNvSpPr/>
          <p:nvPr/>
        </p:nvSpPr>
        <p:spPr>
          <a:xfrm>
            <a:off x="25558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条件运算符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4"/>
          <p:cNvSpPr/>
          <p:nvPr/>
        </p:nvSpPr>
        <p:spPr>
          <a:xfrm>
            <a:off x="395288" y="1344613"/>
            <a:ext cx="8501062" cy="2228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= 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，则执行完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 = = y)?  - -x : y++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语句后，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zh-CN" altLang="en-US" sz="2800" b="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zh-CN" altLang="en-US" sz="2800" b="0" u="sng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9" name="矩形 6"/>
          <p:cNvSpPr/>
          <p:nvPr/>
        </p:nvSpPr>
        <p:spPr>
          <a:xfrm>
            <a:off x="142875" y="3767138"/>
            <a:ext cx="8893175" cy="286131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marL="450850" indent="-45085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0850" indent="-45085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根据运算符优先级，有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((x- -)= =y)? (- -x)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 (y++)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先参与其他的操作，然后再自减，故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，为假 ，则执行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再自减为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(3)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先参与其他的操作，然后再自增，这里没有其他运算，表达式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((x--)==y)?(--x)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:(y++)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的值就为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，然后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再自增为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最终表达式的值是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588" y="2708275"/>
            <a:ext cx="2105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3482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538163" y="1714500"/>
            <a:ext cx="8066087" cy="3429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语言中，用以下形式支持选择结构的程序设计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if ...(else)...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switch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条件运算符</a:t>
            </a: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?      :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5" name="Rectangle 2"/>
          <p:cNvSpPr>
            <a:spLocks noGrp="1"/>
          </p:cNvSpPr>
          <p:nvPr/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zh-CN" b="1" dirty="0">
                <a:latin typeface="黑体" panose="02010609060101010101" pitchFamily="49" charset="-122"/>
              </a:rPr>
              <a:t>小结</a:t>
            </a:r>
            <a:endParaRPr lang="zh-CN" altLang="zh-CN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/>
          <p:nvPr/>
        </p:nvSpPr>
        <p:spPr>
          <a:xfrm>
            <a:off x="503238" y="1557338"/>
            <a:ext cx="8389937" cy="792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例：判定某个年份是否是闰年，将结果输出。 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6261" name="Rectangle 5"/>
          <p:cNvSpPr/>
          <p:nvPr/>
        </p:nvSpPr>
        <p:spPr>
          <a:xfrm>
            <a:off x="395288" y="3111500"/>
            <a:ext cx="7778750" cy="2811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32130" indent="-532130" defTabSz="7620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符合如下条件之一，是闰年：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或者：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1600,2000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6867" name="Diagram 8"/>
          <p:cNvGrpSpPr/>
          <p:nvPr/>
        </p:nvGrpSpPr>
        <p:grpSpPr>
          <a:xfrm>
            <a:off x="6650673" y="4076065"/>
            <a:ext cx="2995612" cy="3860800"/>
            <a:chOff x="930" y="-267"/>
            <a:chExt cx="3856" cy="4803"/>
          </a:xfrm>
        </p:grpSpPr>
        <p:sp>
          <p:nvSpPr>
            <p:cNvPr id="36868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_s1029"/>
            <p:cNvSpPr>
              <a:spLocks noTextEdit="1"/>
            </p:cNvSpPr>
            <p:nvPr/>
          </p:nvSpPr>
          <p:spPr>
            <a:xfrm rot="4320000">
              <a:off x="2686" y="1575"/>
              <a:ext cx="921" cy="922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_s1032"/>
            <p:cNvSpPr>
              <a:spLocks noTextEdit="1"/>
            </p:cNvSpPr>
            <p:nvPr/>
          </p:nvSpPr>
          <p:spPr>
            <a:xfrm rot="-4320000">
              <a:off x="2103" y="1575"/>
              <a:ext cx="921" cy="922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_s1033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_s1034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_s1035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_s1036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1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_s1037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3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3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8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4" name="Text Box 19"/>
          <p:cNvSpPr txBox="1"/>
          <p:nvPr>
            <p:custDataLst>
              <p:tags r:id="rId1"/>
            </p:custDataLst>
          </p:nvPr>
        </p:nvSpPr>
        <p:spPr>
          <a:xfrm>
            <a:off x="5724525" y="2205355"/>
            <a:ext cx="2985135" cy="8299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/>
          <p:nvPr/>
        </p:nvSpPr>
        <p:spPr>
          <a:xfrm>
            <a:off x="468313" y="1125538"/>
            <a:ext cx="8280400" cy="1223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/>
          <a:p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判断闰年的算法用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N-S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流程图表示：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890" name="Picture 8" descr="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2205038"/>
            <a:ext cx="7546975" cy="413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2"/>
          <p:cNvSpPr/>
          <p:nvPr/>
        </p:nvSpPr>
        <p:spPr>
          <a:xfrm>
            <a:off x="6300788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-36195" y="-242570"/>
            <a:ext cx="6235700" cy="705612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  int year, leap;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scanf("%d",&amp;year);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if  (year%4==0)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{  if  (year%100==0)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{ if  (year%400==0)  leap=1;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else leap=0;}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else  leap=1;}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 leap=0;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if  (leap) printf("%d is ", 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else  printf("%d is not ", 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printf(“a leap year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\n");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return 0;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8914" name="Picture 8" descr="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463" y="-53975"/>
            <a:ext cx="4391025" cy="240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/>
          </p:cNvSpPr>
          <p:nvPr>
            <p:ph type="body"/>
          </p:nvPr>
        </p:nvSpPr>
        <p:spPr>
          <a:xfrm>
            <a:off x="-102870" y="1413510"/>
            <a:ext cx="5425440" cy="52292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例：输入两个整数，按照从小到大排序，然后输出。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分析：重点是比较大小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设计：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如何存储数据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数据结构设计</a:t>
            </a:r>
            <a:r>
              <a:rPr lang="en-US" altLang="zh-CN" sz="2400" dirty="0">
                <a:latin typeface="Times New Roman" panose="02020603050405020304" pitchFamily="18" charset="0"/>
              </a:rPr>
              <a:t>)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定义两个整型变量</a:t>
            </a:r>
            <a:r>
              <a:rPr lang="en-US" altLang="en-US" sz="2400" dirty="0">
                <a:latin typeface="Times New Roman" panose="02020603050405020304" pitchFamily="18" charset="0"/>
              </a:rPr>
              <a:t>a,b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3"/>
            <a:endParaRPr lang="zh-CN" altLang="en-US" sz="2400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如何处理数据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算法设计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比较两个数</a:t>
            </a:r>
            <a:r>
              <a:rPr lang="en-US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</a:rPr>
              <a:t>小的数保存到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然后输出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38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9939" name="Group 26"/>
          <p:cNvGrpSpPr/>
          <p:nvPr/>
        </p:nvGrpSpPr>
        <p:grpSpPr>
          <a:xfrm>
            <a:off x="5003800" y="1341438"/>
            <a:ext cx="4248150" cy="4748212"/>
            <a:chOff x="3107" y="1186"/>
            <a:chExt cx="2676" cy="2991"/>
          </a:xfrm>
        </p:grpSpPr>
        <p:sp>
          <p:nvSpPr>
            <p:cNvPr id="19" name="流程图: 可选过程 18"/>
            <p:cNvSpPr/>
            <p:nvPr/>
          </p:nvSpPr>
          <p:spPr>
            <a:xfrm>
              <a:off x="4195" y="1186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41" name="直接箭头连接符 20"/>
            <p:cNvCxnSpPr/>
            <p:nvPr/>
          </p:nvCxnSpPr>
          <p:spPr>
            <a:xfrm>
              <a:off x="4649" y="1458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" name="流程图: 决策 21"/>
            <p:cNvSpPr/>
            <p:nvPr/>
          </p:nvSpPr>
          <p:spPr>
            <a:xfrm>
              <a:off x="3976" y="1980"/>
              <a:ext cx="1305" cy="4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" name="肘形连接符 30"/>
            <p:cNvCxnSpPr/>
            <p:nvPr/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4" name="肘形连接符 32"/>
            <p:cNvCxnSpPr/>
            <p:nvPr/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1" name="流程图: 过程 40"/>
            <p:cNvSpPr/>
            <p:nvPr/>
          </p:nvSpPr>
          <p:spPr>
            <a:xfrm>
              <a:off x="3107" y="2637"/>
              <a:ext cx="990" cy="360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肘形连接符 42"/>
            <p:cNvCxnSpPr>
              <a:stCxn id="41" idx="2"/>
            </p:cNvCxnSpPr>
            <p:nvPr/>
          </p:nvCxnSpPr>
          <p:spPr>
            <a:xfrm rot="16200000" flipH="1">
              <a:off x="4004" y="2597"/>
              <a:ext cx="225" cy="1035"/>
            </a:xfrm>
            <a:prstGeom prst="bentConnector2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7" name="肘形连接符 42"/>
            <p:cNvCxnSpPr>
              <a:stCxn id="41" idx="2"/>
            </p:cNvCxnSpPr>
            <p:nvPr/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9948" name="直接箭头连接符 49"/>
            <p:cNvCxnSpPr>
              <a:stCxn id="41" idx="2"/>
            </p:cNvCxnSpPr>
            <p:nvPr/>
          </p:nvCxnSpPr>
          <p:spPr>
            <a:xfrm flipH="1">
              <a:off x="4629" y="3227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2" name="流程图: 可选过程 51"/>
            <p:cNvSpPr/>
            <p:nvPr/>
          </p:nvSpPr>
          <p:spPr>
            <a:xfrm>
              <a:off x="3833" y="3454"/>
              <a:ext cx="1632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0" name="TextBox 67"/>
            <p:cNvSpPr txBox="1"/>
            <p:nvPr/>
          </p:nvSpPr>
          <p:spPr>
            <a:xfrm>
              <a:off x="5087" y="1955"/>
              <a:ext cx="6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Box 68"/>
            <p:cNvSpPr txBox="1"/>
            <p:nvPr/>
          </p:nvSpPr>
          <p:spPr>
            <a:xfrm>
              <a:off x="3507" y="1968"/>
              <a:ext cx="67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流程图: 过程 40"/>
            <p:cNvSpPr/>
            <p:nvPr/>
          </p:nvSpPr>
          <p:spPr>
            <a:xfrm>
              <a:off x="3787" y="1639"/>
              <a:ext cx="1724" cy="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9953" name="直接箭头连接符 20"/>
            <p:cNvCxnSpPr>
              <a:stCxn id="41" idx="2"/>
            </p:cNvCxnSpPr>
            <p:nvPr/>
          </p:nvCxnSpPr>
          <p:spPr>
            <a:xfrm>
              <a:off x="4646" y="1831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流程图: 可选过程 18"/>
            <p:cNvSpPr/>
            <p:nvPr/>
          </p:nvSpPr>
          <p:spPr>
            <a:xfrm>
              <a:off x="4150" y="3907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55" name="直接箭头连接符 49"/>
            <p:cNvCxnSpPr>
              <a:stCxn id="41" idx="2"/>
            </p:cNvCxnSpPr>
            <p:nvPr/>
          </p:nvCxnSpPr>
          <p:spPr>
            <a:xfrm flipH="1">
              <a:off x="4634" y="3726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320995" y="-46355"/>
            <a:ext cx="4465319" cy="693483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int a,b;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scanf("%d%d",&amp;a,&amp;b);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if (a&gt;b)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{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//交换a和b;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printf("%d,%d", a, 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return 0;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9939" name="Group 26"/>
          <p:cNvGrpSpPr/>
          <p:nvPr/>
        </p:nvGrpSpPr>
        <p:grpSpPr>
          <a:xfrm>
            <a:off x="5075555" y="1700213"/>
            <a:ext cx="4248150" cy="4748212"/>
            <a:chOff x="3107" y="1186"/>
            <a:chExt cx="2676" cy="2991"/>
          </a:xfrm>
        </p:grpSpPr>
        <p:sp>
          <p:nvSpPr>
            <p:cNvPr id="19" name="流程图: 可选过程 18"/>
            <p:cNvSpPr/>
            <p:nvPr>
              <p:custDataLst>
                <p:tags r:id="rId1"/>
              </p:custDataLst>
            </p:nvPr>
          </p:nvSpPr>
          <p:spPr>
            <a:xfrm>
              <a:off x="4195" y="1186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41" name="直接箭头连接符 20"/>
            <p:cNvCxnSpPr/>
            <p:nvPr>
              <p:custDataLst>
                <p:tags r:id="rId2"/>
              </p:custDataLst>
            </p:nvPr>
          </p:nvCxnSpPr>
          <p:spPr>
            <a:xfrm>
              <a:off x="4649" y="1458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" name="流程图: 决策 21"/>
            <p:cNvSpPr/>
            <p:nvPr>
              <p:custDataLst>
                <p:tags r:id="rId3"/>
              </p:custDataLst>
            </p:nvPr>
          </p:nvSpPr>
          <p:spPr>
            <a:xfrm>
              <a:off x="3976" y="1980"/>
              <a:ext cx="1305" cy="4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" name="肘形连接符 30"/>
            <p:cNvCxnSpPr/>
            <p:nvPr>
              <p:custDataLst>
                <p:tags r:id="rId4"/>
              </p:custDataLst>
            </p:nvPr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4" name="肘形连接符 32"/>
            <p:cNvCxnSpPr/>
            <p:nvPr>
              <p:custDataLst>
                <p:tags r:id="rId5"/>
              </p:custDataLst>
            </p:nvPr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1" name="流程图: 过程 40"/>
            <p:cNvSpPr/>
            <p:nvPr>
              <p:custDataLst>
                <p:tags r:id="rId6"/>
              </p:custDataLst>
            </p:nvPr>
          </p:nvSpPr>
          <p:spPr>
            <a:xfrm>
              <a:off x="3107" y="2637"/>
              <a:ext cx="990" cy="360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肘形连接符 42"/>
            <p:cNvCxnSpPr>
              <a:stCxn id="41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4004" y="2597"/>
              <a:ext cx="225" cy="1035"/>
            </a:xfrm>
            <a:prstGeom prst="bentConnector2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7" name="肘形连接符 42"/>
            <p:cNvCxnSpPr>
              <a:stCxn id="41" idx="2"/>
            </p:cNvCxnSpPr>
            <p:nvPr>
              <p:custDataLst>
                <p:tags r:id="rId8"/>
              </p:custDataLst>
            </p:nvPr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9948" name="直接箭头连接符 49"/>
            <p:cNvCxnSpPr>
              <a:stCxn id="41" idx="2"/>
            </p:cNvCxnSpPr>
            <p:nvPr>
              <p:custDataLst>
                <p:tags r:id="rId9"/>
              </p:custDataLst>
            </p:nvPr>
          </p:nvCxnSpPr>
          <p:spPr>
            <a:xfrm flipH="1">
              <a:off x="4629" y="3227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2" name="流程图: 可选过程 51"/>
            <p:cNvSpPr/>
            <p:nvPr>
              <p:custDataLst>
                <p:tags r:id="rId10"/>
              </p:custDataLst>
            </p:nvPr>
          </p:nvSpPr>
          <p:spPr>
            <a:xfrm>
              <a:off x="3833" y="3454"/>
              <a:ext cx="1632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0" name="TextBox 67"/>
            <p:cNvSpPr txBox="1"/>
            <p:nvPr>
              <p:custDataLst>
                <p:tags r:id="rId11"/>
              </p:custDataLst>
            </p:nvPr>
          </p:nvSpPr>
          <p:spPr>
            <a:xfrm>
              <a:off x="5087" y="1955"/>
              <a:ext cx="6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Box 68"/>
            <p:cNvSpPr txBox="1"/>
            <p:nvPr>
              <p:custDataLst>
                <p:tags r:id="rId12"/>
              </p:custDataLst>
            </p:nvPr>
          </p:nvSpPr>
          <p:spPr>
            <a:xfrm>
              <a:off x="3507" y="1968"/>
              <a:ext cx="67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流程图: 过程 40"/>
            <p:cNvSpPr/>
            <p:nvPr>
              <p:custDataLst>
                <p:tags r:id="rId13"/>
              </p:custDataLst>
            </p:nvPr>
          </p:nvSpPr>
          <p:spPr>
            <a:xfrm>
              <a:off x="3787" y="1639"/>
              <a:ext cx="1724" cy="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9953" name="直接箭头连接符 20"/>
            <p:cNvCxnSpPr>
              <a:stCxn id="41" idx="2"/>
            </p:cNvCxnSpPr>
            <p:nvPr>
              <p:custDataLst>
                <p:tags r:id="rId14"/>
              </p:custDataLst>
            </p:nvPr>
          </p:nvCxnSpPr>
          <p:spPr>
            <a:xfrm>
              <a:off x="4646" y="1831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流程图: 可选过程 18"/>
            <p:cNvSpPr/>
            <p:nvPr>
              <p:custDataLst>
                <p:tags r:id="rId15"/>
              </p:custDataLst>
            </p:nvPr>
          </p:nvSpPr>
          <p:spPr>
            <a:xfrm>
              <a:off x="4150" y="3907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55" name="直接箭头连接符 49"/>
            <p:cNvCxnSpPr>
              <a:stCxn id="41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4634" y="3726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/>
          <p:nvPr/>
        </p:nvSpPr>
        <p:spPr>
          <a:xfrm>
            <a:off x="6227763" y="115888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62" name="Text Box 14"/>
          <p:cNvSpPr txBox="1"/>
          <p:nvPr/>
        </p:nvSpPr>
        <p:spPr>
          <a:xfrm>
            <a:off x="179388" y="1614488"/>
            <a:ext cx="22320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b: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1403350" y="2924175"/>
            <a:ext cx="1079500" cy="7921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b=a;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13"/>
          <p:cNvSpPr txBox="1"/>
          <p:nvPr/>
        </p:nvSpPr>
        <p:spPr>
          <a:xfrm>
            <a:off x="754063" y="4276725"/>
            <a:ext cx="360362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5" name="Text Box 13"/>
          <p:cNvSpPr txBox="1"/>
          <p:nvPr/>
        </p:nvSpPr>
        <p:spPr>
          <a:xfrm>
            <a:off x="1835150" y="42767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6" name="Text Box 7"/>
          <p:cNvSpPr txBox="1"/>
          <p:nvPr/>
        </p:nvSpPr>
        <p:spPr>
          <a:xfrm>
            <a:off x="538163" y="4708525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7" name="Text Box 10"/>
          <p:cNvSpPr txBox="1"/>
          <p:nvPr/>
        </p:nvSpPr>
        <p:spPr>
          <a:xfrm>
            <a:off x="1619250" y="468788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8" name="Text Box 13"/>
          <p:cNvSpPr txBox="1"/>
          <p:nvPr/>
        </p:nvSpPr>
        <p:spPr>
          <a:xfrm>
            <a:off x="250825" y="2420938"/>
            <a:ext cx="4105275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语言代码怎么写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9" name="Text Box 13"/>
          <p:cNvSpPr txBox="1"/>
          <p:nvPr/>
        </p:nvSpPr>
        <p:spPr>
          <a:xfrm>
            <a:off x="323850" y="3789363"/>
            <a:ext cx="2952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63" name="Text Box 7"/>
          <p:cNvSpPr txBox="1"/>
          <p:nvPr/>
        </p:nvSpPr>
        <p:spPr>
          <a:xfrm>
            <a:off x="539750" y="5308600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64" name="Text Box 10"/>
          <p:cNvSpPr txBox="1"/>
          <p:nvPr/>
        </p:nvSpPr>
        <p:spPr>
          <a:xfrm>
            <a:off x="1619250" y="5324475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2" name="Text Box 14"/>
          <p:cNvSpPr txBox="1"/>
          <p:nvPr/>
        </p:nvSpPr>
        <p:spPr>
          <a:xfrm>
            <a:off x="2625725" y="477361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70" name="Text Box 14"/>
          <p:cNvSpPr txBox="1"/>
          <p:nvPr/>
        </p:nvSpPr>
        <p:spPr>
          <a:xfrm>
            <a:off x="2627313" y="5445125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74" name="Text Box 13"/>
          <p:cNvSpPr txBox="1"/>
          <p:nvPr/>
        </p:nvSpPr>
        <p:spPr>
          <a:xfrm>
            <a:off x="2124075" y="1231900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5" name="Text Box 13"/>
          <p:cNvSpPr txBox="1"/>
          <p:nvPr/>
        </p:nvSpPr>
        <p:spPr>
          <a:xfrm>
            <a:off x="3205163" y="1231900"/>
            <a:ext cx="360362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6" name="Text Box 7"/>
          <p:cNvSpPr txBox="1"/>
          <p:nvPr/>
        </p:nvSpPr>
        <p:spPr>
          <a:xfrm>
            <a:off x="1908175" y="1663700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7" name="Text Box 10"/>
          <p:cNvSpPr txBox="1"/>
          <p:nvPr/>
        </p:nvSpPr>
        <p:spPr>
          <a:xfrm>
            <a:off x="2989263" y="1663700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6" name="Rectangle 4"/>
          <p:cNvSpPr/>
          <p:nvPr/>
        </p:nvSpPr>
        <p:spPr>
          <a:xfrm>
            <a:off x="5926138" y="2400300"/>
            <a:ext cx="1223962" cy="108108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t=a;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b=t;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77" name="Text Box 13"/>
          <p:cNvSpPr txBox="1"/>
          <p:nvPr/>
        </p:nvSpPr>
        <p:spPr>
          <a:xfrm>
            <a:off x="5537200" y="39592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8" name="Text Box 13"/>
          <p:cNvSpPr txBox="1"/>
          <p:nvPr/>
        </p:nvSpPr>
        <p:spPr>
          <a:xfrm>
            <a:off x="6588125" y="39592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9" name="Text Box 7"/>
          <p:cNvSpPr txBox="1"/>
          <p:nvPr/>
        </p:nvSpPr>
        <p:spPr>
          <a:xfrm>
            <a:off x="5135563" y="4440238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0" name="Text Box 10"/>
          <p:cNvSpPr txBox="1"/>
          <p:nvPr/>
        </p:nvSpPr>
        <p:spPr>
          <a:xfrm>
            <a:off x="6251575" y="44402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1" name="Text Box 13"/>
          <p:cNvSpPr txBox="1"/>
          <p:nvPr/>
        </p:nvSpPr>
        <p:spPr>
          <a:xfrm>
            <a:off x="4659313" y="1871663"/>
            <a:ext cx="4392612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正确做法：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加入辅助变量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82" name="Text Box 13"/>
          <p:cNvSpPr txBox="1"/>
          <p:nvPr/>
        </p:nvSpPr>
        <p:spPr>
          <a:xfrm>
            <a:off x="5091113" y="3552825"/>
            <a:ext cx="2952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83" name="Text Box 7"/>
          <p:cNvSpPr txBox="1"/>
          <p:nvPr/>
        </p:nvSpPr>
        <p:spPr>
          <a:xfrm>
            <a:off x="5170488" y="5094288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4" name="Text Box 10"/>
          <p:cNvSpPr txBox="1"/>
          <p:nvPr/>
        </p:nvSpPr>
        <p:spPr>
          <a:xfrm>
            <a:off x="6229350" y="50371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5" name="Text Box 7"/>
          <p:cNvSpPr txBox="1"/>
          <p:nvPr/>
        </p:nvSpPr>
        <p:spPr>
          <a:xfrm>
            <a:off x="5187950" y="5622925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6" name="Text Box 10"/>
          <p:cNvSpPr txBox="1"/>
          <p:nvPr/>
        </p:nvSpPr>
        <p:spPr>
          <a:xfrm>
            <a:off x="6248400" y="5643563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7" name="Text Box 14"/>
          <p:cNvSpPr txBox="1"/>
          <p:nvPr/>
        </p:nvSpPr>
        <p:spPr>
          <a:xfrm>
            <a:off x="7986713" y="446246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88" name="Text Box 14"/>
          <p:cNvSpPr txBox="1"/>
          <p:nvPr/>
        </p:nvSpPr>
        <p:spPr>
          <a:xfrm>
            <a:off x="8101013" y="511016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t=a;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89" name="Text Box 14"/>
          <p:cNvSpPr txBox="1"/>
          <p:nvPr/>
        </p:nvSpPr>
        <p:spPr>
          <a:xfrm>
            <a:off x="8101013" y="5678488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93" name="Text Box 13"/>
          <p:cNvSpPr txBox="1"/>
          <p:nvPr/>
        </p:nvSpPr>
        <p:spPr>
          <a:xfrm>
            <a:off x="7524750" y="3979863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4" name="Text Box 10"/>
          <p:cNvSpPr txBox="1"/>
          <p:nvPr/>
        </p:nvSpPr>
        <p:spPr>
          <a:xfrm>
            <a:off x="7194550" y="4443413"/>
            <a:ext cx="784225" cy="4699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5" name="Text Box 10"/>
          <p:cNvSpPr txBox="1"/>
          <p:nvPr/>
        </p:nvSpPr>
        <p:spPr>
          <a:xfrm>
            <a:off x="7258050" y="50276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6" name="Text Box 10"/>
          <p:cNvSpPr txBox="1"/>
          <p:nvPr/>
        </p:nvSpPr>
        <p:spPr>
          <a:xfrm>
            <a:off x="7213600" y="55991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7" name="Text Box 7"/>
          <p:cNvSpPr txBox="1"/>
          <p:nvPr/>
        </p:nvSpPr>
        <p:spPr>
          <a:xfrm>
            <a:off x="5199063" y="6170613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8" name="Text Box 10"/>
          <p:cNvSpPr txBox="1"/>
          <p:nvPr/>
        </p:nvSpPr>
        <p:spPr>
          <a:xfrm>
            <a:off x="6227763" y="61547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9" name="Text Box 14"/>
          <p:cNvSpPr txBox="1"/>
          <p:nvPr/>
        </p:nvSpPr>
        <p:spPr>
          <a:xfrm>
            <a:off x="8101013" y="6286500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b=t;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300" name="Text Box 10"/>
          <p:cNvSpPr txBox="1"/>
          <p:nvPr/>
        </p:nvSpPr>
        <p:spPr>
          <a:xfrm>
            <a:off x="7213600" y="61579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306" name="AutoShape 98"/>
          <p:cNvSpPr/>
          <p:nvPr/>
        </p:nvSpPr>
        <p:spPr>
          <a:xfrm>
            <a:off x="2484755" y="5474606"/>
            <a:ext cx="2651125" cy="1943193"/>
          </a:xfrm>
          <a:prstGeom prst="irregularSeal1">
            <a:avLst/>
          </a:prstGeom>
          <a:solidFill>
            <a:srgbClr val="FF0000"/>
          </a:solidFill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的值被覆盖，丢了！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307" name="Line 99"/>
          <p:cNvSpPr/>
          <p:nvPr/>
        </p:nvSpPr>
        <p:spPr>
          <a:xfrm flipH="1">
            <a:off x="620713" y="5229225"/>
            <a:ext cx="1511300" cy="10080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08" name="Line 100"/>
          <p:cNvSpPr/>
          <p:nvPr/>
        </p:nvSpPr>
        <p:spPr>
          <a:xfrm>
            <a:off x="755650" y="5157788"/>
            <a:ext cx="1295400" cy="12239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10" name="Freeform 102"/>
          <p:cNvSpPr/>
          <p:nvPr/>
        </p:nvSpPr>
        <p:spPr>
          <a:xfrm>
            <a:off x="6877050" y="2349500"/>
            <a:ext cx="1547813" cy="1258888"/>
          </a:xfrm>
          <a:custGeom>
            <a:avLst/>
            <a:gdLst/>
            <a:ahLst/>
            <a:cxnLst>
              <a:cxn ang="0">
                <a:pos x="0" y="611188"/>
              </a:cxn>
              <a:cxn ang="0">
                <a:pos x="360363" y="1187450"/>
              </a:cxn>
              <a:cxn ang="0">
                <a:pos x="1368425" y="179388"/>
              </a:cxn>
              <a:cxn ang="0">
                <a:pos x="1439863" y="107950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99"/>
          <p:cNvSpPr/>
          <p:nvPr/>
        </p:nvSpPr>
        <p:spPr>
          <a:xfrm flipH="1">
            <a:off x="2268538" y="3500438"/>
            <a:ext cx="1511300" cy="10080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Line 100"/>
          <p:cNvSpPr/>
          <p:nvPr/>
        </p:nvSpPr>
        <p:spPr>
          <a:xfrm>
            <a:off x="2484438" y="3429000"/>
            <a:ext cx="1295400" cy="12239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Line 99"/>
          <p:cNvSpPr/>
          <p:nvPr/>
        </p:nvSpPr>
        <p:spPr>
          <a:xfrm flipH="1">
            <a:off x="612775" y="5229225"/>
            <a:ext cx="1511300" cy="10080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Line 100"/>
          <p:cNvSpPr/>
          <p:nvPr/>
        </p:nvSpPr>
        <p:spPr>
          <a:xfrm>
            <a:off x="746125" y="5157788"/>
            <a:ext cx="1295400" cy="12239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94263" grpId="0" bldLvl="0" animBg="1"/>
      <p:bldP spid="94264" grpId="0" bldLvl="0" animBg="1"/>
      <p:bldP spid="94270" grpId="0"/>
      <p:bldP spid="94276" grpId="0" animBg="1"/>
      <p:bldP spid="94277" grpId="0"/>
      <p:bldP spid="94278" grpId="0"/>
      <p:bldP spid="94279" grpId="0" bldLvl="0" animBg="1"/>
      <p:bldP spid="94280" grpId="0" bldLvl="0" animBg="1"/>
      <p:bldP spid="94281" grpId="0"/>
      <p:bldP spid="94282" grpId="0"/>
      <p:bldP spid="94283" grpId="0" bldLvl="0" animBg="1"/>
      <p:bldP spid="94284" grpId="0" bldLvl="0" animBg="1"/>
      <p:bldP spid="94285" grpId="0" bldLvl="0" animBg="1"/>
      <p:bldP spid="94286" grpId="0" bldLvl="0" animBg="1"/>
      <p:bldP spid="94287" grpId="0"/>
      <p:bldP spid="94288" grpId="0"/>
      <p:bldP spid="94289" grpId="0"/>
      <p:bldP spid="94293" grpId="0"/>
      <p:bldP spid="94294" grpId="0" animBg="1"/>
      <p:bldP spid="94295" grpId="0" bldLvl="0" animBg="1"/>
      <p:bldP spid="94296" grpId="0" bldLvl="0" animBg="1"/>
      <p:bldP spid="94297" grpId="0" bldLvl="0" animBg="1"/>
      <p:bldP spid="94298" grpId="0" bldLvl="0" animBg="1"/>
      <p:bldP spid="94299" grpId="0"/>
      <p:bldP spid="94300" grpId="0" bldLvl="0" animBg="1"/>
      <p:bldP spid="9430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428596" y="-46355"/>
            <a:ext cx="4393881" cy="693483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int a,b, t;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scanf("%d%d",&amp;a,&amp;b);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if (a&gt;b)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交换a和b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t=a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a=b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b=t;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printf("%d,%d", a, 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return 0;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5075555" y="1700213"/>
            <a:ext cx="4248150" cy="4748212"/>
            <a:chOff x="3107" y="1186"/>
            <a:chExt cx="2676" cy="2991"/>
          </a:xfrm>
        </p:grpSpPr>
        <p:sp>
          <p:nvSpPr>
            <p:cNvPr id="19" name="流程图: 可选过程 18"/>
            <p:cNvSpPr/>
            <p:nvPr>
              <p:custDataLst>
                <p:tags r:id="rId1"/>
              </p:custDataLst>
            </p:nvPr>
          </p:nvSpPr>
          <p:spPr>
            <a:xfrm>
              <a:off x="4195" y="1186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41" name="直接箭头连接符 20"/>
            <p:cNvCxnSpPr/>
            <p:nvPr>
              <p:custDataLst>
                <p:tags r:id="rId2"/>
              </p:custDataLst>
            </p:nvPr>
          </p:nvCxnSpPr>
          <p:spPr>
            <a:xfrm>
              <a:off x="4649" y="1458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" name="流程图: 决策 21"/>
            <p:cNvSpPr/>
            <p:nvPr>
              <p:custDataLst>
                <p:tags r:id="rId3"/>
              </p:custDataLst>
            </p:nvPr>
          </p:nvSpPr>
          <p:spPr>
            <a:xfrm>
              <a:off x="3976" y="1980"/>
              <a:ext cx="1305" cy="4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" name="肘形连接符 30"/>
            <p:cNvCxnSpPr/>
            <p:nvPr>
              <p:custDataLst>
                <p:tags r:id="rId4"/>
              </p:custDataLst>
            </p:nvPr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4" name="肘形连接符 32"/>
            <p:cNvCxnSpPr/>
            <p:nvPr>
              <p:custDataLst>
                <p:tags r:id="rId5"/>
              </p:custDataLst>
            </p:nvPr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1" name="流程图: 过程 40"/>
            <p:cNvSpPr/>
            <p:nvPr>
              <p:custDataLst>
                <p:tags r:id="rId6"/>
              </p:custDataLst>
            </p:nvPr>
          </p:nvSpPr>
          <p:spPr>
            <a:xfrm>
              <a:off x="3107" y="2637"/>
              <a:ext cx="990" cy="360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肘形连接符 42"/>
            <p:cNvCxnSpPr>
              <a:stCxn id="41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4004" y="2597"/>
              <a:ext cx="225" cy="1035"/>
            </a:xfrm>
            <a:prstGeom prst="bentConnector2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7" name="肘形连接符 42"/>
            <p:cNvCxnSpPr>
              <a:stCxn id="41" idx="2"/>
            </p:cNvCxnSpPr>
            <p:nvPr>
              <p:custDataLst>
                <p:tags r:id="rId8"/>
              </p:custDataLst>
            </p:nvPr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9948" name="直接箭头连接符 49"/>
            <p:cNvCxnSpPr>
              <a:stCxn id="41" idx="2"/>
            </p:cNvCxnSpPr>
            <p:nvPr>
              <p:custDataLst>
                <p:tags r:id="rId9"/>
              </p:custDataLst>
            </p:nvPr>
          </p:nvCxnSpPr>
          <p:spPr>
            <a:xfrm flipH="1">
              <a:off x="4629" y="3227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2" name="流程图: 可选过程 51"/>
            <p:cNvSpPr/>
            <p:nvPr>
              <p:custDataLst>
                <p:tags r:id="rId10"/>
              </p:custDataLst>
            </p:nvPr>
          </p:nvSpPr>
          <p:spPr>
            <a:xfrm>
              <a:off x="3833" y="3454"/>
              <a:ext cx="1632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0" name="TextBox 67"/>
            <p:cNvSpPr txBox="1"/>
            <p:nvPr>
              <p:custDataLst>
                <p:tags r:id="rId11"/>
              </p:custDataLst>
            </p:nvPr>
          </p:nvSpPr>
          <p:spPr>
            <a:xfrm>
              <a:off x="5087" y="1955"/>
              <a:ext cx="6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Box 68"/>
            <p:cNvSpPr txBox="1"/>
            <p:nvPr>
              <p:custDataLst>
                <p:tags r:id="rId12"/>
              </p:custDataLst>
            </p:nvPr>
          </p:nvSpPr>
          <p:spPr>
            <a:xfrm>
              <a:off x="3507" y="1968"/>
              <a:ext cx="67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流程图: 过程 40"/>
            <p:cNvSpPr/>
            <p:nvPr>
              <p:custDataLst>
                <p:tags r:id="rId13"/>
              </p:custDataLst>
            </p:nvPr>
          </p:nvSpPr>
          <p:spPr>
            <a:xfrm>
              <a:off x="3787" y="1639"/>
              <a:ext cx="1724" cy="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9953" name="直接箭头连接符 20"/>
            <p:cNvCxnSpPr>
              <a:stCxn id="41" idx="2"/>
            </p:cNvCxnSpPr>
            <p:nvPr>
              <p:custDataLst>
                <p:tags r:id="rId14"/>
              </p:custDataLst>
            </p:nvPr>
          </p:nvCxnSpPr>
          <p:spPr>
            <a:xfrm>
              <a:off x="4646" y="1831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流程图: 可选过程 18"/>
            <p:cNvSpPr/>
            <p:nvPr>
              <p:custDataLst>
                <p:tags r:id="rId15"/>
              </p:custDataLst>
            </p:nvPr>
          </p:nvSpPr>
          <p:spPr>
            <a:xfrm>
              <a:off x="4150" y="3907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55" name="直接箭头连接符 49"/>
            <p:cNvCxnSpPr>
              <a:stCxn id="41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4634" y="3726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41986" name="Rectangle 2"/>
          <p:cNvSpPr/>
          <p:nvPr/>
        </p:nvSpPr>
        <p:spPr>
          <a:xfrm>
            <a:off x="6300470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交换两数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6" descr="b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03" y="1903095"/>
            <a:ext cx="2422525" cy="2725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10"/>
          <p:cNvSpPr/>
          <p:nvPr/>
        </p:nvSpPr>
        <p:spPr>
          <a:xfrm>
            <a:off x="3492500" y="5715000"/>
            <a:ext cx="200977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195" name="Picture 7" descr="b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8" y="1455738"/>
            <a:ext cx="3929062" cy="434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实际问题中的选择结构分类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pic>
        <p:nvPicPr>
          <p:cNvPr id="763911" name="Picture 7" descr="b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917065"/>
            <a:ext cx="2574925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lstStyle/>
          <a:p>
            <a:r>
              <a:rPr lang="zh-CN" altLang="en-US" smtClean="0"/>
              <a:t>选择结构程序综合举例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0325" y="1485265"/>
            <a:ext cx="5499100" cy="82677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+bx+c=0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方程的解。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9295" y="2421255"/>
          <a:ext cx="5471160" cy="378777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67790"/>
                <a:gridCol w="1367790"/>
                <a:gridCol w="1367790"/>
                <a:gridCol w="1367790"/>
              </a:tblGrid>
              <a:tr h="41719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lang="en-US" altLang="zh-CN" sz="24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rowSpan="3"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输出不是“二次方程”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baseline="30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计算和输出两个相等的实根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1097915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计算和输出两个不等实根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计算和输出两个共轭复根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49874" y="4364962"/>
            <a:ext cx="1359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smtClean="0">
                <a:solidFill>
                  <a:schemeClr val="tx1"/>
                </a:solidFill>
              </a:rPr>
              <a:t>b</a:t>
            </a:r>
            <a:r>
              <a:rPr lang="en-US" altLang="zh-CN" b="0" baseline="30000" smtClean="0">
                <a:solidFill>
                  <a:schemeClr val="tx1"/>
                </a:solidFill>
              </a:rPr>
              <a:t>2</a:t>
            </a:r>
            <a:r>
              <a:rPr lang="en-US" altLang="zh-CN" b="0" smtClean="0">
                <a:solidFill>
                  <a:schemeClr val="tx1"/>
                </a:solidFill>
              </a:rPr>
              <a:t>-4ac&gt;0 </a:t>
            </a:r>
            <a:endParaRPr lang="en-US" altLang="zh-CN" b="0" smtClean="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/>
          <p:nvPr/>
        </p:nvSpPr>
        <p:spPr>
          <a:xfrm>
            <a:off x="6300470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lstStyle/>
          <a:p>
            <a:r>
              <a:rPr lang="zh-CN" altLang="en-US" smtClean="0"/>
              <a:t>选择结构程序综合举例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5" y="-228600"/>
            <a:ext cx="8592185" cy="7242175"/>
          </a:xfrm>
          <a:prstGeom prst="roundRect">
            <a:avLst>
              <a:gd name="adj" fmla="val 1067"/>
            </a:avLst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a,b,c,disc,x1,x2,realpart,imagpart;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lf,%lf,%lf",&amp;a,&amp;b,&amp;c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equation ");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(a)&lt;=1e-6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("is not a quadratic\n");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disc=b*b-4*a*c;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(disc)&lt;=1e-6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("has two equal roots:%8.4f\n",-b/(2*a));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disc&gt;1e-6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x1=(-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b+sqrt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(disc))/(2*a);  x2=(-b-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(disc))/(2*a);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("has distinct real roots:%8.4f and %8.4f\n",x1,x2);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=-b/(2*a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		//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是复根的实部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(-disc)/(2*a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是复根的虚部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("has complex roots:\n");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("%8.4f+%8.4fi\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n",realpart,imagpart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输出一个复数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("%8.4f-%8.4fi\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n",realpart,imagpart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输出另一个复数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 } 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80915" y="-90170"/>
          <a:ext cx="4391660" cy="27813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3960"/>
                <a:gridCol w="763270"/>
                <a:gridCol w="1205865"/>
                <a:gridCol w="1218565"/>
              </a:tblGrid>
              <a:tr h="312420">
                <a:tc gridSpan="4">
                  <a:txBody>
                    <a:bodyPr/>
                    <a:p>
                      <a:pPr algn="ctr"/>
                      <a:r>
                        <a:rPr lang="zh-CN" altLang="en-US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>
                  <a:txBody>
                    <a:bodyPr/>
                    <a:p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p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 rowSpan="3">
                  <a:txBody>
                    <a:bodyPr/>
                    <a:p>
                      <a:r>
                        <a:rPr lang="zh-CN" altLang="en-US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输出不是“二次方程”</a:t>
                      </a:r>
                      <a:endParaRPr lang="zh-CN" altLang="en-US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30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r>
                        <a:rPr lang="zh-CN" altLang="en-US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计算和输出两个相等的实根</a:t>
                      </a:r>
                      <a:endParaRPr lang="zh-CN" altLang="en-US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/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800100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计算和输出两个不等实根</a:t>
                      </a:r>
                      <a:endParaRPr lang="zh-CN" altLang="en-US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计算和输出两个共轭复根</a:t>
                      </a:r>
                      <a:endParaRPr lang="zh-CN" altLang="en-US" sz="16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487259" y="1341092"/>
            <a:ext cx="967105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b="0" smtClean="0">
                <a:solidFill>
                  <a:schemeClr val="tx1"/>
                </a:solidFill>
              </a:rPr>
              <a:t>b</a:t>
            </a:r>
            <a:r>
              <a:rPr lang="en-US" altLang="zh-CN" sz="1600" b="0" baseline="30000" smtClean="0">
                <a:solidFill>
                  <a:schemeClr val="tx1"/>
                </a:solidFill>
              </a:rPr>
              <a:t>2</a:t>
            </a:r>
            <a:r>
              <a:rPr lang="en-US" altLang="zh-CN" sz="1600" b="0" smtClean="0">
                <a:solidFill>
                  <a:schemeClr val="tx1"/>
                </a:solidFill>
              </a:rPr>
              <a:t>-4ac&gt;0 </a:t>
            </a:r>
            <a:endParaRPr lang="en-US" altLang="zh-CN" sz="16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83575" cy="45227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dirty="0">
                <a:latin typeface="Times New Roman" panose="02020603050405020304" pitchFamily="18" charset="0"/>
              </a:rPr>
              <a:t>结构的程序设计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if ...(else)...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switch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条件运算符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?    :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if </a:t>
            </a:r>
            <a:r>
              <a:rPr lang="zh-CN" altLang="en-US" b="1" dirty="0">
                <a:latin typeface="Times New Roman" panose="02020603050405020304" pitchFamily="18" charset="0"/>
              </a:rPr>
              <a:t>语句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323850" y="1557338"/>
            <a:ext cx="3600450" cy="6477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zh-CN" altLang="en-US" dirty="0">
                <a:latin typeface="Times New Roman" panose="02020603050405020304" pitchFamily="18" charset="0"/>
              </a:rPr>
              <a:t>语句有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种格式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Text Box 16"/>
          <p:cNvSpPr txBox="1"/>
          <p:nvPr/>
        </p:nvSpPr>
        <p:spPr>
          <a:xfrm>
            <a:off x="395288" y="2409825"/>
            <a:ext cx="4968875" cy="29845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en-US" altLang="zh-CN" sz="32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计算表达式的值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时，执行语句；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即为假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语句的下一条语句。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Text Box 19"/>
          <p:cNvSpPr txBox="1"/>
          <p:nvPr/>
        </p:nvSpPr>
        <p:spPr>
          <a:xfrm>
            <a:off x="5147628" y="5805488"/>
            <a:ext cx="2592387" cy="8318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表达式, 必须用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一对小括号括起来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245" name="Group 20"/>
          <p:cNvGrpSpPr/>
          <p:nvPr/>
        </p:nvGrpSpPr>
        <p:grpSpPr>
          <a:xfrm>
            <a:off x="5808663" y="1916113"/>
            <a:ext cx="3011487" cy="3459162"/>
            <a:chOff x="431" y="1705"/>
            <a:chExt cx="1897" cy="2179"/>
          </a:xfrm>
        </p:grpSpPr>
        <p:sp>
          <p:nvSpPr>
            <p:cNvPr id="10246" name="Text Box 5"/>
            <p:cNvSpPr txBox="1"/>
            <p:nvPr/>
          </p:nvSpPr>
          <p:spPr>
            <a:xfrm>
              <a:off x="1247" y="2523"/>
              <a:ext cx="392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AutoShape 6"/>
            <p:cNvSpPr/>
            <p:nvPr/>
          </p:nvSpPr>
          <p:spPr>
            <a:xfrm>
              <a:off x="591" y="2069"/>
              <a:ext cx="1272" cy="475"/>
            </a:xfrm>
            <a:prstGeom prst="diamond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表达式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248" name="Line 7"/>
            <p:cNvSpPr/>
            <p:nvPr/>
          </p:nvSpPr>
          <p:spPr>
            <a:xfrm>
              <a:off x="1887" y="2316"/>
              <a:ext cx="441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49" name="Line 8"/>
            <p:cNvSpPr/>
            <p:nvPr/>
          </p:nvSpPr>
          <p:spPr>
            <a:xfrm>
              <a:off x="1247" y="1705"/>
              <a:ext cx="0" cy="38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0" name="Rectangle 9"/>
            <p:cNvSpPr/>
            <p:nvPr/>
          </p:nvSpPr>
          <p:spPr>
            <a:xfrm>
              <a:off x="649" y="2794"/>
              <a:ext cx="1174" cy="333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  句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251" name="Line 10"/>
            <p:cNvSpPr/>
            <p:nvPr/>
          </p:nvSpPr>
          <p:spPr>
            <a:xfrm>
              <a:off x="1226" y="3158"/>
              <a:ext cx="0" cy="38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2" name="Rectangle 11"/>
            <p:cNvSpPr/>
            <p:nvPr/>
          </p:nvSpPr>
          <p:spPr>
            <a:xfrm>
              <a:off x="431" y="3552"/>
              <a:ext cx="1615" cy="332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2000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if</a:t>
              </a:r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语句的下一语句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253" name="Line 12"/>
            <p:cNvSpPr/>
            <p:nvPr/>
          </p:nvSpPr>
          <p:spPr>
            <a:xfrm>
              <a:off x="2322" y="2316"/>
              <a:ext cx="0" cy="95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4" name="Text Box 13"/>
            <p:cNvSpPr txBox="1"/>
            <p:nvPr/>
          </p:nvSpPr>
          <p:spPr>
            <a:xfrm>
              <a:off x="1907" y="2024"/>
              <a:ext cx="202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Line 14"/>
            <p:cNvSpPr/>
            <p:nvPr/>
          </p:nvSpPr>
          <p:spPr>
            <a:xfrm flipH="1">
              <a:off x="1226" y="3267"/>
              <a:ext cx="1077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6" name="Line 15"/>
            <p:cNvSpPr/>
            <p:nvPr/>
          </p:nvSpPr>
          <p:spPr>
            <a:xfrm>
              <a:off x="1226" y="2539"/>
              <a:ext cx="0" cy="272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</p:grpSp>
      <p:sp>
        <p:nvSpPr>
          <p:cNvPr id="10257" name="Rectangle 18"/>
          <p:cNvSpPr/>
          <p:nvPr/>
        </p:nvSpPr>
        <p:spPr>
          <a:xfrm>
            <a:off x="5345113" y="1458913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58" name="Text Box 16"/>
          <p:cNvSpPr txBox="1"/>
          <p:nvPr/>
        </p:nvSpPr>
        <p:spPr>
          <a:xfrm>
            <a:off x="395288" y="5653088"/>
            <a:ext cx="496887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y&gt;0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  printf( “%d”, y);</a:t>
            </a:r>
            <a:endParaRPr lang="zh-CN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9"/>
          <p:cNvGrpSpPr/>
          <p:nvPr/>
        </p:nvGrpSpPr>
        <p:grpSpPr>
          <a:xfrm>
            <a:off x="5322253" y="2348548"/>
            <a:ext cx="3579812" cy="3276600"/>
            <a:chOff x="68" y="1434"/>
            <a:chExt cx="2255" cy="2064"/>
          </a:xfrm>
        </p:grpSpPr>
        <p:sp>
          <p:nvSpPr>
            <p:cNvPr id="11266" name="AutoShape 5"/>
            <p:cNvSpPr/>
            <p:nvPr/>
          </p:nvSpPr>
          <p:spPr>
            <a:xfrm>
              <a:off x="236" y="1818"/>
              <a:ext cx="1248" cy="480"/>
            </a:xfrm>
            <a:prstGeom prst="diamond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dirty="0"/>
                <a:t>表达式</a:t>
              </a:r>
              <a:endParaRPr lang="zh-CN" altLang="en-US" sz="2000" b="0" dirty="0"/>
            </a:p>
          </p:txBody>
        </p:sp>
        <p:sp>
          <p:nvSpPr>
            <p:cNvPr id="11267" name="Line 6"/>
            <p:cNvSpPr/>
            <p:nvPr/>
          </p:nvSpPr>
          <p:spPr>
            <a:xfrm>
              <a:off x="839" y="1434"/>
              <a:ext cx="0" cy="384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68" name="Line 7"/>
            <p:cNvSpPr/>
            <p:nvPr/>
          </p:nvSpPr>
          <p:spPr>
            <a:xfrm>
              <a:off x="851" y="2296"/>
              <a:ext cx="0" cy="24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69" name="Rectangle 8"/>
            <p:cNvSpPr/>
            <p:nvPr/>
          </p:nvSpPr>
          <p:spPr>
            <a:xfrm>
              <a:off x="284" y="2538"/>
              <a:ext cx="1152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dirty="0">
                  <a:cs typeface="Times New Roman" panose="02020603050405020304" pitchFamily="18" charset="0"/>
                </a:rPr>
                <a:t>语    句1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0" name="Line 9"/>
            <p:cNvSpPr/>
            <p:nvPr/>
          </p:nvSpPr>
          <p:spPr>
            <a:xfrm>
              <a:off x="845" y="2886"/>
              <a:ext cx="0" cy="288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1" name="Rectangle 10"/>
            <p:cNvSpPr/>
            <p:nvPr/>
          </p:nvSpPr>
          <p:spPr>
            <a:xfrm>
              <a:off x="68" y="3162"/>
              <a:ext cx="1584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2000" b="0" dirty="0">
                  <a:cs typeface="Times New Roman" panose="02020603050405020304" pitchFamily="18" charset="0"/>
                </a:rPr>
                <a:t>if</a:t>
              </a:r>
              <a:r>
                <a:rPr lang="zh-CN" altLang="en-US" sz="2000" b="0" dirty="0"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2" name="Line 11"/>
            <p:cNvSpPr/>
            <p:nvPr/>
          </p:nvSpPr>
          <p:spPr>
            <a:xfrm flipH="1">
              <a:off x="839" y="3022"/>
              <a:ext cx="1056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3" name="Text Box 12"/>
            <p:cNvSpPr txBox="1"/>
            <p:nvPr/>
          </p:nvSpPr>
          <p:spPr>
            <a:xfrm>
              <a:off x="1384" y="1842"/>
              <a:ext cx="384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13"/>
            <p:cNvSpPr txBox="1"/>
            <p:nvPr/>
          </p:nvSpPr>
          <p:spPr>
            <a:xfrm>
              <a:off x="864" y="2296"/>
              <a:ext cx="384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Rectangle 14"/>
            <p:cNvSpPr/>
            <p:nvPr/>
          </p:nvSpPr>
          <p:spPr>
            <a:xfrm>
              <a:off x="1519" y="2387"/>
              <a:ext cx="804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dirty="0">
                  <a:cs typeface="Times New Roman" panose="02020603050405020304" pitchFamily="18" charset="0"/>
                </a:rPr>
                <a:t>语    句2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6" name="Line 15"/>
            <p:cNvSpPr/>
            <p:nvPr/>
          </p:nvSpPr>
          <p:spPr>
            <a:xfrm>
              <a:off x="1900" y="2069"/>
              <a:ext cx="0" cy="336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7" name="Line 16"/>
            <p:cNvSpPr/>
            <p:nvPr/>
          </p:nvSpPr>
          <p:spPr>
            <a:xfrm>
              <a:off x="1908" y="2734"/>
              <a:ext cx="0" cy="288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8" name="Line 17"/>
            <p:cNvSpPr/>
            <p:nvPr/>
          </p:nvSpPr>
          <p:spPr>
            <a:xfrm>
              <a:off x="1464" y="2059"/>
              <a:ext cx="45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79" name="Text Box 18"/>
          <p:cNvSpPr txBox="1"/>
          <p:nvPr/>
        </p:nvSpPr>
        <p:spPr>
          <a:xfrm>
            <a:off x="287338" y="1606550"/>
            <a:ext cx="4572000" cy="292290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2: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3200" b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if  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表达式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lang="en-US" altLang="zh-CN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lang="en-US" altLang="zh-CN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计算表达式的值，结果为非0，执行语句1；否则执行语句2。</a:t>
            </a:r>
            <a:endParaRPr lang="en-US" altLang="zh-CN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28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1" name="Rectangle 18"/>
          <p:cNvSpPr/>
          <p:nvPr/>
        </p:nvSpPr>
        <p:spPr>
          <a:xfrm>
            <a:off x="5076825" y="1557338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2" name="Text Box 18"/>
          <p:cNvSpPr txBox="1"/>
          <p:nvPr/>
        </p:nvSpPr>
        <p:spPr>
          <a:xfrm>
            <a:off x="295593" y="4940618"/>
            <a:ext cx="4572000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x&gt;y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printf(“%d”, y);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printf(“%d”, x);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4"/>
          <p:cNvSpPr txBox="1"/>
          <p:nvPr/>
        </p:nvSpPr>
        <p:spPr>
          <a:xfrm>
            <a:off x="0" y="2119313"/>
            <a:ext cx="8855075" cy="415417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3: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表达式1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表达式2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表达式3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语句3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... ...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表达式n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语句n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else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语句n+1</a:t>
            </a:r>
            <a:r>
              <a:rPr lang="en-US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lang="en-US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当表达式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成立时，执行语句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；否则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如果表达式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2, ... ,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直到当条件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成立时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否则执行语句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n+1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2290" name="Group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05325" y="1052513"/>
            <a:ext cx="4638675" cy="2597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291" name="Text Box 45"/>
          <p:cNvSpPr txBox="1"/>
          <p:nvPr/>
        </p:nvSpPr>
        <p:spPr>
          <a:xfrm>
            <a:off x="1619250" y="6345555"/>
            <a:ext cx="7450455" cy="46037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语句的嵌套格式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用于解决多项选择问题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3" name="Rectangle 18"/>
          <p:cNvSpPr/>
          <p:nvPr/>
        </p:nvSpPr>
        <p:spPr>
          <a:xfrm>
            <a:off x="1640523" y="1341438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/>
          <p:nvPr/>
        </p:nvSpPr>
        <p:spPr>
          <a:xfrm>
            <a:off x="25685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46225" y="2565400"/>
            <a:ext cx="6396990" cy="3550920"/>
            <a:chOff x="2096" y="4153"/>
            <a:chExt cx="10074" cy="5592"/>
          </a:xfrm>
        </p:grpSpPr>
        <p:sp>
          <p:nvSpPr>
            <p:cNvPr id="13313" name="Rectangle 4"/>
            <p:cNvSpPr/>
            <p:nvPr/>
          </p:nvSpPr>
          <p:spPr>
            <a:xfrm>
              <a:off x="2096" y="4153"/>
              <a:ext cx="10074" cy="55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/>
            <a:p>
              <a:r>
                <a:rPr lang="zh-CN" altLang="en-US" sz="2800" b="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形式：</a:t>
              </a:r>
              <a:endPara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</a:t>
              </a:r>
              <a:endPara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</a:t>
              </a:r>
              <a:r>
                <a:rPr lang="en-US" altLang="zh-CN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  </a:t>
              </a:r>
              <a:r>
                <a:rPr lang="zh-CN" altLang="en-US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lang="en-US" altLang="zh-CN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else     </a:t>
              </a:r>
              <a:r>
                <a:rPr lang="zh-CN" altLang="en-US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lang="en-US" altLang="zh-CN" sz="2800" b="0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else</a:t>
              </a:r>
              <a:endPara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</a:t>
              </a:r>
              <a:r>
                <a:rPr lang="en-US" altLang="zh-CN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  </a:t>
              </a:r>
              <a:r>
                <a:rPr lang="zh-CN" altLang="en-US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lang="en-US" altLang="zh-CN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else     </a:t>
              </a:r>
              <a:r>
                <a:rPr lang="zh-CN" altLang="en-US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lang="en-US" altLang="zh-CN" sz="28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14" name="AutoShape 5"/>
            <p:cNvSpPr/>
            <p:nvPr>
              <p:custDataLst>
                <p:tags r:id="rId1"/>
              </p:custDataLst>
            </p:nvPr>
          </p:nvSpPr>
          <p:spPr>
            <a:xfrm>
              <a:off x="6968" y="6079"/>
              <a:ext cx="792" cy="1132"/>
            </a:xfrm>
            <a:prstGeom prst="curvedLeftArrow">
              <a:avLst>
                <a:gd name="adj1" fmla="val 28580"/>
                <a:gd name="adj2" fmla="val 57160"/>
                <a:gd name="adj3" fmla="val 33319"/>
              </a:avLst>
            </a:prstGeom>
            <a:solidFill>
              <a:srgbClr val="FFFF00"/>
            </a:solidFill>
            <a:ln w="12700">
              <a:noFill/>
            </a:ln>
          </p:spPr>
          <p:txBody>
            <a:bodyPr wrap="none" anchor="ctr" anchorCtr="0"/>
            <a:lstStyle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5" name="AutoShape 6"/>
            <p:cNvSpPr/>
            <p:nvPr>
              <p:custDataLst>
                <p:tags r:id="rId2"/>
              </p:custDataLst>
            </p:nvPr>
          </p:nvSpPr>
          <p:spPr>
            <a:xfrm>
              <a:off x="7195" y="8124"/>
              <a:ext cx="793" cy="1132"/>
            </a:xfrm>
            <a:prstGeom prst="curvedLeftArrow">
              <a:avLst>
                <a:gd name="adj1" fmla="val 28580"/>
                <a:gd name="adj2" fmla="val 57160"/>
                <a:gd name="adj3" fmla="val 33319"/>
              </a:avLst>
            </a:prstGeom>
            <a:solidFill>
              <a:srgbClr val="FFFF00"/>
            </a:solidFill>
            <a:ln w="12700">
              <a:noFill/>
            </a:ln>
          </p:spPr>
          <p:txBody>
            <a:bodyPr wrap="none" anchor="ctr" anchorCtr="0"/>
            <a:lstStyle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Rectangle 7"/>
            <p:cNvSpPr/>
            <p:nvPr>
              <p:custDataLst>
                <p:tags r:id="rId3"/>
              </p:custDataLst>
            </p:nvPr>
          </p:nvSpPr>
          <p:spPr>
            <a:xfrm>
              <a:off x="8213" y="5854"/>
              <a:ext cx="2722" cy="14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内嵌</a:t>
              </a:r>
              <a:r>
                <a:rPr lang="en-US" altLang="zh-CN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if…else</a:t>
              </a:r>
              <a:endPara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18" name="Rectangle 7"/>
            <p:cNvSpPr/>
            <p:nvPr>
              <p:custDataLst>
                <p:tags r:id="rId4"/>
              </p:custDataLst>
            </p:nvPr>
          </p:nvSpPr>
          <p:spPr>
            <a:xfrm>
              <a:off x="8328" y="7894"/>
              <a:ext cx="2722" cy="14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内嵌</a:t>
              </a:r>
              <a:r>
                <a:rPr lang="en-US" altLang="zh-CN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if…else</a:t>
              </a:r>
              <a:endPara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Rectangle 4"/>
          <p:cNvSpPr/>
          <p:nvPr/>
        </p:nvSpPr>
        <p:spPr>
          <a:xfrm>
            <a:off x="323850" y="1899285"/>
            <a:ext cx="8916670" cy="56578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语句中又包含一个或多个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语句，称为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</a:t>
            </a:r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800" b="0" dirty="0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TABLE_BEAUTIFY" val="smartTable{49c0304c-89d5-4025-82c1-5c4f0d0a279f}"/>
  <p:tag name="TABLE_ENDDRAG_ORIGIN_RECT" val="430*298"/>
  <p:tag name="TABLE_ENDDRAG_RECT" val="123*187*430*298"/>
</p:tagLst>
</file>

<file path=ppt/tags/tag4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40.xml><?xml version="1.0" encoding="utf-8"?>
<p:tagLst xmlns:p="http://schemas.openxmlformats.org/presentationml/2006/main">
  <p:tag name="KSO_WM_UNIT_TABLE_BEAUTIFY" val="smartTable{9e0ceecc-9482-462d-ba8f-f41ff4c3b391}"/>
  <p:tag name="TABLE_ENDDRAG_ORIGIN_RECT" val="383*219"/>
  <p:tag name="TABLE_ENDDRAG_RECT" val="332*-7*383*219"/>
</p:tagLst>
</file>

<file path=ppt/tags/tag41.xml><?xml version="1.0" encoding="utf-8"?>
<p:tagLst xmlns:p="http://schemas.openxmlformats.org/presentationml/2006/main">
  <p:tag name="KSO_WPP_MARK_KEY" val="2879a841-9ddb-4013-a4f8-6a5bbeb9013b"/>
  <p:tag name="COMMONDATA" val="eyJoZGlkIjoiMDk3NjAwYTMxMDI0ZTUyOGI4Yjg2MWM0ZmJkMjQ2ZjIifQ=="/>
  <p:tag name="commondata" val="eyJoZGlkIjoiZDQ4ZmQ4NDZkN2EzZmMyZmNlZDk2MmQ5NGE2MmIwNT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8919</Words>
  <Application>WPS 演示</Application>
  <PresentationFormat>全屏显示(4:3)</PresentationFormat>
  <Paragraphs>888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黑体</vt:lpstr>
      <vt:lpstr>Wingdings 2</vt:lpstr>
      <vt:lpstr>楷体_GB2312</vt:lpstr>
      <vt:lpstr>新宋体</vt:lpstr>
      <vt:lpstr>微软雅黑</vt:lpstr>
      <vt:lpstr>Arial Unicode MS</vt:lpstr>
      <vt:lpstr>主题1</vt:lpstr>
      <vt:lpstr>程序设计基础</vt:lpstr>
      <vt:lpstr>C语言概览</vt:lpstr>
      <vt:lpstr>第四章  选择结构程序设计</vt:lpstr>
      <vt:lpstr>实际问题中的选择结构分类</vt:lpstr>
      <vt:lpstr>选择结构程序设计</vt:lpstr>
      <vt:lpstr>if 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逻辑运算符和逻辑表达式</vt:lpstr>
      <vt:lpstr>PowerPoint 演示文稿</vt:lpstr>
      <vt:lpstr>PowerPoint 演示文稿</vt:lpstr>
      <vt:lpstr>逻辑运算符和逻辑表达式 </vt:lpstr>
      <vt:lpstr>PowerPoint 演示文稿</vt:lpstr>
      <vt:lpstr>练习</vt:lpstr>
      <vt:lpstr>练习</vt:lpstr>
      <vt:lpstr>选择结构程序设计</vt:lpstr>
      <vt:lpstr>switch语句</vt:lpstr>
      <vt:lpstr>switch语句</vt:lpstr>
      <vt:lpstr>PowerPoint 演示文稿</vt:lpstr>
      <vt:lpstr>PowerPoint 演示文稿</vt:lpstr>
      <vt:lpstr>switch与break连用执行流程</vt:lpstr>
      <vt:lpstr>break语句</vt:lpstr>
      <vt:lpstr>选择结构程序设计</vt:lpstr>
      <vt:lpstr>条件运算符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选择结构程序综合举例</vt:lpstr>
      <vt:lpstr>选择结构程序综合举例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Brian</cp:lastModifiedBy>
  <cp:revision>785</cp:revision>
  <dcterms:created xsi:type="dcterms:W3CDTF">2005-09-08T00:12:00Z</dcterms:created>
  <dcterms:modified xsi:type="dcterms:W3CDTF">2024-09-27T08:00:08Z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32DF85F0A23C483E8EC329175FE89074</vt:lpwstr>
  </property>
</Properties>
</file>