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5"/>
  </p:notesMasterIdLst>
  <p:handoutMasterIdLst>
    <p:handoutMasterId r:id="rId56"/>
  </p:handoutMasterIdLst>
  <p:sldIdLst>
    <p:sldId id="584" r:id="rId3"/>
    <p:sldId id="585" r:id="rId4"/>
    <p:sldId id="586" r:id="rId5"/>
    <p:sldId id="587" r:id="rId6"/>
    <p:sldId id="588" r:id="rId7"/>
    <p:sldId id="589" r:id="rId8"/>
    <p:sldId id="590" r:id="rId9"/>
    <p:sldId id="591" r:id="rId10"/>
    <p:sldId id="592" r:id="rId11"/>
    <p:sldId id="593" r:id="rId12"/>
    <p:sldId id="665" r:id="rId13"/>
    <p:sldId id="994" r:id="rId14"/>
    <p:sldId id="594" r:id="rId15"/>
    <p:sldId id="596" r:id="rId16"/>
    <p:sldId id="666" r:id="rId17"/>
    <p:sldId id="667" r:id="rId18"/>
    <p:sldId id="654" r:id="rId19"/>
    <p:sldId id="655" r:id="rId20"/>
    <p:sldId id="653" r:id="rId21"/>
    <p:sldId id="766" r:id="rId22"/>
    <p:sldId id="597" r:id="rId23"/>
    <p:sldId id="598" r:id="rId24"/>
    <p:sldId id="599" r:id="rId25"/>
    <p:sldId id="658" r:id="rId26"/>
    <p:sldId id="659" r:id="rId27"/>
    <p:sldId id="600" r:id="rId28"/>
    <p:sldId id="670" r:id="rId29"/>
    <p:sldId id="660" r:id="rId30"/>
    <p:sldId id="601" r:id="rId31"/>
    <p:sldId id="669" r:id="rId32"/>
    <p:sldId id="602" r:id="rId33"/>
    <p:sldId id="851" r:id="rId34"/>
    <p:sldId id="853" r:id="rId35"/>
    <p:sldId id="603" r:id="rId36"/>
    <p:sldId id="700" r:id="rId37"/>
    <p:sldId id="494" r:id="rId38"/>
    <p:sldId id="503" r:id="rId39"/>
    <p:sldId id="703" r:id="rId40"/>
    <p:sldId id="704" r:id="rId41"/>
    <p:sldId id="705" r:id="rId42"/>
    <p:sldId id="706" r:id="rId43"/>
    <p:sldId id="554" r:id="rId44"/>
    <p:sldId id="505" r:id="rId46"/>
    <p:sldId id="507" r:id="rId47"/>
    <p:sldId id="678" r:id="rId48"/>
    <p:sldId id="556" r:id="rId49"/>
    <p:sldId id="553" r:id="rId50"/>
    <p:sldId id="508" r:id="rId51"/>
    <p:sldId id="767" r:id="rId52"/>
    <p:sldId id="510" r:id="rId53"/>
    <p:sldId id="511" r:id="rId54"/>
    <p:sldId id="512" r:id="rId55"/>
  </p:sldIdLst>
  <p:sldSz cx="9144000" cy="6858000" type="screen4x3"/>
  <p:notesSz cx="10234295" cy="7099300"/>
  <p:custDataLst>
    <p:tags r:id="rId60"/>
  </p:custDataLst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5pPr>
    <a:lvl6pPr marL="22860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6pPr>
    <a:lvl7pPr marL="27432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7pPr>
    <a:lvl8pPr marL="32004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8pPr>
    <a:lvl9pPr marL="36576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7DCD340F-4A53-48EA-B2FE-AD4F7A4D8FF9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665"/>
            <p14:sldId id="994"/>
            <p14:sldId id="594"/>
            <p14:sldId id="596"/>
            <p14:sldId id="666"/>
            <p14:sldId id="667"/>
            <p14:sldId id="654"/>
            <p14:sldId id="655"/>
            <p14:sldId id="653"/>
            <p14:sldId id="766"/>
            <p14:sldId id="597"/>
            <p14:sldId id="598"/>
            <p14:sldId id="599"/>
            <p14:sldId id="658"/>
            <p14:sldId id="659"/>
            <p14:sldId id="600"/>
            <p14:sldId id="670"/>
            <p14:sldId id="660"/>
            <p14:sldId id="601"/>
            <p14:sldId id="669"/>
            <p14:sldId id="602"/>
            <p14:sldId id="851"/>
            <p14:sldId id="853"/>
            <p14:sldId id="603"/>
            <p14:sldId id="700"/>
            <p14:sldId id="494"/>
            <p14:sldId id="503"/>
            <p14:sldId id="703"/>
            <p14:sldId id="704"/>
            <p14:sldId id="705"/>
            <p14:sldId id="706"/>
            <p14:sldId id="554"/>
            <p14:sldId id="505"/>
            <p14:sldId id="507"/>
            <p14:sldId id="678"/>
            <p14:sldId id="556"/>
            <p14:sldId id="553"/>
            <p14:sldId id="508"/>
            <p14:sldId id="767"/>
            <p14:sldId id="510"/>
            <p14:sldId id="511"/>
            <p14:sldId id="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29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000000"/>
    <a:srgbClr val="FFFF00"/>
    <a:srgbClr val="FF0066"/>
    <a:srgbClr val="FF3300"/>
    <a:srgbClr val="CC0000"/>
    <a:srgbClr val="D8EEC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38" autoAdjust="0"/>
    <p:restoredTop sz="92449" autoAdjust="0"/>
  </p:normalViewPr>
  <p:slideViewPr>
    <p:cSldViewPr showGuides="1">
      <p:cViewPr>
        <p:scale>
          <a:sx n="60" d="100"/>
          <a:sy n="60" d="100"/>
        </p:scale>
        <p:origin x="663" y="207"/>
      </p:cViewPr>
      <p:guideLst>
        <p:guide orient="horz" pos="2169"/>
        <p:guide pos="29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876" y="-114"/>
      </p:cViewPr>
      <p:guideLst>
        <p:guide orient="horz" pos="2245"/>
        <p:guide pos="33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gs" Target="tags/tag1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4BADCF68-50DB-40EA-9F28-5D918C32D90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E984541F-0C47-4350-9B7B-9235091529E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9446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西安交通大学 电信学部 计算机科学与技术学院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9"/>
          <p:cNvGrpSpPr/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7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50B0232-DA90-41F1-887C-4BB1260EAAD3}" type="datetime4">
              <a:rPr lang="en-US"/>
            </a:fld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5CC2A7-D669-4625-9004-86560BFEF2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298E-3FAA-49BE-BB1D-E4497C1A9391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86CB6-5992-4D42-B43F-C46A14DAC5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58F5D-1A88-4F15-8968-F54AD5A217D0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9CAD8-5EA5-4660-A24E-9057E70692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ED6D7-61C3-4088-956A-34FA3E89FB9F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73D0F-8135-466E-A5BB-DAA324C40A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6D916-7DDD-4C37-8EF2-8F29C6E6CCD6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FCAAD-F3CB-41CE-B529-BDAF8C05E4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8229600" cy="2436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8313" y="3857625"/>
            <a:ext cx="8229600" cy="2436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7EAFD-AAC2-4E37-9A8A-ED6271BA6F20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EA6B2-428A-4E4A-8D5C-D6F0D375E5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5BA0A-E358-418D-A457-E485E65222D5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B56B0-A19D-4D6E-ADF9-9B72A0EA5D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BE770-8810-4F0D-B812-DD4922F63F7F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59B8D-B6B8-4763-9482-EEEA8C0854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9E-42AC-444A-978F-B0CD369FD279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8435-128F-4789-83F1-8841D99C63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FB5E4-EB83-42A6-9AA9-D1C7A21550D9}" type="datetime4">
              <a:rPr lang="en-US"/>
            </a:fld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B6749-44CD-478C-8B17-4108DB10BB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C9FA-7B1D-45CF-93C0-29340034463A}" type="datetime4">
              <a:rPr lang="en-US"/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D060A-058B-4962-8F5B-7ECF0324EF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5ED94-6841-4FDA-89D6-38942732AE98}" type="datetime4">
              <a:rPr lang="en-US"/>
            </a:fld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90895-59CE-43DA-B7F4-5BB07C9F37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E0AC3-9813-4738-93A9-E802D8A3533C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E4024-77C8-4EFC-B6C6-F9705C16D9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4F5B9-0B7A-498C-AF17-E76616286FF9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995FA-98F7-4327-B6F1-CEAA282063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oleObject" Target="../embeddings/oleObject2.bin"/><Relationship Id="rId17" Type="http://schemas.openxmlformats.org/officeDocument/2006/relationships/image" Target="../media/image3.png"/><Relationship Id="rId16" Type="http://schemas.openxmlformats.org/officeDocument/2006/relationships/oleObject" Target="../embeddings/oleObject1.bin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3" name="Group 3"/>
          <p:cNvGrpSpPr/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5135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4" name="Group 7"/>
          <p:cNvGrpSpPr/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5133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Image" r:id="rId16" imgW="3645535" imgH="3930650" progId="">
                    <p:embed/>
                  </p:oleObj>
                </mc:Choice>
                <mc:Fallback>
                  <p:oleObj name="Image" r:id="rId16" imgW="3645535" imgH="3930650" progId="">
                    <p:embed/>
                    <p:pic>
                      <p:nvPicPr>
                        <p:cNvPr id="0" name="Object 8" descr="image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Image" r:id="rId18" imgW="2575560" imgH="2545080" progId="">
                    <p:embed/>
                  </p:oleObj>
                </mc:Choice>
                <mc:Fallback>
                  <p:oleObj name="Image" r:id="rId18" imgW="2575560" imgH="2545080" progId="">
                    <p:embed/>
                    <p:pic>
                      <p:nvPicPr>
                        <p:cNvPr id="0" name="Object 9" descr="image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4448D5A-8F6E-4A0D-8E22-05E4ACD353B3}" type="datetime4">
              <a:rPr lang="en-US"/>
            </a:fld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F5F5223F-98E5-429E-B4A6-B17AFFACED8B}" type="slidenum">
              <a:rPr lang="en-US" altLang="zh-CN"/>
            </a:fld>
            <a:endParaRPr lang="en-US" altLang="zh-CN"/>
          </a:p>
        </p:txBody>
      </p:sp>
      <p:grpSp>
        <p:nvGrpSpPr>
          <p:cNvPr id="5130" name="Group 15"/>
          <p:cNvGrpSpPr/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Click="0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10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1275" y="2852738"/>
            <a:ext cx="4513263" cy="825500"/>
          </a:xfrm>
        </p:spPr>
        <p:txBody>
          <a:bodyPr/>
          <a:lstStyle/>
          <a:p>
            <a:pPr eaLnBrk="1" hangingPunct="1"/>
            <a:r>
              <a:rPr lang="zh-CN" altLang="en-US"/>
              <a:t>程序设计基础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0338" y="4652963"/>
            <a:ext cx="3600450" cy="1160462"/>
          </a:xfrm>
        </p:spPr>
        <p:txBody>
          <a:bodyPr tIns="72000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吴茜媛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WU, Xiyuan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E-mail: xywu@mail.xjtu.edu.cn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11188" y="3429000"/>
            <a:ext cx="806450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latin typeface="黑体" panose="02010609060101010101" pitchFamily="49" charset="-122"/>
              </a:rPr>
              <a:t>数组名命名规则和变量名相同，遵循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</a:rPr>
              <a:t>标识符命名</a:t>
            </a:r>
            <a:r>
              <a:rPr kumimoji="1" lang="zh-CN" altLang="en-US" sz="2400" dirty="0">
                <a:latin typeface="黑体" panose="02010609060101010101" pitchFamily="49" charset="-122"/>
              </a:rPr>
              <a:t>规则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    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       (1)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第一个字符必须是字母（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26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个英文大小写字母）或下划线（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_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）</a:t>
            </a:r>
            <a:endParaRPr kumimoji="1"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(2)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其它部分必须由字母、下划线或数字（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0~9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）组成</a:t>
            </a:r>
            <a:endParaRPr kumimoji="1"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latin typeface="黑体" panose="02010609060101010101" pitchFamily="49" charset="-122"/>
              </a:rPr>
              <a:t>在定义数组时，需要指定数组中元素的个数，方括弧中的</a:t>
            </a:r>
            <a:r>
              <a:rPr kumimoji="1" lang="zh-CN" altLang="en-US" sz="2400" b="1" dirty="0">
                <a:solidFill>
                  <a:srgbClr val="00B050"/>
                </a:solidFill>
                <a:latin typeface="黑体" panose="02010609060101010101" pitchFamily="49" charset="-122"/>
              </a:rPr>
              <a:t>常量表达式</a:t>
            </a:r>
            <a:r>
              <a:rPr kumimoji="1" lang="zh-CN" altLang="en-US" sz="2400" dirty="0">
                <a:latin typeface="黑体" panose="02010609060101010101" pitchFamily="49" charset="-122"/>
              </a:rPr>
              <a:t>用来指定元素的个数，即数组长度。</a:t>
            </a:r>
            <a:endParaRPr kumimoji="1" lang="en-US" altLang="zh-CN" sz="2400" dirty="0">
              <a:latin typeface="黑体" panose="02010609060101010101" pitchFamily="49" charset="-122"/>
            </a:endParaRP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7596188" y="260350"/>
            <a:ext cx="130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注意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6732588" y="1681163"/>
            <a:ext cx="2303462" cy="9556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   a[10]; </a:t>
            </a:r>
            <a:endParaRPr kumimoji="1" lang="en-US" altLang="zh-CN" sz="28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   str[10];</a:t>
            </a:r>
            <a:endParaRPr kumimoji="1" lang="zh-CN" altLang="en-US" sz="28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395288" y="1628775"/>
            <a:ext cx="648176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一维数组的定义格式为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：</a:t>
            </a:r>
            <a:endParaRPr kumimoji="1" lang="zh-CN" altLang="en-US" sz="2800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类型说明符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数组名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常量表达式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4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</a:t>
            </a:r>
            <a:endParaRPr kumimoji="1" lang="en-US" altLang="zh-CN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3850" y="1341438"/>
            <a:ext cx="8424863" cy="276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52425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常量表达式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中可以包括常量和符号常量，但不能包含变量</a:t>
            </a: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kumimoji="1" lang="en-US" altLang="zh-CN" sz="2800" b="1" u="sng" dirty="0">
                <a:solidFill>
                  <a:srgbClr val="FF0066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8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语言的</a:t>
            </a:r>
            <a:r>
              <a:rPr kumimoji="1" lang="en-US" altLang="zh-CN" sz="28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C89</a:t>
            </a:r>
            <a:r>
              <a:rPr kumimoji="1" lang="zh-CN" alt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语法规范，不允许对数组大小进行动态定义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，即数组的大小不依赖于程序运行过程中变量的值。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8435" name="Text Box 8"/>
          <p:cNvSpPr txBox="1">
            <a:spLocks noChangeArrowheads="1"/>
          </p:cNvSpPr>
          <p:nvPr/>
        </p:nvSpPr>
        <p:spPr bwMode="auto">
          <a:xfrm>
            <a:off x="7591425" y="257275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注意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6156325" y="3694112"/>
            <a:ext cx="2808288" cy="11969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   a[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]; 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float   student[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   str[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kumimoji="1" lang="zh-CN" altLang="en-US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11188" y="4292600"/>
            <a:ext cx="7272337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990000"/>
                </a:solidFill>
                <a:latin typeface="Times New Roman" panose="02020603050405020304" pitchFamily="18" charset="0"/>
              </a:rPr>
              <a:t>如下代码是错误的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anose="02020603050405020304" pitchFamily="18" charset="0"/>
              </a:rPr>
              <a:t>: </a:t>
            </a:r>
            <a:endParaRPr kumimoji="1" lang="en-US" altLang="zh-CN" sz="2800" b="1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int 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scanf(“%d”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&amp;</a:t>
            </a:r>
            <a:r>
              <a:rPr kumimoji="1"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);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</a:rPr>
              <a:t>临时输入数组的大小</a:t>
            </a:r>
            <a:r>
              <a:rPr kumimoji="1" lang="zh-CN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800" b="1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int a[</a:t>
            </a:r>
            <a:r>
              <a:rPr kumimoji="1"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];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26633" name="Group 9"/>
          <p:cNvGrpSpPr/>
          <p:nvPr/>
        </p:nvGrpSpPr>
        <p:grpSpPr bwMode="auto">
          <a:xfrm>
            <a:off x="3635375" y="5516563"/>
            <a:ext cx="1511300" cy="1223962"/>
            <a:chOff x="385" y="3249"/>
            <a:chExt cx="952" cy="771"/>
          </a:xfrm>
        </p:grpSpPr>
        <p:sp>
          <p:nvSpPr>
            <p:cNvPr id="18439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0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385" y="1437640"/>
            <a:ext cx="7165340" cy="52006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编写程序，输入n个数字，存入数组中。</a:t>
            </a:r>
            <a:endParaRPr lang="zh-CN" altLang="en-US" b="1" dirty="0">
              <a:solidFill>
                <a:srgbClr val="0066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51" name="内容占位符 2"/>
          <p:cNvSpPr txBox="1"/>
          <p:nvPr/>
        </p:nvSpPr>
        <p:spPr bwMode="auto">
          <a:xfrm>
            <a:off x="325120" y="2060575"/>
            <a:ext cx="4060190" cy="394779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 n,i;</a:t>
            </a: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scanf("%d",&amp;n);</a:t>
            </a:r>
            <a:endParaRPr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a[n];</a:t>
            </a:r>
            <a:endParaRPr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for(i=0;i&lt;n;i++)</a:t>
            </a: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scanf("%d",&amp;a[i]);</a:t>
            </a: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  <a:endParaRPr lang="zh-CN" altLang="zh-CN" sz="2400" b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57525" y="3213735"/>
            <a:ext cx="1511300" cy="1224280"/>
            <a:chOff x="3573" y="5400"/>
            <a:chExt cx="2380" cy="1928"/>
          </a:xfrm>
        </p:grpSpPr>
        <p:sp>
          <p:nvSpPr>
            <p:cNvPr id="4" name="Line 99"/>
            <p:cNvSpPr/>
            <p:nvPr/>
          </p:nvSpPr>
          <p:spPr>
            <a:xfrm flipH="1">
              <a:off x="3573" y="5513"/>
              <a:ext cx="2380" cy="1587"/>
            </a:xfrm>
            <a:prstGeom prst="line">
              <a:avLst/>
            </a:prstGeom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" name="Line 100"/>
            <p:cNvSpPr/>
            <p:nvPr/>
          </p:nvSpPr>
          <p:spPr>
            <a:xfrm>
              <a:off x="3913" y="5400"/>
              <a:ext cx="2040" cy="1928"/>
            </a:xfrm>
            <a:prstGeom prst="line">
              <a:avLst/>
            </a:prstGeom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4276" name="Rectangle 4"/>
          <p:cNvSpPr/>
          <p:nvPr/>
        </p:nvSpPr>
        <p:spPr>
          <a:xfrm>
            <a:off x="5319395" y="2007870"/>
            <a:ext cx="3729990" cy="430593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 main()</a:t>
            </a: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int 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n, </a:t>
            </a: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i;</a:t>
            </a: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 a[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100</a:t>
            </a:r>
            <a:r>
              <a:rPr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];</a:t>
            </a:r>
            <a:endParaRPr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sz="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scanf("%d",&amp;n);</a:t>
            </a:r>
            <a:endParaRPr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for(i=0;i&lt;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;i++)</a:t>
            </a: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scanf("%d",&amp;a[i]);</a:t>
            </a: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......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return 0;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310" name="Freeform 102"/>
          <p:cNvSpPr/>
          <p:nvPr/>
        </p:nvSpPr>
        <p:spPr>
          <a:xfrm>
            <a:off x="7884160" y="5295265"/>
            <a:ext cx="1547813" cy="1258888"/>
          </a:xfrm>
          <a:custGeom>
            <a:avLst/>
            <a:gdLst/>
            <a:ahLst/>
            <a:cxnLst>
              <a:cxn ang="0">
                <a:pos x="0" y="611188"/>
              </a:cxn>
              <a:cxn ang="0">
                <a:pos x="360363" y="1187450"/>
              </a:cxn>
              <a:cxn ang="0">
                <a:pos x="1368425" y="179388"/>
              </a:cxn>
              <a:cxn ang="0">
                <a:pos x="1439863" y="107950"/>
              </a:cxn>
            </a:cxnLst>
            <a:rect l="0" t="0" r="0" b="0"/>
            <a:pathLst>
              <a:path w="975" h="793">
                <a:moveTo>
                  <a:pt x="0" y="385"/>
                </a:moveTo>
                <a:cubicBezTo>
                  <a:pt x="41" y="589"/>
                  <a:pt x="83" y="793"/>
                  <a:pt x="227" y="748"/>
                </a:cubicBezTo>
                <a:cubicBezTo>
                  <a:pt x="371" y="703"/>
                  <a:pt x="749" y="226"/>
                  <a:pt x="862" y="113"/>
                </a:cubicBezTo>
                <a:cubicBezTo>
                  <a:pt x="975" y="0"/>
                  <a:pt x="941" y="34"/>
                  <a:pt x="907" y="68"/>
                </a:cubicBezTo>
              </a:path>
            </a:pathLst>
          </a:custGeom>
          <a:noFill/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5" name="Text Box 8"/>
          <p:cNvSpPr txBox="1">
            <a:spLocks noChangeArrowheads="1"/>
          </p:cNvSpPr>
          <p:nvPr/>
        </p:nvSpPr>
        <p:spPr bwMode="auto">
          <a:xfrm>
            <a:off x="7591425" y="257275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注意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762760" y="5661025"/>
            <a:ext cx="3361055" cy="9785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本课程考试要求不能定义变长数组，可以定义一个较大的数组</a:t>
            </a:r>
            <a:endParaRPr lang="zh-CN" altLang="en-US" sz="2400" b="0" dirty="0">
              <a:solidFill>
                <a:srgbClr val="0066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7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5"/>
          <p:cNvSpPr>
            <a:spLocks noChangeArrowheads="1"/>
          </p:cNvSpPr>
          <p:nvPr/>
        </p:nvSpPr>
        <p:spPr bwMode="auto">
          <a:xfrm>
            <a:off x="755650" y="2205038"/>
            <a:ext cx="80295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kumimoji="1" lang="zh-CN" alt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常见错误：</a:t>
            </a:r>
            <a:endParaRPr kumimoji="1" lang="zh-CN" altLang="en-US" b="1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①  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int k, a[k];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  /</a:t>
            </a:r>
            <a:r>
              <a:rPr kumimoji="1" lang="en-US" altLang="en-US" sz="2800" b="1">
                <a:latin typeface="Times New Roman" panose="02020603050405020304" pitchFamily="18" charset="0"/>
              </a:rPr>
              <a:t>/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不能用变量说明数组大小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②   int b(2)(3);        //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不能使用圆括号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③  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float a[0];	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  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/</a:t>
            </a:r>
            <a:r>
              <a:rPr kumimoji="1" lang="en-US" altLang="zh-CN" sz="2800" b="1">
                <a:latin typeface="Times New Roman" panose="02020603050405020304" pitchFamily="18" charset="0"/>
              </a:rPr>
              <a:t>/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数组大小为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没有意义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9459" name="Text Box 8"/>
          <p:cNvSpPr txBox="1">
            <a:spLocks noChangeArrowheads="1"/>
          </p:cNvSpPr>
          <p:nvPr/>
        </p:nvSpPr>
        <p:spPr bwMode="auto">
          <a:xfrm>
            <a:off x="7524750" y="280070"/>
            <a:ext cx="15208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chemeClr val="bg1"/>
                </a:solidFill>
                <a:latin typeface="黑体" panose="02010609060101010101" pitchFamily="49" charset="-122"/>
              </a:rPr>
              <a:t>注意</a:t>
            </a:r>
            <a:endParaRPr kumimoji="1" lang="zh-CN" altLang="en-US" sz="44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grpSp>
        <p:nvGrpSpPr>
          <p:cNvPr id="27653" name="Group 5"/>
          <p:cNvGrpSpPr/>
          <p:nvPr/>
        </p:nvGrpSpPr>
        <p:grpSpPr bwMode="auto">
          <a:xfrm>
            <a:off x="3132138" y="4149725"/>
            <a:ext cx="1511300" cy="1223963"/>
            <a:chOff x="385" y="3249"/>
            <a:chExt cx="952" cy="771"/>
          </a:xfrm>
        </p:grpSpPr>
        <p:sp>
          <p:nvSpPr>
            <p:cNvPr id="19461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2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2"/>
          <p:cNvSpPr txBox="1">
            <a:spLocks noChangeArrowheads="1"/>
          </p:cNvSpPr>
          <p:nvPr/>
        </p:nvSpPr>
        <p:spPr bwMode="auto">
          <a:xfrm>
            <a:off x="4211638" y="260350"/>
            <a:ext cx="475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一维数组元素的引用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20483" name="Text Box 15"/>
          <p:cNvSpPr txBox="1">
            <a:spLocks noChangeArrowheads="1"/>
          </p:cNvSpPr>
          <p:nvPr/>
        </p:nvSpPr>
        <p:spPr bwMode="auto">
          <a:xfrm>
            <a:off x="827405" y="1772920"/>
            <a:ext cx="77041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数组元素的引用（使用）方式</a:t>
            </a:r>
            <a:endParaRPr kumimoji="1"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                        </a:t>
            </a:r>
            <a:r>
              <a:rPr kumimoji="1"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数组名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下标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]</a:t>
            </a:r>
            <a:endParaRPr kumimoji="1"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    下标可以是整型常量或整型表达式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例如</a:t>
            </a:r>
            <a:r>
              <a:rPr kumimoji="1" lang="en-US" altLang="zh-CN" b="1" dirty="0">
                <a:latin typeface="Times New Roman" panose="02020603050405020304" pitchFamily="18" charset="0"/>
              </a:rPr>
              <a:t>:   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     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a[1]</a:t>
            </a:r>
            <a:r>
              <a:rPr kumimoji="1" lang="en-US" altLang="zh-CN" dirty="0">
                <a:latin typeface="Times New Roman" panose="02020603050405020304" pitchFamily="18" charset="0"/>
              </a:rPr>
              <a:t>=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a[5]</a:t>
            </a:r>
            <a:r>
              <a:rPr kumimoji="1" lang="en-US" altLang="zh-CN" dirty="0">
                <a:latin typeface="Times New Roman" panose="02020603050405020304" pitchFamily="18" charset="0"/>
              </a:rPr>
              <a:t>+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a[7]</a:t>
            </a:r>
            <a:r>
              <a:rPr kumimoji="1" lang="en-US" altLang="zh-CN" dirty="0">
                <a:latin typeface="Times New Roman" panose="02020603050405020304" pitchFamily="18" charset="0"/>
              </a:rPr>
              <a:t>-a[</a:t>
            </a:r>
            <a:r>
              <a:rPr kumimoji="1"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2*3</a:t>
            </a:r>
            <a:r>
              <a:rPr kumimoji="1" lang="en-US" altLang="zh-CN" dirty="0">
                <a:latin typeface="Times New Roman" panose="02020603050405020304" pitchFamily="18" charset="0"/>
              </a:rPr>
              <a:t>]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2"/>
          <p:cNvSpPr txBox="1">
            <a:spLocks noChangeArrowheads="1"/>
          </p:cNvSpPr>
          <p:nvPr/>
        </p:nvSpPr>
        <p:spPr bwMode="auto">
          <a:xfrm>
            <a:off x="4211638" y="260350"/>
            <a:ext cx="475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一维数组元素的引用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971550" y="1690688"/>
            <a:ext cx="7272338" cy="459359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float   a[25]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    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定义包含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个元素的数组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由用户输入成绩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&lt;25;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            //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数组下标号从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(“%f”, &amp;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</a:t>
            </a:r>
            <a:r>
              <a:rPr lang="en-US" altLang="zh-CN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求总分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sum=0;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&lt;25;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 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sum=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sum+</a:t>
            </a:r>
            <a:r>
              <a:rPr lang="en-US" altLang="zh-CN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24750" y="260350"/>
            <a:ext cx="1284288" cy="533400"/>
          </a:xfrm>
        </p:spPr>
        <p:txBody>
          <a:bodyPr/>
          <a:lstStyle/>
          <a:p>
            <a:r>
              <a:rPr lang="zh-CN" altLang="en-US"/>
              <a:t>注意</a:t>
            </a:r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692" y="1340718"/>
            <a:ext cx="7848600" cy="1728192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C89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语法规范中，数组下标是从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开始，故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下标上限是元素个数减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假设定义了一个数组，含有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为一个常量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，那么下标的取值范围为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N-1]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016919" y="3168918"/>
            <a:ext cx="4751387" cy="2235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a[5]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    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定义包含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个元素的数组</a:t>
            </a: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a[0]=10;      //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引用数组的第一个元素</a:t>
            </a: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a[1]=20;      //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第二个元素</a:t>
            </a: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a[2]=30;      //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第三个元素</a:t>
            </a: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a[3]=40;      //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第四个元素</a:t>
            </a: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a[4]=50;    //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第五个元素</a:t>
            </a:r>
            <a:endParaRPr lang="zh-CN" altLang="en-US" sz="2000" b="1" i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314326" y="5597713"/>
            <a:ext cx="8506146" cy="10207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注意 ：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a[5]=10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这种使用方式是不正确的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保存到了不属于数组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的存储空间中，但编译系统不会报错，这就要求程序设计者要牢记自己定义的数组的大小</a:t>
            </a:r>
            <a:endParaRPr lang="zh-CN" altLang="en-US" sz="20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0727" name="Group 7"/>
          <p:cNvGrpSpPr/>
          <p:nvPr/>
        </p:nvGrpSpPr>
        <p:grpSpPr bwMode="auto">
          <a:xfrm>
            <a:off x="6948264" y="5798180"/>
            <a:ext cx="1511300" cy="1223962"/>
            <a:chOff x="385" y="3249"/>
            <a:chExt cx="952" cy="771"/>
          </a:xfrm>
        </p:grpSpPr>
        <p:sp>
          <p:nvSpPr>
            <p:cNvPr id="22535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6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260350"/>
            <a:ext cx="4284662" cy="533400"/>
          </a:xfrm>
        </p:spPr>
        <p:txBody>
          <a:bodyPr/>
          <a:lstStyle/>
          <a:p>
            <a:r>
              <a:rPr lang="zh-CN" altLang="en-US"/>
              <a:t>一维数组存储结构</a:t>
            </a:r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484313"/>
            <a:ext cx="8497887" cy="115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数组数据结构定义后，计算机自动在内存中开辟一片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存储空间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数组名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代表这个连续空间的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首地址</a:t>
            </a:r>
            <a:endParaRPr lang="en-US" altLang="zh-CN" sz="240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692275" y="4314825"/>
            <a:ext cx="2016125" cy="15621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a[3]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a[0]=10;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a[1]=20;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a[2]=30; </a:t>
            </a:r>
            <a:endParaRPr lang="en-US" altLang="zh-CN" sz="2400" b="1" i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715" name="Group 43"/>
          <p:cNvGraphicFramePr>
            <a:graphicFrameLocks noGrp="1"/>
          </p:cNvGraphicFramePr>
          <p:nvPr/>
        </p:nvGraphicFramePr>
        <p:xfrm>
          <a:off x="5751513" y="2781300"/>
          <a:ext cx="3500437" cy="2581275"/>
        </p:xfrm>
        <a:graphic>
          <a:graphicData uri="http://schemas.openxmlformats.org/drawingml/2006/table">
            <a:tbl>
              <a:tblPr/>
              <a:tblGrid>
                <a:gridCol w="1533525"/>
                <a:gridCol w="1966912"/>
              </a:tblGrid>
              <a:tr h="365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7                   0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编号为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2000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的字节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2001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2002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2003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2004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2005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1" name="TextBox 5"/>
          <p:cNvSpPr txBox="1">
            <a:spLocks noChangeArrowheads="1"/>
          </p:cNvSpPr>
          <p:nvPr/>
        </p:nvSpPr>
        <p:spPr bwMode="auto">
          <a:xfrm>
            <a:off x="6084888" y="3213100"/>
            <a:ext cx="104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endParaRPr lang="zh-CN" altLang="en-US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82" name="TextBox 6"/>
          <p:cNvSpPr txBox="1">
            <a:spLocks noChangeArrowheads="1"/>
          </p:cNvSpPr>
          <p:nvPr/>
        </p:nvSpPr>
        <p:spPr bwMode="auto">
          <a:xfrm>
            <a:off x="6084888" y="4005263"/>
            <a:ext cx="104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endParaRPr lang="zh-CN" altLang="en-US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83" name="TextBox 7"/>
          <p:cNvSpPr txBox="1">
            <a:spLocks noChangeArrowheads="1"/>
          </p:cNvSpPr>
          <p:nvPr/>
        </p:nvSpPr>
        <p:spPr bwMode="auto">
          <a:xfrm>
            <a:off x="6118225" y="4772025"/>
            <a:ext cx="104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a[2]</a:t>
            </a:r>
            <a:endParaRPr lang="zh-CN" altLang="en-US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84" name="Rectangle 3"/>
          <p:cNvSpPr>
            <a:spLocks noChangeArrowheads="1"/>
          </p:cNvSpPr>
          <p:nvPr/>
        </p:nvSpPr>
        <p:spPr bwMode="auto">
          <a:xfrm>
            <a:off x="323850" y="6282055"/>
            <a:ext cx="8728075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那么，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a[3]</a:t>
            </a:r>
            <a:r>
              <a:rPr lang="zh-CN" altLang="en-US" sz="2400" dirty="0">
                <a:latin typeface="Times New Roman" panose="02020603050405020304" pitchFamily="18" charset="0"/>
              </a:rPr>
              <a:t>是什么？是一个随机状态的存储空间，是个随机数字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85" name="Rectangle 3"/>
          <p:cNvSpPr>
            <a:spLocks noChangeArrowheads="1"/>
          </p:cNvSpPr>
          <p:nvPr/>
        </p:nvSpPr>
        <p:spPr bwMode="auto">
          <a:xfrm>
            <a:off x="7526338" y="2781300"/>
            <a:ext cx="3587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08355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CC0066"/>
                </a:solidFill>
                <a:latin typeface="Times New Roman" panose="02020603050405020304" pitchFamily="18" charset="0"/>
              </a:rPr>
              <a:t>a</a:t>
            </a:r>
            <a:endParaRPr lang="zh-CN" altLang="en-US" b="1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23586" name="Rectangle 3"/>
          <p:cNvSpPr>
            <a:spLocks noChangeArrowheads="1"/>
          </p:cNvSpPr>
          <p:nvPr/>
        </p:nvSpPr>
        <p:spPr bwMode="auto">
          <a:xfrm>
            <a:off x="323850" y="3068638"/>
            <a:ext cx="50403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各个元素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按顺序依次存放</a:t>
            </a: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如下例 （若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int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类型占用两个字节）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存储结构见右图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05" y="1557655"/>
            <a:ext cx="5616575" cy="1346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若有定义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a[5]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，数组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在内存中的首地址为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数据类型占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字节，求数组元素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的地址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即首地址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674" name="Group 50"/>
          <p:cNvGraphicFramePr>
            <a:graphicFrameLocks noGrp="1"/>
          </p:cNvGraphicFramePr>
          <p:nvPr/>
        </p:nvGraphicFramePr>
        <p:xfrm>
          <a:off x="6072188" y="1341438"/>
          <a:ext cx="3071812" cy="3978286"/>
        </p:xfrm>
        <a:graphic>
          <a:graphicData uri="http://schemas.openxmlformats.org/drawingml/2006/table">
            <a:tbl>
              <a:tblPr/>
              <a:tblGrid>
                <a:gridCol w="1344612"/>
                <a:gridCol w="1727200"/>
              </a:tblGrid>
              <a:tr h="3174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编号为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2000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的字节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5" name="TextBox 5"/>
          <p:cNvSpPr txBox="1">
            <a:spLocks noChangeArrowheads="1"/>
          </p:cNvSpPr>
          <p:nvPr/>
        </p:nvSpPr>
        <p:spPr bwMode="auto">
          <a:xfrm>
            <a:off x="6429375" y="1857375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4616" name="TextBox 6"/>
          <p:cNvSpPr txBox="1">
            <a:spLocks noChangeArrowheads="1"/>
          </p:cNvSpPr>
          <p:nvPr/>
        </p:nvSpPr>
        <p:spPr bwMode="auto">
          <a:xfrm>
            <a:off x="6429375" y="2571750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4617" name="TextBox 7"/>
          <p:cNvSpPr txBox="1">
            <a:spLocks noChangeArrowheads="1"/>
          </p:cNvSpPr>
          <p:nvPr/>
        </p:nvSpPr>
        <p:spPr bwMode="auto">
          <a:xfrm>
            <a:off x="6429375" y="3286125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4618" name="TextBox 8"/>
          <p:cNvSpPr txBox="1">
            <a:spLocks noChangeArrowheads="1"/>
          </p:cNvSpPr>
          <p:nvPr/>
        </p:nvSpPr>
        <p:spPr bwMode="auto">
          <a:xfrm>
            <a:off x="6429375" y="4059238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4619" name="TextBox 9"/>
          <p:cNvSpPr txBox="1">
            <a:spLocks noChangeArrowheads="1"/>
          </p:cNvSpPr>
          <p:nvPr/>
        </p:nvSpPr>
        <p:spPr bwMode="auto">
          <a:xfrm>
            <a:off x="6429375" y="4773613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68313" y="4122103"/>
            <a:ext cx="5327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a[1]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的地址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 2000 + (1-0)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2 =2002</a:t>
            </a:r>
            <a:endParaRPr lang="zh-CN" altLang="en-US" sz="24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21" name="Rectangle 2"/>
          <p:cNvSpPr>
            <a:spLocks noChangeArrowheads="1"/>
          </p:cNvSpPr>
          <p:nvPr/>
        </p:nvSpPr>
        <p:spPr bwMode="auto">
          <a:xfrm>
            <a:off x="2195513" y="260350"/>
            <a:ext cx="67325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一维数组存储结构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2" name="TextBox 17"/>
          <p:cNvSpPr txBox="1">
            <a:spLocks noChangeArrowheads="1"/>
          </p:cNvSpPr>
          <p:nvPr/>
        </p:nvSpPr>
        <p:spPr bwMode="auto">
          <a:xfrm>
            <a:off x="468313" y="4697095"/>
            <a:ext cx="5327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a[3]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的地址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  2000 + (3-0)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2 =2006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395923" y="2941638"/>
            <a:ext cx="5580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数组元素地址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=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数组首地址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+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前面数组元素个数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*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每个数组元素所占字节数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7950" y="5661025"/>
            <a:ext cx="8891588" cy="1006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a[i]</a:t>
            </a:r>
            <a:r>
              <a:rPr lang="zh-CN" altLang="en-US" sz="2400" b="1">
                <a:latin typeface="Times New Roman" panose="02020603050405020304" pitchFamily="18" charset="0"/>
              </a:rPr>
              <a:t>的地址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zh-CN" altLang="en-US" sz="2400" b="1">
                <a:latin typeface="Times New Roman" panose="02020603050405020304" pitchFamily="18" charset="0"/>
              </a:rPr>
              <a:t>数组</a:t>
            </a: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的首地址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i-0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>
                <a:latin typeface="Times New Roman" panose="02020603050405020304" pitchFamily="18" charset="0"/>
              </a:rPr>
              <a:t>*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</a:rPr>
              <a:t>每个数组元素所占字节数）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     =</a:t>
            </a:r>
            <a:r>
              <a:rPr lang="zh-CN" altLang="en-US" sz="2400" b="1">
                <a:latin typeface="Times New Roman" panose="02020603050405020304" pitchFamily="18" charset="0"/>
              </a:rPr>
              <a:t>数组</a:t>
            </a: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的首地址</a:t>
            </a:r>
            <a:r>
              <a:rPr lang="en-US" altLang="zh-CN" sz="2400" b="1">
                <a:latin typeface="Times New Roman" panose="02020603050405020304" pitchFamily="18" charset="0"/>
              </a:rPr>
              <a:t>+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sz="2400" b="1">
                <a:latin typeface="Times New Roman" panose="02020603050405020304" pitchFamily="18" charset="0"/>
              </a:rPr>
              <a:t>*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</a:rPr>
              <a:t>每个数组元素所占字节数）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638" y="303213"/>
            <a:ext cx="4681537" cy="533400"/>
          </a:xfrm>
        </p:spPr>
        <p:txBody>
          <a:bodyPr/>
          <a:lstStyle/>
          <a:p>
            <a:r>
              <a:rPr lang="zh-CN" altLang="en-US"/>
              <a:t>一维数组的初始化</a:t>
            </a:r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945" y="1557655"/>
            <a:ext cx="4825365" cy="3972560"/>
          </a:xfrm>
        </p:spPr>
        <p:txBody>
          <a:bodyPr/>
          <a:lstStyle/>
          <a:p>
            <a:pPr lvl="0"/>
            <a:r>
              <a:rPr lang="zh-CN" altLang="en-US" sz="2740" dirty="0">
                <a:cs typeface="Times New Roman" panose="02020603050405020304" pitchFamily="18" charset="0"/>
              </a:rPr>
              <a:t>数组定义后，计算机自动在内存中开辟一片连续的存储空间</a:t>
            </a:r>
            <a:endParaRPr lang="zh-CN" altLang="en-US" sz="2740" dirty="0">
              <a:cs typeface="Times New Roman" panose="02020603050405020304" pitchFamily="18" charset="0"/>
            </a:endParaRPr>
          </a:p>
          <a:p>
            <a:pPr lvl="0"/>
            <a:r>
              <a:rPr lang="zh-CN" altLang="en-US" sz="2740" dirty="0">
                <a:ea typeface="黑体" panose="02010609060101010101" pitchFamily="49" charset="-122"/>
                <a:cs typeface="Times New Roman" panose="02020603050405020304" pitchFamily="18" charset="0"/>
              </a:rPr>
              <a:t>这个存储空间内存的状态是随机的，故值是</a:t>
            </a:r>
            <a:r>
              <a:rPr lang="zh-CN" altLang="en-US" sz="2740" b="1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不确定的</a:t>
            </a:r>
            <a:endParaRPr lang="zh-CN" altLang="en-US" sz="2740" b="1" dirty="0">
              <a:solidFill>
                <a:srgbClr val="CC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2740" dirty="0">
                <a:ea typeface="黑体" panose="02010609060101010101" pitchFamily="49" charset="-122"/>
                <a:cs typeface="Times New Roman" panose="02020603050405020304" pitchFamily="18" charset="0"/>
              </a:rPr>
              <a:t>若直接取数组元素的值，就是</a:t>
            </a:r>
            <a:r>
              <a:rPr lang="zh-CN" altLang="en-US" sz="2740" b="1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随机数</a:t>
            </a:r>
            <a:endParaRPr lang="zh-CN" altLang="en-US" sz="2740" b="1" dirty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2740" b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所以，要赋初值，在定义数组的同时就赋值叫初始化</a:t>
            </a:r>
            <a:endParaRPr lang="zh-CN" altLang="en-US" sz="2740" b="1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sz="2740" b="1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647" name="Group 47"/>
          <p:cNvGraphicFramePr>
            <a:graphicFrameLocks noGrp="1"/>
          </p:cNvGraphicFramePr>
          <p:nvPr/>
        </p:nvGraphicFramePr>
        <p:xfrm>
          <a:off x="5820162" y="1403119"/>
          <a:ext cx="3071812" cy="3970350"/>
        </p:xfrm>
        <a:graphic>
          <a:graphicData uri="http://schemas.openxmlformats.org/drawingml/2006/table">
            <a:tbl>
              <a:tblPr/>
              <a:tblGrid>
                <a:gridCol w="1346200"/>
                <a:gridCol w="1725612"/>
              </a:tblGrid>
              <a:tr h="30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编号为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的字节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1" name="TextBox 5"/>
          <p:cNvSpPr txBox="1">
            <a:spLocks noChangeArrowheads="1"/>
          </p:cNvSpPr>
          <p:nvPr/>
        </p:nvSpPr>
        <p:spPr bwMode="auto">
          <a:xfrm>
            <a:off x="6172587" y="1871432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2" name="TextBox 6"/>
          <p:cNvSpPr txBox="1">
            <a:spLocks noChangeArrowheads="1"/>
          </p:cNvSpPr>
          <p:nvPr/>
        </p:nvSpPr>
        <p:spPr bwMode="auto">
          <a:xfrm>
            <a:off x="6172587" y="2582632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3" name="TextBox 7"/>
          <p:cNvSpPr txBox="1">
            <a:spLocks noChangeArrowheads="1"/>
          </p:cNvSpPr>
          <p:nvPr/>
        </p:nvSpPr>
        <p:spPr bwMode="auto">
          <a:xfrm>
            <a:off x="6159887" y="3303357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4" name="TextBox 8"/>
          <p:cNvSpPr txBox="1">
            <a:spLocks noChangeArrowheads="1"/>
          </p:cNvSpPr>
          <p:nvPr/>
        </p:nvSpPr>
        <p:spPr bwMode="auto">
          <a:xfrm>
            <a:off x="6159887" y="4073294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5" name="TextBox 9"/>
          <p:cNvSpPr txBox="1">
            <a:spLocks noChangeArrowheads="1"/>
          </p:cNvSpPr>
          <p:nvPr/>
        </p:nvSpPr>
        <p:spPr bwMode="auto">
          <a:xfrm>
            <a:off x="6159887" y="4765444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434330" y="5661660"/>
            <a:ext cx="1986280" cy="82994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a[5]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b=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7" name="Group 7"/>
          <p:cNvGrpSpPr/>
          <p:nvPr/>
        </p:nvGrpSpPr>
        <p:grpSpPr bwMode="auto">
          <a:xfrm>
            <a:off x="6948170" y="5726430"/>
            <a:ext cx="741045" cy="946150"/>
            <a:chOff x="385" y="3249"/>
            <a:chExt cx="952" cy="771"/>
          </a:xfrm>
        </p:grpSpPr>
        <p:sp>
          <p:nvSpPr>
            <p:cNvPr id="22535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6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 txBox="1">
            <a:spLocks noGrp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AB34EA-CEBC-4025-BA40-AC20A8DE5F1A}" type="datetime4">
              <a:rPr lang="en-US" altLang="zh-CN" sz="140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98600"/>
            <a:ext cx="8351837" cy="4883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语言构成体系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数据类型和运算符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b="1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基本数据类型：整型、实型、字符型等</a:t>
            </a:r>
            <a:endParaRPr lang="zh-CN" altLang="en-US" b="1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复杂数据类型：</a:t>
            </a:r>
            <a:r>
              <a:rPr lang="zh-CN" altLang="en-US" sz="3200" b="1" u="sng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、指针、结构体等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b="1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运算符</a:t>
            </a:r>
            <a:endParaRPr lang="zh-CN" altLang="en-US" b="1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语句（描述和控制操作步骤）</a:t>
            </a:r>
            <a:endParaRPr lang="zh-CN" altLang="en-US" b="1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支持结构化程序设计</a:t>
            </a:r>
            <a:endParaRPr lang="zh-CN" altLang="en-US" b="1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b="1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语言要有相应的语句来支持顺序、选择和循环结构</a:t>
            </a:r>
            <a:endParaRPr lang="zh-CN" altLang="en-US" b="1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程序是由一系列函数组成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程序运行的基本单元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第六章数组</a:t>
            </a:r>
            <a:endParaRPr lang="zh-CN" altLang="en-US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638" y="303213"/>
            <a:ext cx="4681537" cy="533400"/>
          </a:xfrm>
        </p:spPr>
        <p:txBody>
          <a:bodyPr/>
          <a:lstStyle/>
          <a:p>
            <a:r>
              <a:rPr lang="zh-CN" altLang="en-US"/>
              <a:t>一维数组的初始化</a:t>
            </a:r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" y="1629410"/>
            <a:ext cx="4825365" cy="4559935"/>
          </a:xfrm>
        </p:spPr>
        <p:txBody>
          <a:bodyPr/>
          <a:lstStyle/>
          <a:p>
            <a:pPr lvl="0"/>
            <a:r>
              <a:rPr lang="en-US" altLang="zh-CN" sz="27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7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语言允许在定义数组的同时，对数组进行初始化</a:t>
            </a:r>
            <a:endParaRPr lang="zh-CN" altLang="en-US" sz="273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400" dirty="0">
                <a:cs typeface="Times New Roman" panose="02020603050405020304" pitchFamily="18" charset="0"/>
                <a:sym typeface="+mn-ea"/>
              </a:rPr>
              <a:t>初始化：在定义数组的同时就给其元素赋值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保存成用户需要的数据，再使用数组元素</a:t>
            </a:r>
            <a:endParaRPr lang="zh-CN" altLang="en-US" sz="2400" b="1" dirty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在源程序编译过程中由编译系统完成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在程序运行前就已经规定好数组中各元素的取值，这样可以节省程序的运行时间</a:t>
            </a:r>
            <a:endParaRPr lang="zh-CN" altLang="en-US" sz="2395" b="1" dirty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932040" y="5781901"/>
            <a:ext cx="4104456" cy="83099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a[5]={ 40,10,30,20,9 }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b=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a[1]+a[3]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47" name="Group 47"/>
          <p:cNvGraphicFramePr>
            <a:graphicFrameLocks noGrp="1"/>
          </p:cNvGraphicFramePr>
          <p:nvPr/>
        </p:nvGraphicFramePr>
        <p:xfrm>
          <a:off x="5676652" y="1474874"/>
          <a:ext cx="3071812" cy="3970380"/>
        </p:xfrm>
        <a:graphic>
          <a:graphicData uri="http://schemas.openxmlformats.org/drawingml/2006/table">
            <a:tbl>
              <a:tblPr/>
              <a:tblGrid>
                <a:gridCol w="1346200"/>
                <a:gridCol w="172561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编号为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的字节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1" name="TextBox 5"/>
          <p:cNvSpPr txBox="1">
            <a:spLocks noChangeArrowheads="1"/>
          </p:cNvSpPr>
          <p:nvPr/>
        </p:nvSpPr>
        <p:spPr bwMode="auto">
          <a:xfrm>
            <a:off x="6029077" y="1943187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2" name="TextBox 6"/>
          <p:cNvSpPr txBox="1">
            <a:spLocks noChangeArrowheads="1"/>
          </p:cNvSpPr>
          <p:nvPr/>
        </p:nvSpPr>
        <p:spPr bwMode="auto">
          <a:xfrm>
            <a:off x="6029077" y="2654387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3" name="TextBox 7"/>
          <p:cNvSpPr txBox="1">
            <a:spLocks noChangeArrowheads="1"/>
          </p:cNvSpPr>
          <p:nvPr/>
        </p:nvSpPr>
        <p:spPr bwMode="auto">
          <a:xfrm>
            <a:off x="6016377" y="3375112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4" name="TextBox 8"/>
          <p:cNvSpPr txBox="1">
            <a:spLocks noChangeArrowheads="1"/>
          </p:cNvSpPr>
          <p:nvPr/>
        </p:nvSpPr>
        <p:spPr bwMode="auto">
          <a:xfrm>
            <a:off x="6016377" y="4145049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5" name="TextBox 9"/>
          <p:cNvSpPr txBox="1">
            <a:spLocks noChangeArrowheads="1"/>
          </p:cNvSpPr>
          <p:nvPr/>
        </p:nvSpPr>
        <p:spPr bwMode="auto">
          <a:xfrm>
            <a:off x="6016377" y="4837199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8"/>
          <p:cNvSpPr txBox="1">
            <a:spLocks noChangeArrowheads="1"/>
          </p:cNvSpPr>
          <p:nvPr/>
        </p:nvSpPr>
        <p:spPr bwMode="auto">
          <a:xfrm>
            <a:off x="611188" y="2500313"/>
            <a:ext cx="8083550" cy="362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</a:rPr>
              <a:t>对数组所有元素赋初值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例如</a:t>
            </a:r>
            <a:r>
              <a:rPr lang="en-US" altLang="zh-CN" sz="2800" b="1" dirty="0">
                <a:latin typeface="Times New Roman" panose="02020603050405020304" pitchFamily="18" charset="0"/>
              </a:rPr>
              <a:t>: 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</a:rPr>
              <a:t> a[10]={0,1,2,3,4,5,6,7,8,9};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将数组元素的初值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依次</a:t>
            </a:r>
            <a:r>
              <a:rPr lang="zh-CN" altLang="en-US" sz="2800" dirty="0">
                <a:latin typeface="Times New Roman" panose="02020603050405020304" pitchFamily="18" charset="0"/>
              </a:rPr>
              <a:t>放在一对花括弧内。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经过上面的定义和初始化之后，</a:t>
            </a:r>
            <a:r>
              <a:rPr lang="en-US" altLang="zh-CN" sz="2800" dirty="0">
                <a:latin typeface="Times New Roman" panose="02020603050405020304" pitchFamily="18" charset="0"/>
              </a:rPr>
              <a:t>a[0]=0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a[1]=1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a[2]=2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a[3]=3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a[4]=4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a[5]=5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a[6]=6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a[7]=7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a[8]=8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a[9]=9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555875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一维数组的初始化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84213" y="1614488"/>
            <a:ext cx="575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一维数组初始化的几种方式：</a:t>
            </a:r>
            <a:endParaRPr lang="zh-CN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2"/>
          <p:cNvSpPr txBox="1">
            <a:spLocks noChangeArrowheads="1"/>
          </p:cNvSpPr>
          <p:nvPr/>
        </p:nvSpPr>
        <p:spPr bwMode="auto">
          <a:xfrm>
            <a:off x="250825" y="4149725"/>
            <a:ext cx="8583613" cy="215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3. </a:t>
            </a:r>
            <a:r>
              <a:rPr lang="zh-CN" altLang="en-US" sz="2800" b="1">
                <a:latin typeface="Times New Roman" panose="02020603050405020304" pitchFamily="18" charset="0"/>
              </a:rPr>
              <a:t>如果想使一个数组中全部元素值为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，可以写成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int  a[10]={0,0,0,0,0,0,0,0,0,0};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latin typeface="Times New Roman" panose="02020603050405020304" pitchFamily="18" charset="0"/>
              </a:rPr>
              <a:t>或 </a:t>
            </a:r>
            <a:r>
              <a:rPr lang="en-US" altLang="zh-CN" sz="2800">
                <a:latin typeface="Times New Roman" panose="02020603050405020304" pitchFamily="18" charset="0"/>
              </a:rPr>
              <a:t>int a[10]={0};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</a:rPr>
              <a:t>这种方式有些编译器有问题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</a:rPr>
              <a:t>不能</a:t>
            </a:r>
            <a:r>
              <a:rPr lang="zh-CN" altLang="en-US" sz="2800">
                <a:latin typeface="Times New Roman" panose="02020603050405020304" pitchFamily="18" charset="0"/>
              </a:rPr>
              <a:t>写成：</a:t>
            </a:r>
            <a:r>
              <a:rPr lang="en-US" altLang="zh-CN" sz="2800">
                <a:latin typeface="Times New Roman" panose="02020603050405020304" pitchFamily="18" charset="0"/>
              </a:rPr>
              <a:t>int a[10]={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0*10</a:t>
            </a:r>
            <a:r>
              <a:rPr lang="en-US" altLang="zh-CN" sz="2800">
                <a:latin typeface="Times New Roman" panose="02020603050405020304" pitchFamily="18" charset="0"/>
              </a:rPr>
              <a:t>};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7651" name="Text Box 14"/>
          <p:cNvSpPr txBox="1">
            <a:spLocks noChangeArrowheads="1"/>
          </p:cNvSpPr>
          <p:nvPr/>
        </p:nvSpPr>
        <p:spPr bwMode="auto">
          <a:xfrm>
            <a:off x="220663" y="1700213"/>
            <a:ext cx="8815387" cy="207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</a:rPr>
              <a:t>可以只给一部分元素赋值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例如</a:t>
            </a:r>
            <a:r>
              <a:rPr lang="en-US" altLang="zh-CN" sz="2800" dirty="0">
                <a:latin typeface="Times New Roman" panose="02020603050405020304" pitchFamily="18" charset="0"/>
              </a:rPr>
              <a:t>: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</a:rPr>
              <a:t> a[10]={0,1,2,3,4};   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定义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数组有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</a:rPr>
              <a:t>个元素，但花括弧内只提供</a:t>
            </a:r>
            <a:r>
              <a:rPr lang="en-US" altLang="zh-CN" sz="2800" dirty="0"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</a:rPr>
              <a:t>个初值，这表示只给前面</a:t>
            </a:r>
            <a:r>
              <a:rPr lang="en-US" altLang="zh-CN" sz="2800" dirty="0"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</a:rPr>
              <a:t>个元素赋初值，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后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个元素值默认为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2555875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一维数组的初始化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3850" y="2141538"/>
            <a:ext cx="8458200" cy="260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在对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全部</a:t>
            </a:r>
            <a:r>
              <a:rPr lang="zh-CN" altLang="en-US" sz="2800" b="1" dirty="0">
                <a:latin typeface="Times New Roman" panose="02020603050405020304" pitchFamily="18" charset="0"/>
              </a:rPr>
              <a:t>数组元素赋初值时，由于数据的个数已经确定，因此可以不指定数组长度，编译器会自动计算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</a:rPr>
              <a:t>例如</a:t>
            </a:r>
            <a:r>
              <a:rPr lang="en-US" altLang="zh-CN" sz="2800" dirty="0">
                <a:latin typeface="Times New Roman" panose="02020603050405020304" pitchFamily="18" charset="0"/>
              </a:rPr>
              <a:t>: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a[5]</a:t>
            </a:r>
            <a:r>
              <a:rPr lang="en-US" altLang="zh-CN" sz="2800" dirty="0">
                <a:latin typeface="Times New Roman" panose="02020603050405020304" pitchFamily="18" charset="0"/>
              </a:rPr>
              <a:t>={1,2,3,4,5};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</a:rPr>
              <a:t>也可以写成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</a:rPr>
              <a:t>a[ ]</a:t>
            </a:r>
            <a:r>
              <a:rPr lang="en-US" altLang="zh-CN" sz="2800" dirty="0">
                <a:latin typeface="Times New Roman" panose="02020603050405020304" pitchFamily="18" charset="0"/>
              </a:rPr>
              <a:t>={1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5}; 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2555875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一维数组的初始化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</a:rPr>
              <a:t>一维数组输入输出</a:t>
            </a: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53450" cy="55165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语言规定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逐个地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引用数组元素，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不能一次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引用数组中的全部元素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一维数组的输入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输出只能一个一个元素的输入，一个一个元素的输出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如：若有定义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a[9]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则可使用如下方式进行输入和输出：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</a:t>
            </a:r>
            <a:r>
              <a:rPr lang="en-US" altLang="zh-CN" sz="28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9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 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“%d”,  </a:t>
            </a:r>
            <a:r>
              <a:rPr lang="en-US" altLang="zh-CN" sz="28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</a:t>
            </a:r>
            <a:r>
              <a:rPr lang="en-US" altLang="zh-CN" sz="28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9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 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“%d”,  a[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5026025"/>
          </a:xfrm>
        </p:spPr>
        <p:txBody>
          <a:bodyPr/>
          <a:lstStyle/>
          <a:p>
            <a:pPr marL="342900" lvl="2" indent="-342900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例如：计算一个班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平均成绩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942D4A-81B8-45B3-8125-3913E18BD824}" type="datetime4">
              <a:rPr lang="en-US" altLang="zh-CN" sz="1400" smtClean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403648" y="2074314"/>
            <a:ext cx="6480175" cy="42322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float  a[25]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 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定义数组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nn-NO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nn-NO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 i = 0; </a:t>
            </a:r>
            <a:r>
              <a:rPr lang="nn-NO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&lt; 2</a:t>
            </a:r>
            <a:r>
              <a:rPr lang="en-US" altLang="nn-NO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nn-NO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i ++ ) </a:t>
            </a:r>
            <a:endParaRPr lang="nn-NO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nn-NO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scanf ( “%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nn-NO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”, &amp;a[ i ] ) </a:t>
            </a:r>
            <a:r>
              <a:rPr lang="zh-CN" altLang="nn-NO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    </a:t>
            </a:r>
            <a:r>
              <a:rPr lang="nn-NO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nn-NO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输入学生成绩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zh-CN" altLang="nn-NO" sz="1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求总分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sum=0;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 </a:t>
            </a:r>
            <a:r>
              <a:rPr lang="en-US" altLang="zh-CN" sz="2400" b="1" dirty="0" err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sum=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sum+a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CN" sz="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求平均分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avg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=sum/25;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一维数组输入输出</a:t>
            </a:r>
            <a:endParaRPr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8"/>
          <p:cNvSpPr>
            <a:spLocks noChangeArrowheads="1"/>
          </p:cNvSpPr>
          <p:nvPr/>
        </p:nvSpPr>
        <p:spPr bwMode="auto">
          <a:xfrm>
            <a:off x="468313" y="2060575"/>
            <a:ext cx="82804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81505" indent="-1881505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例：对一组</a:t>
            </a:r>
            <a:r>
              <a:rPr lang="zh-CN" altLang="en-US" sz="2800" b="1" dirty="0">
                <a:latin typeface="Times New Roman" panose="02020603050405020304" pitchFamily="18" charset="0"/>
              </a:rPr>
              <a:t>数进行排序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由小到大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如：</a:t>
            </a:r>
            <a:r>
              <a:rPr lang="en-US" altLang="zh-CN" sz="2800" b="1" dirty="0">
                <a:latin typeface="Times New Roman" panose="02020603050405020304" pitchFamily="18" charset="0"/>
              </a:rPr>
              <a:t>9, 8, 5, 4, 2, 0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问题分析： </a:t>
            </a:r>
            <a:r>
              <a:rPr lang="zh-CN" altLang="en-US" sz="2800" dirty="0">
                <a:latin typeface="Times New Roman" panose="02020603050405020304" pitchFamily="18" charset="0"/>
              </a:rPr>
              <a:t>一般人脑的处理思路是怎样的</a:t>
            </a:r>
            <a:r>
              <a:rPr lang="en-US" altLang="zh-CN" sz="2800" dirty="0">
                <a:latin typeface="Times New Roman" panose="02020603050405020304" pitchFamily="18" charset="0"/>
              </a:rPr>
              <a:t>?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39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303312"/>
            <a:ext cx="6684962" cy="53340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</a:rPr>
              <a:t>一维数组的典型应用：排序问题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grpSp>
        <p:nvGrpSpPr>
          <p:cNvPr id="2" name="Diagram 8"/>
          <p:cNvGrpSpPr/>
          <p:nvPr/>
        </p:nvGrpSpPr>
        <p:grpSpPr bwMode="auto">
          <a:xfrm>
            <a:off x="5756275" y="476250"/>
            <a:ext cx="4000500" cy="4752975"/>
            <a:chOff x="930" y="-267"/>
            <a:chExt cx="3856" cy="4803"/>
          </a:xfrm>
        </p:grpSpPr>
        <p:sp>
          <p:nvSpPr>
            <p:cNvPr id="3" name="_s1028"/>
            <p:cNvSpPr>
              <a:spLocks noChangeArrowheads="1" noTextEdit="1"/>
            </p:cNvSpPr>
            <p:nvPr/>
          </p:nvSpPr>
          <p:spPr bwMode="auto">
            <a:xfrm>
              <a:off x="2397" y="1367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>
              <a:solidFill>
                <a:srgbClr val="5F0FFF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4" name="_s1029"/>
            <p:cNvSpPr>
              <a:spLocks noChangeArrowheads="1" noTextEdit="1"/>
            </p:cNvSpPr>
            <p:nvPr/>
          </p:nvSpPr>
          <p:spPr bwMode="auto">
            <a:xfrm rot="4320000">
              <a:off x="2689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>
              <a:solidFill>
                <a:srgbClr val="CAD402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" name="_s1030"/>
            <p:cNvSpPr>
              <a:spLocks noChangeArrowheads="1" noTextEdit="1"/>
            </p:cNvSpPr>
            <p:nvPr/>
          </p:nvSpPr>
          <p:spPr bwMode="auto">
            <a:xfrm rot="8640000">
              <a:off x="257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>
              <a:solidFill>
                <a:srgbClr val="4B595B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" name="_s1031"/>
            <p:cNvSpPr>
              <a:spLocks noChangeArrowheads="1" noTextEdit="1"/>
            </p:cNvSpPr>
            <p:nvPr/>
          </p:nvSpPr>
          <p:spPr bwMode="auto">
            <a:xfrm rot="12960000">
              <a:off x="221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rgbClr val="CA00CA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7" name="_s1032"/>
            <p:cNvSpPr>
              <a:spLocks noChangeArrowheads="1" noTextEdit="1"/>
            </p:cNvSpPr>
            <p:nvPr/>
          </p:nvSpPr>
          <p:spPr bwMode="auto">
            <a:xfrm rot="17280000">
              <a:off x="2106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>
              <a:solidFill>
                <a:srgbClr val="019308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8" name="_s1033"/>
            <p:cNvSpPr>
              <a:spLocks noChangeArrowheads="1"/>
            </p:cNvSpPr>
            <p:nvPr/>
          </p:nvSpPr>
          <p:spPr bwMode="auto">
            <a:xfrm>
              <a:off x="3095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       算法设计</a:t>
              </a: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_s1034"/>
            <p:cNvSpPr>
              <a:spLocks noChangeArrowheads="1"/>
            </p:cNvSpPr>
            <p:nvPr/>
          </p:nvSpPr>
          <p:spPr bwMode="auto">
            <a:xfrm>
              <a:off x="3347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_s1035"/>
            <p:cNvSpPr>
              <a:spLocks noChangeArrowheads="1"/>
            </p:cNvSpPr>
            <p:nvPr/>
          </p:nvSpPr>
          <p:spPr bwMode="auto">
            <a:xfrm>
              <a:off x="2283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问题分析    </a:t>
              </a: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_s1036"/>
            <p:cNvSpPr>
              <a:spLocks noChangeArrowheads="1"/>
            </p:cNvSpPr>
            <p:nvPr/>
          </p:nvSpPr>
          <p:spPr bwMode="auto">
            <a:xfrm>
              <a:off x="2689" y="2656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_s1037"/>
            <p:cNvSpPr>
              <a:spLocks noChangeArrowheads="1"/>
            </p:cNvSpPr>
            <p:nvPr/>
          </p:nvSpPr>
          <p:spPr bwMode="auto">
            <a:xfrm>
              <a:off x="2031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700" b="1" i="0" u="none" strike="noStrike" cap="none" normalizeH="0" baseline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kumimoji="0" lang="zh-CN" altLang="en-US" sz="1700" b="1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ChangeArrowheads="1"/>
          </p:cNvSpPr>
          <p:nvPr/>
        </p:nvSpPr>
        <p:spPr bwMode="auto">
          <a:xfrm>
            <a:off x="539115" y="3065463"/>
            <a:ext cx="6408738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设计：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）数据结构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  一组数字，可以用数组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sym typeface="+mn-ea"/>
              </a:rPr>
              <a:t>                  </a:t>
            </a:r>
            <a:endParaRPr lang="zh-CN" altLang="en-US" sz="200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）已有经典的算法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冒泡排序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选择排序：改进了冒泡排序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……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排序问题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graphicFrame>
        <p:nvGraphicFramePr>
          <p:cNvPr id="37910" name="Group 22"/>
          <p:cNvGraphicFramePr>
            <a:graphicFrameLocks noGrp="1"/>
          </p:cNvGraphicFramePr>
          <p:nvPr/>
        </p:nvGraphicFramePr>
        <p:xfrm>
          <a:off x="7162165" y="3429000"/>
          <a:ext cx="960438" cy="2743200"/>
        </p:xfrm>
        <a:graphic>
          <a:graphicData uri="http://schemas.openxmlformats.org/drawingml/2006/table">
            <a:tbl>
              <a:tblPr/>
              <a:tblGrid>
                <a:gridCol w="96043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8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8" name="Rectangle 18"/>
          <p:cNvSpPr>
            <a:spLocks noChangeArrowheads="1"/>
          </p:cNvSpPr>
          <p:nvPr/>
        </p:nvSpPr>
        <p:spPr bwMode="auto">
          <a:xfrm>
            <a:off x="1114425" y="1558290"/>
            <a:ext cx="6051550" cy="119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81505" indent="-1881505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例：对一组</a:t>
            </a:r>
            <a:r>
              <a:rPr lang="zh-CN" altLang="en-US" sz="2800" b="1" dirty="0">
                <a:latin typeface="Times New Roman" panose="02020603050405020304" pitchFamily="18" charset="0"/>
              </a:rPr>
              <a:t>数进行排序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由小到大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如：</a:t>
            </a:r>
            <a:r>
              <a:rPr lang="en-US" altLang="zh-CN" sz="2800" b="1" dirty="0">
                <a:latin typeface="Times New Roman" panose="02020603050405020304" pitchFamily="18" charset="0"/>
              </a:rPr>
              <a:t>9, 8, 5, 4, 2, 0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7490" y="3443605"/>
            <a:ext cx="588010" cy="2665095"/>
            <a:chOff x="10939" y="5490"/>
            <a:chExt cx="926" cy="4197"/>
          </a:xfrm>
        </p:grpSpPr>
        <p:sp>
          <p:nvSpPr>
            <p:cNvPr id="25641" name="TextBox 5"/>
            <p:cNvSpPr txBox="1">
              <a:spLocks noChangeArrowheads="1"/>
            </p:cNvSpPr>
            <p:nvPr/>
          </p:nvSpPr>
          <p:spPr bwMode="auto">
            <a:xfrm>
              <a:off x="10942" y="5490"/>
              <a:ext cx="90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</a:t>
              </a:r>
              <a:endPara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2" name="TextBox 6"/>
            <p:cNvSpPr txBox="1">
              <a:spLocks noChangeArrowheads="1"/>
            </p:cNvSpPr>
            <p:nvPr/>
          </p:nvSpPr>
          <p:spPr bwMode="auto">
            <a:xfrm>
              <a:off x="10944" y="6284"/>
              <a:ext cx="90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</a:t>
              </a:r>
              <a:endPara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3" name="TextBox 7"/>
            <p:cNvSpPr txBox="1">
              <a:spLocks noChangeArrowheads="1"/>
            </p:cNvSpPr>
            <p:nvPr/>
          </p:nvSpPr>
          <p:spPr bwMode="auto">
            <a:xfrm>
              <a:off x="10941" y="7078"/>
              <a:ext cx="90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</a:t>
              </a:r>
              <a:endPara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4" name="TextBox 8"/>
            <p:cNvSpPr txBox="1">
              <a:spLocks noChangeArrowheads="1"/>
            </p:cNvSpPr>
            <p:nvPr/>
          </p:nvSpPr>
          <p:spPr bwMode="auto">
            <a:xfrm>
              <a:off x="10940" y="7758"/>
              <a:ext cx="900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a[3]</a:t>
              </a:r>
              <a:endPara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5" name="TextBox 9"/>
            <p:cNvSpPr txBox="1">
              <a:spLocks noChangeArrowheads="1"/>
            </p:cNvSpPr>
            <p:nvPr/>
          </p:nvSpPr>
          <p:spPr bwMode="auto">
            <a:xfrm>
              <a:off x="10965" y="8437"/>
              <a:ext cx="900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a[4]</a:t>
              </a:r>
              <a:endPara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" name="TextBox 9"/>
            <p:cNvSpPr txBox="1">
              <a:spLocks noChangeArrowheads="1"/>
            </p:cNvSpPr>
            <p:nvPr/>
          </p:nvSpPr>
          <p:spPr bwMode="auto">
            <a:xfrm>
              <a:off x="10939" y="9089"/>
              <a:ext cx="90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a[5]</a:t>
              </a:r>
              <a:endPara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65"/>
          <p:cNvSpPr txBox="1">
            <a:spLocks noChangeArrowheads="1"/>
          </p:cNvSpPr>
          <p:nvPr/>
        </p:nvSpPr>
        <p:spPr bwMode="auto">
          <a:xfrm>
            <a:off x="80645" y="4869815"/>
            <a:ext cx="896493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第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>
                <a:latin typeface="Times New Roman" panose="02020603050405020304" pitchFamily="18" charset="0"/>
              </a:rPr>
              <a:t>趟处理，对</a:t>
            </a:r>
            <a:r>
              <a:rPr lang="en-US" altLang="zh-CN" sz="2800">
                <a:latin typeface="Times New Roman" panose="02020603050405020304" pitchFamily="18" charset="0"/>
              </a:rPr>
              <a:t>6</a:t>
            </a:r>
            <a:r>
              <a:rPr lang="zh-CN" altLang="en-US" sz="2800">
                <a:latin typeface="Times New Roman" panose="02020603050405020304" pitchFamily="18" charset="0"/>
              </a:rPr>
              <a:t>个数，进行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</a:rPr>
              <a:t>5 </a:t>
            </a:r>
            <a:r>
              <a:rPr lang="zh-CN" altLang="en-US" sz="2800">
                <a:latin typeface="Times New Roman" panose="02020603050405020304" pitchFamily="18" charset="0"/>
              </a:rPr>
              <a:t>次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相邻两数</a:t>
            </a:r>
            <a:r>
              <a:rPr lang="zh-CN" altLang="en-US" sz="2800">
                <a:latin typeface="Times New Roman" panose="02020603050405020304" pitchFamily="18" charset="0"/>
              </a:rPr>
              <a:t>比较与交换后，最大的数</a:t>
            </a:r>
            <a:r>
              <a:rPr lang="en-US" altLang="zh-CN" sz="2800">
                <a:latin typeface="Times New Roman" panose="02020603050405020304" pitchFamily="18" charset="0"/>
              </a:rPr>
              <a:t>9</a:t>
            </a:r>
            <a:r>
              <a:rPr lang="zh-CN" altLang="en-US" sz="2800">
                <a:latin typeface="Times New Roman" panose="02020603050405020304" pitchFamily="18" charset="0"/>
              </a:rPr>
              <a:t>已“沉底” ，较小的数向上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“冒泡”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然后对余下的前面</a:t>
            </a:r>
            <a:r>
              <a:rPr lang="en-US" altLang="zh-CN" sz="2800">
                <a:latin typeface="Times New Roman" panose="02020603050405020304" pitchFamily="18" charset="0"/>
              </a:rPr>
              <a:t>5</a:t>
            </a:r>
            <a:r>
              <a:rPr lang="zh-CN" altLang="en-US" sz="2800">
                <a:latin typeface="Times New Roman" panose="02020603050405020304" pitchFamily="18" charset="0"/>
              </a:rPr>
              <a:t>个数进行第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趟处理。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冒泡排序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grpSp>
        <p:nvGrpSpPr>
          <p:cNvPr id="32772" name="Group 13"/>
          <p:cNvGrpSpPr/>
          <p:nvPr/>
        </p:nvGrpSpPr>
        <p:grpSpPr bwMode="auto">
          <a:xfrm>
            <a:off x="250825" y="1557338"/>
            <a:ext cx="8610600" cy="3124200"/>
            <a:chOff x="158" y="890"/>
            <a:chExt cx="5424" cy="1968"/>
          </a:xfrm>
        </p:grpSpPr>
        <p:sp>
          <p:nvSpPr>
            <p:cNvPr id="32773" name="Rectangle 58"/>
            <p:cNvSpPr>
              <a:spLocks noChangeArrowheads="1"/>
            </p:cNvSpPr>
            <p:nvPr/>
          </p:nvSpPr>
          <p:spPr bwMode="auto">
            <a:xfrm>
              <a:off x="158" y="890"/>
              <a:ext cx="5424" cy="1968"/>
            </a:xfrm>
            <a:prstGeom prst="rect">
              <a:avLst/>
            </a:prstGeom>
            <a:solidFill>
              <a:srgbClr val="FFED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1800">
                <a:solidFill>
                  <a:srgbClr val="CC0066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32774" name="Picture 59" descr="g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81"/>
              <a:ext cx="4271" cy="17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75" name="Text Box 61"/>
            <p:cNvSpPr txBox="1">
              <a:spLocks noChangeArrowheads="1"/>
            </p:cNvSpPr>
            <p:nvPr/>
          </p:nvSpPr>
          <p:spPr bwMode="auto">
            <a:xfrm>
              <a:off x="476" y="1036"/>
              <a:ext cx="308" cy="1686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</a:rPr>
                <a:t>第</a:t>
              </a:r>
              <a:endParaRPr lang="zh-CN" altLang="en-US" sz="24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</a:rPr>
                <a:t> </a:t>
              </a: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</a:rPr>
                <a:t>趟</a:t>
              </a:r>
              <a:endParaRPr lang="zh-CN" altLang="en-US" sz="24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</a:rPr>
                <a:t>处</a:t>
              </a:r>
              <a:endParaRPr lang="zh-CN" altLang="en-US" sz="24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</a:rPr>
                <a:t>理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9"/>
          <p:cNvSpPr>
            <a:spLocks noChangeArrowheads="1"/>
          </p:cNvSpPr>
          <p:nvPr/>
        </p:nvSpPr>
        <p:spPr bwMode="auto">
          <a:xfrm>
            <a:off x="395288" y="1412875"/>
            <a:ext cx="8458200" cy="3311525"/>
          </a:xfrm>
          <a:prstGeom prst="rect">
            <a:avLst/>
          </a:prstGeom>
          <a:solidFill>
            <a:srgbClr val="E9FFE9"/>
          </a:solidFill>
          <a:ln w="28575">
            <a:solidFill>
              <a:schemeClr val="accent2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pic>
        <p:nvPicPr>
          <p:cNvPr id="33795" name="Picture 20" descr="g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62113"/>
            <a:ext cx="6248400" cy="2559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3796" name="Text Box 22"/>
          <p:cNvSpPr txBox="1">
            <a:spLocks noChangeArrowheads="1"/>
          </p:cNvSpPr>
          <p:nvPr/>
        </p:nvSpPr>
        <p:spPr bwMode="auto">
          <a:xfrm>
            <a:off x="827088" y="1566863"/>
            <a:ext cx="512762" cy="310769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第</a:t>
            </a:r>
            <a:endParaRPr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趟</a:t>
            </a:r>
            <a:endParaRPr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处</a:t>
            </a:r>
            <a:endParaRPr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理</a:t>
            </a:r>
            <a:endParaRPr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797" name="Text Box 28"/>
          <p:cNvSpPr txBox="1">
            <a:spLocks noChangeArrowheads="1"/>
          </p:cNvSpPr>
          <p:nvPr/>
        </p:nvSpPr>
        <p:spPr bwMode="auto">
          <a:xfrm>
            <a:off x="468313" y="4710113"/>
            <a:ext cx="8281987" cy="198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第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800">
                <a:latin typeface="Times New Roman" panose="02020603050405020304" pitchFamily="18" charset="0"/>
              </a:rPr>
              <a:t>趟处理，对余下的</a:t>
            </a:r>
            <a:r>
              <a:rPr lang="en-US" altLang="zh-CN" sz="2800">
                <a:latin typeface="Times New Roman" panose="02020603050405020304" pitchFamily="18" charset="0"/>
              </a:rPr>
              <a:t>5</a:t>
            </a:r>
            <a:r>
              <a:rPr lang="zh-CN" altLang="en-US" sz="2800">
                <a:latin typeface="Times New Roman" panose="02020603050405020304" pitchFamily="18" charset="0"/>
              </a:rPr>
              <a:t>个数，进行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sz="2800">
                <a:latin typeface="Times New Roman" panose="02020603050405020304" pitchFamily="18" charset="0"/>
              </a:rPr>
              <a:t>次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相邻两数</a:t>
            </a:r>
            <a:r>
              <a:rPr lang="zh-CN" altLang="en-US" sz="2800">
                <a:latin typeface="Times New Roman" panose="02020603050405020304" pitchFamily="18" charset="0"/>
              </a:rPr>
              <a:t>比较与交换后，最大的数</a:t>
            </a:r>
            <a:r>
              <a:rPr lang="en-US" altLang="zh-CN" sz="2800">
                <a:latin typeface="Times New Roman" panose="02020603050405020304" pitchFamily="18" charset="0"/>
              </a:rPr>
              <a:t>8</a:t>
            </a:r>
            <a:r>
              <a:rPr lang="zh-CN" altLang="en-US" sz="2800">
                <a:latin typeface="Times New Roman" panose="02020603050405020304" pitchFamily="18" charset="0"/>
              </a:rPr>
              <a:t>已“沉底” ，较小的数又向上“冒泡”。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</a:rPr>
              <a:t>冒泡排序</a:t>
            </a:r>
            <a:endParaRPr lang="zh-CN" altLang="en-US" sz="3600" b="1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233" y="1773262"/>
            <a:ext cx="7723207" cy="446405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实际问题：计算每个班程序设计课程的平均分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65250" lvl="1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00430" lvl="1" indent="-228600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分析：平均分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人数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00430" lvl="1" indent="-228600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00430" lvl="1" indent="-228600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43025" lvl="2" defTabSz="1525905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如何存储数据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数据结构设计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：各班每个学生的成绩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43025" lvl="2" defTabSz="1525905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如何处理数据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算法设计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：先算每个班总分，再除以人数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</a:rPr>
              <a:t>冒泡排序</a:t>
            </a:r>
            <a:endParaRPr lang="zh-CN" altLang="en-US" sz="3600" b="1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34819" name="Text Box 28"/>
          <p:cNvSpPr txBox="1">
            <a:spLocks noChangeArrowheads="1"/>
          </p:cNvSpPr>
          <p:nvPr/>
        </p:nvSpPr>
        <p:spPr bwMode="auto">
          <a:xfrm>
            <a:off x="395288" y="1341438"/>
            <a:ext cx="8496300" cy="353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趟，对余下的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个数，进行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次相邻两数比较与交换后，最大的数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已“沉底” ，较小的数又向上“冒泡”。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趟，对余下的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个数进行比较，进行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次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相邻两数</a:t>
            </a:r>
            <a:r>
              <a:rPr lang="zh-CN" altLang="en-US" sz="2400" dirty="0">
                <a:latin typeface="Times New Roman" panose="02020603050405020304" pitchFamily="18" charset="0"/>
              </a:rPr>
              <a:t>比较与交换后，最大的数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已“沉底” ，较小的数又向上“冒泡”。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趟，对余下的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个数进行比较，进行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次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相邻两数</a:t>
            </a:r>
            <a:r>
              <a:rPr lang="zh-CN" altLang="en-US" sz="2400" dirty="0">
                <a:latin typeface="Times New Roman" panose="02020603050405020304" pitchFamily="18" charset="0"/>
              </a:rPr>
              <a:t>比较与交换后，最大的数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已“沉底” ，较小的数又向上“冒泡”。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至此完成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初始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个数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由小到大</a:t>
            </a:r>
            <a:r>
              <a:rPr lang="zh-CN" altLang="en-US" sz="2400" dirty="0">
                <a:latin typeface="Times New Roman" panose="02020603050405020304" pitchFamily="18" charset="0"/>
              </a:rPr>
              <a:t>排序。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4820" name="Text Box 28"/>
          <p:cNvSpPr txBox="1">
            <a:spLocks noChangeArrowheads="1"/>
          </p:cNvSpPr>
          <p:nvPr/>
        </p:nvSpPr>
        <p:spPr bwMode="auto">
          <a:xfrm>
            <a:off x="539433" y="5086033"/>
            <a:ext cx="8281987" cy="150685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总结：如果有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个数，则要进行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趟处理。</a:t>
            </a:r>
            <a:endParaRPr lang="en-US" altLang="zh-CN" sz="280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            在第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趟处理中，要进行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n-j</a:t>
            </a: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次相邻两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</a:rPr>
              <a:t>数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</a:rPr>
              <a:t>比</a:t>
            </a: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较和交换。</a:t>
            </a:r>
            <a:endParaRPr lang="zh-CN" altLang="en-US" sz="280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3" descr="g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8748"/>
            <a:ext cx="7429500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Oval 6"/>
          <p:cNvSpPr>
            <a:spLocks noChangeArrowheads="1"/>
          </p:cNvSpPr>
          <p:nvPr/>
        </p:nvSpPr>
        <p:spPr bwMode="auto">
          <a:xfrm>
            <a:off x="611188" y="2199323"/>
            <a:ext cx="4103687" cy="649287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35844" name="Oval 7"/>
          <p:cNvSpPr>
            <a:spLocks noChangeArrowheads="1"/>
          </p:cNvSpPr>
          <p:nvPr/>
        </p:nvSpPr>
        <p:spPr bwMode="auto">
          <a:xfrm>
            <a:off x="2124075" y="2920048"/>
            <a:ext cx="4175125" cy="720725"/>
          </a:xfrm>
          <a:prstGeom prst="ellipse">
            <a:avLst/>
          </a:prstGeom>
          <a:noFill/>
          <a:ln w="5715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35845" name="AutoShape 8"/>
          <p:cNvSpPr>
            <a:spLocks noChangeArrowheads="1"/>
          </p:cNvSpPr>
          <p:nvPr/>
        </p:nvSpPr>
        <p:spPr bwMode="auto">
          <a:xfrm>
            <a:off x="4572000" y="2127463"/>
            <a:ext cx="4103688" cy="865188"/>
          </a:xfrm>
          <a:prstGeom prst="wedgeEllipseCallout">
            <a:avLst>
              <a:gd name="adj1" fmla="val -54498"/>
              <a:gd name="adj2" fmla="val -428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控制趟数，要进行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趟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6" name="AutoShape 9"/>
          <p:cNvSpPr>
            <a:spLocks noChangeArrowheads="1"/>
          </p:cNvSpPr>
          <p:nvPr/>
        </p:nvSpPr>
        <p:spPr bwMode="auto">
          <a:xfrm>
            <a:off x="6227763" y="3065974"/>
            <a:ext cx="2916237" cy="2014909"/>
          </a:xfrm>
          <a:prstGeom prst="wedgeEllipseCallout">
            <a:avLst>
              <a:gd name="adj1" fmla="val -62394"/>
              <a:gd name="adj2" fmla="val -398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err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在第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趟内相邻两数比较和交换的次数，要进行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7" name="Text Box 28"/>
          <p:cNvSpPr txBox="1">
            <a:spLocks noChangeArrowheads="1"/>
          </p:cNvSpPr>
          <p:nvPr/>
        </p:nvSpPr>
        <p:spPr bwMode="auto">
          <a:xfrm>
            <a:off x="8890" y="260350"/>
            <a:ext cx="9063990" cy="10763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总结：如果有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个数，则要进行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</a:rPr>
              <a:t>趟处理。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在第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sz="2800" dirty="0">
                <a:latin typeface="Times New Roman" panose="02020603050405020304" pitchFamily="18" charset="0"/>
              </a:rPr>
              <a:t>趟比较中，要进行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n-j</a:t>
            </a:r>
            <a:r>
              <a:rPr lang="zh-CN" altLang="en-US" sz="2800" dirty="0">
                <a:latin typeface="Times New Roman" panose="02020603050405020304" pitchFamily="18" charset="0"/>
              </a:rPr>
              <a:t>次相邻两数比较和交换。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95605" y="2421255"/>
          <a:ext cx="827849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/>
                <a:gridCol w="1034415"/>
                <a:gridCol w="1035050"/>
                <a:gridCol w="1035050"/>
                <a:gridCol w="1034415"/>
                <a:gridCol w="1018540"/>
                <a:gridCol w="1050925"/>
                <a:gridCol w="1035050"/>
              </a:tblGrid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4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</a:t>
                      </a:r>
                      <a:endParaRPr lang="en-US" altLang="en-US" sz="2400" b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a[3]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......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a[n-2]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a[n-1]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a[n]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48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9970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语言数据结构设计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Text Box 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678" y="1412558"/>
            <a:ext cx="8281987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可以用</a:t>
            </a: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语言中的数组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int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a[11];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//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为直观体现算法，先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不使用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a[0]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36867" name="Picture 13" descr="g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3357245"/>
            <a:ext cx="4568190" cy="332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95605" y="3067050"/>
          <a:ext cx="827849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/>
                <a:gridCol w="1034415"/>
                <a:gridCol w="1035050"/>
                <a:gridCol w="1035050"/>
                <a:gridCol w="1034415"/>
                <a:gridCol w="1018540"/>
                <a:gridCol w="1050925"/>
                <a:gridCol w="1035050"/>
              </a:tblGrid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4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</a:t>
                      </a:r>
                      <a:endParaRPr lang="en-US" altLang="en-US" sz="2400" b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a[3]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......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a[n-2]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a[n-1]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a[n]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48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语言数据结构设计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Text Box 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1143" y="1701483"/>
            <a:ext cx="8281987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可以用</a:t>
            </a:r>
            <a:r>
              <a:rPr lang="en-US" altLang="zh-CN" sz="2800"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</a:rPr>
              <a:t>语言中的数组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int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a[11];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//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为直观体现数学上的算法，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不使用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a[0]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450850" y="4916170"/>
          <a:ext cx="72434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/>
                <a:gridCol w="1034415"/>
                <a:gridCol w="1035050"/>
                <a:gridCol w="1035050"/>
                <a:gridCol w="1034415"/>
                <a:gridCol w="1018540"/>
                <a:gridCol w="1050925"/>
              </a:tblGrid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4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</a:t>
                      </a:r>
                      <a:endParaRPr lang="en-US" altLang="en-US" sz="2400" b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a[3]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......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a[n-2]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a[n-1]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2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4678" y="3979228"/>
            <a:ext cx="8281987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或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int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a[10];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不浪费空间，使用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a[0]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" name="Text Box 2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3370" y="5804535"/>
            <a:ext cx="882332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i="1">
                <a:latin typeface="Times New Roman" panose="02020603050405020304" pitchFamily="18" charset="0"/>
              </a:rPr>
              <a:t>    </a:t>
            </a:r>
            <a:r>
              <a:rPr lang="en-US" altLang="zh-CN" sz="2800" i="1">
                <a:latin typeface="Times New Roman" panose="02020603050405020304" pitchFamily="18" charset="0"/>
              </a:rPr>
              <a:t>    </a:t>
            </a:r>
            <a:r>
              <a:rPr lang="zh-CN" altLang="en-US" sz="2800" i="1">
                <a:latin typeface="Times New Roman" panose="02020603050405020304" pitchFamily="18" charset="0"/>
              </a:rPr>
              <a:t>要注意趟数</a:t>
            </a:r>
            <a:r>
              <a:rPr lang="en-US" altLang="zh-CN" sz="2800" i="1">
                <a:latin typeface="Times New Roman" panose="02020603050405020304" pitchFamily="18" charset="0"/>
              </a:rPr>
              <a:t>j</a:t>
            </a:r>
            <a:r>
              <a:rPr lang="zh-CN" altLang="en-US" sz="2800" i="1">
                <a:latin typeface="Times New Roman" panose="02020603050405020304" pitchFamily="18" charset="0"/>
              </a:rPr>
              <a:t>、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第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趟内的相邻两数比较和交换的次数</a:t>
            </a:r>
            <a:r>
              <a:rPr lang="en-US" altLang="en-US" sz="2800" i="1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，最小值若都从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开始，能取到的最大值也要变化</a:t>
            </a:r>
            <a:endParaRPr lang="zh-CN" altLang="en-US" sz="2000" i="1">
              <a:latin typeface="Times New Roman" panose="02020603050405020304" pitchFamily="18" charset="0"/>
            </a:endParaRPr>
          </a:p>
        </p:txBody>
      </p:sp>
      <p:pic>
        <p:nvPicPr>
          <p:cNvPr id="36867" name="Picture 13" descr="g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65" y="701675"/>
            <a:ext cx="263017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ADFC8E"/>
          </a:solidFill>
          <a:ln w="25400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 &lt;stdio.h&gt;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int i, j, t, n, a[</a:t>
            </a:r>
            <a:r>
              <a:rPr kumimoji="1" lang="pt-BR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];         </a:t>
            </a:r>
            <a:r>
              <a:rPr kumimoji="1" lang="pt-BR" altLang="zh-CN" sz="2000" dirty="0">
                <a:latin typeface="Times New Roman" panose="02020603050405020304" pitchFamily="18" charset="0"/>
              </a:rPr>
              <a:t>//</a:t>
            </a:r>
            <a:r>
              <a:rPr kumimoji="1" lang="zh-CN" altLang="pt-BR" sz="2000" dirty="0">
                <a:latin typeface="Times New Roman" panose="02020603050405020304" pitchFamily="18" charset="0"/>
              </a:rPr>
              <a:t>定义</a:t>
            </a:r>
            <a:r>
              <a:rPr kumimoji="1" lang="pt-BR" altLang="zh-CN" sz="2000" dirty="0">
                <a:latin typeface="Times New Roman" panose="02020603050405020304" pitchFamily="18" charset="0"/>
              </a:rPr>
              <a:t>a</a:t>
            </a:r>
            <a:r>
              <a:rPr kumimoji="1" lang="zh-CN" altLang="pt-BR" sz="2000" dirty="0">
                <a:latin typeface="Times New Roman" panose="02020603050405020304" pitchFamily="18" charset="0"/>
              </a:rPr>
              <a:t>数组长度为</a:t>
            </a:r>
            <a:r>
              <a:rPr kumimoji="1" lang="pt-BR" altLang="zh-CN" sz="2000" dirty="0">
                <a:latin typeface="Times New Roman" panose="02020603050405020304" pitchFamily="18" charset="0"/>
              </a:rPr>
              <a:t>11</a:t>
            </a:r>
            <a:endParaRPr kumimoji="1" lang="zh-CN" altLang="pt-BR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n=10;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for ( </a:t>
            </a: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i&lt;=n; i++)      </a:t>
            </a: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pt-BR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kumimoji="1" lang="zh-CN" altLang="pt-BR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下标为</a:t>
            </a:r>
            <a:r>
              <a:rPr kumimoji="1" lang="pt-BR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pt-BR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的元素未用，从下标为</a:t>
            </a:r>
            <a:r>
              <a:rPr kumimoji="1" lang="pt-BR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pt-BR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开始存储数字</a:t>
            </a:r>
            <a:endParaRPr kumimoji="1" lang="zh-CN" altLang="pt-BR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scanf("%d", &amp;a[i]);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kumimoji="1" lang="pt-BR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pt-BR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for (</a:t>
            </a:r>
            <a:r>
              <a:rPr kumimoji="1" lang="en-US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pt-BR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j=1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pt-BR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j&lt;=n-1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j++) </a:t>
            </a: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pt-BR" altLang="zh-CN" sz="2000" b="1" dirty="0">
                <a:latin typeface="Times New Roman" panose="02020603050405020304" pitchFamily="18" charset="0"/>
              </a:rPr>
              <a:t>//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</a:rPr>
              <a:t>控制趟数，要进行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000" b="1" dirty="0">
                <a:latin typeface="Times New Roman" panose="02020603050405020304" pitchFamily="18" charset="0"/>
              </a:rPr>
              <a:t>趟</a:t>
            </a:r>
            <a:endParaRPr kumimoji="1" lang="zh-CN" altLang="pt-BR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pt-BR" altLang="zh-CN" sz="24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for(</a:t>
            </a:r>
            <a:r>
              <a:rPr kumimoji="1" lang="en-US" altLang="pt-BR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pt-BR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pt-BR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i&lt;=n-j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i++)</a:t>
            </a: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pt-BR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/>
              <a:t>在第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000" b="1" dirty="0"/>
              <a:t>趟内，两两比较和交换的次数要进行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n-j</a:t>
            </a:r>
            <a:r>
              <a:rPr lang="zh-CN" altLang="en-US" sz="2000" b="1" dirty="0"/>
              <a:t>次</a:t>
            </a:r>
            <a:endParaRPr lang="zh-CN" altLang="en-US" sz="2000" b="1" dirty="0"/>
          </a:p>
          <a:p>
            <a:pPr algn="just">
              <a:spcBef>
                <a:spcPct val="0"/>
              </a:spcBef>
              <a:buNone/>
            </a:pP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                                   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buNone/>
            </a:pP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(a[i]&gt;a[i+1])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</a:rPr>
              <a:t>  </a:t>
            </a:r>
            <a:r>
              <a:rPr kumimoji="1" lang="en-US" altLang="zh-CN" sz="1600" dirty="0">
                <a:solidFill>
                  <a:schemeClr val="tx1"/>
                </a:solidFill>
                <a:latin typeface="黑体" panose="02010609060101010101" pitchFamily="49" charset="-122"/>
              </a:rPr>
              <a:t>//</a:t>
            </a:r>
            <a:r>
              <a:rPr kumimoji="1" lang="zh-CN" altLang="pt-BR" sz="1600" dirty="0">
                <a:solidFill>
                  <a:schemeClr val="tx1"/>
                </a:solidFill>
                <a:latin typeface="黑体" panose="02010609060101010101" pitchFamily="49" charset="-122"/>
              </a:rPr>
              <a:t>相邻两数比较，大数往后</a:t>
            </a:r>
            <a:r>
              <a:rPr kumimoji="1" lang="zh-CN" altLang="en-US" sz="1600" dirty="0">
                <a:solidFill>
                  <a:schemeClr val="tx1"/>
                </a:solidFill>
                <a:latin typeface="黑体" panose="02010609060101010101" pitchFamily="49" charset="-122"/>
              </a:rPr>
              <a:t>交换，否则不动</a:t>
            </a:r>
            <a:r>
              <a:rPr kumimoji="1" lang="en-US" altLang="zh-CN" sz="1600" dirty="0">
                <a:solidFill>
                  <a:schemeClr val="tx1"/>
                </a:solidFill>
                <a:latin typeface="黑体" panose="02010609060101010101" pitchFamily="49" charset="-122"/>
              </a:rPr>
              <a:t>,</a:t>
            </a:r>
            <a:r>
              <a:rPr kumimoji="1" lang="zh-CN" altLang="en-US" sz="1600" dirty="0">
                <a:solidFill>
                  <a:schemeClr val="tx1"/>
                </a:solidFill>
                <a:latin typeface="黑体" panose="02010609060101010101" pitchFamily="49" charset="-122"/>
              </a:rPr>
              <a:t>继续比较后面的两个数</a:t>
            </a:r>
            <a:endParaRPr kumimoji="1" lang="pt-BR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 {   t=a[i];</a:t>
            </a:r>
            <a:endParaRPr kumimoji="1" lang="pt-BR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     a[i]=a[i+1];</a:t>
            </a:r>
            <a:endParaRPr kumimoji="1" lang="pt-BR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     a[i+1]=t;</a:t>
            </a:r>
            <a:endParaRPr kumimoji="1" lang="pt-BR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 }</a:t>
            </a:r>
            <a:endParaRPr kumimoji="1" lang="pt-BR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kumimoji="1" lang="pt-BR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endParaRPr kumimoji="1" lang="pt-BR" altLang="zh-CN" sz="24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for (i=1; i&lt;=n; i++)      </a:t>
            </a:r>
            <a:r>
              <a:rPr kumimoji="1" lang="pt-BR" altLang="zh-CN" sz="2000" dirty="0">
                <a:latin typeface="黑体" panose="02010609060101010101" pitchFamily="49" charset="-122"/>
              </a:rPr>
              <a:t>//</a:t>
            </a:r>
            <a:r>
              <a:rPr kumimoji="1" lang="zh-CN" altLang="pt-BR" sz="2000" dirty="0">
                <a:latin typeface="黑体" panose="02010609060101010101" pitchFamily="49" charset="-122"/>
              </a:rPr>
              <a:t>输出排序后的数</a:t>
            </a:r>
            <a:endParaRPr kumimoji="1" lang="zh-CN" altLang="pt-BR" sz="2000" dirty="0">
              <a:latin typeface="黑体" panose="02010609060101010101" pitchFamily="49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printf("%d ", a[i]);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return 0;   }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6867" name="Picture 13" descr="g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31" y="4032374"/>
            <a:ext cx="3716671" cy="270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</a:rPr>
              <a:t>排序问题拓展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pic>
        <p:nvPicPr>
          <p:cNvPr id="37892" name="Picture 22" descr="排序算法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" y="1556385"/>
            <a:ext cx="9069070" cy="238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Oval 24"/>
          <p:cNvSpPr>
            <a:spLocks noChangeArrowheads="1"/>
          </p:cNvSpPr>
          <p:nvPr/>
        </p:nvSpPr>
        <p:spPr bwMode="auto">
          <a:xfrm>
            <a:off x="755650" y="1959293"/>
            <a:ext cx="7207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rgbClr val="CC0066"/>
              </a:solidFill>
            </a:endParaRPr>
          </a:p>
        </p:txBody>
      </p:sp>
      <p:sp>
        <p:nvSpPr>
          <p:cNvPr id="37895" name="Oval 25"/>
          <p:cNvSpPr>
            <a:spLocks noChangeArrowheads="1"/>
          </p:cNvSpPr>
          <p:nvPr/>
        </p:nvSpPr>
        <p:spPr bwMode="auto">
          <a:xfrm>
            <a:off x="755650" y="2276793"/>
            <a:ext cx="720725" cy="2159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rgbClr val="CC0066"/>
              </a:solidFill>
            </a:endParaRPr>
          </a:p>
        </p:txBody>
      </p:sp>
      <p:sp>
        <p:nvSpPr>
          <p:cNvPr id="37896" name="Rectangle 18"/>
          <p:cNvSpPr>
            <a:spLocks noChangeArrowheads="1"/>
          </p:cNvSpPr>
          <p:nvPr/>
        </p:nvSpPr>
        <p:spPr bwMode="auto">
          <a:xfrm>
            <a:off x="322580" y="4438015"/>
            <a:ext cx="3528695" cy="16484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本课程要求掌握：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Char char="•"/>
            </a:pPr>
            <a:r>
              <a:rPr lang="zh-CN" altLang="en-US" sz="2400">
                <a:latin typeface="Times New Roman" panose="02020603050405020304" pitchFamily="18" charset="0"/>
              </a:rPr>
              <a:t>冒泡排序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Char char="•"/>
            </a:pPr>
            <a:r>
              <a:rPr lang="zh-CN" altLang="en-US" sz="2400">
                <a:latin typeface="Times New Roman" panose="02020603050405020304" pitchFamily="18" charset="0"/>
              </a:rPr>
              <a:t>选择排序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改进了冒泡排序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4211955" y="4149090"/>
            <a:ext cx="4784725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i="1" dirty="0">
                <a:latin typeface="Times New Roman" panose="02020603050405020304" pitchFamily="18" charset="0"/>
              </a:rPr>
              <a:t>Ref</a:t>
            </a:r>
            <a:r>
              <a:rPr lang="zh-CN" altLang="en-US" sz="1600" i="1" dirty="0">
                <a:latin typeface="Times New Roman" panose="02020603050405020304" pitchFamily="18" charset="0"/>
              </a:rPr>
              <a:t>：</a:t>
            </a:r>
            <a:endParaRPr lang="zh-CN" altLang="en-US" sz="1600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i="1" dirty="0">
                <a:latin typeface="Times New Roman" panose="02020603050405020304" pitchFamily="18" charset="0"/>
              </a:rPr>
              <a:t>https://blog.csdn.net/m0_74830524/article/details/136625322?utm_medium=distribute.pc_relevant.none-task-blog-2~default~baidujs_baidulandingword~default-1-136625322-blog-119059704.235^v43^pc_blog_bottom_relevance_base4&amp;spm=1001.2101.3001.4242.2&amp;utm_relevant_index=4</a:t>
            </a:r>
            <a:endParaRPr lang="en-US" altLang="zh-CN" sz="16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75" y="188913"/>
            <a:ext cx="6324600" cy="533400"/>
          </a:xfrm>
        </p:spPr>
        <p:txBody>
          <a:bodyPr/>
          <a:lstStyle/>
          <a:p>
            <a:r>
              <a:rPr lang="zh-CN" altLang="en-US" sz="3600"/>
              <a:t>数组</a:t>
            </a:r>
            <a:endParaRPr lang="zh-CN" altLang="en-US" sz="36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557338"/>
            <a:ext cx="7920682" cy="5026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一维数组</a:t>
            </a:r>
            <a:endParaRPr lang="zh-CN" altLang="en-US" b="1" dirty="0">
              <a:solidFill>
                <a:srgbClr val="D9D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可存储一维向量：</a:t>
            </a:r>
            <a:r>
              <a:rPr lang="en-US" altLang="zh-CN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 = 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v2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v3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… 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vn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srgbClr val="D9D9D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多维数组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可存储二维矩阵：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如何保存字符串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”hello!”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916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0200" y="3284538"/>
          <a:ext cx="20875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公式" r:id="rId1" imgW="41757600" imgH="24688800" progId="Equation.3">
                  <p:embed/>
                </p:oleObj>
              </mc:Choice>
              <mc:Fallback>
                <p:oleObj name="公式" r:id="rId1" imgW="41757600" imgH="24688800" progId="Equation.3">
                  <p:embed/>
                  <p:pic>
                    <p:nvPicPr>
                      <p:cNvPr id="0" name="Object 5" descr="image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0200" y="3284538"/>
                        <a:ext cx="2087563" cy="1235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35397" y="4375691"/>
            <a:ext cx="2435283" cy="23925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FFFF"/>
                </a:solidFill>
              </a:rPr>
              <a:t>掌握：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如何定义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存储结构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引用（使用）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初始化</a:t>
            </a:r>
            <a:endParaRPr lang="zh-CN" altLang="en-US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二维数组定义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74788"/>
            <a:ext cx="8496300" cy="5026025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在计算机中，常用二维数组来描述实际生活中的矩阵和表格等问题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二维数组的定义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＜类型说明符＞ ＜数组名＞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常量表达式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1&gt;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］［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常量表达式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2&gt;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］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908175" y="4652963"/>
            <a:ext cx="3168650" cy="5847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CC0066"/>
                </a:solidFill>
                <a:latin typeface="Times New Roman" panose="02020603050405020304" pitchFamily="18" charset="0"/>
                <a:ea typeface="+mj-ea"/>
              </a:rPr>
              <a:t>如：</a:t>
            </a:r>
            <a:r>
              <a:rPr lang="en-US" altLang="zh-CN" b="1">
                <a:solidFill>
                  <a:srgbClr val="CC0066"/>
                </a:solidFill>
                <a:latin typeface="Times New Roman" panose="02020603050405020304" pitchFamily="18" charset="0"/>
                <a:ea typeface="+mj-ea"/>
              </a:rPr>
              <a:t>int a[4][5]; </a:t>
            </a:r>
            <a:endParaRPr lang="zh-CN" altLang="en-US" b="1">
              <a:solidFill>
                <a:srgbClr val="CC0066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786063" y="5643563"/>
            <a:ext cx="4786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定义了具有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行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5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列的数组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a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468065" y="1676227"/>
            <a:ext cx="3671887" cy="5286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</a:rPr>
              <a:t>若有：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</a:rPr>
              <a:t>int a[4][5]; </a:t>
            </a:r>
            <a:endParaRPr lang="en-US" altLang="zh-CN" sz="2800" b="1">
              <a:solidFill>
                <a:srgbClr val="C00000"/>
              </a:solidFill>
              <a:latin typeface="Times New Roman" panose="02020603050405020304" pitchFamily="18" charset="0"/>
              <a:ea typeface="+mn-ea"/>
            </a:endParaRPr>
          </a:p>
        </p:txBody>
      </p:sp>
      <p:grpSp>
        <p:nvGrpSpPr>
          <p:cNvPr id="40966" name="Group 5"/>
          <p:cNvGrpSpPr/>
          <p:nvPr/>
        </p:nvGrpSpPr>
        <p:grpSpPr bwMode="auto">
          <a:xfrm>
            <a:off x="2214562" y="4005265"/>
            <a:ext cx="5410200" cy="2214563"/>
            <a:chOff x="720" y="2493"/>
            <a:chExt cx="3408" cy="1395"/>
          </a:xfrm>
        </p:grpSpPr>
        <p:sp>
          <p:nvSpPr>
            <p:cNvPr id="40971" name="Rectangle 6"/>
            <p:cNvSpPr>
              <a:spLocks noChangeArrowheads="1"/>
            </p:cNvSpPr>
            <p:nvPr/>
          </p:nvSpPr>
          <p:spPr bwMode="auto">
            <a:xfrm>
              <a:off x="720" y="2496"/>
              <a:ext cx="3408" cy="13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a[0][0]   a[0][1]   a[0][2]   a[0][3]   a[0][4]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a[1][0]   a[1][1]   a[1][2]   a[1][3]   a[1][4]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a[2][0]   a[2][1]   a[2][2]   a[2][3]   a[2][4]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a[3][0]   a[3][1]   a[3][2]   a[3][3]   a[3][4]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2" name="Line 7"/>
            <p:cNvSpPr>
              <a:spLocks noChangeShapeType="1"/>
            </p:cNvSpPr>
            <p:nvPr/>
          </p:nvSpPr>
          <p:spPr bwMode="auto">
            <a:xfrm>
              <a:off x="720" y="2784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Line 8"/>
            <p:cNvSpPr>
              <a:spLocks noChangeShapeType="1"/>
            </p:cNvSpPr>
            <p:nvPr/>
          </p:nvSpPr>
          <p:spPr bwMode="auto">
            <a:xfrm>
              <a:off x="720" y="3504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Line 9"/>
            <p:cNvSpPr>
              <a:spLocks noChangeShapeType="1"/>
            </p:cNvSpPr>
            <p:nvPr/>
          </p:nvSpPr>
          <p:spPr bwMode="auto">
            <a:xfrm>
              <a:off x="720" y="3120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Line 10"/>
            <p:cNvSpPr>
              <a:spLocks noChangeShapeType="1"/>
            </p:cNvSpPr>
            <p:nvPr/>
          </p:nvSpPr>
          <p:spPr bwMode="auto">
            <a:xfrm>
              <a:off x="1392" y="2493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Line 11"/>
            <p:cNvSpPr>
              <a:spLocks noChangeShapeType="1"/>
            </p:cNvSpPr>
            <p:nvPr/>
          </p:nvSpPr>
          <p:spPr bwMode="auto">
            <a:xfrm>
              <a:off x="2016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Line 12"/>
            <p:cNvSpPr>
              <a:spLocks noChangeShapeType="1"/>
            </p:cNvSpPr>
            <p:nvPr/>
          </p:nvSpPr>
          <p:spPr bwMode="auto">
            <a:xfrm>
              <a:off x="2688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Line 13"/>
            <p:cNvSpPr>
              <a:spLocks noChangeShapeType="1"/>
            </p:cNvSpPr>
            <p:nvPr/>
          </p:nvSpPr>
          <p:spPr bwMode="auto">
            <a:xfrm>
              <a:off x="3408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64" name="Rectangle 18"/>
          <p:cNvSpPr>
            <a:spLocks noChangeArrowheads="1"/>
          </p:cNvSpPr>
          <p:nvPr/>
        </p:nvSpPr>
        <p:spPr bwMode="auto">
          <a:xfrm>
            <a:off x="1187624" y="2640013"/>
            <a:ext cx="71294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二维数组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，描述了一个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列二维矩阵，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</a:rPr>
              <a:t>行列下标都是从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</a:rPr>
              <a:t>0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</a:rPr>
              <a:t>开始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二维数组定义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4600" y="303312"/>
            <a:ext cx="6324600" cy="533400"/>
          </a:xfrm>
        </p:spPr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二维数组与一维数组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054225"/>
            <a:ext cx="8351837" cy="2160588"/>
          </a:xfrm>
        </p:spPr>
        <p:txBody>
          <a:bodyPr/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可以将二维数组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看成是由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个一维数组组成的，每个一维数组含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个一维数组的名字是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a[3]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第一个一维数组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的各个元素表示为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a[0][0]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a[0][1]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a[0][2]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a[0][3]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a[0][4]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，其他类似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28688" y="1428750"/>
            <a:ext cx="2059136" cy="5232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err="1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int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 a[4][5]; 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  <a:ea typeface="+mn-ea"/>
            </a:endParaRPr>
          </a:p>
        </p:txBody>
      </p:sp>
      <p:grpSp>
        <p:nvGrpSpPr>
          <p:cNvPr id="41989" name="Group 32"/>
          <p:cNvGrpSpPr/>
          <p:nvPr/>
        </p:nvGrpSpPr>
        <p:grpSpPr bwMode="auto">
          <a:xfrm>
            <a:off x="1692275" y="4414838"/>
            <a:ext cx="6129338" cy="2232025"/>
            <a:chOff x="1066" y="2781"/>
            <a:chExt cx="3861" cy="1406"/>
          </a:xfrm>
        </p:grpSpPr>
        <p:grpSp>
          <p:nvGrpSpPr>
            <p:cNvPr id="41990" name="Group 5"/>
            <p:cNvGrpSpPr/>
            <p:nvPr/>
          </p:nvGrpSpPr>
          <p:grpSpPr bwMode="auto">
            <a:xfrm>
              <a:off x="1519" y="2795"/>
              <a:ext cx="3408" cy="1392"/>
              <a:chOff x="720" y="2496"/>
              <a:chExt cx="3408" cy="1392"/>
            </a:xfrm>
          </p:grpSpPr>
          <p:sp>
            <p:nvSpPr>
              <p:cNvPr id="41995" name="Rectangle 6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3408" cy="1392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50000"/>
                  <a:buFont typeface="Wingdings 2" panose="05020102010507070707" pitchFamily="18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 2" panose="05020102010507070707" pitchFamily="18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a[0][0]   a[0][1]   a[0][2]   a[0][3]   a[0][4]</a:t>
                </a:r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a[1][0]   a[1][1]   a[1][2]   a[1][3]   a[1][4]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a[2][0]   a[2][1]   a[2][2]   a[2][3]   a[2][4]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a[3][0]   a[3][1]   a[3][2]   a[3][3]   a[3][4]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996" name="Line 7"/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7" name="Line 8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8" name="Line 9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9" name="Line 10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0" name="Line 11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1" name="Line 12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2" name="Line 13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991" name="Text Box 14"/>
            <p:cNvSpPr txBox="1">
              <a:spLocks noChangeArrowheads="1"/>
            </p:cNvSpPr>
            <p:nvPr/>
          </p:nvSpPr>
          <p:spPr bwMode="auto">
            <a:xfrm>
              <a:off x="1066" y="2781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2" name="Text Box 15"/>
            <p:cNvSpPr txBox="1">
              <a:spLocks noChangeArrowheads="1"/>
            </p:cNvSpPr>
            <p:nvPr/>
          </p:nvSpPr>
          <p:spPr bwMode="auto">
            <a:xfrm>
              <a:off x="1066" y="3117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a[1]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3" name="Text Box 16"/>
            <p:cNvSpPr txBox="1">
              <a:spLocks noChangeArrowheads="1"/>
            </p:cNvSpPr>
            <p:nvPr/>
          </p:nvSpPr>
          <p:spPr bwMode="auto">
            <a:xfrm>
              <a:off x="1066" y="3453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a[2]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4" name="Text Box 17"/>
            <p:cNvSpPr txBox="1">
              <a:spLocks noChangeArrowheads="1"/>
            </p:cNvSpPr>
            <p:nvPr/>
          </p:nvSpPr>
          <p:spPr bwMode="auto">
            <a:xfrm>
              <a:off x="1066" y="3837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a[3]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864" y="1653753"/>
            <a:ext cx="8229600" cy="4727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如何存储数据，用前面学过的知识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成绩是带小数的，故要用到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型定义变量来存储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例如：存储第一个班的每个学生分数，设有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  a1,a2,a3,…, a24,a25;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a1=85;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a2=80.5;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计算第一个班平均分：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avga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=(a1+a2+a3+…+a25)/25;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568575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Introduction</a:t>
            </a:r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1908175" y="2997200"/>
            <a:ext cx="1285875" cy="364331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4294967295"/>
          </p:nvPr>
        </p:nvSpPr>
        <p:spPr>
          <a:xfrm>
            <a:off x="214313" y="1484313"/>
            <a:ext cx="8929687" cy="11414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二维数组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a[m][n]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，可看作是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个元素的一维数组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每个一维数组的名字为：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a[0],  a[1],  …, a[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], …  a[m-1]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日期占位符 3"/>
          <p:cNvSpPr txBox="1">
            <a:spLocks noGrp="1"/>
          </p:cNvSpPr>
          <p:nvPr/>
        </p:nvSpPr>
        <p:spPr bwMode="auto">
          <a:xfrm>
            <a:off x="250825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A9B440F-C635-42E9-A712-04609E0D9A59}" type="datetime4">
              <a:rPr lang="en-US" altLang="zh-CN" sz="140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3414713" y="321468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3414713" y="374808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3414713" y="435768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6" name="Text Box 10"/>
          <p:cNvSpPr txBox="1">
            <a:spLocks noChangeArrowheads="1"/>
          </p:cNvSpPr>
          <p:nvPr/>
        </p:nvSpPr>
        <p:spPr bwMode="auto">
          <a:xfrm>
            <a:off x="2387600" y="459581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17" name="Text Box 11"/>
          <p:cNvSpPr txBox="1">
            <a:spLocks noChangeArrowheads="1"/>
          </p:cNvSpPr>
          <p:nvPr/>
        </p:nvSpPr>
        <p:spPr bwMode="auto">
          <a:xfrm>
            <a:off x="4405313" y="4586288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18" name="Line 12"/>
          <p:cNvSpPr>
            <a:spLocks noChangeShapeType="1"/>
          </p:cNvSpPr>
          <p:nvPr/>
        </p:nvSpPr>
        <p:spPr bwMode="auto">
          <a:xfrm>
            <a:off x="3414713" y="519588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9" name="Line 15"/>
          <p:cNvSpPr>
            <a:spLocks noChangeShapeType="1"/>
          </p:cNvSpPr>
          <p:nvPr/>
        </p:nvSpPr>
        <p:spPr bwMode="auto">
          <a:xfrm>
            <a:off x="5548313" y="321468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0" name="Line 16"/>
          <p:cNvSpPr>
            <a:spLocks noChangeShapeType="1"/>
          </p:cNvSpPr>
          <p:nvPr/>
        </p:nvSpPr>
        <p:spPr bwMode="auto">
          <a:xfrm>
            <a:off x="6732588" y="321468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1" name="Text Box 17"/>
          <p:cNvSpPr txBox="1">
            <a:spLocks noChangeArrowheads="1"/>
          </p:cNvSpPr>
          <p:nvPr/>
        </p:nvSpPr>
        <p:spPr bwMode="auto">
          <a:xfrm>
            <a:off x="2295525" y="334327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022" name="Text Box 18"/>
          <p:cNvSpPr txBox="1">
            <a:spLocks noChangeArrowheads="1"/>
          </p:cNvSpPr>
          <p:nvPr/>
        </p:nvSpPr>
        <p:spPr bwMode="auto">
          <a:xfrm>
            <a:off x="2257425" y="399097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023" name="Text Box 19"/>
          <p:cNvSpPr txBox="1">
            <a:spLocks noChangeArrowheads="1"/>
          </p:cNvSpPr>
          <p:nvPr/>
        </p:nvSpPr>
        <p:spPr bwMode="auto">
          <a:xfrm>
            <a:off x="2339975" y="52292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024" name="Line 24"/>
          <p:cNvSpPr>
            <a:spLocks noChangeShapeType="1"/>
          </p:cNvSpPr>
          <p:nvPr/>
        </p:nvSpPr>
        <p:spPr bwMode="auto">
          <a:xfrm>
            <a:off x="4862513" y="3214688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5" name="Text Box 25"/>
          <p:cNvSpPr txBox="1">
            <a:spLocks noChangeArrowheads="1"/>
          </p:cNvSpPr>
          <p:nvPr/>
        </p:nvSpPr>
        <p:spPr bwMode="auto">
          <a:xfrm>
            <a:off x="4938713" y="43878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26" name="AutoShape 26"/>
          <p:cNvSpPr>
            <a:spLocks noChangeArrowheads="1"/>
          </p:cNvSpPr>
          <p:nvPr/>
        </p:nvSpPr>
        <p:spPr bwMode="auto">
          <a:xfrm>
            <a:off x="3414713" y="5805488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3027" name="AutoShape 27"/>
          <p:cNvSpPr>
            <a:spLocks noChangeArrowheads="1"/>
          </p:cNvSpPr>
          <p:nvPr/>
        </p:nvSpPr>
        <p:spPr bwMode="auto">
          <a:xfrm rot="-5400000">
            <a:off x="6081713" y="435768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3028" name="Line 28"/>
          <p:cNvSpPr>
            <a:spLocks noChangeShapeType="1"/>
          </p:cNvSpPr>
          <p:nvPr/>
        </p:nvSpPr>
        <p:spPr bwMode="auto">
          <a:xfrm>
            <a:off x="7224713" y="580548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9" name="Text Box 29"/>
          <p:cNvSpPr txBox="1">
            <a:spLocks noChangeArrowheads="1"/>
          </p:cNvSpPr>
          <p:nvPr/>
        </p:nvSpPr>
        <p:spPr bwMode="auto">
          <a:xfrm>
            <a:off x="5680075" y="32908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0" name="Text Box 30"/>
          <p:cNvSpPr txBox="1">
            <a:spLocks noChangeArrowheads="1"/>
          </p:cNvSpPr>
          <p:nvPr/>
        </p:nvSpPr>
        <p:spPr bwMode="auto">
          <a:xfrm>
            <a:off x="5678488" y="38242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1" name="Text Box 31"/>
          <p:cNvSpPr txBox="1">
            <a:spLocks noChangeArrowheads="1"/>
          </p:cNvSpPr>
          <p:nvPr/>
        </p:nvSpPr>
        <p:spPr bwMode="auto">
          <a:xfrm>
            <a:off x="5749925" y="525621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2" name="Text Box 29"/>
          <p:cNvSpPr txBox="1">
            <a:spLocks noChangeArrowheads="1"/>
          </p:cNvSpPr>
          <p:nvPr/>
        </p:nvSpPr>
        <p:spPr bwMode="auto">
          <a:xfrm>
            <a:off x="3635375" y="3284538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 dirty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4970463" y="30686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4" name="Text Box 25"/>
          <p:cNvSpPr txBox="1">
            <a:spLocks noChangeArrowheads="1"/>
          </p:cNvSpPr>
          <p:nvPr/>
        </p:nvSpPr>
        <p:spPr bwMode="auto">
          <a:xfrm>
            <a:off x="6732588" y="30686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5" name="Text Box 11"/>
          <p:cNvSpPr txBox="1">
            <a:spLocks noChangeArrowheads="1"/>
          </p:cNvSpPr>
          <p:nvPr/>
        </p:nvSpPr>
        <p:spPr bwMode="auto">
          <a:xfrm>
            <a:off x="4405313" y="3876675"/>
            <a:ext cx="6715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6" name="Text Box 25"/>
          <p:cNvSpPr txBox="1">
            <a:spLocks noChangeArrowheads="1"/>
          </p:cNvSpPr>
          <p:nvPr/>
        </p:nvSpPr>
        <p:spPr bwMode="auto">
          <a:xfrm>
            <a:off x="4970463" y="36449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7" name="Text Box 25"/>
          <p:cNvSpPr txBox="1">
            <a:spLocks noChangeArrowheads="1"/>
          </p:cNvSpPr>
          <p:nvPr/>
        </p:nvSpPr>
        <p:spPr bwMode="auto">
          <a:xfrm>
            <a:off x="4970463" y="50815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8" name="Text Box 11"/>
          <p:cNvSpPr txBox="1">
            <a:spLocks noChangeArrowheads="1"/>
          </p:cNvSpPr>
          <p:nvPr/>
        </p:nvSpPr>
        <p:spPr bwMode="auto">
          <a:xfrm>
            <a:off x="4356100" y="5876925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9" name="Text Box 25"/>
          <p:cNvSpPr txBox="1">
            <a:spLocks noChangeArrowheads="1"/>
          </p:cNvSpPr>
          <p:nvPr/>
        </p:nvSpPr>
        <p:spPr bwMode="auto">
          <a:xfrm>
            <a:off x="4970463" y="57340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40" name="Text Box 11"/>
          <p:cNvSpPr txBox="1">
            <a:spLocks noChangeArrowheads="1"/>
          </p:cNvSpPr>
          <p:nvPr/>
        </p:nvSpPr>
        <p:spPr bwMode="auto">
          <a:xfrm>
            <a:off x="5916613" y="461486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41" name="Text Box 29"/>
          <p:cNvSpPr txBox="1">
            <a:spLocks noChangeArrowheads="1"/>
          </p:cNvSpPr>
          <p:nvPr/>
        </p:nvSpPr>
        <p:spPr bwMode="auto">
          <a:xfrm>
            <a:off x="3635375" y="5300663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42" name="Text Box 10"/>
          <p:cNvSpPr txBox="1">
            <a:spLocks noChangeArrowheads="1"/>
          </p:cNvSpPr>
          <p:nvPr/>
        </p:nvSpPr>
        <p:spPr bwMode="auto">
          <a:xfrm>
            <a:off x="2387600" y="5911850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43" name="Text Box 29"/>
          <p:cNvSpPr txBox="1">
            <a:spLocks noChangeArrowheads="1"/>
          </p:cNvSpPr>
          <p:nvPr/>
        </p:nvSpPr>
        <p:spPr bwMode="auto">
          <a:xfrm>
            <a:off x="7235825" y="328453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59446" name="Group 54"/>
          <p:cNvGraphicFramePr>
            <a:graphicFrameLocks noGrp="1"/>
          </p:cNvGraphicFramePr>
          <p:nvPr/>
        </p:nvGraphicFramePr>
        <p:xfrm>
          <a:off x="2193925" y="3141663"/>
          <a:ext cx="865188" cy="3325814"/>
        </p:xfrm>
        <a:graphic>
          <a:graphicData uri="http://schemas.openxmlformats.org/drawingml/2006/table">
            <a:tbl>
              <a:tblPr/>
              <a:tblGrid>
                <a:gridCol w="865188"/>
              </a:tblGrid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58" name="Line 7"/>
          <p:cNvSpPr>
            <a:spLocks noChangeShapeType="1"/>
          </p:cNvSpPr>
          <p:nvPr/>
        </p:nvSpPr>
        <p:spPr bwMode="auto">
          <a:xfrm>
            <a:off x="1209675" y="3448050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59" name="Text Box 21"/>
          <p:cNvSpPr txBox="1">
            <a:spLocks noChangeArrowheads="1"/>
          </p:cNvSpPr>
          <p:nvPr/>
        </p:nvSpPr>
        <p:spPr bwMode="auto">
          <a:xfrm>
            <a:off x="1314450" y="2786063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2843213" y="3500438"/>
            <a:ext cx="576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>
            <a:off x="2843213" y="4143375"/>
            <a:ext cx="576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62" name="Line 56"/>
          <p:cNvSpPr>
            <a:spLocks noChangeShapeType="1"/>
          </p:cNvSpPr>
          <p:nvPr/>
        </p:nvSpPr>
        <p:spPr bwMode="auto">
          <a:xfrm>
            <a:off x="2852738" y="5500688"/>
            <a:ext cx="576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63" name="Text Box 29"/>
          <p:cNvSpPr txBox="1">
            <a:spLocks noChangeArrowheads="1"/>
          </p:cNvSpPr>
          <p:nvPr/>
        </p:nvSpPr>
        <p:spPr bwMode="auto">
          <a:xfrm>
            <a:off x="7235825" y="5984875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a[m-1][n-1]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64" name="Rectangle 63"/>
          <p:cNvSpPr>
            <a:spLocks noChangeArrowheads="1"/>
          </p:cNvSpPr>
          <p:nvPr/>
        </p:nvSpPr>
        <p:spPr bwMode="auto">
          <a:xfrm>
            <a:off x="2195513" y="60928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a[m-1]</a:t>
            </a:r>
            <a:endParaRPr lang="zh-CN" altLang="en-US" sz="1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65" name="Rectangle 2"/>
          <p:cNvSpPr>
            <a:spLocks noChangeArrowheads="1"/>
          </p:cNvSpPr>
          <p:nvPr/>
        </p:nvSpPr>
        <p:spPr bwMode="auto">
          <a:xfrm>
            <a:off x="2514600" y="3032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二维数组与一维数组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692275" y="2060575"/>
            <a:ext cx="1285875" cy="364331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4035" name="Text Box 10"/>
          <p:cNvSpPr txBox="1">
            <a:spLocks noChangeArrowheads="1"/>
          </p:cNvSpPr>
          <p:nvPr/>
        </p:nvSpPr>
        <p:spPr bwMode="auto">
          <a:xfrm>
            <a:off x="2144713" y="373221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4036" name="Text Box 17"/>
          <p:cNvSpPr txBox="1">
            <a:spLocks noChangeArrowheads="1"/>
          </p:cNvSpPr>
          <p:nvPr/>
        </p:nvSpPr>
        <p:spPr bwMode="auto">
          <a:xfrm>
            <a:off x="2052638" y="24368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7" name="Text Box 18"/>
          <p:cNvSpPr txBox="1">
            <a:spLocks noChangeArrowheads="1"/>
          </p:cNvSpPr>
          <p:nvPr/>
        </p:nvSpPr>
        <p:spPr bwMode="auto">
          <a:xfrm>
            <a:off x="2014538" y="30845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8" name="Text Box 19"/>
          <p:cNvSpPr txBox="1">
            <a:spLocks noChangeArrowheads="1"/>
          </p:cNvSpPr>
          <p:nvPr/>
        </p:nvSpPr>
        <p:spPr bwMode="auto">
          <a:xfrm>
            <a:off x="2087563" y="43799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2144713" y="504825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82" name="Group 54"/>
          <p:cNvGraphicFramePr>
            <a:graphicFrameLocks noGrp="1"/>
          </p:cNvGraphicFramePr>
          <p:nvPr/>
        </p:nvGraphicFramePr>
        <p:xfrm>
          <a:off x="1900238" y="223361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4" name="Line 7"/>
          <p:cNvSpPr>
            <a:spLocks noChangeShapeType="1"/>
          </p:cNvSpPr>
          <p:nvPr/>
        </p:nvSpPr>
        <p:spPr bwMode="auto">
          <a:xfrm>
            <a:off x="971550" y="2662238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1143000" y="2078038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56" name="Rectangle 27"/>
          <p:cNvSpPr>
            <a:spLocks noChangeArrowheads="1"/>
          </p:cNvSpPr>
          <p:nvPr/>
        </p:nvSpPr>
        <p:spPr bwMode="auto">
          <a:xfrm>
            <a:off x="1951038" y="531336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a[m-1]</a:t>
            </a:r>
            <a:endParaRPr lang="zh-CN" altLang="en-US" sz="1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4057" name="内容占位符 2"/>
          <p:cNvSpPr/>
          <p:nvPr/>
        </p:nvSpPr>
        <p:spPr bwMode="auto">
          <a:xfrm>
            <a:off x="3924300" y="2349500"/>
            <a:ext cx="47879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二维数组</a:t>
            </a:r>
            <a:r>
              <a:rPr lang="en-US" altLang="zh-CN" sz="2800">
                <a:latin typeface="Times New Roman" panose="02020603050405020304" pitchFamily="18" charset="0"/>
              </a:rPr>
              <a:t>a[m][n]</a:t>
            </a:r>
            <a:r>
              <a:rPr lang="zh-CN" altLang="en-US" sz="2800">
                <a:latin typeface="Times New Roman" panose="02020603050405020304" pitchFamily="18" charset="0"/>
              </a:rPr>
              <a:t>，可看作是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包含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个元素的一维数组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8" name="Rectangle 2"/>
          <p:cNvSpPr>
            <a:spLocks noChangeArrowheads="1"/>
          </p:cNvSpPr>
          <p:nvPr/>
        </p:nvSpPr>
        <p:spPr bwMode="auto">
          <a:xfrm>
            <a:off x="2514600" y="3032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二维数组与一维数组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8575" y="260350"/>
            <a:ext cx="6324600" cy="533400"/>
          </a:xfrm>
        </p:spPr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二维数组存储结构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484313"/>
            <a:ext cx="8210550" cy="3929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在内存中存放数据时，和一维数组一样，按照</a:t>
            </a:r>
            <a:r>
              <a:rPr lang="zh-CN" altLang="en-US" sz="2800" b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顺序方式（即线性方式）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先存放第一行的数据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每一行中数据，按列下标的顺序由小到大存放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再存放第二行的数据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5060" name="Picture 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23" y="4868863"/>
            <a:ext cx="5148262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矩形 48"/>
          <p:cNvSpPr/>
          <p:nvPr/>
        </p:nvSpPr>
        <p:spPr>
          <a:xfrm>
            <a:off x="7934960" y="2060575"/>
            <a:ext cx="1285875" cy="364331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4035" name="Text Box 10"/>
          <p:cNvSpPr txBox="1">
            <a:spLocks noChangeArrowheads="1"/>
          </p:cNvSpPr>
          <p:nvPr/>
        </p:nvSpPr>
        <p:spPr bwMode="auto">
          <a:xfrm>
            <a:off x="8387398" y="373221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4036" name="Text Box 17"/>
          <p:cNvSpPr txBox="1">
            <a:spLocks noChangeArrowheads="1"/>
          </p:cNvSpPr>
          <p:nvPr/>
        </p:nvSpPr>
        <p:spPr bwMode="auto">
          <a:xfrm>
            <a:off x="8295323" y="24368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7" name="Text Box 18"/>
          <p:cNvSpPr txBox="1">
            <a:spLocks noChangeArrowheads="1"/>
          </p:cNvSpPr>
          <p:nvPr/>
        </p:nvSpPr>
        <p:spPr bwMode="auto">
          <a:xfrm>
            <a:off x="8257223" y="30845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8" name="Text Box 19"/>
          <p:cNvSpPr txBox="1">
            <a:spLocks noChangeArrowheads="1"/>
          </p:cNvSpPr>
          <p:nvPr/>
        </p:nvSpPr>
        <p:spPr bwMode="auto">
          <a:xfrm>
            <a:off x="8330248" y="43799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8387398" y="504825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82" name="Group 54"/>
          <p:cNvGraphicFramePr>
            <a:graphicFrameLocks noGrp="1"/>
          </p:cNvGraphicFramePr>
          <p:nvPr/>
        </p:nvGraphicFramePr>
        <p:xfrm>
          <a:off x="8142923" y="223361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4" name="Line 7"/>
          <p:cNvSpPr>
            <a:spLocks noChangeShapeType="1"/>
          </p:cNvSpPr>
          <p:nvPr/>
        </p:nvSpPr>
        <p:spPr bwMode="auto">
          <a:xfrm>
            <a:off x="7214235" y="2662238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7385685" y="2078038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56" name="Rectangle 27"/>
          <p:cNvSpPr>
            <a:spLocks noChangeArrowheads="1"/>
          </p:cNvSpPr>
          <p:nvPr/>
        </p:nvSpPr>
        <p:spPr bwMode="auto">
          <a:xfrm>
            <a:off x="8193723" y="531336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a[m-1]</a:t>
            </a:r>
            <a:endParaRPr lang="zh-CN" altLang="en-US" sz="1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二维数组存储结构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graphicFrame>
        <p:nvGraphicFramePr>
          <p:cNvPr id="43083" name="Group 7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945313" y="928688"/>
          <a:ext cx="3059112" cy="5803900"/>
        </p:xfrm>
        <a:graphic>
          <a:graphicData uri="http://schemas.openxmlformats.org/drawingml/2006/table">
            <a:tbl>
              <a:tblPr/>
              <a:tblGrid>
                <a:gridCol w="1487487"/>
                <a:gridCol w="1571625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1007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34" name="TextBox 5"/>
          <p:cNvSpPr txBox="1">
            <a:spLocks noChangeArrowheads="1"/>
          </p:cNvSpPr>
          <p:nvPr/>
        </p:nvSpPr>
        <p:spPr bwMode="auto">
          <a:xfrm>
            <a:off x="7289800" y="142875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grpSp>
        <p:nvGrpSpPr>
          <p:cNvPr id="46135" name="Group 5"/>
          <p:cNvGrpSpPr/>
          <p:nvPr/>
        </p:nvGrpSpPr>
        <p:grpSpPr bwMode="auto">
          <a:xfrm>
            <a:off x="642938" y="2147253"/>
            <a:ext cx="5410200" cy="2209800"/>
            <a:chOff x="720" y="2496"/>
            <a:chExt cx="3408" cy="1392"/>
          </a:xfrm>
        </p:grpSpPr>
        <p:sp>
          <p:nvSpPr>
            <p:cNvPr id="46146" name="Rectangle 6"/>
            <p:cNvSpPr>
              <a:spLocks noChangeArrowheads="1"/>
            </p:cNvSpPr>
            <p:nvPr/>
          </p:nvSpPr>
          <p:spPr bwMode="auto">
            <a:xfrm>
              <a:off x="720" y="2496"/>
              <a:ext cx="3408" cy="13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a[0][0]   a[0][1]   a[0][2]   a[0][3]   a[0][4]</a:t>
              </a:r>
              <a:endPara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a[1][0]   a[1][1]   a[1][2]   a[1][3]   a[1][4]</a:t>
              </a:r>
              <a:endParaRPr lang="en-US" altLang="zh-CN" sz="24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a[2][0]   a[2][1]   a[2][2]   a[2][3]   a[2][4]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a[3][0]   a[3][1]   a[3][2]   a[3][3]   a[3][4]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7" name="Line 7"/>
            <p:cNvSpPr>
              <a:spLocks noChangeShapeType="1"/>
            </p:cNvSpPr>
            <p:nvPr/>
          </p:nvSpPr>
          <p:spPr bwMode="auto">
            <a:xfrm>
              <a:off x="720" y="2784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8" name="Line 8"/>
            <p:cNvSpPr>
              <a:spLocks noChangeShapeType="1"/>
            </p:cNvSpPr>
            <p:nvPr/>
          </p:nvSpPr>
          <p:spPr bwMode="auto">
            <a:xfrm>
              <a:off x="720" y="3504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9" name="Line 9"/>
            <p:cNvSpPr>
              <a:spLocks noChangeShapeType="1"/>
            </p:cNvSpPr>
            <p:nvPr/>
          </p:nvSpPr>
          <p:spPr bwMode="auto">
            <a:xfrm>
              <a:off x="720" y="3120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0" name="Line 10"/>
            <p:cNvSpPr>
              <a:spLocks noChangeShapeType="1"/>
            </p:cNvSpPr>
            <p:nvPr/>
          </p:nvSpPr>
          <p:spPr bwMode="auto">
            <a:xfrm>
              <a:off x="1392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1" name="Line 11"/>
            <p:cNvSpPr>
              <a:spLocks noChangeShapeType="1"/>
            </p:cNvSpPr>
            <p:nvPr/>
          </p:nvSpPr>
          <p:spPr bwMode="auto">
            <a:xfrm>
              <a:off x="2016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2" name="Line 12"/>
            <p:cNvSpPr>
              <a:spLocks noChangeShapeType="1"/>
            </p:cNvSpPr>
            <p:nvPr/>
          </p:nvSpPr>
          <p:spPr bwMode="auto">
            <a:xfrm>
              <a:off x="2688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3" name="Line 13"/>
            <p:cNvSpPr>
              <a:spLocks noChangeShapeType="1"/>
            </p:cNvSpPr>
            <p:nvPr/>
          </p:nvSpPr>
          <p:spPr bwMode="auto">
            <a:xfrm>
              <a:off x="3408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36" name="Text Box 14"/>
          <p:cNvSpPr txBox="1">
            <a:spLocks noChangeArrowheads="1"/>
          </p:cNvSpPr>
          <p:nvPr/>
        </p:nvSpPr>
        <p:spPr bwMode="auto">
          <a:xfrm>
            <a:off x="28575" y="21250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7" name="Text Box 15"/>
          <p:cNvSpPr txBox="1">
            <a:spLocks noChangeArrowheads="1"/>
          </p:cNvSpPr>
          <p:nvPr/>
        </p:nvSpPr>
        <p:spPr bwMode="auto">
          <a:xfrm>
            <a:off x="28575" y="26584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8" name="Text Box 16"/>
          <p:cNvSpPr txBox="1">
            <a:spLocks noChangeArrowheads="1"/>
          </p:cNvSpPr>
          <p:nvPr/>
        </p:nvSpPr>
        <p:spPr bwMode="auto">
          <a:xfrm>
            <a:off x="28575" y="31918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a[2]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9" name="Text Box 17"/>
          <p:cNvSpPr txBox="1">
            <a:spLocks noChangeArrowheads="1"/>
          </p:cNvSpPr>
          <p:nvPr/>
        </p:nvSpPr>
        <p:spPr bwMode="auto">
          <a:xfrm>
            <a:off x="28575" y="38014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a[3]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40" name="TextBox 24"/>
          <p:cNvSpPr txBox="1">
            <a:spLocks noChangeArrowheads="1"/>
          </p:cNvSpPr>
          <p:nvPr/>
        </p:nvSpPr>
        <p:spPr bwMode="auto">
          <a:xfrm>
            <a:off x="7289800" y="2143125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1" name="TextBox 25"/>
          <p:cNvSpPr txBox="1">
            <a:spLocks noChangeArrowheads="1"/>
          </p:cNvSpPr>
          <p:nvPr/>
        </p:nvSpPr>
        <p:spPr bwMode="auto">
          <a:xfrm>
            <a:off x="7289800" y="285750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2" name="TextBox 26"/>
          <p:cNvSpPr txBox="1">
            <a:spLocks noChangeArrowheads="1"/>
          </p:cNvSpPr>
          <p:nvPr/>
        </p:nvSpPr>
        <p:spPr bwMode="auto">
          <a:xfrm>
            <a:off x="7289800" y="3571875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3" name="TextBox 27"/>
          <p:cNvSpPr txBox="1">
            <a:spLocks noChangeArrowheads="1"/>
          </p:cNvSpPr>
          <p:nvPr/>
        </p:nvSpPr>
        <p:spPr bwMode="auto">
          <a:xfrm>
            <a:off x="7289800" y="434498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4" name="TextBox 28"/>
          <p:cNvSpPr txBox="1">
            <a:spLocks noChangeArrowheads="1"/>
          </p:cNvSpPr>
          <p:nvPr/>
        </p:nvSpPr>
        <p:spPr bwMode="auto">
          <a:xfrm>
            <a:off x="7289800" y="5059363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a[1][0]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6145" name="TextBox 29"/>
          <p:cNvSpPr txBox="1">
            <a:spLocks noChangeArrowheads="1"/>
          </p:cNvSpPr>
          <p:nvPr/>
        </p:nvSpPr>
        <p:spPr bwMode="auto">
          <a:xfrm>
            <a:off x="7289800" y="577373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a[1][1]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6127750" y="3023235"/>
            <a:ext cx="791845" cy="43243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90" y="4974590"/>
            <a:ext cx="5318125" cy="88836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和一维数组一样，按照</a:t>
            </a:r>
            <a:r>
              <a:rPr lang="zh-CN" altLang="en-US" sz="2800" b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顺序方式（即线性方式）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二维数组地址计算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716088"/>
            <a:ext cx="8820150" cy="1497012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若有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a[4][5]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，数组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的起始地址是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字节，求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a[0][1]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a[0][3]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a[2][1]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在内存中的地址？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108" name="Group 19"/>
          <p:cNvGrpSpPr/>
          <p:nvPr/>
        </p:nvGrpSpPr>
        <p:grpSpPr bwMode="auto">
          <a:xfrm>
            <a:off x="1343025" y="3644900"/>
            <a:ext cx="6118225" cy="2209800"/>
            <a:chOff x="846" y="2523"/>
            <a:chExt cx="3854" cy="1392"/>
          </a:xfrm>
        </p:grpSpPr>
        <p:grpSp>
          <p:nvGrpSpPr>
            <p:cNvPr id="47109" name="Group 5"/>
            <p:cNvGrpSpPr/>
            <p:nvPr/>
          </p:nvGrpSpPr>
          <p:grpSpPr bwMode="auto">
            <a:xfrm>
              <a:off x="1292" y="2523"/>
              <a:ext cx="3408" cy="1392"/>
              <a:chOff x="720" y="2496"/>
              <a:chExt cx="3408" cy="1392"/>
            </a:xfrm>
          </p:grpSpPr>
          <p:sp>
            <p:nvSpPr>
              <p:cNvPr id="47114" name="Rectangle 6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3408" cy="1392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50000"/>
                  <a:buFont typeface="Wingdings 2" panose="05020102010507070707" pitchFamily="18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 2" panose="05020102010507070707" pitchFamily="18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a[0][0]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a[0][1] 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a[0][2]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a[0][3]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a[1][0]   a[1][1]   a[1][2]   a[1][3]   a[1][4]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a[2][0]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a[2][1]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a[2][2]   a[2][3]   a[2][4]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a[3][0]   a[3][1]   a[3][2]   a[3][3]   a[3][4]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15" name="Line 7"/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6" name="Line 8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7" name="Line 9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8" name="Line 10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9" name="Line 11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0" name="Line 12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1" name="Line 13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10" name="Text Box 14"/>
            <p:cNvSpPr txBox="1">
              <a:spLocks noChangeArrowheads="1"/>
            </p:cNvSpPr>
            <p:nvPr/>
          </p:nvSpPr>
          <p:spPr bwMode="auto">
            <a:xfrm>
              <a:off x="846" y="253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a[0]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1" name="Text Box 15"/>
            <p:cNvSpPr txBox="1">
              <a:spLocks noChangeArrowheads="1"/>
            </p:cNvSpPr>
            <p:nvPr/>
          </p:nvSpPr>
          <p:spPr bwMode="auto">
            <a:xfrm>
              <a:off x="846" y="287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a[1]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2" name="Text Box 16"/>
            <p:cNvSpPr txBox="1">
              <a:spLocks noChangeArrowheads="1"/>
            </p:cNvSpPr>
            <p:nvPr/>
          </p:nvSpPr>
          <p:spPr bwMode="auto">
            <a:xfrm>
              <a:off x="846" y="320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a[2]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3" name="Text Box 17"/>
            <p:cNvSpPr txBox="1">
              <a:spLocks noChangeArrowheads="1"/>
            </p:cNvSpPr>
            <p:nvPr/>
          </p:nvSpPr>
          <p:spPr bwMode="auto">
            <a:xfrm>
              <a:off x="846" y="359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a[3]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35" name="Group 79"/>
          <p:cNvGraphicFramePr>
            <a:graphicFrameLocks noGrp="1"/>
          </p:cNvGraphicFramePr>
          <p:nvPr/>
        </p:nvGraphicFramePr>
        <p:xfrm>
          <a:off x="6985000" y="928688"/>
          <a:ext cx="3059113" cy="5835654"/>
        </p:xfrm>
        <a:graphic>
          <a:graphicData uri="http://schemas.openxmlformats.org/drawingml/2006/table">
            <a:tbl>
              <a:tblPr/>
              <a:tblGrid>
                <a:gridCol w="1487488"/>
                <a:gridCol w="1571625"/>
              </a:tblGrid>
              <a:tr h="317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1007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81" name="TextBox 5"/>
          <p:cNvSpPr txBox="1">
            <a:spLocks noChangeArrowheads="1"/>
          </p:cNvSpPr>
          <p:nvPr/>
        </p:nvSpPr>
        <p:spPr bwMode="auto">
          <a:xfrm>
            <a:off x="7291388" y="142875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8183" name="TextBox 24"/>
          <p:cNvSpPr txBox="1">
            <a:spLocks noChangeArrowheads="1"/>
          </p:cNvSpPr>
          <p:nvPr/>
        </p:nvSpPr>
        <p:spPr bwMode="auto">
          <a:xfrm>
            <a:off x="7291388" y="2143125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8184" name="TextBox 25"/>
          <p:cNvSpPr txBox="1">
            <a:spLocks noChangeArrowheads="1"/>
          </p:cNvSpPr>
          <p:nvPr/>
        </p:nvSpPr>
        <p:spPr bwMode="auto">
          <a:xfrm>
            <a:off x="7291388" y="285750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8185" name="TextBox 26"/>
          <p:cNvSpPr txBox="1">
            <a:spLocks noChangeArrowheads="1"/>
          </p:cNvSpPr>
          <p:nvPr/>
        </p:nvSpPr>
        <p:spPr bwMode="auto">
          <a:xfrm>
            <a:off x="7291388" y="3571875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8186" name="TextBox 27"/>
          <p:cNvSpPr txBox="1">
            <a:spLocks noChangeArrowheads="1"/>
          </p:cNvSpPr>
          <p:nvPr/>
        </p:nvSpPr>
        <p:spPr bwMode="auto">
          <a:xfrm>
            <a:off x="7291388" y="434498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8187" name="TextBox 28"/>
          <p:cNvSpPr txBox="1">
            <a:spLocks noChangeArrowheads="1"/>
          </p:cNvSpPr>
          <p:nvPr/>
        </p:nvSpPr>
        <p:spPr bwMode="auto">
          <a:xfrm>
            <a:off x="7291388" y="5059363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a[1][0]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8188" name="TextBox 29"/>
          <p:cNvSpPr txBox="1">
            <a:spLocks noChangeArrowheads="1"/>
          </p:cNvSpPr>
          <p:nvPr/>
        </p:nvSpPr>
        <p:spPr bwMode="auto">
          <a:xfrm>
            <a:off x="7291388" y="577373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a[1][1]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8189" name="TextBox 17"/>
          <p:cNvSpPr txBox="1">
            <a:spLocks noChangeArrowheads="1"/>
          </p:cNvSpPr>
          <p:nvPr/>
        </p:nvSpPr>
        <p:spPr bwMode="auto">
          <a:xfrm>
            <a:off x="323696" y="1628775"/>
            <a:ext cx="6286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40180" indent="-144018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数组元素地址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=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数组起始地址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+ 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前面数组元素个数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*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每个数组元素所占字节数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8190" name="Rectangle 81"/>
          <p:cNvSpPr>
            <a:spLocks noChangeArrowheads="1"/>
          </p:cNvSpPr>
          <p:nvPr/>
        </p:nvSpPr>
        <p:spPr bwMode="auto">
          <a:xfrm>
            <a:off x="636588" y="5282248"/>
            <a:ext cx="44823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+mn-ea"/>
              </a:rPr>
              <a:t>a[0][1]</a:t>
            </a:r>
            <a:r>
              <a:rPr lang="zh-CN" altLang="en-US" sz="2800">
                <a:latin typeface="Times New Roman" panose="02020603050405020304" pitchFamily="18" charset="0"/>
                <a:ea typeface="+mn-ea"/>
              </a:rPr>
              <a:t>地址</a:t>
            </a:r>
            <a:r>
              <a:rPr lang="en-US" altLang="zh-CN" sz="2800">
                <a:latin typeface="Times New Roman" panose="02020603050405020304" pitchFamily="18" charset="0"/>
                <a:ea typeface="+mn-ea"/>
              </a:rPr>
              <a:t>=1000+1*2=1002</a:t>
            </a:r>
            <a:endParaRPr lang="en-US" altLang="zh-CN" sz="280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8191" name="Rectangle 82"/>
          <p:cNvSpPr>
            <a:spLocks noChangeArrowheads="1"/>
          </p:cNvSpPr>
          <p:nvPr/>
        </p:nvSpPr>
        <p:spPr bwMode="auto">
          <a:xfrm>
            <a:off x="684213" y="5929948"/>
            <a:ext cx="44823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</a:rPr>
              <a:t>a[0][3]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</a:rPr>
              <a:t>地址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</a:rPr>
              <a:t>=1000+3*2=1006</a:t>
            </a:r>
            <a:endParaRPr lang="en-US" altLang="zh-CN" sz="28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8192" name="Rectangle 2"/>
          <p:cNvSpPr>
            <a:spLocks noChangeArrowheads="1"/>
          </p:cNvSpPr>
          <p:nvPr/>
        </p:nvSpPr>
        <p:spPr bwMode="auto">
          <a:xfrm>
            <a:off x="2568575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二维数组地址计算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grpSp>
        <p:nvGrpSpPr>
          <p:cNvPr id="28" name="Group 19"/>
          <p:cNvGrpSpPr/>
          <p:nvPr/>
        </p:nvGrpSpPr>
        <p:grpSpPr bwMode="auto">
          <a:xfrm>
            <a:off x="539552" y="2704619"/>
            <a:ext cx="6118225" cy="2209800"/>
            <a:chOff x="846" y="2523"/>
            <a:chExt cx="3854" cy="1392"/>
          </a:xfrm>
        </p:grpSpPr>
        <p:grpSp>
          <p:nvGrpSpPr>
            <p:cNvPr id="29" name="Group 5"/>
            <p:cNvGrpSpPr/>
            <p:nvPr/>
          </p:nvGrpSpPr>
          <p:grpSpPr bwMode="auto">
            <a:xfrm>
              <a:off x="1292" y="2523"/>
              <a:ext cx="3408" cy="1392"/>
              <a:chOff x="720" y="2496"/>
              <a:chExt cx="3408" cy="1392"/>
            </a:xfrm>
          </p:grpSpPr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3408" cy="1392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50000"/>
                  <a:buFont typeface="Wingdings 2" panose="05020102010507070707" pitchFamily="18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 2" panose="05020102010507070707" pitchFamily="18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a[0][0]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a[0][1] 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a[0][2]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a[0][3]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a[1][0]   a[1][1]   a[1][2]   a[1][3]   a[1][4]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a[2][0]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a[2][1]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a[2][2]   a[2][3]   a[2][4]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a[3][0]   a[3][1]   a[3][2]   a[3][3]   a[3][4]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8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9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0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2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846" y="253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a[0]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846" y="287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a[1]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846" y="320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a[2]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846" y="359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a[3]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90" grpId="0"/>
      <p:bldP spid="4819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36" name="Group 8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045325" y="1009650"/>
          <a:ext cx="3071813" cy="5810530"/>
        </p:xfrm>
        <a:graphic>
          <a:graphicData uri="http://schemas.openxmlformats.org/drawingml/2006/table">
            <a:tbl>
              <a:tblPr/>
              <a:tblGrid>
                <a:gridCol w="1500188"/>
                <a:gridCol w="1571625"/>
              </a:tblGrid>
              <a:tr h="317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1007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05" name="TextBox 5"/>
          <p:cNvSpPr txBox="1">
            <a:spLocks noChangeArrowheads="1"/>
          </p:cNvSpPr>
          <p:nvPr/>
        </p:nvSpPr>
        <p:spPr bwMode="auto">
          <a:xfrm>
            <a:off x="7402513" y="1509713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grpSp>
        <p:nvGrpSpPr>
          <p:cNvPr id="49206" name="Group 85"/>
          <p:cNvGrpSpPr/>
          <p:nvPr/>
        </p:nvGrpSpPr>
        <p:grpSpPr bwMode="auto">
          <a:xfrm>
            <a:off x="460375" y="1235075"/>
            <a:ext cx="5091430" cy="1941830"/>
            <a:chOff x="290" y="768"/>
            <a:chExt cx="3866" cy="1437"/>
          </a:xfrm>
        </p:grpSpPr>
        <p:grpSp>
          <p:nvGrpSpPr>
            <p:cNvPr id="49224" name="Group 5"/>
            <p:cNvGrpSpPr/>
            <p:nvPr/>
          </p:nvGrpSpPr>
          <p:grpSpPr bwMode="auto">
            <a:xfrm>
              <a:off x="748" y="768"/>
              <a:ext cx="3408" cy="1437"/>
              <a:chOff x="720" y="2451"/>
              <a:chExt cx="3408" cy="1437"/>
            </a:xfrm>
          </p:grpSpPr>
          <p:sp>
            <p:nvSpPr>
              <p:cNvPr id="49229" name="Rectangle 6"/>
              <p:cNvSpPr>
                <a:spLocks noChangeArrowheads="1"/>
              </p:cNvSpPr>
              <p:nvPr/>
            </p:nvSpPr>
            <p:spPr bwMode="auto">
              <a:xfrm>
                <a:off x="720" y="2451"/>
                <a:ext cx="3408" cy="1437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 anchorCtr="1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50000"/>
                  <a:buFont typeface="Wingdings 2" panose="05020102010507070707" pitchFamily="18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 2" panose="05020102010507070707" pitchFamily="18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a[0][0]   a[0][1]   a[0][2]   a[0][3]   a[0][4]</a:t>
                </a:r>
                <a:endParaRPr lang="en-US" altLang="zh-CN" sz="20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a[1][0]   a[1][1]   a[1][2]   a[1][3]   a[1][4]</a:t>
                </a:r>
                <a:endParaRPr lang="en-US" altLang="zh-CN" sz="20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a[2][0] 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a[2][1] </a:t>
                </a:r>
                <a:r>
                  <a:rPr lang="en-US" altLang="zh-CN" sz="20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a[2][2]   a[2][3]   a[2][4]</a:t>
                </a:r>
                <a:endParaRPr lang="en-US" altLang="zh-CN" sz="20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a[3][0]   a[3][1]   a[3][2]   a[3][3]   a[3][4]</a:t>
                </a:r>
                <a:endParaRPr lang="en-US" altLang="zh-CN" sz="20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35" name="Line 7"/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6" name="Line 8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7" name="Line 9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8" name="Line 10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9" name="Line 11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40" name="Line 12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41" name="Line 13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136" name="Text Box 14"/>
            <p:cNvSpPr txBox="1">
              <a:spLocks noChangeArrowheads="1"/>
            </p:cNvSpPr>
            <p:nvPr/>
          </p:nvSpPr>
          <p:spPr bwMode="auto">
            <a:xfrm>
              <a:off x="290" y="768"/>
              <a:ext cx="480" cy="295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a[0]</a:t>
              </a:r>
              <a:endPara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26" name="Text Box 15"/>
            <p:cNvSpPr txBox="1">
              <a:spLocks noChangeArrowheads="1"/>
            </p:cNvSpPr>
            <p:nvPr/>
          </p:nvSpPr>
          <p:spPr bwMode="auto">
            <a:xfrm>
              <a:off x="290" y="1104"/>
              <a:ext cx="48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a[1]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27" name="Text Box 16"/>
            <p:cNvSpPr txBox="1">
              <a:spLocks noChangeArrowheads="1"/>
            </p:cNvSpPr>
            <p:nvPr/>
          </p:nvSpPr>
          <p:spPr bwMode="auto">
            <a:xfrm>
              <a:off x="290" y="1440"/>
              <a:ext cx="48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a[2]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28" name="Text Box 17"/>
            <p:cNvSpPr txBox="1">
              <a:spLocks noChangeArrowheads="1"/>
            </p:cNvSpPr>
            <p:nvPr/>
          </p:nvSpPr>
          <p:spPr bwMode="auto">
            <a:xfrm>
              <a:off x="290" y="1824"/>
              <a:ext cx="48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a[3]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207" name="TextBox 24"/>
          <p:cNvSpPr txBox="1">
            <a:spLocks noChangeArrowheads="1"/>
          </p:cNvSpPr>
          <p:nvPr/>
        </p:nvSpPr>
        <p:spPr bwMode="auto">
          <a:xfrm>
            <a:off x="7402513" y="222408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08" name="TextBox 25"/>
          <p:cNvSpPr txBox="1">
            <a:spLocks noChangeArrowheads="1"/>
          </p:cNvSpPr>
          <p:nvPr/>
        </p:nvSpPr>
        <p:spPr bwMode="auto">
          <a:xfrm>
            <a:off x="7402513" y="2938463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09" name="TextBox 26"/>
          <p:cNvSpPr txBox="1">
            <a:spLocks noChangeArrowheads="1"/>
          </p:cNvSpPr>
          <p:nvPr/>
        </p:nvSpPr>
        <p:spPr bwMode="auto">
          <a:xfrm>
            <a:off x="7402513" y="365283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10" name="TextBox 27"/>
          <p:cNvSpPr txBox="1">
            <a:spLocks noChangeArrowheads="1"/>
          </p:cNvSpPr>
          <p:nvPr/>
        </p:nvSpPr>
        <p:spPr bwMode="auto">
          <a:xfrm>
            <a:off x="7402513" y="442595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11" name="TextBox 28"/>
          <p:cNvSpPr txBox="1">
            <a:spLocks noChangeArrowheads="1"/>
          </p:cNvSpPr>
          <p:nvPr/>
        </p:nvSpPr>
        <p:spPr bwMode="auto">
          <a:xfrm>
            <a:off x="7402513" y="5140325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a[1][0]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9212" name="TextBox 29"/>
          <p:cNvSpPr txBox="1">
            <a:spLocks noChangeArrowheads="1"/>
          </p:cNvSpPr>
          <p:nvPr/>
        </p:nvSpPr>
        <p:spPr bwMode="auto">
          <a:xfrm>
            <a:off x="7402513" y="585470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a[1][1]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9213" name="TextBox 17"/>
          <p:cNvSpPr txBox="1">
            <a:spLocks noChangeArrowheads="1"/>
          </p:cNvSpPr>
          <p:nvPr/>
        </p:nvSpPr>
        <p:spPr bwMode="auto">
          <a:xfrm>
            <a:off x="446088" y="3256280"/>
            <a:ext cx="6286500" cy="70675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marL="1440180" indent="-144018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数组元素地址</a:t>
            </a:r>
            <a:r>
              <a:rPr lang="en-US" altLang="zh-CN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=</a:t>
            </a:r>
            <a:r>
              <a:rPr lang="zh-CN" altLang="en-US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数组起始地址 </a:t>
            </a:r>
            <a:r>
              <a:rPr lang="en-US" altLang="zh-CN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+ </a:t>
            </a:r>
            <a:r>
              <a:rPr lang="zh-CN" altLang="en-US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前面数组元素个数</a:t>
            </a:r>
            <a:r>
              <a:rPr lang="en-US" altLang="zh-CN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*</a:t>
            </a:r>
            <a:r>
              <a:rPr lang="zh-CN" altLang="en-US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每个数组元素所占字节数</a:t>
            </a:r>
            <a:endParaRPr lang="zh-CN" altLang="en-US" sz="2000">
              <a:solidFill>
                <a:srgbClr val="CC0066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9214" name="TextBox 17"/>
          <p:cNvSpPr txBox="1">
            <a:spLocks noChangeArrowheads="1"/>
          </p:cNvSpPr>
          <p:nvPr/>
        </p:nvSpPr>
        <p:spPr bwMode="auto">
          <a:xfrm>
            <a:off x="250825" y="4365943"/>
            <a:ext cx="66966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440180" indent="-144018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a[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][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]=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数组起始地址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数组列数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        *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每个数组元素所占字节数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7405" y="5455603"/>
            <a:ext cx="785813" cy="330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</a:rPr>
              <a:t>列下标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49216" name="矩形 31"/>
          <p:cNvSpPr>
            <a:spLocks noChangeArrowheads="1"/>
          </p:cNvSpPr>
          <p:nvPr/>
        </p:nvSpPr>
        <p:spPr bwMode="auto">
          <a:xfrm>
            <a:off x="1188888" y="5133052"/>
            <a:ext cx="4967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= 1000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5 +</a:t>
            </a: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* 2</a:t>
            </a: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1022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二维数组地址计算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684530" y="4078605"/>
            <a:ext cx="3044825" cy="446405"/>
          </a:xfrm>
          <a:custGeom>
            <a:avLst/>
            <a:gdLst>
              <a:gd name="connsiteX0" fmla="*/ 7351 w 2947321"/>
              <a:gd name="connsiteY0" fmla="*/ 321176 h 321176"/>
              <a:gd name="connsiteX1" fmla="*/ 88374 w 2947321"/>
              <a:gd name="connsiteY1" fmla="*/ 274877 h 321176"/>
              <a:gd name="connsiteX2" fmla="*/ 123098 w 2947321"/>
              <a:gd name="connsiteY2" fmla="*/ 251728 h 321176"/>
              <a:gd name="connsiteX3" fmla="*/ 169397 w 2947321"/>
              <a:gd name="connsiteY3" fmla="*/ 240153 h 321176"/>
              <a:gd name="connsiteX4" fmla="*/ 227270 w 2947321"/>
              <a:gd name="connsiteY4" fmla="*/ 217004 h 321176"/>
              <a:gd name="connsiteX5" fmla="*/ 261994 w 2947321"/>
              <a:gd name="connsiteY5" fmla="*/ 205429 h 321176"/>
              <a:gd name="connsiteX6" fmla="*/ 296718 w 2947321"/>
              <a:gd name="connsiteY6" fmla="*/ 182280 h 321176"/>
              <a:gd name="connsiteX7" fmla="*/ 331443 w 2947321"/>
              <a:gd name="connsiteY7" fmla="*/ 170705 h 321176"/>
              <a:gd name="connsiteX8" fmla="*/ 412465 w 2947321"/>
              <a:gd name="connsiteY8" fmla="*/ 135981 h 321176"/>
              <a:gd name="connsiteX9" fmla="*/ 678683 w 2947321"/>
              <a:gd name="connsiteY9" fmla="*/ 101257 h 321176"/>
              <a:gd name="connsiteX10" fmla="*/ 863878 w 2947321"/>
              <a:gd name="connsiteY10" fmla="*/ 78108 h 321176"/>
              <a:gd name="connsiteX11" fmla="*/ 1072222 w 2947321"/>
              <a:gd name="connsiteY11" fmla="*/ 43384 h 321176"/>
              <a:gd name="connsiteX12" fmla="*/ 1384739 w 2947321"/>
              <a:gd name="connsiteY12" fmla="*/ 31809 h 321176"/>
              <a:gd name="connsiteX13" fmla="*/ 1905599 w 2947321"/>
              <a:gd name="connsiteY13" fmla="*/ 54958 h 321176"/>
              <a:gd name="connsiteX14" fmla="*/ 1975048 w 2947321"/>
              <a:gd name="connsiteY14" fmla="*/ 78108 h 321176"/>
              <a:gd name="connsiteX15" fmla="*/ 2079220 w 2947321"/>
              <a:gd name="connsiteY15" fmla="*/ 89682 h 321176"/>
              <a:gd name="connsiteX16" fmla="*/ 2287564 w 2947321"/>
              <a:gd name="connsiteY16" fmla="*/ 124407 h 321176"/>
              <a:gd name="connsiteX17" fmla="*/ 2391736 w 2947321"/>
              <a:gd name="connsiteY17" fmla="*/ 159131 h 321176"/>
              <a:gd name="connsiteX18" fmla="*/ 2426460 w 2947321"/>
              <a:gd name="connsiteY18" fmla="*/ 182280 h 321176"/>
              <a:gd name="connsiteX19" fmla="*/ 2461184 w 2947321"/>
              <a:gd name="connsiteY19" fmla="*/ 193855 h 321176"/>
              <a:gd name="connsiteX20" fmla="*/ 2495908 w 2947321"/>
              <a:gd name="connsiteY20" fmla="*/ 217004 h 321176"/>
              <a:gd name="connsiteX21" fmla="*/ 2692678 w 2947321"/>
              <a:gd name="connsiteY21" fmla="*/ 228579 h 321176"/>
              <a:gd name="connsiteX22" fmla="*/ 2738977 w 2947321"/>
              <a:gd name="connsiteY22" fmla="*/ 251728 h 321176"/>
              <a:gd name="connsiteX23" fmla="*/ 2935746 w 2947321"/>
              <a:gd name="connsiteY23" fmla="*/ 286452 h 321176"/>
              <a:gd name="connsiteX24" fmla="*/ 2947321 w 2947321"/>
              <a:gd name="connsiteY24" fmla="*/ 298027 h 32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47321" h="321176">
                <a:moveTo>
                  <a:pt x="7351" y="321176"/>
                </a:moveTo>
                <a:cubicBezTo>
                  <a:pt x="119302" y="237213"/>
                  <a:pt x="0" y="319064"/>
                  <a:pt x="88374" y="274877"/>
                </a:cubicBezTo>
                <a:cubicBezTo>
                  <a:pt x="100816" y="268656"/>
                  <a:pt x="110312" y="257208"/>
                  <a:pt x="123098" y="251728"/>
                </a:cubicBezTo>
                <a:cubicBezTo>
                  <a:pt x="137720" y="245462"/>
                  <a:pt x="154305" y="245184"/>
                  <a:pt x="169397" y="240153"/>
                </a:cubicBezTo>
                <a:cubicBezTo>
                  <a:pt x="189108" y="233583"/>
                  <a:pt x="207816" y="224299"/>
                  <a:pt x="227270" y="217004"/>
                </a:cubicBezTo>
                <a:cubicBezTo>
                  <a:pt x="238694" y="212720"/>
                  <a:pt x="251081" y="210885"/>
                  <a:pt x="261994" y="205429"/>
                </a:cubicBezTo>
                <a:cubicBezTo>
                  <a:pt x="274436" y="199208"/>
                  <a:pt x="284276" y="188501"/>
                  <a:pt x="296718" y="182280"/>
                </a:cubicBezTo>
                <a:cubicBezTo>
                  <a:pt x="307631" y="176824"/>
                  <a:pt x="320228" y="175511"/>
                  <a:pt x="331443" y="170705"/>
                </a:cubicBezTo>
                <a:cubicBezTo>
                  <a:pt x="359902" y="158508"/>
                  <a:pt x="381703" y="141410"/>
                  <a:pt x="412465" y="135981"/>
                </a:cubicBezTo>
                <a:cubicBezTo>
                  <a:pt x="530972" y="115068"/>
                  <a:pt x="570306" y="114262"/>
                  <a:pt x="678683" y="101257"/>
                </a:cubicBezTo>
                <a:cubicBezTo>
                  <a:pt x="740452" y="93845"/>
                  <a:pt x="802328" y="87159"/>
                  <a:pt x="863878" y="78108"/>
                </a:cubicBezTo>
                <a:cubicBezTo>
                  <a:pt x="933535" y="67864"/>
                  <a:pt x="1001864" y="45990"/>
                  <a:pt x="1072222" y="43384"/>
                </a:cubicBezTo>
                <a:lnTo>
                  <a:pt x="1384739" y="31809"/>
                </a:lnTo>
                <a:cubicBezTo>
                  <a:pt x="1558359" y="39525"/>
                  <a:pt x="1740726" y="0"/>
                  <a:pt x="1905599" y="54958"/>
                </a:cubicBezTo>
                <a:cubicBezTo>
                  <a:pt x="1928749" y="62675"/>
                  <a:pt x="1951120" y="73322"/>
                  <a:pt x="1975048" y="78108"/>
                </a:cubicBezTo>
                <a:cubicBezTo>
                  <a:pt x="2009307" y="84960"/>
                  <a:pt x="2044576" y="85163"/>
                  <a:pt x="2079220" y="89682"/>
                </a:cubicBezTo>
                <a:cubicBezTo>
                  <a:pt x="2238536" y="110462"/>
                  <a:pt x="2193718" y="100945"/>
                  <a:pt x="2287564" y="124407"/>
                </a:cubicBezTo>
                <a:cubicBezTo>
                  <a:pt x="2366464" y="177007"/>
                  <a:pt x="2266981" y="117546"/>
                  <a:pt x="2391736" y="159131"/>
                </a:cubicBezTo>
                <a:cubicBezTo>
                  <a:pt x="2404933" y="163530"/>
                  <a:pt x="2414018" y="176059"/>
                  <a:pt x="2426460" y="182280"/>
                </a:cubicBezTo>
                <a:cubicBezTo>
                  <a:pt x="2437373" y="187736"/>
                  <a:pt x="2450271" y="188399"/>
                  <a:pt x="2461184" y="193855"/>
                </a:cubicBezTo>
                <a:cubicBezTo>
                  <a:pt x="2473626" y="200076"/>
                  <a:pt x="2482151" y="214940"/>
                  <a:pt x="2495908" y="217004"/>
                </a:cubicBezTo>
                <a:cubicBezTo>
                  <a:pt x="2560884" y="226750"/>
                  <a:pt x="2627088" y="224721"/>
                  <a:pt x="2692678" y="228579"/>
                </a:cubicBezTo>
                <a:cubicBezTo>
                  <a:pt x="2708111" y="236295"/>
                  <a:pt x="2721957" y="248891"/>
                  <a:pt x="2738977" y="251728"/>
                </a:cubicBezTo>
                <a:lnTo>
                  <a:pt x="2935746" y="286452"/>
                </a:lnTo>
                <a:cubicBezTo>
                  <a:pt x="2940111" y="289726"/>
                  <a:pt x="2943463" y="294169"/>
                  <a:pt x="2947321" y="298027"/>
                </a:cubicBezTo>
              </a:path>
            </a:pathLst>
          </a:cu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43" name="任意多边形 42"/>
          <p:cNvSpPr/>
          <p:nvPr/>
        </p:nvSpPr>
        <p:spPr>
          <a:xfrm>
            <a:off x="1000760" y="3862705"/>
            <a:ext cx="4552950" cy="567055"/>
          </a:xfrm>
          <a:custGeom>
            <a:avLst/>
            <a:gdLst>
              <a:gd name="connsiteX0" fmla="*/ 0 w 4282633"/>
              <a:gd name="connsiteY0" fmla="*/ 393539 h 405114"/>
              <a:gd name="connsiteX1" fmla="*/ 34724 w 4282633"/>
              <a:gd name="connsiteY1" fmla="*/ 381964 h 405114"/>
              <a:gd name="connsiteX2" fmla="*/ 104172 w 4282633"/>
              <a:gd name="connsiteY2" fmla="*/ 347240 h 405114"/>
              <a:gd name="connsiteX3" fmla="*/ 173620 w 4282633"/>
              <a:gd name="connsiteY3" fmla="*/ 289367 h 405114"/>
              <a:gd name="connsiteX4" fmla="*/ 219919 w 4282633"/>
              <a:gd name="connsiteY4" fmla="*/ 254643 h 405114"/>
              <a:gd name="connsiteX5" fmla="*/ 277792 w 4282633"/>
              <a:gd name="connsiteY5" fmla="*/ 243068 h 405114"/>
              <a:gd name="connsiteX6" fmla="*/ 428263 w 4282633"/>
              <a:gd name="connsiteY6" fmla="*/ 208344 h 405114"/>
              <a:gd name="connsiteX7" fmla="*/ 1006997 w 4282633"/>
              <a:gd name="connsiteY7" fmla="*/ 173620 h 405114"/>
              <a:gd name="connsiteX8" fmla="*/ 1192192 w 4282633"/>
              <a:gd name="connsiteY8" fmla="*/ 150471 h 405114"/>
              <a:gd name="connsiteX9" fmla="*/ 1435260 w 4282633"/>
              <a:gd name="connsiteY9" fmla="*/ 138896 h 405114"/>
              <a:gd name="connsiteX10" fmla="*/ 1504709 w 4282633"/>
              <a:gd name="connsiteY10" fmla="*/ 115747 h 405114"/>
              <a:gd name="connsiteX11" fmla="*/ 1747777 w 4282633"/>
              <a:gd name="connsiteY11" fmla="*/ 69448 h 405114"/>
              <a:gd name="connsiteX12" fmla="*/ 1840374 w 4282633"/>
              <a:gd name="connsiteY12" fmla="*/ 34724 h 405114"/>
              <a:gd name="connsiteX13" fmla="*/ 1921397 w 4282633"/>
              <a:gd name="connsiteY13" fmla="*/ 11575 h 405114"/>
              <a:gd name="connsiteX14" fmla="*/ 2025569 w 4282633"/>
              <a:gd name="connsiteY14" fmla="*/ 0 h 405114"/>
              <a:gd name="connsiteX15" fmla="*/ 2291787 w 4282633"/>
              <a:gd name="connsiteY15" fmla="*/ 11575 h 405114"/>
              <a:gd name="connsiteX16" fmla="*/ 2361235 w 4282633"/>
              <a:gd name="connsiteY16" fmla="*/ 23149 h 405114"/>
              <a:gd name="connsiteX17" fmla="*/ 2430683 w 4282633"/>
              <a:gd name="connsiteY17" fmla="*/ 46299 h 405114"/>
              <a:gd name="connsiteX18" fmla="*/ 2824222 w 4282633"/>
              <a:gd name="connsiteY18" fmla="*/ 57873 h 405114"/>
              <a:gd name="connsiteX19" fmla="*/ 3206187 w 4282633"/>
              <a:gd name="connsiteY19" fmla="*/ 81023 h 405114"/>
              <a:gd name="connsiteX20" fmla="*/ 3345083 w 4282633"/>
              <a:gd name="connsiteY20" fmla="*/ 92597 h 405114"/>
              <a:gd name="connsiteX21" fmla="*/ 3518703 w 4282633"/>
              <a:gd name="connsiteY21" fmla="*/ 127321 h 405114"/>
              <a:gd name="connsiteX22" fmla="*/ 3622876 w 4282633"/>
              <a:gd name="connsiteY22" fmla="*/ 162045 h 405114"/>
              <a:gd name="connsiteX23" fmla="*/ 3680749 w 4282633"/>
              <a:gd name="connsiteY23" fmla="*/ 185195 h 405114"/>
              <a:gd name="connsiteX24" fmla="*/ 3727048 w 4282633"/>
              <a:gd name="connsiteY24" fmla="*/ 196769 h 405114"/>
              <a:gd name="connsiteX25" fmla="*/ 3796496 w 4282633"/>
              <a:gd name="connsiteY25" fmla="*/ 219919 h 405114"/>
              <a:gd name="connsiteX26" fmla="*/ 3831220 w 4282633"/>
              <a:gd name="connsiteY26" fmla="*/ 254643 h 405114"/>
              <a:gd name="connsiteX27" fmla="*/ 3865944 w 4282633"/>
              <a:gd name="connsiteY27" fmla="*/ 266218 h 405114"/>
              <a:gd name="connsiteX28" fmla="*/ 3900668 w 4282633"/>
              <a:gd name="connsiteY28" fmla="*/ 289367 h 405114"/>
              <a:gd name="connsiteX29" fmla="*/ 3935392 w 4282633"/>
              <a:gd name="connsiteY29" fmla="*/ 300942 h 405114"/>
              <a:gd name="connsiteX30" fmla="*/ 4004840 w 4282633"/>
              <a:gd name="connsiteY30" fmla="*/ 335666 h 405114"/>
              <a:gd name="connsiteX31" fmla="*/ 4109012 w 4282633"/>
              <a:gd name="connsiteY31" fmla="*/ 370390 h 405114"/>
              <a:gd name="connsiteX32" fmla="*/ 4178460 w 4282633"/>
              <a:gd name="connsiteY32" fmla="*/ 393539 h 405114"/>
              <a:gd name="connsiteX33" fmla="*/ 4282633 w 4282633"/>
              <a:gd name="connsiteY33" fmla="*/ 405114 h 40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82633" h="405114">
                <a:moveTo>
                  <a:pt x="0" y="393539"/>
                </a:moveTo>
                <a:cubicBezTo>
                  <a:pt x="11575" y="389681"/>
                  <a:pt x="23811" y="387420"/>
                  <a:pt x="34724" y="381964"/>
                </a:cubicBezTo>
                <a:cubicBezTo>
                  <a:pt x="124475" y="337088"/>
                  <a:pt x="16892" y="376334"/>
                  <a:pt x="104172" y="347240"/>
                </a:cubicBezTo>
                <a:cubicBezTo>
                  <a:pt x="158214" y="293198"/>
                  <a:pt x="117219" y="329653"/>
                  <a:pt x="173620" y="289367"/>
                </a:cubicBezTo>
                <a:cubicBezTo>
                  <a:pt x="189318" y="278154"/>
                  <a:pt x="202290" y="262478"/>
                  <a:pt x="219919" y="254643"/>
                </a:cubicBezTo>
                <a:cubicBezTo>
                  <a:pt x="237896" y="246653"/>
                  <a:pt x="258501" y="246926"/>
                  <a:pt x="277792" y="243068"/>
                </a:cubicBezTo>
                <a:cubicBezTo>
                  <a:pt x="350498" y="206716"/>
                  <a:pt x="316747" y="216922"/>
                  <a:pt x="428263" y="208344"/>
                </a:cubicBezTo>
                <a:cubicBezTo>
                  <a:pt x="690921" y="188140"/>
                  <a:pt x="767322" y="185604"/>
                  <a:pt x="1006997" y="173620"/>
                </a:cubicBezTo>
                <a:cubicBezTo>
                  <a:pt x="1068729" y="165904"/>
                  <a:pt x="1130183" y="155499"/>
                  <a:pt x="1192192" y="150471"/>
                </a:cubicBezTo>
                <a:cubicBezTo>
                  <a:pt x="1273041" y="143916"/>
                  <a:pt x="1354642" y="147854"/>
                  <a:pt x="1435260" y="138896"/>
                </a:cubicBezTo>
                <a:cubicBezTo>
                  <a:pt x="1459513" y="136201"/>
                  <a:pt x="1480971" y="121399"/>
                  <a:pt x="1504709" y="115747"/>
                </a:cubicBezTo>
                <a:cubicBezTo>
                  <a:pt x="1596467" y="93900"/>
                  <a:pt x="1661815" y="83775"/>
                  <a:pt x="1747777" y="69448"/>
                </a:cubicBezTo>
                <a:cubicBezTo>
                  <a:pt x="1786068" y="54132"/>
                  <a:pt x="1804090" y="45609"/>
                  <a:pt x="1840374" y="34724"/>
                </a:cubicBezTo>
                <a:cubicBezTo>
                  <a:pt x="1867278" y="26653"/>
                  <a:pt x="1893790" y="16751"/>
                  <a:pt x="1921397" y="11575"/>
                </a:cubicBezTo>
                <a:cubicBezTo>
                  <a:pt x="1955736" y="5136"/>
                  <a:pt x="1990845" y="3858"/>
                  <a:pt x="2025569" y="0"/>
                </a:cubicBezTo>
                <a:cubicBezTo>
                  <a:pt x="2114308" y="3858"/>
                  <a:pt x="2203174" y="5464"/>
                  <a:pt x="2291787" y="11575"/>
                </a:cubicBezTo>
                <a:cubicBezTo>
                  <a:pt x="2315200" y="13190"/>
                  <a:pt x="2338467" y="17457"/>
                  <a:pt x="2361235" y="23149"/>
                </a:cubicBezTo>
                <a:cubicBezTo>
                  <a:pt x="2384908" y="29067"/>
                  <a:pt x="2406350" y="44474"/>
                  <a:pt x="2430683" y="46299"/>
                </a:cubicBezTo>
                <a:cubicBezTo>
                  <a:pt x="2561552" y="56114"/>
                  <a:pt x="2693042" y="54015"/>
                  <a:pt x="2824222" y="57873"/>
                </a:cubicBezTo>
                <a:lnTo>
                  <a:pt x="3206187" y="81023"/>
                </a:lnTo>
                <a:cubicBezTo>
                  <a:pt x="3252543" y="84113"/>
                  <a:pt x="3299014" y="86588"/>
                  <a:pt x="3345083" y="92597"/>
                </a:cubicBezTo>
                <a:cubicBezTo>
                  <a:pt x="3426602" y="103230"/>
                  <a:pt x="3453219" y="110951"/>
                  <a:pt x="3518703" y="127321"/>
                </a:cubicBezTo>
                <a:cubicBezTo>
                  <a:pt x="3586230" y="172339"/>
                  <a:pt x="3517312" y="133255"/>
                  <a:pt x="3622876" y="162045"/>
                </a:cubicBezTo>
                <a:cubicBezTo>
                  <a:pt x="3642921" y="167512"/>
                  <a:pt x="3661038" y="178625"/>
                  <a:pt x="3680749" y="185195"/>
                </a:cubicBezTo>
                <a:cubicBezTo>
                  <a:pt x="3695841" y="190226"/>
                  <a:pt x="3711811" y="192198"/>
                  <a:pt x="3727048" y="196769"/>
                </a:cubicBezTo>
                <a:cubicBezTo>
                  <a:pt x="3750421" y="203781"/>
                  <a:pt x="3773347" y="212202"/>
                  <a:pt x="3796496" y="219919"/>
                </a:cubicBezTo>
                <a:cubicBezTo>
                  <a:pt x="3808071" y="231494"/>
                  <a:pt x="3817600" y="245563"/>
                  <a:pt x="3831220" y="254643"/>
                </a:cubicBezTo>
                <a:cubicBezTo>
                  <a:pt x="3841372" y="261411"/>
                  <a:pt x="3855031" y="260762"/>
                  <a:pt x="3865944" y="266218"/>
                </a:cubicBezTo>
                <a:cubicBezTo>
                  <a:pt x="3878386" y="272439"/>
                  <a:pt x="3888226" y="283146"/>
                  <a:pt x="3900668" y="289367"/>
                </a:cubicBezTo>
                <a:cubicBezTo>
                  <a:pt x="3911581" y="294823"/>
                  <a:pt x="3924479" y="295486"/>
                  <a:pt x="3935392" y="300942"/>
                </a:cubicBezTo>
                <a:cubicBezTo>
                  <a:pt x="4025143" y="345818"/>
                  <a:pt x="3917560" y="306572"/>
                  <a:pt x="4004840" y="335666"/>
                </a:cubicBezTo>
                <a:cubicBezTo>
                  <a:pt x="4051479" y="382303"/>
                  <a:pt x="4006693" y="346778"/>
                  <a:pt x="4109012" y="370390"/>
                </a:cubicBezTo>
                <a:cubicBezTo>
                  <a:pt x="4132789" y="375877"/>
                  <a:pt x="4154532" y="388753"/>
                  <a:pt x="4178460" y="393539"/>
                </a:cubicBezTo>
                <a:cubicBezTo>
                  <a:pt x="4212720" y="400391"/>
                  <a:pt x="4282633" y="405114"/>
                  <a:pt x="4282633" y="405114"/>
                </a:cubicBezTo>
              </a:path>
            </a:pathLst>
          </a:cu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46152" name="直接箭头连接符 44"/>
          <p:cNvCxnSpPr>
            <a:cxnSpLocks noChangeShapeType="1"/>
          </p:cNvCxnSpPr>
          <p:nvPr/>
        </p:nvCxnSpPr>
        <p:spPr bwMode="auto">
          <a:xfrm flipH="1">
            <a:off x="969963" y="4794568"/>
            <a:ext cx="1587" cy="642937"/>
          </a:xfrm>
          <a:prstGeom prst="straightConnector1">
            <a:avLst/>
          </a:prstGeom>
          <a:noFill/>
          <a:ln w="38100" algn="ctr">
            <a:solidFill>
              <a:srgbClr val="E78A00"/>
            </a:solidFill>
            <a:rou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28"/>
          <p:cNvSpPr txBox="1"/>
          <p:nvPr/>
        </p:nvSpPr>
        <p:spPr>
          <a:xfrm>
            <a:off x="143510" y="5447030"/>
            <a:ext cx="755650" cy="330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00B0F0"/>
                </a:solidFill>
              </a:rPr>
              <a:t>行下标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cxnSp>
        <p:nvCxnSpPr>
          <p:cNvPr id="46154" name="直接箭头连接符 43"/>
          <p:cNvCxnSpPr>
            <a:cxnSpLocks noChangeShapeType="1"/>
          </p:cNvCxnSpPr>
          <p:nvPr/>
        </p:nvCxnSpPr>
        <p:spPr bwMode="auto">
          <a:xfrm flipH="1">
            <a:off x="648018" y="4794568"/>
            <a:ext cx="1587" cy="642937"/>
          </a:xfrm>
          <a:prstGeom prst="straightConnector1">
            <a:avLst/>
          </a:prstGeom>
          <a:noFill/>
          <a:ln w="38100" algn="ctr">
            <a:solidFill>
              <a:srgbClr val="E78A00"/>
            </a:solidFill>
            <a:rou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496" y="5922328"/>
            <a:ext cx="6911975" cy="747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a[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][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000">
                <a:latin typeface="Times New Roman" panose="02020603050405020304" pitchFamily="18" charset="0"/>
              </a:rPr>
              <a:t>]</a:t>
            </a:r>
            <a:r>
              <a:rPr lang="zh-CN" altLang="en-US" sz="2000">
                <a:latin typeface="Times New Roman" panose="02020603050405020304" pitchFamily="18" charset="0"/>
              </a:rPr>
              <a:t>的地址</a:t>
            </a:r>
            <a:r>
              <a:rPr lang="en-US" altLang="zh-CN" sz="2000">
                <a:latin typeface="Times New Roman" panose="02020603050405020304" pitchFamily="18" charset="0"/>
              </a:rPr>
              <a:t>=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	  数组</a:t>
            </a:r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</a:rPr>
              <a:t>起始地址</a:t>
            </a:r>
            <a:r>
              <a:rPr lang="en-US" altLang="zh-CN" sz="2000">
                <a:latin typeface="Times New Roman" panose="02020603050405020304" pitchFamily="18" charset="0"/>
              </a:rPr>
              <a:t>+</a:t>
            </a:r>
            <a:r>
              <a:rPr lang="zh-CN" altLang="en-US" sz="2000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* (</a:t>
            </a:r>
            <a:r>
              <a:rPr lang="zh-CN" altLang="en-US" sz="2000" b="1">
                <a:solidFill>
                  <a:srgbClr val="CC0066"/>
                </a:solidFill>
                <a:latin typeface="Times New Roman" panose="02020603050405020304" pitchFamily="18" charset="0"/>
              </a:rPr>
              <a:t>列数</a:t>
            </a: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 +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 j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数组元素所占字节数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2" grpId="0" bldLvl="0" animBg="1"/>
      <p:bldP spid="7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997200"/>
            <a:ext cx="8229600" cy="2087563"/>
          </a:xfrm>
        </p:spPr>
        <p:txBody>
          <a:bodyPr/>
          <a:lstStyle/>
          <a:p>
            <a:pPr lvl="2">
              <a:buFont typeface="Wingdings" panose="05000000000000000000" pitchFamily="2" charset="2"/>
              <a:buNone/>
            </a:pPr>
            <a:endParaRPr lang="en-US" altLang="zh-CN" sz="2800" b="1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例：有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a[4][5]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，若数组在内存中的起始地址为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类型占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求数组元素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a[3][2]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24075" y="5373216"/>
            <a:ext cx="5051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5 +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2</a:t>
            </a: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1034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 txBox="1">
            <a:spLocks noChangeArrowheads="1"/>
          </p:cNvSpPr>
          <p:nvPr/>
        </p:nvSpPr>
        <p:spPr bwMode="auto">
          <a:xfrm>
            <a:off x="2667000" y="333375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二维数组地址计算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50181" name="Rectangle 3"/>
          <p:cNvSpPr txBox="1">
            <a:spLocks noChangeArrowheads="1"/>
          </p:cNvSpPr>
          <p:nvPr/>
        </p:nvSpPr>
        <p:spPr bwMode="auto">
          <a:xfrm>
            <a:off x="107950" y="1714500"/>
            <a:ext cx="88201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</a:rPr>
              <a:t>总结，计算</a:t>
            </a:r>
            <a:r>
              <a:rPr lang="en-US" altLang="zh-CN" sz="2800">
                <a:latin typeface="Times New Roman" panose="02020603050405020304" pitchFamily="18" charset="0"/>
              </a:rPr>
              <a:t>a[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</a:rPr>
              <a:t>][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>
                <a:latin typeface="Times New Roman" panose="02020603050405020304" pitchFamily="18" charset="0"/>
              </a:rPr>
              <a:t>的地址：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	  </a:t>
            </a:r>
            <a:r>
              <a:rPr lang="zh-CN" altLang="en-US" sz="2600">
                <a:latin typeface="Times New Roman" panose="02020603050405020304" pitchFamily="18" charset="0"/>
              </a:rPr>
              <a:t>数组</a:t>
            </a:r>
            <a:r>
              <a:rPr lang="en-US" altLang="zh-CN" sz="2600">
                <a:latin typeface="Times New Roman" panose="02020603050405020304" pitchFamily="18" charset="0"/>
              </a:rPr>
              <a:t>a</a:t>
            </a:r>
            <a:r>
              <a:rPr lang="zh-CN" altLang="en-US" sz="2600">
                <a:latin typeface="Times New Roman" panose="02020603050405020304" pitchFamily="18" charset="0"/>
              </a:rPr>
              <a:t>起始地址</a:t>
            </a:r>
            <a:r>
              <a:rPr lang="en-US" altLang="zh-CN" sz="2600">
                <a:latin typeface="Times New Roman" panose="02020603050405020304" pitchFamily="18" charset="0"/>
              </a:rPr>
              <a:t>+</a:t>
            </a:r>
            <a:r>
              <a:rPr lang="zh-CN" alt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zh-CN" alt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列数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+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</a:rPr>
              <a:t> j 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600" b="1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* (</a:t>
            </a:r>
            <a:r>
              <a:rPr lang="zh-CN" alt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数组元素所占字节数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26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zh-CN" sz="26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68575" y="303213"/>
            <a:ext cx="6324600" cy="533400"/>
          </a:xfrm>
        </p:spPr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二维数组引用</a:t>
            </a:r>
            <a:r>
              <a:rPr lang="en-US" altLang="zh-CN" sz="3600">
                <a:latin typeface="黑体" panose="02010609060101010101" pitchFamily="49" charset="-122"/>
              </a:rPr>
              <a:t>(</a:t>
            </a:r>
            <a:r>
              <a:rPr lang="zh-CN" altLang="en-US" sz="3600">
                <a:latin typeface="黑体" panose="02010609060101010101" pitchFamily="49" charset="-122"/>
              </a:rPr>
              <a:t>使用</a:t>
            </a:r>
            <a:r>
              <a:rPr lang="en-US" altLang="zh-CN" sz="3600">
                <a:latin typeface="黑体" panose="02010609060101010101" pitchFamily="49" charset="-122"/>
              </a:rPr>
              <a:t>)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1288"/>
            <a:ext cx="8640762" cy="4465637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一般格式为：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＜数组名＞［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下标表达式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］［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下标表达式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］；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为提高运行速度，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语言运行时不检查数组的边界，即下标值越界时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上下两个方向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，系统不指出其错误</a:t>
            </a:r>
            <a:endParaRPr lang="zh-CN" altLang="en-US" sz="24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数组越界的检查应该由程序员自己来掌握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要求程序设计者要牢记自己定义的数组的大小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619250" y="2579042"/>
            <a:ext cx="2520950" cy="15700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</a:rPr>
              <a:t>int  a[4][5]; </a:t>
            </a:r>
            <a:endParaRPr lang="en-US" altLang="zh-CN" sz="2400" b="1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a[0][0]=2;</a:t>
            </a:r>
            <a:endParaRPr lang="en-US" altLang="zh-CN" sz="2400" b="1">
              <a:solidFill>
                <a:srgbClr val="CC0066"/>
              </a:solidFill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a[0][1]=5;</a:t>
            </a:r>
            <a:endParaRPr lang="zh-CN" altLang="en-US" sz="2400" b="1">
              <a:solidFill>
                <a:srgbClr val="CC0066"/>
              </a:solidFill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  <p:transition advClick="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16680" y="5766451"/>
            <a:ext cx="1986280" cy="82994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a[4][5]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b=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a[0][0]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7" name="Group 7"/>
          <p:cNvGrpSpPr/>
          <p:nvPr/>
        </p:nvGrpSpPr>
        <p:grpSpPr bwMode="auto">
          <a:xfrm>
            <a:off x="5616905" y="5715016"/>
            <a:ext cx="741045" cy="946150"/>
            <a:chOff x="385" y="3249"/>
            <a:chExt cx="952" cy="771"/>
          </a:xfrm>
        </p:grpSpPr>
        <p:sp>
          <p:nvSpPr>
            <p:cNvPr id="22535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6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251" name="Rectangle 2"/>
          <p:cNvSpPr txBox="1">
            <a:spLocks noChangeArrowheads="1"/>
          </p:cNvSpPr>
          <p:nvPr/>
        </p:nvSpPr>
        <p:spPr bwMode="auto">
          <a:xfrm>
            <a:off x="2667000" y="286068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二维数组初始化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49236" name="Group 8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686550" y="1009650"/>
          <a:ext cx="3072130" cy="5810172"/>
        </p:xfrm>
        <a:graphic>
          <a:graphicData uri="http://schemas.openxmlformats.org/drawingml/2006/table">
            <a:tbl>
              <a:tblPr/>
              <a:tblGrid>
                <a:gridCol w="1500505"/>
                <a:gridCol w="1571625"/>
              </a:tblGrid>
              <a:tr h="317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1007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05" name="TextBox 5"/>
          <p:cNvSpPr txBox="1">
            <a:spLocks noChangeArrowheads="1"/>
          </p:cNvSpPr>
          <p:nvPr/>
        </p:nvSpPr>
        <p:spPr bwMode="auto">
          <a:xfrm>
            <a:off x="7043738" y="1509713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07" name="TextBox 24"/>
          <p:cNvSpPr txBox="1">
            <a:spLocks noChangeArrowheads="1"/>
          </p:cNvSpPr>
          <p:nvPr/>
        </p:nvSpPr>
        <p:spPr bwMode="auto">
          <a:xfrm>
            <a:off x="7043738" y="222408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08" name="TextBox 25"/>
          <p:cNvSpPr txBox="1">
            <a:spLocks noChangeArrowheads="1"/>
          </p:cNvSpPr>
          <p:nvPr/>
        </p:nvSpPr>
        <p:spPr bwMode="auto">
          <a:xfrm>
            <a:off x="7043738" y="2938463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09" name="TextBox 26"/>
          <p:cNvSpPr txBox="1">
            <a:spLocks noChangeArrowheads="1"/>
          </p:cNvSpPr>
          <p:nvPr/>
        </p:nvSpPr>
        <p:spPr bwMode="auto">
          <a:xfrm>
            <a:off x="7043738" y="365283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10" name="TextBox 27"/>
          <p:cNvSpPr txBox="1">
            <a:spLocks noChangeArrowheads="1"/>
          </p:cNvSpPr>
          <p:nvPr/>
        </p:nvSpPr>
        <p:spPr bwMode="auto">
          <a:xfrm>
            <a:off x="7043738" y="442595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11" name="TextBox 28"/>
          <p:cNvSpPr txBox="1">
            <a:spLocks noChangeArrowheads="1"/>
          </p:cNvSpPr>
          <p:nvPr/>
        </p:nvSpPr>
        <p:spPr bwMode="auto">
          <a:xfrm>
            <a:off x="7043738" y="5140325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a[1][0]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9212" name="TextBox 29"/>
          <p:cNvSpPr txBox="1">
            <a:spLocks noChangeArrowheads="1"/>
          </p:cNvSpPr>
          <p:nvPr/>
        </p:nvSpPr>
        <p:spPr bwMode="auto">
          <a:xfrm>
            <a:off x="7043738" y="585470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a[1][1]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85720" y="1285860"/>
            <a:ext cx="6286544" cy="421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数组定义后，计算机自动在内存中开辟一片连续的存储空间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这个存储空间内存的状态是随机的，故值是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不确定的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若直接取数组元素的值，就是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随机数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所以，要赋初值，在定义数组的同时就赋值叫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初始化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保存成用户需要的数据，再使用数组元素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在源程序编译过程中由编译系统完成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在程序运行前就已经规定好数组中各元素的取值，这样可以节省程序的运行时间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461375" cy="4033837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班：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 b1,b2,b3,…, b24,b25;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b1=90;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b2=83.5;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计算平均分：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avgb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=(b1+b2+b3+…+b25)/25;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第三个班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......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7003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Introduction</a:t>
            </a:r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51520" y="5661248"/>
            <a:ext cx="8713663" cy="863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9705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179705" lvl="1" indent="720725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太繁琐，能不能把每个班的数据组成一组，利用下标，用循环方式在每个班中依次取每个人的成绩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0485"/>
            <a:ext cx="8642350" cy="532511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语言对数组进行初始化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有以下几种方式：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分行初始化。最常用的初始化方法，如：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{{1,2,3,4}, {4,3,2,1}, {1,2,3,4}};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二维数组有几行，就有几个用逗号分隔的大括号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有几列，每个大括号中就有几个用逗号分割的数值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最后将所有的初始化内容用一对大括号括起来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线性初始化。如：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a[3][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{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,4,3,2,1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1,2,3,4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将所有的数值写在一对大括号中，系统自动按照二维数组规定的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列数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对数组进行初始化。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251" name="Rectangle 2"/>
          <p:cNvSpPr txBox="1">
            <a:spLocks noChangeArrowheads="1"/>
          </p:cNvSpPr>
          <p:nvPr/>
        </p:nvSpPr>
        <p:spPr bwMode="auto">
          <a:xfrm>
            <a:off x="2667000" y="2143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二维数组初始化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800" y="1643335"/>
            <a:ext cx="8675688" cy="5026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对二维数组的部分赋初值。如：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altLang="zh-CN" sz="24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{{1}, {4,3}, {1,2}};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lvl="1" indent="-6540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等价于下式：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{{1,0,0,0}, {4,3,0,0}, {1,2,0,0}};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系统自动将没有赋值的元素赋值为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-65405">
              <a:lnSpc>
                <a:spcPct val="80000"/>
              </a:lnSpc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{{1},{4}};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lvl="1" indent="-65405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b="1" dirty="0" err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a[3][4] = {{1,0,0,0}, {4,0,0,0}, {0,0,0,0}};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-6540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对于没有写出的大括号，系统自动将此行元素赋值为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-65405">
              <a:lnSpc>
                <a:spcPct val="80000"/>
              </a:lnSpc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{{1},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,{1}};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{{1,0,0,0},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{0,0,0,0}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{1,0,0,0}};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4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Rectangle 2"/>
          <p:cNvSpPr txBox="1">
            <a:spLocks noChangeArrowheads="1"/>
          </p:cNvSpPr>
          <p:nvPr/>
        </p:nvSpPr>
        <p:spPr bwMode="auto">
          <a:xfrm>
            <a:off x="2667000" y="2143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二维数组初始化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643087"/>
            <a:ext cx="8247063" cy="45942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如果对数组的所有元素赋初值，定义二维数组时可以省略第一维的长度。如：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= {1,2,3,4,5,6,7,8,9,10,11,12};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系统会四个数据四个数据的数，数了几个四个数，则第一维的长度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就是几。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该例中第一维的长度为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其他方式：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		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 ][4] = {{1},{},{1} ,{2}};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用逗号分隔开了四个大括号，因此第一维的长度是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299" name="Rectangle 2"/>
          <p:cNvSpPr txBox="1">
            <a:spLocks noChangeArrowheads="1"/>
          </p:cNvSpPr>
          <p:nvPr/>
        </p:nvSpPr>
        <p:spPr bwMode="auto">
          <a:xfrm>
            <a:off x="2667000" y="2143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二维数组初始化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/>
              <a:t>引入数组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855" y="2091055"/>
            <a:ext cx="8722995" cy="349885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概括上述问题的特点：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数据是一个班的，相互有关系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可看作一组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，一组内的数据的数据类型相同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语言中，针对这种情况，设计了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组”这种数据结构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/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8313" y="1485900"/>
            <a:ext cx="8229600" cy="503238"/>
          </a:xfrm>
        </p:spPr>
        <p:txBody>
          <a:bodyPr/>
          <a:lstStyle/>
          <a:p>
            <a:pPr marL="342900" lvl="2" indent="-34290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例如：求一个班平均成绩：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AE8FC9-83E7-4ABB-8872-322B81BBEC57}" type="datetime4">
              <a:rPr lang="en-US" altLang="zh-CN" sz="1400" smtClean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11560" y="2117725"/>
            <a:ext cx="8208912" cy="399986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float   a[25]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  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定义包含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个元素的数组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由用户输入成绩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       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//C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语言规定数组元素标号从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    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数组标号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时，就是第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个元素了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(“%f”,  &amp;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求总分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sum=0;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sum=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sum+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引入数组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420888"/>
            <a:ext cx="7991475" cy="3960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一维数组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可存储一维向量：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 =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9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9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9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…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多维数组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可存储矩阵：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可存储字符串，如字符串“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hello!”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36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709988" y="3620244"/>
          <a:ext cx="1870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公式" r:id="rId1" imgW="41757600" imgH="24688800" progId="Equation.3">
                  <p:embed/>
                </p:oleObj>
              </mc:Choice>
              <mc:Fallback>
                <p:oleObj name="公式" r:id="rId1" imgW="41757600" imgH="24688800" progId="Equation.3">
                  <p:embed/>
                  <p:pic>
                    <p:nvPicPr>
                      <p:cNvPr id="0" name="Object 5" descr="image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9988" y="3620244"/>
                        <a:ext cx="1870075" cy="1104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395288" y="1496397"/>
            <a:ext cx="84248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600" b="1" dirty="0">
                <a:latin typeface="+mn-ea"/>
                <a:ea typeface="+mn-ea"/>
              </a:rPr>
              <a:t>所谓数组就是一组具有</a:t>
            </a:r>
            <a:r>
              <a:rPr kumimoji="1" lang="zh-CN" altLang="en-US" sz="2600" b="1" dirty="0">
                <a:solidFill>
                  <a:srgbClr val="C00000"/>
                </a:solidFill>
                <a:latin typeface="+mn-ea"/>
                <a:ea typeface="+mn-ea"/>
              </a:rPr>
              <a:t>相同数据类型</a:t>
            </a:r>
            <a:r>
              <a:rPr kumimoji="1" lang="zh-CN" altLang="en-US" sz="2600" b="1" dirty="0">
                <a:latin typeface="+mn-ea"/>
                <a:ea typeface="+mn-ea"/>
              </a:rPr>
              <a:t>的数据的有序集合</a:t>
            </a:r>
            <a:endParaRPr kumimoji="1" lang="zh-CN" altLang="en-US" sz="26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08" y="3946611"/>
            <a:ext cx="2492064" cy="23627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FFFF"/>
                </a:solidFill>
              </a:rPr>
              <a:t>掌握：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如何定义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  <a:cs typeface="Times New Roman" panose="02020603050405020304" pitchFamily="18" charset="0"/>
              </a:rPr>
              <a:t>引用（使用）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  <a:cs typeface="Times New Roman" panose="02020603050405020304" pitchFamily="18" charset="0"/>
              </a:rPr>
              <a:t>存储结构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初始化</a:t>
            </a: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5368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数组总览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468313" y="1689100"/>
            <a:ext cx="8231187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定义格式为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：</a:t>
            </a:r>
            <a:endParaRPr kumimoji="1" lang="zh-CN" altLang="en-US" sz="2800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          类型说明符     数组名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常量表达式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4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例：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a[10];</a:t>
            </a:r>
            <a:endParaRPr kumimoji="1" lang="en-US" altLang="zh-CN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表示定义了一个整形数组，数组名为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，此数组有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10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个元素，每个元素都是整型。</a:t>
            </a:r>
            <a:endParaRPr kumimoji="1" lang="zh-CN" altLang="en-US" sz="2800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kumimoji="1" lang="en-US" altLang="zh-CN" sz="1800" dirty="0">
                <a:latin typeface="Times New Roman" panose="02020603050405020304" pitchFamily="18" charset="0"/>
              </a:rPr>
              <a:t> </a:t>
            </a:r>
            <a:endParaRPr kumimoji="1" lang="en-US" altLang="zh-CN" sz="1800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kumimoji="1"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float  student[25];</a:t>
            </a:r>
            <a:endParaRPr kumimoji="1"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kumimoji="1" lang="en-US" altLang="zh-CN" sz="2800" b="1" dirty="0">
                <a:solidFill>
                  <a:srgbClr val="C00000"/>
                </a:solidFill>
              </a:rPr>
              <a:t>          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char  </a:t>
            </a:r>
            <a:r>
              <a:rPr kumimoji="1"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str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[10];</a:t>
            </a:r>
            <a:endParaRPr kumimoji="1"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kumimoji="1"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8"/>
          <p:cNvSpPr txBox="1">
            <a:spLocks noChangeArrowheads="1"/>
          </p:cNvSpPr>
          <p:nvPr/>
        </p:nvSpPr>
        <p:spPr bwMode="auto">
          <a:xfrm>
            <a:off x="5356225" y="260350"/>
            <a:ext cx="3752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一维数组的定义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611188" y="4437063"/>
            <a:ext cx="8201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endParaRPr kumimoji="1" lang="zh-CN" altLang="en-US" sz="2800">
              <a:latin typeface="黑体" panose="02010609060101010101" pitchFamily="49" charset="-122"/>
            </a:endParaRPr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5651500" y="5229225"/>
            <a:ext cx="3024188" cy="1225550"/>
          </a:xfrm>
          <a:prstGeom prst="rect">
            <a:avLst/>
          </a:prstGeom>
          <a:solidFill>
            <a:srgbClr val="CCFFFF"/>
          </a:solidFill>
          <a:ln w="38100">
            <a:solidFill>
              <a:srgbClr val="FF3300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ea typeface="宋体" panose="02010600030101010101" pitchFamily="2" charset="-122"/>
              </a:rPr>
              <a:t>数组</a:t>
            </a:r>
            <a:r>
              <a:rPr kumimoji="1" lang="en-US" altLang="zh-CN" sz="2400" b="1">
                <a:ea typeface="宋体" panose="02010600030101010101" pitchFamily="2" charset="-122"/>
              </a:rPr>
              <a:t>: </a:t>
            </a:r>
            <a:r>
              <a:rPr kumimoji="1" lang="zh-CN" altLang="en-US" sz="2400" b="1">
                <a:ea typeface="宋体" panose="02010600030101010101" pitchFamily="2" charset="-122"/>
              </a:rPr>
              <a:t>一组具有相同数据类型的数据的有序集合</a:t>
            </a:r>
            <a:endParaRPr kumimoji="1"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tags/tag1.xml><?xml version="1.0" encoding="utf-8"?>
<p:tagLst xmlns:p="http://schemas.openxmlformats.org/presentationml/2006/main">
  <p:tag name="TABLE_ENDDRAG_ORIGIN_RECT" val="651*41"/>
  <p:tag name="TABLE_ENDDRAG_RECT" val="31*190*651*41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TABLE_BEAUTIFY" val="smartTable{629f0a74-68c8-42d3-9f2d-cda256be3de5}"/>
</p:tagLst>
</file>

<file path=ppt/tags/tag13.xml><?xml version="1.0" encoding="utf-8"?>
<p:tagLst xmlns:p="http://schemas.openxmlformats.org/presentationml/2006/main">
  <p:tag name="KSO_WM_UNIT_TABLE_BEAUTIFY" val="smartTable{1405e2f0-8731-461c-80e6-eac059c00503}"/>
</p:tagLst>
</file>

<file path=ppt/tags/tag14.xml><?xml version="1.0" encoding="utf-8"?>
<p:tagLst xmlns:p="http://schemas.openxmlformats.org/presentationml/2006/main">
  <p:tag name="KSO_WM_UNIT_TABLE_BEAUTIFY" val="smartTable{1405e2f0-8731-461c-80e6-eac059c00503}"/>
</p:tagLst>
</file>

<file path=ppt/tags/tag15.xml><?xml version="1.0" encoding="utf-8"?>
<p:tagLst xmlns:p="http://schemas.openxmlformats.org/presentationml/2006/main">
  <p:tag name="KSO_WPP_MARK_KEY" val="e59d18dc-a8c4-4d02-bdf2-623b30f4ff5d"/>
  <p:tag name="COMMONDATA" val="eyJoZGlkIjoiZWFmNTU3YzQ2ODQ4NzhmYzBlOWVkZmMxNzkzODJlNDQifQ=="/>
  <p:tag name="commondata" val="eyJoZGlkIjoiMDk3NjAwYTMxMDI0ZTUyOGI4Yjg2MWM0ZmJkMjQ2Zj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TABLE_ENDDRAG_ORIGIN_RECT" val="651*44"/>
  <p:tag name="TABLE_ENDDRAG_RECT" val="31*190*651*4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651*44"/>
  <p:tag name="TABLE_ENDDRAG_RECT" val="31*190*651*44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示例演示文稿幻灯片（聚焦科技设计）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10696</Words>
  <Application>WPS 演示</Application>
  <PresentationFormat>全屏显示(4:3)</PresentationFormat>
  <Paragraphs>1180</Paragraphs>
  <Slides>52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Arial</vt:lpstr>
      <vt:lpstr>宋体</vt:lpstr>
      <vt:lpstr>Wingdings</vt:lpstr>
      <vt:lpstr>黑体</vt:lpstr>
      <vt:lpstr>Times New Roman</vt:lpstr>
      <vt:lpstr>Wingdings 2</vt:lpstr>
      <vt:lpstr>微软雅黑</vt:lpstr>
      <vt:lpstr>Arial Unicode MS</vt:lpstr>
      <vt:lpstr>楷体_GB2312</vt:lpstr>
      <vt:lpstr>新宋体</vt:lpstr>
      <vt:lpstr>Cambria Math</vt:lpstr>
      <vt:lpstr>Wingdings</vt:lpstr>
      <vt:lpstr>示例演示文稿幻灯片（聚焦科技设计）</vt:lpstr>
      <vt:lpstr>Equation.3</vt:lpstr>
      <vt:lpstr>Equation.3</vt:lpstr>
      <vt:lpstr>程序设计基础</vt:lpstr>
      <vt:lpstr>第六章数组</vt:lpstr>
      <vt:lpstr>Introduction</vt:lpstr>
      <vt:lpstr>PowerPoint 演示文稿</vt:lpstr>
      <vt:lpstr>PowerPoint 演示文稿</vt:lpstr>
      <vt:lpstr>引入数组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</vt:lpstr>
      <vt:lpstr>一维数组存储结构</vt:lpstr>
      <vt:lpstr>PowerPoint 演示文稿</vt:lpstr>
      <vt:lpstr>一维数组的初始化</vt:lpstr>
      <vt:lpstr>一维数组的初始化</vt:lpstr>
      <vt:lpstr>PowerPoint 演示文稿</vt:lpstr>
      <vt:lpstr>PowerPoint 演示文稿</vt:lpstr>
      <vt:lpstr>PowerPoint 演示文稿</vt:lpstr>
      <vt:lpstr>一维数组输入输出</vt:lpstr>
      <vt:lpstr>PowerPoint 演示文稿</vt:lpstr>
      <vt:lpstr>一维数组的典型应用：排序问题</vt:lpstr>
      <vt:lpstr>排序问题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排序问题拓展</vt:lpstr>
      <vt:lpstr>数组</vt:lpstr>
      <vt:lpstr>二维数组定义</vt:lpstr>
      <vt:lpstr>PowerPoint 演示文稿</vt:lpstr>
      <vt:lpstr>二维数组与一维数组</vt:lpstr>
      <vt:lpstr>PowerPoint 演示文稿</vt:lpstr>
      <vt:lpstr>PowerPoint 演示文稿</vt:lpstr>
      <vt:lpstr>二维数组存储结构</vt:lpstr>
      <vt:lpstr>二维数组存储结构</vt:lpstr>
      <vt:lpstr>二维数组地址计算</vt:lpstr>
      <vt:lpstr>PowerPoint 演示文稿</vt:lpstr>
      <vt:lpstr>二维数组地址计算</vt:lpstr>
      <vt:lpstr>PowerPoint 演示文稿</vt:lpstr>
      <vt:lpstr>二维数组引用(使用)</vt:lpstr>
      <vt:lpstr>PowerPoint 演示文稿</vt:lpstr>
      <vt:lpstr>PowerPoint 演示文稿</vt:lpstr>
      <vt:lpstr>PowerPoint 演示文稿</vt:lpstr>
      <vt:lpstr>PowerPoint 演示文稿</vt:lpstr>
    </vt:vector>
  </TitlesOfParts>
  <Company>M&amp;W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wxy</dc:creator>
  <cp:lastModifiedBy>MBR</cp:lastModifiedBy>
  <cp:revision>3406</cp:revision>
  <dcterms:created xsi:type="dcterms:W3CDTF">2008-08-04T02:16:00Z</dcterms:created>
  <dcterms:modified xsi:type="dcterms:W3CDTF">2024-10-11T08:02:32Z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163F7BDB90384118A886CE07F5C435D5</vt:lpwstr>
  </property>
  <property fmtid="{D5CDD505-2E9C-101B-9397-08002B2CF9AE}" pid="3" name="KSOProductBuildVer">
    <vt:lpwstr>2052-12.1.0.17827</vt:lpwstr>
  </property>
</Properties>
</file>