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8" r:id="rId3"/>
    <p:sldMasterId id="2147483693" r:id="rId4"/>
    <p:sldMasterId id="2147483708" r:id="rId5"/>
    <p:sldMasterId id="2147483723" r:id="rId6"/>
  </p:sldMasterIdLst>
  <p:notesMasterIdLst>
    <p:notesMasterId r:id="rId70"/>
  </p:notesMasterIdLst>
  <p:handoutMasterIdLst>
    <p:handoutMasterId r:id="rId71"/>
  </p:handoutMasterIdLst>
  <p:sldIdLst>
    <p:sldId id="455" r:id="rId7"/>
    <p:sldId id="717" r:id="rId8"/>
    <p:sldId id="1125" r:id="rId9"/>
    <p:sldId id="718" r:id="rId10"/>
    <p:sldId id="1139" r:id="rId11"/>
    <p:sldId id="1124" r:id="rId12"/>
    <p:sldId id="520" r:id="rId13"/>
    <p:sldId id="515" r:id="rId14"/>
    <p:sldId id="522" r:id="rId15"/>
    <p:sldId id="517" r:id="rId16"/>
    <p:sldId id="585" r:id="rId17"/>
    <p:sldId id="567" r:id="rId18"/>
    <p:sldId id="867" r:id="rId19"/>
    <p:sldId id="868" r:id="rId20"/>
    <p:sldId id="1138" r:id="rId21"/>
    <p:sldId id="1129" r:id="rId22"/>
    <p:sldId id="649" r:id="rId23"/>
    <p:sldId id="568" r:id="rId24"/>
    <p:sldId id="635" r:id="rId25"/>
    <p:sldId id="1383" r:id="rId26"/>
    <p:sldId id="642" r:id="rId27"/>
    <p:sldId id="1384" r:id="rId28"/>
    <p:sldId id="643" r:id="rId29"/>
    <p:sldId id="1385" r:id="rId30"/>
    <p:sldId id="645" r:id="rId31"/>
    <p:sldId id="1381" r:id="rId32"/>
    <p:sldId id="1382" r:id="rId33"/>
    <p:sldId id="940" r:id="rId34"/>
    <p:sldId id="1133" r:id="rId35"/>
    <p:sldId id="1213" r:id="rId36"/>
    <p:sldId id="1387" r:id="rId37"/>
    <p:sldId id="941" r:id="rId38"/>
    <p:sldId id="942" r:id="rId39"/>
    <p:sldId id="1388" r:id="rId40"/>
    <p:sldId id="632" r:id="rId41"/>
    <p:sldId id="1000" r:id="rId42"/>
    <p:sldId id="1386" r:id="rId43"/>
    <p:sldId id="1447" r:id="rId44"/>
    <p:sldId id="587" r:id="rId45"/>
    <p:sldId id="1600" r:id="rId46"/>
    <p:sldId id="1601" r:id="rId47"/>
    <p:sldId id="944" r:id="rId48"/>
    <p:sldId id="1509" r:id="rId49"/>
    <p:sldId id="460" r:id="rId50"/>
    <p:sldId id="524" r:id="rId51"/>
    <p:sldId id="1141" r:id="rId52"/>
    <p:sldId id="584" r:id="rId53"/>
    <p:sldId id="1209" r:id="rId54"/>
    <p:sldId id="503" r:id="rId55"/>
    <p:sldId id="510" r:id="rId56"/>
    <p:sldId id="508" r:id="rId57"/>
    <p:sldId id="509" r:id="rId58"/>
    <p:sldId id="1212" r:id="rId59"/>
    <p:sldId id="1211" r:id="rId60"/>
    <p:sldId id="651" r:id="rId61"/>
    <p:sldId id="1215" r:id="rId62"/>
    <p:sldId id="1350" r:id="rId63"/>
    <p:sldId id="1265" r:id="rId64"/>
    <p:sldId id="1142" r:id="rId65"/>
    <p:sldId id="536" r:id="rId66"/>
    <p:sldId id="537" r:id="rId67"/>
    <p:sldId id="538" r:id="rId68"/>
    <p:sldId id="539" r:id="rId69"/>
  </p:sldIdLst>
  <p:sldSz cx="9144000" cy="6858000" type="screen4x3"/>
  <p:notesSz cx="6669088" cy="9820275"/>
  <p:custDataLst>
    <p:tags r:id="rId7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95" userDrawn="1">
          <p15:clr>
            <a:srgbClr val="A4A3A4"/>
          </p15:clr>
        </p15:guide>
        <p15:guide id="2" pos="28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CCFFCC"/>
    <a:srgbClr val="00FF00"/>
    <a:srgbClr val="FF6699"/>
    <a:srgbClr val="CC0000"/>
    <a:srgbClr val="000099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90"/>
    <p:restoredTop sz="99507"/>
  </p:normalViewPr>
  <p:slideViewPr>
    <p:cSldViewPr showGuides="1">
      <p:cViewPr varScale="1">
        <p:scale>
          <a:sx n="84" d="100"/>
          <a:sy n="84" d="100"/>
        </p:scale>
        <p:origin x="-1434" y="-90"/>
      </p:cViewPr>
      <p:guideLst>
        <p:guide orient="horz" pos="2295"/>
        <p:guide pos="2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76" Type="http://schemas.openxmlformats.org/officeDocument/2006/relationships/tableStyles" Target="tableStyles.xml"/><Relationship Id="rId7" Type="http://schemas.openxmlformats.org/officeDocument/2006/relationships/slide" Target="slides/slide1.xml"/><Relationship Id="rId71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61" Type="http://schemas.openxmlformats.org/officeDocument/2006/relationships/slide" Target="slides/slide55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slide" Target="slides/slide63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8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329738"/>
            <a:ext cx="2889250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072394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79475" y="736600"/>
            <a:ext cx="4910138" cy="3683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664075"/>
            <a:ext cx="4891088" cy="441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8612" name="Rectangle 8"/>
          <p:cNvSpPr>
            <a:spLocks noChangeArrowheads="1"/>
          </p:cNvSpPr>
          <p:nvPr/>
        </p:nvSpPr>
        <p:spPr bwMode="auto">
          <a:xfrm>
            <a:off x="904875" y="349250"/>
            <a:ext cx="28003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清华大学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《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计算机文化基础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》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电子教案</a:t>
            </a:r>
          </a:p>
        </p:txBody>
      </p:sp>
      <p:sp>
        <p:nvSpPr>
          <p:cNvPr id="68613" name="Rectangle 9"/>
          <p:cNvSpPr>
            <a:spLocks noChangeArrowheads="1"/>
          </p:cNvSpPr>
          <p:nvPr/>
        </p:nvSpPr>
        <p:spPr bwMode="auto">
          <a:xfrm>
            <a:off x="3679825" y="349250"/>
            <a:ext cx="21002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年</a:t>
            </a:r>
            <a:r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月</a:t>
            </a:r>
          </a:p>
        </p:txBody>
      </p:sp>
      <p:sp>
        <p:nvSpPr>
          <p:cNvPr id="20486" name="Rectangle 10"/>
          <p:cNvSpPr/>
          <p:nvPr/>
        </p:nvSpPr>
        <p:spPr>
          <a:xfrm>
            <a:off x="889000" y="9166225"/>
            <a:ext cx="4965700" cy="3270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ctr"/>
            <a:fld id="{9A0DB2DC-4C9A-4742-B13C-FB6460FD3503}" type="slidenum">
              <a:rPr lang="en-US" altLang="zh-CN" sz="1200" dirty="0"/>
              <a:t>‹#›</a:t>
            </a:fld>
            <a:r>
              <a:rPr lang="en-US" altLang="zh-CN" sz="1200" dirty="0"/>
              <a:t> </a:t>
            </a:r>
            <a:r>
              <a:rPr lang="zh-CN" altLang="en-US" sz="1200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8909609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1986" name="备注占位符 2"/>
          <p:cNvSpPr>
            <a:spLocks noGrp="1"/>
          </p:cNvSpPr>
          <p:nvPr>
            <p:ph type="body"/>
          </p:nvPr>
        </p:nvSpPr>
        <p:spPr>
          <a:ln>
            <a:miter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误差与溢出</a:t>
            </a:r>
          </a:p>
        </p:txBody>
      </p:sp>
      <p:sp>
        <p:nvSpPr>
          <p:cNvPr id="41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250" y="9328150"/>
            <a:ext cx="2889250" cy="490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fld id="{9A0DB2DC-4C9A-4742-B13C-FB6460FD3503}" type="slidenum">
              <a:rPr lang="zh-CN" altLang="en-US" dirty="0"/>
              <a:t>21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46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17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717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717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717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8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21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9222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3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4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9225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9226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9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1270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1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2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3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127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7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3317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3318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19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0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3321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3322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25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365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5366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7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8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5369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5370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5373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1600200" y="0"/>
            <a:ext cx="716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2525713" y="6335713"/>
            <a:ext cx="3943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西安交通大学 电信学部 计算机科学与技术学院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ltGray">
          <a:xfrm>
            <a:off x="5895975" y="0"/>
            <a:ext cx="3248025" cy="27813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3" name="Group 9"/>
          <p:cNvGrpSpPr/>
          <p:nvPr/>
        </p:nvGrpSpPr>
        <p:grpSpPr>
          <a:xfrm>
            <a:off x="19050" y="2330450"/>
            <a:ext cx="9115425" cy="358775"/>
            <a:chOff x="3827" y="1468"/>
            <a:chExt cx="1927" cy="226"/>
          </a:xfrm>
        </p:grpSpPr>
        <p:sp>
          <p:nvSpPr>
            <p:cNvPr id="17414" name="Line 10"/>
            <p:cNvSpPr/>
            <p:nvPr/>
          </p:nvSpPr>
          <p:spPr>
            <a:xfrm>
              <a:off x="3827" y="1468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5" name="Line 11"/>
            <p:cNvSpPr/>
            <p:nvPr/>
          </p:nvSpPr>
          <p:spPr>
            <a:xfrm>
              <a:off x="3827" y="1540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6" name="Line 12"/>
            <p:cNvSpPr/>
            <p:nvPr/>
          </p:nvSpPr>
          <p:spPr>
            <a:xfrm>
              <a:off x="3827" y="1616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7417" name="Line 13"/>
            <p:cNvSpPr/>
            <p:nvPr/>
          </p:nvSpPr>
          <p:spPr>
            <a:xfrm>
              <a:off x="3827" y="1694"/>
              <a:ext cx="1927" cy="0"/>
            </a:xfrm>
            <a:prstGeom prst="line">
              <a:avLst/>
            </a:prstGeom>
            <a:ln w="1905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pic>
        <p:nvPicPr>
          <p:cNvPr id="17418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87663" cy="2790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7" name="Rectangle 15"/>
          <p:cNvSpPr>
            <a:spLocks noChangeArrowheads="1"/>
          </p:cNvSpPr>
          <p:nvPr/>
        </p:nvSpPr>
        <p:spPr bwMode="black">
          <a:xfrm>
            <a:off x="0" y="2781300"/>
            <a:ext cx="9144000" cy="71438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gray">
          <a:xfrm>
            <a:off x="2627313" y="2852738"/>
            <a:ext cx="6516688" cy="9366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7421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488" y="0"/>
            <a:ext cx="3011487" cy="2781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 bwMode="grayWhite">
          <a:xfrm>
            <a:off x="4859338" y="4292600"/>
            <a:ext cx="3168650" cy="75882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5137" name="Rectangle 17"/>
          <p:cNvSpPr>
            <a:spLocks noGrp="1" noChangeArrowheads="1"/>
          </p:cNvSpPr>
          <p:nvPr>
            <p:ph type="ctrTitle"/>
          </p:nvPr>
        </p:nvSpPr>
        <p:spPr bwMode="ltGray">
          <a:xfrm>
            <a:off x="2987675" y="2987675"/>
            <a:ext cx="5791200" cy="685800"/>
          </a:xfrm>
        </p:spPr>
        <p:txBody>
          <a:bodyPr/>
          <a:lstStyle>
            <a:lvl1pPr algn="l">
              <a:defRPr sz="5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0CAEE4-D6D0-4E64-ADB4-997E73CFF48B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6875" y="228600"/>
            <a:ext cx="2092325" cy="606583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3" y="228600"/>
            <a:ext cx="6126162" cy="6065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SmartArt 占位符 2"/>
          <p:cNvSpPr>
            <a:spLocks noGrp="1"/>
          </p:cNvSpPr>
          <p:nvPr>
            <p:ph type="pic" idx="1" hasCustomPrompt="1"/>
          </p:nvPr>
        </p:nvSpPr>
        <p:spPr>
          <a:xfrm>
            <a:off x="468313" y="1268413"/>
            <a:ext cx="8229600" cy="5026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 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SmartArt </a:t>
            </a: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图形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8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1268413"/>
            <a:ext cx="4038600" cy="502602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440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2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oleObject" Target="../embeddings/oleObject3.bin"/><Relationship Id="rId2" Type="http://schemas.openxmlformats.org/officeDocument/2006/relationships/slideLayout" Target="../slideLayouts/slideLayout16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oleObject" Target="../embeddings/oleObject4.bin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17" Type="http://schemas.openxmlformats.org/officeDocument/2006/relationships/oleObject" Target="../embeddings/oleObject5.bin"/><Relationship Id="rId2" Type="http://schemas.openxmlformats.org/officeDocument/2006/relationships/slideLayout" Target="../slideLayouts/slideLayout30.xml"/><Relationship Id="rId16" Type="http://schemas.openxmlformats.org/officeDocument/2006/relationships/vmlDrawing" Target="../drawings/vmlDrawing3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19" Type="http://schemas.openxmlformats.org/officeDocument/2006/relationships/oleObject" Target="../embeddings/oleObject6.bin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oleObject" Target="../embeddings/oleObject7.bin"/><Relationship Id="rId2" Type="http://schemas.openxmlformats.org/officeDocument/2006/relationships/slideLayout" Target="../slideLayouts/slideLayout44.xml"/><Relationship Id="rId16" Type="http://schemas.openxmlformats.org/officeDocument/2006/relationships/vmlDrawing" Target="../drawings/vmlDrawing4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19" Type="http://schemas.openxmlformats.org/officeDocument/2006/relationships/oleObject" Target="../embeddings/oleObject8.bin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58.xml"/><Relationship Id="rId16" Type="http://schemas.openxmlformats.org/officeDocument/2006/relationships/vmlDrawing" Target="../drawings/vmlDrawing5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19" Type="http://schemas.openxmlformats.org/officeDocument/2006/relationships/oleObject" Target="../embeddings/oleObject10.bin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72.xml"/><Relationship Id="rId16" Type="http://schemas.openxmlformats.org/officeDocument/2006/relationships/vmlDrawing" Target="../drawings/vmlDrawing6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80.xml"/><Relationship Id="rId19" Type="http://schemas.openxmlformats.org/officeDocument/2006/relationships/oleObject" Target="../embeddings/oleObject12.bin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102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2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03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03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1032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1024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1025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3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103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51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2052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3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2054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2055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2056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2048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7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2049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9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2063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075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3076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7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3078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3079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3080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3072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3073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82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83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3087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9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4100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1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4102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4103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4104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1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4096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5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2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4097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6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7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4111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123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5124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5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5126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5127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5128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3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5120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9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4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5129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5131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5135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3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ltGray">
          <a:xfrm>
            <a:off x="11113" y="0"/>
            <a:ext cx="9132888" cy="11255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147" name="Group 3"/>
          <p:cNvGrpSpPr/>
          <p:nvPr/>
        </p:nvGrpSpPr>
        <p:grpSpPr>
          <a:xfrm>
            <a:off x="0" y="879475"/>
            <a:ext cx="9144000" cy="144463"/>
            <a:chOff x="1519" y="554"/>
            <a:chExt cx="4241" cy="91"/>
          </a:xfrm>
        </p:grpSpPr>
        <p:sp>
          <p:nvSpPr>
            <p:cNvPr id="6148" name="Line 4"/>
            <p:cNvSpPr/>
            <p:nvPr userDrawn="1"/>
          </p:nvSpPr>
          <p:spPr>
            <a:xfrm>
              <a:off x="1519" y="554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49" name="Line 5"/>
            <p:cNvSpPr/>
            <p:nvPr userDrawn="1"/>
          </p:nvSpPr>
          <p:spPr>
            <a:xfrm>
              <a:off x="1519" y="599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6150" name="Line 6"/>
            <p:cNvSpPr/>
            <p:nvPr userDrawn="1"/>
          </p:nvSpPr>
          <p:spPr>
            <a:xfrm>
              <a:off x="1519" y="645"/>
              <a:ext cx="4241" cy="0"/>
            </a:xfrm>
            <a:prstGeom prst="line">
              <a:avLst/>
            </a:prstGeom>
            <a:ln w="12700" cap="rnd" cmpd="sng">
              <a:solidFill>
                <a:schemeClr val="bg1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6151" name="Group 7"/>
          <p:cNvGrpSpPr/>
          <p:nvPr/>
        </p:nvGrpSpPr>
        <p:grpSpPr>
          <a:xfrm>
            <a:off x="0" y="-11112"/>
            <a:ext cx="2341563" cy="1123950"/>
            <a:chOff x="0" y="0"/>
            <a:chExt cx="1475" cy="694"/>
          </a:xfrm>
        </p:grpSpPr>
        <p:graphicFrame>
          <p:nvGraphicFramePr>
            <p:cNvPr id="6152" name="Object 8"/>
            <p:cNvGraphicFramePr/>
            <p:nvPr/>
          </p:nvGraphicFramePr>
          <p:xfrm>
            <a:off x="695" y="0"/>
            <a:ext cx="780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9" r:id="rId17" imgW="3645535" imgH="3930650" progId="">
                    <p:embed/>
                  </p:oleObj>
                </mc:Choice>
                <mc:Fallback>
                  <p:oleObj r:id="rId17" imgW="3645535" imgH="3930650" progId="">
                    <p:embed/>
                    <p:pic>
                      <p:nvPicPr>
                        <p:cNvPr id="0" name="图片 6144" descr="image3"/>
                        <p:cNvPicPr/>
                        <p:nvPr/>
                      </p:nvPicPr>
                      <p:blipFill>
                        <a:blip r:embed="rId18"/>
                        <a:srcRect b="11470"/>
                        <a:stretch>
                          <a:fillRect/>
                        </a:stretch>
                      </p:blipFill>
                      <p:spPr>
                        <a:xfrm>
                          <a:off x="695" y="0"/>
                          <a:ext cx="780" cy="69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3" name="Object 9"/>
            <p:cNvGraphicFramePr/>
            <p:nvPr/>
          </p:nvGraphicFramePr>
          <p:xfrm>
            <a:off x="0" y="0"/>
            <a:ext cx="737" cy="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0" r:id="rId19" imgW="2575560" imgH="2545080" progId="">
                    <p:embed/>
                  </p:oleObj>
                </mc:Choice>
                <mc:Fallback>
                  <p:oleObj r:id="rId19" imgW="2575560" imgH="2545080" progId="">
                    <p:embed/>
                    <p:pic>
                      <p:nvPicPr>
                        <p:cNvPr id="0" name="图片 6145" descr="image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737" cy="6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4" name="Rectangle 10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5" name="Rectangle 11"/>
          <p:cNvSpPr>
            <a:spLocks noGrp="1"/>
          </p:cNvSpPr>
          <p:nvPr>
            <p:ph type="body"/>
          </p:nvPr>
        </p:nvSpPr>
        <p:spPr>
          <a:xfrm>
            <a:off x="468313" y="1268413"/>
            <a:ext cx="8229600" cy="50260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195C5B0-1B18-43EE-A7B7-EB95D6CB2C44}" type="datetime4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September 20, 2024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32138" y="6613525"/>
            <a:ext cx="2895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21450"/>
            <a:ext cx="213360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accent1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trike="noStrike" noProof="1">
              <a:latin typeface="Times New Roman" panose="02020603050405020304" pitchFamily="18" charset="0"/>
            </a:endParaRPr>
          </a:p>
        </p:txBody>
      </p:sp>
      <p:grpSp>
        <p:nvGrpSpPr>
          <p:cNvPr id="6159" name="Group 15"/>
          <p:cNvGrpSpPr/>
          <p:nvPr/>
        </p:nvGrpSpPr>
        <p:grpSpPr>
          <a:xfrm>
            <a:off x="0" y="1109663"/>
            <a:ext cx="9144000" cy="169862"/>
            <a:chOff x="0" y="699"/>
            <a:chExt cx="5760" cy="107"/>
          </a:xfrm>
        </p:grpSpPr>
        <p:sp>
          <p:nvSpPr>
            <p:cNvPr id="5131" name="Rectangle 16"/>
            <p:cNvSpPr>
              <a:spLocks noChangeArrowheads="1"/>
            </p:cNvSpPr>
            <p:nvPr/>
          </p:nvSpPr>
          <p:spPr bwMode="gray">
            <a:xfrm>
              <a:off x="0" y="699"/>
              <a:ext cx="5760" cy="4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32" name="Rectangle 17"/>
            <p:cNvSpPr>
              <a:spLocks noChangeArrowheads="1"/>
            </p:cNvSpPr>
            <p:nvPr/>
          </p:nvSpPr>
          <p:spPr bwMode="gray">
            <a:xfrm>
              <a:off x="1476" y="713"/>
              <a:ext cx="4284" cy="9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hf sldNum="0"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50000"/>
        <a:buFont typeface="Wingdings 2" panose="05020102010507070707" pitchFamily="18" charset="2"/>
        <a:buChar char=""/>
        <a:defRPr sz="2800">
          <a:solidFill>
            <a:schemeClr val="tx1"/>
          </a:solidFill>
          <a:latin typeface="+mn-lt"/>
          <a:ea typeface="黑体" panose="02010609060101010101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  <a:ea typeface="黑体" panose="02010609060101010101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 2" panose="05020102010507070707" pitchFamily="18" charset="2"/>
        <a:buChar char="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黑体" panose="02010609060101010101" pitchFamily="49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ctrTitle"/>
          </p:nvPr>
        </p:nvSpPr>
        <p:spPr>
          <a:xfrm>
            <a:off x="3559175" y="2891155"/>
            <a:ext cx="4513263" cy="8255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zh-CN" altLang="en-US" dirty="0">
                <a:latin typeface="+mj-lt"/>
                <a:ea typeface="+mj-ea"/>
                <a:cs typeface="+mj-cs"/>
              </a:rPr>
              <a:t>程序设计基础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subTitle" idx="1"/>
          </p:nvPr>
        </p:nvSpPr>
        <p:spPr>
          <a:xfrm>
            <a:off x="2786050" y="4429132"/>
            <a:ext cx="3600450" cy="885825"/>
          </a:xfrm>
        </p:spPr>
        <p:txBody>
          <a:bodyPr vert="horz" wrap="square" lIns="91440" tIns="72000" rIns="91440" bIns="45720" anchor="t" anchorCtr="0">
            <a:spAutoFit/>
          </a:bodyPr>
          <a:lstStyle/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吴茜媛</a:t>
            </a: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WU, Xiyuan</a:t>
            </a:r>
          </a:p>
          <a:p>
            <a:pPr algn="ctr" eaLnBrk="1" hangingPunct="1">
              <a:lnSpc>
                <a:spcPct val="80000"/>
              </a:lnSpc>
              <a:buClrTx/>
              <a:buSzTx/>
            </a:pPr>
            <a:r>
              <a:rPr lang="en-US" altLang="zh-CN" sz="1800" dirty="0">
                <a:latin typeface="+mn-lt"/>
                <a:ea typeface="宋体" panose="02010600030101010101" pitchFamily="2" charset="-122"/>
                <a:cs typeface="+mn-cs"/>
              </a:rPr>
              <a:t>E-mail: xywu@mail.xjtu.edu.cn</a:t>
            </a:r>
          </a:p>
        </p:txBody>
      </p:sp>
      <p:sp>
        <p:nvSpPr>
          <p:cNvPr id="21507" name="Rectangle 2"/>
          <p:cNvSpPr txBox="1"/>
          <p:nvPr/>
        </p:nvSpPr>
        <p:spPr>
          <a:xfrm>
            <a:off x="6143625" y="500063"/>
            <a:ext cx="3500438" cy="16430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>
              <a:buSzTx/>
            </a:pPr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Programming             Fundamentals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sz="half" idx="1"/>
          </p:nvPr>
        </p:nvSpPr>
        <p:spPr>
          <a:xfrm>
            <a:off x="228600" y="1557655"/>
            <a:ext cx="8688705" cy="1339215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为便于管理，计算机中把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个电子元器件编为一组，表示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位二进制，称为一个</a:t>
            </a:r>
            <a:r>
              <a:rPr lang="zh-CN" altLang="en-US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字节</a:t>
            </a:r>
            <a:r>
              <a:rPr lang="en-US" altLang="zh-CN" sz="2800" b="1" u="sng" dirty="0">
                <a:solidFill>
                  <a:srgbClr val="C00000"/>
                </a:solidFill>
                <a:latin typeface="Times New Roman" panose="02020603050405020304" pitchFamily="18" charset="0"/>
              </a:rPr>
              <a:t>(Byte)</a:t>
            </a:r>
            <a:r>
              <a:rPr lang="zh-CN" altLang="en-US" sz="2800" dirty="0">
                <a:latin typeface="Times New Roman" panose="02020603050405020304" pitchFamily="18" charset="0"/>
              </a:rPr>
              <a:t>，是存储器管理的基本单位</a:t>
            </a:r>
            <a:endParaRPr lang="zh-CN" alt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1585" name="Group 81"/>
          <p:cNvGraphicFramePr>
            <a:graphicFrameLocks noGrp="1"/>
          </p:cNvGraphicFramePr>
          <p:nvPr/>
        </p:nvGraphicFramePr>
        <p:xfrm>
          <a:off x="323850" y="3087688"/>
          <a:ext cx="8569325" cy="307816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8"/>
                <a:gridCol w="885825"/>
                <a:gridCol w="885825"/>
                <a:gridCol w="1484312"/>
              </a:tblGrid>
              <a:tr h="5810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8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079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Box 7"/>
          <p:cNvSpPr txBox="1"/>
          <p:nvPr/>
        </p:nvSpPr>
        <p:spPr>
          <a:xfrm>
            <a:off x="8172450" y="3716338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</a:p>
        </p:txBody>
      </p:sp>
      <p:sp>
        <p:nvSpPr>
          <p:cNvPr id="31746" name="TextBox 8"/>
          <p:cNvSpPr txBox="1"/>
          <p:nvPr/>
        </p:nvSpPr>
        <p:spPr>
          <a:xfrm>
            <a:off x="8172450" y="4221163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1010</a:t>
            </a:r>
          </a:p>
        </p:txBody>
      </p:sp>
      <p:sp>
        <p:nvSpPr>
          <p:cNvPr id="31747" name="矩形 11"/>
          <p:cNvSpPr/>
          <p:nvPr/>
        </p:nvSpPr>
        <p:spPr>
          <a:xfrm>
            <a:off x="250825" y="1628775"/>
            <a:ext cx="7940675" cy="102679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存储器给每个字节进行编号，称为内存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地址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可以通过地址找到某个字节，及其存储的数据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748" name="TextBox 9"/>
          <p:cNvSpPr txBox="1"/>
          <p:nvPr/>
        </p:nvSpPr>
        <p:spPr>
          <a:xfrm>
            <a:off x="8172450" y="2924175"/>
            <a:ext cx="92837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地址编号</a:t>
            </a:r>
          </a:p>
        </p:txBody>
      </p:sp>
      <p:sp>
        <p:nvSpPr>
          <p:cNvPr id="3174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存储管理</a:t>
            </a:r>
          </a:p>
        </p:txBody>
      </p:sp>
      <p:sp>
        <p:nvSpPr>
          <p:cNvPr id="31750" name="TextBox 8"/>
          <p:cNvSpPr txBox="1"/>
          <p:nvPr/>
        </p:nvSpPr>
        <p:spPr>
          <a:xfrm>
            <a:off x="8186738" y="5734050"/>
            <a:ext cx="928687" cy="46672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3383" name="Group 199"/>
          <p:cNvGraphicFramePr>
            <a:graphicFrameLocks noGrp="1"/>
          </p:cNvGraphicFramePr>
          <p:nvPr/>
        </p:nvGraphicFramePr>
        <p:xfrm>
          <a:off x="163513" y="2952750"/>
          <a:ext cx="7850187" cy="3198814"/>
        </p:xfrm>
        <a:graphic>
          <a:graphicData uri="http://schemas.openxmlformats.org/drawingml/2006/table">
            <a:tbl>
              <a:tblPr/>
              <a:tblGrid>
                <a:gridCol w="885825"/>
                <a:gridCol w="885825"/>
                <a:gridCol w="885825"/>
                <a:gridCol w="885825"/>
                <a:gridCol w="885825"/>
                <a:gridCol w="884237"/>
                <a:gridCol w="885825"/>
                <a:gridCol w="885825"/>
                <a:gridCol w="765175"/>
              </a:tblGrid>
              <a:tr h="70119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1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69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 marL="91444" marR="91444" marT="45736" marB="4573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1823" name="TextBox 8"/>
          <p:cNvSpPr txBox="1"/>
          <p:nvPr/>
        </p:nvSpPr>
        <p:spPr>
          <a:xfrm>
            <a:off x="8172450" y="4724400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1011</a:t>
            </a:r>
          </a:p>
        </p:txBody>
      </p:sp>
      <p:sp>
        <p:nvSpPr>
          <p:cNvPr id="31824" name="TextBox 8"/>
          <p:cNvSpPr txBox="1"/>
          <p:nvPr/>
        </p:nvSpPr>
        <p:spPr>
          <a:xfrm>
            <a:off x="8172450" y="5254625"/>
            <a:ext cx="928688" cy="39878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1100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770" name="矩形 4"/>
          <p:cNvSpPr/>
          <p:nvPr/>
        </p:nvSpPr>
        <p:spPr>
          <a:xfrm>
            <a:off x="-39370" y="1945005"/>
            <a:ext cx="9102725" cy="2738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897890" lvl="1" indent="-89789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）假设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分配存储器的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个字节，保存十进制数值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，如分配地址编号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1000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0001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的两个字节，对应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一个字节由</a:t>
            </a:r>
            <a:r>
              <a:rPr lang="en-US" altLang="zh-CN" sz="2800" dirty="0">
                <a:ea typeface="黑体" panose="02010609060101010101" pitchFamily="49" charset="-122"/>
                <a:sym typeface="+mn-ea"/>
              </a:rPr>
              <a:t>8</a:t>
            </a:r>
            <a:r>
              <a:rPr lang="zh-CN" altLang="en-US" sz="2800" dirty="0">
                <a:ea typeface="黑体" panose="02010609060101010101" pitchFamily="49" charset="-122"/>
                <a:sym typeface="+mn-ea"/>
              </a:rPr>
              <a:t>位二进制组成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）把十进制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转化为二进制为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1010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，补足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16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位为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</a:t>
            </a:r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0000000000001010</a:t>
            </a:r>
          </a:p>
          <a:p>
            <a:pPr marL="800100" lvl="1" indent="-800100" algn="l" defTabSz="762000" rtl="0" eaLnBrk="0" fontAlgn="base" hangingPunct="0"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）存储到存储器的电子元器件中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650" name="Group 50"/>
          <p:cNvGraphicFramePr>
            <a:graphicFrameLocks noGrp="1"/>
          </p:cNvGraphicFramePr>
          <p:nvPr/>
        </p:nvGraphicFramePr>
        <p:xfrm>
          <a:off x="3276600" y="5429250"/>
          <a:ext cx="4429125" cy="1457326"/>
        </p:xfrm>
        <a:graphic>
          <a:graphicData uri="http://schemas.openxmlformats.org/drawingml/2006/table">
            <a:tbl>
              <a:tblPr/>
              <a:tblGrid>
                <a:gridCol w="554038"/>
                <a:gridCol w="554037"/>
                <a:gridCol w="552450"/>
                <a:gridCol w="554038"/>
                <a:gridCol w="554037"/>
                <a:gridCol w="554038"/>
                <a:gridCol w="552450"/>
                <a:gridCol w="554037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32809" name="TextBox 6"/>
          <p:cNvSpPr txBox="1"/>
          <p:nvPr/>
        </p:nvSpPr>
        <p:spPr>
          <a:xfrm>
            <a:off x="684213" y="5554663"/>
            <a:ext cx="2428875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（电子元器件）</a:t>
            </a:r>
            <a:endParaRPr lang="en-US" altLang="zh-CN" b="1" i="1" dirty="0">
              <a:solidFill>
                <a:srgbClr val="8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lang="zh-CN" altLang="en-US" b="1" i="1" dirty="0">
                <a:solidFill>
                  <a:srgbClr val="8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（按字节编址）</a:t>
            </a:r>
          </a:p>
        </p:txBody>
      </p:sp>
      <p:sp>
        <p:nvSpPr>
          <p:cNvPr id="32810" name="TextBox 7"/>
          <p:cNvSpPr txBox="1"/>
          <p:nvPr/>
        </p:nvSpPr>
        <p:spPr>
          <a:xfrm>
            <a:off x="7812088" y="5445125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1" name="TextBox 8"/>
          <p:cNvSpPr txBox="1"/>
          <p:nvPr/>
        </p:nvSpPr>
        <p:spPr>
          <a:xfrm>
            <a:off x="7812088" y="5949950"/>
            <a:ext cx="928687" cy="460375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1001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812" name="矩形 11"/>
          <p:cNvSpPr/>
          <p:nvPr/>
        </p:nvSpPr>
        <p:spPr>
          <a:xfrm>
            <a:off x="395288" y="1260475"/>
            <a:ext cx="6775450" cy="584200"/>
          </a:xfrm>
          <a:prstGeom prst="rect">
            <a:avLst/>
          </a:prstGeom>
          <a:solidFill>
            <a:srgbClr val="00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若要存储整数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，计算机如何执行？</a:t>
            </a:r>
            <a:endParaRPr lang="en-US" altLang="zh-CN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813" name="TextBox 9"/>
          <p:cNvSpPr txBox="1"/>
          <p:nvPr/>
        </p:nvSpPr>
        <p:spPr>
          <a:xfrm>
            <a:off x="7667625" y="4652963"/>
            <a:ext cx="1289050" cy="706755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内存地址编号</a:t>
            </a:r>
          </a:p>
        </p:txBody>
      </p:sp>
      <p:sp>
        <p:nvSpPr>
          <p:cNvPr id="32814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内容占位符 2"/>
          <p:cNvSpPr>
            <a:spLocks noGrp="1"/>
          </p:cNvSpPr>
          <p:nvPr>
            <p:ph sz="half" idx="1"/>
          </p:nvPr>
        </p:nvSpPr>
        <p:spPr>
          <a:xfrm>
            <a:off x="0" y="1547813"/>
            <a:ext cx="9144000" cy="1017587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sz="2800" dirty="0">
                <a:latin typeface="Times New Roman" panose="02020603050405020304" pitchFamily="18" charset="0"/>
              </a:rPr>
              <a:t>假设分配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个字节，即</a:t>
            </a:r>
            <a:r>
              <a:rPr lang="en-US" altLang="zh-CN" sz="2800" dirty="0">
                <a:latin typeface="Times New Roman" panose="02020603050405020304" pitchFamily="18" charset="0"/>
              </a:rPr>
              <a:t>16</a:t>
            </a:r>
            <a:r>
              <a:rPr lang="zh-CN" altLang="en-US" sz="2800" dirty="0">
                <a:latin typeface="Times New Roman" panose="02020603050405020304" pitchFamily="18" charset="0"/>
              </a:rPr>
              <a:t>位二进制，则能表示的最大数值为多少？若大于这个值，就要分配更多的字节</a:t>
            </a:r>
          </a:p>
        </p:txBody>
      </p:sp>
      <p:graphicFrame>
        <p:nvGraphicFramePr>
          <p:cNvPr id="22645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79388" y="2687638"/>
          <a:ext cx="8715375" cy="3189288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符号位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904" name="Object 2"/>
          <p:cNvGraphicFramePr/>
          <p:nvPr/>
        </p:nvGraphicFramePr>
        <p:xfrm>
          <a:off x="4356100" y="6021388"/>
          <a:ext cx="254793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r:id="rId4" imgW="19507200" imgH="4572000" progId="Equation.3">
                  <p:embed/>
                </p:oleObj>
              </mc:Choice>
              <mc:Fallback>
                <p:oleObj r:id="rId4" imgW="19507200" imgH="4572000" progId="Equation.3">
                  <p:embed/>
                  <p:pic>
                    <p:nvPicPr>
                      <p:cNvPr id="0" name="图片 7168" descr="image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56100" y="6021388"/>
                        <a:ext cx="254793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905" name="直接箭头连接符 8"/>
          <p:cNvCxnSpPr/>
          <p:nvPr/>
        </p:nvCxnSpPr>
        <p:spPr>
          <a:xfrm flipH="1">
            <a:off x="7019925" y="5661025"/>
            <a:ext cx="1656715" cy="720725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  <p:cxnSp>
        <p:nvCxnSpPr>
          <p:cNvPr id="33907" name="直接箭头连接符 8"/>
          <p:cNvCxnSpPr/>
          <p:nvPr/>
        </p:nvCxnSpPr>
        <p:spPr>
          <a:xfrm>
            <a:off x="468313" y="5805488"/>
            <a:ext cx="574675" cy="576262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33908" name="TextBox 4"/>
          <p:cNvSpPr txBox="1"/>
          <p:nvPr/>
        </p:nvSpPr>
        <p:spPr>
          <a:xfrm>
            <a:off x="1042988" y="6094413"/>
            <a:ext cx="12255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表示正数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表示负数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内容占位符 2"/>
          <p:cNvSpPr/>
          <p:nvPr/>
        </p:nvSpPr>
        <p:spPr>
          <a:xfrm>
            <a:off x="467995" y="1321435"/>
            <a:ext cx="8179435" cy="263461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数据要存储在计算机中，而计算机是由电子元器件构成的</a:t>
            </a: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必须要明确说明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需要分配多少个电子元器件来存储数据</a:t>
            </a:r>
          </a:p>
          <a:p>
            <a:pPr indent="723900" eaLnBrk="0" hangingPunct="0">
              <a:spcBef>
                <a:spcPct val="2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故设计了数据类型，通过其来说明</a:t>
            </a:r>
          </a:p>
        </p:txBody>
      </p:sp>
      <p:sp>
        <p:nvSpPr>
          <p:cNvPr id="34819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小结</a:t>
            </a:r>
            <a:endParaRPr lang="zh-CN" altLang="en-US" sz="44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179696" y="3717289"/>
          <a:ext cx="8771295" cy="3093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3141"/>
                <a:gridCol w="1500198"/>
                <a:gridCol w="753745"/>
                <a:gridCol w="4374211"/>
              </a:tblGrid>
              <a:tr h="49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缺省形式</a:t>
                      </a: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1600" kern="10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8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sz="20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[signed]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[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20,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lang="zh-CN" altLang="en-US" dirty="0" smtClean="0">
                <a:latin typeface="+mn-ea"/>
                <a:ea typeface="+mn-ea"/>
              </a:rPr>
              <a:t>整数</a:t>
            </a:r>
            <a:endParaRPr kumimoji="0" lang="zh-CN" altLang="en-US" sz="4000" b="0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82625" y="1412984"/>
            <a:ext cx="7561263" cy="156908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语言程序中，若出现的数据为整数，一般分配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个字节，即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16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位二进制，来存储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如：存储十进制整数</a:t>
            </a:r>
            <a:r>
              <a:rPr kumimoji="1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kumimoji="1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转化为二进制，然后存储</a:t>
            </a:r>
            <a:endParaRPr kumimoji="1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8" name="Group 11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14343" y="3071810"/>
          <a:ext cx="8715375" cy="1689100"/>
        </p:xfrm>
        <a:graphic>
          <a:graphicData uri="http://schemas.openxmlformats.org/drawingml/2006/table">
            <a:tbl>
              <a:tblPr/>
              <a:tblGrid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  <a:gridCol w="511175"/>
                <a:gridCol w="512762"/>
                <a:gridCol w="512763"/>
                <a:gridCol w="512762"/>
                <a:gridCol w="512763"/>
                <a:gridCol w="512762"/>
                <a:gridCol w="512763"/>
                <a:gridCol w="512762"/>
                <a:gridCol w="512763"/>
              </a:tblGrid>
              <a:tr h="118903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符号位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" name="TextBox 7"/>
          <p:cNvSpPr txBox="1"/>
          <p:nvPr/>
        </p:nvSpPr>
        <p:spPr>
          <a:xfrm>
            <a:off x="6786578" y="5012494"/>
            <a:ext cx="2071702" cy="1631216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4"/>
          <p:cNvSpPr/>
          <p:nvPr/>
        </p:nvSpPr>
        <p:spPr>
          <a:xfrm>
            <a:off x="571500" y="1643063"/>
            <a:ext cx="8137525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solidFill>
                <a:srgbClr val="4D4D4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8914" name="矩形 10"/>
          <p:cNvSpPr/>
          <p:nvPr/>
        </p:nvSpPr>
        <p:spPr>
          <a:xfrm>
            <a:off x="-69850" y="2136775"/>
            <a:ext cx="9123363" cy="275018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为便于计算机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CPU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中减法器和除法器的设计，实际应用中，</a:t>
            </a:r>
            <a:r>
              <a:rPr lang="zh-CN" altLang="en-US" sz="3200" dirty="0">
                <a:latin typeface="Arial" panose="020B0604020202020204" pitchFamily="34" charset="0"/>
                <a:ea typeface="黑体" panose="02010609060101010101" pitchFamily="49" charset="-122"/>
              </a:rPr>
              <a:t>计算机中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带符号整型数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是以二进制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补码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(complement)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形式存储的</a:t>
            </a: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因为采用补码，减法运算可以用加法来实现，且数的符号位也可以当作数值一样参与运算，</a:t>
            </a:r>
            <a:r>
              <a:rPr lang="zh-CN" altLang="en-US" sz="2400" b="1" i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减法器就可以不需要了</a:t>
            </a:r>
            <a:r>
              <a:rPr lang="zh-CN" altLang="en-US" sz="2400" i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，只要有加法器即可，节省设备成本</a:t>
            </a:r>
            <a:endParaRPr lang="en-US" altLang="zh-CN" sz="2400" dirty="0">
              <a:solidFill>
                <a:srgbClr val="C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改进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补码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10375" y="1964872"/>
          <a:ext cx="606679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9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39974" name="文本框 4"/>
          <p:cNvSpPr txBox="1"/>
          <p:nvPr/>
        </p:nvSpPr>
        <p:spPr>
          <a:xfrm>
            <a:off x="902045" y="1465444"/>
            <a:ext cx="74650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buClrTx/>
              <a:buSzTx/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正整数的补码就是此数的二进制形式，如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的补码：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11265" y="2695439"/>
            <a:ext cx="7561263" cy="156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defTabSz="914400"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负整数的补码是：①取此数绝对值的二进制形式；②</a:t>
            </a:r>
            <a:r>
              <a:rPr kumimoji="0" lang="zh-CN" altLang="en-US" kern="1200" cap="none" spc="0" normalizeH="0" baseline="0" noProof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除最高位符号位外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其他数取反；③再加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R="0" defTabSz="914400">
              <a:buClrTx/>
              <a:buSzTx/>
              <a:buFontTx/>
              <a:defRPr/>
            </a:pPr>
            <a:endParaRPr kumimoji="0" lang="en-US" altLang="zh-CN" kern="1200" cap="none" spc="0" normalizeH="0" baseline="0" noProof="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defRPr/>
            </a:pP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例：</a:t>
            </a:r>
            <a:r>
              <a:rPr kumimoji="0" lang="en-US" altLang="zh-CN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-5</a:t>
            </a:r>
            <a:r>
              <a:rPr kumimoji="0" lang="zh-CN" altLang="en-US" kern="1200" cap="none" spc="0" normalizeH="0" baseline="0" noProof="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的补码转换过程：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055205" y="4246427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055205" y="5023984"/>
          <a:ext cx="6096000" cy="45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848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603" marB="45603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55205" y="5829164"/>
          <a:ext cx="6096000" cy="45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45798" marB="45798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cxnSp>
        <p:nvCxnSpPr>
          <p:cNvPr id="40084" name="直接箭头连接符 8"/>
          <p:cNvCxnSpPr/>
          <p:nvPr/>
        </p:nvCxnSpPr>
        <p:spPr>
          <a:xfrm flipV="1">
            <a:off x="1585305" y="4432164"/>
            <a:ext cx="469900" cy="255588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40085" name="TextBox 10"/>
          <p:cNvSpPr txBox="1"/>
          <p:nvPr/>
        </p:nvSpPr>
        <p:spPr>
          <a:xfrm>
            <a:off x="769330" y="4543289"/>
            <a:ext cx="1223963" cy="8318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符号位：</a:t>
            </a:r>
            <a:endParaRPr lang="en-US" altLang="zh-CN" sz="16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表示正数</a:t>
            </a:r>
            <a:endParaRPr lang="en-US" altLang="zh-CN" sz="1600" dirty="0">
              <a:solidFill>
                <a:srgbClr val="FF0000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表示负数</a:t>
            </a:r>
          </a:p>
        </p:txBody>
      </p:sp>
      <p:sp>
        <p:nvSpPr>
          <p:cNvPr id="40086" name="TextBox 14"/>
          <p:cNvSpPr txBox="1"/>
          <p:nvPr/>
        </p:nvSpPr>
        <p:spPr>
          <a:xfrm>
            <a:off x="721705" y="5860914"/>
            <a:ext cx="754063" cy="401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000" b="1" dirty="0">
                <a:ea typeface="黑体" panose="02010609060101010101" pitchFamily="49" charset="-122"/>
              </a:rPr>
              <a:t>补码</a:t>
            </a:r>
          </a:p>
        </p:txBody>
      </p:sp>
      <p:cxnSp>
        <p:nvCxnSpPr>
          <p:cNvPr id="40087" name="直接箭头连接符 8"/>
          <p:cNvCxnSpPr/>
          <p:nvPr/>
        </p:nvCxnSpPr>
        <p:spPr>
          <a:xfrm>
            <a:off x="1737705" y="4840152"/>
            <a:ext cx="317500" cy="382587"/>
          </a:xfrm>
          <a:prstGeom prst="straightConnector1">
            <a:avLst/>
          </a:prstGeom>
          <a:ln w="4127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40088" name="直接箭头连接符 8"/>
          <p:cNvCxnSpPr/>
          <p:nvPr/>
        </p:nvCxnSpPr>
        <p:spPr>
          <a:xfrm flipV="1">
            <a:off x="1386868" y="6014902"/>
            <a:ext cx="668337" cy="15875"/>
          </a:xfrm>
          <a:prstGeom prst="straightConnector1">
            <a:avLst/>
          </a:prstGeom>
          <a:ln w="412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"/>
          <p:cNvSpPr>
            <a:spLocks noGrp="1"/>
          </p:cNvSpPr>
          <p:nvPr>
            <p:ph type="title"/>
          </p:nvPr>
        </p:nvSpPr>
        <p:spPr>
          <a:xfrm>
            <a:off x="2711450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dirty="0"/>
              <a:t>回顾</a:t>
            </a:r>
          </a:p>
        </p:txBody>
      </p:sp>
      <p:sp>
        <p:nvSpPr>
          <p:cNvPr id="22530" name="日期占位符 3"/>
          <p:cNvSpPr txBox="1">
            <a:spLocks noGrp="1"/>
          </p:cNvSpPr>
          <p:nvPr/>
        </p:nvSpPr>
        <p:spPr>
          <a:xfrm>
            <a:off x="179388" y="65976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September 20, 2024</a:t>
            </a:fld>
            <a:endParaRPr lang="en-US" altLang="zh-CN" sz="1400">
              <a:solidFill>
                <a:schemeClr val="accent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 txBox="1"/>
          <p:nvPr/>
        </p:nvSpPr>
        <p:spPr>
          <a:xfrm>
            <a:off x="571500" y="3141663"/>
            <a:ext cx="8215313" cy="27352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第二章对基本算法等进行简介</a:t>
            </a:r>
            <a:endParaRPr lang="en-US" altLang="zh-CN" sz="3200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结构化程序设计方法：采用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三种基本结构，组成结构化算法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第三章以后都讲语言载体，以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语言为例</a:t>
            </a:r>
          </a:p>
          <a:p>
            <a:pPr marL="800100" lvl="1" indent="-342900" eaLnBrk="0" hangingPunct="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结构化编码：支持对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顺序、选择和循环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结构进行编码</a:t>
            </a:r>
          </a:p>
          <a:p>
            <a:pPr marL="800100"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107504" y="1709358"/>
            <a:ext cx="8929713" cy="1071570"/>
          </a:xfrm>
          <a:prstGeom prst="rect">
            <a:avLst/>
          </a:prstGeom>
        </p:spPr>
        <p:txBody>
          <a:bodyPr wrap="none" numCol="1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程序＝数据结构＋算法＋</a:t>
            </a:r>
            <a:r>
              <a:rPr kumimoji="0" lang="zh-CN" altLang="en-US" sz="3200" b="1" i="0" u="sng" strike="noStrike" kern="10" cap="none" spc="0" normalizeH="0" baseline="0" noProof="0" dirty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语言载体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开发工具</a:t>
            </a:r>
            <a:r>
              <a:rPr kumimoji="0" lang="en-US" altLang="zh-CN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3200" b="1" i="0" u="none" strike="noStrike" kern="10" cap="none" spc="0" normalizeH="0" baseline="0" noProof="0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程序设计方法</a:t>
            </a:r>
            <a:endParaRPr kumimoji="0" lang="zh-CN" altLang="en-US" sz="3200" b="1" i="0" u="sng" strike="noStrike" kern="10" cap="none" spc="0" normalizeH="0" baseline="0" noProof="0" dirty="0">
              <a:ln w="1905"/>
              <a:solidFill>
                <a:srgbClr val="FF33CC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2514600" y="303213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 smtClean="0"/>
              <a:t>实数</a:t>
            </a:r>
            <a:endParaRPr lang="zh-CN" altLang="en-US" dirty="0"/>
          </a:p>
        </p:txBody>
      </p:sp>
      <p:sp>
        <p:nvSpPr>
          <p:cNvPr id="40962" name="文本框 2"/>
          <p:cNvSpPr txBox="1"/>
          <p:nvPr/>
        </p:nvSpPr>
        <p:spPr>
          <a:xfrm>
            <a:off x="755015" y="2466975"/>
            <a:ext cx="8193405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algn="l"/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32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可以表示为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3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,   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0</a:t>
            </a:r>
            <a:r>
              <a:rPr lang="en-US" altLang="zh-CN" sz="28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314159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baseline="300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</p:txBody>
      </p:sp>
      <p:sp>
        <p:nvSpPr>
          <p:cNvPr id="40963" name="文本框 3"/>
          <p:cNvSpPr txBox="1"/>
          <p:nvPr/>
        </p:nvSpPr>
        <p:spPr>
          <a:xfrm>
            <a:off x="180975" y="1338580"/>
            <a:ext cx="8748395" cy="1218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noAutofit/>
          </a:bodyPr>
          <a:lstStyle/>
          <a:p>
            <a:pPr indent="644525">
              <a:buSzTx/>
            </a:pPr>
            <a:r>
              <a:rPr lang="zh-CN" altLang="en-US" dirty="0">
                <a:ea typeface="+mn-ea"/>
                <a:cs typeface="Times New Roman" panose="02020603050405020304" pitchFamily="18" charset="0"/>
              </a:rPr>
              <a:t>实数在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语言被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设计成以</a:t>
            </a:r>
            <a:r>
              <a:rPr lang="zh-CN" altLang="en-US" b="1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</a:rPr>
              <a:t>指数形式存储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在计算机中。当指数的值不同时，小数点的位置是可以浮动的，所以实数的指数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形式称为</a:t>
            </a:r>
            <a:r>
              <a:rPr lang="zh-CN" altLang="en-US" dirty="0">
                <a:solidFill>
                  <a:srgbClr val="C00000"/>
                </a:solidFill>
                <a:ea typeface="+mn-ea"/>
                <a:cs typeface="Times New Roman" panose="02020603050405020304" pitchFamily="18" charset="0"/>
              </a:rPr>
              <a:t>浮点数</a:t>
            </a:r>
            <a:endParaRPr kumimoji="1" lang="zh-CN" altLang="en-US" noProof="0" dirty="0" smtClean="0">
              <a:ln>
                <a:noFill/>
              </a:ln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>
              <a:buSzTx/>
            </a:pPr>
            <a:endParaRPr lang="zh-CN" altLang="en-US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0979" name="文本框 3"/>
          <p:cNvSpPr txBox="1"/>
          <p:nvPr/>
        </p:nvSpPr>
        <p:spPr>
          <a:xfrm>
            <a:off x="81280" y="3068955"/>
            <a:ext cx="9058275" cy="1198880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635000">
              <a:buSzTx/>
            </a:pPr>
            <a:r>
              <a:rPr lang="zh-CN" altLang="en-US" dirty="0" smtClean="0">
                <a:ea typeface="黑体" panose="02010609060101010101" pitchFamily="49" charset="-122"/>
                <a:sym typeface="+mn-ea"/>
              </a:rPr>
              <a:t>存储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时一般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分配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4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个字节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位二进制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，即</a:t>
            </a:r>
            <a:r>
              <a:rPr kumimoji="1" lang="en-US" altLang="zh-CN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32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个电子元器件</a:t>
            </a:r>
            <a:r>
              <a:rPr kumimoji="1" lang="en-US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(bit)</a:t>
            </a:r>
            <a:r>
              <a:rPr kumimoji="1" lang="zh-CN" altLang="en-US" noProof="0" dirty="0" smtClean="0">
                <a:ln>
                  <a:noFill/>
                </a:ln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24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dirty="0" smtClean="0">
                <a:ea typeface="黑体" panose="02010609060101010101" pitchFamily="49" charset="-122"/>
              </a:rPr>
              <a:t>含符号位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个，</a:t>
            </a:r>
            <a:r>
              <a:rPr lang="zh-CN" altLang="en-US" dirty="0" smtClean="0">
                <a:ea typeface="黑体" panose="02010609060101010101" pitchFamily="49" charset="-122"/>
              </a:rPr>
              <a:t>称为单精度浮点数。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63369" y="4649461"/>
          <a:ext cx="22164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</a:rPr>
                        <a:t>314159</a:t>
                      </a:r>
                    </a:p>
                  </a:txBody>
                  <a:tcP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z="2400" dirty="0" smtClean="0">
                          <a:highlight>
                            <a:srgbClr val="FF0000"/>
                          </a:highlight>
                        </a:rPr>
                        <a:t>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522396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595823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420770" y="5020301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14283" y="5339880"/>
            <a:ext cx="27034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符号</a:t>
            </a:r>
            <a:r>
              <a:rPr lang="en-US" altLang="zh-CN" sz="1600" dirty="0" smtClean="0"/>
              <a:t>	</a:t>
            </a:r>
            <a:r>
              <a:rPr lang="zh-CN" altLang="en-US" sz="1600" dirty="0" smtClean="0"/>
              <a:t>小数部分</a:t>
            </a:r>
            <a:r>
              <a:rPr lang="en-US" altLang="zh-CN" sz="1600" dirty="0" smtClean="0"/>
              <a:t>	  </a:t>
            </a:r>
            <a:r>
              <a:rPr lang="zh-CN" altLang="en-US" sz="1600" dirty="0" smtClean="0"/>
              <a:t>指数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14283" y="6060163"/>
            <a:ext cx="2500330" cy="5027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   +	314159	  10</a:t>
            </a:r>
            <a:r>
              <a:rPr lang="en-US" altLang="zh-CN" sz="1600" baseline="30000" dirty="0" smtClean="0"/>
              <a:t>1	</a:t>
            </a:r>
            <a:endParaRPr lang="zh-CN" altLang="en-US" sz="1600" baseline="30000" dirty="0"/>
          </a:p>
        </p:txBody>
      </p:sp>
      <p:sp>
        <p:nvSpPr>
          <p:cNvPr id="13" name="文本框 3"/>
          <p:cNvSpPr txBox="1"/>
          <p:nvPr>
            <p:custDataLst>
              <p:tags r:id="rId1"/>
            </p:custDataLst>
          </p:nvPr>
        </p:nvSpPr>
        <p:spPr>
          <a:xfrm>
            <a:off x="6072198" y="4500286"/>
            <a:ext cx="2857520" cy="2000548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buSzTx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双精度浮点数：分配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个字节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位</a:t>
            </a:r>
            <a:r>
              <a:rPr lang="en-US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小数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含符号</a:t>
            </a:r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53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个电子元器件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(bit)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，指数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部分</a:t>
            </a:r>
            <a:r>
              <a:rPr lang="en-US" altLang="zh-CN" sz="2000" dirty="0" smtClean="0">
                <a:ea typeface="黑体" panose="02010609060101010101" pitchFamily="49" charset="-122"/>
              </a:rPr>
              <a:t>(</a:t>
            </a:r>
            <a:r>
              <a:rPr lang="zh-CN" altLang="en-US" sz="2000" dirty="0" smtClean="0">
                <a:ea typeface="黑体" panose="02010609060101010101" pitchFamily="49" charset="-122"/>
              </a:rPr>
              <a:t>含符号位</a:t>
            </a:r>
            <a:r>
              <a:rPr lang="en-US" altLang="zh-CN" sz="2000" dirty="0" smtClean="0">
                <a:ea typeface="黑体" panose="02010609060101010101" pitchFamily="49" charset="-122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</a:rPr>
              <a:t>分配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个。</a:t>
            </a:r>
          </a:p>
        </p:txBody>
      </p:sp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3004829" y="4357694"/>
            <a:ext cx="2853055" cy="2322205"/>
          </a:xfrm>
          <a:prstGeom prst="rect">
            <a:avLst/>
          </a:prstGeom>
          <a:solidFill>
            <a:srgbClr val="CCEC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>
            <a:no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由于存储单元的物理长度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是有限的，因此不可能得到完全精确的值，只能存储成有限的精确度，如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循环小数就不可能精确存储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要根据情况四舍五入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小数部分占的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位</a:t>
            </a: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bit</a:t>
            </a:r>
            <a:r>
              <a:rPr kumimoji="0" lang="en-US" altLang="zh-CN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</a:t>
            </a: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愈多，数的有效数字愈多，精度也就愈高。指数部分占的位数愈多，则能表示的数值范围愈大。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实际问题中，一般会处理哪些类型的数据呢？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整数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实数</a:t>
            </a:r>
            <a:r>
              <a:rPr lang="en-US" altLang="zh-CN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solidFill>
                  <a:schemeClr val="bg2"/>
                </a:solidFill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solidFill>
                <a:schemeClr val="bg2"/>
              </a:solidFill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en-US" altLang="en-US" sz="3200" b="1" dirty="0">
                <a:ea typeface="黑体" panose="02010609060101010101" pitchFamily="49" charset="-122"/>
                <a:sym typeface="+mn-ea"/>
              </a:rPr>
              <a:t>......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3"/>
          <p:cNvSpPr>
            <a:spLocks noGrp="1"/>
          </p:cNvSpPr>
          <p:nvPr>
            <p:ph type="body"/>
          </p:nvPr>
        </p:nvSpPr>
        <p:spPr>
          <a:xfrm>
            <a:off x="159385" y="2785745"/>
            <a:ext cx="4540885" cy="4123690"/>
          </a:xfrm>
          <a:solidFill>
            <a:srgbClr val="92D050"/>
          </a:solidFill>
        </p:spPr>
        <p:txBody>
          <a:bodyPr vert="horz" wrap="square" lIns="91440" tIns="45720" rIns="91440" bIns="45720" anchor="t" anchorCtr="0"/>
          <a:lstStyle/>
          <a:p>
            <a:pPr algn="l">
              <a:lnSpc>
                <a:spcPct val="90000"/>
              </a:lnSpc>
            </a:pPr>
            <a:r>
              <a:rPr lang="zh-CN" altLang="en-US" sz="2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sym typeface="+mn-ea"/>
              </a:rPr>
              <a:t>设计字符编码表，将字符编码为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数值，然后按照数值处理。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如：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编码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表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字符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’A’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码为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在内存中存放的就是数值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，字符</a:t>
            </a:r>
            <a:r>
              <a:rPr lang="en-US" altLang="zh-CN" sz="1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’f’ 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在内存中存放的是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102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algn="l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可以象数字一样参与运算：如加、减运算</a:t>
            </a:r>
          </a:p>
          <a:p>
            <a:pPr lvl="1" algn="l">
              <a:lnSpc>
                <a:spcPct val="90000"/>
              </a:lnSpc>
            </a:pPr>
            <a:endParaRPr lang="zh-CN" altLang="en-US" sz="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若某个整数，与某个字符的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</a:rPr>
              <a:t>码对应，则这个整数也可以看作是一个字符</a:t>
            </a:r>
          </a:p>
          <a:p>
            <a:pPr lvl="1" algn="l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如整数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65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，也可以认为是表示字符</a:t>
            </a:r>
            <a:r>
              <a: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’A’ </a:t>
            </a:r>
            <a:endParaRPr lang="en-US" altLang="zh-CN" sz="1800" dirty="0" smtClean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l">
              <a:lnSpc>
                <a:spcPct val="9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其他编码表：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Unicode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utf-8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GB2312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BIG-5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301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5403" y="1285543"/>
            <a:ext cx="785818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实际问题中，常用的字符包括：</a:t>
            </a: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字母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大写英文字母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A~Z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，小写英文字母</a:t>
            </a:r>
            <a:r>
              <a:rPr lang="en-US" altLang="zh-CN" dirty="0" err="1" smtClean="0">
                <a:ea typeface="+mn-ea"/>
                <a:cs typeface="Times New Roman" panose="02020603050405020304" pitchFamily="18" charset="0"/>
              </a:rPr>
              <a:t>a~z</a:t>
            </a:r>
            <a:endParaRPr lang="en-US" altLang="zh-CN" dirty="0" smtClean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数字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: 0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～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9</a:t>
            </a:r>
            <a:endParaRPr lang="zh-CN" altLang="en-US" dirty="0"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专门</a:t>
            </a:r>
            <a:r>
              <a:rPr lang="zh-CN" altLang="en-US" dirty="0">
                <a:ea typeface="+mn-ea"/>
                <a:cs typeface="Times New Roman" panose="02020603050405020304" pitchFamily="18" charset="0"/>
              </a:rPr>
              <a:t>符号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:</a:t>
            </a:r>
            <a:r>
              <a:rPr lang="zh-CN" altLang="en-US" dirty="0" smtClean="0">
                <a:ea typeface="+mn-ea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! </a:t>
            </a:r>
            <a:r>
              <a:rPr lang="en-US" altLang="zh-CN" dirty="0">
                <a:ea typeface="+mn-ea"/>
                <a:cs typeface="Times New Roman" panose="02020603050405020304" pitchFamily="18" charset="0"/>
              </a:rPr>
              <a:t>"  #  &amp;  '  (  </a:t>
            </a:r>
            <a:r>
              <a:rPr lang="en-US" altLang="zh-CN" dirty="0" smtClean="0">
                <a:ea typeface="+mn-ea"/>
                <a:cs typeface="Times New Roman" panose="02020603050405020304" pitchFamily="18" charset="0"/>
              </a:rPr>
              <a:t>)……</a:t>
            </a:r>
            <a:endParaRPr lang="en-US" altLang="zh-CN" dirty="0"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243" y="2200095"/>
            <a:ext cx="4341757" cy="465790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/>
          <p:nvPr/>
        </p:nvSpPr>
        <p:spPr>
          <a:xfrm>
            <a:off x="2484438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000" dirty="0" smtClean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字符</a:t>
            </a:r>
            <a:endParaRPr lang="zh-CN" altLang="en-US" sz="4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086" y="1356981"/>
            <a:ext cx="4994172" cy="5357826"/>
          </a:xfrm>
          <a:prstGeom prst="rect">
            <a:avLst/>
          </a:prstGeom>
        </p:spPr>
      </p:pic>
      <p:sp>
        <p:nvSpPr>
          <p:cNvPr id="43009" name="Rectangle 3"/>
          <p:cNvSpPr>
            <a:spLocks noGrp="1"/>
          </p:cNvSpPr>
          <p:nvPr>
            <p:ph type="body"/>
          </p:nvPr>
        </p:nvSpPr>
        <p:spPr>
          <a:xfrm>
            <a:off x="5069840" y="1325245"/>
            <a:ext cx="3935730" cy="5374005"/>
          </a:xfrm>
          <a:solidFill>
            <a:srgbClr val="FFFF00"/>
          </a:solidFill>
        </p:spPr>
        <p:txBody>
          <a:bodyPr vert="horz" wrap="square" lIns="91440" tIns="45720" rIns="91440" bIns="45720" anchor="t" anchorCtr="0"/>
          <a:lstStyle/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ASCII码的数值大小，只需要1个字节，就可以存下，故C语言给字符分配1个字节存储空间。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字符′1′和整数1是不同的概念。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字符′1′只是代表一个形状为′1′的符号，以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ASCII码数值存储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占1个字节。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而整数1是转换为二进制存储的，占2个或4个字节。</a:t>
            </a: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 smtClean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整数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运算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1+1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等于整数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，而字符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′1′+′1′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，是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ASCII码数值相加，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并不等于整数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或字符</a:t>
            </a:r>
            <a:r>
              <a:rPr lang="en-US" altLang="zh-CN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′2′</a:t>
            </a:r>
            <a:r>
              <a:rPr lang="zh-CN" altLang="en-US" sz="20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000" dirty="0">
              <a:solidFill>
                <a:srgbClr val="1C1C1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latinLnBrk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500188"/>
            <a:ext cx="8229600" cy="479425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 </a:t>
            </a: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algn="ctr">
              <a:buClrTx/>
              <a:buSzTx/>
              <a:buFont typeface="Wingdings" panose="05000000000000000000" pitchFamily="2" charset="2"/>
              <a:buNone/>
            </a:pPr>
            <a:r>
              <a:rPr lang="en-US" altLang="zh-CN" sz="4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   ’B’+32  </a:t>
            </a: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结果是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:  98</a:t>
            </a: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若以数值格式输出为：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98</a:t>
            </a:r>
          </a:p>
          <a:p>
            <a:pPr lvl="1">
              <a:buSzPct val="50000"/>
              <a:buFont typeface="Wingdings 2" panose="05020102010507070707" pitchFamily="18" charset="2"/>
              <a:buNone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若以字符格式输出为：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b   </a:t>
            </a:r>
            <a:r>
              <a:rPr lang="zh-CN" altLang="en-US" sz="20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（大写字母转换为小写字母）</a:t>
            </a:r>
            <a:endParaRPr lang="zh-CN" altLang="en-US" sz="2000" b="1" dirty="0">
              <a:solidFill>
                <a:srgbClr val="CC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2514600" y="22860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练习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36245" y="1557020"/>
            <a:ext cx="8043545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858520"/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语言设计了如下几种数据类型，可以满足解决实际问题的需要</a:t>
            </a:r>
          </a:p>
          <a:p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整型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浮点型</a:t>
            </a:r>
            <a:r>
              <a:rPr lang="en-US" altLang="zh-CN" sz="3200" b="1" dirty="0">
                <a:ea typeface="黑体" panose="02010609060101010101" pitchFamily="49" charset="-122"/>
                <a:sym typeface="+mn-ea"/>
              </a:rPr>
              <a:t>:  </a:t>
            </a:r>
            <a:r>
              <a:rPr lang="zh-CN" altLang="zh-CN" sz="3200" b="1" dirty="0">
                <a:ea typeface="黑体" panose="02010609060101010101" pitchFamily="49" charset="-122"/>
                <a:sym typeface="+mn-ea"/>
              </a:rPr>
              <a:t>带小数的</a:t>
            </a: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b="1" dirty="0">
                <a:ea typeface="黑体" panose="02010609060101010101" pitchFamily="49" charset="-122"/>
                <a:sym typeface="+mn-ea"/>
              </a:rPr>
              <a:t>字符型</a:t>
            </a: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b="1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b="1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b="1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265" y="1844040"/>
            <a:ext cx="80435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3260"/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2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X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179387" y="168275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 </a:t>
            </a: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常量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79388" y="1484313"/>
            <a:ext cx="8497888" cy="19446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常量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在程序运行过程中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其值不能被改变的量称为常量</a:t>
            </a:r>
          </a:p>
        </p:txBody>
      </p:sp>
      <p:sp>
        <p:nvSpPr>
          <p:cNvPr id="16388" name="Text Box 28"/>
          <p:cNvSpPr txBox="1">
            <a:spLocks noChangeArrowheads="1"/>
          </p:cNvSpPr>
          <p:nvPr/>
        </p:nvSpPr>
        <p:spPr bwMode="auto">
          <a:xfrm>
            <a:off x="611505" y="2522855"/>
            <a:ext cx="8065770" cy="400558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数值常量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整型，实型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2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0.125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-3.789</a:t>
            </a: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字符常量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(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普通字符、转义字符</a:t>
            </a:r>
            <a:r>
              <a:rPr kumimoji="1" lang="en-US" altLang="zh-CN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), 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单引号</a:t>
            </a:r>
            <a:r>
              <a:rPr kumimoji="1" lang="zh-CN" altLang="en-US" sz="2800" strike="noStrike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括起来的一个字符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‘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a’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‘b’</a:t>
            </a:r>
            <a:endParaRPr kumimoji="1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en-US" altLang="zh-CN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字符串常量，用</a:t>
            </a:r>
            <a:r>
              <a:rPr kumimoji="1" lang="zh-CN" altLang="en-US" sz="2800" b="1" strike="noStrike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双引号</a:t>
            </a:r>
            <a:r>
              <a:rPr kumimoji="1" lang="zh-CN" altLang="en-US" sz="2800" strike="noStrike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括起来</a:t>
            </a:r>
            <a:endParaRPr kumimoji="1" lang="zh-CN" altLang="en-US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“2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a”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“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b”</a:t>
            </a:r>
            <a:r>
              <a:rPr kumimoji="1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“1</a:t>
            </a:r>
            <a:r>
              <a:rPr kumimoji="1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23</a:t>
            </a:r>
            <a:r>
              <a:rPr kumimoji="1" lang="en-US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</a:p>
          <a:p>
            <a:pPr marL="457200" marR="0" lvl="0" indent="-45720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符号常量 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572264" y="4857760"/>
            <a:ext cx="2286016" cy="1631216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a, b, c, sum;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c=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sum= (</a:t>
            </a:r>
            <a:r>
              <a:rPr lang="en-US" altLang="zh-CN" sz="1800" dirty="0" err="1" smtClean="0">
                <a:ea typeface="宋体" panose="02010600030101010101" pitchFamily="2" charset="-122"/>
                <a:cs typeface="Times New Roman" panose="02020603050405020304" pitchFamily="18" charset="0"/>
              </a:rPr>
              <a:t>a+b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)*(b/c);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Click="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数值常量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980" y="1428736"/>
            <a:ext cx="9086215" cy="17519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从常量的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表示形式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即可以判定其类型是整型或者浮点型</a:t>
            </a:r>
          </a:p>
          <a:p>
            <a:pPr>
              <a:lnSpc>
                <a:spcPct val="100000"/>
              </a:lnSpc>
            </a:pP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>
              <a:lnSpc>
                <a:spcPct val="1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不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带小数点的数值是整型常量，但应注意其有效范围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在一个整数的末尾加大写字母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或小写字母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，表示它是长整型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(long </a:t>
            </a:r>
            <a:r>
              <a:rPr lang="en-US" altLang="zh-CN" sz="2100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，如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123L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，要分配更多的字节数，以满足可能的计算需要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altLang="zh-CN" sz="21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凡以小数形式或指数形式出现的实数，均是浮点型常量，在内存中都以指数形式存储</a:t>
            </a:r>
            <a:endParaRPr lang="en-US" altLang="zh-CN" sz="2400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编译系统把浮点型常量都按双精度处理，分配</a:t>
            </a:r>
            <a:r>
              <a:rPr lang="en-US" altLang="zh-CN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21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个字节</a:t>
            </a: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7"/>
          <p:cNvSpPr txBox="1"/>
          <p:nvPr/>
        </p:nvSpPr>
        <p:spPr>
          <a:xfrm>
            <a:off x="4572000" y="5248833"/>
            <a:ext cx="4214842" cy="1323439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dirty="0" err="1"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dirty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a;</a:t>
            </a:r>
          </a:p>
          <a:p>
            <a:r>
              <a:rPr lang="en-US" altLang="zh-CN" sz="1800" dirty="0" smtClean="0">
                <a:cs typeface="Times New Roman" panose="02020603050405020304" pitchFamily="18" charset="0"/>
              </a:rPr>
              <a:t>float 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 b;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a=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23</a:t>
            </a:r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;        //23</a:t>
            </a:r>
            <a:r>
              <a:rPr lang="zh-CN" altLang="en-US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1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整型常量</a:t>
            </a:r>
            <a:endParaRPr lang="en-US" altLang="zh-CN" sz="1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 smtClean="0">
                <a:ea typeface="宋体" panose="02010600030101010101" pitchFamily="2" charset="-122"/>
                <a:cs typeface="Times New Roman" panose="02020603050405020304" pitchFamily="18" charset="0"/>
              </a:rPr>
              <a:t>b=</a:t>
            </a:r>
            <a:r>
              <a:rPr lang="en-US" altLang="zh-CN" b="1" dirty="0" smtClean="0">
                <a:solidFill>
                  <a:srgbClr val="C0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3.14159</a:t>
            </a:r>
            <a:r>
              <a:rPr lang="en-US" altLang="zh-CN" sz="1800" dirty="0" smtClean="0">
                <a:cs typeface="Times New Roman" panose="02020603050405020304" pitchFamily="18" charset="0"/>
              </a:rPr>
              <a:t>;  /     /3.14159</a:t>
            </a:r>
            <a:r>
              <a:rPr lang="zh-CN" altLang="en-US" sz="1800" dirty="0" smtClean="0">
                <a:cs typeface="Times New Roman" panose="02020603050405020304" pitchFamily="18" charset="0"/>
              </a:rPr>
              <a:t>为</a:t>
            </a:r>
            <a:r>
              <a:rPr lang="zh-CN" altLang="en-US" sz="18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浮点型常量</a:t>
            </a:r>
            <a:endParaRPr lang="en-US" altLang="zh-CN" sz="1800" dirty="0" smtClean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20, 2024</a:t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35560" y="1136015"/>
            <a:ext cx="9159875" cy="589534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/*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编译预处理指令，说明后面用到的函数*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/</a:t>
            </a:r>
          </a:p>
          <a:p>
            <a:pPr marL="539750"/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入口函数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分号代表一个语句的结束</a:t>
            </a: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//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输出结果，调用了输出函数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468630" y="1355725"/>
            <a:ext cx="8399780" cy="48101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字符常量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即值为字符的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常量，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‘</a:t>
            </a:r>
            <a:r>
              <a:rPr kumimoji="1" lang="en-US" altLang="zh-CN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2’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kern="12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a’</a:t>
            </a:r>
            <a:r>
              <a:rPr kumimoji="1" lang="zh-CN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en-US" altLang="en-US" sz="2400" kern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‘b’</a:t>
            </a:r>
          </a:p>
          <a:p>
            <a:pPr lvl="1"/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在内存中只占一个字节，</a:t>
            </a:r>
            <a:r>
              <a:rPr lang="zh-CN" altLang="en-US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存储字符</a:t>
            </a:r>
            <a:r>
              <a:rPr lang="en-US" altLang="zh-CN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400" dirty="0" smtClean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码的数值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表示方法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括起来的单个字符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’a’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表示值为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的字符常量，如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’c’、’A’、’?’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</a:t>
            </a:r>
          </a:p>
          <a:p>
            <a:pPr lvl="2"/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单引号字符本身或反斜杠这样的字符不能用此方法表示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、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\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都是不合法的，因为它在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语言中是特殊字符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要辨识单引号字符和反斜线字符，必须用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转义字符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来表示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字符常量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05ED94-6841-4FDA-89D6-38942732AE98}" type="datetime4">
              <a:rPr lang="en-US" smtClean="0"/>
              <a:t>September 20, 2024</a:t>
            </a:fld>
            <a:endParaRPr lang="en-US" altLang="zh-CN"/>
          </a:p>
        </p:txBody>
      </p:sp>
      <p:grpSp>
        <p:nvGrpSpPr>
          <p:cNvPr id="12" name="组合 11"/>
          <p:cNvGrpSpPr/>
          <p:nvPr/>
        </p:nvGrpSpPr>
        <p:grpSpPr>
          <a:xfrm>
            <a:off x="382617" y="1554193"/>
            <a:ext cx="8475663" cy="3875071"/>
            <a:chOff x="382617" y="1379600"/>
            <a:chExt cx="8475663" cy="3875071"/>
          </a:xfrm>
        </p:grpSpPr>
        <p:pic>
          <p:nvPicPr>
            <p:cNvPr id="17613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2617" y="1379600"/>
              <a:ext cx="8475663" cy="212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613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0611" y="3429000"/>
              <a:ext cx="8456613" cy="1123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76133" name="Picture 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7504" y="4511721"/>
              <a:ext cx="8456613" cy="742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3" name="标题 2"/>
          <p:cNvSpPr txBox="1"/>
          <p:nvPr/>
        </p:nvSpPr>
        <p:spPr>
          <a:xfrm>
            <a:off x="2514600" y="228600"/>
            <a:ext cx="6324600" cy="5334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kern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转义字符</a:t>
            </a:r>
            <a:endParaRPr kumimoji="0" lang="zh-CN" altLang="en-US" sz="40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3"/>
          <p:cNvSpPr>
            <a:spLocks noGrp="1"/>
          </p:cNvSpPr>
          <p:nvPr>
            <p:ph type="body"/>
          </p:nvPr>
        </p:nvSpPr>
        <p:spPr>
          <a:xfrm>
            <a:off x="357158" y="1571612"/>
            <a:ext cx="8604250" cy="4071966"/>
          </a:xfrm>
        </p:spPr>
        <p:txBody>
          <a:bodyPr vert="horz" wrap="square" lIns="91440" tIns="45720" rIns="91440" bIns="45720" anchor="t" anchorCtr="0"/>
          <a:lstStyle/>
          <a:p>
            <a:pPr marL="342900" lvl="3" indent="-342900">
              <a:buSzTx/>
              <a:buFont typeface="Wingdings" panose="05000000000000000000" pitchFamily="2" charset="2"/>
              <a:buChar char="§"/>
            </a:pPr>
            <a:r>
              <a:rPr kumimoji="1" lang="zh-CN" altLang="en-US" sz="24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字符串常量，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“2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“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kumimoji="1"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“1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23</a:t>
            </a:r>
            <a:r>
              <a:rPr kumimoji="1"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</a:t>
            </a:r>
            <a:r>
              <a:rPr kumimoji="1" lang="zh-CN" altLang="en-US" sz="240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双引号</a:t>
            </a:r>
            <a:r>
              <a:rPr kumimoji="1" lang="zh-CN" altLang="en-US" sz="24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括起来</a:t>
            </a:r>
            <a:endParaRPr kumimoji="1" lang="en-US" altLang="zh-CN" sz="240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lvl="3"/>
            <a:r>
              <a:rPr lang="en-US" altLang="zh-CN" sz="2400" dirty="0" smtClean="0">
                <a:latin typeface="Times New Roman" panose="02020603050405020304" pitchFamily="18" charset="0"/>
                <a:sym typeface="+mn-ea"/>
              </a:rPr>
              <a:t>C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语言会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自动在字符串末尾添加一个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字符串结束符标志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\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0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sz="2400" dirty="0" smtClean="0">
              <a:solidFill>
                <a:srgbClr val="C00000"/>
              </a:solidFill>
              <a:latin typeface="Times New Roman" panose="02020603050405020304" pitchFamily="18" charset="0"/>
              <a:sym typeface="+mn-ea"/>
            </a:endParaRPr>
          </a:p>
          <a:p>
            <a:pPr marL="457200" lvl="3"/>
            <a:endParaRPr lang="en-US" altLang="zh-CN" sz="2665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字符串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常量 </a:t>
            </a:r>
            <a:r>
              <a:rPr lang="en-US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”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</a:rPr>
              <a:t>内存中占两个字节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2"/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lvl="0"/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字符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常量 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’f’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sym typeface="+mn-ea"/>
              </a:rPr>
              <a:t>在</a:t>
            </a:r>
            <a:r>
              <a:rPr lang="zh-CN" altLang="en-US" sz="2400" dirty="0">
                <a:latin typeface="Times New Roman" panose="02020603050405020304" pitchFamily="18" charset="0"/>
                <a:sym typeface="+mn-ea"/>
              </a:rPr>
              <a:t>内存中只占一个字节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2"/>
            <a:endParaRPr lang="zh-CN" altLang="en-US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0178" name="Group 6"/>
          <p:cNvGrpSpPr/>
          <p:nvPr/>
        </p:nvGrpSpPr>
        <p:grpSpPr>
          <a:xfrm>
            <a:off x="2699703" y="4077334"/>
            <a:ext cx="2209800" cy="609600"/>
            <a:chOff x="1632" y="1440"/>
            <a:chExt cx="1584" cy="480"/>
          </a:xfrm>
        </p:grpSpPr>
        <p:sp>
          <p:nvSpPr>
            <p:cNvPr id="50179" name="Rectangle 7"/>
            <p:cNvSpPr/>
            <p:nvPr/>
          </p:nvSpPr>
          <p:spPr>
            <a:xfrm>
              <a:off x="1632" y="1440"/>
              <a:ext cx="1584" cy="480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f 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</a:t>
              </a:r>
              <a:r>
                <a:rPr lang="en-US" altLang="zh-CN" dirty="0">
                  <a:solidFill>
                    <a:srgbClr val="58082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\0</a:t>
              </a:r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0180" name="Line 8"/>
            <p:cNvSpPr/>
            <p:nvPr/>
          </p:nvSpPr>
          <p:spPr>
            <a:xfrm>
              <a:off x="2448" y="1440"/>
              <a:ext cx="0" cy="480"/>
            </a:xfrm>
            <a:prstGeom prst="line">
              <a:avLst/>
            </a:prstGeom>
            <a:ln w="9525" cap="flat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0181" name="Rectangle 10"/>
          <p:cNvSpPr/>
          <p:nvPr/>
        </p:nvSpPr>
        <p:spPr>
          <a:xfrm>
            <a:off x="2915920" y="5806121"/>
            <a:ext cx="1008063" cy="609600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r>
              <a:rPr lang="en-US" altLang="zh-CN" dirty="0">
                <a:solidFill>
                  <a:srgbClr val="58082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2" name="Rectangle 2"/>
          <p:cNvSpPr/>
          <p:nvPr/>
        </p:nvSpPr>
        <p:spPr>
          <a:xfrm>
            <a:off x="3922743" y="188913"/>
            <a:ext cx="500697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字符串常量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2568575" y="333375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符号常量</a:t>
            </a: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539750" y="1327161"/>
            <a:ext cx="8158163" cy="374491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可以用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宏定义命令定义一个符号，来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一个常量，称之为符号常量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例如：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30</a:t>
            </a:r>
          </a:p>
          <a:p>
            <a:pPr eaLnBrk="1" hangingPunct="1"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total=num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buNone/>
            </a:pPr>
            <a:endParaRPr lang="en-US" altLang="zh-CN" sz="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含义：用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</a:p>
          <a:p>
            <a:pPr lvl="1" eaLnBrk="1" hangingPunct="1"/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不分配存储单元，在编译预处理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编译成二进制前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时，把出现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的地方都替换成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</a:p>
          <a:p>
            <a:pPr lvl="2" eaLnBrk="1" hangingPunct="1"/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即：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total=num * </a:t>
            </a:r>
            <a:r>
              <a:rPr lang="en-US" altLang="zh-CN" sz="2800" b="1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 PRICE  30</a:t>
            </a:r>
          </a:p>
          <a:p>
            <a:pPr lvl="2" eaLnBrk="1" hangingPunct="1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/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4046556" y="5445149"/>
            <a:ext cx="4740286" cy="1198561"/>
          </a:xfrm>
          <a:prstGeom prst="rect">
            <a:avLst/>
          </a:prstGeom>
          <a:solidFill>
            <a:srgbClr val="FFFF00"/>
          </a:solidFill>
          <a:ln w="9525">
            <a:solidFill>
              <a:srgbClr val="000099"/>
            </a:solidFill>
            <a:miter lim="800000"/>
          </a:ln>
          <a:effectLst/>
        </p:spPr>
        <p:txBody>
          <a:bodyPr/>
          <a:lstStyle/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注意：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用赋值语句给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赋值是错的</a:t>
            </a: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PRICE=40;</a:t>
            </a: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因为替换后，成了：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30=40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dirty="0">
                <a:latin typeface="Times New Roman" panose="02020603050405020304" pitchFamily="18" charset="0"/>
              </a:rPr>
              <a:t>实际问题中的</a:t>
            </a:r>
            <a:r>
              <a:rPr lang="zh-CN" altLang="en-US" dirty="0">
                <a:latin typeface="Times New Roman" panose="02020603050405020304" pitchFamily="18" charset="0"/>
              </a:rPr>
              <a:t>数据类型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3265" y="1844040"/>
            <a:ext cx="804354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83260"/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实际问题中，数据除了分为整型、实型等外，还会出现如下的情况：</a:t>
            </a:r>
          </a:p>
          <a:p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sym typeface="+mn-ea"/>
              </a:rPr>
              <a:t>常量：值不能被改变，如数据</a:t>
            </a:r>
            <a:r>
              <a:rPr lang="en-US" altLang="zh-CN" sz="3200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sym typeface="+mn-ea"/>
              </a:rPr>
              <a:t>2</a:t>
            </a:r>
            <a:endParaRPr lang="zh-CN" altLang="en-US" sz="3200" dirty="0">
              <a:solidFill>
                <a:schemeClr val="bg1">
                  <a:lumMod val="85000"/>
                </a:schemeClr>
              </a:solidFill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902335" indent="415925">
              <a:buFont typeface="Wingdings" panose="05000000000000000000" charset="0"/>
              <a:buChar char="l"/>
            </a:pPr>
            <a:r>
              <a:rPr lang="zh-CN" altLang="en-US" sz="3200" dirty="0">
                <a:ea typeface="黑体" panose="02010609060101010101" pitchFamily="49" charset="-122"/>
                <a:sym typeface="+mn-ea"/>
              </a:rPr>
              <a:t>变量：值可以变化，如数据</a:t>
            </a:r>
            <a:r>
              <a:rPr lang="en-US" altLang="zh-CN" sz="3200" dirty="0">
                <a:ea typeface="黑体" panose="02010609060101010101" pitchFamily="49" charset="-122"/>
                <a:sym typeface="+mn-ea"/>
              </a:rPr>
              <a:t>X</a:t>
            </a:r>
            <a:endParaRPr lang="zh-CN" altLang="en-US" sz="3200" dirty="0">
              <a:ea typeface="黑体" panose="02010609060101010101" pitchFamily="49" charset="-122"/>
              <a:sym typeface="+mn-ea"/>
            </a:endParaRPr>
          </a:p>
          <a:p>
            <a:pPr marL="457200" indent="-457200"/>
            <a:endParaRPr lang="zh-CN" altLang="en-US" sz="3200" dirty="0"/>
          </a:p>
          <a:p>
            <a:endParaRPr lang="zh-CN" altLang="en-US" sz="3200" dirty="0"/>
          </a:p>
        </p:txBody>
      </p:sp>
    </p:spTree>
  </p:cSld>
  <p:clrMapOvr>
    <a:masterClrMapping/>
  </p:clrMapOvr>
  <p:transition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/>
          <p:nvPr/>
        </p:nvSpPr>
        <p:spPr>
          <a:xfrm>
            <a:off x="252730" y="1390650"/>
            <a:ext cx="8712200" cy="23437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defTabSz="762000" eaLnBrk="0" hangingPunct="0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3200" b="1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endParaRPr lang="zh-CN" altLang="en-US" sz="32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在程序运行过程中</a:t>
            </a:r>
            <a:r>
              <a:rPr lang="en-US" altLang="zh-CN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其值可以被改变的量称为变量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8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变量必须“先定义后使用”，因为定义后才按照数据类型分配存储单元数目，才能有物理空间存储值</a:t>
            </a: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226" name="Group 7"/>
          <p:cNvGrpSpPr/>
          <p:nvPr/>
        </p:nvGrpSpPr>
        <p:grpSpPr>
          <a:xfrm>
            <a:off x="5508943" y="3730625"/>
            <a:ext cx="2667000" cy="1873250"/>
            <a:chOff x="3560" y="2387"/>
            <a:chExt cx="1905" cy="1315"/>
          </a:xfrm>
        </p:grpSpPr>
        <p:sp>
          <p:nvSpPr>
            <p:cNvPr id="52227" name="Rectangle 5"/>
            <p:cNvSpPr/>
            <p:nvPr/>
          </p:nvSpPr>
          <p:spPr>
            <a:xfrm>
              <a:off x="3560" y="2387"/>
              <a:ext cx="1905" cy="1315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 anchor="t" anchorCtr="0"/>
            <a:lstStyle/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342900" indent="-342900" algn="ctr" defTabSz="762000" eaLnBrk="0" hangingPunct="0">
                <a:spcBef>
                  <a:spcPct val="20000"/>
                </a:spcBef>
              </a:pPr>
              <a:endPara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pic>
          <p:nvPicPr>
            <p:cNvPr id="52228" name="Picture 6" descr="c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7" y="2478"/>
              <a:ext cx="1452" cy="113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2229" name="Rectangle 3"/>
          <p:cNvSpPr/>
          <p:nvPr/>
        </p:nvSpPr>
        <p:spPr>
          <a:xfrm>
            <a:off x="142844" y="5715016"/>
            <a:ext cx="5000660" cy="1008063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  <a:buChar char="•"/>
            </a:pPr>
            <a:r>
              <a:rPr lang="zh-CN" altLang="en-US" sz="200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报错</a:t>
            </a:r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0100" lvl="1" indent="-34290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None/>
            </a:pP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error C2065: ‘</a:t>
            </a:r>
            <a:r>
              <a:rPr lang="en-US" altLang="es-E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s-E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 : undeclared identifier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-323850" y="188913"/>
            <a:ext cx="9144000" cy="7397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 </a:t>
            </a: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变量</a:t>
            </a:r>
          </a:p>
        </p:txBody>
      </p:sp>
      <p:sp>
        <p:nvSpPr>
          <p:cNvPr id="52231" name="TextBox 4"/>
          <p:cNvSpPr txBox="1"/>
          <p:nvPr/>
        </p:nvSpPr>
        <p:spPr>
          <a:xfrm>
            <a:off x="385764" y="3857628"/>
            <a:ext cx="2328848" cy="1754326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1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a=3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Box 4"/>
          <p:cNvSpPr txBox="1"/>
          <p:nvPr/>
        </p:nvSpPr>
        <p:spPr>
          <a:xfrm>
            <a:off x="3428992" y="3643314"/>
            <a:ext cx="1857387" cy="2000548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&lt;stdio.h&gt;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a=3;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00232" y="4929198"/>
            <a:ext cx="1133484" cy="1071570"/>
            <a:chOff x="2000232" y="4929198"/>
            <a:chExt cx="1133484" cy="1071570"/>
          </a:xfrm>
        </p:grpSpPr>
        <p:cxnSp>
          <p:nvCxnSpPr>
            <p:cNvPr id="12" name="直接连接符 11"/>
            <p:cNvCxnSpPr/>
            <p:nvPr/>
          </p:nvCxnSpPr>
          <p:spPr>
            <a:xfrm rot="5400000">
              <a:off x="2000232" y="5072074"/>
              <a:ext cx="1071570" cy="785818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2000232" y="5072074"/>
              <a:ext cx="1133484" cy="847732"/>
            </a:xfrm>
            <a:prstGeom prst="line">
              <a:avLst/>
            </a:prstGeom>
            <a:ln w="762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任意多边形 19"/>
          <p:cNvSpPr/>
          <p:nvPr/>
        </p:nvSpPr>
        <p:spPr>
          <a:xfrm>
            <a:off x="4485702" y="5072074"/>
            <a:ext cx="943554" cy="780585"/>
          </a:xfrm>
          <a:custGeom>
            <a:avLst/>
            <a:gdLst>
              <a:gd name="connsiteX0" fmla="*/ 6851 w 943554"/>
              <a:gd name="connsiteY0" fmla="*/ 356839 h 780585"/>
              <a:gd name="connsiteX1" fmla="*/ 73759 w 943554"/>
              <a:gd name="connsiteY1" fmla="*/ 490654 h 780585"/>
              <a:gd name="connsiteX2" fmla="*/ 84910 w 943554"/>
              <a:gd name="connsiteY2" fmla="*/ 524107 h 780585"/>
              <a:gd name="connsiteX3" fmla="*/ 107212 w 943554"/>
              <a:gd name="connsiteY3" fmla="*/ 557561 h 780585"/>
              <a:gd name="connsiteX4" fmla="*/ 118364 w 943554"/>
              <a:gd name="connsiteY4" fmla="*/ 591014 h 780585"/>
              <a:gd name="connsiteX5" fmla="*/ 151817 w 943554"/>
              <a:gd name="connsiteY5" fmla="*/ 624468 h 780585"/>
              <a:gd name="connsiteX6" fmla="*/ 174120 w 943554"/>
              <a:gd name="connsiteY6" fmla="*/ 657922 h 780585"/>
              <a:gd name="connsiteX7" fmla="*/ 241027 w 943554"/>
              <a:gd name="connsiteY7" fmla="*/ 724829 h 780585"/>
              <a:gd name="connsiteX8" fmla="*/ 263329 w 943554"/>
              <a:gd name="connsiteY8" fmla="*/ 758283 h 780585"/>
              <a:gd name="connsiteX9" fmla="*/ 307934 w 943554"/>
              <a:gd name="connsiteY9" fmla="*/ 780585 h 780585"/>
              <a:gd name="connsiteX10" fmla="*/ 408295 w 943554"/>
              <a:gd name="connsiteY10" fmla="*/ 735980 h 780585"/>
              <a:gd name="connsiteX11" fmla="*/ 542110 w 943554"/>
              <a:gd name="connsiteY11" fmla="*/ 613317 h 780585"/>
              <a:gd name="connsiteX12" fmla="*/ 586715 w 943554"/>
              <a:gd name="connsiteY12" fmla="*/ 557561 h 780585"/>
              <a:gd name="connsiteX13" fmla="*/ 653622 w 943554"/>
              <a:gd name="connsiteY13" fmla="*/ 490654 h 780585"/>
              <a:gd name="connsiteX14" fmla="*/ 709378 w 943554"/>
              <a:gd name="connsiteY14" fmla="*/ 423746 h 780585"/>
              <a:gd name="connsiteX15" fmla="*/ 753983 w 943554"/>
              <a:gd name="connsiteY15" fmla="*/ 323385 h 780585"/>
              <a:gd name="connsiteX16" fmla="*/ 809739 w 943554"/>
              <a:gd name="connsiteY16" fmla="*/ 234175 h 780585"/>
              <a:gd name="connsiteX17" fmla="*/ 820890 w 943554"/>
              <a:gd name="connsiteY17" fmla="*/ 200722 h 780585"/>
              <a:gd name="connsiteX18" fmla="*/ 887798 w 943554"/>
              <a:gd name="connsiteY18" fmla="*/ 89210 h 780585"/>
              <a:gd name="connsiteX19" fmla="*/ 910100 w 943554"/>
              <a:gd name="connsiteY19" fmla="*/ 55756 h 780585"/>
              <a:gd name="connsiteX20" fmla="*/ 932403 w 943554"/>
              <a:gd name="connsiteY20" fmla="*/ 22302 h 780585"/>
              <a:gd name="connsiteX21" fmla="*/ 943554 w 943554"/>
              <a:gd name="connsiteY21" fmla="*/ 0 h 78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943554" h="780585">
                <a:moveTo>
                  <a:pt x="6851" y="356839"/>
                </a:moveTo>
                <a:cubicBezTo>
                  <a:pt x="33882" y="437927"/>
                  <a:pt x="0" y="343135"/>
                  <a:pt x="73759" y="490654"/>
                </a:cubicBezTo>
                <a:cubicBezTo>
                  <a:pt x="79016" y="501167"/>
                  <a:pt x="79653" y="513594"/>
                  <a:pt x="84910" y="524107"/>
                </a:cubicBezTo>
                <a:cubicBezTo>
                  <a:pt x="90904" y="536094"/>
                  <a:pt x="101218" y="545574"/>
                  <a:pt x="107212" y="557561"/>
                </a:cubicBezTo>
                <a:cubicBezTo>
                  <a:pt x="112469" y="568074"/>
                  <a:pt x="111844" y="581234"/>
                  <a:pt x="118364" y="591014"/>
                </a:cubicBezTo>
                <a:cubicBezTo>
                  <a:pt x="127112" y="604136"/>
                  <a:pt x="141721" y="612353"/>
                  <a:pt x="151817" y="624468"/>
                </a:cubicBezTo>
                <a:cubicBezTo>
                  <a:pt x="160397" y="634764"/>
                  <a:pt x="165216" y="647905"/>
                  <a:pt x="174120" y="657922"/>
                </a:cubicBezTo>
                <a:cubicBezTo>
                  <a:pt x="195074" y="681495"/>
                  <a:pt x="223532" y="698586"/>
                  <a:pt x="241027" y="724829"/>
                </a:cubicBezTo>
                <a:cubicBezTo>
                  <a:pt x="248461" y="735980"/>
                  <a:pt x="253033" y="749703"/>
                  <a:pt x="263329" y="758283"/>
                </a:cubicBezTo>
                <a:cubicBezTo>
                  <a:pt x="276099" y="768925"/>
                  <a:pt x="293066" y="773151"/>
                  <a:pt x="307934" y="780585"/>
                </a:cubicBezTo>
                <a:cubicBezTo>
                  <a:pt x="341388" y="765717"/>
                  <a:pt x="376903" y="754815"/>
                  <a:pt x="408295" y="735980"/>
                </a:cubicBezTo>
                <a:cubicBezTo>
                  <a:pt x="435764" y="719499"/>
                  <a:pt x="523846" y="636147"/>
                  <a:pt x="542110" y="613317"/>
                </a:cubicBezTo>
                <a:cubicBezTo>
                  <a:pt x="556978" y="594732"/>
                  <a:pt x="570705" y="575172"/>
                  <a:pt x="586715" y="557561"/>
                </a:cubicBezTo>
                <a:cubicBezTo>
                  <a:pt x="607931" y="534223"/>
                  <a:pt x="631320" y="512956"/>
                  <a:pt x="653622" y="490654"/>
                </a:cubicBezTo>
                <a:cubicBezTo>
                  <a:pt x="678286" y="465990"/>
                  <a:pt x="693852" y="454798"/>
                  <a:pt x="709378" y="423746"/>
                </a:cubicBezTo>
                <a:cubicBezTo>
                  <a:pt x="757165" y="328173"/>
                  <a:pt x="706693" y="406143"/>
                  <a:pt x="753983" y="323385"/>
                </a:cubicBezTo>
                <a:cubicBezTo>
                  <a:pt x="789372" y="261454"/>
                  <a:pt x="767670" y="318314"/>
                  <a:pt x="809739" y="234175"/>
                </a:cubicBezTo>
                <a:cubicBezTo>
                  <a:pt x="814996" y="223662"/>
                  <a:pt x="815317" y="211071"/>
                  <a:pt x="820890" y="200722"/>
                </a:cubicBezTo>
                <a:cubicBezTo>
                  <a:pt x="841442" y="162555"/>
                  <a:pt x="865079" y="126128"/>
                  <a:pt x="887798" y="89210"/>
                </a:cubicBezTo>
                <a:cubicBezTo>
                  <a:pt x="894822" y="77796"/>
                  <a:pt x="902666" y="66907"/>
                  <a:pt x="910100" y="55756"/>
                </a:cubicBezTo>
                <a:cubicBezTo>
                  <a:pt x="917534" y="44605"/>
                  <a:pt x="926409" y="34289"/>
                  <a:pt x="932403" y="22302"/>
                </a:cubicBezTo>
                <a:lnTo>
                  <a:pt x="943554" y="0"/>
                </a:lnTo>
              </a:path>
            </a:pathLst>
          </a:custGeom>
          <a:ln w="762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advClick="0">
    <p:strips dir="r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53250" name="Rectangle 3"/>
          <p:cNvSpPr>
            <a:spLocks noGrp="1"/>
          </p:cNvSpPr>
          <p:nvPr>
            <p:ph type="body"/>
          </p:nvPr>
        </p:nvSpPr>
        <p:spPr>
          <a:xfrm>
            <a:off x="467043" y="1340803"/>
            <a:ext cx="8229600" cy="1317625"/>
          </a:xfrm>
        </p:spPr>
        <p:txBody>
          <a:bodyPr vert="horz" wrap="square" lIns="91440" tIns="45720" rIns="91440" bIns="45720" anchor="t" anchorCtr="0"/>
          <a:lstStyle/>
          <a:p>
            <a:pPr algn="l" defTabSz="914400" latinLnBrk="0">
              <a:lnSpc>
                <a:spcPct val="100000"/>
              </a:lnSpc>
              <a:buClrTx/>
              <a:buSzTx/>
            </a:pPr>
            <a:endParaRPr lang="en-US" altLang="zh-CN" sz="2800" b="1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914400" latinLnBrk="0">
              <a:lnSpc>
                <a:spcPct val="100000"/>
              </a:lnSpc>
              <a:buClrTx/>
              <a:buSzTx/>
            </a:pPr>
            <a:endParaRPr lang="en-US" altLang="zh-CN" sz="2800" b="1" baseline="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914400" latinLnBrk="0">
              <a:lnSpc>
                <a:spcPct val="100000"/>
              </a:lnSpc>
              <a:buClrTx/>
              <a:buSzTx/>
            </a:pPr>
            <a:r>
              <a:rPr lang="zh-CN" altLang="en-US" sz="2800" b="1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定义</a:t>
            </a:r>
            <a:r>
              <a:rPr lang="zh-CN" altLang="en-US" sz="2800" b="1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方式</a:t>
            </a:r>
          </a:p>
          <a:p>
            <a:pPr marL="457200" lvl="1" indent="0" algn="l" defTabSz="914400" latinLnBrk="0">
              <a:lnSpc>
                <a:spcPct val="100000"/>
              </a:lnSpc>
              <a:buClrTx/>
              <a:buNone/>
            </a:pPr>
            <a:r>
              <a:rPr lang="zh-CN" altLang="en-US" sz="2800" baseline="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800" b="1" baseline="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2800" b="1" baseline="0" dirty="0">
                <a:solidFill>
                  <a:srgbClr val="FF0000"/>
                </a:solidFill>
                <a:latin typeface="Times New Roman" panose="02020603050405020304" pitchFamily="18" charset="0"/>
              </a:rPr>
              <a:t>数据类型&gt;</a:t>
            </a:r>
            <a:r>
              <a:rPr lang="zh-CN" altLang="en-US" sz="2800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 &lt;变量名表&gt;；</a:t>
            </a:r>
          </a:p>
          <a:p>
            <a:pPr lvl="1" algn="l" defTabSz="914400" latinLnBrk="0">
              <a:lnSpc>
                <a:spcPct val="100000"/>
              </a:lnSpc>
              <a:buClrTx/>
            </a:pPr>
            <a:endParaRPr lang="zh-CN" altLang="en-US" sz="2800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3251" name="Rectangle 3"/>
          <p:cNvSpPr>
            <a:spLocks noGrp="1"/>
          </p:cNvSpPr>
          <p:nvPr/>
        </p:nvSpPr>
        <p:spPr>
          <a:xfrm>
            <a:off x="830263" y="3582988"/>
            <a:ext cx="8229600" cy="45942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lvl="2" indent="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 u="none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6046183" y="2945457"/>
            <a:ext cx="2883535" cy="219805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noProof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int </a:t>
            </a:r>
            <a:r>
              <a:rPr lang="en-US" altLang="zh-CN" sz="2800" strike="noStrike" noProof="1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lang="en-US" altLang="zh-CN" sz="2800" strike="noStrike" noProof="1" smtClean="0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deno</a:t>
            </a:r>
            <a:r>
              <a:rPr lang="en-US" altLang="zh-CN" sz="28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, sign; 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kern="0" noProof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char </a:t>
            </a:r>
            <a:r>
              <a:rPr lang="en-US" altLang="zh-CN" sz="2800" strike="noStrike" kern="0" noProof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 </a:t>
            </a:r>
            <a:r>
              <a:rPr lang="en-US" altLang="zh-CN" sz="2800" strike="noStrike" kern="0" noProof="1" smtClean="0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a,b</a:t>
            </a:r>
            <a:r>
              <a:rPr lang="en-US" altLang="zh-CN" sz="2800" strike="noStrike" kern="0" noProof="1">
                <a:latin typeface="Times New Roman" panose="02020603050405020304" pitchFamily="18" charset="0"/>
                <a:ea typeface="黑体" panose="02010609060101010101" pitchFamily="49" charset="-122"/>
                <a:cs typeface="+mn-ea"/>
                <a:sym typeface="+mn-ea"/>
              </a:rPr>
              <a:t>;  </a:t>
            </a:r>
            <a:endParaRPr lang="zh-CN" altLang="en-US" sz="2800" strike="noStrike" kern="0" noProof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  <a:sym typeface="+mn-ea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float </a:t>
            </a: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sum;</a:t>
            </a:r>
          </a:p>
          <a:p>
            <a:pPr marL="0" lvl="2" indent="0">
              <a:buNone/>
            </a:pPr>
            <a:r>
              <a:rPr lang="en-US" altLang="zh-CN" sz="28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double 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term;  </a:t>
            </a:r>
            <a:endParaRPr lang="zh-CN" altLang="en-US" sz="2800" kern="0" noProof="1" smtClean="0">
              <a:solidFill>
                <a:srgbClr val="CC0000"/>
              </a:solidFill>
              <a:latin typeface="Times New Roman" panose="02020603050405020304" pitchFamily="18" charset="0"/>
              <a:cs typeface="+mn-ea"/>
            </a:endParaRP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</a:t>
            </a:r>
            <a:endParaRPr kumimoji="0" lang="zh-CN" altLang="en-US" sz="2800" i="0" u="none" strike="noStrike" kern="0" cap="none" spc="0" normalizeH="0" baseline="0" noProof="1">
              <a:solidFill>
                <a:srgbClr val="CC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+mn-ea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zh-CN" sz="2800" strike="noStrike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  </a:t>
            </a:r>
            <a:endParaRPr lang="en-US" altLang="zh-CN" sz="2800" strike="noStrike" noProof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en-US" sz="2800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ea"/>
            </a:endParaRPr>
          </a:p>
        </p:txBody>
      </p:sp>
      <p:grpSp>
        <p:nvGrpSpPr>
          <p:cNvPr id="35852" name="Group 16"/>
          <p:cNvGrpSpPr/>
          <p:nvPr/>
        </p:nvGrpSpPr>
        <p:grpSpPr>
          <a:xfrm>
            <a:off x="928662" y="3643314"/>
            <a:ext cx="2328863" cy="1524000"/>
            <a:chOff x="2681" y="853"/>
            <a:chExt cx="1467" cy="960"/>
          </a:xfrm>
        </p:grpSpPr>
        <p:sp>
          <p:nvSpPr>
            <p:cNvPr id="35854" name="Text Box 18"/>
            <p:cNvSpPr txBox="1"/>
            <p:nvPr/>
          </p:nvSpPr>
          <p:spPr>
            <a:xfrm>
              <a:off x="2686" y="853"/>
              <a:ext cx="105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整型   </a:t>
              </a:r>
              <a:r>
                <a:rPr lang="zh-CN" altLang="en-US" sz="3600" b="1" dirty="0">
                  <a:solidFill>
                    <a:srgbClr val="CC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int</a:t>
              </a:r>
            </a:p>
          </p:txBody>
        </p:sp>
        <p:sp>
          <p:nvSpPr>
            <p:cNvPr id="35856" name="Text Box 20"/>
            <p:cNvSpPr txBox="1"/>
            <p:nvPr/>
          </p:nvSpPr>
          <p:spPr>
            <a:xfrm>
              <a:off x="2681" y="1525"/>
              <a:ext cx="14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20000"/>
                </a:spcBef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实型（浮点型）</a:t>
              </a:r>
            </a:p>
          </p:txBody>
        </p:sp>
      </p:grpSp>
      <p:grpSp>
        <p:nvGrpSpPr>
          <p:cNvPr id="35858" name="Group 22"/>
          <p:cNvGrpSpPr/>
          <p:nvPr/>
        </p:nvGrpSpPr>
        <p:grpSpPr>
          <a:xfrm>
            <a:off x="3149574" y="4225926"/>
            <a:ext cx="2106613" cy="1851025"/>
            <a:chOff x="4080" y="1220"/>
            <a:chExt cx="1327" cy="1166"/>
          </a:xfrm>
        </p:grpSpPr>
        <p:sp>
          <p:nvSpPr>
            <p:cNvPr id="35859" name="Text Box 23"/>
            <p:cNvSpPr txBox="1"/>
            <p:nvPr/>
          </p:nvSpPr>
          <p:spPr>
            <a:xfrm>
              <a:off x="4267" y="1220"/>
              <a:ext cx="108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单精度实型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float</a:t>
              </a:r>
            </a:p>
          </p:txBody>
        </p:sp>
        <p:sp>
          <p:nvSpPr>
            <p:cNvPr id="35860" name="Text Box 24"/>
            <p:cNvSpPr txBox="1"/>
            <p:nvPr/>
          </p:nvSpPr>
          <p:spPr>
            <a:xfrm>
              <a:off x="4267" y="1844"/>
              <a:ext cx="1140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CC99FF"/>
                </a:buClr>
              </a:pPr>
              <a:r>
                <a:rPr lang="zh-CN" altLang="en-US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双精度实型</a:t>
              </a:r>
            </a:p>
            <a:p>
              <a:pPr>
                <a:lnSpc>
                  <a:spcPct val="80000"/>
                </a:lnSpc>
                <a:buClr>
                  <a:srgbClr val="CC99FF"/>
                </a:buClr>
              </a:pPr>
              <a:r>
                <a:rPr lang="zh-CN" altLang="zh-CN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  <a:r>
                <a:rPr lang="en-US" altLang="zh-CN" sz="36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double</a:t>
              </a:r>
            </a:p>
          </p:txBody>
        </p:sp>
        <p:sp>
          <p:nvSpPr>
            <p:cNvPr id="35861" name="AutoShape 25"/>
            <p:cNvSpPr/>
            <p:nvPr/>
          </p:nvSpPr>
          <p:spPr>
            <a:xfrm>
              <a:off x="4080" y="1333"/>
              <a:ext cx="192" cy="672"/>
            </a:xfrm>
            <a:prstGeom prst="leftBrace">
              <a:avLst>
                <a:gd name="adj1" fmla="val 21064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" name="Rectangle 3"/>
          <p:cNvSpPr/>
          <p:nvPr/>
        </p:nvSpPr>
        <p:spPr>
          <a:xfrm>
            <a:off x="252730" y="1390650"/>
            <a:ext cx="8712200" cy="234378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800100" lvl="1" indent="-342900" defTabSz="762000" eaLnBrk="0" hangingPunct="0">
              <a:spcBef>
                <a:spcPct val="20000"/>
              </a:spcBef>
              <a:buFontTx/>
              <a:buChar char="•"/>
            </a:pPr>
            <a:r>
              <a:rPr lang="en-US" altLang="zh-CN" sz="2800" b="1" dirty="0" smtClean="0">
                <a:ea typeface="黑体" panose="02010609060101010101" pitchFamily="49" charset="-122"/>
                <a:sym typeface="+mn-ea"/>
              </a:rPr>
              <a:t>C</a:t>
            </a:r>
            <a:r>
              <a:rPr lang="zh-CN" altLang="en-US" sz="2800" b="1" dirty="0" smtClean="0">
                <a:ea typeface="黑体" panose="02010609060101010101" pitchFamily="49" charset="-122"/>
                <a:sym typeface="+mn-ea"/>
              </a:rPr>
              <a:t>语言提供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数据类型</a:t>
            </a:r>
            <a:r>
              <a:rPr lang="zh-CN" altLang="en-US" sz="2800" b="1" dirty="0" smtClean="0">
                <a:solidFill>
                  <a:srgbClr val="C00000"/>
                </a:solidFill>
                <a:ea typeface="黑体" panose="02010609060101010101" pitchFamily="49" charset="-122"/>
                <a:sym typeface="+mn-ea"/>
              </a:rPr>
              <a:t>关键字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定义变量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</a:pPr>
            <a:endParaRPr lang="en-US" altLang="zh-CN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Text Box 19"/>
          <p:cNvSpPr txBox="1"/>
          <p:nvPr/>
        </p:nvSpPr>
        <p:spPr>
          <a:xfrm>
            <a:off x="938187" y="5643578"/>
            <a:ext cx="2144713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Bef>
                <a:spcPct val="20000"/>
              </a:spcBef>
              <a:buClr>
                <a:srgbClr val="CC99FF"/>
              </a:buClr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字符型  </a:t>
            </a: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/>
          </p:cNvSpPr>
          <p:nvPr>
            <p:ph type="title"/>
          </p:nvPr>
        </p:nvSpPr>
        <p:spPr>
          <a:xfrm>
            <a:off x="2676556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 smtClean="0"/>
              <a:t>数据类型关键字</a:t>
            </a:r>
            <a:endParaRPr lang="zh-CN" altLang="en-US" dirty="0"/>
          </a:p>
        </p:txBody>
      </p:sp>
      <p:sp>
        <p:nvSpPr>
          <p:cNvPr id="53251" name="Rectangle 3"/>
          <p:cNvSpPr>
            <a:spLocks noGrp="1"/>
          </p:cNvSpPr>
          <p:nvPr/>
        </p:nvSpPr>
        <p:spPr>
          <a:xfrm>
            <a:off x="830263" y="3582988"/>
            <a:ext cx="8229600" cy="45942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lvl="2" indent="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</a:pPr>
            <a:endParaRPr lang="zh-CN" altLang="en-US" sz="2800" u="none" baseline="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29861" y="1335404"/>
          <a:ext cx="8771295" cy="309372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143141"/>
                <a:gridCol w="1500198"/>
                <a:gridCol w="571504"/>
                <a:gridCol w="4556452"/>
              </a:tblGrid>
              <a:tr h="492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缺省形式</a:t>
                      </a: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</a:t>
                      </a:r>
                      <a:endParaRPr lang="en-US" altLang="zh-CN" sz="1600" kern="100" smtClean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整型</a:t>
                      </a:r>
                      <a:r>
                        <a:rPr lang="zh-CN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数据类型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值范围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6481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]int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00" dirty="0" err="1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endParaRPr lang="zh-CN" sz="1800" b="1" kern="100" dirty="0">
                        <a:solidFill>
                          <a:srgbClr val="C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857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[signed]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short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[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[signed ]long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600" kern="100" dirty="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3304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long [int]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long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dirty="0" smtClean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71406" y="4572008"/>
          <a:ext cx="9066696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896"/>
                <a:gridCol w="1013791"/>
                <a:gridCol w="1351722"/>
                <a:gridCol w="505128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类型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有效数字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数值范围（绝对值）</a:t>
                      </a:r>
                      <a:endParaRPr lang="zh-CN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~3.4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zh-CN" altLang="en-US" sz="1600" baseline="30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800" b="1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~1.7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altLang="en-US" sz="160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-308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~1.7</a:t>
                      </a:r>
                      <a:r>
                        <a:rPr lang="zh-CN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zh-CN" altLang="en-US" sz="1600" baseline="3000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以及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-4932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~1.1</a:t>
                      </a:r>
                      <a:r>
                        <a:rPr lang="zh-CN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</a:t>
                      </a:r>
                      <a:r>
                        <a:rPr lang="en-US" altLang="zh-C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sz="1600" baseline="30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4932</a:t>
                      </a:r>
                      <a:endParaRPr lang="zh-CN" altLang="en-US" sz="1600" baseline="30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0" marR="900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type="title"/>
          </p:nvPr>
        </p:nvSpPr>
        <p:spPr>
          <a:xfrm>
            <a:off x="3497263" y="214313"/>
            <a:ext cx="5467350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小结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30" y="1315085"/>
            <a:ext cx="8702675" cy="5449570"/>
          </a:xfrm>
          <a:prstGeom prst="rect">
            <a:avLst/>
          </a:prstGeom>
        </p:spPr>
      </p:pic>
    </p:spTree>
  </p:cSld>
  <p:clrMapOvr>
    <a:masterClrMapping/>
  </p:clrMapOvr>
  <p:transition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/>
          <p:nvPr/>
        </p:nvSpPr>
        <p:spPr>
          <a:xfrm>
            <a:off x="71120" y="1428750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sp>
        <p:nvSpPr>
          <p:cNvPr id="54277" name="Rectangle 4"/>
          <p:cNvSpPr/>
          <p:nvPr/>
        </p:nvSpPr>
        <p:spPr>
          <a:xfrm>
            <a:off x="323850" y="4770461"/>
            <a:ext cx="3757613" cy="2016125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超出了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所分配的字节数能表示的最大数值，称为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“溢出”</a:t>
            </a:r>
          </a:p>
          <a:p>
            <a:pPr defTabSz="762000" eaLnBrk="0" hangingPunc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需要调整成能表示更大数值的数据类型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b=10000;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182495"/>
            <a:ext cx="2009775" cy="641985"/>
          </a:xfrm>
          <a:prstGeom prst="rect">
            <a:avLst/>
          </a:prstGeom>
        </p:spPr>
      </p:pic>
      <p:sp>
        <p:nvSpPr>
          <p:cNvPr id="3" name="Rectangle 4"/>
          <p:cNvSpPr/>
          <p:nvPr/>
        </p:nvSpPr>
        <p:spPr>
          <a:xfrm>
            <a:off x="198120" y="3062605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716655"/>
            <a:ext cx="2143760" cy="53594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344545" y="3716020"/>
            <a:ext cx="1256030" cy="1259205"/>
            <a:chOff x="3573" y="5400"/>
            <a:chExt cx="2380" cy="1928"/>
          </a:xfrm>
        </p:grpSpPr>
        <p:sp>
          <p:nvSpPr>
            <p:cNvPr id="6" name="Line 99"/>
            <p:cNvSpPr/>
            <p:nvPr/>
          </p:nvSpPr>
          <p:spPr>
            <a:xfrm flipH="1">
              <a:off x="3573" y="5513"/>
              <a:ext cx="2380" cy="1587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Line 100"/>
            <p:cNvSpPr/>
            <p:nvPr/>
          </p:nvSpPr>
          <p:spPr>
            <a:xfrm>
              <a:off x="3913" y="5400"/>
              <a:ext cx="2040" cy="1928"/>
            </a:xfrm>
            <a:prstGeom prst="line">
              <a:avLst/>
            </a:prstGeom>
            <a:ln w="76200" cap="sq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advClick="0"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日期占位符 3"/>
          <p:cNvSpPr txBox="1">
            <a:spLocks noGrp="1"/>
          </p:cNvSpPr>
          <p:nvPr/>
        </p:nvSpPr>
        <p:spPr>
          <a:xfrm>
            <a:off x="457200" y="6521450"/>
            <a:ext cx="21336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/>
            <a:fld id="{BB962C8B-B14F-4D97-AF65-F5344CB8AC3E}" type="datetime4">
              <a:rPr lang="en-US" altLang="zh-CN" sz="14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September 20, 2024</a:t>
            </a:fld>
            <a:endParaRPr lang="en-US" altLang="zh-CN" sz="1400">
              <a:solidFill>
                <a:schemeClr val="accent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3"/>
          <p:cNvSpPr>
            <a:spLocks noGrp="1"/>
          </p:cNvSpPr>
          <p:nvPr>
            <p:ph type="body"/>
          </p:nvPr>
        </p:nvSpPr>
        <p:spPr>
          <a:xfrm>
            <a:off x="468313" y="1484313"/>
            <a:ext cx="8351837" cy="48831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语言的构成体系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数据类型（数据结构）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基本数据类型：整型、实型、字符型等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复杂数据类型：数组、指针、结构体、联合体等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运算符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语句（描述和控制算法的操作步骤）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支持结构化程序设计</a:t>
            </a:r>
          </a:p>
          <a:p>
            <a:pPr lvl="3"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语言要有相应的语句来支持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顺序</a:t>
            </a:r>
            <a:r>
              <a:rPr lang="zh-CN" altLang="en-US" b="1" dirty="0">
                <a:latin typeface="Times New Roman" panose="02020603050405020304" pitchFamily="18" charset="0"/>
              </a:rPr>
              <a:t>、选择和循环结构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  <a:t>函数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程序由一系列函数组成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latin typeface="Times New Roman" panose="02020603050405020304" pitchFamily="18" charset="0"/>
              </a:rPr>
              <a:t>程序运行的基本单元</a:t>
            </a:r>
          </a:p>
        </p:txBody>
      </p:sp>
      <p:sp>
        <p:nvSpPr>
          <p:cNvPr id="23555" name="Rectangle 2"/>
          <p:cNvSpPr>
            <a:spLocks noGrp="1"/>
          </p:cNvSpPr>
          <p:nvPr/>
        </p:nvSpPr>
        <p:spPr>
          <a:xfrm>
            <a:off x="2784475" y="260350"/>
            <a:ext cx="6324600" cy="533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 顺序程序设计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long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a=1;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b=100000;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c=2;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sum=(a+b)*(b/c);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printf(“%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" name="Rectangle 4"/>
          <p:cNvSpPr/>
          <p:nvPr/>
        </p:nvSpPr>
        <p:spPr>
          <a:xfrm>
            <a:off x="107315" y="1484630"/>
            <a:ext cx="4786630" cy="7537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defTabSz="762000" eaLnBrk="0" hangingPunct="0">
              <a:spcBef>
                <a:spcPct val="20000"/>
              </a:spcBef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求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1+......+100000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运行结果是：</a:t>
            </a:r>
          </a:p>
        </p:txBody>
      </p:sp>
      <p:sp>
        <p:nvSpPr>
          <p:cNvPr id="9" name="标题 1"/>
          <p:cNvSpPr/>
          <p:nvPr/>
        </p:nvSpPr>
        <p:spPr bwMode="auto">
          <a:xfrm>
            <a:off x="467995" y="4220845"/>
            <a:ext cx="3839210" cy="124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zh-CN" altLang="en-US" sz="2800" b="0" i="1">
                <a:solidFill>
                  <a:schemeClr val="tx1"/>
                </a:solidFill>
                <a:highlight>
                  <a:srgbClr val="FFFF00"/>
                </a:highlight>
              </a:rPr>
              <a:t>注意格式控制类型，前后要一致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740" y="2132965"/>
            <a:ext cx="2308225" cy="563880"/>
          </a:xfrm>
          <a:prstGeom prst="rect">
            <a:avLst/>
          </a:prstGeom>
        </p:spPr>
      </p:pic>
    </p:spTree>
  </p:cSld>
  <p:clrMapOvr>
    <a:masterClrMapping/>
  </p:clrMapOvr>
  <p:transition advClick="0">
    <p:strips dir="r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2"/>
          <p:cNvSpPr>
            <a:spLocks noGrp="1"/>
          </p:cNvSpPr>
          <p:nvPr>
            <p:ph type="title"/>
          </p:nvPr>
        </p:nvSpPr>
        <p:spPr>
          <a:xfrm>
            <a:off x="3857625" y="200025"/>
            <a:ext cx="5000625" cy="7397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 smtClean="0">
                <a:latin typeface="Times New Roman" panose="02020603050405020304" pitchFamily="18" charset="0"/>
              </a:rPr>
              <a:t>溢出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86" name="Rectangle 4"/>
          <p:cNvSpPr/>
          <p:nvPr/>
        </p:nvSpPr>
        <p:spPr>
          <a:xfrm>
            <a:off x="4938395" y="1318260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long long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6731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a=1;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b=100000;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c=2;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sum=(a+b)*(b/c);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printf(“%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lld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731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6731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2" name="Rectangle 4"/>
          <p:cNvSpPr/>
          <p:nvPr/>
        </p:nvSpPr>
        <p:spPr>
          <a:xfrm>
            <a:off x="323850" y="1340485"/>
            <a:ext cx="4080510" cy="532511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000" tIns="108000" rIns="108000" bIns="108000" anchor="t" anchorCtr="0"/>
          <a:lstStyle/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“stdio.h”     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 )            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	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int a, b, c, sum;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</a:t>
            </a:r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endParaRPr lang="zh-CN" altLang="en-US" sz="20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539750"/>
            <a:r>
              <a:rPr lang="en-US" altLang="zh-CN" sz="20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a=1;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b=10000;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c=2;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sum=(a+b)*(b/c);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printf(“%d”,  sum);         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53975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</a:p>
          <a:p>
            <a:pPr marL="53975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/>
          </p:cNvSpPr>
          <p:nvPr>
            <p:ph idx="1"/>
          </p:nvPr>
        </p:nvSpPr>
        <p:spPr>
          <a:xfrm>
            <a:off x="323850" y="1428736"/>
            <a:ext cx="8604250" cy="4895850"/>
          </a:xfrm>
        </p:spPr>
        <p:txBody>
          <a:bodyPr vert="horz" wrap="square" lIns="91440" tIns="45720" rIns="91440" bIns="45720" anchor="t" anchorCtr="0"/>
          <a:lstStyle/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常变量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用于定义不让用户随便修改的系统数据等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/>
            <a:endParaRPr lang="en-US" altLang="zh-CN" sz="2000" i="1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如 </a:t>
            </a:r>
            <a:r>
              <a:rPr lang="en-US" altLang="zh-CN" dirty="0">
                <a:latin typeface="Times New Roman" panose="02020603050405020304" pitchFamily="18" charset="0"/>
              </a:rPr>
              <a:t>int b=0;</a:t>
            </a: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dirty="0">
                <a:latin typeface="Times New Roman" panose="02020603050405020304" pitchFamily="18" charset="0"/>
              </a:rPr>
              <a:t> int a=3;</a:t>
            </a: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b=a+1;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       a=b+2;    //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错误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 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都分配存储单元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是一个普通的变量，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其值可以改变，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而</a:t>
            </a:r>
            <a:r>
              <a:rPr lang="en-US" altLang="zh-CN" b="1" dirty="0">
                <a:solidFill>
                  <a:srgbClr val="CC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CC0000"/>
                </a:solidFill>
                <a:latin typeface="Times New Roman" panose="02020603050405020304" pitchFamily="18" charset="0"/>
              </a:rPr>
              <a:t>是一个常变量，其值不能被</a:t>
            </a:r>
            <a:r>
              <a:rPr lang="zh-CN" altLang="en-US" b="1" dirty="0" smtClean="0">
                <a:solidFill>
                  <a:srgbClr val="CC0000"/>
                </a:solidFill>
                <a:latin typeface="Times New Roman" panose="02020603050405020304" pitchFamily="18" charset="0"/>
              </a:rPr>
              <a:t>改变</a:t>
            </a:r>
            <a:endParaRPr lang="zh-CN" altLang="en-US" b="1" dirty="0">
              <a:solidFill>
                <a:srgbClr val="CC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5298" name="Rectangle 2"/>
          <p:cNvSpPr/>
          <p:nvPr/>
        </p:nvSpPr>
        <p:spPr>
          <a:xfrm>
            <a:off x="3779838" y="188913"/>
            <a:ext cx="500697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0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常变量</a:t>
            </a:r>
            <a:endParaRPr lang="en-US" altLang="zh-CN" sz="4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Box 4"/>
          <p:cNvSpPr txBox="1"/>
          <p:nvPr/>
        </p:nvSpPr>
        <p:spPr>
          <a:xfrm>
            <a:off x="3544888" y="1433513"/>
            <a:ext cx="5472112" cy="243014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 &lt;stdio.h&gt;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printf(“%d”,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( 3.14) );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9155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425" y="5372735"/>
            <a:ext cx="3011170" cy="1279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156" name="Rectangle 3"/>
          <p:cNvSpPr/>
          <p:nvPr/>
        </p:nvSpPr>
        <p:spPr>
          <a:xfrm>
            <a:off x="-273050" y="1484948"/>
            <a:ext cx="3717925" cy="324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1" indent="0" algn="l" defTabSz="762000" rtl="0" eaLnBrk="0" fontAlgn="base" hangingPunct="0">
              <a:spcBef>
                <a:spcPct val="20000"/>
              </a:spcBef>
              <a:spcAft>
                <a:spcPct val="0"/>
              </a:spcAft>
              <a:buSzTx/>
              <a:buFontTx/>
            </a:pP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语言中，可用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sizeof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运算符，查看具体分配的字节数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defTabSz="762000" eaLnBrk="0" hangingPunct="0">
              <a:spcBef>
                <a:spcPct val="20000"/>
              </a:spcBef>
              <a:buFontTx/>
              <a:buChar char="•"/>
            </a:pP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Grp="1"/>
          </p:cNvSpPr>
          <p:nvPr/>
        </p:nvSpPr>
        <p:spPr>
          <a:xfrm>
            <a:off x="3820478" y="142558"/>
            <a:ext cx="5000625" cy="739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/>
          <a:p>
            <a:pPr algn="r"/>
            <a:r>
              <a:rPr lang="en-US" altLang="zh-CN" sz="4000" b="1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sizeof</a:t>
            </a:r>
            <a:r>
              <a:rPr lang="zh-CN" altLang="en-US" sz="4000" dirty="0">
                <a:solidFill>
                  <a:schemeClr val="bg1"/>
                </a:solidFill>
                <a:ea typeface="黑体" panose="02010609060101010101" pitchFamily="49" charset="-122"/>
                <a:sym typeface="+mn-ea"/>
              </a:rPr>
              <a:t>运算符</a:t>
            </a:r>
            <a:endParaRPr lang="zh-CN" altLang="en-US" sz="4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2" name="TextBox 4"/>
          <p:cNvSpPr txBox="1"/>
          <p:nvPr/>
        </p:nvSpPr>
        <p:spPr>
          <a:xfrm>
            <a:off x="322898" y="4076383"/>
            <a:ext cx="5472112" cy="243014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  &lt;stdio.h&gt;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printf(“%d”,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 float) );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return 0;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2855913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标识符</a:t>
            </a:r>
            <a:r>
              <a:rPr lang="en-US" altLang="zh-CN" sz="4400" dirty="0">
                <a:latin typeface="黑体" panose="02010609060101010101" pitchFamily="49" charset="-122"/>
              </a:rPr>
              <a:t>(</a:t>
            </a:r>
            <a:r>
              <a:rPr lang="es-ES" altLang="zh-CN" sz="4400" dirty="0"/>
              <a:t>identifier</a:t>
            </a:r>
            <a:r>
              <a:rPr lang="en-US" altLang="zh-CN" sz="4400" dirty="0">
                <a:latin typeface="黑体" panose="02010609060101010101" pitchFamily="49" charset="-122"/>
              </a:rPr>
              <a:t>)</a:t>
            </a:r>
            <a:endParaRPr lang="zh-CN" altLang="en-US" sz="4400" dirty="0">
              <a:latin typeface="黑体" panose="02010609060101010101" pitchFamily="49" charset="-122"/>
            </a:endParaRP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207645" y="1341755"/>
            <a:ext cx="8829040" cy="54006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变量等的名字是一个标识符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合法的标识符，必须满足以下命名规则：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第一个字符必须是字母（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26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个英文大小写字母）或下划线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_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其它部分必须由字母、下划线或数字（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0~9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）组成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如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sum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a1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关键字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见附录</a:t>
            </a:r>
            <a:r>
              <a:rPr lang="en-US" altLang="zh-CN" b="1" dirty="0">
                <a:latin typeface="Times New Roman" panose="02020603050405020304" pitchFamily="18" charset="0"/>
              </a:rPr>
              <a:t>C)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</a:rPr>
              <a:t>语言预先定义好的、专用的标识符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也称</a:t>
            </a:r>
            <a:r>
              <a:rPr lang="zh-CN" altLang="en-US" sz="2400" dirty="0" smtClean="0">
                <a:latin typeface="Times New Roman" panose="02020603050405020304" pitchFamily="18" charset="0"/>
              </a:rPr>
              <a:t>保留字，用户定义的变量不能与关键字一样</a:t>
            </a:r>
            <a:endParaRPr lang="zh-CN" altLang="en-US" sz="24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float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大小写敏感，如 </a:t>
            </a: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dirty="0">
                <a:latin typeface="Times New Roman" panose="02020603050405020304" pitchFamily="18" charset="0"/>
              </a:rPr>
              <a:t>Int </a:t>
            </a:r>
            <a:r>
              <a:rPr lang="zh-CN" altLang="en-US" b="1" dirty="0">
                <a:latin typeface="Times New Roman" panose="02020603050405020304" pitchFamily="18" charset="0"/>
              </a:rPr>
              <a:t>是不同的</a:t>
            </a:r>
            <a:r>
              <a:rPr lang="zh-CN" altLang="en-US" sz="4000" b="1" dirty="0">
                <a:latin typeface="Times New Roman" panose="02020603050405020304" pitchFamily="18" charset="0"/>
              </a:rPr>
              <a:t> </a:t>
            </a:r>
            <a:endParaRPr lang="zh-CN" altLang="en-US" sz="4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练习</a:t>
            </a:r>
          </a:p>
        </p:txBody>
      </p:sp>
      <p:sp>
        <p:nvSpPr>
          <p:cNvPr id="59394" name="Rectangle 3"/>
          <p:cNvSpPr>
            <a:spLocks noGrp="1"/>
          </p:cNvSpPr>
          <p:nvPr>
            <p:ph idx="1"/>
          </p:nvPr>
        </p:nvSpPr>
        <p:spPr>
          <a:xfrm>
            <a:off x="1258888" y="2071688"/>
            <a:ext cx="7383462" cy="243681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</a:rPr>
              <a:t>选择题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下列不是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</a:rPr>
              <a:t>语言合法标</a:t>
            </a:r>
            <a:r>
              <a:rPr lang="zh-CN" altLang="en-US" dirty="0">
                <a:latin typeface="Times New Roman" panose="02020603050405020304" pitchFamily="18" charset="0"/>
              </a:rPr>
              <a:t>识</a:t>
            </a:r>
            <a:r>
              <a:rPr lang="zh-CN" altLang="zh-CN" dirty="0">
                <a:latin typeface="Times New Roman" panose="02020603050405020304" pitchFamily="18" charset="0"/>
              </a:rPr>
              <a:t>符的是</a:t>
            </a:r>
            <a:r>
              <a:rPr lang="en-US" altLang="zh-CN" u="sng" dirty="0">
                <a:latin typeface="Times New Roman" panose="02020603050405020304" pitchFamily="18" charset="0"/>
              </a:rPr>
              <a:t>       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A) ab_c           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B) _abc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C) ab*c           </a:t>
            </a:r>
            <a:r>
              <a:rPr lang="zh-CN" altLang="zh-CN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D) _5abc</a:t>
            </a:r>
            <a:endParaRPr lang="zh-CN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zh-CN" alt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00813" y="5805488"/>
            <a:ext cx="1689100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SzTx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答案：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20,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2495550" y="260668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运算符</a:t>
            </a:r>
          </a:p>
        </p:txBody>
      </p:sp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663575" y="1484313"/>
            <a:ext cx="8229600" cy="45370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重点掌握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lvl="2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算术运算符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</a:rPr>
              <a:t>+   -   *   /   %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赋值运算符</a:t>
            </a:r>
            <a:r>
              <a:rPr lang="zh-CN" altLang="en-US" sz="2800" dirty="0">
                <a:latin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</a:rPr>
              <a:t>=  +=  -=   *=  /=   %=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关系运算符   </a:t>
            </a:r>
            <a:r>
              <a:rPr lang="en-US" altLang="zh-CN" sz="2800" dirty="0">
                <a:latin typeface="Times New Roman" panose="02020603050405020304" pitchFamily="18" charset="0"/>
              </a:rPr>
              <a:t>&lt;  &lt;=   &gt;=   &gt;   = =    !=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逻辑运算符    </a:t>
            </a:r>
            <a:r>
              <a:rPr lang="en-US" altLang="zh-CN" sz="2800" dirty="0">
                <a:latin typeface="Times New Roman" panose="02020603050405020304" pitchFamily="18" charset="0"/>
              </a:rPr>
              <a:t>&amp;&amp;    ||    !</a:t>
            </a:r>
          </a:p>
          <a:p>
            <a:pPr lvl="2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        条件运算符    </a:t>
            </a:r>
            <a:r>
              <a:rPr lang="en-US" altLang="zh-CN" sz="2800" dirty="0">
                <a:latin typeface="Times New Roman" panose="02020603050405020304" pitchFamily="18" charset="0"/>
              </a:rPr>
              <a:t>? :            </a:t>
            </a:r>
          </a:p>
          <a:p>
            <a:pPr lvl="2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指针运算符    *    </a:t>
            </a:r>
            <a:r>
              <a:rPr lang="en-US" altLang="zh-CN" sz="2800" dirty="0">
                <a:latin typeface="Times New Roman" panose="02020603050405020304" pitchFamily="18" charset="0"/>
              </a:rPr>
              <a:t>&amp;     </a:t>
            </a:r>
          </a:p>
          <a:p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xfrm>
            <a:off x="2567305" y="260668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算术运算符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04859" y="1564395"/>
          <a:ext cx="7801626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13"/>
                <a:gridCol w="3012440"/>
                <a:gridCol w="1416882"/>
                <a:gridCol w="2336991"/>
              </a:tblGrid>
              <a:tr h="6096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含义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举例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结果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正号运算符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单目运算符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的值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负号运算符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单目运算符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-a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的算术负值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＋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加法运算符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＋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的和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－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减法运算符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a-b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的差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乘法运算符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a*b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的乘积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／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除法运算符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／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除以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的商</a:t>
                      </a:r>
                    </a:p>
                  </a:txBody>
                  <a:tcPr marL="68580" marR="68580" marT="0" marB="0"/>
                </a:tc>
              </a:tr>
              <a:tr h="36000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％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求余运算符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％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endParaRPr lang="zh-CN" sz="2000" kern="100"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除以</a:t>
                      </a: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的余数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/>
          </p:cNvSpPr>
          <p:nvPr>
            <p:ph type="title"/>
          </p:nvPr>
        </p:nvSpPr>
        <p:spPr>
          <a:xfrm>
            <a:off x="2555875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b="1" dirty="0">
                <a:latin typeface="黑体" panose="02010609060101010101" pitchFamily="49" charset="-122"/>
              </a:rPr>
              <a:t>算术运算符注意</a:t>
            </a:r>
          </a:p>
        </p:txBody>
      </p:sp>
      <p:sp>
        <p:nvSpPr>
          <p:cNvPr id="62466" name="Rectangle 5"/>
          <p:cNvSpPr>
            <a:spLocks noGrp="1"/>
          </p:cNvSpPr>
          <p:nvPr>
            <p:ph idx="1"/>
          </p:nvPr>
        </p:nvSpPr>
        <p:spPr>
          <a:xfrm>
            <a:off x="250825" y="1384300"/>
            <a:ext cx="4968875" cy="5357813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2800" b="1" dirty="0">
                <a:latin typeface="黑体" panose="02010609060101010101" pitchFamily="49" charset="-122"/>
              </a:rPr>
              <a:t>/ (</a:t>
            </a:r>
            <a:r>
              <a:rPr lang="zh-CN" altLang="en-US" sz="2800" b="1" dirty="0">
                <a:latin typeface="黑体" panose="02010609060101010101" pitchFamily="49" charset="-122"/>
              </a:rPr>
              <a:t>除法运算符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除数不能为零；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若两个操作数中，有一个是实型，则结果是实型；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若两个操作数都是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</a:rPr>
              <a:t>整型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</a:rPr>
              <a:t>，则结果是整型，取结果的整数部分。</a:t>
            </a:r>
          </a:p>
          <a:p>
            <a:pPr lvl="1">
              <a:lnSpc>
                <a:spcPct val="90000"/>
              </a:lnSpc>
            </a:pPr>
            <a:endParaRPr lang="zh-CN" altLang="en-US" sz="2000" dirty="0">
              <a:latin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dirty="0">
                <a:latin typeface="黑体" panose="02010609060101010101" pitchFamily="49" charset="-122"/>
              </a:rPr>
              <a:t>% (</a:t>
            </a:r>
            <a:r>
              <a:rPr lang="zh-CN" altLang="en-US" sz="2800" b="1" dirty="0">
                <a:latin typeface="黑体" panose="02010609060101010101" pitchFamily="49" charset="-122"/>
              </a:rPr>
              <a:t>求余运算符</a:t>
            </a:r>
            <a:r>
              <a:rPr lang="en-US" altLang="zh-CN" sz="2800" b="1" dirty="0">
                <a:latin typeface="黑体" panose="02010609060101010101" pitchFamily="49" charset="-12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黑体" panose="02010609060101010101" pitchFamily="49" charset="-122"/>
              </a:rPr>
              <a:t>运算符右边的操作数不能为零</a:t>
            </a:r>
            <a:endParaRPr lang="en-US" altLang="zh-CN" sz="2400" dirty="0">
              <a:latin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只能用于整型数据</a:t>
            </a:r>
          </a:p>
          <a:p>
            <a:pPr lvl="1">
              <a:lnSpc>
                <a:spcPct val="9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</a:rPr>
              <a:t>余数符号与左边的运算对象符号相同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</a:endParaRPr>
          </a:p>
        </p:txBody>
      </p:sp>
      <p:sp>
        <p:nvSpPr>
          <p:cNvPr id="44036" name="Rectangle 6"/>
          <p:cNvSpPr>
            <a:spLocks noChangeArrowheads="1"/>
          </p:cNvSpPr>
          <p:nvPr/>
        </p:nvSpPr>
        <p:spPr bwMode="auto">
          <a:xfrm>
            <a:off x="5219700" y="1700213"/>
            <a:ext cx="3887788" cy="477043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举例：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nn-NO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 sum;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改为：</a:t>
            </a:r>
            <a:endParaRPr kumimoji="0" lang="nn-NO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1.0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 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sum=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(float)</a:t>
            </a:r>
            <a:r>
              <a:rPr kumimoji="0" lang="nn-NO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1/2;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nn-NO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sum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值为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-9%5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-9%-5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-4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9%-5    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结果是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计算机中的数据存储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运算符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20,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自增运算符</a:t>
            </a:r>
          </a:p>
        </p:txBody>
      </p:sp>
      <p:sp>
        <p:nvSpPr>
          <p:cNvPr id="34819" name="Rectangle 4"/>
          <p:cNvSpPr>
            <a:spLocks noChangeArrowheads="1"/>
          </p:cNvSpPr>
          <p:nvPr/>
        </p:nvSpPr>
        <p:spPr bwMode="auto">
          <a:xfrm>
            <a:off x="428625" y="1344613"/>
            <a:ext cx="8464550" cy="2660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自增运算符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两种格式：（若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为一个变量）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++k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k++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++ k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为前置形式：变量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先自增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k=k+1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），后参与其他运算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++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为后置形式：变量先参加其他运算，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后自增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k=k+1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4515" name="Text Box 6"/>
          <p:cNvSpPr txBox="1"/>
          <p:nvPr/>
        </p:nvSpPr>
        <p:spPr>
          <a:xfrm>
            <a:off x="5146675" y="2492375"/>
            <a:ext cx="3889375" cy="1927225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如：设：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++x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则：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endParaRPr lang="zh-CN" altLang="en-US" b="1" dirty="0">
              <a:solidFill>
                <a:srgbClr val="CC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设：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x++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  <a:p>
            <a:pPr>
              <a:buSzTx/>
            </a:pP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则：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10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＝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9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注意</a:t>
            </a:r>
          </a:p>
        </p:txBody>
      </p:sp>
      <p:sp>
        <p:nvSpPr>
          <p:cNvPr id="65538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424862" cy="5359400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--</a:t>
            </a:r>
            <a:r>
              <a:rPr lang="zh-CN" altLang="en-US" sz="2800" dirty="0">
                <a:latin typeface="Times New Roman" panose="02020603050405020304" pitchFamily="18" charset="0"/>
              </a:rPr>
              <a:t>运算符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优先级（具体见书附录）</a:t>
            </a:r>
          </a:p>
          <a:p>
            <a:pPr lvl="1"/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</a:rPr>
              <a:t>结合方向是：从右向左</a:t>
            </a:r>
          </a:p>
          <a:p>
            <a:pPr lvl="2"/>
            <a:r>
              <a:rPr lang="zh-CN" altLang="en-US" dirty="0">
                <a:latin typeface="Times New Roman" panose="02020603050405020304" pitchFamily="18" charset="0"/>
              </a:rPr>
              <a:t>即操作数先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与右边的运算符结合</a:t>
            </a:r>
          </a:p>
          <a:p>
            <a:pPr lvl="2"/>
            <a:endParaRPr lang="zh-CN" altLang="en-US" sz="20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例：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</a:rPr>
              <a:t>的初始值为</a:t>
            </a:r>
            <a:r>
              <a:rPr lang="en-US" altLang="zh-CN" sz="2400" dirty="0">
                <a:latin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</a:rPr>
              <a:t>，计算</a:t>
            </a:r>
            <a:r>
              <a:rPr lang="en-US" altLang="zh-CN" sz="2400" dirty="0">
                <a:latin typeface="Times New Roman" panose="02020603050405020304" pitchFamily="18" charset="0"/>
              </a:rPr>
              <a:t>+i++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+(i++)</a:t>
            </a:r>
            <a:r>
              <a:rPr lang="zh-CN" altLang="en-US" sz="2000" dirty="0">
                <a:latin typeface="Times New Roman" panose="02020603050405020304" pitchFamily="18" charset="0"/>
              </a:rPr>
              <a:t>，则表达式的结果是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+3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若计算</a:t>
            </a:r>
            <a:r>
              <a:rPr lang="en-US" altLang="zh-CN" sz="2400" dirty="0">
                <a:latin typeface="Times New Roman" panose="02020603050405020304" pitchFamily="18" charset="0"/>
              </a:rPr>
              <a:t>-i++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-(i++),</a:t>
            </a:r>
            <a:r>
              <a:rPr lang="zh-CN" altLang="en-US" sz="2000" dirty="0">
                <a:latin typeface="Times New Roman" panose="02020603050405020304" pitchFamily="18" charset="0"/>
              </a:rPr>
              <a:t>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-3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</a:rPr>
              <a:t>若计算</a:t>
            </a:r>
            <a:r>
              <a:rPr lang="en-US" altLang="zh-CN" sz="2400" dirty="0">
                <a:latin typeface="Times New Roman" panose="02020603050405020304" pitchFamily="18" charset="0"/>
              </a:rPr>
              <a:t>-++i</a:t>
            </a:r>
          </a:p>
          <a:p>
            <a:pPr lvl="2"/>
            <a:r>
              <a:rPr lang="zh-CN" altLang="en-US" sz="2000" dirty="0">
                <a:latin typeface="Times New Roman" panose="02020603050405020304" pitchFamily="18" charset="0"/>
              </a:rPr>
              <a:t>实质是计算</a:t>
            </a:r>
            <a:r>
              <a:rPr lang="en-US" altLang="zh-CN" sz="2000" dirty="0">
                <a:latin typeface="Times New Roman" panose="02020603050405020304" pitchFamily="18" charset="0"/>
              </a:rPr>
              <a:t>-(++i),</a:t>
            </a:r>
            <a:r>
              <a:rPr lang="zh-CN" altLang="en-US" sz="2000" dirty="0">
                <a:latin typeface="Times New Roman" panose="02020603050405020304" pitchFamily="18" charset="0"/>
              </a:rPr>
              <a:t>则表达式的结果是</a:t>
            </a:r>
            <a:r>
              <a:rPr lang="en-US" altLang="zh-CN" sz="2000" dirty="0">
                <a:latin typeface="Times New Roman" panose="02020603050405020304" pitchFamily="18" charset="0"/>
              </a:rPr>
              <a:t>-4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</a:rPr>
              <a:t>为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3"/>
          <p:cNvSpPr>
            <a:spLocks noGrp="1"/>
          </p:cNvSpPr>
          <p:nvPr>
            <p:ph idx="1"/>
          </p:nvPr>
        </p:nvSpPr>
        <p:spPr>
          <a:xfrm>
            <a:off x="612775" y="1498600"/>
            <a:ext cx="7920038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++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--</a:t>
            </a:r>
            <a:r>
              <a:rPr lang="zh-CN" altLang="en-US" dirty="0">
                <a:latin typeface="Times New Roman" panose="02020603050405020304" pitchFamily="18" charset="0"/>
              </a:rPr>
              <a:t>只能用于变量，不能用于常量或表达式，如</a:t>
            </a:r>
            <a:r>
              <a:rPr lang="en-US" altLang="zh-CN" dirty="0">
                <a:latin typeface="Times New Roman" panose="02020603050405020304" pitchFamily="18" charset="0"/>
              </a:rPr>
              <a:t> ++10 </a:t>
            </a:r>
            <a:r>
              <a:rPr lang="zh-CN" altLang="en-US" dirty="0">
                <a:latin typeface="Times New Roman" panose="02020603050405020304" pitchFamily="18" charset="0"/>
              </a:rPr>
              <a:t>是错误的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常量的值是不变的；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(x+y)++</a:t>
            </a:r>
            <a:r>
              <a:rPr lang="zh-CN" altLang="en-US" dirty="0">
                <a:latin typeface="Times New Roman" panose="02020603050405020304" pitchFamily="18" charset="0"/>
              </a:rPr>
              <a:t>能运算的话，假设</a:t>
            </a:r>
            <a:r>
              <a:rPr lang="en-US" altLang="zh-CN" dirty="0">
                <a:latin typeface="Times New Roman" panose="02020603050405020304" pitchFamily="18" charset="0"/>
              </a:rPr>
              <a:t>x+y</a:t>
            </a:r>
            <a:r>
              <a:rPr lang="zh-CN" altLang="en-US" dirty="0">
                <a:latin typeface="Times New Roman" panose="02020603050405020304" pitchFamily="18" charset="0"/>
              </a:rPr>
              <a:t>等于</a:t>
            </a:r>
            <a:r>
              <a:rPr lang="en-US" altLang="zh-CN" dirty="0"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</a:rPr>
              <a:t>，那么自增后的值</a:t>
            </a:r>
            <a:r>
              <a:rPr lang="en-US" altLang="zh-CN" dirty="0">
                <a:latin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</a:rPr>
              <a:t>，保存在哪个变量中呢？</a:t>
            </a:r>
          </a:p>
          <a:p>
            <a:pPr>
              <a:lnSpc>
                <a:spcPct val="90000"/>
              </a:lnSpc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这两个运算符常用于循环变量表达式中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表达简洁、高效</a:t>
            </a:r>
          </a:p>
          <a:p>
            <a:pPr lvl="1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不要滥用</a:t>
            </a:r>
          </a:p>
        </p:txBody>
      </p:sp>
      <p:sp>
        <p:nvSpPr>
          <p:cNvPr id="665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注意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 66"/>
          <p:cNvSpPr txBox="1"/>
          <p:nvPr/>
        </p:nvSpPr>
        <p:spPr>
          <a:xfrm>
            <a:off x="539750" y="1844675"/>
            <a:ext cx="817943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en-US" altLang="zh-CN" sz="3200" b="1" smtClean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”的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作用是将一个数据赋给一个变量</a:t>
            </a:r>
            <a:endParaRPr lang="zh-CN" altLang="en-US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CN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例如：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a=3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的作用是执行一次赋值操作（或称赋值运算），把常量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赋给变量</a:t>
            </a:r>
            <a:r>
              <a:rPr lang="en-US" altLang="zh-CN" sz="2800"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</a:pPr>
            <a:endParaRPr lang="en-US" altLang="zh-CN" sz="2800" smtClean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CN" altLang="en-US" sz="2800" smtClean="0">
                <a:ea typeface="黑体" panose="02010609060101010101" pitchFamily="49" charset="-122"/>
                <a:cs typeface="Times New Roman" panose="02020603050405020304" pitchFamily="18" charset="0"/>
              </a:rPr>
              <a:t>也</a:t>
            </a:r>
            <a:r>
              <a:rPr lang="zh-CN" altLang="en-US" sz="2800">
                <a:ea typeface="黑体" panose="02010609060101010101" pitchFamily="49" charset="-122"/>
                <a:cs typeface="Times New Roman" panose="02020603050405020304" pitchFamily="18" charset="0"/>
              </a:rPr>
              <a:t>可以将一个表达式的值赋给一个变量，如</a:t>
            </a:r>
            <a:r>
              <a:rPr lang="en-US" altLang="zh-CN" sz="2800" smtClean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a=b+3</a:t>
            </a:r>
            <a:endParaRPr lang="zh-CN" altLang="en-US" sz="280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51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r>
              <a:rPr lang="zh-CN" altLang="en-US" sz="4400" b="1" dirty="0">
                <a:latin typeface="黑体" panose="02010609060101010101" pitchFamily="49" charset="-122"/>
              </a:rPr>
              <a:t>赋值运算符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7" name="Rectangle 3"/>
          <p:cNvSpPr>
            <a:spLocks noChangeArrowheads="1"/>
          </p:cNvSpPr>
          <p:nvPr/>
        </p:nvSpPr>
        <p:spPr bwMode="auto">
          <a:xfrm>
            <a:off x="611188" y="1701800"/>
            <a:ext cx="8139113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1143000" indent="-685800" defTabSz="762000" eaLnBrk="0" hangingPunct="0">
              <a:spcBef>
                <a:spcPct val="20000"/>
              </a:spcBef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600200" indent="-6858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2019300" indent="-685800" defTabSz="762000" eaLnBrk="0" hangingPunct="0">
              <a:spcBef>
                <a:spcPct val="20000"/>
              </a:spcBef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438400" indent="-685800" defTabSz="762000" eaLnBrk="0" hangingPunct="0">
              <a:spcBef>
                <a:spcPct val="20000"/>
              </a:spcBef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8956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33528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8100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4267200" indent="-685800" defTabSz="7620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714375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在赋值符“＝”之前加上其他运算符，可以构成复合的运算符。</a:t>
            </a:r>
            <a:endParaRPr kumimoji="1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38200" marR="0" lvl="0" indent="-8382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838200" marR="0" lvl="0" indent="-838200" algn="just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a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等价于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a=a+3</a:t>
            </a: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x</a:t>
            </a:r>
            <a:r>
              <a:rPr kumimoji="1" lang="en-US" altLang="zh-CN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*=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y+8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等价于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x=x*(y+8)</a:t>
            </a:r>
            <a:endParaRPr kumimoji="1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7620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x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%=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等价于  </a:t>
            </a:r>
            <a:r>
              <a:rPr kumimoji="1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x=x%3</a:t>
            </a:r>
          </a:p>
        </p:txBody>
      </p:sp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3419475" y="241300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dirty="0"/>
              <a:t>  </a:t>
            </a:r>
            <a:r>
              <a:rPr lang="zh-CN" altLang="en-US" dirty="0"/>
              <a:t>复合赋值运算符 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"/>
          <p:cNvSpPr>
            <a:spLocks noGrp="1"/>
          </p:cNvSpPr>
          <p:nvPr>
            <p:ph idx="1"/>
          </p:nvPr>
        </p:nvSpPr>
        <p:spPr>
          <a:xfrm>
            <a:off x="468313" y="1787525"/>
            <a:ext cx="8229600" cy="4233863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dirty="0">
                <a:latin typeface="Times New Roman" panose="02020603050405020304" pitchFamily="18" charset="0"/>
              </a:rPr>
              <a:t>要注意三个方面问题：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、优先级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、结合性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、数据类型的转换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276600" y="241300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 dirty="0"/>
              <a:t>运算符小结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276600" y="169545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 dirty="0">
                <a:sym typeface="+mn-ea"/>
              </a:rPr>
              <a:t>运算中</a:t>
            </a:r>
            <a:r>
              <a:rPr lang="zh-CN" altLang="en-US" sz="4400" dirty="0"/>
              <a:t>数据类型转换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3190" y="2860675"/>
            <a:ext cx="8954770" cy="374459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整型、实型、字符型数据间可以进行混合运算，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规律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、*、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运算的两个数中有一个数为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型，结果是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型，因为系统将所有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型数据都先转换为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型，然后进行运算。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3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型与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float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double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型数据进行运算，先把</a:t>
            </a:r>
            <a:r>
              <a:rPr lang="en-US" altLang="zh-CN" sz="2300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型数据转换为实型，然后进行运算，结果是实型。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char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型数据与整型数据进行运算，是把字符的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代码与整型数据进行运算</a:t>
            </a:r>
            <a:r>
              <a:rPr lang="zh-CN" altLang="en-US" sz="2300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。如果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字符型数据与实型数据进行运算，则将字符的</a:t>
            </a:r>
            <a:r>
              <a:rPr lang="en-US" altLang="zh-CN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ASCII</a:t>
            </a:r>
            <a:r>
              <a:rPr lang="zh-CN" altLang="en-US" sz="23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代码转换为实型数据，然后进行运算。</a:t>
            </a: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189230" y="1341120"/>
            <a:ext cx="8954770" cy="9537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72771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如果一个运算符两侧的数据类型不同，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系统先自动进行类型转换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一般原则是往占字节数多的类型转换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，使二者成为同一种类型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硬件电路一致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，才能实现运算。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H_Title_1"/>
          <p:cNvSpPr/>
          <p:nvPr>
            <p:custDataLst>
              <p:tags r:id="rId2"/>
            </p:custDataLst>
          </p:nvPr>
        </p:nvSpPr>
        <p:spPr>
          <a:xfrm>
            <a:off x="2880360" y="311150"/>
            <a:ext cx="6228080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000" b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4000" b="0" dirty="0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赋值过程中的类型转换</a:t>
            </a:r>
            <a:endParaRPr lang="zh-CN" altLang="en-US" sz="4000" b="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Arial Unicode MS" panose="020B060402020202020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79705" y="1422400"/>
            <a:ext cx="71221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如果赋值运算符两侧的类型</a:t>
            </a:r>
            <a:r>
              <a:rPr lang="zh-CN" altLang="en-US" sz="24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一致</a:t>
            </a:r>
            <a:r>
              <a:rPr lang="zh-CN" altLang="en-US" sz="24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，则直接进行赋值。</a:t>
            </a:r>
          </a:p>
        </p:txBody>
      </p:sp>
      <p:sp>
        <p:nvSpPr>
          <p:cNvPr id="9" name="圆角矩形 8"/>
          <p:cNvSpPr/>
          <p:nvPr/>
        </p:nvSpPr>
        <p:spPr>
          <a:xfrm>
            <a:off x="7406640" y="887095"/>
            <a:ext cx="1715770" cy="1173480"/>
          </a:xfrm>
          <a:prstGeom prst="roundRect">
            <a:avLst>
              <a:gd name="adj" fmla="val 7482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lvl="0" algn="just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t=2.5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79705" y="2374900"/>
            <a:ext cx="8833485" cy="410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0"/>
              </a:spcBef>
              <a:spcAft>
                <a:spcPts val="0"/>
              </a:spcAft>
            </a:pPr>
            <a:r>
              <a:rPr lang="zh-CN" altLang="en-US" b="0" dirty="0">
                <a:latin typeface="Times New Roman" panose="02020603050405020304" pitchFamily="18" charset="0"/>
                <a:ea typeface="+mn-ea"/>
              </a:rPr>
              <a:t>如果赋值运算符两侧的类型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不一致</a:t>
            </a:r>
            <a:r>
              <a:rPr lang="zh-CN" altLang="en-US" b="0" dirty="0">
                <a:latin typeface="Times New Roman" panose="02020603050405020304" pitchFamily="18" charset="0"/>
                <a:ea typeface="+mn-ea"/>
              </a:rPr>
              <a:t>，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但都是基本类型时，在赋值时要进行类型转换。类型转换是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由系统自动进行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的，转换的规则是：</a:t>
            </a:r>
            <a:endParaRPr lang="en-US" altLang="zh-CN" sz="2000" b="0" dirty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将浮点型数据（包括单、双精度）赋给整型变量时，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先对浮点数取整，即舍弃小数部分，然后赋予整型变量。</a:t>
            </a:r>
            <a:endParaRPr lang="en-US" altLang="zh-CN" sz="2000" b="0" dirty="0">
              <a:solidFill>
                <a:srgbClr val="C00000"/>
              </a:solidFill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将整型数据赋给单、双精度变量时，数值不变，但以浮点数形式存储到变量中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en-US" altLang="zh-CN" sz="2000" b="0" dirty="0" smtClean="0">
              <a:latin typeface="Times New Roman" panose="02020603050405020304" pitchFamily="18" charset="0"/>
              <a:ea typeface="+mn-ea"/>
            </a:endParaRP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double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型数据赋给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变量时，先将双精度数转换为单精度，即只取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6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～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7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位有效数字，存储到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型变量的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个字节中。应注意双精度数值的大小不能超出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型变量的数值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范围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；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float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型数据赋给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double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型变量时，数值不变，在内存中以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8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个字节存储，有效位数扩展到</a:t>
            </a:r>
            <a:r>
              <a:rPr lang="en-US" altLang="zh-CN" sz="2000" b="0" dirty="0">
                <a:latin typeface="Times New Roman" panose="02020603050405020304" pitchFamily="18" charset="0"/>
                <a:ea typeface="+mn-ea"/>
              </a:rPr>
              <a:t>15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位。</a:t>
            </a:r>
          </a:p>
          <a:p>
            <a:pPr marL="342900" indent="-342900"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将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一个占字节多的整型数据，赋给一个占字节少的整型变量或字符变量时，只将其低字节原封不动地送到被赋值的变量（即发生“</a:t>
            </a: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</a:rPr>
              <a:t>截断</a:t>
            </a:r>
            <a:r>
              <a:rPr lang="zh-CN" altLang="en-US" sz="2000" b="0" dirty="0">
                <a:latin typeface="Times New Roman" panose="02020603050405020304" pitchFamily="18" charset="0"/>
                <a:ea typeface="+mn-ea"/>
              </a:rPr>
              <a:t>”）</a:t>
            </a:r>
            <a:r>
              <a:rPr lang="zh-CN" altLang="en-US" sz="2000" b="0" dirty="0" smtClean="0">
                <a:latin typeface="Times New Roman" panose="02020603050405020304" pitchFamily="18" charset="0"/>
                <a:ea typeface="+mn-ea"/>
              </a:rPr>
              <a:t>。</a:t>
            </a:r>
            <a:endParaRPr lang="zh-CN" altLang="en-US" sz="2000" b="0" dirty="0">
              <a:latin typeface="Times New Roman" panose="02020603050405020304" pitchFamily="18" charset="0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491865" y="169545"/>
            <a:ext cx="5543550" cy="73977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sz="4400" dirty="0"/>
              <a:t>  </a:t>
            </a:r>
            <a:r>
              <a:rPr lang="zh-CN" altLang="en-US" sz="4400">
                <a:sym typeface="+mn-ea"/>
              </a:rPr>
              <a:t>强制类型转换运算符</a:t>
            </a:r>
            <a:r>
              <a:rPr lang="zh-CN" altLang="en-US" sz="4400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>
            <a:off x="1185545" y="2493010"/>
            <a:ext cx="295783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smtClean="0">
                <a:solidFill>
                  <a:srgbClr val="C00000"/>
                </a:solidFill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</a:rPr>
              <a:t>类型名</a:t>
            </a:r>
            <a:r>
              <a:rPr lang="en-US" altLang="zh-CN" sz="2800" b="1" smtClean="0">
                <a:solidFill>
                  <a:srgbClr val="C00000"/>
                </a:solidFill>
              </a:rPr>
              <a:t>)</a:t>
            </a:r>
            <a:r>
              <a:rPr lang="en-US" altLang="zh-CN" sz="2800" smtClean="0">
                <a:solidFill>
                  <a:schemeClr val="tx1"/>
                </a:solidFill>
              </a:rPr>
              <a:t>(</a:t>
            </a:r>
            <a:r>
              <a:rPr lang="zh-CN" altLang="en-US" sz="2800" smtClean="0">
                <a:solidFill>
                  <a:schemeClr val="tx1"/>
                </a:solidFill>
              </a:rPr>
              <a:t>表达式</a:t>
            </a:r>
            <a:r>
              <a:rPr lang="en-US" altLang="zh-CN" sz="280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67360" y="4292600"/>
            <a:ext cx="8397875" cy="2370455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进行强制类型运算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(float)i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后得到一个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float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类型的临时值，注意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的值和类型都未变化，仍为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型。该临时值在赋值给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后就不再存在了。</a:t>
            </a:r>
            <a:endParaRPr lang="en-US" altLang="zh-CN" smtClean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363855"/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defTabSz="363855"/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	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的值转换成</a:t>
            </a:r>
            <a:r>
              <a:rPr lang="en-US" altLang="zh-CN" err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型</a:t>
            </a:r>
          </a:p>
          <a:p>
            <a:pPr defTabSz="363855"/>
            <a:r>
              <a:rPr lang="en-US" altLang="zh-CN" b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b="1" smtClean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err="1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x+y;     </a:t>
            </a:r>
            <a:r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只将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转换成整型，然后与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605" y="1445895"/>
            <a:ext cx="860425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当自动类型转换不能实现用户的要求时，可以人为用</a:t>
            </a:r>
            <a:r>
              <a:rPr lang="zh-CN" altLang="en-US" sz="2800">
                <a:solidFill>
                  <a:srgbClr val="C00000"/>
                </a:solidFill>
                <a:latin typeface="+mn-lt"/>
                <a:ea typeface="+mn-ea"/>
                <a:sym typeface="+mn-ea"/>
              </a:rPr>
              <a:t>强制类型转换运算符</a:t>
            </a:r>
            <a:r>
              <a:rPr lang="zh-CN" altLang="en-US" sz="280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实现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36235" y="2061210"/>
            <a:ext cx="2573020" cy="19380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=1;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float a,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b, c;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a=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b=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/2.0;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0" algn="just">
              <a:spcBef>
                <a:spcPts val="0"/>
              </a:spcBef>
              <a:defRPr/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c=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float)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/2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/>
          </p:cNvSpPr>
          <p:nvPr>
            <p:ph idx="1"/>
          </p:nvPr>
        </p:nvSpPr>
        <p:spPr>
          <a:xfrm>
            <a:off x="1187133" y="1772603"/>
            <a:ext cx="6881812" cy="3514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计算机中的数据存储</a:t>
            </a: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zh-CN" altLang="en-US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基本数据类型、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  <a:sym typeface="+mn-ea"/>
              </a:rPr>
              <a:t>常量与变量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黑体" panose="02010609060101010101" pitchFamily="49" charset="-122"/>
              </a:rPr>
              <a:t>运算符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黑体" panose="02010609060101010101" pitchFamily="49" charset="-122"/>
              </a:rPr>
              <a:t>输入输出函数</a:t>
            </a:r>
            <a:endParaRPr lang="en-US" altLang="zh-CN" dirty="0">
              <a:latin typeface="黑体" panose="0201060906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u"/>
            </a:pPr>
            <a:endParaRPr lang="en-US" altLang="zh-CN" dirty="0"/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sz="4400" dirty="0">
                <a:latin typeface="黑体" panose="02010609060101010101" pitchFamily="49" charset="-122"/>
              </a:rPr>
              <a:t>主要内容</a:t>
            </a:r>
          </a:p>
        </p:txBody>
      </p:sp>
      <p:sp>
        <p:nvSpPr>
          <p:cNvPr id="6147" name="日期占位符 4"/>
          <p:cNvSpPr>
            <a:spLocks noGrp="1"/>
          </p:cNvSpPr>
          <p:nvPr>
            <p:ph type="dt" sz="half" idx="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4">
              <a:rPr lang="en-US" altLang="zh-CN" sz="1400" dirty="0">
                <a:solidFill>
                  <a:schemeClr val="accent1"/>
                </a:solidFill>
                <a:latin typeface="Arial" panose="020B0604020202020204" pitchFamily="34" charset="0"/>
              </a:rPr>
              <a:t>September 20, 2024</a:t>
            </a:fld>
            <a:endParaRPr lang="en-US" altLang="zh-CN" sz="1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pic>
        <p:nvPicPr>
          <p:cNvPr id="6148" name="Picture 10" descr="C:\Program Files\Microsoft Office\MEDIA\CAGCAT10\j0195384.wm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4652963"/>
            <a:ext cx="1795463" cy="1833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/>
          <p:cNvSpPr txBox="1"/>
          <p:nvPr/>
        </p:nvSpPr>
        <p:spPr>
          <a:xfrm>
            <a:off x="754380" y="2419985"/>
            <a:ext cx="8259445" cy="2593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 2" panose="05020102010507070707" pitchFamily="18" charset="2"/>
              <a:buChar char="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编写代码要考虑：</a:t>
            </a: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50000"/>
              <a:buFont typeface="Wingdings 2" panose="05020102010507070707" pitchFamily="18" charset="2"/>
              <a:buChar char="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数据如何存储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1, 10, 2,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…….  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变量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 b, c, sum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……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8918" name="TextBox 7"/>
          <p:cNvSpPr txBox="1"/>
          <p:nvPr/>
        </p:nvSpPr>
        <p:spPr>
          <a:xfrm>
            <a:off x="2769870" y="4149090"/>
            <a:ext cx="3385820" cy="2553335"/>
          </a:xfrm>
          <a:prstGeom prst="rect">
            <a:avLst/>
          </a:prstGeom>
          <a:solidFill>
            <a:srgbClr val="A6F000"/>
          </a:solidFill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int a, b, c, sum;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a=1;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b=10;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c=2;</a:t>
            </a:r>
          </a:p>
          <a:p>
            <a:r>
              <a:rPr lang="en-US" altLang="zh-CN" sz="32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sum= (a+b)*(b/c);</a:t>
            </a:r>
          </a:p>
        </p:txBody>
      </p:sp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12140" y="1484630"/>
            <a:ext cx="65754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求</a:t>
            </a:r>
            <a:r>
              <a:rPr lang="en-US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1+2+3+......+10 </a:t>
            </a:r>
            <a:r>
              <a:rPr lang="zh-CN" altLang="zh-CN" sz="4000" b="1" dirty="0"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的值</a:t>
            </a:r>
          </a:p>
        </p:txBody>
      </p:sp>
    </p:spTree>
  </p:cSld>
  <p:clrMapOvr>
    <a:masterClrMapping/>
  </p:clrMapOvr>
  <p:transition advClick="0">
    <p:strips dir="ru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628775"/>
            <a:ext cx="8893175" cy="45608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817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语言的输入和输出操作是由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函数库中的函数实现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817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字符输入函数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getchar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字符输出函数</a:t>
            </a:r>
            <a:r>
              <a:rPr kumimoji="0" lang="en-US" altLang="zh-CN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putchar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格式输入函数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scanf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()</a:t>
            </a:r>
          </a:p>
          <a:p>
            <a:pPr marL="1257300" marR="0" lvl="0" indent="1968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格式输出函数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 </a:t>
            </a:r>
            <a:r>
              <a:rPr kumimoji="0" lang="en-US" altLang="zh-CN" sz="3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printf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数据的输入输出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1747838"/>
            <a:ext cx="8748713" cy="4921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466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在使用库函数时，要用预编译命令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将有关的“头文件”包括到用户源文件中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342900" marR="0" lvl="0" indent="46672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例如：在调用标准输入输出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(Standard Input and Output)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库函数时，文件开头应该有：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&gt;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编译系统目录中找要包含的头文件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称为标准方式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或：</a:t>
            </a: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#include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stdio.h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”</a:t>
            </a:r>
          </a:p>
          <a:p>
            <a:pPr marL="2057400" marR="0" lvl="0" indent="-124777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先在用户源程序子目录找</a:t>
            </a:r>
            <a:r>
              <a:rPr kumimoji="0" lang="zh-CN" altLang="en-US" sz="20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若找不到，则再按照标准方式找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marR="0" lvl="0" indent="4667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数据的输入输出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4"/>
          <p:cNvSpPr/>
          <p:nvPr/>
        </p:nvSpPr>
        <p:spPr>
          <a:xfrm>
            <a:off x="395288" y="1268413"/>
            <a:ext cx="4211637" cy="5545137"/>
          </a:xfrm>
          <a:prstGeom prst="rect">
            <a:avLst/>
          </a:prstGeom>
          <a:solidFill>
            <a:srgbClr val="CCECFF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2075" tIns="46038" rIns="92075" bIns="46038" anchor="ctr" anchorCtr="0"/>
          <a:lstStyle/>
          <a:p>
            <a:pPr defTabSz="762000" eaLnBrk="0" hangingPunct="0">
              <a:lnSpc>
                <a:spcPct val="95000"/>
              </a:lnSpc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输入输出字符</a:t>
            </a:r>
            <a:b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endParaRPr lang="en-US" altLang="zh-CN" sz="32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#include   &lt;stdio.h&gt;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int main()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{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char c;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c=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getchar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();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/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(c);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putchar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(‘\n’);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   return 0;</a:t>
            </a:r>
          </a:p>
          <a:p>
            <a:pPr defTabSz="762000" eaLnBrk="0" hangingPunct="0">
              <a:lnSpc>
                <a:spcPct val="95000"/>
              </a:lnSpc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73730" name="Group 8"/>
          <p:cNvGrpSpPr/>
          <p:nvPr/>
        </p:nvGrpSpPr>
        <p:grpSpPr>
          <a:xfrm>
            <a:off x="4932363" y="1916113"/>
            <a:ext cx="3713162" cy="4176712"/>
            <a:chOff x="2971" y="1026"/>
            <a:chExt cx="2880" cy="2631"/>
          </a:xfrm>
        </p:grpSpPr>
        <p:sp>
          <p:nvSpPr>
            <p:cNvPr id="73731" name="Rectangle 5"/>
            <p:cNvSpPr/>
            <p:nvPr/>
          </p:nvSpPr>
          <p:spPr>
            <a:xfrm>
              <a:off x="2971" y="1026"/>
              <a:ext cx="2880" cy="263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92075" tIns="46038" rIns="92075" bIns="46038" anchor="ctr" anchorCtr="0"/>
            <a:lstStyle/>
            <a:p>
              <a:pPr defTabSz="762000" eaLnBrk="0" hangingPunct="0">
                <a:lnSpc>
                  <a:spcPct val="95000"/>
                </a:lnSpc>
              </a:pPr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运行程序：</a:t>
              </a:r>
              <a:b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/>
              </a:r>
              <a:b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从键盘输入字符‘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a’</a:t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按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Enter</a:t>
              </a: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键</a:t>
              </a: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  <a:p>
              <a:pPr defTabSz="762000" eaLnBrk="0" hangingPunct="0">
                <a:lnSpc>
                  <a:spcPct val="95000"/>
                </a:lnSpc>
              </a:pPr>
              <a:r>
                <a:rPr lang="zh-CN" altLang="en-US" sz="2800" i="1" dirty="0">
                  <a:latin typeface="Times New Roman" panose="02020603050405020304" pitchFamily="18" charset="0"/>
                  <a:ea typeface="楷体_GB2312" pitchFamily="49" charset="-122"/>
                </a:rPr>
                <a:t>屏幕上将显示输出的字符‘</a:t>
              </a: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a’</a:t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/>
              </a:r>
              <a:b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u="sng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br>
                <a:rPr lang="en-US" altLang="zh-CN" sz="2800" i="1" u="sng" dirty="0">
                  <a:latin typeface="Times New Roman" panose="02020603050405020304" pitchFamily="18" charset="0"/>
                  <a:ea typeface="楷体_GB2312" pitchFamily="49" charset="-122"/>
                </a:rPr>
              </a:br>
              <a:r>
                <a:rPr lang="en-US" altLang="zh-CN" sz="2800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  <a:p>
              <a:pPr defTabSz="762000" eaLnBrk="0" hangingPunct="0">
                <a:lnSpc>
                  <a:spcPct val="95000"/>
                </a:lnSpc>
              </a:pPr>
              <a:endParaRPr lang="en-US" altLang="zh-CN" sz="2800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3732" name="Line 6"/>
            <p:cNvSpPr/>
            <p:nvPr/>
          </p:nvSpPr>
          <p:spPr>
            <a:xfrm flipH="1">
              <a:off x="3323" y="2968"/>
              <a:ext cx="90" cy="13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627313" y="303213"/>
            <a:ext cx="6324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输入输出字符的函数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5004435" y="5949315"/>
            <a:ext cx="236220" cy="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/>
          </p:cNvSpPr>
          <p:nvPr>
            <p:ph type="title"/>
          </p:nvPr>
        </p:nvSpPr>
        <p:spPr>
          <a:xfrm>
            <a:off x="2484438" y="260350"/>
            <a:ext cx="6324600" cy="533400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en-US" dirty="0">
                <a:latin typeface="黑体" panose="02010609060101010101" pitchFamily="49" charset="-122"/>
              </a:rPr>
              <a:t>格式输出函数</a:t>
            </a:r>
          </a:p>
        </p:txBody>
      </p:sp>
      <p:sp>
        <p:nvSpPr>
          <p:cNvPr id="74754" name="Rectangle 3"/>
          <p:cNvSpPr>
            <a:spLocks noGrp="1"/>
          </p:cNvSpPr>
          <p:nvPr>
            <p:ph type="body"/>
          </p:nvPr>
        </p:nvSpPr>
        <p:spPr>
          <a:xfrm>
            <a:off x="357188" y="1474788"/>
            <a:ext cx="8424862" cy="5026025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printf( )</a:t>
            </a:r>
            <a:r>
              <a:rPr lang="zh-CN" altLang="en-US" dirty="0">
                <a:latin typeface="Times New Roman" panose="02020603050405020304" pitchFamily="18" charset="0"/>
              </a:rPr>
              <a:t>函数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功能：按照规定的格式向终端输出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任意类型</a:t>
            </a:r>
            <a:r>
              <a:rPr lang="zh-CN" altLang="en-US" dirty="0">
                <a:latin typeface="Times New Roman" panose="02020603050405020304" pitchFamily="18" charset="0"/>
              </a:rPr>
              <a:t>的数据。   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一般格式为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printf(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latin typeface="Times New Roman" panose="02020603050405020304" pitchFamily="18" charset="0"/>
              </a:rPr>
              <a:t>格式字符串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输出表列 </a:t>
            </a:r>
            <a:r>
              <a:rPr lang="en-US" altLang="zh-CN" b="1" dirty="0">
                <a:solidFill>
                  <a:srgbClr val="CC0066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CC0066"/>
                </a:solidFill>
                <a:latin typeface="Times New Roman" panose="02020603050405020304" pitchFamily="18" charset="0"/>
              </a:rPr>
              <a:t>；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/>
          </a:p>
          <a:p>
            <a:pPr lvl="1">
              <a:lnSpc>
                <a:spcPct val="90000"/>
              </a:lnSpc>
              <a:buNone/>
            </a:pPr>
            <a:r>
              <a:rPr lang="zh-CN" altLang="en-US" dirty="0"/>
              <a:t>       如：</a:t>
            </a:r>
            <a:r>
              <a:rPr lang="en-US" altLang="zh-CN" dirty="0">
                <a:latin typeface="Times New Roman" panose="02020603050405020304" pitchFamily="18" charset="0"/>
              </a:rPr>
              <a:t>printf(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“%d, %f \n”</a:t>
            </a:r>
            <a:r>
              <a:rPr lang="en-US" altLang="zh-CN" dirty="0">
                <a:latin typeface="Times New Roman" panose="02020603050405020304" pitchFamily="18" charset="0"/>
              </a:rPr>
              <a:t>,  a, b+1);</a:t>
            </a:r>
          </a:p>
          <a:p>
            <a:pPr lvl="1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说明：</a:t>
            </a:r>
          </a:p>
          <a:p>
            <a:pPr lvl="2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输出表列如果有多个数据，用逗号分隔</a:t>
            </a:r>
          </a:p>
          <a:p>
            <a:pPr marL="1371600" lvl="3" indent="0">
              <a:lnSpc>
                <a:spcPct val="9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+mn-ea"/>
              </a:rPr>
              <a:t>b+1</a:t>
            </a:r>
            <a:r>
              <a:rPr lang="zh-CN" altLang="en-US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3+4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dirty="0">
                <a:latin typeface="Times New Roman" panose="02020603050405020304" pitchFamily="18" charset="0"/>
              </a:rPr>
              <a:t>cos(x)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内容占位符 2"/>
          <p:cNvSpPr>
            <a:spLocks noGrp="1"/>
          </p:cNvSpPr>
          <p:nvPr>
            <p:ph sz="half" idx="1"/>
          </p:nvPr>
        </p:nvSpPr>
        <p:spPr>
          <a:xfrm>
            <a:off x="311150" y="1285875"/>
            <a:ext cx="5845175" cy="5572125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计算机硬件（电子元器件）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一个电子元器件只有“开”和“关”两种状态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若用电子元器件：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“开”表示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“关”表示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</a:p>
          <a:p>
            <a:pPr lvl="2"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电子元器件只能代表十进制的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两个数值</a:t>
            </a:r>
          </a:p>
          <a:p>
            <a:pPr lvl="1">
              <a:lnSpc>
                <a:spcPct val="100000"/>
              </a:lnSpc>
              <a:buSzPct val="50000"/>
              <a:buFont typeface="Wingdings 2" panose="05020102010507070707" pitchFamily="18" charset="2"/>
            </a:pPr>
            <a:r>
              <a:rPr lang="zh-CN" altLang="en-US" dirty="0">
                <a:latin typeface="Times New Roman" panose="02020603050405020304" pitchFamily="18" charset="0"/>
              </a:rPr>
              <a:t>若采用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</a:t>
            </a:r>
            <a:r>
              <a:rPr lang="zh-CN" altLang="en-US" dirty="0">
                <a:latin typeface="Times New Roman" panose="02020603050405020304" pitchFamily="18" charset="0"/>
              </a:rPr>
              <a:t>电子元器件，它们的开关状态的组合，可以有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种情况，可以分别表示十进制的</a:t>
            </a:r>
            <a:r>
              <a:rPr lang="en-US" altLang="zh-CN" dirty="0">
                <a:latin typeface="Times New Roman" panose="02020603050405020304" pitchFamily="18" charset="0"/>
              </a:rPr>
              <a:t>0,1,2,3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732588" y="3713163"/>
          <a:ext cx="2214562" cy="3028951"/>
        </p:xfrm>
        <a:graphic>
          <a:graphicData uri="http://schemas.openxmlformats.org/drawingml/2006/table">
            <a:tbl>
              <a:tblPr/>
              <a:tblGrid>
                <a:gridCol w="738187"/>
                <a:gridCol w="738188"/>
                <a:gridCol w="738187"/>
              </a:tblGrid>
              <a:tr h="10001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453" name="Group 45"/>
          <p:cNvGraphicFramePr>
            <a:graphicFrameLocks noGrp="1"/>
          </p:cNvGraphicFramePr>
          <p:nvPr/>
        </p:nvGraphicFramePr>
        <p:xfrm>
          <a:off x="6715125" y="1573213"/>
          <a:ext cx="2143125" cy="1822450"/>
        </p:xfrm>
        <a:graphic>
          <a:graphicData uri="http://schemas.openxmlformats.org/drawingml/2006/table">
            <a:tbl>
              <a:tblPr/>
              <a:tblGrid>
                <a:gridCol w="1071563"/>
                <a:gridCol w="1071562"/>
              </a:tblGrid>
              <a:tr h="8229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表示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数值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关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499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开</a:t>
                      </a: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694" marB="4569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769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内容占位符 2"/>
          <p:cNvSpPr>
            <a:spLocks noGrp="1"/>
          </p:cNvSpPr>
          <p:nvPr>
            <p:ph sz="half" idx="1"/>
          </p:nvPr>
        </p:nvSpPr>
        <p:spPr>
          <a:xfrm>
            <a:off x="214313" y="2057400"/>
            <a:ext cx="3500437" cy="1803400"/>
          </a:xfrm>
        </p:spPr>
        <p:txBody>
          <a:bodyPr vert="horz" wrap="square" lIns="91440" tIns="45720" rIns="91440" bIns="45720" anchor="t" anchorCtr="0"/>
          <a:lstStyle/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若要表示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6……</a:t>
            </a:r>
            <a:r>
              <a:rPr lang="zh-CN" altLang="en-US" dirty="0">
                <a:latin typeface="Times New Roman" panose="02020603050405020304" pitchFamily="18" charset="0"/>
              </a:rPr>
              <a:t>更大的数字呢？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>
              <a:buClrTx/>
              <a:buSzTx/>
              <a:buFont typeface="Wingdings" panose="05000000000000000000" pitchFamily="2" charset="2"/>
            </a:pPr>
            <a:r>
              <a:rPr lang="zh-CN" altLang="en-US" dirty="0">
                <a:latin typeface="Times New Roman" panose="02020603050405020304" pitchFamily="18" charset="0"/>
              </a:rPr>
              <a:t>增加电子元器件</a:t>
            </a:r>
          </a:p>
        </p:txBody>
      </p:sp>
      <p:graphicFrame>
        <p:nvGraphicFramePr>
          <p:cNvPr id="19516" name="Group 60"/>
          <p:cNvGraphicFramePr>
            <a:graphicFrameLocks noGrp="1"/>
          </p:cNvGraphicFramePr>
          <p:nvPr/>
        </p:nvGraphicFramePr>
        <p:xfrm>
          <a:off x="4500563" y="1544638"/>
          <a:ext cx="4464050" cy="4797426"/>
        </p:xfrm>
        <a:graphic>
          <a:graphicData uri="http://schemas.openxmlformats.org/drawingml/2006/table">
            <a:tbl>
              <a:tblPr/>
              <a:tblGrid>
                <a:gridCol w="1008062"/>
                <a:gridCol w="938213"/>
                <a:gridCol w="862012"/>
                <a:gridCol w="1655763"/>
              </a:tblGrid>
              <a:tr h="4445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表示的数值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32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8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5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8726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37" name="Group 57"/>
          <p:cNvGraphicFramePr>
            <a:graphicFrameLocks noGrp="1"/>
          </p:cNvGraphicFramePr>
          <p:nvPr/>
        </p:nvGraphicFramePr>
        <p:xfrm>
          <a:off x="108585" y="1341438"/>
          <a:ext cx="4248150" cy="5054598"/>
        </p:xfrm>
        <a:graphic>
          <a:graphicData uri="http://schemas.openxmlformats.org/drawingml/2006/table">
            <a:tbl>
              <a:tblPr/>
              <a:tblGrid>
                <a:gridCol w="933450"/>
                <a:gridCol w="939800"/>
                <a:gridCol w="935037"/>
                <a:gridCol w="1439863"/>
              </a:tblGrid>
              <a:tr h="70112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器件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表示数值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十进制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3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7792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0965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  <a:tr h="55251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50000"/>
                        <a:buFont typeface="Wingdings 2" panose="05020102010507070707" pitchFamily="18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SzPct val="60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9749" name="内容占位符 2"/>
          <p:cNvSpPr/>
          <p:nvPr/>
        </p:nvSpPr>
        <p:spPr>
          <a:xfrm>
            <a:off x="4572000" y="1341755"/>
            <a:ext cx="4464050" cy="4105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若一个电子元器件代表二进制中的一位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bit,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比特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左表就是用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位的二进制表示了十进制的数值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" panose="05000000000000000000" pitchFamily="2" charset="2"/>
              <a:buChar char="n"/>
            </a:pP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“二进制”数制</a:t>
            </a: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只有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两个数码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基数为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，进位规则是“逢二进一”，借位规则是“借一当二”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800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285750" lvl="2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黑体" panose="02010609060101010101" pitchFamily="49" charset="-122"/>
              </a:rPr>
              <a:t>二进制和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十进制如何转换，查阅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数字逻辑电路</a:t>
            </a:r>
            <a:r>
              <a:rPr lang="en-US" altLang="zh-CN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sz="1800" i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书籍或者上网搜索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50000"/>
              <a:buFont typeface="Wingdings 2" panose="05020102010507070707" pitchFamily="18" charset="2"/>
              <a:buChar char=""/>
            </a:pPr>
            <a:endParaRPr lang="en-US" altLang="zh-CN" sz="1800" i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50" name="Rectangle 2"/>
          <p:cNvSpPr/>
          <p:nvPr/>
        </p:nvSpPr>
        <p:spPr>
          <a:xfrm>
            <a:off x="2987675" y="188913"/>
            <a:ext cx="5864225" cy="7397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计算机中的数据存储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6230e6f-fcc7-497b-8a04-ae8241becaea"/>
  <p:tag name="COMMONDATA" val="eyJoZGlkIjoiZWFmNTU3YzQ2ODQ4NzhmYzBlOWVkZmMxNzkzODJlNDQifQ=="/>
  <p:tag name="commondata" val="eyJoZGlkIjoiMDk3NjAwYTMxMDI0ZTUyOGI4Yjg2MWM0ZmJkMjQ2Zj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61fde6-fc61-40cc-b0d6-57b7ec54ad5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b3ac26d-01a6-40b6-9f0e-9f37e534c618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20343"/>
  <p:tag name="MH_LIBRARY" val="GRAPHIC"/>
  <p:tag name="MH_TYPE" val="SubTitle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9f9804-221b-418e-be89-7ad84306f96e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1"/>
  <p:tag name="MH_CATEGORY" val="#QiTTB#"/>
  <p:tag name="MH_LAYOUT" val="Text"/>
  <p:tag name="MH" val="20170806112925"/>
  <p:tag name="MH_LIBRARY" val="GRAPHI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6105329"/>
  <p:tag name="MH_LIBRARY" val="GRAPHIC"/>
  <p:tag name="MH_TYPE" val="Title"/>
  <p:tag name="MH_ORDER" val="1"/>
</p:tagLst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示例演示文稿幻灯片（聚焦科技设计） 1">
        <a:dk1>
          <a:srgbClr val="1D528D"/>
        </a:dk1>
        <a:lt1>
          <a:srgbClr val="FFFFFF"/>
        </a:lt1>
        <a:dk2>
          <a:srgbClr val="000000"/>
        </a:dk2>
        <a:lt2>
          <a:srgbClr val="B2B2B2"/>
        </a:lt2>
        <a:accent1>
          <a:srgbClr val="2D6BC7"/>
        </a:accent1>
        <a:accent2>
          <a:srgbClr val="FF9900"/>
        </a:accent2>
        <a:accent3>
          <a:srgbClr val="FFFFFF"/>
        </a:accent3>
        <a:accent4>
          <a:srgbClr val="174578"/>
        </a:accent4>
        <a:accent5>
          <a:srgbClr val="ADBAE0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2">
        <a:dk1>
          <a:srgbClr val="808080"/>
        </a:dk1>
        <a:lt1>
          <a:srgbClr val="FFFFFF"/>
        </a:lt1>
        <a:dk2>
          <a:srgbClr val="000000"/>
        </a:dk2>
        <a:lt2>
          <a:srgbClr val="B2B2B2"/>
        </a:lt2>
        <a:accent1>
          <a:srgbClr val="058089"/>
        </a:accent1>
        <a:accent2>
          <a:srgbClr val="66BE0E"/>
        </a:accent2>
        <a:accent3>
          <a:srgbClr val="FFFFFF"/>
        </a:accent3>
        <a:accent4>
          <a:srgbClr val="6C6C6C"/>
        </a:accent4>
        <a:accent5>
          <a:srgbClr val="AAC0C4"/>
        </a:accent5>
        <a:accent6>
          <a:srgbClr val="5CAC0C"/>
        </a:accent6>
        <a:hlink>
          <a:srgbClr val="2CA9D0"/>
        </a:hlink>
        <a:folHlink>
          <a:srgbClr val="4841D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示例演示文稿幻灯片（聚焦科技设计） 3">
        <a:dk1>
          <a:srgbClr val="1D528D"/>
        </a:dk1>
        <a:lt1>
          <a:srgbClr val="FFFFFF"/>
        </a:lt1>
        <a:dk2>
          <a:srgbClr val="000000"/>
        </a:dk2>
        <a:lt2>
          <a:srgbClr val="CACACA"/>
        </a:lt2>
        <a:accent1>
          <a:srgbClr val="0099CC"/>
        </a:accent1>
        <a:accent2>
          <a:srgbClr val="8BC84E"/>
        </a:accent2>
        <a:accent3>
          <a:srgbClr val="FFFFFF"/>
        </a:accent3>
        <a:accent4>
          <a:srgbClr val="174578"/>
        </a:accent4>
        <a:accent5>
          <a:srgbClr val="AACAE2"/>
        </a:accent5>
        <a:accent6>
          <a:srgbClr val="7DB546"/>
        </a:accent6>
        <a:hlink>
          <a:srgbClr val="6E81E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</TotalTime>
  <Words>4809</Words>
  <Application>Microsoft Office PowerPoint</Application>
  <PresentationFormat>全屏显示(4:3)</PresentationFormat>
  <Paragraphs>1157</Paragraphs>
  <Slides>63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6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主题1</vt:lpstr>
      <vt:lpstr>2_主题1</vt:lpstr>
      <vt:lpstr>3_主题1</vt:lpstr>
      <vt:lpstr>4_主题1</vt:lpstr>
      <vt:lpstr>1_主题1</vt:lpstr>
      <vt:lpstr>5_主题1</vt:lpstr>
      <vt:lpstr>Equation.3</vt:lpstr>
      <vt:lpstr>程序设计基础</vt:lpstr>
      <vt:lpstr>回顾</vt:lpstr>
      <vt:lpstr>PowerPoint 演示文稿</vt:lpstr>
      <vt:lpstr>PowerPoint 演示文稿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实际问题中的数据类型</vt:lpstr>
      <vt:lpstr>  整数</vt:lpstr>
      <vt:lpstr>  改进</vt:lpstr>
      <vt:lpstr>补码</vt:lpstr>
      <vt:lpstr>实际问题中的数据类型</vt:lpstr>
      <vt:lpstr>实数</vt:lpstr>
      <vt:lpstr>实际问题中的数据类型</vt:lpstr>
      <vt:lpstr>PowerPoint 演示文稿</vt:lpstr>
      <vt:lpstr>PowerPoint 演示文稿</vt:lpstr>
      <vt:lpstr>练习</vt:lpstr>
      <vt:lpstr>小结</vt:lpstr>
      <vt:lpstr>实际问题中的数据类型</vt:lpstr>
      <vt:lpstr>  常量</vt:lpstr>
      <vt:lpstr>数值常量</vt:lpstr>
      <vt:lpstr>字符常量</vt:lpstr>
      <vt:lpstr>PowerPoint 演示文稿</vt:lpstr>
      <vt:lpstr>PowerPoint 演示文稿</vt:lpstr>
      <vt:lpstr>符号常量</vt:lpstr>
      <vt:lpstr>实际问题中的数据类型</vt:lpstr>
      <vt:lpstr> 变量</vt:lpstr>
      <vt:lpstr>定义变量</vt:lpstr>
      <vt:lpstr>数据类型关键字</vt:lpstr>
      <vt:lpstr>小结</vt:lpstr>
      <vt:lpstr>溢出</vt:lpstr>
      <vt:lpstr>溢出</vt:lpstr>
      <vt:lpstr>溢出</vt:lpstr>
      <vt:lpstr>PowerPoint 演示文稿</vt:lpstr>
      <vt:lpstr>PowerPoint 演示文稿</vt:lpstr>
      <vt:lpstr>标识符(identifier)</vt:lpstr>
      <vt:lpstr>练习</vt:lpstr>
      <vt:lpstr>主要内容</vt:lpstr>
      <vt:lpstr>运算符</vt:lpstr>
      <vt:lpstr>算术运算符</vt:lpstr>
      <vt:lpstr>算术运算符注意</vt:lpstr>
      <vt:lpstr>自增运算符</vt:lpstr>
      <vt:lpstr>注意</vt:lpstr>
      <vt:lpstr>注意</vt:lpstr>
      <vt:lpstr>赋值运算符</vt:lpstr>
      <vt:lpstr>  复合赋值运算符 </vt:lpstr>
      <vt:lpstr>  运算符小结 </vt:lpstr>
      <vt:lpstr>  运算中数据类型转换 </vt:lpstr>
      <vt:lpstr>PowerPoint 演示文稿</vt:lpstr>
      <vt:lpstr>  强制类型转换运算符 </vt:lpstr>
      <vt:lpstr>主要内容</vt:lpstr>
      <vt:lpstr>数据的输入输出</vt:lpstr>
      <vt:lpstr>数据的输入输出</vt:lpstr>
      <vt:lpstr>PowerPoint 演示文稿</vt:lpstr>
      <vt:lpstr>格式输出函数</vt:lpstr>
    </vt:vector>
  </TitlesOfParts>
  <Company>bit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lfx</dc:creator>
  <cp:keywords>计算机文化基础电子教案</cp:keywords>
  <cp:lastModifiedBy>PC</cp:lastModifiedBy>
  <cp:revision>1147</cp:revision>
  <dcterms:created xsi:type="dcterms:W3CDTF">2005-09-08T00:12:00Z</dcterms:created>
  <dcterms:modified xsi:type="dcterms:W3CDTF">2024-09-20T05:44:01Z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BB00D258E92D45AD8C44EF394AE35FF8_13</vt:lpwstr>
  </property>
</Properties>
</file>