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62"/>
  </p:handoutMasterIdLst>
  <p:sldIdLst>
    <p:sldId id="442" r:id="rId3"/>
    <p:sldId id="444" r:id="rId4"/>
    <p:sldId id="385" r:id="rId5"/>
    <p:sldId id="382" r:id="rId6"/>
    <p:sldId id="390" r:id="rId7"/>
    <p:sldId id="392" r:id="rId8"/>
    <p:sldId id="391" r:id="rId9"/>
    <p:sldId id="453" r:id="rId10"/>
    <p:sldId id="393" r:id="rId11"/>
    <p:sldId id="394" r:id="rId12"/>
    <p:sldId id="395" r:id="rId13"/>
    <p:sldId id="454" r:id="rId14"/>
    <p:sldId id="445" r:id="rId15"/>
    <p:sldId id="446" r:id="rId16"/>
    <p:sldId id="447" r:id="rId17"/>
    <p:sldId id="448" r:id="rId18"/>
    <p:sldId id="449" r:id="rId19"/>
    <p:sldId id="450" r:id="rId20"/>
    <p:sldId id="396" r:id="rId21"/>
    <p:sldId id="488" r:id="rId22"/>
    <p:sldId id="404" r:id="rId23"/>
    <p:sldId id="457" r:id="rId24"/>
    <p:sldId id="401" r:id="rId25"/>
    <p:sldId id="456" r:id="rId26"/>
    <p:sldId id="402" r:id="rId27"/>
    <p:sldId id="403" r:id="rId28"/>
    <p:sldId id="477" r:id="rId29"/>
    <p:sldId id="434" r:id="rId30"/>
    <p:sldId id="441" r:id="rId31"/>
    <p:sldId id="465" r:id="rId32"/>
    <p:sldId id="435" r:id="rId33"/>
    <p:sldId id="437" r:id="rId34"/>
    <p:sldId id="499" r:id="rId35"/>
    <p:sldId id="536" r:id="rId36"/>
    <p:sldId id="537" r:id="rId37"/>
    <p:sldId id="468" r:id="rId38"/>
    <p:sldId id="469" r:id="rId39"/>
    <p:sldId id="472" r:id="rId40"/>
    <p:sldId id="491" r:id="rId41"/>
    <p:sldId id="471" r:id="rId42"/>
    <p:sldId id="510" r:id="rId43"/>
    <p:sldId id="492" r:id="rId44"/>
    <p:sldId id="473" r:id="rId45"/>
    <p:sldId id="569" r:id="rId46"/>
    <p:sldId id="570" r:id="rId47"/>
    <p:sldId id="538" r:id="rId48"/>
    <p:sldId id="501" r:id="rId49"/>
    <p:sldId id="559" r:id="rId50"/>
    <p:sldId id="502" r:id="rId51"/>
    <p:sldId id="505" r:id="rId52"/>
    <p:sldId id="512" r:id="rId53"/>
    <p:sldId id="513" r:id="rId55"/>
    <p:sldId id="528" r:id="rId56"/>
    <p:sldId id="531" r:id="rId57"/>
    <p:sldId id="530" r:id="rId58"/>
    <p:sldId id="571" r:id="rId59"/>
    <p:sldId id="560" r:id="rId60"/>
    <p:sldId id="573" r:id="rId61"/>
  </p:sldIdLst>
  <p:sldSz cx="9144000" cy="6858000" type="screen4x3"/>
  <p:notesSz cx="10234295" cy="7099300"/>
  <p:custDataLst>
    <p:tags r:id="rId6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6F7FE"/>
    <a:srgbClr val="CC3300"/>
    <a:srgbClr val="0C000C"/>
    <a:srgbClr val="9AFE22"/>
    <a:srgbClr val="FF3399"/>
    <a:srgbClr val="FFCCCC"/>
    <a:srgbClr val="25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/>
    <p:restoredTop sz="98540"/>
  </p:normalViewPr>
  <p:slideViewPr>
    <p:cSldViewPr showGuides="1">
      <p:cViewPr>
        <p:scale>
          <a:sx n="70" d="100"/>
          <a:sy n="70" d="100"/>
        </p:scale>
        <p:origin x="-3120" y="-1142"/>
      </p:cViewPr>
      <p:guideLst>
        <p:guide orient="horz" pos="2128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gs" Target="tags/tag39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3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 b="0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b="0" i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8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 b="0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300" b="0" i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300" b="0" i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>
          <a:xfrm>
            <a:off x="1023938" y="3371850"/>
            <a:ext cx="8186737" cy="3195638"/>
          </a:xfrm>
        </p:spPr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xfrm>
            <a:off x="1023938" y="3371850"/>
            <a:ext cx="8186737" cy="3195638"/>
          </a:xfrm>
        </p:spPr>
        <p:txBody>
          <a:bodyPr wrap="square" lIns="99048" tIns="49524" rIns="99048" bIns="49524" anchor="t" anchorCtr="0"/>
          <a:lstStyle/>
          <a:p>
            <a:pPr lvl="0"/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368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57625"/>
            <a:ext cx="4038600" cy="24368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00213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3" y="3719513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6" imgW="3645535" imgH="3930650" progId="Photoshop.Image.6">
                    <p:embed/>
                  </p:oleObj>
                </mc:Choice>
                <mc:Fallback>
                  <p:oleObj name="" r:id="rId16" imgW="3645535" imgH="3930650" progId="Photoshop.Image.6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7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8" imgW="2575560" imgH="2545080" progId="Photoshop.Image.6">
                    <p:embed/>
                  </p:oleObj>
                </mc:Choice>
                <mc:Fallback>
                  <p:oleObj name="" r:id="rId18" imgW="2575560" imgH="2545080" progId="Photoshop.Image.6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5.xml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4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3.xml"/><Relationship Id="rId16" Type="http://schemas.openxmlformats.org/officeDocument/2006/relationships/image" Target="../media/image15.png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7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8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19.png"/><Relationship Id="rId1" Type="http://schemas.openxmlformats.org/officeDocument/2006/relationships/tags" Target="../tags/tag29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23.png"/><Relationship Id="rId1" Type="http://schemas.openxmlformats.org/officeDocument/2006/relationships/tags" Target="../tags/tag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altLang="en-US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type="subTitle" idx="1"/>
          </p:nvPr>
        </p:nvSpPr>
        <p:spPr>
          <a:xfrm>
            <a:off x="2771775" y="4365625"/>
            <a:ext cx="3600450" cy="1443990"/>
          </a:xfrm>
        </p:spPr>
        <p:txBody>
          <a:bodyPr vert="horz" wrap="square" lIns="91440" tIns="72000" rIns="91440" bIns="45720" anchor="t" anchorCtr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  <a:endParaRPr kumimoji="0" lang="zh-CN" altLang="en-US" sz="1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  <a:endParaRPr kumimoji="0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kumimoji="0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 txBox="1"/>
          <p:nvPr/>
        </p:nvSpPr>
        <p:spPr>
          <a:xfrm>
            <a:off x="6143625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3600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b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举例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6156325" cy="57626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</a:rPr>
              <a:t>do-while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语句实现</a:t>
            </a:r>
            <a:r>
              <a:rPr lang="en-US" altLang="zh-CN" sz="2800" dirty="0"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相加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07" name="Rectangle 3"/>
          <p:cNvSpPr/>
          <p:nvPr/>
        </p:nvSpPr>
        <p:spPr>
          <a:xfrm>
            <a:off x="144463" y="2132013"/>
            <a:ext cx="5940425" cy="4681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int  main( )</a:t>
            </a:r>
            <a:endParaRPr lang="en-US" altLang="zh-CN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{  int i=1, sum = 0 </a:t>
            </a: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 { </a:t>
            </a:r>
            <a:endParaRPr lang="en-US" altLang="zh-CN" sz="3200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sum=sum+6 </a:t>
            </a: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    </a:t>
            </a:r>
            <a:endParaRPr lang="zh-CN" altLang="en-US" sz="3200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++ </a:t>
            </a: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3200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 while ( i &lt;= 100 ) </a:t>
            </a:r>
            <a:r>
              <a:rPr lang="zh-CN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3600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printf ( "The sum is: %d", sum ) </a:t>
            </a: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return 0;</a:t>
            </a:r>
            <a:endParaRPr lang="zh-CN" altLang="en-US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zh-CN" altLang="en-US" sz="2800" b="0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5363" name="Group 27"/>
          <p:cNvGrpSpPr/>
          <p:nvPr/>
        </p:nvGrpSpPr>
        <p:grpSpPr>
          <a:xfrm>
            <a:off x="5364480" y="1383348"/>
            <a:ext cx="3744913" cy="3276600"/>
            <a:chOff x="3061" y="1933"/>
            <a:chExt cx="2359" cy="2064"/>
          </a:xfrm>
        </p:grpSpPr>
        <p:sp>
          <p:nvSpPr>
            <p:cNvPr id="15364" name="Rectangle 5"/>
            <p:cNvSpPr/>
            <p:nvPr/>
          </p:nvSpPr>
          <p:spPr>
            <a:xfrm>
              <a:off x="3644" y="2125"/>
              <a:ext cx="1056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5" name="Rectangle 6"/>
            <p:cNvSpPr/>
            <p:nvPr/>
          </p:nvSpPr>
          <p:spPr>
            <a:xfrm>
              <a:off x="3308" y="3757"/>
              <a:ext cx="2040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do-while</a:t>
              </a:r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6" name="Line 7"/>
            <p:cNvSpPr/>
            <p:nvPr/>
          </p:nvSpPr>
          <p:spPr>
            <a:xfrm>
              <a:off x="4172" y="1933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67" name="AutoShape 8"/>
            <p:cNvSpPr/>
            <p:nvPr/>
          </p:nvSpPr>
          <p:spPr>
            <a:xfrm>
              <a:off x="3652" y="2797"/>
              <a:ext cx="1056" cy="432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8" name="Line 9"/>
            <p:cNvSpPr/>
            <p:nvPr/>
          </p:nvSpPr>
          <p:spPr>
            <a:xfrm>
              <a:off x="4700" y="3013"/>
              <a:ext cx="72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9" name="Line 10"/>
            <p:cNvSpPr/>
            <p:nvPr/>
          </p:nvSpPr>
          <p:spPr>
            <a:xfrm>
              <a:off x="5420" y="3029"/>
              <a:ext cx="0" cy="48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0" name="Line 11"/>
            <p:cNvSpPr/>
            <p:nvPr/>
          </p:nvSpPr>
          <p:spPr>
            <a:xfrm>
              <a:off x="4316" y="3517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1" name="Line 12"/>
            <p:cNvSpPr/>
            <p:nvPr/>
          </p:nvSpPr>
          <p:spPr>
            <a:xfrm>
              <a:off x="4287" y="3521"/>
              <a:ext cx="0" cy="24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72" name="Text Box 13"/>
            <p:cNvSpPr txBox="1"/>
            <p:nvPr/>
          </p:nvSpPr>
          <p:spPr>
            <a:xfrm>
              <a:off x="4688" y="2772"/>
              <a:ext cx="19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4" name="Text Box 16"/>
            <p:cNvSpPr txBox="1"/>
            <p:nvPr/>
          </p:nvSpPr>
          <p:spPr>
            <a:xfrm>
              <a:off x="3759" y="3150"/>
              <a:ext cx="35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5" name="Line 17"/>
            <p:cNvSpPr/>
            <p:nvPr/>
          </p:nvSpPr>
          <p:spPr>
            <a:xfrm>
              <a:off x="4172" y="3229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6" name="Line 18"/>
            <p:cNvSpPr/>
            <p:nvPr/>
          </p:nvSpPr>
          <p:spPr>
            <a:xfrm flipH="1">
              <a:off x="3068" y="3421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7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8" name="Line 20"/>
            <p:cNvSpPr/>
            <p:nvPr/>
          </p:nvSpPr>
          <p:spPr>
            <a:xfrm flipV="1">
              <a:off x="3068" y="2029"/>
              <a:ext cx="0" cy="13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9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0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81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2" name="Line 19"/>
            <p:cNvSpPr/>
            <p:nvPr/>
          </p:nvSpPr>
          <p:spPr>
            <a:xfrm>
              <a:off x="3077" y="2028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对比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4895850" cy="50403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do-while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语句与</a:t>
            </a:r>
            <a:r>
              <a:rPr lang="en-US" altLang="zh-CN" sz="2800" dirty="0">
                <a:latin typeface="Times New Roman" panose="02020603050405020304" pitchFamily="18" charset="0"/>
              </a:rPr>
              <a:t>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语句的区别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do-while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语句是先执行循环体语句一次，再判断条件是否成立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语句则是先判断条件是否成立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如果条件成立才执行循环体语句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根本区别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do-while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语句的循环体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至少被执行一次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语句的循环体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可能一次都不执行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6234113" y="5376863"/>
            <a:ext cx="1489075" cy="261937"/>
          </a:xfrm>
          <a:prstGeom prst="rect">
            <a:avLst/>
          </a:prstGeom>
          <a:solidFill>
            <a:srgbClr val="FFFF00"/>
          </a:solidFill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循环体语句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6"/>
          <p:cNvSpPr/>
          <p:nvPr/>
        </p:nvSpPr>
        <p:spPr>
          <a:xfrm>
            <a:off x="5929313" y="6167438"/>
            <a:ext cx="2646362" cy="261937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语句的下一语句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Line 7"/>
          <p:cNvSpPr/>
          <p:nvPr/>
        </p:nvSpPr>
        <p:spPr>
          <a:xfrm>
            <a:off x="7046913" y="4227513"/>
            <a:ext cx="0" cy="20955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7414" name="AutoShape 8"/>
          <p:cNvSpPr/>
          <p:nvPr/>
        </p:nvSpPr>
        <p:spPr>
          <a:xfrm>
            <a:off x="6302375" y="4437063"/>
            <a:ext cx="1489075" cy="469900"/>
          </a:xfrm>
          <a:prstGeom prst="diamond">
            <a:avLst/>
          </a:prstGeom>
          <a:solidFill>
            <a:srgbClr val="00D7F4"/>
          </a:solidFill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Line 9"/>
          <p:cNvSpPr/>
          <p:nvPr/>
        </p:nvSpPr>
        <p:spPr>
          <a:xfrm>
            <a:off x="7791450" y="4672013"/>
            <a:ext cx="1016000" cy="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6" name="Line 10"/>
          <p:cNvSpPr/>
          <p:nvPr/>
        </p:nvSpPr>
        <p:spPr>
          <a:xfrm>
            <a:off x="8807450" y="4672013"/>
            <a:ext cx="0" cy="1254125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7" name="Line 11"/>
          <p:cNvSpPr/>
          <p:nvPr/>
        </p:nvSpPr>
        <p:spPr>
          <a:xfrm>
            <a:off x="7250113" y="5907088"/>
            <a:ext cx="1557337" cy="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8" name="Line 12"/>
          <p:cNvSpPr/>
          <p:nvPr/>
        </p:nvSpPr>
        <p:spPr>
          <a:xfrm>
            <a:off x="7250113" y="5907088"/>
            <a:ext cx="0" cy="26035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7419" name="Text Box 13"/>
          <p:cNvSpPr txBox="1"/>
          <p:nvPr/>
        </p:nvSpPr>
        <p:spPr>
          <a:xfrm>
            <a:off x="7777163" y="4357688"/>
            <a:ext cx="285750" cy="33655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Line 14"/>
          <p:cNvSpPr/>
          <p:nvPr/>
        </p:nvSpPr>
        <p:spPr>
          <a:xfrm>
            <a:off x="7051675" y="4906963"/>
            <a:ext cx="0" cy="4699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7421" name="Text Box 15"/>
          <p:cNvSpPr txBox="1"/>
          <p:nvPr/>
        </p:nvSpPr>
        <p:spPr>
          <a:xfrm>
            <a:off x="6562725" y="5026025"/>
            <a:ext cx="488950" cy="33655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非0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22" name="Group 33"/>
          <p:cNvGrpSpPr/>
          <p:nvPr/>
        </p:nvGrpSpPr>
        <p:grpSpPr>
          <a:xfrm>
            <a:off x="5692775" y="1484313"/>
            <a:ext cx="2808288" cy="2195512"/>
            <a:chOff x="3243" y="935"/>
            <a:chExt cx="1769" cy="1383"/>
          </a:xfrm>
        </p:grpSpPr>
        <p:sp>
          <p:nvSpPr>
            <p:cNvPr id="17423" name="Rectangle 17"/>
            <p:cNvSpPr/>
            <p:nvPr/>
          </p:nvSpPr>
          <p:spPr>
            <a:xfrm>
              <a:off x="3676" y="1064"/>
              <a:ext cx="794" cy="160"/>
            </a:xfrm>
            <a:prstGeom prst="rect">
              <a:avLst/>
            </a:prstGeom>
            <a:solidFill>
              <a:srgbClr val="FFFF00"/>
            </a:solidFill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Rectangle 18"/>
            <p:cNvSpPr/>
            <p:nvPr/>
          </p:nvSpPr>
          <p:spPr>
            <a:xfrm>
              <a:off x="3424" y="2157"/>
              <a:ext cx="1534" cy="16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do-while</a:t>
              </a:r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Line 19"/>
            <p:cNvSpPr/>
            <p:nvPr/>
          </p:nvSpPr>
          <p:spPr>
            <a:xfrm>
              <a:off x="4073" y="935"/>
              <a:ext cx="0" cy="12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26" name="AutoShape 20"/>
            <p:cNvSpPr/>
            <p:nvPr/>
          </p:nvSpPr>
          <p:spPr>
            <a:xfrm>
              <a:off x="3682" y="1514"/>
              <a:ext cx="794" cy="289"/>
            </a:xfrm>
            <a:prstGeom prst="diamond">
              <a:avLst/>
            </a:prstGeom>
            <a:solidFill>
              <a:srgbClr val="00D7F4"/>
            </a:solidFill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Line 21"/>
            <p:cNvSpPr/>
            <p:nvPr/>
          </p:nvSpPr>
          <p:spPr>
            <a:xfrm>
              <a:off x="4470" y="1659"/>
              <a:ext cx="542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8" name="Line 22"/>
            <p:cNvSpPr/>
            <p:nvPr/>
          </p:nvSpPr>
          <p:spPr>
            <a:xfrm>
              <a:off x="5012" y="1669"/>
              <a:ext cx="0" cy="32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9" name="Line 23"/>
            <p:cNvSpPr/>
            <p:nvPr/>
          </p:nvSpPr>
          <p:spPr>
            <a:xfrm>
              <a:off x="4182" y="1996"/>
              <a:ext cx="83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0" name="Line 24"/>
            <p:cNvSpPr/>
            <p:nvPr/>
          </p:nvSpPr>
          <p:spPr>
            <a:xfrm>
              <a:off x="4182" y="1996"/>
              <a:ext cx="0" cy="16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31" name="Text Box 25"/>
            <p:cNvSpPr txBox="1"/>
            <p:nvPr/>
          </p:nvSpPr>
          <p:spPr>
            <a:xfrm>
              <a:off x="4468" y="1480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Line 26"/>
            <p:cNvSpPr/>
            <p:nvPr/>
          </p:nvSpPr>
          <p:spPr>
            <a:xfrm>
              <a:off x="4076" y="1224"/>
              <a:ext cx="0" cy="29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33" name="Text Box 27"/>
            <p:cNvSpPr txBox="1"/>
            <p:nvPr/>
          </p:nvSpPr>
          <p:spPr>
            <a:xfrm>
              <a:off x="3751" y="1752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Line 28"/>
            <p:cNvSpPr/>
            <p:nvPr/>
          </p:nvSpPr>
          <p:spPr>
            <a:xfrm>
              <a:off x="4073" y="1803"/>
              <a:ext cx="0" cy="12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5" name="Line 29"/>
            <p:cNvSpPr/>
            <p:nvPr/>
          </p:nvSpPr>
          <p:spPr>
            <a:xfrm flipH="1">
              <a:off x="3243" y="1932"/>
              <a:ext cx="83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6" name="Line 30"/>
            <p:cNvSpPr/>
            <p:nvPr/>
          </p:nvSpPr>
          <p:spPr>
            <a:xfrm>
              <a:off x="3243" y="999"/>
              <a:ext cx="83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37" name="Line 31"/>
            <p:cNvSpPr/>
            <p:nvPr/>
          </p:nvSpPr>
          <p:spPr>
            <a:xfrm flipV="1">
              <a:off x="3243" y="999"/>
              <a:ext cx="0" cy="933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cxnSp>
        <p:nvCxnSpPr>
          <p:cNvPr id="17438" name="形状 32"/>
          <p:cNvCxnSpPr/>
          <p:nvPr/>
        </p:nvCxnSpPr>
        <p:spPr>
          <a:xfrm rot="5400000" flipH="1" flipV="1">
            <a:off x="6434138" y="4951413"/>
            <a:ext cx="1239837" cy="68262"/>
          </a:xfrm>
          <a:prstGeom prst="bentConnector5">
            <a:avLst>
              <a:gd name="adj1" fmla="val -16773"/>
              <a:gd name="adj2" fmla="val -1916282"/>
              <a:gd name="adj3" fmla="val 99870"/>
            </a:avLst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循环结构程序设计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sz="4400" b="1" dirty="0">
                <a:latin typeface="Times New Roman" panose="02020603050405020304" pitchFamily="18" charset="0"/>
              </a:rPr>
              <a:t>for </a:t>
            </a:r>
            <a:r>
              <a:rPr lang="zh-CN" altLang="en-US" sz="4400" b="1" dirty="0">
                <a:latin typeface="Times New Roman" panose="02020603050405020304" pitchFamily="18" charset="0"/>
              </a:rPr>
              <a:t>语句</a:t>
            </a:r>
            <a:endParaRPr lang="zh-CN" altLang="en-US" sz="4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6985000" cy="528637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语句：用于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循环次数已知</a:t>
            </a:r>
            <a:r>
              <a:rPr lang="zh-CN" altLang="en-US" sz="2800" dirty="0">
                <a:latin typeface="Times New Roman" panose="02020603050405020304" pitchFamily="18" charset="0"/>
              </a:rPr>
              <a:t>的情况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一般格式为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for    (</a:t>
            </a:r>
            <a:r>
              <a:rPr lang="en-US" altLang="zh-CN" sz="2400" dirty="0">
                <a:latin typeface="Times New Roman" panose="02020603050405020304" pitchFamily="18" charset="0"/>
              </a:rPr>
              <a:t> 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1&gt;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2&gt;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3&gt;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) 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循环体语句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循环的执行流程如图：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400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例：求</a:t>
            </a:r>
            <a:r>
              <a:rPr lang="en-US" altLang="zh-CN" sz="2400" b="1" dirty="0">
                <a:latin typeface="Times New Roman" panose="02020603050405020304" pitchFamily="18" charset="0"/>
              </a:rPr>
              <a:t>10!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	     n=1;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for ( i = 1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 &lt;= 10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 ++)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     {   n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= n*i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459" name="Group 63"/>
          <p:cNvGrpSpPr/>
          <p:nvPr/>
        </p:nvGrpSpPr>
        <p:grpSpPr>
          <a:xfrm>
            <a:off x="5435600" y="2779713"/>
            <a:ext cx="3603625" cy="3241675"/>
            <a:chOff x="3490" y="1434"/>
            <a:chExt cx="2270" cy="2042"/>
          </a:xfrm>
        </p:grpSpPr>
        <p:grpSp>
          <p:nvGrpSpPr>
            <p:cNvPr id="19460" name="Group 43"/>
            <p:cNvGrpSpPr/>
            <p:nvPr/>
          </p:nvGrpSpPr>
          <p:grpSpPr>
            <a:xfrm>
              <a:off x="3490" y="1434"/>
              <a:ext cx="2270" cy="2042"/>
              <a:chOff x="3490" y="1434"/>
              <a:chExt cx="2270" cy="2042"/>
            </a:xfrm>
          </p:grpSpPr>
          <p:sp>
            <p:nvSpPr>
              <p:cNvPr id="19461" name="Line 5"/>
              <p:cNvSpPr/>
              <p:nvPr/>
            </p:nvSpPr>
            <p:spPr>
              <a:xfrm>
                <a:off x="4625" y="1434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62" name="Rectangle 6"/>
              <p:cNvSpPr/>
              <p:nvPr/>
            </p:nvSpPr>
            <p:spPr>
              <a:xfrm>
                <a:off x="4145" y="1591"/>
                <a:ext cx="960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计算表达式1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3" name="Rectangle 7"/>
              <p:cNvSpPr/>
              <p:nvPr/>
            </p:nvSpPr>
            <p:spPr>
              <a:xfrm>
                <a:off x="4101" y="2455"/>
                <a:ext cx="961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4" name="Rectangle 8"/>
              <p:cNvSpPr/>
              <p:nvPr/>
            </p:nvSpPr>
            <p:spPr>
              <a:xfrm>
                <a:off x="4145" y="2808"/>
                <a:ext cx="960" cy="197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计算表达式3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5" name="Rectangle 9"/>
              <p:cNvSpPr/>
              <p:nvPr/>
            </p:nvSpPr>
            <p:spPr>
              <a:xfrm>
                <a:off x="3839" y="3280"/>
                <a:ext cx="1484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for</a:t>
                </a:r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语句的下一语句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6" name="Line 10"/>
              <p:cNvSpPr/>
              <p:nvPr/>
            </p:nvSpPr>
            <p:spPr>
              <a:xfrm>
                <a:off x="4625" y="1787"/>
                <a:ext cx="0" cy="15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67" name="AutoShape 11"/>
              <p:cNvSpPr/>
              <p:nvPr/>
            </p:nvSpPr>
            <p:spPr>
              <a:xfrm>
                <a:off x="4145" y="1945"/>
                <a:ext cx="960" cy="353"/>
              </a:xfrm>
              <a:prstGeom prst="diamond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表达式2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8" name="Line 12"/>
              <p:cNvSpPr/>
              <p:nvPr/>
            </p:nvSpPr>
            <p:spPr>
              <a:xfrm>
                <a:off x="4625" y="2298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69" name="Line 13"/>
              <p:cNvSpPr/>
              <p:nvPr/>
            </p:nvSpPr>
            <p:spPr>
              <a:xfrm>
                <a:off x="4625" y="2651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70" name="Line 14"/>
              <p:cNvSpPr/>
              <p:nvPr/>
            </p:nvSpPr>
            <p:spPr>
              <a:xfrm>
                <a:off x="4625" y="3005"/>
                <a:ext cx="0" cy="11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1" name="Line 15"/>
              <p:cNvSpPr/>
              <p:nvPr/>
            </p:nvSpPr>
            <p:spPr>
              <a:xfrm flipH="1">
                <a:off x="3490" y="3123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2" name="Line 16"/>
              <p:cNvSpPr/>
              <p:nvPr/>
            </p:nvSpPr>
            <p:spPr>
              <a:xfrm flipV="1">
                <a:off x="3490" y="1866"/>
                <a:ext cx="0" cy="12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3" name="Line 17"/>
              <p:cNvSpPr/>
              <p:nvPr/>
            </p:nvSpPr>
            <p:spPr>
              <a:xfrm>
                <a:off x="3490" y="1866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74" name="Line 18"/>
              <p:cNvSpPr/>
              <p:nvPr/>
            </p:nvSpPr>
            <p:spPr>
              <a:xfrm>
                <a:off x="5105" y="2121"/>
                <a:ext cx="65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5" name="Line 19"/>
              <p:cNvSpPr/>
              <p:nvPr/>
            </p:nvSpPr>
            <p:spPr>
              <a:xfrm>
                <a:off x="5760" y="2141"/>
                <a:ext cx="0" cy="942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6" name="Line 20"/>
              <p:cNvSpPr/>
              <p:nvPr/>
            </p:nvSpPr>
            <p:spPr>
              <a:xfrm>
                <a:off x="4756" y="3083"/>
                <a:ext cx="1004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7" name="Line 21"/>
              <p:cNvSpPr/>
              <p:nvPr/>
            </p:nvSpPr>
            <p:spPr>
              <a:xfrm>
                <a:off x="4756" y="3083"/>
                <a:ext cx="0" cy="19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78" name="Text Box 22"/>
              <p:cNvSpPr txBox="1"/>
              <p:nvPr/>
            </p:nvSpPr>
            <p:spPr>
              <a:xfrm>
                <a:off x="5103" y="1888"/>
                <a:ext cx="180" cy="2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79" name="Text Box 26"/>
            <p:cNvSpPr txBox="1"/>
            <p:nvPr/>
          </p:nvSpPr>
          <p:spPr>
            <a:xfrm>
              <a:off x="4287" y="2251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28750"/>
            <a:ext cx="84248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问题：计算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若用一个变量来存放相加的结果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以上的式子可以用表达式表示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s = 0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接下来做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:s = s+6;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+6;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…  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  =  s + 6;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s + 6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这个式子要反复做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由于事先知道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s+6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这个式子要做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所以可以用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语句来实现这个算法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2640013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400" i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5435600" cy="5256213"/>
          </a:xfrm>
          <a:solidFill>
            <a:schemeClr val="lt1"/>
          </a:solidFill>
          <a:ln w="254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&lt;stdio.h&gt;</a:t>
            </a:r>
            <a:endParaRPr kumimoji="0" lang="en-US" altLang="zh-CN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main( )</a:t>
            </a:r>
            <a:endParaRPr kumimoji="0" lang="en-US" altLang="zh-CN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i, sum = 0 </a:t>
            </a:r>
            <a:r>
              <a:rPr kumimoji="0" lang="zh-CN" altLang="en-US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&lt;= 100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++)</a:t>
            </a:r>
            <a:endParaRPr kumimoji="0" lang="en-US" altLang="zh-CN" sz="2800" b="1" i="0" u="none" strike="noStrike" kern="0" cap="none" spc="0" normalizeH="0" baseline="0" noProof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{   sum = sum + 6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en-US" altLang="zh-CN" sz="2800" b="1" i="0" u="none" strike="noStrike" kern="0" cap="none" spc="0" normalizeH="0" baseline="0" noProof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800" b="1" i="0" u="none" strike="noStrike" kern="0" cap="none" spc="0" normalizeH="0" baseline="0" noProof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 ( “The sum is: %d”, sum ) </a:t>
            </a:r>
            <a:r>
              <a:rPr kumimoji="0" lang="zh-CN" altLang="en-US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return 0;</a:t>
            </a:r>
            <a:endParaRPr kumimoji="0" lang="en-US" altLang="zh-CN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2400" b="0" i="0" u="none" strike="noStrike" kern="0" cap="none" spc="0" normalizeH="0" baseline="0" noProof="1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2640013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400" i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1507" name="Group 5"/>
          <p:cNvGrpSpPr/>
          <p:nvPr/>
        </p:nvGrpSpPr>
        <p:grpSpPr>
          <a:xfrm>
            <a:off x="5540375" y="1412875"/>
            <a:ext cx="3603625" cy="3241675"/>
            <a:chOff x="3490" y="1434"/>
            <a:chExt cx="2270" cy="2042"/>
          </a:xfrm>
        </p:grpSpPr>
        <p:grpSp>
          <p:nvGrpSpPr>
            <p:cNvPr id="21508" name="Group 6"/>
            <p:cNvGrpSpPr/>
            <p:nvPr/>
          </p:nvGrpSpPr>
          <p:grpSpPr>
            <a:xfrm>
              <a:off x="3490" y="1434"/>
              <a:ext cx="2270" cy="2042"/>
              <a:chOff x="3490" y="1434"/>
              <a:chExt cx="2270" cy="2042"/>
            </a:xfrm>
          </p:grpSpPr>
          <p:sp>
            <p:nvSpPr>
              <p:cNvPr id="21509" name="Line 5"/>
              <p:cNvSpPr/>
              <p:nvPr/>
            </p:nvSpPr>
            <p:spPr>
              <a:xfrm>
                <a:off x="4625" y="1434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0" name="Rectangle 6"/>
              <p:cNvSpPr/>
              <p:nvPr/>
            </p:nvSpPr>
            <p:spPr>
              <a:xfrm>
                <a:off x="4145" y="1591"/>
                <a:ext cx="960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计算表达式1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1" name="Rectangle 7"/>
              <p:cNvSpPr/>
              <p:nvPr/>
            </p:nvSpPr>
            <p:spPr>
              <a:xfrm>
                <a:off x="4101" y="2455"/>
                <a:ext cx="961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Rectangle 8"/>
              <p:cNvSpPr/>
              <p:nvPr/>
            </p:nvSpPr>
            <p:spPr>
              <a:xfrm>
                <a:off x="4145" y="2808"/>
                <a:ext cx="960" cy="197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计算表达式3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3" name="Rectangle 9"/>
              <p:cNvSpPr/>
              <p:nvPr/>
            </p:nvSpPr>
            <p:spPr>
              <a:xfrm>
                <a:off x="3839" y="3280"/>
                <a:ext cx="1484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for</a:t>
                </a:r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语句的下一语句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Line 10"/>
              <p:cNvSpPr/>
              <p:nvPr/>
            </p:nvSpPr>
            <p:spPr>
              <a:xfrm>
                <a:off x="4625" y="1787"/>
                <a:ext cx="0" cy="15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5" name="AutoShape 11"/>
              <p:cNvSpPr/>
              <p:nvPr/>
            </p:nvSpPr>
            <p:spPr>
              <a:xfrm>
                <a:off x="4145" y="1945"/>
                <a:ext cx="960" cy="353"/>
              </a:xfrm>
              <a:prstGeom prst="diamond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表达式2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Line 12"/>
              <p:cNvSpPr/>
              <p:nvPr/>
            </p:nvSpPr>
            <p:spPr>
              <a:xfrm>
                <a:off x="4625" y="2298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7" name="Line 13"/>
              <p:cNvSpPr/>
              <p:nvPr/>
            </p:nvSpPr>
            <p:spPr>
              <a:xfrm>
                <a:off x="4625" y="2651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8" name="Line 14"/>
              <p:cNvSpPr/>
              <p:nvPr/>
            </p:nvSpPr>
            <p:spPr>
              <a:xfrm>
                <a:off x="4625" y="3005"/>
                <a:ext cx="0" cy="11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19" name="Line 15"/>
              <p:cNvSpPr/>
              <p:nvPr/>
            </p:nvSpPr>
            <p:spPr>
              <a:xfrm flipH="1">
                <a:off x="3490" y="3123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0" name="Line 16"/>
              <p:cNvSpPr/>
              <p:nvPr/>
            </p:nvSpPr>
            <p:spPr>
              <a:xfrm flipV="1">
                <a:off x="3490" y="1866"/>
                <a:ext cx="0" cy="12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1" name="Line 17"/>
              <p:cNvSpPr/>
              <p:nvPr/>
            </p:nvSpPr>
            <p:spPr>
              <a:xfrm>
                <a:off x="3490" y="1866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22" name="Line 18"/>
              <p:cNvSpPr/>
              <p:nvPr/>
            </p:nvSpPr>
            <p:spPr>
              <a:xfrm>
                <a:off x="5105" y="2121"/>
                <a:ext cx="65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3" name="Line 19"/>
              <p:cNvSpPr/>
              <p:nvPr/>
            </p:nvSpPr>
            <p:spPr>
              <a:xfrm>
                <a:off x="5760" y="2141"/>
                <a:ext cx="0" cy="942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4" name="Line 20"/>
              <p:cNvSpPr/>
              <p:nvPr/>
            </p:nvSpPr>
            <p:spPr>
              <a:xfrm>
                <a:off x="4756" y="3083"/>
                <a:ext cx="1004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5" name="Line 21"/>
              <p:cNvSpPr/>
              <p:nvPr/>
            </p:nvSpPr>
            <p:spPr>
              <a:xfrm>
                <a:off x="4756" y="3083"/>
                <a:ext cx="0" cy="19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26" name="Text Box 22"/>
              <p:cNvSpPr txBox="1"/>
              <p:nvPr/>
            </p:nvSpPr>
            <p:spPr>
              <a:xfrm>
                <a:off x="5103" y="1888"/>
                <a:ext cx="180" cy="2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27" name="Text Box 26"/>
            <p:cNvSpPr txBox="1"/>
            <p:nvPr/>
          </p:nvSpPr>
          <p:spPr>
            <a:xfrm>
              <a:off x="4287" y="2251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说明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303213" y="1293813"/>
            <a:ext cx="8229600" cy="50879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语句中,&lt;表达式1&gt; 、&lt;表达式2&gt;和&lt;表达式3&gt;都可以缺省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若&lt;表达式2&gt;缺省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默认此处的值永远为1</a:t>
            </a:r>
            <a:r>
              <a:rPr lang="zh-CN" altLang="en-US" dirty="0">
                <a:latin typeface="Times New Roman" panose="02020603050405020304" pitchFamily="18" charset="0"/>
              </a:rPr>
              <a:t>, 即永远满足循环条件，将形成死循环。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因此，在循环体中要有退出循环体的语句。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for ( i = 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++)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{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&gt;100)   break;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退出循环语句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sum = sum + 6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5579745" y="4221163"/>
            <a:ext cx="3492500" cy="720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&lt;= 100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++)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sum = sum + 6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说明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282575" y="928688"/>
            <a:ext cx="4721225" cy="5929312"/>
          </a:xfrm>
          <a:solidFill>
            <a:srgbClr val="CCFFFF"/>
          </a:solidFill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缺省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</a:rPr>
              <a:t>表达式</a:t>
            </a:r>
            <a:r>
              <a:rPr lang="en-US" altLang="zh-CN" sz="2000" dirty="0">
                <a:latin typeface="Times New Roman" panose="02020603050405020304" pitchFamily="18" charset="0"/>
              </a:rPr>
              <a:t>1&gt;</a:t>
            </a:r>
            <a:r>
              <a:rPr lang="zh-CN" altLang="en-US" sz="2000" dirty="0">
                <a:latin typeface="Times New Roman" panose="02020603050405020304" pitchFamily="18" charset="0"/>
              </a:rPr>
              <a:t>的情况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i, sum = 0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i=1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 (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 &lt;= 100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 ++)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sum = sum + 6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缺省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</a:rPr>
              <a:t>表达式</a:t>
            </a:r>
            <a:r>
              <a:rPr lang="en-US" altLang="zh-CN" sz="2000" dirty="0">
                <a:latin typeface="Times New Roman" panose="02020603050405020304" pitchFamily="18" charset="0"/>
              </a:rPr>
              <a:t>3&gt;</a:t>
            </a:r>
            <a:r>
              <a:rPr lang="zh-CN" altLang="en-US" sz="2000" dirty="0">
                <a:latin typeface="Times New Roman" panose="02020603050405020304" pitchFamily="18" charset="0"/>
              </a:rPr>
              <a:t>的情况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i, sum = 0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for ( i=1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i &lt;= 100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{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sum = sum + 6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i++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5210175" y="3140075"/>
            <a:ext cx="3790950" cy="720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 i = 1 </a:t>
            </a:r>
            <a:r>
              <a: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&lt;= 100 </a:t>
            </a:r>
            <a:r>
              <a: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++)</a:t>
            </a:r>
            <a:endParaRPr lang="en-US" altLang="zh-CN" sz="2000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sum = sum + 6 </a:t>
            </a:r>
            <a:r>
              <a: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idx="1"/>
          </p:nvPr>
        </p:nvSpPr>
        <p:spPr>
          <a:xfrm>
            <a:off x="468313" y="1285875"/>
            <a:ext cx="8229600" cy="5026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1&gt; 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2&gt; 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3&gt;</a:t>
            </a:r>
            <a:r>
              <a:rPr lang="zh-CN" altLang="en-US" sz="2800" dirty="0">
                <a:latin typeface="Times New Roman" panose="02020603050405020304" pitchFamily="18" charset="0"/>
              </a:rPr>
              <a:t>都缺省的情况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int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 =1</a:t>
            </a:r>
            <a:r>
              <a:rPr lang="en-US" altLang="zh-CN" sz="2800" dirty="0">
                <a:latin typeface="Times New Roman" panose="02020603050405020304" pitchFamily="18" charset="0"/>
              </a:rPr>
              <a:t>, sum = 0 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for (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 ；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{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if  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i&gt;100</a:t>
            </a:r>
            <a:r>
              <a:rPr lang="en-US" altLang="zh-CN" sz="2800" dirty="0">
                <a:latin typeface="Times New Roman" panose="02020603050405020304" pitchFamily="18" charset="0"/>
              </a:rPr>
              <a:t>)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break;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sum = sum + 6 </a:t>
            </a:r>
            <a:r>
              <a:rPr lang="zh-CN" altLang="en-US" sz="2800" dirty="0">
                <a:latin typeface="Times New Roman" panose="02020603050405020304" pitchFamily="18" charset="0"/>
              </a:rPr>
              <a:t>；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i++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8" name="Rectangle 2"/>
          <p:cNvSpPr txBox="1"/>
          <p:nvPr/>
        </p:nvSpPr>
        <p:spPr>
          <a:xfrm>
            <a:off x="2268538" y="188913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b="0" i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zh-CN" altLang="en-US" sz="4000" b="0" i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5113020" y="2492375"/>
            <a:ext cx="3888105" cy="720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 i = 1 </a:t>
            </a:r>
            <a:r>
              <a: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&lt;= 100 </a:t>
            </a:r>
            <a:r>
              <a: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++)</a:t>
            </a:r>
            <a:endParaRPr lang="en-US" altLang="zh-CN" sz="2000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sum = sum + 6 </a:t>
            </a:r>
            <a:r>
              <a: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循环嵌套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446088" y="1555750"/>
            <a:ext cx="8229600" cy="16573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在循环体语句中又包含另一个循环语句时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称为循环嵌套。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处于内部的循环称为内循环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处于外部的循环称为外循环。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4" name="Rectangle 3"/>
          <p:cNvSpPr/>
          <p:nvPr/>
        </p:nvSpPr>
        <p:spPr>
          <a:xfrm>
            <a:off x="5940425" y="4076700"/>
            <a:ext cx="2592388" cy="1296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左图中：</a:t>
            </a:r>
            <a:endParaRPr lang="zh-CN" altLang="en-US" sz="24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外循环：红色</a:t>
            </a:r>
            <a:endParaRPr lang="zh-CN" altLang="en-US" sz="2400" b="0" i="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内循环：蓝色</a:t>
            </a: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927100" y="3507105"/>
            <a:ext cx="4293235" cy="292290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i&lt;=9 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i++)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 ( j = 1</a:t>
            </a: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j&lt;=9</a:t>
            </a: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j++)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{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……</a:t>
            </a: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32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 b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250825" y="1484313"/>
            <a:ext cx="8675688" cy="51704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语言的构成体系总览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</a:rPr>
              <a:t>运算规则）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语句（描述和控制操作步骤）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b="1" dirty="0">
                <a:latin typeface="Times New Roman" panose="02020603050405020304" pitchFamily="18" charset="0"/>
              </a:rPr>
              <a:t>结构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7844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第五章  循环结构程序设计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4730115" y="3507105"/>
            <a:ext cx="4293235" cy="284924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no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i&lt;=9 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i++)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 ( j = 1</a:t>
            </a: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j&lt;=9</a:t>
            </a: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j++)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{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32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……</a:t>
            </a: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137795" y="3507105"/>
            <a:ext cx="4293235" cy="292290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i&lt;=9 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i++)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 ( j = 1</a:t>
            </a: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j&lt;=9</a:t>
            </a: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j++)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{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……</a:t>
            </a: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en-US" altLang="zh-CN" sz="2400" b="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32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循环嵌套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xfrm>
            <a:off x="395288" y="1484313"/>
            <a:ext cx="8229600" cy="17287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语言规定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内循环必须完全嵌套在外循环中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内外循环不能交叉</a:t>
            </a:r>
            <a:endParaRPr lang="zh-CN" altLang="en-US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内外循环的循环控制变量不能重名，如 </a:t>
            </a:r>
            <a:r>
              <a:rPr lang="en-US" altLang="zh-CN" sz="2400" dirty="0">
                <a:latin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9" name="Freeform 102"/>
          <p:cNvSpPr/>
          <p:nvPr/>
        </p:nvSpPr>
        <p:spPr>
          <a:xfrm>
            <a:off x="3130868" y="5300663"/>
            <a:ext cx="1547812" cy="12588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632" name="Group 20"/>
          <p:cNvGrpSpPr/>
          <p:nvPr/>
        </p:nvGrpSpPr>
        <p:grpSpPr>
          <a:xfrm>
            <a:off x="7452043" y="5373688"/>
            <a:ext cx="1511300" cy="1223962"/>
            <a:chOff x="4808" y="3385"/>
            <a:chExt cx="952" cy="771"/>
          </a:xfrm>
        </p:grpSpPr>
        <p:sp>
          <p:nvSpPr>
            <p:cNvPr id="26633" name="Line 99"/>
            <p:cNvSpPr/>
            <p:nvPr/>
          </p:nvSpPr>
          <p:spPr>
            <a:xfrm flipH="1">
              <a:off x="4808" y="3430"/>
              <a:ext cx="952" cy="635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4" name="Line 100"/>
            <p:cNvSpPr/>
            <p:nvPr/>
          </p:nvSpPr>
          <p:spPr>
            <a:xfrm>
              <a:off x="4944" y="3385"/>
              <a:ext cx="816" cy="771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2514600" y="3746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break语句进一步说明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66725" y="1844675"/>
            <a:ext cx="5184775" cy="4176713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break</a:t>
            </a:r>
            <a:r>
              <a:rPr lang="zh-CN" altLang="en-US" sz="2800" dirty="0">
                <a:latin typeface="Times New Roman" panose="02020603050405020304" pitchFamily="18" charset="0"/>
              </a:rPr>
              <a:t>语句用于强制性中断循环，从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循环语句</a:t>
            </a:r>
            <a:r>
              <a:rPr lang="zh-CN" altLang="en-US" sz="2800" dirty="0">
                <a:latin typeface="Times New Roman" panose="02020603050405020304" pitchFamily="18" charset="0"/>
              </a:rPr>
              <a:t>跳出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结束整个循环，转移到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循环语句后面</a:t>
            </a:r>
            <a:r>
              <a:rPr lang="zh-CN" altLang="en-US" sz="2800" dirty="0">
                <a:latin typeface="Times New Roman" panose="02020603050405020304" pitchFamily="18" charset="0"/>
              </a:rPr>
              <a:t>语句去执行。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一般格式是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break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</a:rPr>
              <a:t>执行流程如图：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grpSp>
        <p:nvGrpSpPr>
          <p:cNvPr id="27651" name="Group 8"/>
          <p:cNvGrpSpPr/>
          <p:nvPr/>
        </p:nvGrpSpPr>
        <p:grpSpPr>
          <a:xfrm>
            <a:off x="6156325" y="1412875"/>
            <a:ext cx="2519363" cy="5184775"/>
            <a:chOff x="3878" y="890"/>
            <a:chExt cx="1587" cy="3266"/>
          </a:xfrm>
        </p:grpSpPr>
        <p:pic>
          <p:nvPicPr>
            <p:cNvPr id="27652" name="Picture 30" descr="f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8" y="890"/>
              <a:ext cx="1587" cy="32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3" name="Oval 7"/>
            <p:cNvSpPr/>
            <p:nvPr/>
          </p:nvSpPr>
          <p:spPr>
            <a:xfrm>
              <a:off x="4966" y="2296"/>
              <a:ext cx="499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2514600" y="3746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break语句进一步说明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52403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int  main( 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{   int t;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for  (t=0;  t&lt;100;  t++)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{   printf(“%3d”, t);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 (t = =10)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break;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return 0;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程序运行结果 </a:t>
            </a:r>
            <a:r>
              <a:rPr lang="en-US" altLang="zh-CN" sz="2400" dirty="0">
                <a:latin typeface="Times New Roman" panose="02020603050405020304" pitchFamily="18" charset="0"/>
              </a:rPr>
              <a:t>:   0  1  2  3  4  5  6  7  8  9  10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8675" name="Group 33"/>
          <p:cNvGrpSpPr/>
          <p:nvPr/>
        </p:nvGrpSpPr>
        <p:grpSpPr>
          <a:xfrm>
            <a:off x="5364163" y="1546225"/>
            <a:ext cx="3603625" cy="3827463"/>
            <a:chOff x="3198" y="1388"/>
            <a:chExt cx="2270" cy="2411"/>
          </a:xfrm>
        </p:grpSpPr>
        <p:sp>
          <p:nvSpPr>
            <p:cNvPr id="28676" name="Line 5"/>
            <p:cNvSpPr/>
            <p:nvPr/>
          </p:nvSpPr>
          <p:spPr>
            <a:xfrm>
              <a:off x="4333" y="1388"/>
              <a:ext cx="0" cy="157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77" name="Rectangle 6"/>
            <p:cNvSpPr/>
            <p:nvPr/>
          </p:nvSpPr>
          <p:spPr>
            <a:xfrm>
              <a:off x="3853" y="1545"/>
              <a:ext cx="960" cy="196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t=0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Rectangle 7"/>
            <p:cNvSpPr/>
            <p:nvPr/>
          </p:nvSpPr>
          <p:spPr>
            <a:xfrm>
              <a:off x="3809" y="2409"/>
              <a:ext cx="961" cy="196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printf(“%3d”,t);</a:t>
              </a:r>
              <a:endParaRPr lang="zh-CN" altLang="en-US" sz="1600" b="0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Rectangle 8"/>
            <p:cNvSpPr/>
            <p:nvPr/>
          </p:nvSpPr>
          <p:spPr>
            <a:xfrm>
              <a:off x="3853" y="3170"/>
              <a:ext cx="960" cy="197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t++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Rectangle 9"/>
            <p:cNvSpPr/>
            <p:nvPr/>
          </p:nvSpPr>
          <p:spPr>
            <a:xfrm>
              <a:off x="3565" y="3603"/>
              <a:ext cx="1484" cy="196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Line 10"/>
            <p:cNvSpPr/>
            <p:nvPr/>
          </p:nvSpPr>
          <p:spPr>
            <a:xfrm>
              <a:off x="4333" y="1741"/>
              <a:ext cx="0" cy="158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2" name="AutoShape 11"/>
            <p:cNvSpPr/>
            <p:nvPr/>
          </p:nvSpPr>
          <p:spPr>
            <a:xfrm>
              <a:off x="3853" y="1899"/>
              <a:ext cx="960" cy="353"/>
            </a:xfrm>
            <a:prstGeom prst="diamond">
              <a:avLst/>
            </a:prstGeom>
            <a:noFill/>
            <a:ln w="381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t&lt;100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Line 12"/>
            <p:cNvSpPr/>
            <p:nvPr/>
          </p:nvSpPr>
          <p:spPr>
            <a:xfrm>
              <a:off x="4333" y="2252"/>
              <a:ext cx="0" cy="157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4" name="Line 13"/>
            <p:cNvSpPr/>
            <p:nvPr/>
          </p:nvSpPr>
          <p:spPr>
            <a:xfrm>
              <a:off x="4333" y="2605"/>
              <a:ext cx="0" cy="157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5" name="Line 15"/>
            <p:cNvSpPr/>
            <p:nvPr/>
          </p:nvSpPr>
          <p:spPr>
            <a:xfrm flipH="1">
              <a:off x="3198" y="3485"/>
              <a:ext cx="1135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86" name="Line 16"/>
            <p:cNvSpPr/>
            <p:nvPr/>
          </p:nvSpPr>
          <p:spPr>
            <a:xfrm flipV="1">
              <a:off x="3198" y="1820"/>
              <a:ext cx="0" cy="1655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87" name="Line 17"/>
            <p:cNvSpPr/>
            <p:nvPr/>
          </p:nvSpPr>
          <p:spPr>
            <a:xfrm>
              <a:off x="3198" y="1820"/>
              <a:ext cx="1135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8" name="Line 18"/>
            <p:cNvSpPr/>
            <p:nvPr/>
          </p:nvSpPr>
          <p:spPr>
            <a:xfrm>
              <a:off x="4813" y="2075"/>
              <a:ext cx="655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89" name="Line 19"/>
            <p:cNvSpPr/>
            <p:nvPr/>
          </p:nvSpPr>
          <p:spPr>
            <a:xfrm flipH="1">
              <a:off x="5462" y="2095"/>
              <a:ext cx="3" cy="1607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90" name="Line 21"/>
            <p:cNvSpPr/>
            <p:nvPr/>
          </p:nvSpPr>
          <p:spPr>
            <a:xfrm>
              <a:off x="4332" y="3022"/>
              <a:ext cx="0" cy="151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91" name="Text Box 22"/>
            <p:cNvSpPr txBox="1"/>
            <p:nvPr/>
          </p:nvSpPr>
          <p:spPr>
            <a:xfrm>
              <a:off x="4785" y="1842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Line 26"/>
            <p:cNvSpPr/>
            <p:nvPr/>
          </p:nvSpPr>
          <p:spPr>
            <a:xfrm>
              <a:off x="4332" y="3385"/>
              <a:ext cx="0" cy="90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3" name="Line 27"/>
            <p:cNvSpPr/>
            <p:nvPr/>
          </p:nvSpPr>
          <p:spPr>
            <a:xfrm flipH="1">
              <a:off x="5057" y="3702"/>
              <a:ext cx="408" cy="0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94" name="Line 28"/>
            <p:cNvSpPr/>
            <p:nvPr/>
          </p:nvSpPr>
          <p:spPr>
            <a:xfrm>
              <a:off x="4785" y="2886"/>
              <a:ext cx="680" cy="0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5" name="Text Box 29"/>
            <p:cNvSpPr txBox="1"/>
            <p:nvPr/>
          </p:nvSpPr>
          <p:spPr>
            <a:xfrm>
              <a:off x="4014" y="2205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AutoShape 30"/>
            <p:cNvSpPr/>
            <p:nvPr/>
          </p:nvSpPr>
          <p:spPr>
            <a:xfrm>
              <a:off x="3878" y="2740"/>
              <a:ext cx="907" cy="272"/>
            </a:xfrm>
            <a:prstGeom prst="diamond">
              <a:avLst/>
            </a:prstGeom>
            <a:noFill/>
            <a:ln w="381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b="0" i="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 == 10</a:t>
              </a:r>
              <a:endParaRPr lang="en-US" altLang="zh-CN" sz="1600" b="0" i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Text Box 31"/>
            <p:cNvSpPr txBox="1"/>
            <p:nvPr/>
          </p:nvSpPr>
          <p:spPr>
            <a:xfrm>
              <a:off x="4785" y="2701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Text Box 32"/>
            <p:cNvSpPr txBox="1"/>
            <p:nvPr/>
          </p:nvSpPr>
          <p:spPr>
            <a:xfrm>
              <a:off x="4106" y="2991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sz="3600" b="1" dirty="0">
                <a:latin typeface="Times New Roman" panose="02020603050405020304" pitchFamily="18" charset="0"/>
              </a:rPr>
              <a:t>continue </a:t>
            </a:r>
            <a:r>
              <a:rPr lang="zh-CN" altLang="en-US" sz="3600" b="1" dirty="0">
                <a:latin typeface="Times New Roman" panose="02020603050405020304" pitchFamily="18" charset="0"/>
              </a:rPr>
              <a:t>语句 </a:t>
            </a:r>
            <a:endParaRPr lang="zh-CN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9592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作用：提前结束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本轮循环</a:t>
            </a:r>
            <a:r>
              <a:rPr lang="zh-CN" altLang="en-US" dirty="0">
                <a:latin typeface="Times New Roman" panose="02020603050405020304" pitchFamily="18" charset="0"/>
              </a:rPr>
              <a:t>，强行执行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下一轮循环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一般格式是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continue 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执行流程如图：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29699" name="Group 8"/>
          <p:cNvGrpSpPr/>
          <p:nvPr/>
        </p:nvGrpSpPr>
        <p:grpSpPr>
          <a:xfrm>
            <a:off x="6248400" y="2044700"/>
            <a:ext cx="2211388" cy="4697413"/>
            <a:chOff x="3516" y="1361"/>
            <a:chExt cx="1393" cy="2959"/>
          </a:xfrm>
        </p:grpSpPr>
        <p:pic>
          <p:nvPicPr>
            <p:cNvPr id="29700" name="Picture 48" descr="f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16" y="1361"/>
              <a:ext cx="1393" cy="2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1" name="Oval 7"/>
            <p:cNvSpPr/>
            <p:nvPr/>
          </p:nvSpPr>
          <p:spPr>
            <a:xfrm>
              <a:off x="4286" y="2614"/>
              <a:ext cx="545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6"/>
          <p:cNvGrpSpPr/>
          <p:nvPr/>
        </p:nvGrpSpPr>
        <p:grpSpPr>
          <a:xfrm>
            <a:off x="1547813" y="1412875"/>
            <a:ext cx="2519362" cy="5184775"/>
            <a:chOff x="3878" y="890"/>
            <a:chExt cx="1587" cy="3266"/>
          </a:xfrm>
        </p:grpSpPr>
        <p:pic>
          <p:nvPicPr>
            <p:cNvPr id="30723" name="Picture 30" descr="f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8" y="890"/>
              <a:ext cx="1587" cy="32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4" name="Oval 8"/>
            <p:cNvSpPr/>
            <p:nvPr/>
          </p:nvSpPr>
          <p:spPr>
            <a:xfrm>
              <a:off x="4966" y="2296"/>
              <a:ext cx="499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5" name="Group 9"/>
          <p:cNvGrpSpPr/>
          <p:nvPr/>
        </p:nvGrpSpPr>
        <p:grpSpPr>
          <a:xfrm>
            <a:off x="5529263" y="1700213"/>
            <a:ext cx="2714625" cy="4968875"/>
            <a:chOff x="3516" y="1361"/>
            <a:chExt cx="1393" cy="2959"/>
          </a:xfrm>
        </p:grpSpPr>
        <p:pic>
          <p:nvPicPr>
            <p:cNvPr id="30726" name="Picture 48" descr="f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6" y="1361"/>
              <a:ext cx="1393" cy="2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7" name="Oval 11"/>
            <p:cNvSpPr/>
            <p:nvPr/>
          </p:nvSpPr>
          <p:spPr>
            <a:xfrm>
              <a:off x="4286" y="2614"/>
              <a:ext cx="545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Rectangle 2"/>
          <p:cNvSpPr txBox="1"/>
          <p:nvPr/>
        </p:nvSpPr>
        <p:spPr>
          <a:xfrm>
            <a:off x="2514600" y="228600"/>
            <a:ext cx="6324600" cy="533400"/>
          </a:xfrm>
          <a:prstGeom prst="rect">
            <a:avLst/>
          </a:prstGeom>
        </p:spPr>
        <p:txBody>
          <a:bodyPr vert="horz" wrap="square" lIns="91440" tIns="45720" rIns="91440" bIns="45720"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i="0" dirty="0" smtClean="0">
                <a:latin typeface="+mn-ea"/>
                <a:ea typeface="+mn-ea"/>
              </a:rPr>
              <a:t>区别</a:t>
            </a:r>
            <a:endParaRPr lang="zh-CN" altLang="en-US" b="1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continue</a:t>
            </a:r>
            <a:r>
              <a:rPr lang="zh-CN" altLang="en-US" b="1" dirty="0">
                <a:latin typeface="Times New Roman" panose="02020603050405020304" pitchFamily="18" charset="0"/>
              </a:rPr>
              <a:t>语句举例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8595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135938" cy="5026025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问题：输入整数，只输出正数。（当用户输入</a:t>
            </a:r>
            <a:r>
              <a:rPr lang="en-US" altLang="zh-CN" sz="2800" dirty="0"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</a:rPr>
              <a:t>时，表示结束）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问题分析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输入整数，大于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输出，小于等于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继续输入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什么时候结束？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算法设计：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1773" name="Diagram 8"/>
          <p:cNvGrpSpPr/>
          <p:nvPr/>
        </p:nvGrpSpPr>
        <p:grpSpPr>
          <a:xfrm>
            <a:off x="6659563" y="836613"/>
            <a:ext cx="2995612" cy="3860800"/>
            <a:chOff x="930" y="-267"/>
            <a:chExt cx="3856" cy="4803"/>
          </a:xfrm>
        </p:grpSpPr>
        <p:sp>
          <p:nvSpPr>
            <p:cNvPr id="31774" name="_s1028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_s1029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_s1030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_s1031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_s1032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_s1033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2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算法设计</a:t>
              </a:r>
              <a:endParaRPr lang="zh-CN" altLang="en-US" sz="12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0" name="_s1034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2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2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1" name="_s1035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2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</a:t>
              </a:r>
              <a:endParaRPr lang="zh-CN" altLang="en-US" sz="12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2" name="_s1036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4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14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3" name="_s1037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3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3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79838" y="3213100"/>
            <a:ext cx="5011737" cy="3446463"/>
            <a:chOff x="3779838" y="3213100"/>
            <a:chExt cx="5011737" cy="3446463"/>
          </a:xfrm>
        </p:grpSpPr>
        <p:grpSp>
          <p:nvGrpSpPr>
            <p:cNvPr id="31747" name="Group 79"/>
            <p:cNvGrpSpPr/>
            <p:nvPr/>
          </p:nvGrpSpPr>
          <p:grpSpPr>
            <a:xfrm>
              <a:off x="3779838" y="3213100"/>
              <a:ext cx="5011737" cy="3446463"/>
              <a:chOff x="2018" y="2029"/>
              <a:chExt cx="3157" cy="2171"/>
            </a:xfrm>
          </p:grpSpPr>
          <p:sp>
            <p:nvSpPr>
              <p:cNvPr id="31748" name="Rectangle 15"/>
              <p:cNvSpPr/>
              <p:nvPr/>
            </p:nvSpPr>
            <p:spPr>
              <a:xfrm>
                <a:off x="3690" y="3960"/>
                <a:ext cx="1485" cy="240"/>
              </a:xfrm>
              <a:prstGeom prst="rect">
                <a:avLst/>
              </a:prstGeom>
              <a:noFill/>
              <a:ln w="127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执行循环的下一条语句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49" name="Rectangle 14"/>
              <p:cNvSpPr/>
              <p:nvPr/>
            </p:nvSpPr>
            <p:spPr>
              <a:xfrm>
                <a:off x="2354" y="2216"/>
                <a:ext cx="1587" cy="2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scanf (“</a:t>
                </a:r>
                <a:r>
                  <a:rPr lang="zh-CN" altLang="en-US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%d ”, &amp;x )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0" name="AutoShape 17"/>
              <p:cNvSpPr/>
              <p:nvPr/>
            </p:nvSpPr>
            <p:spPr>
              <a:xfrm>
                <a:off x="2672" y="3568"/>
                <a:ext cx="952" cy="338"/>
              </a:xfrm>
              <a:prstGeom prst="diamond">
                <a:avLst/>
              </a:prstGeom>
              <a:noFill/>
              <a:ln w="38100" cap="sq" cmpd="sng">
                <a:solidFill>
                  <a:srgbClr val="CC00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x  ! = 100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1" name="Line 18"/>
              <p:cNvSpPr/>
              <p:nvPr/>
            </p:nvSpPr>
            <p:spPr>
              <a:xfrm>
                <a:off x="3630" y="3743"/>
                <a:ext cx="720" cy="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1752" name="Text Box 22"/>
              <p:cNvSpPr txBox="1"/>
              <p:nvPr/>
            </p:nvSpPr>
            <p:spPr>
              <a:xfrm>
                <a:off x="3675" y="3600"/>
                <a:ext cx="164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3" name="Text Box 24"/>
              <p:cNvSpPr txBox="1"/>
              <p:nvPr/>
            </p:nvSpPr>
            <p:spPr>
              <a:xfrm>
                <a:off x="2808" y="3941"/>
                <a:ext cx="284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4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4" name="Line 25"/>
              <p:cNvSpPr/>
              <p:nvPr/>
            </p:nvSpPr>
            <p:spPr>
              <a:xfrm>
                <a:off x="3147" y="3919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1755" name="Line 26"/>
              <p:cNvSpPr/>
              <p:nvPr/>
            </p:nvSpPr>
            <p:spPr>
              <a:xfrm flipH="1">
                <a:off x="2034" y="4111"/>
                <a:ext cx="1104" cy="0"/>
              </a:xfrm>
              <a:prstGeom prst="line">
                <a:avLst/>
              </a:prstGeom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1756" name="Line 27"/>
              <p:cNvSpPr/>
              <p:nvPr/>
            </p:nvSpPr>
            <p:spPr>
              <a:xfrm>
                <a:off x="2018" y="2092"/>
                <a:ext cx="1071" cy="0"/>
              </a:xfrm>
              <a:prstGeom prst="line">
                <a:avLst/>
              </a:prstGeom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57" name="AutoShape 29"/>
              <p:cNvSpPr/>
              <p:nvPr/>
            </p:nvSpPr>
            <p:spPr>
              <a:xfrm>
                <a:off x="2699" y="2641"/>
                <a:ext cx="817" cy="272"/>
              </a:xfrm>
              <a:prstGeom prst="diamond">
                <a:avLst/>
              </a:prstGeom>
              <a:noFill/>
              <a:ln w="381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x&lt;=0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8" name="Rectangle 31"/>
              <p:cNvSpPr/>
              <p:nvPr/>
            </p:nvSpPr>
            <p:spPr>
              <a:xfrm>
                <a:off x="2355" y="3090"/>
                <a:ext cx="1587" cy="24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printf(“ %d”, x )</a:t>
                </a:r>
                <a:r>
                  <a:rPr lang="en-US" altLang="zh-CN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sz="240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9" name="Line 34"/>
              <p:cNvSpPr/>
              <p:nvPr/>
            </p:nvSpPr>
            <p:spPr>
              <a:xfrm flipH="1">
                <a:off x="3516" y="2769"/>
                <a:ext cx="681" cy="0"/>
              </a:xfrm>
              <a:prstGeom prst="line">
                <a:avLst/>
              </a:prstGeom>
              <a:ln w="38100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60" name="Line 36"/>
              <p:cNvSpPr/>
              <p:nvPr/>
            </p:nvSpPr>
            <p:spPr>
              <a:xfrm>
                <a:off x="3107" y="2908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61" name="Line 37"/>
              <p:cNvSpPr/>
              <p:nvPr/>
            </p:nvSpPr>
            <p:spPr>
              <a:xfrm>
                <a:off x="3098" y="2455"/>
                <a:ext cx="0" cy="192"/>
              </a:xfrm>
              <a:prstGeom prst="line">
                <a:avLst/>
              </a:prstGeom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62" name="Text Box 38"/>
              <p:cNvSpPr txBox="1"/>
              <p:nvPr/>
            </p:nvSpPr>
            <p:spPr>
              <a:xfrm>
                <a:off x="3424" y="2573"/>
                <a:ext cx="284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4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3" name="Text Box 39"/>
              <p:cNvSpPr txBox="1"/>
              <p:nvPr/>
            </p:nvSpPr>
            <p:spPr>
              <a:xfrm>
                <a:off x="3134" y="2891"/>
                <a:ext cx="164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4" name="Line 42"/>
              <p:cNvSpPr/>
              <p:nvPr/>
            </p:nvSpPr>
            <p:spPr>
              <a:xfrm>
                <a:off x="4350" y="3752"/>
                <a:ext cx="0" cy="227"/>
              </a:xfrm>
              <a:prstGeom prst="line">
                <a:avLst/>
              </a:prstGeom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1765" name="AutoShape 45"/>
              <p:cNvSpPr/>
              <p:nvPr/>
            </p:nvSpPr>
            <p:spPr>
              <a:xfrm>
                <a:off x="2353" y="2228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6" name="AutoShape 46"/>
              <p:cNvSpPr/>
              <p:nvPr/>
            </p:nvSpPr>
            <p:spPr>
              <a:xfrm>
                <a:off x="2354" y="3090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7" name="Line 48"/>
              <p:cNvSpPr/>
              <p:nvPr/>
            </p:nvSpPr>
            <p:spPr>
              <a:xfrm>
                <a:off x="3107" y="2029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68" name="Line 49"/>
              <p:cNvSpPr/>
              <p:nvPr/>
            </p:nvSpPr>
            <p:spPr>
              <a:xfrm>
                <a:off x="3107" y="3339"/>
                <a:ext cx="0" cy="24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69" name="Line 50"/>
              <p:cNvSpPr/>
              <p:nvPr/>
            </p:nvSpPr>
            <p:spPr>
              <a:xfrm flipH="1">
                <a:off x="2043" y="4116"/>
                <a:ext cx="1104" cy="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1770" name="Line 51"/>
              <p:cNvSpPr/>
              <p:nvPr/>
            </p:nvSpPr>
            <p:spPr>
              <a:xfrm>
                <a:off x="2027" y="2097"/>
                <a:ext cx="1071" cy="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71" name="Line 52"/>
              <p:cNvSpPr/>
              <p:nvPr/>
            </p:nvSpPr>
            <p:spPr>
              <a:xfrm>
                <a:off x="3107" y="2460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1772" name="Line 54"/>
              <p:cNvSpPr/>
              <p:nvPr/>
            </p:nvSpPr>
            <p:spPr>
              <a:xfrm>
                <a:off x="2028" y="2097"/>
                <a:ext cx="0" cy="2041"/>
              </a:xfrm>
              <a:prstGeom prst="line">
                <a:avLst/>
              </a:prstGeom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1" name="Line 51"/>
            <p:cNvSpPr/>
            <p:nvPr/>
          </p:nvSpPr>
          <p:spPr>
            <a:xfrm flipH="1">
              <a:off x="5508625" y="5483224"/>
              <a:ext cx="1730375" cy="1"/>
            </a:xfrm>
            <a:prstGeom prst="line">
              <a:avLst/>
            </a:prstGeom>
            <a:ln w="38100" cap="sq" cmpd="sng">
              <a:solidFill>
                <a:srgbClr val="00B050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42" name="Line 54"/>
            <p:cNvSpPr/>
            <p:nvPr/>
          </p:nvSpPr>
          <p:spPr>
            <a:xfrm flipH="1">
              <a:off x="7224711" y="4400550"/>
              <a:ext cx="14287" cy="1082676"/>
            </a:xfrm>
            <a:prstGeom prst="line">
              <a:avLst/>
            </a:prstGeom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5903912" cy="558958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编码实现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2770" name="Rectangle 4"/>
          <p:cNvSpPr/>
          <p:nvPr/>
        </p:nvSpPr>
        <p:spPr>
          <a:xfrm>
            <a:off x="0" y="2276475"/>
            <a:ext cx="6767513" cy="4752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{     int   x 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do {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scanf (“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%d ”, &amp;x ) 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if   ( x &lt;= 0 )   </a:t>
            </a:r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 </a:t>
            </a:r>
            <a:r>
              <a:rPr lang="zh-CN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32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 %d”, x ) 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} while   ( x!=100 ) 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printf (“\n Program Over\n" ) 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 0;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2514600" y="333375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continue</a:t>
            </a:r>
            <a:r>
              <a:rPr lang="zh-CN" altLang="en-US" b="1" dirty="0">
                <a:latin typeface="Times New Roman" panose="02020603050405020304" pitchFamily="18" charset="0"/>
              </a:rPr>
              <a:t>语句举例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716015" y="1046286"/>
            <a:ext cx="4392489" cy="2670746"/>
            <a:chOff x="3779838" y="3213100"/>
            <a:chExt cx="5011737" cy="3446463"/>
          </a:xfrm>
        </p:grpSpPr>
        <p:grpSp>
          <p:nvGrpSpPr>
            <p:cNvPr id="60" name="Group 79"/>
            <p:cNvGrpSpPr/>
            <p:nvPr/>
          </p:nvGrpSpPr>
          <p:grpSpPr>
            <a:xfrm>
              <a:off x="3779838" y="3213100"/>
              <a:ext cx="5011737" cy="3446463"/>
              <a:chOff x="2018" y="2029"/>
              <a:chExt cx="3157" cy="2171"/>
            </a:xfrm>
          </p:grpSpPr>
          <p:sp>
            <p:nvSpPr>
              <p:cNvPr id="63" name="Rectangle 15"/>
              <p:cNvSpPr/>
              <p:nvPr/>
            </p:nvSpPr>
            <p:spPr>
              <a:xfrm>
                <a:off x="3690" y="3960"/>
                <a:ext cx="1485" cy="240"/>
              </a:xfrm>
              <a:prstGeom prst="rect">
                <a:avLst/>
              </a:prstGeom>
              <a:noFill/>
              <a:ln w="127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执行循环的下一条语句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14"/>
              <p:cNvSpPr/>
              <p:nvPr/>
            </p:nvSpPr>
            <p:spPr>
              <a:xfrm>
                <a:off x="2354" y="2216"/>
                <a:ext cx="1587" cy="2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scanf (“</a:t>
                </a:r>
                <a:r>
                  <a:rPr lang="zh-CN" altLang="en-US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%d ”, &amp;x )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AutoShape 17"/>
              <p:cNvSpPr/>
              <p:nvPr/>
            </p:nvSpPr>
            <p:spPr>
              <a:xfrm>
                <a:off x="2672" y="3568"/>
                <a:ext cx="952" cy="338"/>
              </a:xfrm>
              <a:prstGeom prst="diamond">
                <a:avLst/>
              </a:prstGeom>
              <a:noFill/>
              <a:ln w="38100" cap="sq" cmpd="sng">
                <a:solidFill>
                  <a:srgbClr val="CC00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x  ! = 100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18"/>
              <p:cNvSpPr/>
              <p:nvPr/>
            </p:nvSpPr>
            <p:spPr>
              <a:xfrm>
                <a:off x="3630" y="3743"/>
                <a:ext cx="720" cy="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7" name="Text Box 22"/>
              <p:cNvSpPr txBox="1"/>
              <p:nvPr/>
            </p:nvSpPr>
            <p:spPr>
              <a:xfrm>
                <a:off x="3675" y="3600"/>
                <a:ext cx="164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24"/>
              <p:cNvSpPr txBox="1"/>
              <p:nvPr/>
            </p:nvSpPr>
            <p:spPr>
              <a:xfrm>
                <a:off x="2808" y="3941"/>
                <a:ext cx="284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4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25"/>
              <p:cNvSpPr/>
              <p:nvPr/>
            </p:nvSpPr>
            <p:spPr>
              <a:xfrm>
                <a:off x="3147" y="3919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0" name="Line 26"/>
              <p:cNvSpPr/>
              <p:nvPr/>
            </p:nvSpPr>
            <p:spPr>
              <a:xfrm flipH="1">
                <a:off x="2034" y="4111"/>
                <a:ext cx="1104" cy="0"/>
              </a:xfrm>
              <a:prstGeom prst="line">
                <a:avLst/>
              </a:prstGeom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Line 27"/>
              <p:cNvSpPr/>
              <p:nvPr/>
            </p:nvSpPr>
            <p:spPr>
              <a:xfrm>
                <a:off x="2018" y="2092"/>
                <a:ext cx="1071" cy="0"/>
              </a:xfrm>
              <a:prstGeom prst="line">
                <a:avLst/>
              </a:prstGeom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72" name="AutoShape 29"/>
              <p:cNvSpPr/>
              <p:nvPr/>
            </p:nvSpPr>
            <p:spPr>
              <a:xfrm>
                <a:off x="2699" y="2641"/>
                <a:ext cx="817" cy="272"/>
              </a:xfrm>
              <a:prstGeom prst="diamond">
                <a:avLst/>
              </a:prstGeom>
              <a:noFill/>
              <a:ln w="381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x&lt;=0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31"/>
              <p:cNvSpPr/>
              <p:nvPr/>
            </p:nvSpPr>
            <p:spPr>
              <a:xfrm>
                <a:off x="2355" y="3090"/>
                <a:ext cx="1587" cy="24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sz="16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printf(“ %d”, x )</a:t>
                </a:r>
                <a:r>
                  <a:rPr lang="en-US" altLang="zh-CN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sz="240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34"/>
              <p:cNvSpPr/>
              <p:nvPr/>
            </p:nvSpPr>
            <p:spPr>
              <a:xfrm flipH="1">
                <a:off x="3516" y="2769"/>
                <a:ext cx="681" cy="0"/>
              </a:xfrm>
              <a:prstGeom prst="line">
                <a:avLst/>
              </a:prstGeom>
              <a:ln w="38100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" name="Line 36"/>
              <p:cNvSpPr/>
              <p:nvPr/>
            </p:nvSpPr>
            <p:spPr>
              <a:xfrm>
                <a:off x="3107" y="2908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76" name="Line 37"/>
              <p:cNvSpPr/>
              <p:nvPr/>
            </p:nvSpPr>
            <p:spPr>
              <a:xfrm>
                <a:off x="3098" y="2455"/>
                <a:ext cx="0" cy="192"/>
              </a:xfrm>
              <a:prstGeom prst="line">
                <a:avLst/>
              </a:prstGeom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77" name="Text Box 38"/>
              <p:cNvSpPr txBox="1"/>
              <p:nvPr/>
            </p:nvSpPr>
            <p:spPr>
              <a:xfrm>
                <a:off x="3424" y="2573"/>
                <a:ext cx="284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4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Text Box 39"/>
              <p:cNvSpPr txBox="1"/>
              <p:nvPr/>
            </p:nvSpPr>
            <p:spPr>
              <a:xfrm>
                <a:off x="3134" y="2891"/>
                <a:ext cx="164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42"/>
              <p:cNvSpPr/>
              <p:nvPr/>
            </p:nvSpPr>
            <p:spPr>
              <a:xfrm>
                <a:off x="4350" y="3752"/>
                <a:ext cx="0" cy="227"/>
              </a:xfrm>
              <a:prstGeom prst="line">
                <a:avLst/>
              </a:prstGeom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0" name="AutoShape 45"/>
              <p:cNvSpPr/>
              <p:nvPr/>
            </p:nvSpPr>
            <p:spPr>
              <a:xfrm>
                <a:off x="2353" y="2228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AutoShape 46"/>
              <p:cNvSpPr/>
              <p:nvPr/>
            </p:nvSpPr>
            <p:spPr>
              <a:xfrm>
                <a:off x="2354" y="3090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48"/>
              <p:cNvSpPr/>
              <p:nvPr/>
            </p:nvSpPr>
            <p:spPr>
              <a:xfrm>
                <a:off x="3107" y="2029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3" name="Line 49"/>
              <p:cNvSpPr/>
              <p:nvPr/>
            </p:nvSpPr>
            <p:spPr>
              <a:xfrm>
                <a:off x="3107" y="3339"/>
                <a:ext cx="0" cy="24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4" name="Line 50"/>
              <p:cNvSpPr/>
              <p:nvPr/>
            </p:nvSpPr>
            <p:spPr>
              <a:xfrm flipH="1">
                <a:off x="2043" y="4116"/>
                <a:ext cx="1104" cy="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5" name="Line 51"/>
              <p:cNvSpPr/>
              <p:nvPr/>
            </p:nvSpPr>
            <p:spPr>
              <a:xfrm>
                <a:off x="2027" y="2097"/>
                <a:ext cx="1071" cy="0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6" name="Line 52"/>
              <p:cNvSpPr/>
              <p:nvPr/>
            </p:nvSpPr>
            <p:spPr>
              <a:xfrm>
                <a:off x="3107" y="2460"/>
                <a:ext cx="0" cy="192"/>
              </a:xfrm>
              <a:prstGeom prst="line">
                <a:avLst/>
              </a:prstGeom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7" name="Line 54"/>
              <p:cNvSpPr/>
              <p:nvPr/>
            </p:nvSpPr>
            <p:spPr>
              <a:xfrm>
                <a:off x="2028" y="2097"/>
                <a:ext cx="0" cy="2041"/>
              </a:xfrm>
              <a:prstGeom prst="line">
                <a:avLst/>
              </a:prstGeom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" name="Line 51"/>
            <p:cNvSpPr/>
            <p:nvPr/>
          </p:nvSpPr>
          <p:spPr>
            <a:xfrm flipH="1">
              <a:off x="5508625" y="5483224"/>
              <a:ext cx="1730375" cy="1"/>
            </a:xfrm>
            <a:prstGeom prst="line">
              <a:avLst/>
            </a:prstGeom>
            <a:ln w="38100" cap="sq" cmpd="sng">
              <a:solidFill>
                <a:srgbClr val="00B050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62" name="Line 54"/>
            <p:cNvSpPr/>
            <p:nvPr/>
          </p:nvSpPr>
          <p:spPr>
            <a:xfrm flipH="1">
              <a:off x="7224711" y="4400550"/>
              <a:ext cx="14287" cy="1082676"/>
            </a:xfrm>
            <a:prstGeom prst="line">
              <a:avLst/>
            </a:prstGeom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type="body"/>
          </p:nvPr>
        </p:nvSpPr>
        <p:spPr>
          <a:xfrm>
            <a:off x="433705" y="1522730"/>
            <a:ext cx="8635365" cy="478599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600" dirty="0">
                <a:latin typeface="Times New Roman" panose="02020603050405020304" pitchFamily="18" charset="0"/>
              </a:rPr>
              <a:t>搭配 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continue</a:t>
            </a:r>
            <a:endParaRPr lang="en-US" altLang="zh-CN" sz="36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18" name="Rectangle 2"/>
          <p:cNvSpPr/>
          <p:nvPr/>
        </p:nvSpPr>
        <p:spPr>
          <a:xfrm>
            <a:off x="2699385" y="260668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b="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循环程序设计小结 </a:t>
            </a:r>
            <a:endParaRPr lang="zh-CN" altLang="en-US" sz="4000" b="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-180975" y="188913"/>
            <a:ext cx="914400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</a:rPr>
              <a:t>程序举例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577850" y="2071688"/>
            <a:ext cx="8137525" cy="1466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间的全部素数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84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" r:id="rId1" imgW="165100" imgH="215900" progId="Equation.3">
                  <p:embed/>
                </p:oleObj>
              </mc:Choice>
              <mc:Fallback>
                <p:oleObj name="" r:id="rId1" imgW="1651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Diagram 8"/>
          <p:cNvGrpSpPr/>
          <p:nvPr/>
        </p:nvGrpSpPr>
        <p:grpSpPr>
          <a:xfrm>
            <a:off x="4643438" y="1873250"/>
            <a:ext cx="3960812" cy="4984750"/>
            <a:chOff x="930" y="-267"/>
            <a:chExt cx="3856" cy="4803"/>
          </a:xfrm>
        </p:grpSpPr>
        <p:sp>
          <p:nvSpPr>
            <p:cNvPr id="35846" name="_s2052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_s2053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_s2054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_s2055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_s2056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_s2057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_s2058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_s2059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_s2060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_s2061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7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7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/>
          </p:cNvSpPr>
          <p:nvPr>
            <p:ph idx="1"/>
          </p:nvPr>
        </p:nvSpPr>
        <p:spPr>
          <a:xfrm>
            <a:off x="106363" y="1455738"/>
            <a:ext cx="9037637" cy="52133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问题分析：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重点是如何判断是素数？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什么是素数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一个正整数，除了能表示为它自己和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的乘积以外，不能表示为任何其它两个正整数的乘积。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例如，</a:t>
            </a:r>
            <a:r>
              <a:rPr lang="en-US" altLang="zh-CN" sz="2000" dirty="0">
                <a:latin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3*5</a:t>
            </a:r>
            <a:r>
              <a:rPr lang="zh-CN" altLang="en-US" sz="2000" dirty="0">
                <a:latin typeface="Times New Roman" panose="02020603050405020304" pitchFamily="18" charset="0"/>
              </a:rPr>
              <a:t>，所以</a:t>
            </a:r>
            <a:r>
              <a:rPr lang="en-US" altLang="zh-CN" sz="2000" dirty="0">
                <a:latin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</a:rPr>
              <a:t>不是素数；</a:t>
            </a:r>
            <a:r>
              <a:rPr lang="en-US" altLang="zh-CN" sz="2000" dirty="0">
                <a:latin typeface="Times New Roman" panose="02020603050405020304" pitchFamily="18" charset="0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</a:rPr>
              <a:t>除了等于</a:t>
            </a:r>
            <a:r>
              <a:rPr lang="en-US" altLang="zh-CN" sz="2000" dirty="0">
                <a:latin typeface="Times New Roman" panose="02020603050405020304" pitchFamily="18" charset="0"/>
              </a:rPr>
              <a:t>13*1</a:t>
            </a:r>
            <a:r>
              <a:rPr lang="zh-CN" altLang="en-US" sz="2000" dirty="0">
                <a:latin typeface="Times New Roman" panose="02020603050405020304" pitchFamily="18" charset="0"/>
              </a:rPr>
              <a:t>以外，不能表示为其它任何两个整数的乘积，所以</a:t>
            </a:r>
            <a:r>
              <a:rPr lang="en-US" altLang="zh-CN" sz="2000" dirty="0">
                <a:latin typeface="Times New Roman" panose="02020603050405020304" pitchFamily="18" charset="0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</a:rPr>
              <a:t>是一个素数。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66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67" name="Diagram 8"/>
          <p:cNvGrpSpPr/>
          <p:nvPr/>
        </p:nvGrpSpPr>
        <p:grpSpPr>
          <a:xfrm>
            <a:off x="5435600" y="3197225"/>
            <a:ext cx="3960813" cy="4984750"/>
            <a:chOff x="930" y="-267"/>
            <a:chExt cx="3856" cy="4803"/>
          </a:xfrm>
        </p:grpSpPr>
        <p:sp>
          <p:nvSpPr>
            <p:cNvPr id="36868" name="_s3076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_s3077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_s3078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_s3079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_s3080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_s3081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_s3082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_s3083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_s3084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_s3085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7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7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b="1" dirty="0">
                <a:latin typeface="黑体" panose="02010609060101010101" pitchFamily="49" charset="-122"/>
              </a:rPr>
              <a:t>循环结构程序设计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24863" cy="5232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问题：计算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相加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问题分析：多个数相加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算法设计：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6+6+……+6,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：若用一个变量来存放相加的结果，以上的式子可以表示为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s = 0 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接下来做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 = s+6;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+6;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…  …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+ 6; 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+ 6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这个式子要反复循环做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显然这个问题应该归结为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循环问题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/>
          </p:cNvSpPr>
          <p:nvPr>
            <p:ph type="body"/>
          </p:nvPr>
        </p:nvSpPr>
        <p:spPr>
          <a:xfrm>
            <a:off x="-36512" y="1383983"/>
            <a:ext cx="9180512" cy="49974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</a:rPr>
              <a:t>算法设计：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如何判断某数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是素数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数学上已有三种算法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遍历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以上到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m-1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以下的每一个整数，看是不是能整除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，则要判断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，共九个数是否能整除</a:t>
            </a:r>
            <a:r>
              <a:rPr lang="en-US" altLang="zh-CN" dirty="0">
                <a:latin typeface="Times New Roman" panose="02020603050405020304" pitchFamily="18" charset="0"/>
              </a:rPr>
              <a:t>m;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遍历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以上到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m/2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以下的每一个整数，看是不是能整除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m/2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5.5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则要判断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，共四个数是否能整除</a:t>
            </a:r>
            <a:r>
              <a:rPr lang="en-US" altLang="zh-CN" dirty="0">
                <a:latin typeface="Times New Roman" panose="02020603050405020304" pitchFamily="18" charset="0"/>
              </a:rPr>
              <a:t>m;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遍历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以上到         以下的每一个整数，看是不是能整除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         </a:t>
            </a:r>
            <a:r>
              <a:rPr lang="en-US" altLang="zh-CN" dirty="0">
                <a:latin typeface="Times New Roman" panose="02020603050405020304" pitchFamily="18" charset="0"/>
              </a:rPr>
              <a:t>=3.32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则要判断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，共两个数是否能整除</a:t>
            </a:r>
            <a:r>
              <a:rPr lang="en-US" altLang="zh-CN" dirty="0">
                <a:latin typeface="Times New Roman" panose="02020603050405020304" pitchFamily="18" charset="0"/>
              </a:rPr>
              <a:t>m;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890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3131503" y="5578475"/>
          <a:ext cx="434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" r:id="rId1" imgW="203200" imgH="165100" progId="Equation.DSMT4">
                  <p:embed/>
                </p:oleObj>
              </mc:Choice>
              <mc:Fallback>
                <p:oleObj name="" r:id="rId1" imgW="203200" imgH="165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503" y="5578475"/>
                        <a:ext cx="4349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7" name="Diagram 8"/>
          <p:cNvGrpSpPr/>
          <p:nvPr/>
        </p:nvGrpSpPr>
        <p:grpSpPr>
          <a:xfrm>
            <a:off x="6081395" y="-462280"/>
            <a:ext cx="3960813" cy="4984750"/>
            <a:chOff x="930" y="-267"/>
            <a:chExt cx="3856" cy="4803"/>
          </a:xfrm>
        </p:grpSpPr>
        <p:sp>
          <p:nvSpPr>
            <p:cNvPr id="36868" name="_s3076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_s3077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_s3078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_s3079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_s3080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_s3081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_s3082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_s3083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_s3084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_s3085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7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7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56878" y="5963285"/>
          <a:ext cx="434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" r:id="rId3" imgW="203200" imgH="165100" progId="Equation.DSMT4">
                  <p:embed/>
                </p:oleObj>
              </mc:Choice>
              <mc:Fallback>
                <p:oleObj name="" r:id="rId3" imgW="203200" imgH="165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6878" y="5963285"/>
                        <a:ext cx="4349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" r:id="rId1" imgW="165100" imgH="215900" progId="Equation.3">
                  <p:embed/>
                </p:oleObj>
              </mc:Choice>
              <mc:Fallback>
                <p:oleObj name="" r:id="rId1" imgW="1651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7" descr="f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55" y="908685"/>
            <a:ext cx="6265545" cy="5925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TextBox 4"/>
          <p:cNvSpPr txBox="1"/>
          <p:nvPr/>
        </p:nvSpPr>
        <p:spPr>
          <a:xfrm>
            <a:off x="3208338" y="5876925"/>
            <a:ext cx="642937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TextBox 5"/>
          <p:cNvSpPr txBox="1"/>
          <p:nvPr/>
        </p:nvSpPr>
        <p:spPr>
          <a:xfrm>
            <a:off x="8101013" y="5876925"/>
            <a:ext cx="642937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8" name="Rectangle 3"/>
          <p:cNvSpPr/>
          <p:nvPr/>
        </p:nvSpPr>
        <p:spPr>
          <a:xfrm>
            <a:off x="215900" y="1674813"/>
            <a:ext cx="2411413" cy="1466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32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N-S</a:t>
            </a:r>
            <a:r>
              <a:rPr lang="zh-CN" altLang="en-US" sz="32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流程图规范表示求素数的核心算法：</a:t>
            </a:r>
            <a:endParaRPr lang="zh-CN" altLang="en-US" sz="3200" b="0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919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107950" y="-100012"/>
            <a:ext cx="6985000" cy="6958012"/>
          </a:xfrm>
          <a:solidFill>
            <a:srgbClr val="CCFFFF"/>
          </a:solidFill>
        </p:spPr>
        <p:txBody>
          <a:bodyPr vert="horz" wrap="square" lIns="91440" tIns="45720" rIns="91440" bIns="45720" anchor="ctr" anchorCtr="0"/>
          <a:lstStyle/>
          <a:p>
            <a:pPr algn="l">
              <a:lnSpc>
                <a:spcPct val="95000"/>
              </a:lnSpc>
              <a:buNone/>
            </a:pPr>
            <a:r>
              <a:rPr lang="zh-CN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间的全部素数。</a:t>
            </a:r>
            <a:b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 include &lt;math.h&gt;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int 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之间的奇数，偶数肯定可以被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 </a:t>
            </a:r>
            <a:b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  (m=101;  m&lt;200;  m=m+2)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  k= sqrt(m);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//k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型，舍弃小数</a:t>
            </a:r>
            <a:b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是不是素数</a:t>
            </a:r>
            <a:b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(i=2; i&lt;=k; i++)</a:t>
            </a:r>
            <a:b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if   (m%i ==0)    break; </a:t>
            </a:r>
            <a:b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(i&gt;=k+1)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是素数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else  printf(“%d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不是素数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m); 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39" name="Picture 7" descr="f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2398713"/>
            <a:ext cx="37084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TextBox 4"/>
          <p:cNvSpPr txBox="1"/>
          <p:nvPr/>
        </p:nvSpPr>
        <p:spPr>
          <a:xfrm>
            <a:off x="5580063" y="4941888"/>
            <a:ext cx="431800" cy="306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1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sz="1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1" name="TextBox 5"/>
          <p:cNvSpPr txBox="1"/>
          <p:nvPr/>
        </p:nvSpPr>
        <p:spPr>
          <a:xfrm>
            <a:off x="8704263" y="4935538"/>
            <a:ext cx="427037" cy="30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1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sz="1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type="body"/>
          </p:nvPr>
        </p:nvSpPr>
        <p:spPr>
          <a:xfrm>
            <a:off x="20955" y="6020435"/>
            <a:ext cx="9188450" cy="504825"/>
          </a:xfrm>
          <a:solidFill>
            <a:srgbClr val="FF0000"/>
          </a:solidFill>
          <a:ln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lvl="1" indent="-74295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i=0; i&lt;forever; i++ ) ; printf ( “I Love My Girl” );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3" name="Picture 4" descr="b188d963f46b4885ab7cf4ba184fdd43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1936750"/>
            <a:ext cx="6119812" cy="3868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Rectangle 3"/>
          <p:cNvSpPr/>
          <p:nvPr/>
        </p:nvSpPr>
        <p:spPr>
          <a:xfrm>
            <a:off x="250825" y="1341438"/>
            <a:ext cx="7634288" cy="50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女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神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节一个“分号”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的讨论：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3"/>
          <p:cNvSpPr/>
          <p:nvPr>
            <p:custDataLst>
              <p:tags r:id="rId1"/>
            </p:custDataLst>
          </p:nvPr>
        </p:nvSpPr>
        <p:spPr>
          <a:xfrm>
            <a:off x="238125" y="1628458"/>
            <a:ext cx="5918200" cy="2303462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 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int i 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for (  i=0; i&lt;10; i++ ) ;  printf ( “%3d”, i);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0;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23" name="Rectangle 3"/>
          <p:cNvSpPr/>
          <p:nvPr>
            <p:custDataLst>
              <p:tags r:id="rId2"/>
            </p:custDataLst>
          </p:nvPr>
        </p:nvSpPr>
        <p:spPr>
          <a:xfrm>
            <a:off x="238125" y="4076383"/>
            <a:ext cx="5918200" cy="23669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 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int i 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for (  i=0; i&lt;10; i++ )   printf ( “%3d”, i);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0;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09" name="TextBox 5"/>
          <p:cNvSpPr txBox="1"/>
          <p:nvPr>
            <p:custDataLst>
              <p:tags r:id="rId3"/>
            </p:custDataLst>
          </p:nvPr>
        </p:nvSpPr>
        <p:spPr>
          <a:xfrm>
            <a:off x="6344920" y="2747645"/>
            <a:ext cx="2657475" cy="13957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上面的运行结果是：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l" rtl="0" eaLnBrk="1" fontAlgn="base" hangingPunct="1">
              <a:spcBef>
                <a:spcPts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下面的运行结果是：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0  1  2  3  4  5  6  7  8  9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2586355" y="228600"/>
            <a:ext cx="63246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4803" y="1988185"/>
            <a:ext cx="5111750" cy="3816350"/>
          </a:xfrm>
          <a:prstGeom prst="rect">
            <a:avLst/>
          </a:prstGeom>
          <a:solidFill>
            <a:srgbClr val="B6F7FE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以下程序片段的运行结果是：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x=1,  y=10;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 ( x++!=4 )   --y;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(“x=%d, y=%d”, x, y);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5" name="TextBox 25"/>
          <p:cNvSpPr txBox="1"/>
          <p:nvPr>
            <p:custDataLst>
              <p:tags r:id="rId2"/>
            </p:custDataLst>
          </p:nvPr>
        </p:nvSpPr>
        <p:spPr>
          <a:xfrm>
            <a:off x="5723890" y="2347595"/>
            <a:ext cx="3332163" cy="2912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初始：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1, y=10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自减为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9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自增为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2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y=8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x=3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3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y=7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x=4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4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F,   y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不自减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buNone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自增为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5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86355" y="228600"/>
            <a:ext cx="63246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练习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 b="0" i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i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Text Box 4"/>
          <p:cNvSpPr>
            <a:spLocks noGrp="1"/>
          </p:cNvSpPr>
          <p:nvPr>
            <p:ph sz="half" idx="1"/>
          </p:nvPr>
        </p:nvSpPr>
        <p:spPr>
          <a:xfrm>
            <a:off x="466725" y="1557338"/>
            <a:ext cx="4321175" cy="5191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输出如下 </a:t>
            </a:r>
            <a:r>
              <a:rPr lang="en-US" altLang="zh-CN" sz="2800" b="1" dirty="0">
                <a:latin typeface="Times New Roman" panose="02020603050405020304" pitchFamily="18" charset="0"/>
              </a:rPr>
              <a:t>4*5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的矩阵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59" name="TextBox 6"/>
          <p:cNvSpPr txBox="1"/>
          <p:nvPr/>
        </p:nvSpPr>
        <p:spPr>
          <a:xfrm>
            <a:off x="355600" y="4627563"/>
            <a:ext cx="6161088" cy="12620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问题分析</a:t>
            </a:r>
            <a:r>
              <a:rPr lang="en-US" altLang="zh-CN" sz="28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分析矩阵元素的规律性：第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行第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列的元素值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行号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i * 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列号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endParaRPr lang="en-US" altLang="zh-CN" sz="24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2916238" y="2276475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" r:id="rId1" imgW="1485265" imgH="774065" progId="Equation.3">
                  <p:embed/>
                </p:oleObj>
              </mc:Choice>
              <mc:Fallback>
                <p:oleObj name="" r:id="rId1" imgW="1485265" imgH="7740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2276475"/>
                        <a:ext cx="3276600" cy="170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Diagram 8"/>
          <p:cNvGrpSpPr/>
          <p:nvPr/>
        </p:nvGrpSpPr>
        <p:grpSpPr>
          <a:xfrm>
            <a:off x="5867400" y="2492375"/>
            <a:ext cx="3821113" cy="5616575"/>
            <a:chOff x="930" y="-267"/>
            <a:chExt cx="3856" cy="4803"/>
          </a:xfrm>
        </p:grpSpPr>
        <p:sp>
          <p:nvSpPr>
            <p:cNvPr id="45062" name="_s4100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_s4101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_s4102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_s4103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_s4104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_s4105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_s4106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_s4107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 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_s4108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20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_s4109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1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21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72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7848600" cy="5040312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算法设计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人的大脑如何处理？</a:t>
            </a:r>
            <a:endParaRPr lang="en-US" altLang="zh-CN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设行下标为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，列下标为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则矩阵元素</a:t>
            </a:r>
            <a:r>
              <a:rPr lang="en-US" altLang="zh-CN" dirty="0">
                <a:latin typeface="Times New Roman" panose="02020603050405020304" pitchFamily="18" charset="0"/>
              </a:rPr>
              <a:t>(i,j)</a:t>
            </a:r>
            <a:r>
              <a:rPr lang="zh-CN" altLang="en-US" dirty="0">
                <a:latin typeface="Times New Roman" panose="02020603050405020304" pitchFamily="18" charset="0"/>
              </a:rPr>
              <a:t>的值为：</a:t>
            </a:r>
            <a:r>
              <a:rPr lang="en-US" altLang="zh-CN" dirty="0">
                <a:latin typeface="Times New Roman" panose="02020603050405020304" pitchFamily="18" charset="0"/>
              </a:rPr>
              <a:t>i*j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buSzPct val="60000"/>
              <a:buFont typeface="Wingdings 2" panose="05020102010507070707" pitchFamily="18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3">
              <a:buSzPct val="60000"/>
              <a:buFont typeface="Wingdings 2" panose="05020102010507070707" pitchFamily="18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3">
              <a:buSzPct val="60000"/>
              <a:buFont typeface="Wingdings 2" panose="05020102010507070707" pitchFamily="18" charset="2"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编写程序教会计算机模拟人脑的方法去做？</a:t>
            </a:r>
            <a:endParaRPr lang="en-US" altLang="zh-CN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可以采用循环嵌套来处理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2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 b="0" i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i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标题 1"/>
          <p:cNvSpPr/>
          <p:nvPr/>
        </p:nvSpPr>
        <p:spPr>
          <a:xfrm>
            <a:off x="25558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b="0" i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示例</a:t>
            </a:r>
            <a:endParaRPr lang="zh-CN" altLang="en-US" sz="4000" b="0" i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/>
        </p:nvGraphicFramePr>
        <p:xfrm>
          <a:off x="5724525" y="1412875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" r:id="rId1" imgW="1485265" imgH="774065" progId="Equation.3">
                  <p:embed/>
                </p:oleObj>
              </mc:Choice>
              <mc:Fallback>
                <p:oleObj name="" r:id="rId1" imgW="1485265" imgH="7740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4525" y="1412875"/>
                        <a:ext cx="3276600" cy="170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/>
          <p:nvPr/>
        </p:nvSpPr>
        <p:spPr>
          <a:xfrm>
            <a:off x="142875" y="476250"/>
            <a:ext cx="8893175" cy="6123940"/>
          </a:xfrm>
          <a:prstGeom prst="rect">
            <a:avLst/>
          </a:prstGeom>
          <a:solidFill>
            <a:srgbClr val="ADFC8E"/>
          </a:solidFill>
          <a:ln w="25400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{   int  i, j, 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en-US" altLang="zh-CN" sz="2800" b="0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  <a:r>
              <a:rPr lang="en-US" altLang="zh-CN" sz="2000" b="0" i="0" dirty="0" smtClean="0">
                <a:latin typeface="Times New Roman" panose="02020603050405020304" pitchFamily="18" charset="0"/>
                <a:sym typeface="+mn-ea"/>
              </a:rPr>
              <a:t>//</a:t>
            </a:r>
            <a:r>
              <a:rPr lang="en-US" altLang="zh-CN" sz="2000" b="0" i="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记录处理的</a:t>
            </a:r>
            <a:r>
              <a:rPr lang="zh-CN" altLang="en-US" sz="2000" b="0" i="0" dirty="0" smtClean="0">
                <a:latin typeface="Times New Roman" panose="02020603050405020304" pitchFamily="18" charset="0"/>
                <a:sym typeface="+mn-ea"/>
              </a:rPr>
              <a:t>元素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个数</a:t>
            </a:r>
            <a:endParaRPr lang="en-US" altLang="zh-CN" sz="2000" b="0" i="0" dirty="0">
              <a:latin typeface="Times New Roman" panose="02020603050405020304" pitchFamily="18" charset="0"/>
            </a:endParaRPr>
          </a:p>
          <a:p>
            <a:pPr algn="just"/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i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i=1; i &lt;=4; i++)</a:t>
            </a:r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保存行号</a:t>
            </a:r>
            <a:endParaRPr lang="zh-CN" alt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lang="en-US" altLang="zh-CN" sz="2800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for ( j=1; j&lt;=5; j++, n++)    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保存列</a:t>
            </a:r>
            <a:r>
              <a:rPr lang="zh-CN" altLang="en-US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endParaRPr lang="zh-CN" altLang="en-US" sz="2000" i="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{   if  (n%5==0)    {   printf(“\n”);  } </a:t>
            </a:r>
            <a:r>
              <a:rPr lang="en-US" altLang="zh-CN" sz="2800" i="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</a:t>
            </a:r>
            <a:r>
              <a:rPr lang="en-US" altLang="zh-CN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000" b="0" i="0" dirty="0" smtClean="0">
                <a:latin typeface="Times New Roman" panose="02020603050405020304" pitchFamily="18" charset="0"/>
                <a:sym typeface="+mn-ea"/>
              </a:rPr>
              <a:t>元素</a:t>
            </a:r>
            <a:r>
              <a:rPr lang="zh-CN" altLang="en-US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换行</a:t>
            </a:r>
            <a:endParaRPr lang="zh-CN" altLang="en-US" sz="2000" i="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printf(“%d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\t”</a:t>
            </a:r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i*j);    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打印元素值，用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键调整格式</a:t>
            </a:r>
            <a:endParaRPr lang="en-US" altLang="zh-CN" sz="2000" i="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en-US" altLang="zh-CN" sz="2800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printf(“\n”);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}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6" name="Object 5"/>
          <p:cNvGraphicFramePr>
            <a:graphicFrameLocks noChangeAspect="1"/>
          </p:cNvGraphicFramePr>
          <p:nvPr/>
        </p:nvGraphicFramePr>
        <p:xfrm>
          <a:off x="5543550" y="476250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" r:id="rId1" imgW="1485265" imgH="774065" progId="Equation.3">
                  <p:embed/>
                </p:oleObj>
              </mc:Choice>
              <mc:Fallback>
                <p:oleObj name="" r:id="rId1" imgW="1485265" imgH="7740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3550" y="476250"/>
                        <a:ext cx="3276600" cy="170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7" name="Group 9"/>
          <p:cNvGrpSpPr/>
          <p:nvPr/>
        </p:nvGrpSpPr>
        <p:grpSpPr>
          <a:xfrm>
            <a:off x="4716463" y="5013325"/>
            <a:ext cx="4176712" cy="1428750"/>
            <a:chOff x="2971" y="3158"/>
            <a:chExt cx="2631" cy="900"/>
          </a:xfrm>
        </p:grpSpPr>
        <p:pic>
          <p:nvPicPr>
            <p:cNvPr id="47108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" y="3158"/>
              <a:ext cx="2631" cy="9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7109" name="Line 7"/>
            <p:cNvSpPr/>
            <p:nvPr/>
          </p:nvSpPr>
          <p:spPr>
            <a:xfrm flipV="1">
              <a:off x="3062" y="3294"/>
              <a:ext cx="544" cy="0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110" name="Line 8"/>
          <p:cNvSpPr/>
          <p:nvPr/>
        </p:nvSpPr>
        <p:spPr>
          <a:xfrm>
            <a:off x="3563938" y="4292600"/>
            <a:ext cx="1728787" cy="8651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11" name="Line 9"/>
          <p:cNvSpPr/>
          <p:nvPr/>
        </p:nvSpPr>
        <p:spPr>
          <a:xfrm flipH="1">
            <a:off x="5435600" y="4294188"/>
            <a:ext cx="1800225" cy="863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 b="0" i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i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Text Box 4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7991475" cy="5191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输出如下 </a:t>
            </a:r>
            <a:r>
              <a:rPr lang="en-US" altLang="zh-CN" sz="2800" b="1" dirty="0">
                <a:latin typeface="Times New Roman" panose="02020603050405020304" pitchFamily="18" charset="0"/>
              </a:rPr>
              <a:t>4*5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的矩阵，但不输出第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行。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131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132" name="Group 19"/>
          <p:cNvGrpSpPr/>
          <p:nvPr/>
        </p:nvGrpSpPr>
        <p:grpSpPr>
          <a:xfrm>
            <a:off x="2987675" y="2946400"/>
            <a:ext cx="3281363" cy="1706563"/>
            <a:chOff x="3515" y="164"/>
            <a:chExt cx="2067" cy="1075"/>
          </a:xfrm>
        </p:grpSpPr>
        <p:graphicFrame>
          <p:nvGraphicFramePr>
            <p:cNvPr id="48133" name="Object 5"/>
            <p:cNvGraphicFramePr>
              <a:graphicFrameLocks noChangeAspect="1"/>
            </p:cNvGraphicFramePr>
            <p:nvPr/>
          </p:nvGraphicFramePr>
          <p:xfrm>
            <a:off x="3515" y="164"/>
            <a:ext cx="2064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" name="" r:id="rId1" imgW="1485265" imgH="774065" progId="Equation.3">
                    <p:embed/>
                  </p:oleObj>
                </mc:Choice>
                <mc:Fallback>
                  <p:oleObj name="" r:id="rId1" imgW="1485265" imgH="7740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15" y="164"/>
                          <a:ext cx="2064" cy="1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4" name="Oval 6"/>
            <p:cNvSpPr/>
            <p:nvPr/>
          </p:nvSpPr>
          <p:spPr>
            <a:xfrm>
              <a:off x="3813" y="679"/>
              <a:ext cx="1769" cy="27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>
            <a:spLocks noGrp="1"/>
          </p:cNvSpPr>
          <p:nvPr>
            <p:ph idx="1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循环结构程序设计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142875" y="260350"/>
            <a:ext cx="8893175" cy="6554470"/>
          </a:xfrm>
          <a:prstGeom prst="rect">
            <a:avLst/>
          </a:prstGeom>
          <a:solidFill>
            <a:srgbClr val="ADFC8E"/>
          </a:solidFill>
          <a:ln w="25400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{   int  i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en-US" altLang="zh-CN" sz="2800" b="0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000" b="0" i="0" dirty="0" smtClean="0">
                <a:latin typeface="Times New Roman" panose="02020603050405020304" pitchFamily="18" charset="0"/>
                <a:sym typeface="+mn-ea"/>
              </a:rPr>
              <a:t>//</a:t>
            </a:r>
            <a:r>
              <a:rPr lang="en-US" altLang="zh-CN" sz="2000" b="0" i="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记录处理的</a:t>
            </a:r>
            <a:r>
              <a:rPr lang="zh-CN" altLang="en-US" sz="2000" b="0" i="0" dirty="0" smtClean="0">
                <a:latin typeface="Times New Roman" panose="02020603050405020304" pitchFamily="18" charset="0"/>
                <a:sym typeface="+mn-ea"/>
              </a:rPr>
              <a:t>元素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个数</a:t>
            </a:r>
            <a:endParaRPr lang="en-US" altLang="zh-CN" sz="2000" b="0" i="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 i=1; i &lt;=4; i++)</a:t>
            </a:r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记录行号</a:t>
            </a:r>
            <a:endParaRPr lang="zh-CN" altLang="en-US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lang="en-US" altLang="zh-CN" sz="2800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for ( j=1; j&lt;=5; j++, n++)    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记录列</a:t>
            </a:r>
            <a:r>
              <a:rPr lang="zh-CN" altLang="en-US" b="0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zh-CN" altLang="en-US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{   if  (n%5==0)    {   printf(“\n”);  </a:t>
            </a:r>
            <a:r>
              <a:rPr lang="en-US" altLang="zh-CN" sz="2800" i="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   </a:t>
            </a:r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</a:t>
            </a:r>
            <a:r>
              <a:rPr lang="en-US" altLang="zh-CN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个元素换行</a:t>
            </a:r>
            <a:endParaRPr lang="zh-CN" altLang="en-US" i="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 (i= =3 &amp;&amp; j= =1) { break;} </a:t>
            </a:r>
            <a:endParaRPr lang="en-US" altLang="zh-CN" sz="32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printf(“%d\t”, i*j);    </a:t>
            </a:r>
            <a:r>
              <a:rPr lang="en-US" altLang="zh-CN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打印元素值，用</a:t>
            </a:r>
            <a:r>
              <a:rPr lang="en-US" altLang="zh-CN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zh-CN" altLang="en-US" sz="20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zh-CN" alt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endParaRPr lang="en-US" altLang="zh-CN" sz="2000" i="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en-US" altLang="zh-CN" sz="2800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printf(“\n”);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}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5580063" y="260350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" r:id="rId1" imgW="1485265" imgH="774065" progId="Equation.3">
                  <p:embed/>
                </p:oleObj>
              </mc:Choice>
              <mc:Fallback>
                <p:oleObj name="" r:id="rId1" imgW="1485265" imgH="7740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260350"/>
                        <a:ext cx="3276600" cy="170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25" y="5351463"/>
            <a:ext cx="3976688" cy="139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Oval 6"/>
          <p:cNvSpPr/>
          <p:nvPr/>
        </p:nvSpPr>
        <p:spPr>
          <a:xfrm>
            <a:off x="6053138" y="1077913"/>
            <a:ext cx="2808287" cy="4318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9157" name="Group 9"/>
          <p:cNvGrpSpPr/>
          <p:nvPr/>
        </p:nvGrpSpPr>
        <p:grpSpPr>
          <a:xfrm>
            <a:off x="5580063" y="260350"/>
            <a:ext cx="3281362" cy="1706563"/>
            <a:chOff x="3515" y="164"/>
            <a:chExt cx="2067" cy="1075"/>
          </a:xfrm>
        </p:grpSpPr>
        <p:graphicFrame>
          <p:nvGraphicFramePr>
            <p:cNvPr id="49158" name="Object 7"/>
            <p:cNvGraphicFramePr>
              <a:graphicFrameLocks noChangeAspect="1"/>
            </p:cNvGraphicFramePr>
            <p:nvPr/>
          </p:nvGraphicFramePr>
          <p:xfrm>
            <a:off x="3515" y="164"/>
            <a:ext cx="2064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" name="" r:id="rId4" imgW="1485265" imgH="774065" progId="Equation.3">
                    <p:embed/>
                  </p:oleObj>
                </mc:Choice>
                <mc:Fallback>
                  <p:oleObj name="" r:id="rId4" imgW="1485265" imgH="7740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15" y="164"/>
                          <a:ext cx="2064" cy="1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9" name="Oval 6"/>
            <p:cNvSpPr/>
            <p:nvPr/>
          </p:nvSpPr>
          <p:spPr>
            <a:xfrm>
              <a:off x="3813" y="679"/>
              <a:ext cx="1769" cy="27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5"/>
          <p:cNvSpPr txBox="1"/>
          <p:nvPr>
            <p:custDataLst>
              <p:tags r:id="rId1"/>
            </p:custDataLst>
          </p:nvPr>
        </p:nvSpPr>
        <p:spPr>
          <a:xfrm>
            <a:off x="914400" y="1052513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28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关于</a:t>
            </a:r>
            <a:r>
              <a:rPr lang="en-US" altLang="zh-CN" sz="28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break</a:t>
            </a:r>
            <a:r>
              <a:rPr lang="zh-CN" altLang="en-US" sz="28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语句，正确的说法是：</a:t>
            </a:r>
            <a:r>
              <a:rPr lang="zh-CN" altLang="en-US" sz="2800" i="0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endParaRPr lang="zh-CN" altLang="en-US" sz="2800" i="0" u="sng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78" name="TextBox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2400" i="0" dirty="0">
                <a:latin typeface="黑体" panose="02010609060101010101" pitchFamily="49" charset="-122"/>
                <a:ea typeface="黑体" panose="02010609060101010101" pitchFamily="49" charset="-122"/>
              </a:rPr>
              <a:t>只能用在循环语句里面</a:t>
            </a:r>
            <a:endParaRPr lang="en-US" altLang="zh-CN" sz="2400" i="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50179" name="TextBox 7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24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功能是结束本次循环，进入下一次循环</a:t>
            </a:r>
            <a:endParaRPr lang="zh-CN" altLang="en-US" sz="240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80" name="TextBox 8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24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break</a:t>
            </a:r>
            <a:r>
              <a:rPr lang="zh-CN" altLang="en-US" sz="24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语句不能跳出多重循环</a:t>
            </a:r>
            <a:endParaRPr lang="en-US" altLang="zh-CN" sz="240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81" name="TextBox 9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24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continue</a:t>
            </a:r>
            <a:r>
              <a:rPr lang="zh-CN" altLang="en-US" sz="2400" i="0" dirty="0">
                <a:latin typeface="Times New Roman" panose="02020603050405020304" pitchFamily="18" charset="0"/>
                <a:ea typeface="黑体" panose="02010609060101010101" pitchFamily="49" charset="-122"/>
              </a:rPr>
              <a:t>等价</a:t>
            </a:r>
            <a:endParaRPr lang="zh-CN" altLang="en-US" sz="240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B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C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D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提交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50187" name="组合 19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9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019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0431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0192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 b="0" i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i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Text Box 4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7991475" cy="9461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输出如下 </a:t>
            </a:r>
            <a:r>
              <a:rPr lang="en-US" altLang="zh-CN" sz="2800" b="1" dirty="0">
                <a:latin typeface="Times New Roman" panose="02020603050405020304" pitchFamily="18" charset="0"/>
              </a:rPr>
              <a:t>4*5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的矩阵，但不输出第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行第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204" name="Group 8"/>
          <p:cNvGrpSpPr/>
          <p:nvPr/>
        </p:nvGrpSpPr>
        <p:grpSpPr>
          <a:xfrm>
            <a:off x="3132138" y="3213100"/>
            <a:ext cx="3276600" cy="1706563"/>
            <a:chOff x="3515" y="164"/>
            <a:chExt cx="2064" cy="1075"/>
          </a:xfrm>
        </p:grpSpPr>
        <p:graphicFrame>
          <p:nvGraphicFramePr>
            <p:cNvPr id="51205" name="Object 5"/>
            <p:cNvGraphicFramePr>
              <a:graphicFrameLocks noChangeAspect="1"/>
            </p:cNvGraphicFramePr>
            <p:nvPr/>
          </p:nvGraphicFramePr>
          <p:xfrm>
            <a:off x="3515" y="164"/>
            <a:ext cx="2064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" r:id="rId1" imgW="1485265" imgH="774065" progId="Equation.3">
                    <p:embed/>
                  </p:oleObj>
                </mc:Choice>
                <mc:Fallback>
                  <p:oleObj name="" r:id="rId1" imgW="1485265" imgH="77406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15" y="164"/>
                          <a:ext cx="2064" cy="1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" name="Oval 6"/>
            <p:cNvSpPr/>
            <p:nvPr/>
          </p:nvSpPr>
          <p:spPr>
            <a:xfrm>
              <a:off x="3833" y="709"/>
              <a:ext cx="363" cy="217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/>
          <p:cNvSpPr txBox="1"/>
          <p:nvPr/>
        </p:nvSpPr>
        <p:spPr>
          <a:xfrm>
            <a:off x="142875" y="260350"/>
            <a:ext cx="8893175" cy="6554470"/>
          </a:xfrm>
          <a:prstGeom prst="rect">
            <a:avLst/>
          </a:prstGeom>
          <a:solidFill>
            <a:srgbClr val="ADFC8E"/>
          </a:solidFill>
          <a:ln w="25400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{   int  i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000" b="0" i="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i="0" dirty="0" smtClean="0">
                <a:latin typeface="Times New Roman" panose="02020603050405020304" pitchFamily="18" charset="0"/>
                <a:sym typeface="+mn-ea"/>
              </a:rPr>
              <a:t>//</a:t>
            </a:r>
            <a:r>
              <a:rPr lang="en-US" altLang="zh-CN" sz="2000" b="0" i="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记录处理的</a:t>
            </a:r>
            <a:r>
              <a:rPr lang="zh-CN" altLang="en-US" sz="2000" b="0" i="0" dirty="0" smtClean="0">
                <a:latin typeface="Times New Roman" panose="02020603050405020304" pitchFamily="18" charset="0"/>
                <a:sym typeface="+mn-ea"/>
              </a:rPr>
              <a:t>元素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个数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 i=1; i &lt;=4; i++)</a:t>
            </a:r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记录行号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lang="en-US" altLang="zh-CN" sz="2800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for ( j=1; j&lt;=5; j++, n++)      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记录列号</a:t>
            </a:r>
            <a:endParaRPr lang="zh-CN" altLang="en-US" sz="2000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{   if  (n%5==0)    {   printf(“\n”);  }  </a:t>
            </a:r>
            <a:r>
              <a:rPr lang="en-US" altLang="zh-CN" sz="2800" i="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满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b="0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个元素后换行</a:t>
            </a:r>
            <a:endParaRPr lang="zh-CN" altLang="en-US" sz="2000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(i==3 &amp;&amp; j==1) { continue;}</a:t>
            </a:r>
            <a:endParaRPr lang="en-US" altLang="zh-CN" sz="32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printf(“%d\t”, i*j);    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打印元素值，用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Tab</a:t>
            </a: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健调整格式</a:t>
            </a:r>
            <a:endParaRPr lang="en-US" altLang="zh-CN" sz="2000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en-US" altLang="zh-CN" sz="2800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printf(“\n”);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}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222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5229225"/>
            <a:ext cx="4067175" cy="14398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2227" name="Group 7"/>
          <p:cNvGrpSpPr/>
          <p:nvPr/>
        </p:nvGrpSpPr>
        <p:grpSpPr>
          <a:xfrm>
            <a:off x="5580063" y="260350"/>
            <a:ext cx="3276600" cy="1706563"/>
            <a:chOff x="3515" y="164"/>
            <a:chExt cx="2064" cy="1075"/>
          </a:xfrm>
        </p:grpSpPr>
        <p:graphicFrame>
          <p:nvGraphicFramePr>
            <p:cNvPr id="52228" name="Object 5"/>
            <p:cNvGraphicFramePr>
              <a:graphicFrameLocks noChangeAspect="1"/>
            </p:cNvGraphicFramePr>
            <p:nvPr/>
          </p:nvGraphicFramePr>
          <p:xfrm>
            <a:off x="3515" y="164"/>
            <a:ext cx="2064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" r:id="rId2" imgW="1485265" imgH="774065" progId="Equation.3">
                    <p:embed/>
                  </p:oleObj>
                </mc:Choice>
                <mc:Fallback>
                  <p:oleObj name="" r:id="rId2" imgW="1485265" imgH="77406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15" y="164"/>
                          <a:ext cx="2064" cy="1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Oval 6"/>
            <p:cNvSpPr/>
            <p:nvPr/>
          </p:nvSpPr>
          <p:spPr>
            <a:xfrm>
              <a:off x="3833" y="709"/>
              <a:ext cx="363" cy="217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30" name="Line 8"/>
          <p:cNvSpPr/>
          <p:nvPr/>
        </p:nvSpPr>
        <p:spPr>
          <a:xfrm>
            <a:off x="4572000" y="6205538"/>
            <a:ext cx="4427538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4">
              <a:rPr lang="en-US" altLang="zh-CN" sz="1400" b="0" i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i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Text Box 4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7991475" cy="519112"/>
          </a:xfrm>
        </p:spPr>
        <p:txBody>
          <a:bodyPr vert="horz" wrap="square" lIns="91440" tIns="45720" rIns="91440" bIns="45720" anchor="t" anchorCtr="0">
            <a:spAutoFit/>
          </a:bodyPr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进一步改进输出格式：去掉一开始的空行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251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25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3860800"/>
            <a:ext cx="4176712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3860800"/>
            <a:ext cx="3889375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4" name="AutoShape 13"/>
          <p:cNvSpPr/>
          <p:nvPr/>
        </p:nvSpPr>
        <p:spPr>
          <a:xfrm>
            <a:off x="971550" y="2997200"/>
            <a:ext cx="2520950" cy="431800"/>
          </a:xfrm>
          <a:prstGeom prst="wedgeRoundRectCallout">
            <a:avLst>
              <a:gd name="adj1" fmla="val -58310"/>
              <a:gd name="adj2" fmla="val 172796"/>
              <a:gd name="adj3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algn="ctr"/>
            <a:r>
              <a:rPr lang="zh-CN" altLang="en-US" i="0" dirty="0">
                <a:latin typeface="Arial" panose="020B0604020202020204" pitchFamily="34" charset="0"/>
                <a:ea typeface="宋体" panose="02010600030101010101" pitchFamily="2" charset="-122"/>
              </a:rPr>
              <a:t>最开始有一行空行</a:t>
            </a:r>
            <a:endParaRPr lang="zh-CN" altLang="en-US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AutoShape 14"/>
          <p:cNvSpPr/>
          <p:nvPr/>
        </p:nvSpPr>
        <p:spPr>
          <a:xfrm>
            <a:off x="5940425" y="2997200"/>
            <a:ext cx="1512888" cy="431800"/>
          </a:xfrm>
          <a:prstGeom prst="wedgeRoundRectCallout">
            <a:avLst>
              <a:gd name="adj1" fmla="val -100157"/>
              <a:gd name="adj2" fmla="val 178310"/>
              <a:gd name="adj3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algn="ctr"/>
            <a:r>
              <a:rPr lang="zh-CN" altLang="en-US" i="0" dirty="0">
                <a:latin typeface="Arial" panose="020B0604020202020204" pitchFamily="34" charset="0"/>
                <a:ea typeface="宋体" panose="02010600030101010101" pitchFamily="2" charset="-122"/>
              </a:rPr>
              <a:t>去掉空行</a:t>
            </a:r>
            <a:endParaRPr lang="zh-CN" altLang="en-US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 Box 2"/>
          <p:cNvSpPr txBox="1"/>
          <p:nvPr/>
        </p:nvSpPr>
        <p:spPr>
          <a:xfrm>
            <a:off x="142875" y="333375"/>
            <a:ext cx="8893175" cy="6123940"/>
          </a:xfrm>
          <a:prstGeom prst="rect">
            <a:avLst/>
          </a:prstGeom>
          <a:solidFill>
            <a:srgbClr val="ADFC8E"/>
          </a:solidFill>
          <a:ln w="25400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{   int  i, j, </a:t>
            </a:r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n=1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  <a:r>
              <a:rPr lang="en-US" altLang="zh-CN" sz="2000" b="0" i="0" dirty="0">
                <a:latin typeface="Times New Roman" panose="02020603050405020304" pitchFamily="18" charset="0"/>
                <a:sym typeface="+mn-ea"/>
              </a:rPr>
              <a:t>// n</a:t>
            </a:r>
            <a:r>
              <a:rPr lang="zh-CN" altLang="en-US" sz="2000" b="0" i="0" dirty="0">
                <a:latin typeface="Times New Roman" panose="02020603050405020304" pitchFamily="18" charset="0"/>
                <a:sym typeface="+mn-ea"/>
              </a:rPr>
              <a:t>记录处理的元素个数</a:t>
            </a:r>
            <a:endParaRPr lang="zh-CN" altLang="en-US" sz="28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 i=1; i &lt;=4; i++)        </a:t>
            </a:r>
            <a:r>
              <a:rPr lang="en-US" altLang="zh-CN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记录行号</a:t>
            </a:r>
            <a:endParaRPr lang="zh-CN" altLang="en-US" sz="20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{  </a:t>
            </a:r>
            <a:endParaRPr lang="en-US" altLang="zh-CN" sz="28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for ( j=1; j&lt;=5; j++, n++) </a:t>
            </a:r>
            <a:endParaRPr lang="en-US" altLang="zh-CN" sz="28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{  printf(“%d\t”, i*j);         </a:t>
            </a:r>
            <a:r>
              <a:rPr lang="en-US" altLang="zh-CN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先打印元素值</a:t>
            </a:r>
            <a:endParaRPr lang="zh-CN" altLang="en-US" sz="20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 (n%5= =0)    {   printf(“\n”);  } </a:t>
            </a:r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输出满</a:t>
            </a:r>
            <a:r>
              <a:rPr lang="en-US" altLang="zh-CN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个元素换行</a:t>
            </a:r>
            <a:endParaRPr lang="en-US" altLang="zh-CN" sz="20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lang="en-US" altLang="zh-CN" sz="28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printf(“\n”);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}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74" name="Object 5"/>
          <p:cNvGraphicFramePr>
            <a:graphicFrameLocks noChangeAspect="1"/>
          </p:cNvGraphicFramePr>
          <p:nvPr/>
        </p:nvGraphicFramePr>
        <p:xfrm>
          <a:off x="5543550" y="476250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485265" imgH="774065" progId="Equation.3">
                  <p:embed/>
                </p:oleObj>
              </mc:Choice>
              <mc:Fallback>
                <p:oleObj name="" r:id="rId1" imgW="1485265" imgH="7740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3550" y="476250"/>
                        <a:ext cx="3276600" cy="170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38" y="5084763"/>
            <a:ext cx="3889375" cy="146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 b="0" i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i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950" y="1382395"/>
            <a:ext cx="5688330" cy="5371465"/>
          </a:xfrm>
          <a:prstGeom prst="rect">
            <a:avLst/>
          </a:prstGeom>
          <a:solidFill>
            <a:srgbClr val="B6F7FE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 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for(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=0;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&lt;=5;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++)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{   if  (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%2)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“ * ” );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else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“ # ” );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“ $\n”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3" name="TextBox 22"/>
          <p:cNvSpPr txBox="1"/>
          <p:nvPr>
            <p:custDataLst>
              <p:tags r:id="rId2"/>
            </p:custDataLst>
          </p:nvPr>
        </p:nvSpPr>
        <p:spPr>
          <a:xfrm>
            <a:off x="5796915" y="1844675"/>
            <a:ext cx="3332163" cy="41541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0" i="0" dirty="0">
                <a:solidFill>
                  <a:srgbClr val="CC0066"/>
                </a:solidFill>
                <a:latin typeface="+mn-ea"/>
                <a:ea typeface="+mn-ea"/>
                <a:sym typeface="+mn-ea"/>
              </a:rPr>
              <a:t>程序执行过程 </a:t>
            </a:r>
            <a:endParaRPr lang="zh-CN" altLang="en-US" sz="2400" b="0" i="0" dirty="0">
              <a:solidFill>
                <a:srgbClr val="CC0066"/>
              </a:solidFill>
              <a:latin typeface="+mn-ea"/>
              <a:ea typeface="+mn-ea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i=0,    0%2=0,        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continue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i=1,    1%2=1,     *#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i=2,    2%2=0,     continue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i=3,    3%2=1,      *#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i=4,    4%2=0,      continue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i=5,    5%2=1,       *#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i=6,     $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  <p:bldP spid="5530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324" name="Diagram 8"/>
          <p:cNvGrpSpPr/>
          <p:nvPr/>
        </p:nvGrpSpPr>
        <p:grpSpPr>
          <a:xfrm>
            <a:off x="5939790" y="692785"/>
            <a:ext cx="3821113" cy="5616575"/>
            <a:chOff x="930" y="-267"/>
            <a:chExt cx="3856" cy="4803"/>
          </a:xfrm>
        </p:grpSpPr>
        <p:sp>
          <p:nvSpPr>
            <p:cNvPr id="56325" name="_s5124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_s5125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_s5126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_s5127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_s5128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_s5129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_s5130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_s5131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 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_s5132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20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_s5133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1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21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467995" y="2924810"/>
            <a:ext cx="8416925" cy="37452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分析：多项式求和，找规律</a:t>
            </a:r>
            <a:endParaRPr lang="en-US" altLang="zh-CN" sz="2400" b="0" i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每项的分子都是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400" b="0" i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后一项的分母是前一项的分母加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400" b="0" i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24815" indent="-424815">
              <a:lnSpc>
                <a:spcPct val="15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 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项的符号为正，从第</a:t>
            </a:r>
            <a:r>
              <a:rPr lang="en-US" altLang="zh-CN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项起，每一项的符号与前一项的符号</a:t>
            </a: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相反</a:t>
            </a:r>
            <a:endParaRPr lang="zh-CN" altLang="en-US" sz="24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24815" indent="-424815">
              <a:lnSpc>
                <a:spcPct val="150000"/>
              </a:lnSpc>
            </a:pPr>
            <a:endParaRPr lang="en-US" altLang="zh-CN" sz="8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根据以上规律构造每</a:t>
            </a: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一项，检查其绝对值是否</a:t>
            </a: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大于或等于</a:t>
            </a: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0" i="0" baseline="30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-6</a:t>
            </a:r>
            <a:endParaRPr lang="en-US" altLang="zh-CN" sz="24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内容占位符 2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28295" y="1475373"/>
                <a:ext cx="8626475" cy="94551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1</m:t>
                    </m:r>
                    <m:r>
                      <a:rPr lang="zh-CN" alt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的近似值，直到发现某一项的绝对值小于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2400" b="0" i="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-6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为止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该项不累加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b="0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28295" y="1475373"/>
                <a:ext cx="8626475" cy="945515"/>
              </a:xfrm>
              <a:prstGeom prst="rect">
                <a:avLst/>
              </a:prstGeom>
              <a:blipFill rotWithShape="1">
                <a:blip r:embed="rId4"/>
                <a:stretch>
                  <a:fillRect t="-2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4"/>
          <p:cNvSpPr>
            <a:spLocks noGrp="1"/>
          </p:cNvSpPr>
          <p:nvPr>
            <p:ph sz="half" idx="1"/>
          </p:nvPr>
        </p:nvSpPr>
        <p:spPr>
          <a:xfrm>
            <a:off x="683578" y="2348865"/>
            <a:ext cx="3778250" cy="52197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算法设计：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6324" name="Diagram 8"/>
          <p:cNvGrpSpPr/>
          <p:nvPr/>
        </p:nvGrpSpPr>
        <p:grpSpPr>
          <a:xfrm>
            <a:off x="5076825" y="2492375"/>
            <a:ext cx="3821113" cy="5616575"/>
            <a:chOff x="930" y="-267"/>
            <a:chExt cx="3856" cy="4803"/>
          </a:xfrm>
        </p:grpSpPr>
        <p:sp>
          <p:nvSpPr>
            <p:cNvPr id="56325" name="_s5124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_s5125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_s5126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_s5127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_s5128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_s5129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_s5130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_s5131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 </a:t>
              </a:r>
              <a:endParaRPr lang="zh-CN" altLang="en-US" sz="20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_s5132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0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20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_s5133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21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21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7349" name="Picture 6" descr="f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1595" y="2996883"/>
            <a:ext cx="3417888" cy="374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5629910" y="2493010"/>
            <a:ext cx="192849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：每一项</a:t>
            </a:r>
            <a:endParaRPr lang="zh-CN" altLang="en-US" sz="24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：累加和</a:t>
            </a:r>
            <a:endParaRPr lang="zh-CN" altLang="en-US" sz="24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：分母</a:t>
            </a:r>
            <a:endParaRPr lang="zh-CN" altLang="en-US" sz="24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：符号</a:t>
            </a:r>
            <a:endParaRPr lang="zh-CN" altLang="en-US" sz="24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28295" y="1349375"/>
                <a:ext cx="8626475" cy="94551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1</m:t>
                    </m:r>
                    <m:r>
                      <a:rPr lang="zh-CN" alt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的近似值，直到发现某一项的绝对值小于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2400" b="0" i="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-6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为止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该项不累加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b="0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28295" y="1349375"/>
                <a:ext cx="8626475" cy="945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36513" y="1173163"/>
            <a:ext cx="6048375" cy="5783262"/>
          </a:xfrm>
          <a:solidFill>
            <a:srgbClr val="B6F7FE"/>
          </a:solidFill>
        </p:spPr>
        <p:txBody>
          <a:bodyPr vert="horz" wrap="square" lIns="91440" tIns="45720" rIns="91440" bIns="45720" anchor="ctr" anchorCtr="0"/>
          <a:lstStyle/>
          <a:p>
            <a:pPr algn="l">
              <a:lnSpc>
                <a:spcPct val="95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include &lt;math.h&gt;</a:t>
            </a:r>
            <a:b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t=1, pi=0, n=1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int s=1; 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 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fabs( t ) &gt;= 1e-6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{  pi=pi+t;   n=n+2;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=-s;  t=s/n;  }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pi=pi*4;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printf(“pi=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%10.6f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\n”, pi);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0" y="0"/>
          <a:ext cx="304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" r:id="rId1" imgW="304800" imgH="431800" progId="Equation.3">
                  <p:embed/>
                </p:oleObj>
              </mc:Choice>
              <mc:Fallback>
                <p:oleObj name="" r:id="rId1" imgW="3048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048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Rectangle 5"/>
          <p:cNvSpPr/>
          <p:nvPr/>
        </p:nvSpPr>
        <p:spPr>
          <a:xfrm>
            <a:off x="6443980" y="5594350"/>
            <a:ext cx="2303463" cy="892175"/>
          </a:xfrm>
          <a:prstGeom prst="rect">
            <a:avLst/>
          </a:prstGeom>
          <a:solidFill>
            <a:srgbClr val="336600"/>
          </a:solidFill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0" i="0" u="sng" dirty="0">
                <a:solidFill>
                  <a:srgbClr val="FFFF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运行结果：</a:t>
            </a:r>
            <a:endParaRPr lang="zh-CN" altLang="en-US" b="0" i="0" u="sng" dirty="0">
              <a:solidFill>
                <a:srgbClr val="FFFF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b="0" i="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</a:t>
            </a:r>
            <a:r>
              <a:rPr lang="en-US" altLang="zh-CN" sz="2000" b="0" i="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pi=  3.141594</a:t>
            </a:r>
            <a:endParaRPr lang="en-US" altLang="zh-CN" sz="2000" b="0" i="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6445885" y="4444365"/>
            <a:ext cx="1382395" cy="1086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：每一项</a:t>
            </a:r>
            <a:endParaRPr lang="zh-CN" altLang="en-US" sz="18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：累加和</a:t>
            </a:r>
            <a:endParaRPr lang="zh-CN" altLang="en-US" sz="18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：分母</a:t>
            </a:r>
            <a:endParaRPr lang="zh-CN" altLang="en-US" sz="18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：符号</a:t>
            </a:r>
            <a:endParaRPr lang="zh-CN" altLang="en-US" sz="18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001260" y="6518275"/>
            <a:ext cx="4114165" cy="3390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占</a:t>
            </a: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列，包含小数点，</a:t>
            </a: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前面补</a:t>
            </a:r>
            <a:r>
              <a:rPr lang="en-US" altLang="zh-CN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i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个空格</a:t>
            </a:r>
            <a:endParaRPr lang="zh-CN" altLang="en-US" sz="1800" b="0" i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3091815" y="6140450"/>
            <a:ext cx="1909445" cy="547370"/>
          </a:xfrm>
          <a:prstGeom prst="straightConnector1">
            <a:avLst/>
          </a:prstGeom>
          <a:ln w="69850"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84785" y="201295"/>
                <a:ext cx="8626475" cy="94551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  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1</m:t>
                    </m:r>
                    <m:r>
                      <a:rPr lang="zh-CN" alt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黑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2400" b="0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的近似值，直到发现某一项的绝对值小于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2400" b="0" i="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-6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为止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该项不累加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b="0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84785" y="201295"/>
                <a:ext cx="8626475" cy="945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349" name="Picture 6" descr="f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5205" y="1053465"/>
            <a:ext cx="3095625" cy="339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33375"/>
            <a:ext cx="63246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468313" y="1658938"/>
            <a:ext cx="8229600" cy="33845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语句一般用于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事先不知道循环次数</a:t>
            </a:r>
            <a:r>
              <a:rPr lang="zh-CN" altLang="en-US" sz="2800" dirty="0">
                <a:latin typeface="Times New Roman" panose="02020603050405020304" pitchFamily="18" charset="0"/>
              </a:rPr>
              <a:t>，在循环执行的过程中，根据条件来决定循环是否结束的情况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一般格式为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while    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)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循环体语句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执行流程如图：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267" name="Group 21"/>
          <p:cNvGrpSpPr/>
          <p:nvPr/>
        </p:nvGrpSpPr>
        <p:grpSpPr>
          <a:xfrm>
            <a:off x="5508625" y="2882900"/>
            <a:ext cx="3563938" cy="2994025"/>
            <a:chOff x="3515" y="2296"/>
            <a:chExt cx="2245" cy="1886"/>
          </a:xfrm>
        </p:grpSpPr>
        <p:sp>
          <p:nvSpPr>
            <p:cNvPr id="11268" name="Rectangle 21"/>
            <p:cNvSpPr/>
            <p:nvPr/>
          </p:nvSpPr>
          <p:spPr>
            <a:xfrm>
              <a:off x="3910" y="3411"/>
              <a:ext cx="1045" cy="19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Rectangle 22"/>
            <p:cNvSpPr/>
            <p:nvPr/>
          </p:nvSpPr>
          <p:spPr>
            <a:xfrm>
              <a:off x="3742" y="3990"/>
              <a:ext cx="1857" cy="192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Line 23"/>
            <p:cNvSpPr/>
            <p:nvPr/>
          </p:nvSpPr>
          <p:spPr>
            <a:xfrm>
              <a:off x="4468" y="2296"/>
              <a:ext cx="0" cy="42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71" name="AutoShape 24"/>
            <p:cNvSpPr/>
            <p:nvPr/>
          </p:nvSpPr>
          <p:spPr>
            <a:xfrm>
              <a:off x="3957" y="2721"/>
              <a:ext cx="1045" cy="345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Line 25"/>
            <p:cNvSpPr/>
            <p:nvPr/>
          </p:nvSpPr>
          <p:spPr>
            <a:xfrm>
              <a:off x="5012" y="2886"/>
              <a:ext cx="71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3" name="Line 26"/>
            <p:cNvSpPr/>
            <p:nvPr/>
          </p:nvSpPr>
          <p:spPr>
            <a:xfrm>
              <a:off x="5760" y="2886"/>
              <a:ext cx="0" cy="91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4" name="Line 27"/>
            <p:cNvSpPr/>
            <p:nvPr/>
          </p:nvSpPr>
          <p:spPr>
            <a:xfrm>
              <a:off x="4650" y="3793"/>
              <a:ext cx="109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5" name="Line 28"/>
            <p:cNvSpPr/>
            <p:nvPr/>
          </p:nvSpPr>
          <p:spPr>
            <a:xfrm>
              <a:off x="4668" y="3799"/>
              <a:ext cx="0" cy="19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76" name="Text Box 29"/>
            <p:cNvSpPr txBox="1"/>
            <p:nvPr/>
          </p:nvSpPr>
          <p:spPr>
            <a:xfrm>
              <a:off x="4968" y="2674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Line 30"/>
            <p:cNvSpPr/>
            <p:nvPr/>
          </p:nvSpPr>
          <p:spPr>
            <a:xfrm>
              <a:off x="4484" y="3066"/>
              <a:ext cx="0" cy="34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78" name="Text Box 31"/>
            <p:cNvSpPr txBox="1"/>
            <p:nvPr/>
          </p:nvSpPr>
          <p:spPr>
            <a:xfrm>
              <a:off x="4483" y="3067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Line 32"/>
            <p:cNvSpPr/>
            <p:nvPr/>
          </p:nvSpPr>
          <p:spPr>
            <a:xfrm>
              <a:off x="3515" y="2614"/>
              <a:ext cx="95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80" name="Line 33"/>
            <p:cNvSpPr/>
            <p:nvPr/>
          </p:nvSpPr>
          <p:spPr>
            <a:xfrm flipV="1">
              <a:off x="3515" y="2614"/>
              <a:ext cx="0" cy="111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81" name="Line 34"/>
            <p:cNvSpPr/>
            <p:nvPr/>
          </p:nvSpPr>
          <p:spPr>
            <a:xfrm>
              <a:off x="4332" y="3612"/>
              <a:ext cx="0" cy="12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2" name="Line 35"/>
            <p:cNvSpPr/>
            <p:nvPr/>
          </p:nvSpPr>
          <p:spPr>
            <a:xfrm>
              <a:off x="3515" y="3748"/>
              <a:ext cx="8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1"/>
          </p:nvPr>
        </p:nvSpPr>
        <p:spPr bwMode="auto">
          <a:xfrm>
            <a:off x="251520" y="1700808"/>
            <a:ext cx="8568952" cy="4464496"/>
          </a:xfrm>
          <a:blipFill rotWithShape="1">
            <a:blip r:embed="rId1"/>
            <a:stretch>
              <a:fillRect l="-1422" t="-956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370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内容占位符 2"/>
          <p:cNvSpPr>
            <a:spLocks noGrp="1"/>
          </p:cNvSpPr>
          <p:nvPr>
            <p:ph idx="1"/>
          </p:nvPr>
        </p:nvSpPr>
        <p:spPr>
          <a:xfrm>
            <a:off x="460375" y="1220788"/>
            <a:ext cx="8215313" cy="407987"/>
          </a:xfrm>
        </p:spPr>
        <p:txBody>
          <a:bodyPr vert="horz" wrap="square" lIns="91440" tIns="45720" rIns="91440" bIns="45720" anchor="t" anchorCtr="0"/>
          <a:lstStyle/>
          <a:p>
            <a:pPr marL="88900" indent="-88900"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求</a:t>
            </a:r>
            <a:r>
              <a:rPr lang="en-US" altLang="zh-CN" sz="2800" dirty="0">
                <a:latin typeface="Times New Roman" panose="02020603050405020304" pitchFamily="18" charset="0"/>
              </a:rPr>
              <a:t>Fibonacci(</a:t>
            </a:r>
            <a:r>
              <a:rPr lang="zh-CN" altLang="en-US" sz="2800" dirty="0">
                <a:latin typeface="Times New Roman" panose="02020603050405020304" pitchFamily="18" charset="0"/>
              </a:rPr>
              <a:t>斐波那契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数列的前</a:t>
            </a:r>
            <a:r>
              <a:rPr lang="en-US" altLang="zh-CN" sz="2800" dirty="0">
                <a:latin typeface="Times New Roman" panose="02020603050405020304" pitchFamily="18" charset="0"/>
              </a:rPr>
              <a:t>40</a:t>
            </a:r>
            <a:r>
              <a:rPr lang="zh-CN" altLang="en-US" sz="2800" dirty="0">
                <a:latin typeface="Times New Roman" panose="02020603050405020304" pitchFamily="18" charset="0"/>
              </a:rPr>
              <a:t>个数。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71875" y="1773238"/>
            <a:ext cx="5473700" cy="4968875"/>
          </a:xfrm>
          <a:prstGeom prst="roundRect">
            <a:avLst>
              <a:gd name="adj" fmla="val 1628"/>
            </a:avLst>
          </a:prstGeom>
          <a:solidFill>
            <a:srgbClr val="B6F7FE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stdio.h&gt;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)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int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f1=1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f2=1, f3;      </a:t>
            </a:r>
            <a:r>
              <a:rPr lang="en-US" altLang="zh-CN" sz="2000" i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i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初始化前两项</a:t>
            </a:r>
            <a:endParaRPr kumimoji="0" lang="pt-BR" altLang="zh-CN" sz="20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int i;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printf("%12d\n%12d\n",f1,f2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pt-BR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 i=1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i&lt;=38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defTabSz="363855"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{	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f3=f1+f2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   </a:t>
            </a:r>
            <a:r>
              <a:rPr lang="pt-BR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每次处理</a:t>
            </a:r>
            <a:r>
              <a:rPr lang="en-US" altLang="zh-CN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个数据</a:t>
            </a:r>
            <a:endParaRPr kumimoji="0" lang="pt-BR" altLang="zh-CN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363855"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printf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(“%12d\n”, f3</a:t>
            </a:r>
            <a:r>
              <a:rPr kumimoji="0" lang="pt-BR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kumimoji="0" lang="pt-BR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f1=f2;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f2=f3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0" lang="pt-BR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return 0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kumimoji="0" lang="pt-BR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5" name="Rectangle 2"/>
          <p:cNvSpPr/>
          <p:nvPr/>
        </p:nvSpPr>
        <p:spPr>
          <a:xfrm>
            <a:off x="-180975" y="168945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72883" y="1879600"/>
          <a:ext cx="1851025" cy="277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258"/>
                <a:gridCol w="1456767"/>
              </a:tblGrid>
              <a:tr h="396240">
                <a:tc gridSpan="2"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f1=1, f2=1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cPr/>
                </a:tc>
              </a:tr>
              <a:tr h="396195">
                <a:tc gridSpan="2"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f1, f2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cPr/>
                </a:tc>
              </a:tr>
              <a:tr h="396195">
                <a:tc gridSpan="2"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i=1 to 38</a:t>
                      </a:r>
                      <a:endParaRPr lang="zh-CN" altLang="en-US" sz="20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cPr/>
                </a:tc>
              </a:tr>
              <a:tr h="396195">
                <a:tc rowSpan="4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f3=f1+f2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9619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9619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f1=f2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9619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f2=f3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1" marR="6855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59417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638" y="4791075"/>
            <a:ext cx="1722437" cy="2036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418" name="TextBox 7"/>
          <p:cNvSpPr txBox="1"/>
          <p:nvPr/>
        </p:nvSpPr>
        <p:spPr>
          <a:xfrm>
            <a:off x="5778500" y="250190"/>
            <a:ext cx="3143885" cy="6064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1,1,2,3,5,8,13,</a:t>
            </a:r>
            <a:r>
              <a:rPr lang="en-US" altLang="zh-CN" sz="2800" b="0" i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endParaRPr lang="zh-CN" altLang="en-US" sz="2800" b="0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0005" y="1870075"/>
            <a:ext cx="1294130" cy="168719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每次处理</a:t>
            </a:r>
            <a:r>
              <a:rPr lang="en-US" altLang="zh-CN" sz="2000" i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个数据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pt-BR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147638" y="4941888"/>
            <a:ext cx="15446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运行结果：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54200" y="1627505"/>
          <a:ext cx="1727200" cy="1901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884"/>
                <a:gridCol w="1359316"/>
              </a:tblGrid>
              <a:tr h="400271">
                <a:tc gridSpan="2"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f1=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f2=1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9" marR="68599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cPr/>
                </a:tc>
              </a:tr>
              <a:tr h="400271">
                <a:tc gridSpan="2"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i=1 to 20</a:t>
                      </a:r>
                      <a:endParaRPr lang="zh-CN" altLang="en-US" sz="20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9" marR="68599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cPr/>
                </a:tc>
              </a:tr>
              <a:tr h="400271">
                <a:tc rowSpan="2">
                  <a:txBody>
                    <a:bodyPr/>
                    <a:lstStyle/>
                    <a:p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9" marR="68599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altLang="zh-C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f1, f2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9" marR="68599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7010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f1=f1+f2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f2=f2+f1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9" marR="68599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61457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537075"/>
            <a:ext cx="3221990" cy="207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58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106998" y="4007168"/>
            <a:ext cx="15446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运行结果：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8" name="TextBox 7"/>
          <p:cNvSpPr txBox="1"/>
          <p:nvPr>
            <p:custDataLst>
              <p:tags r:id="rId3"/>
            </p:custDataLst>
          </p:nvPr>
        </p:nvSpPr>
        <p:spPr>
          <a:xfrm>
            <a:off x="5292090" y="297815"/>
            <a:ext cx="3759835" cy="52197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1,1,2,3,5,8,13,</a:t>
            </a:r>
            <a:r>
              <a:rPr lang="en-US" altLang="zh-CN" sz="2800" b="0" i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endParaRPr lang="zh-CN" altLang="en-US" sz="2800" b="0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69875" y="1626870"/>
            <a:ext cx="1294130" cy="168719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每次处理</a:t>
            </a:r>
            <a:r>
              <a:rPr lang="en-US" altLang="zh-CN" sz="2000" i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个数据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pt-BR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49065" y="1153795"/>
            <a:ext cx="5175250" cy="5676900"/>
          </a:xfrm>
          <a:prstGeom prst="roundRect">
            <a:avLst>
              <a:gd name="adj" fmla="val 1628"/>
            </a:avLst>
          </a:prstGeom>
          <a:solidFill>
            <a:srgbClr val="9AFE2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stdio.h&gt;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)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int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f1=1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f2=1;      </a:t>
            </a:r>
            <a:r>
              <a:rPr lang="en-US" altLang="zh-CN" sz="1800" i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i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初始化前两项</a:t>
            </a:r>
            <a:endParaRPr kumimoji="0" lang="pt-BR" altLang="zh-CN" sz="18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int i;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9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pt-BR" altLang="zh-CN" sz="18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每次处理</a:t>
            </a:r>
            <a:r>
              <a:rPr lang="en-US" altLang="zh-CN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个数据</a:t>
            </a:r>
            <a:r>
              <a:rPr lang="zh-CN" altLang="en-US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</a:t>
            </a:r>
            <a:r>
              <a:rPr lang="zh-CN" altLang="en-US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个数只需</a:t>
            </a:r>
            <a:r>
              <a:rPr lang="en-US" altLang="zh-CN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18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次</a:t>
            </a:r>
            <a:endParaRPr lang="zh-CN" altLang="en-US" sz="2400" i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 i=1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i&lt;=</a:t>
            </a:r>
            <a:r>
              <a:rPr kumimoji="0" lang="en-US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  <a:r>
              <a:rPr kumimoji="0" lang="en-US" alt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1800" i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{	</a:t>
            </a:r>
            <a:r>
              <a:rPr lang="pt-BR" altLang="zh-CN" sz="2400" i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printf(“%12d %12d </a:t>
            </a:r>
            <a:r>
              <a:rPr lang="pt-BR" altLang="zh-CN" sz="2400" i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”, f1, f2</a:t>
            </a:r>
            <a:r>
              <a:rPr lang="pt-BR" altLang="zh-CN" sz="2400" i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pt-BR" altLang="zh-CN" sz="2400" i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pt-BR" i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endParaRPr lang="en-US" altLang="pt-BR" i="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pt-BR" i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pt-BR" altLang="zh-CN" i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i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每输出</a:t>
            </a:r>
            <a:r>
              <a:rPr lang="en-US" altLang="zh-CN" i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i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个数据后换行</a:t>
            </a:r>
            <a:endParaRPr kumimoji="0" lang="pt-BR" altLang="zh-CN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363855"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pt-BR" altLang="zh-CN" sz="2400" i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( i%2==0)   printf(“\n”);</a:t>
            </a:r>
            <a:r>
              <a:rPr lang="pt-BR" altLang="zh-CN" sz="1800" i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kumimoji="0" lang="pt-BR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363855">
              <a:defRPr/>
            </a:pPr>
            <a:endParaRPr kumimoji="0" lang="pt-BR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pt-BR" altLang="zh-CN" sz="24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f1=f1+f2; </a:t>
            </a:r>
            <a:r>
              <a:rPr lang="pt-BR" altLang="zh-CN" sz="2400" i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pt-BR" altLang="zh-CN" sz="18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计算下</a:t>
            </a:r>
            <a:r>
              <a:rPr lang="zh-CN" altLang="en-US" sz="18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en-US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</a:t>
            </a:r>
            <a:r>
              <a:rPr lang="pt-BR" altLang="zh-CN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pt-BR" altLang="zh-CN" sz="24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f2=f2+f1; 		</a:t>
            </a:r>
            <a:r>
              <a:rPr lang="pt-BR" altLang="zh-CN" sz="1800" i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计算下</a:t>
            </a:r>
            <a:r>
              <a:rPr lang="zh-CN" altLang="en-US" sz="1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</a:t>
            </a:r>
            <a:r>
              <a:rPr lang="pt-BR" altLang="zh-CN" sz="1800" i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return 0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kumimoji="0" lang="pt-BR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pt-BR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3638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t-B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423" y="1040457"/>
            <a:ext cx="7886700" cy="994172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" y="1412875"/>
            <a:ext cx="9087485" cy="2376170"/>
          </a:xfrm>
          <a:solidFill>
            <a:srgbClr val="92D050"/>
          </a:solidFill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译密码。为使电文保密，往往按一定规律将其转换成密码，收报人再按约定的规律将其译回原文。例如，可以按以下规律将电文变成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变成字母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，即变成其后的第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，小写同样变化。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lnSpc>
                <a:spcPct val="12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从键盘输入一行字符，输出加密后的结果。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756" y="4093909"/>
            <a:ext cx="78867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0" dirty="0">
                <a:latin typeface="+mn-ea"/>
                <a:ea typeface="+mn-ea"/>
                <a:cs typeface="Times New Roman" panose="02020603050405020304" pitchFamily="18" charset="0"/>
              </a:rPr>
              <a:t>问题</a:t>
            </a:r>
            <a:r>
              <a:rPr lang="zh-CN" altLang="en-US" sz="2400" i="0" dirty="0" smtClean="0">
                <a:latin typeface="+mn-ea"/>
                <a:ea typeface="+mn-ea"/>
                <a:cs typeface="Times New Roman" panose="02020603050405020304" pitchFamily="18" charset="0"/>
              </a:rPr>
              <a:t>分析</a:t>
            </a:r>
            <a:r>
              <a:rPr lang="en-US" altLang="zh-C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哪些</a:t>
            </a:r>
            <a:r>
              <a:rPr lang="zh-CN" alt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字符不需要改变，哪些字符需要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改变字符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值，将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其变为指定的字母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‘A’~‘V‘ 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b="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a’~‘v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c=c+4</a:t>
            </a:r>
            <a:endParaRPr lang="en-US" altLang="zh-CN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‘W’~‘Z’ 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400" b="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w’~‘z</a:t>
            </a:r>
            <a:r>
              <a:rPr lang="en-US" altLang="zh-CN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c=c-22</a:t>
            </a:r>
            <a:endParaRPr lang="en-US" altLang="zh-CN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58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423" y="1040457"/>
            <a:ext cx="7886700" cy="994172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36361" y="1196752"/>
            <a:ext cx="8700135" cy="541132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pt-BR" altLang="zh-CN" sz="1800" b="0" i="0" dirty="0"/>
              <a:t>#include &lt;stdio.h&gt;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int main()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{	char c;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c=getchar</a:t>
            </a:r>
            <a:r>
              <a:rPr lang="pt-BR" altLang="zh-CN" sz="1800" b="0" i="0" dirty="0" smtClean="0"/>
              <a:t>();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</a:rPr>
              <a:t>获取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一</a:t>
            </a:r>
            <a:r>
              <a:rPr lang="zh-CN" altLang="en-US" sz="1800" b="0" i="0" dirty="0">
                <a:solidFill>
                  <a:srgbClr val="008000"/>
                </a:solidFill>
              </a:rPr>
              <a:t>个字符给字符变量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c</a:t>
            </a:r>
            <a:endParaRPr lang="pt-BR" altLang="zh-CN" sz="1800" b="0" i="0" dirty="0" smtClean="0">
              <a:solidFill>
                <a:srgbClr val="008000"/>
              </a:solidFill>
            </a:endParaRPr>
          </a:p>
          <a:p>
            <a:pPr defTabSz="363855"/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</a:t>
            </a:r>
            <a:r>
              <a:rPr lang="pt-BR" altLang="zh-CN" sz="1800" b="0" i="0" dirty="0" smtClean="0"/>
              <a:t>while ( c</a:t>
            </a:r>
            <a:r>
              <a:rPr lang="en-US" altLang="pt-BR" sz="1800" b="0" i="0" dirty="0" smtClean="0"/>
              <a:t> </a:t>
            </a:r>
            <a:r>
              <a:rPr lang="pt-BR" altLang="zh-CN" sz="1800" b="0" i="0" dirty="0" smtClean="0"/>
              <a:t>!=‘\n’ )</a:t>
            </a:r>
            <a:r>
              <a:rPr lang="pt-BR" altLang="zh-CN" sz="1800" b="0" i="0" dirty="0" smtClean="0"/>
              <a:t>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检查是否输入的一行字符结束了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  </a:t>
            </a:r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{	</a:t>
            </a:r>
            <a:r>
              <a:rPr lang="pt-BR" altLang="zh-CN" sz="1800" b="0" i="0" dirty="0" smtClean="0"/>
              <a:t>if ( ( c</a:t>
            </a:r>
            <a:r>
              <a:rPr lang="pt-BR" altLang="zh-CN" sz="1800" b="0" i="0" dirty="0"/>
              <a:t>&gt;='a' &amp;&amp; c&lt;='z') || (c&gt;='A' &amp;&amp; c&lt;='Z</a:t>
            </a:r>
            <a:r>
              <a:rPr lang="pt-BR" altLang="zh-CN" sz="1800" b="0" i="0" dirty="0" smtClean="0"/>
              <a:t>') )        </a:t>
            </a:r>
            <a:r>
              <a:rPr lang="pt-BR" altLang="zh-CN" sz="1800" b="0" i="0" dirty="0" smtClean="0"/>
              <a:t>	</a:t>
            </a:r>
            <a:r>
              <a:rPr lang="pt-BR" altLang="zh-CN" sz="1800" b="0" i="0" dirty="0">
                <a:solidFill>
                  <a:srgbClr val="008000"/>
                </a:solidFill>
              </a:rPr>
              <a:t>//c</a:t>
            </a:r>
            <a:r>
              <a:rPr lang="zh-CN" altLang="en-US" sz="1800" b="0" i="0" dirty="0">
                <a:solidFill>
                  <a:srgbClr val="008000"/>
                </a:solidFill>
              </a:rPr>
              <a:t>如果是字母</a:t>
            </a:r>
            <a:endParaRPr lang="zh-CN" altLang="en-US" sz="1800" b="0" i="0" dirty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en-US" altLang="zh-CN" sz="1800" b="0" i="0" dirty="0"/>
              <a:t>{	</a:t>
            </a:r>
            <a:r>
              <a:rPr lang="pt-BR" altLang="zh-CN" sz="1800" b="0" i="0" dirty="0" smtClean="0"/>
              <a:t>if ( c</a:t>
            </a:r>
            <a:r>
              <a:rPr lang="pt-BR" altLang="zh-CN" sz="1800" b="0" i="0" dirty="0"/>
              <a:t>&gt;='W' &amp;&amp; c&lt;='Z' || </a:t>
            </a:r>
            <a:r>
              <a:rPr lang="pt-BR" altLang="zh-CN" sz="1800" b="0" i="0" dirty="0" smtClean="0"/>
              <a:t> c</a:t>
            </a:r>
            <a:r>
              <a:rPr lang="pt-BR" altLang="zh-CN" sz="1800" b="0" i="0" dirty="0"/>
              <a:t>&gt;='w' &amp;&amp; c&lt;='z') </a:t>
            </a:r>
            <a:r>
              <a:rPr lang="pt-BR" altLang="zh-CN" sz="1800" b="0" i="0" dirty="0" smtClean="0"/>
              <a:t> </a:t>
            </a:r>
            <a:endParaRPr lang="pt-BR" altLang="zh-CN" sz="1800" b="0" i="0" dirty="0" smtClean="0"/>
          </a:p>
          <a:p>
            <a:pPr defTabSz="363855"/>
            <a:r>
              <a:rPr lang="pt-BR" altLang="zh-CN" b="0" i="0" dirty="0">
                <a:solidFill>
                  <a:srgbClr val="FF0000"/>
                </a:solidFill>
              </a:rPr>
              <a:t> </a:t>
            </a:r>
            <a:r>
              <a:rPr lang="pt-BR" altLang="zh-CN" b="0" i="0" dirty="0" smtClean="0">
                <a:solidFill>
                  <a:srgbClr val="FF0000"/>
                </a:solidFill>
              </a:rPr>
              <a:t>                    </a:t>
            </a:r>
            <a:r>
              <a:rPr lang="pt-BR" altLang="zh-CN" sz="2400" i="0" dirty="0" smtClean="0">
                <a:solidFill>
                  <a:srgbClr val="FF0000"/>
                </a:solidFill>
              </a:rPr>
              <a:t>c=c-22</a:t>
            </a:r>
            <a:r>
              <a:rPr lang="pt-BR" altLang="zh-CN" sz="1800" b="0" i="0" dirty="0" smtClean="0"/>
              <a:t>;       </a:t>
            </a:r>
            <a:r>
              <a:rPr lang="pt-BR" altLang="zh-CN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</a:rPr>
              <a:t>如果是</a:t>
            </a:r>
            <a:r>
              <a:rPr lang="en-US" altLang="zh-CN" b="0" i="0" dirty="0">
                <a:solidFill>
                  <a:srgbClr val="008000"/>
                </a:solidFill>
              </a:rPr>
              <a:t>26</a:t>
            </a:r>
            <a:r>
              <a:rPr lang="zh-CN" altLang="en-US" b="0" i="0" dirty="0">
                <a:solidFill>
                  <a:srgbClr val="008000"/>
                </a:solidFill>
              </a:rPr>
              <a:t>个字母中最后</a:t>
            </a:r>
            <a:r>
              <a:rPr lang="en-US" altLang="zh-CN" b="0" i="0" dirty="0">
                <a:solidFill>
                  <a:srgbClr val="008000"/>
                </a:solidFill>
              </a:rPr>
              <a:t>4</a:t>
            </a:r>
            <a:r>
              <a:rPr lang="zh-CN" altLang="en-US" b="0" i="0" dirty="0">
                <a:solidFill>
                  <a:srgbClr val="008000"/>
                </a:solidFill>
              </a:rPr>
              <a:t>个字母</a:t>
            </a:r>
            <a:r>
              <a:rPr lang="zh-CN" altLang="en-US" b="0" i="0" dirty="0" smtClean="0">
                <a:solidFill>
                  <a:srgbClr val="008000"/>
                </a:solidFill>
              </a:rPr>
              <a:t>之一，就</a:t>
            </a:r>
            <a:r>
              <a:rPr lang="pt-BR" altLang="zh-CN" b="0" i="0" dirty="0" smtClean="0">
                <a:solidFill>
                  <a:srgbClr val="008000"/>
                </a:solidFill>
              </a:rPr>
              <a:t>c-22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		</a:t>
            </a:r>
            <a:r>
              <a:rPr lang="pt-BR" altLang="zh-CN" sz="1800" b="0" i="0" dirty="0" smtClean="0"/>
              <a:t>else</a:t>
            </a:r>
            <a:endParaRPr lang="pt-BR" altLang="zh-CN" sz="1800" b="0" i="0" dirty="0" smtClean="0"/>
          </a:p>
          <a:p>
            <a:pPr defTabSz="363855"/>
            <a:r>
              <a:rPr lang="pt-BR" altLang="zh-CN" b="0" i="0" dirty="0"/>
              <a:t> </a:t>
            </a:r>
            <a:r>
              <a:rPr lang="pt-BR" altLang="zh-CN" b="0" i="0" dirty="0" smtClean="0"/>
              <a:t>                    </a:t>
            </a:r>
            <a:r>
              <a:rPr lang="pt-BR" altLang="zh-CN" sz="2400" i="0" dirty="0" smtClean="0">
                <a:solidFill>
                  <a:srgbClr val="FF0000"/>
                </a:solidFill>
              </a:rPr>
              <a:t>c=c+4</a:t>
            </a:r>
            <a:r>
              <a:rPr lang="pt-BR" altLang="zh-CN" sz="1800" b="0" i="0" dirty="0" smtClean="0"/>
              <a:t>;</a:t>
            </a:r>
            <a:r>
              <a:rPr lang="pt-BR" altLang="zh-CN" b="0" i="0" dirty="0">
                <a:solidFill>
                  <a:srgbClr val="008000"/>
                </a:solidFill>
              </a:rPr>
              <a:t> </a:t>
            </a:r>
            <a:r>
              <a:rPr lang="pt-BR" altLang="zh-CN" b="0" i="0" dirty="0" smtClean="0">
                <a:solidFill>
                  <a:srgbClr val="008000"/>
                </a:solidFill>
              </a:rPr>
              <a:t>    </a:t>
            </a:r>
            <a:r>
              <a:rPr lang="zh-CN" altLang="en-US" b="0" i="0" dirty="0" smtClean="0">
                <a:solidFill>
                  <a:srgbClr val="008000"/>
                </a:solidFill>
              </a:rPr>
              <a:t>否则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c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加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4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，即变成其后第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4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个字母</a:t>
            </a:r>
            <a:endParaRPr lang="zh-CN" altLang="en-US" sz="1800" b="0" i="0" dirty="0" smtClean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en-US" altLang="zh-CN" sz="1800" b="0" i="0" dirty="0"/>
              <a:t>}</a:t>
            </a:r>
            <a:endParaRPr lang="en-US" altLang="zh-CN" sz="1800" b="0" i="0" dirty="0"/>
          </a:p>
          <a:p>
            <a:pPr defTabSz="363855"/>
            <a:r>
              <a:rPr lang="en-US" altLang="zh-CN" sz="1800" b="0" i="0" dirty="0"/>
              <a:t>		</a:t>
            </a:r>
            <a:r>
              <a:rPr lang="pt-BR" altLang="zh-CN" sz="1800" b="0" i="0" dirty="0"/>
              <a:t>printf</a:t>
            </a:r>
            <a:r>
              <a:rPr lang="pt-BR" altLang="zh-CN" sz="1800" b="0" i="0" dirty="0" smtClean="0"/>
              <a:t>(“%c”,</a:t>
            </a:r>
            <a:r>
              <a:rPr lang="pt-BR" altLang="zh-CN" sz="1800" b="0" i="0" dirty="0"/>
              <a:t>c</a:t>
            </a:r>
            <a:r>
              <a:rPr lang="pt-BR" altLang="zh-CN" sz="1800" b="0" i="0" dirty="0" smtClean="0"/>
              <a:t>);	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输出加密后的字符</a:t>
            </a:r>
            <a:endParaRPr lang="en-US" altLang="zh-CN" sz="1800" b="0" i="0" dirty="0" smtClean="0">
              <a:solidFill>
                <a:srgbClr val="008000"/>
              </a:solidFill>
            </a:endParaRPr>
          </a:p>
          <a:p>
            <a:pPr defTabSz="363855"/>
            <a:endParaRPr lang="zh-CN" altLang="en-US" sz="1800" b="0" i="0" dirty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pt-BR" altLang="zh-CN" sz="1800" b="0" i="0" dirty="0"/>
              <a:t>c=getchar(); </a:t>
            </a:r>
            <a:r>
              <a:rPr lang="pt-BR" altLang="zh-CN" sz="1800" b="0" i="0" dirty="0" smtClean="0"/>
              <a:t>	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获取下</a:t>
            </a:r>
            <a:r>
              <a:rPr lang="zh-CN" altLang="en-US" sz="1800" b="0" i="0" dirty="0">
                <a:solidFill>
                  <a:srgbClr val="008000"/>
                </a:solidFill>
              </a:rPr>
              <a:t>一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个要转换的字符给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c</a:t>
            </a:r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}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printf("\n</a:t>
            </a:r>
            <a:r>
              <a:rPr lang="pt-BR" altLang="zh-CN" sz="1800" b="0" i="0" dirty="0" smtClean="0"/>
              <a:t>");</a:t>
            </a:r>
            <a:endParaRPr lang="pt-BR" altLang="zh-CN" sz="1800" b="0" i="0" dirty="0" smtClean="0"/>
          </a:p>
          <a:p>
            <a:pPr defTabSz="363855"/>
            <a:r>
              <a:rPr lang="pt-BR" altLang="zh-CN" sz="1800" b="0" i="0" dirty="0" smtClean="0"/>
              <a:t>  </a:t>
            </a:r>
            <a:r>
              <a:rPr lang="pt-BR" altLang="zh-CN" sz="1800" b="0" i="0" dirty="0"/>
              <a:t>	return 0;</a:t>
            </a:r>
            <a:r>
              <a:rPr lang="en-US" altLang="pt-BR" sz="1800" b="0" i="0" dirty="0"/>
              <a:t>    </a:t>
            </a:r>
            <a:r>
              <a:rPr lang="pt-BR" altLang="zh-CN" sz="1800" b="0" i="0" dirty="0"/>
              <a:t>}</a:t>
            </a:r>
            <a:endParaRPr lang="en-US" altLang="zh-CN" sz="1800" b="0" i="0" dirty="0" smtClean="0">
              <a:solidFill>
                <a:srgbClr val="008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54575" y="5673090"/>
            <a:ext cx="4253230" cy="1083310"/>
          </a:xfrm>
          <a:prstGeom prst="rect">
            <a:avLst/>
          </a:prstGeom>
        </p:spPr>
      </p:pic>
      <p:sp>
        <p:nvSpPr>
          <p:cNvPr id="61458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36361" y="1196752"/>
            <a:ext cx="8700135" cy="541132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pt-BR" altLang="zh-CN" sz="1800" b="0" i="0" dirty="0"/>
              <a:t>#include &lt;stdio.h&gt;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int main()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{	char c;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c=getchar</a:t>
            </a:r>
            <a:r>
              <a:rPr lang="pt-BR" altLang="zh-CN" sz="1800" b="0" i="0" dirty="0" smtClean="0"/>
              <a:t>();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</a:rPr>
              <a:t>获取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一</a:t>
            </a:r>
            <a:r>
              <a:rPr lang="zh-CN" altLang="en-US" sz="1800" b="0" i="0" dirty="0">
                <a:solidFill>
                  <a:srgbClr val="008000"/>
                </a:solidFill>
              </a:rPr>
              <a:t>个字符给字符变量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c</a:t>
            </a:r>
            <a:endParaRPr lang="pt-BR" altLang="zh-CN" sz="1800" b="0" i="0" dirty="0" smtClean="0">
              <a:solidFill>
                <a:srgbClr val="008000"/>
              </a:solidFill>
            </a:endParaRPr>
          </a:p>
          <a:p>
            <a:pPr defTabSz="363855"/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</a:t>
            </a:r>
            <a:r>
              <a:rPr lang="pt-BR" altLang="zh-CN" sz="1800" b="0" i="0" dirty="0" smtClean="0"/>
              <a:t>while ( c!=‘\n’ )</a:t>
            </a:r>
            <a:r>
              <a:rPr lang="pt-BR" altLang="zh-CN" sz="1800" b="0" i="0" dirty="0" smtClean="0"/>
              <a:t>		</a:t>
            </a:r>
            <a:r>
              <a:rPr lang="pt-BR" altLang="zh-CN" sz="1800" b="0" i="0" dirty="0" smtClean="0"/>
              <a:t>          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检查是否输入的一行字符结束了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  </a:t>
            </a:r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{	</a:t>
            </a:r>
            <a:r>
              <a:rPr lang="pt-BR" altLang="zh-CN" sz="1800" b="0" i="0" dirty="0" smtClean="0"/>
              <a:t>if ( ( c</a:t>
            </a:r>
            <a:r>
              <a:rPr lang="pt-BR" altLang="zh-CN" sz="1800" b="0" i="0" dirty="0"/>
              <a:t>&gt;='a' &amp;&amp; c&lt;='z') || (c&gt;='A' &amp;&amp; c&lt;='Z</a:t>
            </a:r>
            <a:r>
              <a:rPr lang="pt-BR" altLang="zh-CN" sz="1800" b="0" i="0" dirty="0" smtClean="0"/>
              <a:t>') )        </a:t>
            </a:r>
            <a:r>
              <a:rPr lang="pt-BR" altLang="zh-CN" sz="1800" b="0" i="0" dirty="0" smtClean="0"/>
              <a:t>	</a:t>
            </a:r>
            <a:r>
              <a:rPr lang="pt-BR" altLang="zh-CN" sz="1800" b="0" i="0" dirty="0">
                <a:solidFill>
                  <a:srgbClr val="008000"/>
                </a:solidFill>
              </a:rPr>
              <a:t>//c</a:t>
            </a:r>
            <a:r>
              <a:rPr lang="zh-CN" altLang="en-US" sz="1800" b="0" i="0" dirty="0">
                <a:solidFill>
                  <a:srgbClr val="008000"/>
                </a:solidFill>
              </a:rPr>
              <a:t>如果是字母</a:t>
            </a:r>
            <a:endParaRPr lang="zh-CN" altLang="en-US" sz="1800" b="0" i="0" dirty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en-US" altLang="zh-CN" sz="1800" b="0" i="0" dirty="0"/>
              <a:t>{	</a:t>
            </a:r>
            <a:r>
              <a:rPr lang="pt-BR" altLang="zh-CN" sz="1800" b="0" i="0" dirty="0" smtClean="0"/>
              <a:t>if ( c</a:t>
            </a:r>
            <a:r>
              <a:rPr lang="pt-BR" altLang="zh-CN" sz="1800" b="0" i="0" dirty="0"/>
              <a:t>&gt;='W' &amp;&amp; c&lt;='Z' || </a:t>
            </a:r>
            <a:r>
              <a:rPr lang="pt-BR" altLang="zh-CN" sz="1800" b="0" i="0" dirty="0" smtClean="0"/>
              <a:t> c</a:t>
            </a:r>
            <a:r>
              <a:rPr lang="pt-BR" altLang="zh-CN" sz="1800" b="0" i="0" dirty="0"/>
              <a:t>&gt;='w' &amp;&amp; c&lt;='z') </a:t>
            </a:r>
            <a:r>
              <a:rPr lang="pt-BR" altLang="zh-CN" sz="1800" b="0" i="0" dirty="0" smtClean="0"/>
              <a:t> </a:t>
            </a:r>
            <a:endParaRPr lang="pt-BR" altLang="zh-CN" sz="1800" b="0" i="0" dirty="0" smtClean="0"/>
          </a:p>
          <a:p>
            <a:pPr defTabSz="363855"/>
            <a:r>
              <a:rPr lang="pt-BR" altLang="zh-CN" b="0" i="0" dirty="0">
                <a:solidFill>
                  <a:srgbClr val="FF0000"/>
                </a:solidFill>
              </a:rPr>
              <a:t> </a:t>
            </a:r>
            <a:r>
              <a:rPr lang="pt-BR" altLang="zh-CN" b="0" i="0" dirty="0" smtClean="0">
                <a:solidFill>
                  <a:srgbClr val="FF0000"/>
                </a:solidFill>
              </a:rPr>
              <a:t>                    </a:t>
            </a:r>
            <a:r>
              <a:rPr lang="pt-BR" altLang="zh-CN" sz="2400" i="0" dirty="0" smtClean="0">
                <a:solidFill>
                  <a:srgbClr val="FF0000"/>
                </a:solidFill>
              </a:rPr>
              <a:t>c=c-22</a:t>
            </a:r>
            <a:r>
              <a:rPr lang="pt-BR" altLang="zh-CN" sz="1800" b="0" i="0" dirty="0" smtClean="0"/>
              <a:t>;       </a:t>
            </a:r>
            <a:r>
              <a:rPr lang="pt-BR" altLang="zh-CN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</a:rPr>
              <a:t>如果是</a:t>
            </a:r>
            <a:r>
              <a:rPr lang="en-US" altLang="zh-CN" b="0" i="0" dirty="0">
                <a:solidFill>
                  <a:srgbClr val="008000"/>
                </a:solidFill>
              </a:rPr>
              <a:t>26</a:t>
            </a:r>
            <a:r>
              <a:rPr lang="zh-CN" altLang="en-US" b="0" i="0" dirty="0">
                <a:solidFill>
                  <a:srgbClr val="008000"/>
                </a:solidFill>
              </a:rPr>
              <a:t>个字母中最后</a:t>
            </a:r>
            <a:r>
              <a:rPr lang="en-US" altLang="zh-CN" b="0" i="0" dirty="0">
                <a:solidFill>
                  <a:srgbClr val="008000"/>
                </a:solidFill>
              </a:rPr>
              <a:t>4</a:t>
            </a:r>
            <a:r>
              <a:rPr lang="zh-CN" altLang="en-US" b="0" i="0" dirty="0">
                <a:solidFill>
                  <a:srgbClr val="008000"/>
                </a:solidFill>
              </a:rPr>
              <a:t>个字母</a:t>
            </a:r>
            <a:r>
              <a:rPr lang="zh-CN" altLang="en-US" b="0" i="0" dirty="0" smtClean="0">
                <a:solidFill>
                  <a:srgbClr val="008000"/>
                </a:solidFill>
              </a:rPr>
              <a:t>之一，就</a:t>
            </a:r>
            <a:r>
              <a:rPr lang="pt-BR" altLang="zh-CN" b="0" i="0" dirty="0" smtClean="0">
                <a:solidFill>
                  <a:srgbClr val="008000"/>
                </a:solidFill>
              </a:rPr>
              <a:t>c-22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		</a:t>
            </a:r>
            <a:r>
              <a:rPr lang="pt-BR" altLang="zh-CN" sz="1800" b="0" i="0" dirty="0" smtClean="0"/>
              <a:t>else</a:t>
            </a:r>
            <a:endParaRPr lang="pt-BR" altLang="zh-CN" sz="1800" b="0" i="0" dirty="0" smtClean="0"/>
          </a:p>
          <a:p>
            <a:pPr defTabSz="363855"/>
            <a:r>
              <a:rPr lang="pt-BR" altLang="zh-CN" b="0" i="0" dirty="0"/>
              <a:t> </a:t>
            </a:r>
            <a:r>
              <a:rPr lang="pt-BR" altLang="zh-CN" b="0" i="0" dirty="0" smtClean="0"/>
              <a:t>                    </a:t>
            </a:r>
            <a:r>
              <a:rPr lang="pt-BR" altLang="zh-CN" sz="2400" i="0" dirty="0" smtClean="0">
                <a:solidFill>
                  <a:srgbClr val="FF0000"/>
                </a:solidFill>
              </a:rPr>
              <a:t>c=c+4</a:t>
            </a:r>
            <a:r>
              <a:rPr lang="pt-BR" altLang="zh-CN" sz="1800" b="0" i="0" dirty="0" smtClean="0"/>
              <a:t>;</a:t>
            </a:r>
            <a:r>
              <a:rPr lang="pt-BR" altLang="zh-CN" b="0" i="0" dirty="0">
                <a:solidFill>
                  <a:srgbClr val="008000"/>
                </a:solidFill>
              </a:rPr>
              <a:t> </a:t>
            </a:r>
            <a:r>
              <a:rPr lang="pt-BR" altLang="zh-CN" b="0" i="0" dirty="0" smtClean="0">
                <a:solidFill>
                  <a:srgbClr val="008000"/>
                </a:solidFill>
              </a:rPr>
              <a:t>    </a:t>
            </a:r>
            <a:r>
              <a:rPr lang="zh-CN" altLang="en-US" b="0" i="0" dirty="0" smtClean="0">
                <a:solidFill>
                  <a:srgbClr val="008000"/>
                </a:solidFill>
              </a:rPr>
              <a:t>否则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c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加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4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，即变成其后第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4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个字母</a:t>
            </a:r>
            <a:endParaRPr lang="zh-CN" altLang="en-US" sz="1800" b="0" i="0" dirty="0" smtClean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en-US" altLang="zh-CN" sz="1800" b="0" i="0" dirty="0"/>
              <a:t>}</a:t>
            </a:r>
            <a:endParaRPr lang="en-US" altLang="zh-CN" sz="1800" b="0" i="0" dirty="0"/>
          </a:p>
          <a:p>
            <a:pPr defTabSz="363855"/>
            <a:r>
              <a:rPr lang="en-US" altLang="zh-CN" sz="1800" b="0" i="0" dirty="0"/>
              <a:t>		</a:t>
            </a:r>
            <a:r>
              <a:rPr lang="pt-BR" altLang="zh-CN" sz="1800" b="0" i="0" dirty="0"/>
              <a:t>printf</a:t>
            </a:r>
            <a:r>
              <a:rPr lang="pt-BR" altLang="zh-CN" sz="1800" b="0" i="0" dirty="0" smtClean="0"/>
              <a:t>(“%c”,</a:t>
            </a:r>
            <a:r>
              <a:rPr lang="pt-BR" altLang="zh-CN" sz="1800" b="0" i="0" dirty="0"/>
              <a:t>c</a:t>
            </a:r>
            <a:r>
              <a:rPr lang="pt-BR" altLang="zh-CN" sz="1800" b="0" i="0" dirty="0" smtClean="0"/>
              <a:t>);	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输出加密后的字符</a:t>
            </a:r>
            <a:endParaRPr lang="en-US" altLang="zh-CN" sz="1800" b="0" i="0" dirty="0" smtClean="0">
              <a:solidFill>
                <a:srgbClr val="008000"/>
              </a:solidFill>
            </a:endParaRPr>
          </a:p>
          <a:p>
            <a:pPr defTabSz="363855"/>
            <a:endParaRPr lang="zh-CN" altLang="en-US" sz="1800" b="0" i="0" dirty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pt-BR" altLang="zh-CN" sz="1800" b="0" i="0" dirty="0"/>
              <a:t>c=getchar(); </a:t>
            </a:r>
            <a:r>
              <a:rPr lang="pt-BR" altLang="zh-CN" sz="1800" b="0" i="0" dirty="0" smtClean="0"/>
              <a:t>	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获取下</a:t>
            </a:r>
            <a:r>
              <a:rPr lang="zh-CN" altLang="en-US" sz="1800" b="0" i="0" dirty="0">
                <a:solidFill>
                  <a:srgbClr val="008000"/>
                </a:solidFill>
              </a:rPr>
              <a:t>一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个要转换的字符给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c</a:t>
            </a:r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}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printf("\n</a:t>
            </a:r>
            <a:r>
              <a:rPr lang="pt-BR" altLang="zh-CN" sz="1800" b="0" i="0" dirty="0" smtClean="0"/>
              <a:t>");</a:t>
            </a:r>
            <a:endParaRPr lang="pt-BR" altLang="zh-CN" sz="1800" b="0" i="0" dirty="0" smtClean="0"/>
          </a:p>
          <a:p>
            <a:pPr defTabSz="363855"/>
            <a:r>
              <a:rPr lang="pt-BR" altLang="zh-CN" sz="1800" b="0" i="0" dirty="0" smtClean="0"/>
              <a:t>  </a:t>
            </a:r>
            <a:r>
              <a:rPr lang="pt-BR" altLang="zh-CN" sz="1800" b="0" i="0" dirty="0"/>
              <a:t>	return 0;</a:t>
            </a:r>
            <a:r>
              <a:rPr lang="en-US" altLang="pt-BR" sz="1800" b="0" i="0" dirty="0"/>
              <a:t>    </a:t>
            </a:r>
            <a:r>
              <a:rPr lang="pt-BR" altLang="zh-CN" sz="1800" b="0" i="0" dirty="0"/>
              <a:t>}</a:t>
            </a:r>
            <a:endParaRPr lang="en-US" altLang="zh-CN" sz="1800" b="0" i="0" dirty="0" smtClean="0">
              <a:solidFill>
                <a:srgbClr val="008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423" y="1040457"/>
            <a:ext cx="7886700" cy="994172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03648" y="3173626"/>
            <a:ext cx="7416824" cy="1368152"/>
          </a:xfrm>
          <a:prstGeom prst="rect">
            <a:avLst/>
          </a:prstGeom>
          <a:solidFill>
            <a:srgbClr val="B6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  c=c+4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 b="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</a:rPr>
              <a:t>只要是字母，都先加</a:t>
            </a:r>
            <a:r>
              <a:rPr lang="en-US" altLang="zh-CN" sz="1600" b="0" dirty="0" smtClean="0">
                <a:solidFill>
                  <a:srgbClr val="008000"/>
                </a:solidFill>
              </a:rPr>
              <a:t>4</a:t>
            </a:r>
            <a:endParaRPr lang="en-US" altLang="zh-CN" sz="1600" b="0" dirty="0" smtClean="0">
              <a:solidFill>
                <a:srgbClr val="008000"/>
              </a:solidFill>
            </a:endParaRPr>
          </a:p>
          <a:p>
            <a:endParaRPr lang="en-US" altLang="zh-CN" sz="800" b="0" dirty="0">
              <a:solidFill>
                <a:srgbClr val="008000"/>
              </a:solidFill>
            </a:endParaRPr>
          </a:p>
          <a:p>
            <a:r>
              <a:rPr lang="pt-BR" altLang="zh-CN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个字母中最后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个字母之一， </a:t>
            </a:r>
            <a:r>
              <a:rPr lang="en-US" altLang="zh-CN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值变为对应的最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前面的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字母</a:t>
            </a:r>
            <a:endParaRPr lang="en-US" altLang="zh-CN" sz="1600" b="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altLang="zh-CN" dirty="0">
                <a:solidFill>
                  <a:schemeClr val="tx1"/>
                </a:solidFill>
              </a:rPr>
              <a:t>i</a:t>
            </a:r>
            <a:r>
              <a:rPr lang="pt-BR" altLang="zh-CN" dirty="0" smtClean="0">
                <a:solidFill>
                  <a:schemeClr val="tx1"/>
                </a:solidFill>
              </a:rPr>
              <a:t>f ( c</a:t>
            </a:r>
            <a:r>
              <a:rPr lang="pt-BR" altLang="zh-CN" dirty="0" smtClean="0">
                <a:solidFill>
                  <a:schemeClr val="tx1"/>
                </a:solidFill>
              </a:rPr>
              <a:t>&gt;'Z' </a:t>
            </a:r>
            <a:r>
              <a:rPr lang="pt-BR" altLang="zh-CN" dirty="0">
                <a:solidFill>
                  <a:schemeClr val="tx1"/>
                </a:solidFill>
              </a:rPr>
              <a:t>&amp;&amp; c&lt;='Z</a:t>
            </a:r>
            <a:r>
              <a:rPr lang="pt-BR" altLang="zh-CN" dirty="0" smtClean="0">
                <a:solidFill>
                  <a:schemeClr val="tx1"/>
                </a:solidFill>
              </a:rPr>
              <a:t>'+4 </a:t>
            </a:r>
            <a:r>
              <a:rPr lang="pt-BR" altLang="zh-CN" dirty="0">
                <a:solidFill>
                  <a:schemeClr val="tx1"/>
                </a:solidFill>
              </a:rPr>
              <a:t>|| c</a:t>
            </a:r>
            <a:r>
              <a:rPr lang="pt-BR" altLang="zh-CN" dirty="0" smtClean="0">
                <a:solidFill>
                  <a:schemeClr val="tx1"/>
                </a:solidFill>
              </a:rPr>
              <a:t>&gt;'z' </a:t>
            </a:r>
            <a:r>
              <a:rPr lang="pt-BR" altLang="zh-CN" dirty="0" smtClean="0">
                <a:solidFill>
                  <a:schemeClr val="tx1"/>
                </a:solidFill>
              </a:rPr>
              <a:t>&amp;&amp; c&lt;='z'+4)    </a:t>
            </a:r>
            <a:r>
              <a:rPr lang="pt-BR" altLang="zh-CN" sz="2400" dirty="0" smtClean="0">
                <a:solidFill>
                  <a:srgbClr val="C00000"/>
                </a:solidFill>
              </a:rPr>
              <a:t>c=c-26</a:t>
            </a:r>
            <a:r>
              <a:rPr lang="pt-B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442" y="2457096"/>
            <a:ext cx="3156454" cy="507198"/>
          </a:xfrm>
          <a:prstGeom prst="rect">
            <a:avLst/>
          </a:prstGeom>
          <a:solidFill>
            <a:srgbClr val="B6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chemeClr val="tx1"/>
                </a:solidFill>
              </a:rPr>
              <a:t>while ( (</a:t>
            </a:r>
            <a:r>
              <a:rPr lang="en-US" altLang="zh-CN" b="0" dirty="0" smtClean="0">
                <a:solidFill>
                  <a:schemeClr val="tx1"/>
                </a:solidFill>
              </a:rPr>
              <a:t>c=</a:t>
            </a:r>
            <a:r>
              <a:rPr lang="en-US" altLang="zh-CN" dirty="0" err="1" smtClean="0">
                <a:solidFill>
                  <a:srgbClr val="C00000"/>
                </a:solidFill>
              </a:rPr>
              <a:t>getchar</a:t>
            </a:r>
            <a:r>
              <a:rPr lang="en-US" altLang="zh-CN" dirty="0" smtClean="0">
                <a:solidFill>
                  <a:srgbClr val="C00000"/>
                </a:solidFill>
              </a:rPr>
              <a:t>( )</a:t>
            </a:r>
            <a:r>
              <a:rPr lang="en-US" altLang="zh-CN" b="0" dirty="0" smtClean="0">
                <a:solidFill>
                  <a:schemeClr val="tx1"/>
                </a:solidFill>
              </a:rPr>
              <a:t> ) !='\n‘ )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650" y="2033270"/>
            <a:ext cx="4785995" cy="38735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58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程序优化</a:t>
            </a:r>
            <a:r>
              <a:rPr lang="en-US" altLang="zh-CN" sz="4000" i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i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95" y="5233670"/>
            <a:ext cx="5615940" cy="37973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54575" y="5673090"/>
            <a:ext cx="4253230" cy="108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animBg="1"/>
      <p:bldP spid="13" grpId="0" animBg="1"/>
      <p:bldP spid="1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36361" y="1196752"/>
            <a:ext cx="8700135" cy="541132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pt-BR" altLang="zh-CN" sz="1800" b="0" i="0" dirty="0"/>
              <a:t>#include &lt;stdio.h&gt;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int main()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{	char c;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c=getchar</a:t>
            </a:r>
            <a:r>
              <a:rPr lang="pt-BR" altLang="zh-CN" sz="1800" b="0" i="0" dirty="0" smtClean="0"/>
              <a:t>();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</a:rPr>
              <a:t>获取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一</a:t>
            </a:r>
            <a:r>
              <a:rPr lang="zh-CN" altLang="en-US" sz="1800" b="0" i="0" dirty="0">
                <a:solidFill>
                  <a:srgbClr val="008000"/>
                </a:solidFill>
              </a:rPr>
              <a:t>个字符给字符变量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c</a:t>
            </a:r>
            <a:endParaRPr lang="pt-BR" altLang="zh-CN" sz="1800" b="0" i="0" dirty="0" smtClean="0">
              <a:solidFill>
                <a:srgbClr val="008000"/>
              </a:solidFill>
            </a:endParaRPr>
          </a:p>
          <a:p>
            <a:pPr defTabSz="363855"/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</a:t>
            </a:r>
            <a:r>
              <a:rPr lang="pt-BR" altLang="zh-CN" sz="1800" b="0" i="0" dirty="0" smtClean="0"/>
              <a:t>while ( c!=‘\n’ )</a:t>
            </a:r>
            <a:r>
              <a:rPr lang="pt-BR" altLang="zh-CN" sz="1800" b="0" i="0" dirty="0" smtClean="0"/>
              <a:t>		</a:t>
            </a:r>
            <a:r>
              <a:rPr lang="pt-BR" altLang="zh-CN" sz="1800" b="0" i="0" dirty="0" smtClean="0"/>
              <a:t>          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检查是否输入的一行字符结束了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  </a:t>
            </a:r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{	</a:t>
            </a:r>
            <a:r>
              <a:rPr lang="pt-BR" altLang="zh-CN" sz="1800" b="0" i="0" dirty="0" smtClean="0"/>
              <a:t>if ( ( c</a:t>
            </a:r>
            <a:r>
              <a:rPr lang="pt-BR" altLang="zh-CN" sz="1800" b="0" i="0" dirty="0"/>
              <a:t>&gt;='a' &amp;&amp; c&lt;='z') || (c&gt;='A' &amp;&amp; c&lt;='Z</a:t>
            </a:r>
            <a:r>
              <a:rPr lang="pt-BR" altLang="zh-CN" sz="1800" b="0" i="0" dirty="0" smtClean="0"/>
              <a:t>') )        </a:t>
            </a:r>
            <a:r>
              <a:rPr lang="pt-BR" altLang="zh-CN" sz="1800" b="0" i="0" dirty="0" smtClean="0"/>
              <a:t>	</a:t>
            </a:r>
            <a:r>
              <a:rPr lang="pt-BR" altLang="zh-CN" sz="1800" b="0" i="0" dirty="0">
                <a:solidFill>
                  <a:srgbClr val="008000"/>
                </a:solidFill>
              </a:rPr>
              <a:t>//c</a:t>
            </a:r>
            <a:r>
              <a:rPr lang="zh-CN" altLang="en-US" sz="1800" b="0" i="0" dirty="0">
                <a:solidFill>
                  <a:srgbClr val="008000"/>
                </a:solidFill>
              </a:rPr>
              <a:t>如果是字母</a:t>
            </a:r>
            <a:endParaRPr lang="zh-CN" altLang="en-US" sz="1800" b="0" i="0" dirty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en-US" altLang="zh-CN" sz="1800" b="0" i="0" dirty="0"/>
              <a:t>{	</a:t>
            </a:r>
            <a:r>
              <a:rPr lang="pt-BR" altLang="zh-CN" sz="1800" b="0" i="0" dirty="0" smtClean="0"/>
              <a:t>if ( c</a:t>
            </a:r>
            <a:r>
              <a:rPr lang="pt-BR" altLang="zh-CN" sz="1800" b="0" i="0" dirty="0"/>
              <a:t>&gt;='W' &amp;&amp; c&lt;='Z' || </a:t>
            </a:r>
            <a:r>
              <a:rPr lang="pt-BR" altLang="zh-CN" sz="1800" b="0" i="0" dirty="0" smtClean="0"/>
              <a:t> c</a:t>
            </a:r>
            <a:r>
              <a:rPr lang="pt-BR" altLang="zh-CN" sz="1800" b="0" i="0" dirty="0"/>
              <a:t>&gt;='w' &amp;&amp; c&lt;='z') </a:t>
            </a:r>
            <a:r>
              <a:rPr lang="pt-BR" altLang="zh-CN" sz="1800" b="0" i="0" dirty="0" smtClean="0"/>
              <a:t> </a:t>
            </a:r>
            <a:endParaRPr lang="pt-BR" altLang="zh-CN" sz="1800" b="0" i="0" dirty="0" smtClean="0"/>
          </a:p>
          <a:p>
            <a:pPr defTabSz="363855"/>
            <a:r>
              <a:rPr lang="pt-BR" altLang="zh-CN" b="0" i="0" dirty="0">
                <a:solidFill>
                  <a:srgbClr val="FF0000"/>
                </a:solidFill>
              </a:rPr>
              <a:t> </a:t>
            </a:r>
            <a:r>
              <a:rPr lang="pt-BR" altLang="zh-CN" b="0" i="0" dirty="0" smtClean="0">
                <a:solidFill>
                  <a:srgbClr val="FF0000"/>
                </a:solidFill>
              </a:rPr>
              <a:t>                    </a:t>
            </a:r>
            <a:r>
              <a:rPr lang="pt-BR" altLang="zh-CN" sz="2400" i="0" dirty="0" smtClean="0">
                <a:solidFill>
                  <a:srgbClr val="FF0000"/>
                </a:solidFill>
              </a:rPr>
              <a:t>c=c-22</a:t>
            </a:r>
            <a:r>
              <a:rPr lang="pt-BR" altLang="zh-CN" sz="1800" b="0" i="0" dirty="0" smtClean="0"/>
              <a:t>;       </a:t>
            </a:r>
            <a:r>
              <a:rPr lang="pt-BR" altLang="zh-CN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</a:rPr>
              <a:t>如果是</a:t>
            </a:r>
            <a:r>
              <a:rPr lang="en-US" altLang="zh-CN" b="0" i="0" dirty="0">
                <a:solidFill>
                  <a:srgbClr val="008000"/>
                </a:solidFill>
              </a:rPr>
              <a:t>26</a:t>
            </a:r>
            <a:r>
              <a:rPr lang="zh-CN" altLang="en-US" b="0" i="0" dirty="0">
                <a:solidFill>
                  <a:srgbClr val="008000"/>
                </a:solidFill>
              </a:rPr>
              <a:t>个字母中最后</a:t>
            </a:r>
            <a:r>
              <a:rPr lang="en-US" altLang="zh-CN" b="0" i="0" dirty="0">
                <a:solidFill>
                  <a:srgbClr val="008000"/>
                </a:solidFill>
              </a:rPr>
              <a:t>4</a:t>
            </a:r>
            <a:r>
              <a:rPr lang="zh-CN" altLang="en-US" b="0" i="0" dirty="0">
                <a:solidFill>
                  <a:srgbClr val="008000"/>
                </a:solidFill>
              </a:rPr>
              <a:t>个字母</a:t>
            </a:r>
            <a:r>
              <a:rPr lang="zh-CN" altLang="en-US" b="0" i="0" dirty="0" smtClean="0">
                <a:solidFill>
                  <a:srgbClr val="008000"/>
                </a:solidFill>
              </a:rPr>
              <a:t>之一，就</a:t>
            </a:r>
            <a:r>
              <a:rPr lang="pt-BR" altLang="zh-CN" b="0" i="0" dirty="0" smtClean="0">
                <a:solidFill>
                  <a:srgbClr val="008000"/>
                </a:solidFill>
              </a:rPr>
              <a:t>c-22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		</a:t>
            </a:r>
            <a:r>
              <a:rPr lang="pt-BR" altLang="zh-CN" sz="1800" b="0" i="0" dirty="0" smtClean="0"/>
              <a:t>else</a:t>
            </a:r>
            <a:endParaRPr lang="pt-BR" altLang="zh-CN" sz="1800" b="0" i="0" dirty="0" smtClean="0"/>
          </a:p>
          <a:p>
            <a:pPr defTabSz="363855"/>
            <a:r>
              <a:rPr lang="pt-BR" altLang="zh-CN" b="0" i="0" dirty="0"/>
              <a:t> </a:t>
            </a:r>
            <a:r>
              <a:rPr lang="pt-BR" altLang="zh-CN" b="0" i="0" dirty="0" smtClean="0"/>
              <a:t>                    </a:t>
            </a:r>
            <a:r>
              <a:rPr lang="pt-BR" altLang="zh-CN" sz="2400" i="0" dirty="0" smtClean="0">
                <a:solidFill>
                  <a:srgbClr val="FF0000"/>
                </a:solidFill>
              </a:rPr>
              <a:t>c=c+4</a:t>
            </a:r>
            <a:r>
              <a:rPr lang="pt-BR" altLang="zh-CN" sz="1800" b="0" i="0" dirty="0" smtClean="0"/>
              <a:t>;</a:t>
            </a:r>
            <a:r>
              <a:rPr lang="pt-BR" altLang="zh-CN" b="0" i="0" dirty="0">
                <a:solidFill>
                  <a:srgbClr val="008000"/>
                </a:solidFill>
              </a:rPr>
              <a:t> </a:t>
            </a:r>
            <a:r>
              <a:rPr lang="pt-BR" altLang="zh-CN" b="0" i="0" dirty="0" smtClean="0">
                <a:solidFill>
                  <a:srgbClr val="008000"/>
                </a:solidFill>
              </a:rPr>
              <a:t>    </a:t>
            </a:r>
            <a:r>
              <a:rPr lang="zh-CN" altLang="en-US" b="0" i="0" dirty="0" smtClean="0">
                <a:solidFill>
                  <a:srgbClr val="008000"/>
                </a:solidFill>
              </a:rPr>
              <a:t>否则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c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加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4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，即变成其后第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4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个字母</a:t>
            </a:r>
            <a:endParaRPr lang="zh-CN" altLang="en-US" sz="1800" b="0" i="0" dirty="0" smtClean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en-US" altLang="zh-CN" sz="1800" b="0" i="0" dirty="0"/>
              <a:t>}</a:t>
            </a:r>
            <a:endParaRPr lang="en-US" altLang="zh-CN" sz="1800" b="0" i="0" dirty="0"/>
          </a:p>
          <a:p>
            <a:pPr defTabSz="363855"/>
            <a:r>
              <a:rPr lang="en-US" altLang="zh-CN" sz="1800" b="0" i="0" dirty="0"/>
              <a:t>		</a:t>
            </a:r>
            <a:r>
              <a:rPr lang="pt-BR" altLang="zh-CN" sz="1800" b="0" i="0" dirty="0"/>
              <a:t>printf</a:t>
            </a:r>
            <a:r>
              <a:rPr lang="pt-BR" altLang="zh-CN" sz="1800" b="0" i="0" dirty="0" smtClean="0"/>
              <a:t>(“%c”,</a:t>
            </a:r>
            <a:r>
              <a:rPr lang="pt-BR" altLang="zh-CN" sz="1800" b="0" i="0" dirty="0"/>
              <a:t>c</a:t>
            </a:r>
            <a:r>
              <a:rPr lang="pt-BR" altLang="zh-CN" sz="1800" b="0" i="0" dirty="0" smtClean="0"/>
              <a:t>);	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输出加密后的字符</a:t>
            </a:r>
            <a:endParaRPr lang="en-US" altLang="zh-CN" sz="1800" b="0" i="0" dirty="0" smtClean="0">
              <a:solidFill>
                <a:srgbClr val="008000"/>
              </a:solidFill>
            </a:endParaRPr>
          </a:p>
          <a:p>
            <a:pPr defTabSz="363855"/>
            <a:endParaRPr lang="zh-CN" altLang="en-US" sz="1800" b="0" i="0" dirty="0">
              <a:solidFill>
                <a:srgbClr val="008000"/>
              </a:solidFill>
            </a:endParaRPr>
          </a:p>
          <a:p>
            <a:pPr defTabSz="363855"/>
            <a:r>
              <a:rPr lang="zh-CN" altLang="en-US" sz="1800" b="0" i="0" dirty="0"/>
              <a:t>		</a:t>
            </a:r>
            <a:r>
              <a:rPr lang="pt-BR" altLang="zh-CN" sz="1800" b="0" i="0" dirty="0"/>
              <a:t>c=getchar(); </a:t>
            </a:r>
            <a:r>
              <a:rPr lang="pt-BR" altLang="zh-CN" sz="1800" b="0" i="0" dirty="0" smtClean="0"/>
              <a:t>			</a:t>
            </a:r>
            <a:r>
              <a:rPr lang="pt-BR" altLang="zh-CN" sz="1800" b="0" i="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获取下</a:t>
            </a:r>
            <a:r>
              <a:rPr lang="zh-CN" altLang="en-US" sz="1800" b="0" i="0" dirty="0">
                <a:solidFill>
                  <a:srgbClr val="008000"/>
                </a:solidFill>
              </a:rPr>
              <a:t>一</a:t>
            </a:r>
            <a:r>
              <a:rPr lang="zh-CN" altLang="en-US" sz="1800" b="0" i="0" dirty="0" smtClean="0">
                <a:solidFill>
                  <a:srgbClr val="008000"/>
                </a:solidFill>
              </a:rPr>
              <a:t>个要转换的字符给</a:t>
            </a:r>
            <a:r>
              <a:rPr lang="en-US" altLang="zh-CN" sz="1800" b="0" i="0" dirty="0" smtClean="0">
                <a:solidFill>
                  <a:srgbClr val="008000"/>
                </a:solidFill>
              </a:rPr>
              <a:t>c</a:t>
            </a:r>
            <a:endParaRPr lang="pt-BR" altLang="zh-CN" sz="1800" b="0" i="0" dirty="0">
              <a:solidFill>
                <a:srgbClr val="008000"/>
              </a:solidFill>
            </a:endParaRPr>
          </a:p>
          <a:p>
            <a:pPr defTabSz="363855"/>
            <a:r>
              <a:rPr lang="pt-BR" altLang="zh-CN" sz="1800" b="0" i="0" dirty="0"/>
              <a:t>	}</a:t>
            </a:r>
            <a:endParaRPr lang="pt-BR" altLang="zh-CN" sz="1800" b="0" i="0" dirty="0"/>
          </a:p>
          <a:p>
            <a:pPr defTabSz="363855"/>
            <a:r>
              <a:rPr lang="pt-BR" altLang="zh-CN" sz="1800" b="0" i="0" dirty="0"/>
              <a:t>	printf("\n</a:t>
            </a:r>
            <a:r>
              <a:rPr lang="pt-BR" altLang="zh-CN" sz="1800" b="0" i="0" dirty="0" smtClean="0"/>
              <a:t>");</a:t>
            </a:r>
            <a:endParaRPr lang="pt-BR" altLang="zh-CN" sz="1800" b="0" i="0" dirty="0" smtClean="0"/>
          </a:p>
          <a:p>
            <a:pPr defTabSz="363855"/>
            <a:r>
              <a:rPr lang="pt-BR" altLang="zh-CN" sz="1800" b="0" i="0" dirty="0" smtClean="0"/>
              <a:t>  </a:t>
            </a:r>
            <a:r>
              <a:rPr lang="pt-BR" altLang="zh-CN" sz="1800" b="0" i="0" dirty="0"/>
              <a:t>	return 0;</a:t>
            </a:r>
            <a:r>
              <a:rPr lang="en-US" altLang="pt-BR" sz="1800" b="0" i="0" dirty="0"/>
              <a:t>    </a:t>
            </a:r>
            <a:r>
              <a:rPr lang="pt-BR" altLang="zh-CN" sz="1800" b="0" i="0" dirty="0"/>
              <a:t>}</a:t>
            </a:r>
            <a:endParaRPr lang="en-US" altLang="zh-CN" sz="1800" b="0" i="0" dirty="0" smtClean="0">
              <a:solidFill>
                <a:srgbClr val="008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423" y="1040457"/>
            <a:ext cx="7886700" cy="994172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03648" y="3173626"/>
            <a:ext cx="7416824" cy="1368152"/>
          </a:xfrm>
          <a:prstGeom prst="rect">
            <a:avLst/>
          </a:prstGeom>
          <a:solidFill>
            <a:srgbClr val="B6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  c=c+4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 b="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</a:rPr>
              <a:t>只要是字母，都先加</a:t>
            </a:r>
            <a:r>
              <a:rPr lang="en-US" altLang="zh-CN" sz="1600" b="0" dirty="0" smtClean="0">
                <a:solidFill>
                  <a:srgbClr val="008000"/>
                </a:solidFill>
              </a:rPr>
              <a:t>4</a:t>
            </a:r>
            <a:endParaRPr lang="en-US" altLang="zh-CN" sz="1600" b="0" dirty="0" smtClean="0">
              <a:solidFill>
                <a:srgbClr val="008000"/>
              </a:solidFill>
            </a:endParaRPr>
          </a:p>
          <a:p>
            <a:endParaRPr lang="en-US" altLang="zh-CN" sz="800" b="0" dirty="0">
              <a:solidFill>
                <a:srgbClr val="008000"/>
              </a:solidFill>
            </a:endParaRPr>
          </a:p>
          <a:p>
            <a:r>
              <a:rPr lang="pt-BR" altLang="zh-CN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个字母中最后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个字母之一， </a:t>
            </a:r>
            <a:r>
              <a:rPr lang="en-US" altLang="zh-CN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值变为对应的最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前面的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字母</a:t>
            </a:r>
            <a:endParaRPr lang="en-US" altLang="zh-CN" sz="1600" b="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altLang="zh-CN" dirty="0">
                <a:solidFill>
                  <a:schemeClr val="tx1"/>
                </a:solidFill>
              </a:rPr>
              <a:t>i</a:t>
            </a:r>
            <a:r>
              <a:rPr lang="pt-BR" altLang="zh-CN" dirty="0" smtClean="0">
                <a:solidFill>
                  <a:schemeClr val="tx1"/>
                </a:solidFill>
              </a:rPr>
              <a:t>f ( c</a:t>
            </a:r>
            <a:r>
              <a:rPr lang="pt-BR" altLang="zh-CN" dirty="0" smtClean="0">
                <a:solidFill>
                  <a:schemeClr val="tx1"/>
                </a:solidFill>
              </a:rPr>
              <a:t>&gt;'Z' </a:t>
            </a:r>
            <a:r>
              <a:rPr lang="pt-BR" altLang="zh-CN" dirty="0">
                <a:solidFill>
                  <a:schemeClr val="tx1"/>
                </a:solidFill>
              </a:rPr>
              <a:t>&amp;&amp; c&lt;='Z</a:t>
            </a:r>
            <a:r>
              <a:rPr lang="pt-BR" altLang="zh-CN" dirty="0" smtClean="0">
                <a:solidFill>
                  <a:schemeClr val="tx1"/>
                </a:solidFill>
              </a:rPr>
              <a:t>'+4 </a:t>
            </a:r>
            <a:r>
              <a:rPr lang="pt-BR" altLang="zh-CN" dirty="0">
                <a:solidFill>
                  <a:schemeClr val="tx1"/>
                </a:solidFill>
              </a:rPr>
              <a:t>|| c</a:t>
            </a:r>
            <a:r>
              <a:rPr lang="pt-BR" altLang="zh-CN" dirty="0" smtClean="0">
                <a:solidFill>
                  <a:schemeClr val="tx1"/>
                </a:solidFill>
              </a:rPr>
              <a:t>&gt;'z' </a:t>
            </a:r>
            <a:r>
              <a:rPr lang="pt-BR" altLang="zh-CN" dirty="0" smtClean="0">
                <a:solidFill>
                  <a:schemeClr val="tx1"/>
                </a:solidFill>
              </a:rPr>
              <a:t>&amp;&amp; c&lt;='z'+4)    </a:t>
            </a:r>
            <a:r>
              <a:rPr lang="pt-BR" altLang="zh-CN" sz="2400" dirty="0" smtClean="0">
                <a:solidFill>
                  <a:srgbClr val="C00000"/>
                </a:solidFill>
              </a:rPr>
              <a:t>c=c-26</a:t>
            </a:r>
            <a:r>
              <a:rPr lang="pt-B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442" y="2457096"/>
            <a:ext cx="3156454" cy="507198"/>
          </a:xfrm>
          <a:prstGeom prst="rect">
            <a:avLst/>
          </a:prstGeom>
          <a:solidFill>
            <a:srgbClr val="B6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chemeClr val="tx1"/>
                </a:solidFill>
              </a:rPr>
              <a:t>while ( (</a:t>
            </a:r>
            <a:r>
              <a:rPr lang="en-US" altLang="zh-CN" b="0" dirty="0" smtClean="0">
                <a:solidFill>
                  <a:schemeClr val="tx1"/>
                </a:solidFill>
              </a:rPr>
              <a:t>c=</a:t>
            </a:r>
            <a:r>
              <a:rPr lang="en-US" altLang="zh-CN" dirty="0" err="1" smtClean="0">
                <a:solidFill>
                  <a:srgbClr val="C00000"/>
                </a:solidFill>
              </a:rPr>
              <a:t>getchar</a:t>
            </a:r>
            <a:r>
              <a:rPr lang="en-US" altLang="zh-CN" dirty="0" smtClean="0">
                <a:solidFill>
                  <a:srgbClr val="C00000"/>
                </a:solidFill>
              </a:rPr>
              <a:t>( )</a:t>
            </a:r>
            <a:r>
              <a:rPr lang="en-US" altLang="zh-CN" b="0" dirty="0" smtClean="0">
                <a:solidFill>
                  <a:schemeClr val="tx1"/>
                </a:solidFill>
              </a:rPr>
              <a:t> ) !='\n‘ )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650" y="2041525"/>
            <a:ext cx="4956810" cy="37909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58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4000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程序优化</a:t>
            </a:r>
            <a:r>
              <a:rPr lang="en-US" altLang="zh-CN" sz="4000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i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95" y="5219065"/>
            <a:ext cx="5388610" cy="37973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54575" y="5673090"/>
            <a:ext cx="4253230" cy="1083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4150" y="3719830"/>
            <a:ext cx="6838315" cy="826135"/>
          </a:xfrm>
          <a:prstGeom prst="rect">
            <a:avLst/>
          </a:prstGeom>
          <a:solidFill>
            <a:srgbClr val="9AFE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p>
            <a:r>
              <a:rPr lang="pt-BR" altLang="zh-CN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个字母中最后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个字母之一， </a:t>
            </a:r>
            <a:r>
              <a:rPr lang="en-US" altLang="zh-CN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值变为对应的最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前面的</a:t>
            </a:r>
            <a:r>
              <a:rPr lang="en-US" altLang="zh-CN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600" b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字母</a:t>
            </a:r>
            <a:endParaRPr lang="en-US" altLang="zh-CN" sz="1600" b="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altLang="zh-CN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altLang="zh-CN" b="0" dirty="0">
                <a:solidFill>
                  <a:schemeClr val="tx1"/>
                </a:solidFill>
              </a:rPr>
              <a:t>i</a:t>
            </a:r>
            <a:r>
              <a:rPr lang="pt-BR" altLang="zh-CN" b="0" dirty="0" smtClean="0">
                <a:solidFill>
                  <a:schemeClr val="tx1"/>
                </a:solidFill>
              </a:rPr>
              <a:t>f ( c&gt;'Z' </a:t>
            </a:r>
            <a:r>
              <a:rPr lang="pt-BR" altLang="zh-CN" b="0" dirty="0">
                <a:solidFill>
                  <a:schemeClr val="tx1"/>
                </a:solidFill>
              </a:rPr>
              <a:t>&amp;&amp; c&lt;='Z</a:t>
            </a:r>
            <a:r>
              <a:rPr lang="pt-BR" altLang="zh-CN" b="0" dirty="0" smtClean="0">
                <a:solidFill>
                  <a:schemeClr val="tx1"/>
                </a:solidFill>
              </a:rPr>
              <a:t>'+4 </a:t>
            </a:r>
            <a:r>
              <a:rPr lang="pt-BR" altLang="zh-CN" b="0" dirty="0">
                <a:solidFill>
                  <a:schemeClr val="tx1"/>
                </a:solidFill>
              </a:rPr>
              <a:t>|| </a:t>
            </a:r>
            <a:r>
              <a:rPr lang="pt-BR" altLang="zh-CN" sz="2800" dirty="0">
                <a:solidFill>
                  <a:srgbClr val="C00000"/>
                </a:solidFill>
              </a:rPr>
              <a:t>c</a:t>
            </a:r>
            <a:r>
              <a:rPr lang="pt-BR" altLang="zh-CN" sz="2800" dirty="0" smtClean="0">
                <a:solidFill>
                  <a:srgbClr val="C00000"/>
                </a:solidFill>
              </a:rPr>
              <a:t>&gt;'</a:t>
            </a:r>
            <a:r>
              <a:rPr lang="en-US" altLang="pt-BR" sz="2800" dirty="0" smtClean="0">
                <a:solidFill>
                  <a:srgbClr val="C00000"/>
                </a:solidFill>
              </a:rPr>
              <a:t>z</a:t>
            </a:r>
            <a:r>
              <a:rPr lang="pt-BR" altLang="zh-CN" sz="2800" dirty="0" smtClean="0">
                <a:solidFill>
                  <a:srgbClr val="C00000"/>
                </a:solidFill>
              </a:rPr>
              <a:t>'</a:t>
            </a:r>
            <a:r>
              <a:rPr lang="pt-BR" altLang="zh-CN" sz="1800" dirty="0" smtClean="0">
                <a:solidFill>
                  <a:schemeClr val="tx1"/>
                </a:solidFill>
              </a:rPr>
              <a:t>)</a:t>
            </a:r>
            <a:r>
              <a:rPr lang="pt-BR" altLang="zh-CN" dirty="0" smtClean="0">
                <a:solidFill>
                  <a:schemeClr val="tx1"/>
                </a:solidFill>
              </a:rPr>
              <a:t>    </a:t>
            </a:r>
            <a:r>
              <a:rPr lang="pt-BR" altLang="zh-CN" sz="2000" b="0" dirty="0" smtClean="0">
                <a:solidFill>
                  <a:schemeClr val="tx1"/>
                </a:solidFill>
              </a:rPr>
              <a:t>c=c-26</a:t>
            </a:r>
            <a:r>
              <a:rPr lang="pt-BR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>
            <a:spLocks noGrp="1"/>
          </p:cNvSpPr>
          <p:nvPr>
            <p:ph idx="1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2330450" indent="-28575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2330450"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2330450"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2330450"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2330450"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marL="2330450"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2484438" y="231775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b="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 </a:t>
            </a:r>
            <a:endParaRPr lang="zh-CN" altLang="en-US" sz="4000" b="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 b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250825" y="1484313"/>
            <a:ext cx="8675688" cy="51704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语言的构成体系总览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</a:rPr>
              <a:t>运算规则）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语句（描述和控制操作步骤）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b="1" dirty="0">
                <a:latin typeface="Times New Roman" panose="02020603050405020304" pitchFamily="18" charset="0"/>
              </a:rPr>
              <a:t>结构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7844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第五章  循环结构程序设计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举例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-36512" y="1485900"/>
            <a:ext cx="5903912" cy="6477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</a:rPr>
              <a:t>语句实现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相加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2291" name="Group 21"/>
          <p:cNvGrpSpPr/>
          <p:nvPr/>
        </p:nvGrpSpPr>
        <p:grpSpPr>
          <a:xfrm>
            <a:off x="5508625" y="1341438"/>
            <a:ext cx="3563938" cy="2994025"/>
            <a:chOff x="3515" y="2296"/>
            <a:chExt cx="2245" cy="1886"/>
          </a:xfrm>
        </p:grpSpPr>
        <p:sp>
          <p:nvSpPr>
            <p:cNvPr id="12292" name="Rectangle 21"/>
            <p:cNvSpPr/>
            <p:nvPr/>
          </p:nvSpPr>
          <p:spPr>
            <a:xfrm>
              <a:off x="3910" y="3411"/>
              <a:ext cx="1045" cy="19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Rectangle 22"/>
            <p:cNvSpPr/>
            <p:nvPr/>
          </p:nvSpPr>
          <p:spPr>
            <a:xfrm>
              <a:off x="3742" y="3990"/>
              <a:ext cx="1857" cy="192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Line 23"/>
            <p:cNvSpPr/>
            <p:nvPr/>
          </p:nvSpPr>
          <p:spPr>
            <a:xfrm>
              <a:off x="4468" y="2296"/>
              <a:ext cx="0" cy="42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295" name="AutoShape 24"/>
            <p:cNvSpPr/>
            <p:nvPr/>
          </p:nvSpPr>
          <p:spPr>
            <a:xfrm>
              <a:off x="3957" y="2721"/>
              <a:ext cx="1045" cy="345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Line 25"/>
            <p:cNvSpPr/>
            <p:nvPr/>
          </p:nvSpPr>
          <p:spPr>
            <a:xfrm>
              <a:off x="5012" y="2886"/>
              <a:ext cx="71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97" name="Line 26"/>
            <p:cNvSpPr/>
            <p:nvPr/>
          </p:nvSpPr>
          <p:spPr>
            <a:xfrm>
              <a:off x="5760" y="2886"/>
              <a:ext cx="0" cy="91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98" name="Line 27"/>
            <p:cNvSpPr/>
            <p:nvPr/>
          </p:nvSpPr>
          <p:spPr>
            <a:xfrm>
              <a:off x="4650" y="3793"/>
              <a:ext cx="109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99" name="Line 28"/>
            <p:cNvSpPr/>
            <p:nvPr/>
          </p:nvSpPr>
          <p:spPr>
            <a:xfrm>
              <a:off x="4668" y="3799"/>
              <a:ext cx="0" cy="19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300" name="Text Box 29"/>
            <p:cNvSpPr txBox="1"/>
            <p:nvPr/>
          </p:nvSpPr>
          <p:spPr>
            <a:xfrm>
              <a:off x="4968" y="2674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Line 30"/>
            <p:cNvSpPr/>
            <p:nvPr/>
          </p:nvSpPr>
          <p:spPr>
            <a:xfrm>
              <a:off x="4484" y="3066"/>
              <a:ext cx="0" cy="34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302" name="Text Box 31"/>
            <p:cNvSpPr txBox="1"/>
            <p:nvPr/>
          </p:nvSpPr>
          <p:spPr>
            <a:xfrm>
              <a:off x="4483" y="3067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Line 32"/>
            <p:cNvSpPr/>
            <p:nvPr/>
          </p:nvSpPr>
          <p:spPr>
            <a:xfrm>
              <a:off x="3515" y="2614"/>
              <a:ext cx="95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304" name="Line 33"/>
            <p:cNvSpPr/>
            <p:nvPr/>
          </p:nvSpPr>
          <p:spPr>
            <a:xfrm flipV="1">
              <a:off x="3515" y="2614"/>
              <a:ext cx="0" cy="111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05" name="Line 34"/>
            <p:cNvSpPr/>
            <p:nvPr/>
          </p:nvSpPr>
          <p:spPr>
            <a:xfrm>
              <a:off x="4332" y="3612"/>
              <a:ext cx="0" cy="12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35"/>
            <p:cNvSpPr/>
            <p:nvPr/>
          </p:nvSpPr>
          <p:spPr>
            <a:xfrm>
              <a:off x="3515" y="3748"/>
              <a:ext cx="8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307" name="Rectangle 3"/>
          <p:cNvSpPr/>
          <p:nvPr/>
        </p:nvSpPr>
        <p:spPr>
          <a:xfrm>
            <a:off x="230188" y="2408238"/>
            <a:ext cx="8229600" cy="4189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 int   i=1, sum=0;</a:t>
            </a:r>
            <a:endParaRPr lang="zh-CN" altLang="en-US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  (i&lt;=100)</a:t>
            </a:r>
            <a:endParaRPr lang="en-US" altLang="zh-CN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{</a:t>
            </a:r>
            <a:endParaRPr lang="en-US" altLang="zh-CN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sum=sum+6</a:t>
            </a: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++ </a:t>
            </a: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  </a:t>
            </a:r>
            <a:endParaRPr lang="en-US" altLang="zh-CN" sz="2400" b="0" i="0" dirty="0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printf ( "The sum is: %d", sum ) ;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return 0;</a:t>
            </a:r>
            <a:endParaRPr lang="zh-CN" altLang="en-US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说明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7993062" cy="201612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</a:rPr>
              <a:t>在循环体中，如果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</a:rPr>
              <a:t>有需要一起执行的多条语句</a:t>
            </a:r>
            <a:r>
              <a:rPr lang="zh-CN" altLang="en-US" sz="2400" dirty="0">
                <a:latin typeface="黑体" panose="02010609060101010101" pitchFamily="49" charset="-122"/>
              </a:rPr>
              <a:t>，则要用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</a:rPr>
              <a:t>花括号</a:t>
            </a:r>
            <a:r>
              <a:rPr lang="zh-CN" altLang="en-US" sz="2400" dirty="0">
                <a:latin typeface="黑体" panose="02010609060101010101" pitchFamily="49" charset="-122"/>
              </a:rPr>
              <a:t>括起来，构成复合语句（程序块），表示这些语句要一起执行完。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</a:rPr>
              <a:t>在循环体语句中，一定要有改变循环条件的语句，使循环能够终止，以免造成死循环。</a:t>
            </a:r>
            <a:endParaRPr lang="zh-CN" altLang="en-US" sz="24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179388" y="3357563"/>
            <a:ext cx="5113337" cy="338455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int  main( )</a:t>
            </a:r>
            <a:endParaRPr lang="en-US" altLang="zh-CN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 int   i=1, sum=0;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 (i&lt;=100)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{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sum=sum+6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++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zh-CN" altLang="en-US" sz="200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000" b="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改变循环条件的语句</a:t>
            </a:r>
            <a:endParaRPr lang="en-US" altLang="zh-CN" sz="2000" b="0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printf ( "The sum is: %d", sum ) ;</a:t>
            </a:r>
            <a:endParaRPr lang="en-US" altLang="zh-CN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return 0;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6" name="Group 21"/>
          <p:cNvGrpSpPr/>
          <p:nvPr/>
        </p:nvGrpSpPr>
        <p:grpSpPr>
          <a:xfrm>
            <a:off x="5508625" y="3284538"/>
            <a:ext cx="3563938" cy="2994025"/>
            <a:chOff x="3515" y="2296"/>
            <a:chExt cx="2245" cy="1886"/>
          </a:xfrm>
        </p:grpSpPr>
        <p:sp>
          <p:nvSpPr>
            <p:cNvPr id="13317" name="Rectangle 21"/>
            <p:cNvSpPr/>
            <p:nvPr/>
          </p:nvSpPr>
          <p:spPr>
            <a:xfrm>
              <a:off x="3910" y="3411"/>
              <a:ext cx="1045" cy="19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18" name="Rectangle 22"/>
            <p:cNvSpPr/>
            <p:nvPr/>
          </p:nvSpPr>
          <p:spPr>
            <a:xfrm>
              <a:off x="3742" y="3990"/>
              <a:ext cx="1857" cy="192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while</a:t>
              </a:r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19" name="Line 23"/>
            <p:cNvSpPr/>
            <p:nvPr/>
          </p:nvSpPr>
          <p:spPr>
            <a:xfrm>
              <a:off x="4468" y="2296"/>
              <a:ext cx="0" cy="42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0" name="AutoShape 24"/>
            <p:cNvSpPr/>
            <p:nvPr/>
          </p:nvSpPr>
          <p:spPr>
            <a:xfrm>
              <a:off x="3957" y="2721"/>
              <a:ext cx="1045" cy="345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21" name="Line 25"/>
            <p:cNvSpPr/>
            <p:nvPr/>
          </p:nvSpPr>
          <p:spPr>
            <a:xfrm>
              <a:off x="5012" y="2886"/>
              <a:ext cx="71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2" name="Line 26"/>
            <p:cNvSpPr/>
            <p:nvPr/>
          </p:nvSpPr>
          <p:spPr>
            <a:xfrm>
              <a:off x="5760" y="2886"/>
              <a:ext cx="0" cy="91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3" name="Line 27"/>
            <p:cNvSpPr/>
            <p:nvPr/>
          </p:nvSpPr>
          <p:spPr>
            <a:xfrm>
              <a:off x="4650" y="3793"/>
              <a:ext cx="109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4" name="Line 28"/>
            <p:cNvSpPr/>
            <p:nvPr/>
          </p:nvSpPr>
          <p:spPr>
            <a:xfrm>
              <a:off x="4668" y="3799"/>
              <a:ext cx="0" cy="19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5" name="Text Box 29"/>
            <p:cNvSpPr txBox="1"/>
            <p:nvPr/>
          </p:nvSpPr>
          <p:spPr>
            <a:xfrm>
              <a:off x="4964" y="2674"/>
              <a:ext cx="187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6" name="Line 30"/>
            <p:cNvSpPr/>
            <p:nvPr/>
          </p:nvSpPr>
          <p:spPr>
            <a:xfrm>
              <a:off x="4484" y="3066"/>
              <a:ext cx="0" cy="34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7" name="Text Box 31"/>
            <p:cNvSpPr txBox="1"/>
            <p:nvPr/>
          </p:nvSpPr>
          <p:spPr>
            <a:xfrm>
              <a:off x="4471" y="3067"/>
              <a:ext cx="33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8" name="Line 32"/>
            <p:cNvSpPr/>
            <p:nvPr/>
          </p:nvSpPr>
          <p:spPr>
            <a:xfrm>
              <a:off x="3515" y="2614"/>
              <a:ext cx="95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9" name="Line 33"/>
            <p:cNvSpPr/>
            <p:nvPr/>
          </p:nvSpPr>
          <p:spPr>
            <a:xfrm flipV="1">
              <a:off x="3515" y="2614"/>
              <a:ext cx="0" cy="111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30" name="Line 34"/>
            <p:cNvSpPr/>
            <p:nvPr/>
          </p:nvSpPr>
          <p:spPr>
            <a:xfrm>
              <a:off x="4332" y="3612"/>
              <a:ext cx="0" cy="12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1" name="Line 35"/>
            <p:cNvSpPr/>
            <p:nvPr/>
          </p:nvSpPr>
          <p:spPr>
            <a:xfrm>
              <a:off x="3515" y="3748"/>
              <a:ext cx="8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type="body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循环结构程序设计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do-while </a:t>
            </a:r>
            <a:r>
              <a:rPr lang="zh-CN" altLang="en-US" b="1" dirty="0">
                <a:latin typeface="Times New Roman" panose="02020603050405020304" pitchFamily="18" charset="0"/>
              </a:rPr>
              <a:t>语句 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179388" y="1268413"/>
            <a:ext cx="5545137" cy="37433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一般格式为</a:t>
            </a:r>
            <a:r>
              <a:rPr lang="en-US" altLang="zh-CN" dirty="0">
                <a:latin typeface="黑体" panose="02010609060101010101" pitchFamily="49" charset="-122"/>
              </a:rPr>
              <a:t>: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循环体语句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rgbClr val="CC0066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rgbClr val="CC0066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执行流程如图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15363" name="Group 27"/>
          <p:cNvGrpSpPr/>
          <p:nvPr/>
        </p:nvGrpSpPr>
        <p:grpSpPr>
          <a:xfrm>
            <a:off x="5292725" y="3392488"/>
            <a:ext cx="3744913" cy="3276600"/>
            <a:chOff x="3061" y="1933"/>
            <a:chExt cx="2359" cy="2064"/>
          </a:xfrm>
        </p:grpSpPr>
        <p:sp>
          <p:nvSpPr>
            <p:cNvPr id="15364" name="Rectangle 5"/>
            <p:cNvSpPr/>
            <p:nvPr/>
          </p:nvSpPr>
          <p:spPr>
            <a:xfrm>
              <a:off x="3644" y="2125"/>
              <a:ext cx="1056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5" name="Rectangle 6"/>
            <p:cNvSpPr/>
            <p:nvPr/>
          </p:nvSpPr>
          <p:spPr>
            <a:xfrm>
              <a:off x="3308" y="3757"/>
              <a:ext cx="2040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do-while</a:t>
              </a:r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6" name="Line 7"/>
            <p:cNvSpPr/>
            <p:nvPr/>
          </p:nvSpPr>
          <p:spPr>
            <a:xfrm>
              <a:off x="4172" y="1933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67" name="AutoShape 8"/>
            <p:cNvSpPr/>
            <p:nvPr/>
          </p:nvSpPr>
          <p:spPr>
            <a:xfrm>
              <a:off x="3652" y="2797"/>
              <a:ext cx="1056" cy="432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8" name="Line 9"/>
            <p:cNvSpPr/>
            <p:nvPr/>
          </p:nvSpPr>
          <p:spPr>
            <a:xfrm>
              <a:off x="4700" y="3013"/>
              <a:ext cx="72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9" name="Line 10"/>
            <p:cNvSpPr/>
            <p:nvPr/>
          </p:nvSpPr>
          <p:spPr>
            <a:xfrm>
              <a:off x="5420" y="3029"/>
              <a:ext cx="0" cy="48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0" name="Line 11"/>
            <p:cNvSpPr/>
            <p:nvPr/>
          </p:nvSpPr>
          <p:spPr>
            <a:xfrm>
              <a:off x="4316" y="3517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1" name="Line 12"/>
            <p:cNvSpPr/>
            <p:nvPr/>
          </p:nvSpPr>
          <p:spPr>
            <a:xfrm>
              <a:off x="4287" y="3521"/>
              <a:ext cx="0" cy="24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72" name="Text Box 13"/>
            <p:cNvSpPr txBox="1"/>
            <p:nvPr/>
          </p:nvSpPr>
          <p:spPr>
            <a:xfrm>
              <a:off x="4688" y="2772"/>
              <a:ext cx="19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4" name="Text Box 16"/>
            <p:cNvSpPr txBox="1"/>
            <p:nvPr/>
          </p:nvSpPr>
          <p:spPr>
            <a:xfrm>
              <a:off x="3759" y="3150"/>
              <a:ext cx="35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5" name="Line 17"/>
            <p:cNvSpPr/>
            <p:nvPr/>
          </p:nvSpPr>
          <p:spPr>
            <a:xfrm>
              <a:off x="4172" y="3229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6" name="Line 18"/>
            <p:cNvSpPr/>
            <p:nvPr/>
          </p:nvSpPr>
          <p:spPr>
            <a:xfrm flipH="1">
              <a:off x="3068" y="3421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7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8" name="Line 20"/>
            <p:cNvSpPr/>
            <p:nvPr/>
          </p:nvSpPr>
          <p:spPr>
            <a:xfrm flipV="1">
              <a:off x="3068" y="2029"/>
              <a:ext cx="0" cy="13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9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0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81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2" name="Line 19"/>
            <p:cNvSpPr/>
            <p:nvPr/>
          </p:nvSpPr>
          <p:spPr>
            <a:xfrm>
              <a:off x="3077" y="2028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p="http://schemas.openxmlformats.org/presentationml/2006/main">
  <p:tag name="RAINPROBLEM" val="MultipleChoice"/>
  <p:tag name="PROBLEMSCORE" val="100.0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RAINPROBLEM" val="ProblemRemark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RAINPROBLEM" val="ProblemBody"/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TABLE_BEAUTIFY" val="smartTable{60bf14fe-92c0-468a-8dda-5751ddd7d907}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PP_MARK_KEY" val="2319812b-dd77-4781-8b56-8af58dcd973e"/>
  <p:tag name="COMMONDATA" val="eyJoZGlkIjoiMDk3NjAwYTMxMDI0ZTUyOGI4Yjg2MWM0ZmJkMjQ2ZjIifQ=="/>
  <p:tag name="commondata" val="eyJoZGlkIjoiZWFmNTU3YzQ2ODQ4NzhmYzBlOWVkZmMxNzkzODJlND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RAINPROBLEM" val="ProblemRemark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RAINPROBLEM" val="ProblemBody"/>
</p:tagLst>
</file>

<file path=ppt/tags/tag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12152</Words>
  <Application>WPS 演示</Application>
  <PresentationFormat>全屏显示(4:3)</PresentationFormat>
  <Paragraphs>1104</Paragraphs>
  <Slides>58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58</vt:i4>
      </vt:variant>
    </vt:vector>
  </HeadingPairs>
  <TitlesOfParts>
    <vt:vector size="87" baseType="lpstr">
      <vt:lpstr>Arial</vt:lpstr>
      <vt:lpstr>宋体</vt:lpstr>
      <vt:lpstr>Wingdings</vt:lpstr>
      <vt:lpstr>黑体</vt:lpstr>
      <vt:lpstr>Wingdings 2</vt:lpstr>
      <vt:lpstr>Times New Roman</vt:lpstr>
      <vt:lpstr>微软雅黑</vt:lpstr>
      <vt:lpstr>Arial Unicode MS</vt:lpstr>
      <vt:lpstr>Cambria Math</vt:lpstr>
      <vt:lpstr>Cambria Math</vt:lpstr>
      <vt:lpstr>MS Mincho</vt:lpstr>
      <vt:lpstr>华文细黑</vt:lpstr>
      <vt:lpstr>示例演示文稿幻灯片（聚焦科技设计）</vt:lpstr>
      <vt:lpstr>Photoshop.Image.6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Photoshop.Image.6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程序设计基础</vt:lpstr>
      <vt:lpstr>第五章  循环结构程序设计</vt:lpstr>
      <vt:lpstr>循环结构程序设计 </vt:lpstr>
      <vt:lpstr>循环结构程序设计 </vt:lpstr>
      <vt:lpstr>while 语句 </vt:lpstr>
      <vt:lpstr>举例</vt:lpstr>
      <vt:lpstr>说明</vt:lpstr>
      <vt:lpstr>循环结构程序设计 </vt:lpstr>
      <vt:lpstr>do-while 语句 </vt:lpstr>
      <vt:lpstr>举例</vt:lpstr>
      <vt:lpstr>对比</vt:lpstr>
      <vt:lpstr>循环结构程序设计 </vt:lpstr>
      <vt:lpstr>for 语句</vt:lpstr>
      <vt:lpstr>PowerPoint 演示文稿</vt:lpstr>
      <vt:lpstr>PowerPoint 演示文稿</vt:lpstr>
      <vt:lpstr>说明</vt:lpstr>
      <vt:lpstr>说明</vt:lpstr>
      <vt:lpstr>PowerPoint 演示文稿</vt:lpstr>
      <vt:lpstr>循环嵌套 </vt:lpstr>
      <vt:lpstr>循环嵌套 </vt:lpstr>
      <vt:lpstr>break语句进一步说明</vt:lpstr>
      <vt:lpstr>break语句进一步说明</vt:lpstr>
      <vt:lpstr>continue 语句 </vt:lpstr>
      <vt:lpstr>PowerPoint 演示文稿</vt:lpstr>
      <vt:lpstr>continue语句举例</vt:lpstr>
      <vt:lpstr>continue语句举例</vt:lpstr>
      <vt:lpstr>PowerPoint 演示文稿</vt:lpstr>
      <vt:lpstr>  程序举例 </vt:lpstr>
      <vt:lpstr>PowerPoint 演示文稿</vt:lpstr>
      <vt:lpstr>PowerPoint 演示文稿</vt:lpstr>
      <vt:lpstr>PowerPoint 演示文稿</vt:lpstr>
      <vt:lpstr>例: 求100～200间的全部素数。 #include &lt;stdio.h&gt; # include &lt;math.h&gt; int  main( ) {  int m，k，i，n=0;    // 遍历从101到200之间的奇数，偶数肯定可以被2整除      for   (m=101;  m&lt;200;  m=m+2)     {  k= sqrt(m);    //k是int型，舍弃小数         // 判断m是不是素数         for (i=2; i&lt;=k; i++)             if   (m%i ==0)    break;           if  (i&gt;=k+1)               printf(“%d是素数”，m);         else  printf(“%d不是素数”，m);     }      return 0;      }</vt:lpstr>
      <vt:lpstr>讨论</vt:lpstr>
      <vt:lpstr>讨论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#include &lt;stdio.h&gt; #include &lt;math.h&gt;  int main( ) {   float   t=1, pi=0, n=1;      int s=1;           while  ( fabs( t ) &gt;= 1e-6 )      {  pi=pi+t;   n=n+2;  s=-s;  t=s/n;  }            pi=pi*4;      printf(“pi=%10.6f \n”, pi);      return 0;    }</vt:lpstr>
      <vt:lpstr>PowerPoint 演示文稿</vt:lpstr>
      <vt:lpstr>PowerPoint 演示文稿</vt:lpstr>
      <vt:lpstr>PowerPoint 演示文稿</vt:lpstr>
      <vt:lpstr>循环程序举例</vt:lpstr>
      <vt:lpstr>循环程序举例</vt:lpstr>
      <vt:lpstr>循环程序举例</vt:lpstr>
      <vt:lpstr>循环程序举例</vt:lpstr>
      <vt:lpstr>PowerPoint 演示文稿</vt:lpstr>
      <vt:lpstr>第五章  循环结构程序设计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Brian</cp:lastModifiedBy>
  <cp:revision>2123</cp:revision>
  <dcterms:created xsi:type="dcterms:W3CDTF">2008-08-04T02:16:00Z</dcterms:created>
  <dcterms:modified xsi:type="dcterms:W3CDTF">2024-10-08T05:27:45Z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FADF505942314660BA90AB51AAD1A7EE</vt:lpwstr>
  </property>
</Properties>
</file>