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bin" ContentType="application/vnd.openxmlformats-officedocument.oleObjec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rawings/vmlDrawing21.vml" ContentType="application/vnd.openxmlformats-officedocument.vmlDrawing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drawings/vmlDrawing22.vml" ContentType="application/vnd.openxmlformats-officedocument.vmlDrawing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drawings/vmlDrawing23.vml" ContentType="application/vnd.openxmlformats-officedocument.vmlDrawing"/>
  <Override PartName="/ppt/slides/slide31.xml" ContentType="application/vnd.openxmlformats-officedocument.presentationml.slide+xml"/>
  <Override PartName="/ppt/drawings/vmlDrawing24.vml" ContentType="application/vnd.openxmlformats-officedocument.vmlDrawing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s/slide35.xml" ContentType="application/vnd.openxmlformats-officedocument.presentationml.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s/slide36.xml" ContentType="application/vnd.openxmlformats-officedocument.presentationml.slide+xml"/>
  <Override PartName="/ppt/drawings/vmlDrawing25.vml" ContentType="application/vnd.openxmlformats-officedocument.vmlDrawing"/>
  <Override PartName="/ppt/slides/slide37.xml" ContentType="application/vnd.openxmlformats-officedocument.presentationml.slide+xml"/>
  <Override PartName="/ppt/drawings/vmlDrawing26.vml" ContentType="application/vnd.openxmlformats-officedocument.vmlDrawing"/>
  <Override PartName="/ppt/slides/slide38.xml" ContentType="application/vnd.openxmlformats-officedocument.presentationml.slide+xml"/>
  <Override PartName="/ppt/drawings/vmlDrawing27.vml" ContentType="application/vnd.openxmlformats-officedocument.vmlDrawing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76" r:id="rId1"/>
  </p:sldMasterIdLst>
  <p:notesMasterIdLst>
    <p:notesMasterId r:id="rId2"/>
  </p:notesMasterIdLst>
  <p:handoutMasterIdLst>
    <p:handoutMasterId r:id="rId3"/>
  </p:handoutMasterIdLst>
  <p:sldIdLst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</p:sldIdLst>
  <p:sldSz type="screen4x3" cy="6858000" cx="9144000"/>
  <p:notesSz cx="10234295" cy="7099300"/>
  <p:defaultTextStyle>
    <a:defPPr>
      <a:defRPr lang="zh-CN"/>
    </a:defPPr>
    <a:lvl1pPr algn="l" defTabSz="914400" eaLnBrk="1" fontAlgn="base" hangingPunct="1" indent="0" latinLnBrk="0" lvl="0" marL="0" rtl="0">
      <a:lnSpc>
        <a:spcPct val="100000"/>
      </a:lnSpc>
      <a:spcBef>
        <a:spcPct val="0"/>
      </a:spcBef>
      <a:spcAft>
        <a:spcPct val="0"/>
      </a:spcAft>
      <a:buNone/>
      <a:defRPr baseline="0" b="1" i="1" kern="1200" u="none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algn="l" defTabSz="914400" eaLnBrk="1" fontAlgn="base" hangingPunct="1" indent="0" latinLnBrk="0" lvl="1" marL="457200" rtl="0">
      <a:lnSpc>
        <a:spcPct val="100000"/>
      </a:lnSpc>
      <a:spcBef>
        <a:spcPct val="0"/>
      </a:spcBef>
      <a:spcAft>
        <a:spcPct val="0"/>
      </a:spcAft>
      <a:buNone/>
      <a:defRPr baseline="0" b="1" i="1" kern="1200" u="none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algn="l" defTabSz="914400" eaLnBrk="1" fontAlgn="base" hangingPunct="1" indent="0" latinLnBrk="0" lvl="2" marL="914400" rtl="0">
      <a:lnSpc>
        <a:spcPct val="100000"/>
      </a:lnSpc>
      <a:spcBef>
        <a:spcPct val="0"/>
      </a:spcBef>
      <a:spcAft>
        <a:spcPct val="0"/>
      </a:spcAft>
      <a:buNone/>
      <a:defRPr baseline="0" b="1" i="1" kern="1200" u="none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algn="l" defTabSz="914400" eaLnBrk="1" fontAlgn="base" hangingPunct="1" indent="0" latinLnBrk="0" lvl="3" marL="1371600" rtl="0">
      <a:lnSpc>
        <a:spcPct val="100000"/>
      </a:lnSpc>
      <a:spcBef>
        <a:spcPct val="0"/>
      </a:spcBef>
      <a:spcAft>
        <a:spcPct val="0"/>
      </a:spcAft>
      <a:buNone/>
      <a:defRPr baseline="0" b="1" i="1" kern="1200" u="none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algn="l" defTabSz="914400" eaLnBrk="1" fontAlgn="base" hangingPunct="1" indent="0" latinLnBrk="0" lvl="4" marL="1828800" rtl="0">
      <a:lnSpc>
        <a:spcPct val="100000"/>
      </a:lnSpc>
      <a:spcBef>
        <a:spcPct val="0"/>
      </a:spcBef>
      <a:spcAft>
        <a:spcPct val="0"/>
      </a:spcAft>
      <a:buNone/>
      <a:defRPr baseline="0" b="1" i="1" kern="1200" u="none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algn="l" defTabSz="914400" eaLnBrk="1" fontAlgn="base" hangingPunct="1" indent="0" latinLnBrk="0" lvl="5" marL="2286000" rtl="0">
      <a:lnSpc>
        <a:spcPct val="100000"/>
      </a:lnSpc>
      <a:spcBef>
        <a:spcPct val="0"/>
      </a:spcBef>
      <a:spcAft>
        <a:spcPct val="0"/>
      </a:spcAft>
      <a:buNone/>
      <a:defRPr baseline="0" b="1" i="1" kern="1200" u="none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algn="l" defTabSz="914400" eaLnBrk="1" fontAlgn="base" hangingPunct="1" indent="0" latinLnBrk="0" lvl="6" marL="2743200" rtl="0">
      <a:lnSpc>
        <a:spcPct val="100000"/>
      </a:lnSpc>
      <a:spcBef>
        <a:spcPct val="0"/>
      </a:spcBef>
      <a:spcAft>
        <a:spcPct val="0"/>
      </a:spcAft>
      <a:buNone/>
      <a:defRPr baseline="0" b="1" i="1" kern="1200" u="none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algn="l" defTabSz="914400" eaLnBrk="1" fontAlgn="base" hangingPunct="1" indent="0" latinLnBrk="0" lvl="7" marL="3200400" rtl="0">
      <a:lnSpc>
        <a:spcPct val="100000"/>
      </a:lnSpc>
      <a:spcBef>
        <a:spcPct val="0"/>
      </a:spcBef>
      <a:spcAft>
        <a:spcPct val="0"/>
      </a:spcAft>
      <a:buNone/>
      <a:defRPr baseline="0" b="1" i="1" kern="1200" u="none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algn="l" defTabSz="914400" eaLnBrk="1" fontAlgn="base" hangingPunct="1" indent="0" latinLnBrk="0" lvl="8" marL="3657600" rtl="0">
      <a:lnSpc>
        <a:spcPct val="100000"/>
      </a:lnSpc>
      <a:spcBef>
        <a:spcPct val="0"/>
      </a:spcBef>
      <a:spcAft>
        <a:spcPct val="0"/>
      </a:spcAft>
      <a:buNone/>
      <a:defRPr baseline="0" b="1" i="1" kern="1200" u="none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srgbClr val="FF0000"/>
    </p:penClr>
  </p:showPr>
  <p:clrMru>
    <a:srgbClr val="FF0000"/>
    <a:srgbClr val="B6F7FE"/>
    <a:srgbClr val="CC3300"/>
    <a:srgbClr val="0C000C"/>
    <a:srgbClr val="9AFE22"/>
    <a:srgbClr val="FF3399"/>
    <a:srgbClr val="FFCCCC"/>
    <a:srgbClr val="2558A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9921"/>
    <p:restoredTop sz="98540"/>
  </p:normalViewPr>
  <p:slideViewPr>
    <p:cSldViewPr showGuides="1">
      <p:cViewPr>
        <p:scale>
          <a:sx n="70" d="100"/>
          <a:sy n="70" d="100"/>
        </p:scale>
        <p:origin x="-3120" y="-1142"/>
      </p:cViewPr>
      <p:guideLst>
        <p:guide orient="horz" pos="2128"/>
        <p:guide pos="2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tableStyles" Target="tableStyles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21.v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/Relationships>
</file>

<file path=ppt/drawings/_rels/vmlDrawing22.vml.rels><?xml version="1.0" encoding="UTF-8" standalone="yes"?>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3.vml.rels><?xml version="1.0" encoding="UTF-8" standalone="yes"?>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4.vml.rels><?xml version="1.0" encoding="UTF-8" standalone="yes"?>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5.vml.rels><?xml version="1.0" encoding="UTF-8" standalone="yes"?>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6.vml.rels><?xml version="1.0" encoding="UTF-8" standalone="yes"?>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7.vml.rels><?xml version="1.0" encoding="UTF-8" standalone="yes"?>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/>
        </p:spPr>
        <p:txBody>
          <a:bodyPr bIns="49524" lIns="99048" rIns="99048" rtlCol="0" tIns="49524" vert="horz"/>
          <a:lstStyle>
            <a:lvl1pPr algn="l">
              <a:defRPr b="0" sz="1300">
                <a:ea typeface="宋体" panose="02010600030101010101" pitchFamily="2" charset="-122"/>
              </a:defRPr>
            </a:lvl1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300" i="1" kern="1200" kumimoji="0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88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/>
        </p:spPr>
        <p:txBody>
          <a:bodyPr bIns="49524" lIns="99048" rIns="99048" rtlCol="0" tIns="49524" vert="horz"/>
          <a:lstStyle>
            <a:lvl1pPr algn="r">
              <a:defRPr b="0" sz="1300">
                <a:ea typeface="宋体" panose="02010600030101010101" pitchFamily="2" charset="-122"/>
              </a:defRPr>
            </a:lvl1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300" i="1" kern="1200" kumimoji="0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89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3700"/>
            <a:ext cx="4435475" cy="354013"/>
          </a:xfrm>
          <a:prstGeom prst="rect"/>
        </p:spPr>
        <p:txBody>
          <a:bodyPr anchor="b" bIns="49524" lIns="99048" rIns="99048" rtlCol="0" tIns="49524" vert="horz"/>
          <a:lstStyle>
            <a:lvl1pPr algn="l">
              <a:defRPr b="0" sz="1300">
                <a:ea typeface="宋体" panose="02010600030101010101" pitchFamily="2" charset="-122"/>
              </a:defRPr>
            </a:lvl1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300" i="1" kern="1200" kumimoji="0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90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550" y="6743700"/>
            <a:ext cx="4435475" cy="354013"/>
          </a:xfrm>
          <a:prstGeom prst="rect"/>
        </p:spPr>
        <p:txBody>
          <a:bodyPr anchor="b" bIns="49524" lIns="99048" rIns="99048" rtlCol="0" tIns="49524" vert="horz"/>
          <a:p>
            <a:pPr algn="r" eaLnBrk="1" fontAlgn="base" hangingPunct="1" lvl="0">
              <a:buNone/>
            </a:pPr>
            <a:fld id="{9A0DB2DC-4C9A-4742-B13C-FB6460FD3503}" type="slidenum">
              <a:rPr altLang="en-US" b="0" dirty="0" sz="1300" lang="zh-CN" noProof="1" strike="noStrike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altLang="en-US" b="0" sz="1300" lang="zh-CN" noProof="1" strike="noStrike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1" sldNum="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9524" compatLnSpc="1" lIns="99048" numCol="1" rIns="99048" tIns="49524" vert="horz" wrap="square"/>
          <a:lstStyle>
            <a:lvl1pPr>
              <a:defRPr b="0" sz="1300" i="0">
                <a:ea typeface="宋体" panose="02010600030101010101" pitchFamily="2" charset="-122"/>
              </a:defRPr>
            </a:lvl1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3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8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9524" compatLnSpc="1" lIns="99048" numCol="1" rIns="99048" tIns="49524" vert="horz" wrap="square"/>
          <a:lstStyle>
            <a:lvl1pPr algn="r">
              <a:defRPr b="0" sz="1300" i="0">
                <a:ea typeface="宋体" panose="02010600030101010101" pitchFamily="2" charset="-122"/>
              </a:defRPr>
            </a:lvl1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3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83" name="Rectangle 4"/>
          <p:cNvSpPr>
            <a:spLocks noChangeAspect="1" noRot="1" noGrp="1" noTextEdit="1"/>
          </p:cNvSpPr>
          <p:nvPr>
            <p:ph type="sldImg"/>
          </p:nvPr>
        </p:nvSpPr>
        <p:spPr>
          <a:xfrm>
            <a:off x="3343275" y="533400"/>
            <a:ext cx="3548063" cy="2660650"/>
          </a:xfrm>
          <a:prstGeom prst="rect"/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4918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8" cy="3195638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9524" compatLnSpc="1" lIns="99048" numCol="1" rIns="99048" tIns="49524" vert="horz" wrap="square"/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algn="l" defTabSz="914400" eaLnBrk="0" fontAlgn="base" hangingPunct="0" indent="0" latinLnBrk="0" lvl="2" marL="914400" marR="0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algn="l" defTabSz="914400" eaLnBrk="0" fontAlgn="base" hangingPunct="0" indent="0" latinLnBrk="0" lvl="3" marL="1371600" marR="0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algn="l" defTabSz="914400" eaLnBrk="0" fontAlgn="base" hangingPunct="0" indent="0" latinLnBrk="0" lvl="4" marL="1828800" marR="0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8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/>
          <a:noFill/>
          <a:ln w="9525">
            <a:noFill/>
            <a:miter lim="800000"/>
          </a:ln>
          <a:effectLst/>
        </p:spPr>
        <p:txBody>
          <a:bodyPr anchor="b" anchorCtr="0" bIns="49524" compatLnSpc="1" lIns="99048" numCol="1" rIns="99048" tIns="49524" vert="horz" wrap="square"/>
          <a:lstStyle>
            <a:lvl1pPr>
              <a:defRPr b="0" sz="1300" i="0">
                <a:ea typeface="宋体" panose="02010600030101010101" pitchFamily="2" charset="-122"/>
              </a:defRPr>
            </a:lvl1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3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/>
          <a:noFill/>
          <a:ln w="9525">
            <a:noFill/>
            <a:miter lim="800000"/>
          </a:ln>
          <a:effectLst/>
        </p:spPr>
        <p:txBody>
          <a:bodyPr anchor="b" anchorCtr="0" bIns="49524" compatLnSpc="1" lIns="99048" numCol="1" rIns="99048" tIns="49524" vert="horz" wrap="square"/>
          <a:p>
            <a:pPr algn="r" eaLnBrk="1" fontAlgn="base" hangingPunct="1" lvl="0">
              <a:buNone/>
            </a:pPr>
            <a:fld id="{9A0DB2DC-4C9A-4742-B13C-FB6460FD3503}" type="slidenum">
              <a:rPr altLang="zh-CN" b="0" dirty="0" sz="1300" i="0" lang="en-US" noProof="1" strike="noStrike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altLang="zh-CN" b="0" sz="1300" i="0" lang="en-US" noProof="1" strike="noStrike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0"/>
  <p:notesStyle>
    <a:lvl1pPr algn="l" eaLnBrk="0" fontAlgn="base" hangingPunct="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algn="l" eaLnBrk="0" fontAlgn="base" hangingPunct="0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  <a:effectLst/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/>
          <a:noFill/>
          <a:ln>
            <a:noFill/>
          </a:ln>
        </p:spPr>
        <p:txBody>
          <a:bodyPr anchor="ctr" wrap="none"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 indent="-285750" marL="7429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 indent="-228600" marL="11430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 indent="-228600" marL="16002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 indent="-228600" marL="20574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588" name="Text Box 7"/>
          <p:cNvSpPr txBox="1">
            <a:spLocks noChangeArrowheads="1"/>
          </p:cNvSpPr>
          <p:nvPr/>
        </p:nvSpPr>
        <p:spPr bwMode="auto">
          <a:xfrm>
            <a:off x="2627313" y="6335713"/>
            <a:ext cx="3840481" cy="294641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 indent="-285750" marL="7429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 indent="-228600" marL="11430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 indent="-228600" marL="16002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 indent="-228600" marL="20574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sz="14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电信学部 计算机科学与技术学院</a:t>
            </a:r>
            <a:endParaRPr altLang="en-US" baseline="0" b="1" cap="none" sz="1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589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wrap="none"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 indent="-285750" marL="7429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 indent="-228600" marL="11430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 indent="-228600" marL="16002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 indent="-228600" marL="20574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" name="Group 9"/>
          <p:cNvGrpSpPr/>
          <p:nvPr/>
        </p:nvGrpSpPr>
        <p:grpSpPr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1048590" name="Line 10"/>
            <p:cNvSpPr/>
            <p:nvPr/>
          </p:nvSpPr>
          <p:spPr>
            <a:xfrm>
              <a:off x="3827" y="1468"/>
              <a:ext cx="1927" cy="0"/>
            </a:xfrm>
            <a:prstGeom prst="line"/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8591" name="Line 11"/>
            <p:cNvSpPr/>
            <p:nvPr/>
          </p:nvSpPr>
          <p:spPr>
            <a:xfrm>
              <a:off x="3827" y="1540"/>
              <a:ext cx="1927" cy="0"/>
            </a:xfrm>
            <a:prstGeom prst="line"/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8592" name="Line 12"/>
            <p:cNvSpPr/>
            <p:nvPr/>
          </p:nvSpPr>
          <p:spPr>
            <a:xfrm>
              <a:off x="3827" y="1616"/>
              <a:ext cx="1927" cy="0"/>
            </a:xfrm>
            <a:prstGeom prst="line"/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8593" name="Line 13"/>
            <p:cNvSpPr/>
            <p:nvPr/>
          </p:nvSpPr>
          <p:spPr>
            <a:xfrm>
              <a:off x="3827" y="1694"/>
              <a:ext cx="1927" cy="0"/>
            </a:xfrm>
            <a:prstGeom prst="line"/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pic>
        <p:nvPicPr>
          <p:cNvPr id="2097156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2887663" cy="2790825"/>
          </a:xfrm>
          <a:prstGeom prst="rect"/>
          <a:noFill/>
          <a:ln w="9525">
            <a:noFill/>
          </a:ln>
        </p:spPr>
      </p:pic>
      <p:sp>
        <p:nvSpPr>
          <p:cNvPr id="1048594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/>
          <a:solidFill>
            <a:schemeClr val="tx2"/>
          </a:solidFill>
          <a:ln>
            <a:noFill/>
          </a:ln>
        </p:spPr>
        <p:txBody>
          <a:bodyPr anchor="ctr" wrap="none"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 indent="-285750" marL="7429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 indent="-228600" marL="11430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 indent="-228600" marL="16002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 indent="-228600" marL="20574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595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8" cy="936625"/>
          </a:xfrm>
          <a:prstGeom prst="rect"/>
          <a:solidFill>
            <a:schemeClr val="tx2"/>
          </a:solidFill>
          <a:ln>
            <a:noFill/>
          </a:ln>
        </p:spPr>
        <p:txBody>
          <a:bodyPr anchor="ctr" wrap="none"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 indent="-285750" marL="7429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 indent="-228600" marL="11430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 indent="-228600" marL="16002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 indent="-228600" marL="20574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97157" name="Picture 1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884488" y="0"/>
            <a:ext cx="3011487" cy="2781300"/>
          </a:xfrm>
          <a:prstGeom prst="rect"/>
          <a:noFill/>
          <a:ln w="9525">
            <a:noFill/>
          </a:ln>
        </p:spPr>
      </p:pic>
      <p:sp>
        <p:nvSpPr>
          <p:cNvPr id="1048596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indent="0" marL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altLang="en-US" lang="zh-CN" noProof="1" strike="noStrike"/>
              <a:t>单击此处编辑母版副标题样式</a:t>
            </a:r>
            <a:endParaRPr altLang="en-US" lang="zh-CN" noProof="1" strike="noStrike"/>
          </a:p>
        </p:txBody>
      </p:sp>
      <p:sp>
        <p:nvSpPr>
          <p:cNvPr id="104859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fontAlgn="base"/>
            <a:r>
              <a:rPr altLang="en-US" lang="zh-CN" noProof="1" strike="noStrike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859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59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0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p>
            <a:pPr algn="r" fontAlgn="base">
              <a:buNone/>
            </a:pPr>
            <a:fld id="{9A0DB2DC-4C9A-4742-B13C-FB6460FD3503}" type="slidenum">
              <a:rPr altLang="zh-CN" dirty="0" lang="en-US" noProof="1" strike="noStrike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1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16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16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6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6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1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5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13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13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3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dgm">
  <p:cSld name="标题和图示或组织结构图">
    <p:bg>
      <p:bgPr>
        <a:solidFill>
          <a:schemeClr val="bg1"/>
        </a:solidFill>
        <a:effectLst/>
      </p:bgPr>
    </p:bg>
    <p:spTree>
      <p:nvGrpSpPr>
        <p:cNvPr id="1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9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160" name="SmartArt 占位符 2"/>
          <p:cNvSpPr>
            <a:spLocks noGrp="1"/>
          </p:cNvSpPr>
          <p:nvPr>
            <p:ph type="pic" idx="1"/>
          </p:nvPr>
        </p:nvSpPr>
        <p:spPr>
          <a:xfrm>
            <a:off x="468313" y="1268413"/>
            <a:ext cx="8229600" cy="5026025"/>
          </a:xfrm>
        </p:spPr>
        <p:txBody>
          <a:bodyPr anchor="t" anchorCtr="0" bIns="45720" compatLnSpc="1" lIns="91440" numCol="1" rIns="91440" tIns="45720" vert="horz" wrap="square"/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altLang="en-US" baseline="0" b="0" cap="none" sz="3200" i="0" kern="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16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6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32138" y="6613525"/>
            <a:ext cx="2895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6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AndTwoObj">
  <p:cSld name="标题，文本与两项内容">
    <p:spTree>
      <p:nvGrpSpPr>
        <p:cNvPr id="1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8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129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130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36812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131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57625"/>
            <a:ext cx="4038600" cy="2436813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132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33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34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AndObj">
  <p:cSld name="标题，文本与内容"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8846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8847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884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4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5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bg>
      <p:bgPr>
        <a:solidFill>
          <a:schemeClr val="bg1"/>
        </a:solidFill>
        <a:effectLst/>
      </p:bgPr>
    </p:bg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2" name="标题 1"/>
          <p:cNvSpPr>
            <a:spLocks noGrp="1"/>
          </p:cNvSpPr>
          <p:nvPr>
            <p:ph type="title"/>
          </p:nvPr>
        </p:nvSpPr>
        <p:spPr>
          <a:xfrm>
            <a:off x="0" y="620713"/>
            <a:ext cx="9144000" cy="1143000"/>
          </a:xfrm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8923" name="内容占位符 2"/>
          <p:cNvSpPr>
            <a:spLocks noGrp="1"/>
          </p:cNvSpPr>
          <p:nvPr>
            <p:ph sz="half" idx="1"/>
          </p:nvPr>
        </p:nvSpPr>
        <p:spPr>
          <a:xfrm>
            <a:off x="900113" y="1700213"/>
            <a:ext cx="6629400" cy="1866900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8924" name="文本占位符 3"/>
          <p:cNvSpPr>
            <a:spLocks noGrp="1"/>
          </p:cNvSpPr>
          <p:nvPr>
            <p:ph type="body" sz="half" idx="2"/>
          </p:nvPr>
        </p:nvSpPr>
        <p:spPr>
          <a:xfrm>
            <a:off x="900113" y="3719513"/>
            <a:ext cx="6629400" cy="1866900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892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2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32138" y="6613525"/>
            <a:ext cx="2895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2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8611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86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6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147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14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4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170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171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17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7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7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152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153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15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155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15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5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5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12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2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2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0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0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1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5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176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177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17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7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8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0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141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tIns="45720" vert="horz" wrap="square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altLang="en-US" baseline="0" b="0" cap="none" sz="3200" i="0" kern="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142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14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4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14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oleObject" Target="../embeddings/oleObject0.bin"/><Relationship Id="rId17" Type="http://schemas.openxmlformats.org/officeDocument/2006/relationships/image" Target="../media/image3.png"/><Relationship Id="rId18" Type="http://schemas.openxmlformats.org/officeDocument/2006/relationships/oleObject" Target="../embeddings/oleObject1.bin"/><Relationship Id="rId19" Type="http://schemas.openxmlformats.org/officeDocument/2006/relationships/image" Target="../media/image4.png"/><Relationship Id="rId20" Type="http://schemas.openxmlformats.org/officeDocument/2006/relationships/vmlDrawing" Target="../drawings/vmlDrawing21.vml"/><Relationship Id="rId2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"/>
          <p:cNvSpPr>
            <a:spLocks noChangeArrowheads="1"/>
          </p:cNvSpPr>
          <p:nvPr/>
        </p:nvSpPr>
        <p:spPr bwMode="ltGray">
          <a:xfrm>
            <a:off x="11113" y="0"/>
            <a:ext cx="9132888" cy="1125538"/>
          </a:xfrm>
          <a:prstGeom prst="rect"/>
          <a:solidFill>
            <a:schemeClr val="accent1"/>
          </a:solidFill>
          <a:ln>
            <a:noFill/>
          </a:ln>
        </p:spPr>
        <p:txBody>
          <a:bodyPr anchor="ctr" wrap="none"/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 indent="-285750" marL="7429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 indent="-228600" marL="11430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 indent="-228600" marL="16002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 indent="-228600" marL="20574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4" name="Group 3"/>
          <p:cNvGrpSpPr/>
          <p:nvPr/>
        </p:nvGrpSpPr>
        <p:grpSpPr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48577" name="Line 4"/>
            <p:cNvSpPr/>
            <p:nvPr userDrawn="1"/>
          </p:nvSpPr>
          <p:spPr>
            <a:xfrm>
              <a:off x="1519" y="554"/>
              <a:ext cx="4241" cy="0"/>
            </a:xfrm>
            <a:prstGeom prst="line"/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8578" name="Line 5"/>
            <p:cNvSpPr/>
            <p:nvPr userDrawn="1"/>
          </p:nvSpPr>
          <p:spPr>
            <a:xfrm>
              <a:off x="1519" y="599"/>
              <a:ext cx="4241" cy="0"/>
            </a:xfrm>
            <a:prstGeom prst="line"/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8579" name="Line 6"/>
            <p:cNvSpPr/>
            <p:nvPr userDrawn="1"/>
          </p:nvSpPr>
          <p:spPr>
            <a:xfrm>
              <a:off x="1519" y="645"/>
              <a:ext cx="4241" cy="0"/>
            </a:xfrm>
            <a:prstGeom prst="line"/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5" name="Group 7"/>
          <p:cNvGrpSpPr/>
          <p:nvPr/>
        </p:nvGrpSpPr>
        <p:grpSpPr>
          <a:xfrm>
            <a:off x="0" y="-11112"/>
            <a:ext cx="2341563" cy="1123950"/>
            <a:chOff x="0" y="0"/>
            <a:chExt cx="1475" cy="694"/>
          </a:xfrm>
        </p:grpSpPr>
        <p:graphicFrame>
          <p:nvGraphicFramePr>
            <p:cNvPr id="4194304" name="Object 8"/>
            <p:cNvGraphicFramePr>
              <a:graphicFrameLocks noChangeAspect="1"/>
            </p:cNvGraphicFramePr>
            <p:nvPr userDrawn="1"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" r:id="rId16" spid="_x0000_s3194" imgH="3930650" imgW="3645535" progId="Photoshop.Image.6">
                    <p:embed/>
                  </p:oleObj>
                </mc:Choice>
                <mc:Fallback>
                  <p:oleObj name="" r:id="rId16" spid="" imgH="3930650" imgW="3645535" progId="Photoshop.Image.6">
                    <p:embed/>
                    <p:pic>
                      <p:nvPicPr>
                        <p:cNvPr id="2097152" name="图片 3075"/>
                        <p:cNvPicPr>
                          <a:picLocks/>
                        </p:cNvPicPr>
                        <p:nvPr/>
                      </p:nvPicPr>
                      <p:blipFill>
                        <a:blip xmlns:r="http://schemas.openxmlformats.org/officeDocument/2006/relationships" r:embed="rId17"/>
                        <a:srcRect b="11470"/>
                        <a:stretch>
                          <a:fillRect/>
                        </a:stretch>
                      </p:blipFill>
                      <p:spPr>
                        <a:xfrm>
                          <a:off x="695" y="0"/>
                          <a:ext cx="780" cy="692"/>
                        </a:xfrm>
                        <a:prstGeom prst="rect"/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4305" name="Object 9"/>
            <p:cNvGraphicFramePr>
              <a:graphicFrameLocks noChangeAspect="1"/>
            </p:cNvGraphicFramePr>
            <p:nvPr userDrawn="1"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" r:id="rId18" spid="_x0000_s3195" imgH="2545080" imgW="2575560" progId="Photoshop.Image.6">
                    <p:embed/>
                  </p:oleObj>
                </mc:Choice>
                <mc:Fallback>
                  <p:oleObj name="" r:id="rId18" spid="" imgH="2545080" imgW="2575560" progId="Photoshop.Image.6">
                    <p:embed/>
                    <p:pic>
                      <p:nvPicPr>
                        <p:cNvPr id="2097153" name="图片 3076"/>
                        <p:cNvPicPr>
                          <a:picLocks/>
                        </p:cNvPicPr>
                        <p:nvPr/>
                      </p:nvPicPr>
                      <p:blipFill>
                        <a:blip xmlns:r="http://schemas.openxmlformats.org/officeDocument/2006/relationships" r:embed="rId19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37" cy="694"/>
                        </a:xfrm>
                        <a:prstGeom prst="rect"/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8580" name="Rectangle 10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  <a:prstGeom prst="rect"/>
          <a:noFill/>
          <a:ln w="9525">
            <a:noFill/>
          </a:ln>
        </p:spPr>
        <p:txBody>
          <a:bodyPr anchor="ctr" anchorCtr="0"/>
          <a:p>
            <a:pPr lvl="0"/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581" name="Rectangle 11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5026025"/>
          </a:xfrm>
          <a:prstGeom prst="rect"/>
          <a:noFill/>
          <a:ln w="9525">
            <a:noFill/>
          </a:ln>
        </p:spPr>
        <p:txBody>
          <a:bodyPr anchor="t" anchorCtr="0"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58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>
              <a:defRPr b="0" sz="1400" i="0">
                <a:solidFill>
                  <a:schemeClr val="accent1"/>
                </a:solidFill>
                <a:ea typeface="宋体" panose="02010600030101010101" pitchFamily="2" charset="-122"/>
              </a:defRPr>
            </a:lvl1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58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ctr">
              <a:defRPr b="0" sz="1400" i="0">
                <a:solidFill>
                  <a:schemeClr val="accent1"/>
                </a:solidFill>
                <a:ea typeface="宋体" panose="02010600030101010101" pitchFamily="2" charset="-122"/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58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r">
              <a:defRPr b="0" sz="1400" i="0">
                <a:solidFill>
                  <a:schemeClr val="accent1"/>
                </a:solidFill>
              </a:defRPr>
            </a:lvl1pPr>
          </a:lstStyle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1048585" name="Rectangle 16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/>
            <a:solidFill>
              <a:schemeClr val="tx2"/>
            </a:solidFill>
            <a:ln>
              <a:noFill/>
            </a:ln>
          </p:spPr>
          <p:txBody>
            <a:bodyPr anchor="ctr" wrap="none"/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 indent="-285750" marL="74295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 indent="-228600" marL="11430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 indent="-228600" marL="16002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 indent="-228600" marL="20574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18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586" name="Rectangle 17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/>
            <a:solidFill>
              <a:schemeClr val="tx2"/>
            </a:solidFill>
            <a:ln>
              <a:noFill/>
            </a:ln>
          </p:spPr>
          <p:txBody>
            <a:bodyPr anchor="ctr" wrap="none"/>
            <a:lstStyle>
              <a:lvl1pPr eaLnBrk="0" hangingPunct="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 indent="-285750" marL="74295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 indent="-228600" marL="11430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 indent="-228600" marL="16002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 indent="-228600" marL="20574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18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dt="0" ftr="0" hdr="0" sldNum="0"/>
  <p:txStyles>
    <p:titleStyle>
      <a:lvl1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algn="r" fontAlgn="base" marL="45720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algn="r" fontAlgn="base" marL="91440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algn="r" fontAlgn="base" marL="137160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algn="r" fontAlgn="base" marL="182880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algn="l" fontAlgn="base" indent="-228600" marL="25146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algn="l" fontAlgn="base" indent="-228600" marL="29718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algn="l" fontAlgn="base" indent="-228600" marL="34290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algn="l" fontAlgn="base" indent="-228600" marL="38862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2.bin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15.xml"/><Relationship Id="rId4" Type="http://schemas.openxmlformats.org/officeDocument/2006/relationships/vmlDrawing" Target="../drawings/vmlDrawing22.v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3.bin"/><Relationship Id="rId2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4" Type="http://schemas.openxmlformats.org/officeDocument/2006/relationships/slideLayout" Target="../slideLayouts/slideLayout7.xml"/><Relationship Id="rId5" Type="http://schemas.openxmlformats.org/officeDocument/2006/relationships/vmlDrawing" Target="../drawings/vmlDrawing23.v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5.bin"/><Relationship Id="rId2" Type="http://schemas.openxmlformats.org/officeDocument/2006/relationships/image" Target="../media/image7.wmf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5.xml"/><Relationship Id="rId5" Type="http://schemas.openxmlformats.org/officeDocument/2006/relationships/vmlDrawing" Target="../drawings/vmlDrawing24.v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5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Layout" Target="../slideLayouts/slideLayout15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slideLayout" Target="../slideLayouts/slideLayout15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6.bin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15.xml"/><Relationship Id="rId4" Type="http://schemas.openxmlformats.org/officeDocument/2006/relationships/vmlDrawing" Target="../drawings/vmlDrawing25.v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7.bin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15.xml"/><Relationship Id="rId4" Type="http://schemas.openxmlformats.org/officeDocument/2006/relationships/vmlDrawing" Target="../drawings/vmlDrawing26.v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8.bin"/><Relationship Id="rId2" Type="http://schemas.openxmlformats.org/officeDocument/2006/relationships/image" Target="../media/image12.wmf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5.xml"/><Relationship Id="rId5" Type="http://schemas.openxmlformats.org/officeDocument/2006/relationships/vmlDrawing" Target="../drawings/vmlDrawing27.v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2"/>
          <p:cNvSpPr>
            <a:spLocks noGrp="1"/>
          </p:cNvSpPr>
          <p:nvPr>
            <p:ph type="ctrTitle"/>
          </p:nvPr>
        </p:nvSpPr>
        <p:spPr>
          <a:xfrm>
            <a:off x="3214688" y="2857500"/>
            <a:ext cx="5214937" cy="825500"/>
          </a:xfrm>
        </p:spPr>
        <p:txBody>
          <a:bodyPr anchor="ctr" anchorCtr="0" bIns="45720" lIns="91440" rIns="91440" tIns="45720" vert="horz" wrap="square"/>
          <a:p>
            <a:pPr eaLnBrk="1" hangingPunct="1">
              <a:buClrTx/>
              <a:buSzTx/>
              <a:buFontTx/>
            </a:pPr>
            <a:r>
              <a:rPr altLang="en-US" dirty="0" lang="zh-CN">
                <a:latin typeface="黑体" panose="02010609060101010101" pitchFamily="49" charset="-122"/>
                <a:ea typeface="+mj-ea"/>
                <a:cs typeface="+mj-cs"/>
              </a:rPr>
              <a:t>程序设计基础</a:t>
            </a:r>
            <a:endParaRPr altLang="en-US" dirty="0" lang="zh-CN">
              <a:latin typeface="黑体" panose="02010609060101010101" pitchFamily="49" charset="-122"/>
              <a:ea typeface="+mj-ea"/>
              <a:cs typeface="+mj-cs"/>
            </a:endParaRPr>
          </a:p>
        </p:txBody>
      </p:sp>
      <p:sp>
        <p:nvSpPr>
          <p:cNvPr id="1048602" name="Rectangle 3"/>
          <p:cNvSpPr>
            <a:spLocks noGrp="1"/>
          </p:cNvSpPr>
          <p:nvPr>
            <p:ph type="subTitle" idx="1"/>
          </p:nvPr>
        </p:nvSpPr>
        <p:spPr>
          <a:xfrm>
            <a:off x="2771775" y="4365625"/>
            <a:ext cx="3600450" cy="1403976"/>
          </a:xfrm>
        </p:spPr>
        <p:txBody>
          <a:bodyPr anchor="t" anchorCtr="0" bIns="45720" lIns="91440" rIns="91440" tIns="72000" vert="horz" wrap="square">
            <a:spAutoFit/>
          </a:bodyPr>
          <a:p>
            <a:pPr algn="ctr" defTabSz="914400" eaLnBrk="1" fontAlgn="base" hangingPunct="1" indent="0" latinLnBrk="0" marL="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altLang="en-US" baseline="0" b="0" cap="none" sz="1800" i="0" kern="0" kumimoji="0" lang="zh-CN" noProof="1" normalizeH="0" spc="0" strike="noStrike" u="none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吴茜媛</a:t>
            </a:r>
            <a:endParaRPr altLang="en-US" baseline="0" b="0" cap="none" sz="1800" i="0" kern="0" kumimoji="0" lang="zh-CN" noProof="1" normalizeH="0" spc="0" strike="noStrike" u="none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algn="ctr" defTabSz="914400" eaLnBrk="1" fontAlgn="base" hangingPunct="1" indent="0" latinLnBrk="0" marL="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altLang="zh-CN" baseline="0" b="0" cap="none" sz="1800" i="0" kern="0" kumimoji="0" lang="en-US" noProof="1" normalizeH="0" spc="0" strike="noStrike" u="none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WU, Xiyuan</a:t>
            </a:r>
            <a:endParaRPr altLang="zh-CN" baseline="0" b="0" cap="none" sz="1800" i="0" kern="0" kumimoji="0" lang="en-US" noProof="1" normalizeH="0" spc="0" strike="noStrike" u="none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algn="ctr" defTabSz="914400" eaLnBrk="1" fontAlgn="base" hangingPunct="1" indent="0" latinLnBrk="0" marL="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altLang="zh-CN" baseline="0" b="0" cap="none" sz="1800" i="0" kern="0" kumimoji="0" lang="en-US" noProof="1" normalizeH="0" spc="0" strike="noStrike" u="none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algn="ctr" defTabSz="914400" eaLnBrk="1" fontAlgn="base" hangingPunct="1" indent="0" latinLnBrk="0" marL="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altLang="zh-CN" baseline="0" b="0" cap="none" sz="1800" i="0" kern="0" kumimoji="0" lang="en-US" noProof="1" normalizeH="0" spc="0" strike="noStrike" u="none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E-mail: xywu@mail.xjtu.edu.cn</a:t>
            </a:r>
            <a:endParaRPr altLang="zh-CN" baseline="0" b="0" cap="none" sz="1800" i="0" kern="0" kumimoji="0" lang="en-US" noProof="1" normalizeH="0" spc="0" strike="noStrike" u="none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algn="ctr" defTabSz="914400" eaLnBrk="1" fontAlgn="base" hangingPunct="1" indent="0" latinLnBrk="0" marL="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altLang="zh-CN" baseline="0" b="0" cap="none" sz="1800" i="0" kern="0" kumimoji="0" lang="en-US" noProof="1" normalizeH="0" spc="0" strike="noStrike" u="none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03" name="Rectangle 2"/>
          <p:cNvSpPr txBox="1"/>
          <p:nvPr/>
        </p:nvSpPr>
        <p:spPr>
          <a:xfrm>
            <a:off x="6143625" y="500063"/>
            <a:ext cx="3500438" cy="1643062"/>
          </a:xfrm>
          <a:prstGeom prst="rect"/>
          <a:noFill/>
          <a:ln w="9525">
            <a:noFill/>
          </a:ln>
        </p:spPr>
        <p:txBody>
          <a:bodyPr anchor="ctr" anchorCtr="0"/>
          <a:p>
            <a:r>
              <a:rPr altLang="zh-CN" b="0" dirty="0" sz="3600" 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Programming             Fundamentals</a:t>
            </a:r>
            <a:endParaRPr altLang="en-US" b="0" dirty="0" sz="3600" lang="zh-CN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Rectangle 2"/>
          <p:cNvSpPr>
            <a:spLocks noGrp="1"/>
          </p:cNvSpPr>
          <p:nvPr>
            <p:ph type="title"/>
          </p:nvPr>
        </p:nvSpPr>
        <p:spPr/>
        <p:txBody>
          <a:bodyPr anchor="ctr" anchorCtr="0" bIns="45720" lIns="91440" rIns="91440" tIns="45720" vert="horz" wrap="square"/>
          <a:p>
            <a:r>
              <a:rPr altLang="en-US" dirty="0" lang="zh-CN">
                <a:latin typeface="黑体" panose="02010609060101010101" pitchFamily="49" charset="-122"/>
              </a:rPr>
              <a:t>举例</a:t>
            </a:r>
            <a:endParaRPr altLang="en-US" dirty="0" lang="zh-CN">
              <a:latin typeface="黑体" panose="02010609060101010101" pitchFamily="49" charset="-122"/>
            </a:endParaRPr>
          </a:p>
        </p:txBody>
      </p:sp>
      <p:sp>
        <p:nvSpPr>
          <p:cNvPr id="1048696" name="Rectangle 3"/>
          <p:cNvSpPr>
            <a:spLocks noGrp="1"/>
          </p:cNvSpPr>
          <p:nvPr>
            <p:ph idx="1"/>
          </p:nvPr>
        </p:nvSpPr>
        <p:spPr>
          <a:xfrm>
            <a:off x="0" y="1412875"/>
            <a:ext cx="6156325" cy="576263"/>
          </a:xfrm>
        </p:spPr>
        <p:txBody>
          <a:bodyPr anchor="t" anchorCtr="0" bIns="45720" lIns="91440" rIns="91440" tIns="45720" vert="horz" wrap="square"/>
          <a:p>
            <a:pPr>
              <a:lnSpc>
                <a:spcPct val="90000"/>
              </a:lnSpc>
            </a:pPr>
            <a:r>
              <a:rPr altLang="en-US" dirty="0" sz="2800" lang="zh-CN">
                <a:latin typeface="Times New Roman" panose="02020603050405020304" pitchFamily="18" charset="0"/>
              </a:rPr>
              <a:t>用</a:t>
            </a:r>
            <a:r>
              <a:rPr altLang="zh-CN" dirty="0" sz="2800" lang="en-US">
                <a:latin typeface="Times New Roman" panose="02020603050405020304" pitchFamily="18" charset="0"/>
              </a:rPr>
              <a:t>do-while</a:t>
            </a:r>
            <a:r>
              <a:rPr altLang="en-US" dirty="0" sz="2800" lang="zh-CN">
                <a:latin typeface="Times New Roman" panose="02020603050405020304" pitchFamily="18" charset="0"/>
              </a:rPr>
              <a:t>语句实现</a:t>
            </a:r>
            <a:r>
              <a:rPr altLang="zh-CN" dirty="0" sz="2800" lang="en-US">
                <a:latin typeface="Times New Roman" panose="02020603050405020304" pitchFamily="18" charset="0"/>
              </a:rPr>
              <a:t>100</a:t>
            </a:r>
            <a:r>
              <a:rPr altLang="en-US" dirty="0" sz="2800" lang="zh-CN">
                <a:latin typeface="Times New Roman" panose="02020603050405020304" pitchFamily="18" charset="0"/>
              </a:rPr>
              <a:t>个</a:t>
            </a:r>
            <a:r>
              <a:rPr altLang="zh-CN" dirty="0" sz="2800" lang="en-US">
                <a:latin typeface="Times New Roman" panose="02020603050405020304" pitchFamily="18" charset="0"/>
              </a:rPr>
              <a:t>6</a:t>
            </a:r>
            <a:r>
              <a:rPr altLang="en-US" dirty="0" sz="2800" lang="zh-CN">
                <a:latin typeface="Times New Roman" panose="02020603050405020304" pitchFamily="18" charset="0"/>
              </a:rPr>
              <a:t>相加</a:t>
            </a:r>
            <a:endParaRPr altLang="en-US" dirty="0" sz="2800" lang="zh-CN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altLang="en-US" dirty="0" sz="2800" lang="zh-CN">
                <a:latin typeface="Times New Roman" panose="02020603050405020304" pitchFamily="18" charset="0"/>
              </a:rPr>
              <a:t>    </a:t>
            </a:r>
            <a:endParaRPr altLang="en-US" dirty="0" sz="2800" 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697" name="Rectangle 3"/>
          <p:cNvSpPr/>
          <p:nvPr/>
        </p:nvSpPr>
        <p:spPr>
          <a:xfrm>
            <a:off x="144463" y="2132013"/>
            <a:ext cx="5940425" cy="4681537"/>
          </a:xfrm>
          <a:prstGeom prst="rect"/>
          <a:noFill/>
          <a:ln w="9525">
            <a:noFill/>
          </a:ln>
        </p:spPr>
        <p:txBody>
          <a:bodyPr anchor="t" anchorCtr="0"/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zh-CN" b="0" dirty="0" sz="2800" i="0" lang="en-US">
                <a:latin typeface="Times New Roman" panose="02020603050405020304" pitchFamily="18" charset="0"/>
                <a:ea typeface="黑体" panose="02010609060101010101" pitchFamily="49" charset="-122"/>
              </a:rPr>
              <a:t>int  main( )</a:t>
            </a:r>
            <a:endParaRPr altLang="zh-CN" b="0" dirty="0" sz="2800" i="0" 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zh-CN" b="0" dirty="0" sz="2800" i="0" lang="en-US">
                <a:latin typeface="Times New Roman" panose="02020603050405020304" pitchFamily="18" charset="0"/>
                <a:ea typeface="黑体" panose="02010609060101010101" pitchFamily="49" charset="-122"/>
              </a:rPr>
              <a:t>    {  int i=1, sum = 0 </a:t>
            </a:r>
            <a:r>
              <a:rPr altLang="en-US" b="0" dirty="0" sz="2800" i="0" lang="zh-CN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altLang="en-US" b="0" dirty="0" sz="2800" i="0" lang="zh-CN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en-US" b="0" dirty="0" sz="3200" i="0" lang="zh-CN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altLang="zh-CN" dirty="0" sz="3200" i="0" lang="en-US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do { </a:t>
            </a:r>
            <a:endParaRPr altLang="zh-CN" dirty="0" sz="3200" i="0" lang="en-US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zh-CN" dirty="0" sz="3200" i="0" lang="en-US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sum=sum+6 </a:t>
            </a:r>
            <a:r>
              <a:rPr altLang="en-US" dirty="0" sz="3200" i="0" lang="zh-CN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     </a:t>
            </a:r>
            <a:endParaRPr altLang="en-US" dirty="0" sz="3200" i="0" lang="zh-CN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en-US" dirty="0" sz="3200" i="0" lang="zh-CN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</a:t>
            </a:r>
            <a:r>
              <a:rPr altLang="zh-CN" dirty="0" sz="3200" i="0" lang="en-US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 ++ </a:t>
            </a:r>
            <a:r>
              <a:rPr altLang="en-US" dirty="0" sz="3200" i="0" lang="zh-CN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altLang="en-US" dirty="0" sz="3200" i="0" lang="zh-CN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en-US" dirty="0" sz="3200" i="0" lang="zh-CN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</a:t>
            </a:r>
            <a:r>
              <a:rPr altLang="zh-CN" dirty="0" sz="3200" i="0" lang="en-US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  while ( i &lt;= 100 ) </a:t>
            </a:r>
            <a:r>
              <a:rPr altLang="en-US" dirty="0" sz="3600" i="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altLang="en-US" dirty="0" sz="3600" i="0" lang="zh-CN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en-US" b="0" dirty="0" sz="2800" i="0" lang="zh-CN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altLang="zh-CN" b="0" dirty="0" sz="2800" i="0" lang="en-US">
                <a:latin typeface="Times New Roman" panose="02020603050405020304" pitchFamily="18" charset="0"/>
                <a:ea typeface="黑体" panose="02010609060101010101" pitchFamily="49" charset="-122"/>
              </a:rPr>
              <a:t>printf ( "The sum is: %d", sum ) </a:t>
            </a:r>
            <a:r>
              <a:rPr altLang="en-US" b="0" dirty="0" sz="2800" i="0" lang="zh-CN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altLang="zh-CN" b="0" dirty="0" sz="2800" i="0" 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zh-CN" b="0" dirty="0" sz="2800" i="0" lang="en-US">
                <a:latin typeface="Times New Roman" panose="02020603050405020304" pitchFamily="18" charset="0"/>
                <a:ea typeface="黑体" panose="02010609060101010101" pitchFamily="49" charset="-122"/>
              </a:rPr>
              <a:t>       return 0;</a:t>
            </a:r>
            <a:endParaRPr altLang="en-US" b="0" dirty="0" sz="2800" i="0" lang="zh-CN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en-US" b="0" dirty="0" sz="2800" i="0" lang="zh-CN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altLang="zh-CN" b="0" dirty="0" sz="2800" i="0" lang="en-US"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endParaRPr altLang="en-US" b="0" dirty="0" sz="2800" i="0" 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95" name="Group 27"/>
          <p:cNvGrpSpPr/>
          <p:nvPr/>
        </p:nvGrpSpPr>
        <p:grpSpPr>
          <a:xfrm>
            <a:off x="5364480" y="1383348"/>
            <a:ext cx="3744913" cy="3276600"/>
            <a:chOff x="3061" y="1933"/>
            <a:chExt cx="2359" cy="2064"/>
          </a:xfrm>
        </p:grpSpPr>
        <p:sp>
          <p:nvSpPr>
            <p:cNvPr id="1048698" name="Rectangle 5"/>
            <p:cNvSpPr/>
            <p:nvPr/>
          </p:nvSpPr>
          <p:spPr>
            <a:xfrm>
              <a:off x="3644" y="2125"/>
              <a:ext cx="1056" cy="240"/>
            </a:xfrm>
            <a:prstGeom prst="rect"/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0" wrap="none"/>
            <a:p>
              <a:pPr algn="ctr" eaLnBrk="0" hangingPunct="0"/>
              <a:r>
                <a:rPr altLang="en-US" b="0" dirty="0" sz="20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循环体语句</a:t>
              </a:r>
              <a:endParaRPr altLang="en-US" b="0" dirty="0" sz="2000" i="0" 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48699" name="Rectangle 6"/>
            <p:cNvSpPr/>
            <p:nvPr/>
          </p:nvSpPr>
          <p:spPr>
            <a:xfrm>
              <a:off x="3308" y="3757"/>
              <a:ext cx="2040" cy="240"/>
            </a:xfrm>
            <a:prstGeom prst="rect"/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0" wrap="none"/>
            <a:p>
              <a:pPr algn="ctr" eaLnBrk="0" hangingPunct="0"/>
              <a:r>
                <a:rPr altLang="zh-CN" b="0" dirty="0" sz="2000" i="0" lang="en-US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do-while</a:t>
              </a:r>
              <a:r>
                <a:rPr altLang="en-US" b="0" dirty="0" sz="20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语句的下一语句</a:t>
              </a:r>
              <a:endParaRPr altLang="en-US" b="0" dirty="0" sz="2000" i="0" 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700" name="Line 7"/>
            <p:cNvSpPr/>
            <p:nvPr/>
          </p:nvSpPr>
          <p:spPr>
            <a:xfrm>
              <a:off x="4172" y="1933"/>
              <a:ext cx="0" cy="192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701" name="AutoShape 8"/>
            <p:cNvSpPr/>
            <p:nvPr/>
          </p:nvSpPr>
          <p:spPr>
            <a:xfrm>
              <a:off x="3652" y="2797"/>
              <a:ext cx="1056" cy="432"/>
            </a:xfrm>
            <a:prstGeom prst="diamond"/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0" wrap="none"/>
            <a:p>
              <a:pPr algn="ctr" eaLnBrk="0" hangingPunct="0"/>
              <a:r>
                <a:rPr altLang="en-US" b="0" dirty="0" sz="20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表达式</a:t>
              </a:r>
              <a:endParaRPr altLang="en-US" b="0" dirty="0" sz="2000" i="0" 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48702" name="Line 9"/>
            <p:cNvSpPr/>
            <p:nvPr/>
          </p:nvSpPr>
          <p:spPr>
            <a:xfrm>
              <a:off x="4700" y="3013"/>
              <a:ext cx="720" cy="0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703" name="Line 10"/>
            <p:cNvSpPr/>
            <p:nvPr/>
          </p:nvSpPr>
          <p:spPr>
            <a:xfrm>
              <a:off x="5420" y="3029"/>
              <a:ext cx="0" cy="480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704" name="Line 11"/>
            <p:cNvSpPr/>
            <p:nvPr/>
          </p:nvSpPr>
          <p:spPr>
            <a:xfrm>
              <a:off x="4316" y="3517"/>
              <a:ext cx="1104" cy="0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705" name="Line 12"/>
            <p:cNvSpPr/>
            <p:nvPr/>
          </p:nvSpPr>
          <p:spPr>
            <a:xfrm>
              <a:off x="4287" y="3521"/>
              <a:ext cx="0" cy="240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lg" len="med"/>
            </a:ln>
          </p:spPr>
        </p:sp>
        <p:sp>
          <p:nvSpPr>
            <p:cNvPr id="1048706" name="Text Box 13"/>
            <p:cNvSpPr txBox="1"/>
            <p:nvPr/>
          </p:nvSpPr>
          <p:spPr>
            <a:xfrm>
              <a:off x="4688" y="2772"/>
              <a:ext cx="195" cy="251"/>
            </a:xfrm>
            <a:prstGeom prst="rect"/>
            <a:noFill/>
            <a:ln w="38100">
              <a:noFill/>
            </a:ln>
          </p:spPr>
          <p:txBody>
            <a:bodyPr anchor="t" anchorCtr="0" wrap="none">
              <a:spAutoFit/>
            </a:bodyPr>
            <a:p>
              <a:pPr algn="ctr" eaLnBrk="0" hangingPunct="0"/>
              <a:r>
                <a:rPr altLang="en-US" b="0" dirty="0" sz="20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altLang="en-US" b="0" dirty="0" sz="2000" i="0" 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707" name="Line 15"/>
            <p:cNvSpPr/>
            <p:nvPr/>
          </p:nvSpPr>
          <p:spPr>
            <a:xfrm>
              <a:off x="4195" y="2387"/>
              <a:ext cx="0" cy="432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708" name="Text Box 16"/>
            <p:cNvSpPr txBox="1"/>
            <p:nvPr/>
          </p:nvSpPr>
          <p:spPr>
            <a:xfrm>
              <a:off x="3759" y="3150"/>
              <a:ext cx="355" cy="251"/>
            </a:xfrm>
            <a:prstGeom prst="rect"/>
            <a:noFill/>
            <a:ln w="38100">
              <a:noFill/>
            </a:ln>
          </p:spPr>
          <p:txBody>
            <a:bodyPr anchor="t" anchorCtr="0" wrap="none">
              <a:spAutoFit/>
            </a:bodyPr>
            <a:p>
              <a:pPr algn="ctr" eaLnBrk="0" hangingPunct="0"/>
              <a:r>
                <a:rPr altLang="en-US" b="0" dirty="0" sz="20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非0</a:t>
              </a:r>
              <a:endParaRPr altLang="en-US" b="0" dirty="0" sz="2000" i="0" 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709" name="Line 17"/>
            <p:cNvSpPr/>
            <p:nvPr/>
          </p:nvSpPr>
          <p:spPr>
            <a:xfrm>
              <a:off x="4172" y="3229"/>
              <a:ext cx="0" cy="192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710" name="Line 18"/>
            <p:cNvSpPr/>
            <p:nvPr/>
          </p:nvSpPr>
          <p:spPr>
            <a:xfrm flipH="1">
              <a:off x="3068" y="3421"/>
              <a:ext cx="1104" cy="0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711" name="Line 19"/>
            <p:cNvSpPr/>
            <p:nvPr/>
          </p:nvSpPr>
          <p:spPr>
            <a:xfrm>
              <a:off x="3061" y="2024"/>
              <a:ext cx="1104" cy="0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712" name="Line 20"/>
            <p:cNvSpPr/>
            <p:nvPr/>
          </p:nvSpPr>
          <p:spPr>
            <a:xfrm flipV="1">
              <a:off x="3068" y="2029"/>
              <a:ext cx="0" cy="1392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713" name="Line 19"/>
            <p:cNvSpPr/>
            <p:nvPr/>
          </p:nvSpPr>
          <p:spPr>
            <a:xfrm>
              <a:off x="3061" y="2024"/>
              <a:ext cx="1104" cy="0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714" name="Line 15"/>
            <p:cNvSpPr/>
            <p:nvPr/>
          </p:nvSpPr>
          <p:spPr>
            <a:xfrm>
              <a:off x="4195" y="2387"/>
              <a:ext cx="0" cy="432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lg" len="med"/>
            </a:ln>
          </p:spPr>
        </p:sp>
        <p:sp>
          <p:nvSpPr>
            <p:cNvPr id="1048715" name="Line 19"/>
            <p:cNvSpPr/>
            <p:nvPr/>
          </p:nvSpPr>
          <p:spPr>
            <a:xfrm>
              <a:off x="3061" y="2024"/>
              <a:ext cx="1104" cy="0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716" name="Line 19"/>
            <p:cNvSpPr/>
            <p:nvPr/>
          </p:nvSpPr>
          <p:spPr>
            <a:xfrm>
              <a:off x="3077" y="2028"/>
              <a:ext cx="1104" cy="0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lg" len="med"/>
            </a:ln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Rectangle 2"/>
          <p:cNvSpPr>
            <a:spLocks noGrp="1"/>
          </p:cNvSpPr>
          <p:nvPr>
            <p:ph type="title"/>
          </p:nvPr>
        </p:nvSpPr>
        <p:spPr/>
        <p:txBody>
          <a:bodyPr anchor="ctr" anchorCtr="0" bIns="45720" lIns="91440" rIns="91440" tIns="45720" vert="horz" wrap="square"/>
          <a:p>
            <a:r>
              <a:rPr altLang="en-US" dirty="0" lang="zh-CN">
                <a:latin typeface="黑体" panose="02010609060101010101" pitchFamily="49" charset="-122"/>
              </a:rPr>
              <a:t>对比</a:t>
            </a:r>
            <a:endParaRPr altLang="en-US" dirty="0" lang="zh-CN">
              <a:latin typeface="黑体" panose="02010609060101010101" pitchFamily="49" charset="-122"/>
            </a:endParaRPr>
          </a:p>
        </p:txBody>
      </p:sp>
      <p:sp>
        <p:nvSpPr>
          <p:cNvPr id="1048718" name="Rectangle 3"/>
          <p:cNvSpPr>
            <a:spLocks noGrp="1"/>
          </p:cNvSpPr>
          <p:nvPr>
            <p:ph idx="1"/>
          </p:nvPr>
        </p:nvSpPr>
        <p:spPr>
          <a:xfrm>
            <a:off x="468313" y="1484313"/>
            <a:ext cx="4895850" cy="5040312"/>
          </a:xfrm>
        </p:spPr>
        <p:txBody>
          <a:bodyPr anchor="t" anchorCtr="0" bIns="45720" lIns="91440" rIns="91440" tIns="45720" vert="horz" wrap="square"/>
          <a:p>
            <a:pPr>
              <a:lnSpc>
                <a:spcPct val="80000"/>
              </a:lnSpc>
            </a:pPr>
            <a:r>
              <a:rPr altLang="zh-CN" dirty="0" sz="2800" lang="en-US">
                <a:latin typeface="Times New Roman" panose="02020603050405020304" pitchFamily="18" charset="0"/>
              </a:rPr>
              <a:t>do-while</a:t>
            </a:r>
            <a:r>
              <a:rPr altLang="en-US" dirty="0" sz="2800" lang="zh-CN">
                <a:latin typeface="Times New Roman" panose="02020603050405020304" pitchFamily="18" charset="0"/>
              </a:rPr>
              <a:t>语句与</a:t>
            </a:r>
            <a:r>
              <a:rPr altLang="zh-CN" dirty="0" sz="2800" lang="en-US">
                <a:latin typeface="Times New Roman" panose="02020603050405020304" pitchFamily="18" charset="0"/>
              </a:rPr>
              <a:t>while</a:t>
            </a:r>
            <a:r>
              <a:rPr altLang="en-US" dirty="0" sz="2800" lang="zh-CN">
                <a:latin typeface="Times New Roman" panose="02020603050405020304" pitchFamily="18" charset="0"/>
              </a:rPr>
              <a:t>语句的区别</a:t>
            </a:r>
            <a:r>
              <a:rPr altLang="zh-CN" dirty="0" sz="2800" lang="en-US">
                <a:latin typeface="Times New Roman" panose="02020603050405020304" pitchFamily="18" charset="0"/>
              </a:rPr>
              <a:t>:</a:t>
            </a:r>
            <a:endParaRPr altLang="zh-CN" dirty="0" sz="2800" lang="en-US"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altLang="zh-CN" dirty="0" sz="2400" lang="en-US">
                <a:latin typeface="Times New Roman" panose="02020603050405020304" pitchFamily="18" charset="0"/>
              </a:rPr>
              <a:t>do-while</a:t>
            </a:r>
            <a:r>
              <a:rPr altLang="en-US" dirty="0" sz="2400" lang="zh-CN">
                <a:latin typeface="Times New Roman" panose="02020603050405020304" pitchFamily="18" charset="0"/>
              </a:rPr>
              <a:t>语句是先执行循环体语句一次，再判断条件是否成立</a:t>
            </a:r>
            <a:endParaRPr altLang="en-US" dirty="0" sz="2400" lang="zh-CN"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altLang="zh-CN" dirty="0" sz="2400" lang="en-US">
                <a:latin typeface="Times New Roman" panose="02020603050405020304" pitchFamily="18" charset="0"/>
              </a:rPr>
              <a:t> while</a:t>
            </a:r>
            <a:r>
              <a:rPr altLang="en-US" dirty="0" sz="2400" lang="zh-CN">
                <a:latin typeface="Times New Roman" panose="02020603050405020304" pitchFamily="18" charset="0"/>
              </a:rPr>
              <a:t>语句则是先判断条件是否成立</a:t>
            </a:r>
            <a:r>
              <a:rPr altLang="zh-CN" dirty="0" sz="2400" lang="en-US">
                <a:latin typeface="Times New Roman" panose="02020603050405020304" pitchFamily="18" charset="0"/>
              </a:rPr>
              <a:t>, </a:t>
            </a:r>
            <a:r>
              <a:rPr altLang="en-US" dirty="0" sz="2400" lang="zh-CN">
                <a:latin typeface="Times New Roman" panose="02020603050405020304" pitchFamily="18" charset="0"/>
              </a:rPr>
              <a:t>如果条件成立才执行循环体语句</a:t>
            </a:r>
            <a:endParaRPr altLang="zh-CN" dirty="0" sz="2400" lang="en-US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altLang="zh-CN" dirty="0" sz="2400" lang="en-US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altLang="en-US" b="1" dirty="0" sz="2800" lang="zh-CN">
                <a:solidFill>
                  <a:srgbClr val="C00000"/>
                </a:solidFill>
                <a:latin typeface="Times New Roman" panose="02020603050405020304" pitchFamily="18" charset="0"/>
              </a:rPr>
              <a:t>根本区别</a:t>
            </a:r>
            <a:endParaRPr altLang="zh-CN" b="1" dirty="0" sz="2800" lang="en-US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altLang="zh-CN" dirty="0" sz="2400" lang="en-US">
                <a:latin typeface="Times New Roman" panose="02020603050405020304" pitchFamily="18" charset="0"/>
              </a:rPr>
              <a:t>do-while</a:t>
            </a:r>
            <a:r>
              <a:rPr altLang="en-US" dirty="0" sz="2400" lang="zh-CN">
                <a:latin typeface="Times New Roman" panose="02020603050405020304" pitchFamily="18" charset="0"/>
              </a:rPr>
              <a:t>语句的循环体</a:t>
            </a:r>
            <a:r>
              <a:rPr altLang="en-US" b="1" dirty="0" sz="2400" lang="zh-CN">
                <a:solidFill>
                  <a:srgbClr val="C00000"/>
                </a:solidFill>
                <a:latin typeface="Times New Roman" panose="02020603050405020304" pitchFamily="18" charset="0"/>
              </a:rPr>
              <a:t>至少被执行一次</a:t>
            </a:r>
            <a:endParaRPr altLang="en-US" b="1" dirty="0" sz="2400" lang="zh-CN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altLang="zh-CN" dirty="0" sz="2400" lang="en-US">
                <a:latin typeface="Times New Roman" panose="02020603050405020304" pitchFamily="18" charset="0"/>
              </a:rPr>
              <a:t>while</a:t>
            </a:r>
            <a:r>
              <a:rPr altLang="en-US" dirty="0" sz="2400" lang="zh-CN">
                <a:latin typeface="Times New Roman" panose="02020603050405020304" pitchFamily="18" charset="0"/>
              </a:rPr>
              <a:t>语句的循环体</a:t>
            </a:r>
            <a:r>
              <a:rPr altLang="en-US" b="1" dirty="0" sz="2400" lang="zh-CN">
                <a:solidFill>
                  <a:srgbClr val="C00000"/>
                </a:solidFill>
                <a:latin typeface="Times New Roman" panose="02020603050405020304" pitchFamily="18" charset="0"/>
              </a:rPr>
              <a:t>可能一次都不执行</a:t>
            </a:r>
            <a:endParaRPr altLang="en-US" b="1" dirty="0" sz="2400" lang="zh-CN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19" name="Rectangle 5"/>
          <p:cNvSpPr/>
          <p:nvPr/>
        </p:nvSpPr>
        <p:spPr>
          <a:xfrm>
            <a:off x="6234113" y="5376863"/>
            <a:ext cx="1489075" cy="261937"/>
          </a:xfrm>
          <a:prstGeom prst="rect"/>
          <a:solidFill>
            <a:srgbClr val="FFFF00"/>
          </a:solidFill>
          <a:ln w="381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 anchorCtr="0" wrap="none"/>
          <a:p>
            <a:pPr algn="ctr" eaLnBrk="0" hangingPunct="0"/>
            <a:r>
              <a:rPr altLang="en-US" b="0" dirty="0" sz="1600" i="0" lang="zh-CN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循环体语句</a:t>
            </a:r>
            <a:endParaRPr altLang="en-US" b="0" dirty="0" sz="1600" i="0" lang="zh-CN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720" name="Rectangle 6"/>
          <p:cNvSpPr/>
          <p:nvPr/>
        </p:nvSpPr>
        <p:spPr>
          <a:xfrm>
            <a:off x="5929313" y="6167438"/>
            <a:ext cx="2646362" cy="261937"/>
          </a:xfrm>
          <a:prstGeom prst="rect"/>
          <a:noFill/>
          <a:ln w="381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 anchorCtr="0" wrap="none"/>
          <a:p>
            <a:pPr algn="ctr" eaLnBrk="0" hangingPunct="0"/>
            <a:r>
              <a:rPr altLang="zh-CN" b="0" dirty="0" sz="1600" i="0" lang="en-US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altLang="en-US" b="0" dirty="0" sz="1600" i="0" lang="zh-CN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语句的下一语句</a:t>
            </a:r>
            <a:endParaRPr altLang="en-US" b="0" dirty="0" sz="1600" i="0" lang="zh-CN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721" name="Line 7"/>
          <p:cNvSpPr/>
          <p:nvPr/>
        </p:nvSpPr>
        <p:spPr>
          <a:xfrm>
            <a:off x="7046913" y="4227513"/>
            <a:ext cx="0" cy="209550"/>
          </a:xfrm>
          <a:prstGeom prst="line"/>
          <a:ln w="381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048722" name="AutoShape 8"/>
          <p:cNvSpPr/>
          <p:nvPr/>
        </p:nvSpPr>
        <p:spPr>
          <a:xfrm>
            <a:off x="6302375" y="4437063"/>
            <a:ext cx="1489075" cy="469900"/>
          </a:xfrm>
          <a:prstGeom prst="diamond"/>
          <a:solidFill>
            <a:srgbClr val="00D7F4"/>
          </a:solidFill>
          <a:ln w="381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 anchorCtr="0" wrap="none"/>
          <a:p>
            <a:pPr algn="ctr" eaLnBrk="0" hangingPunct="0"/>
            <a:r>
              <a:rPr altLang="en-US" b="0" dirty="0" sz="1600" i="0" lang="zh-CN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表达式</a:t>
            </a:r>
            <a:endParaRPr altLang="en-US" b="0" dirty="0" sz="1600" i="0" lang="zh-CN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723" name="Line 9"/>
          <p:cNvSpPr/>
          <p:nvPr/>
        </p:nvSpPr>
        <p:spPr>
          <a:xfrm>
            <a:off x="7791450" y="4672013"/>
            <a:ext cx="1016000" cy="0"/>
          </a:xfrm>
          <a:prstGeom prst="line"/>
          <a:ln w="381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24" name="Line 10"/>
          <p:cNvSpPr/>
          <p:nvPr/>
        </p:nvSpPr>
        <p:spPr>
          <a:xfrm>
            <a:off x="8807450" y="4672013"/>
            <a:ext cx="0" cy="1254125"/>
          </a:xfrm>
          <a:prstGeom prst="line"/>
          <a:ln w="381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25" name="Line 11"/>
          <p:cNvSpPr/>
          <p:nvPr/>
        </p:nvSpPr>
        <p:spPr>
          <a:xfrm>
            <a:off x="7250113" y="5907088"/>
            <a:ext cx="1557337" cy="0"/>
          </a:xfrm>
          <a:prstGeom prst="line"/>
          <a:ln w="381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26" name="Line 12"/>
          <p:cNvSpPr/>
          <p:nvPr/>
        </p:nvSpPr>
        <p:spPr>
          <a:xfrm>
            <a:off x="7250113" y="5907088"/>
            <a:ext cx="0" cy="260350"/>
          </a:xfrm>
          <a:prstGeom prst="line"/>
          <a:ln w="381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048727" name="Text Box 13"/>
          <p:cNvSpPr txBox="1"/>
          <p:nvPr/>
        </p:nvSpPr>
        <p:spPr>
          <a:xfrm>
            <a:off x="7777163" y="4357688"/>
            <a:ext cx="285750" cy="336550"/>
          </a:xfrm>
          <a:prstGeom prst="rect"/>
          <a:noFill/>
          <a:ln w="38100">
            <a:noFill/>
          </a:ln>
        </p:spPr>
        <p:txBody>
          <a:bodyPr anchor="t" anchorCtr="0" wrap="none">
            <a:spAutoFit/>
          </a:bodyPr>
          <a:p>
            <a:pPr algn="ctr" eaLnBrk="0" hangingPunct="0"/>
            <a:r>
              <a:rPr altLang="en-US" b="0" dirty="0" sz="1600" i="0" lang="zh-CN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altLang="en-US" b="0" dirty="0" sz="1600" i="0" lang="zh-CN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728" name="Line 14"/>
          <p:cNvSpPr/>
          <p:nvPr/>
        </p:nvSpPr>
        <p:spPr>
          <a:xfrm>
            <a:off x="7051675" y="4906963"/>
            <a:ext cx="0" cy="469900"/>
          </a:xfrm>
          <a:prstGeom prst="line"/>
          <a:ln w="381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048729" name="Text Box 15"/>
          <p:cNvSpPr txBox="1"/>
          <p:nvPr/>
        </p:nvSpPr>
        <p:spPr>
          <a:xfrm>
            <a:off x="6562725" y="5026025"/>
            <a:ext cx="488950" cy="336550"/>
          </a:xfrm>
          <a:prstGeom prst="rect"/>
          <a:noFill/>
          <a:ln w="38100">
            <a:noFill/>
          </a:ln>
        </p:spPr>
        <p:txBody>
          <a:bodyPr anchor="t" anchorCtr="0" wrap="none">
            <a:spAutoFit/>
          </a:bodyPr>
          <a:p>
            <a:pPr algn="ctr" eaLnBrk="0" hangingPunct="0"/>
            <a:r>
              <a:rPr altLang="en-US" b="0" dirty="0" sz="1600" i="0" lang="zh-CN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非0</a:t>
            </a:r>
            <a:endParaRPr altLang="en-US" b="0" dirty="0" sz="1600" i="0" lang="zh-CN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7" name="Group 33"/>
          <p:cNvGrpSpPr/>
          <p:nvPr/>
        </p:nvGrpSpPr>
        <p:grpSpPr>
          <a:xfrm>
            <a:off x="5692775" y="1484313"/>
            <a:ext cx="2808288" cy="2195512"/>
            <a:chOff x="3243" y="935"/>
            <a:chExt cx="1769" cy="1383"/>
          </a:xfrm>
        </p:grpSpPr>
        <p:sp>
          <p:nvSpPr>
            <p:cNvPr id="1048730" name="Rectangle 17"/>
            <p:cNvSpPr/>
            <p:nvPr/>
          </p:nvSpPr>
          <p:spPr>
            <a:xfrm>
              <a:off x="3676" y="1064"/>
              <a:ext cx="794" cy="160"/>
            </a:xfrm>
            <a:prstGeom prst="rect"/>
            <a:solidFill>
              <a:srgbClr val="FFFF00"/>
            </a:solidFill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0" wrap="none"/>
            <a:p>
              <a:pPr algn="ctr" eaLnBrk="0" hangingPunct="0"/>
              <a:r>
                <a:rPr altLang="en-US" b="0" dirty="0" sz="16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循环体语句</a:t>
              </a:r>
              <a:endParaRPr altLang="en-US" b="0" dirty="0" sz="1600" i="0" lang="zh-CN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731" name="Rectangle 18"/>
            <p:cNvSpPr/>
            <p:nvPr/>
          </p:nvSpPr>
          <p:spPr>
            <a:xfrm>
              <a:off x="3424" y="2157"/>
              <a:ext cx="1534" cy="161"/>
            </a:xfrm>
            <a:prstGeom prst="rect"/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0" wrap="none"/>
            <a:p>
              <a:pPr algn="ctr" eaLnBrk="0" hangingPunct="0"/>
              <a:r>
                <a:rPr altLang="zh-CN" b="0" dirty="0" sz="1600" i="0" lang="en-US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do-while</a:t>
              </a:r>
              <a:r>
                <a:rPr altLang="en-US" b="0" dirty="0" sz="16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语句的下一语句</a:t>
              </a:r>
              <a:endParaRPr altLang="en-US" b="0" dirty="0" sz="1600" i="0" lang="zh-CN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732" name="Line 19"/>
            <p:cNvSpPr/>
            <p:nvPr/>
          </p:nvSpPr>
          <p:spPr>
            <a:xfrm>
              <a:off x="4073" y="935"/>
              <a:ext cx="0" cy="129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733" name="AutoShape 20"/>
            <p:cNvSpPr/>
            <p:nvPr/>
          </p:nvSpPr>
          <p:spPr>
            <a:xfrm>
              <a:off x="3682" y="1514"/>
              <a:ext cx="794" cy="289"/>
            </a:xfrm>
            <a:prstGeom prst="diamond"/>
            <a:solidFill>
              <a:srgbClr val="00D7F4"/>
            </a:solidFill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0" wrap="none"/>
            <a:p>
              <a:pPr algn="ctr" eaLnBrk="0" hangingPunct="0"/>
              <a:r>
                <a:rPr altLang="en-US" b="0" dirty="0" sz="16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表达式</a:t>
              </a:r>
              <a:endParaRPr altLang="en-US" b="0" dirty="0" sz="1600" i="0" lang="zh-CN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734" name="Line 21"/>
            <p:cNvSpPr/>
            <p:nvPr/>
          </p:nvSpPr>
          <p:spPr>
            <a:xfrm>
              <a:off x="4470" y="1659"/>
              <a:ext cx="542" cy="0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735" name="Line 22"/>
            <p:cNvSpPr/>
            <p:nvPr/>
          </p:nvSpPr>
          <p:spPr>
            <a:xfrm>
              <a:off x="5012" y="1669"/>
              <a:ext cx="0" cy="322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736" name="Line 23"/>
            <p:cNvSpPr/>
            <p:nvPr/>
          </p:nvSpPr>
          <p:spPr>
            <a:xfrm>
              <a:off x="4182" y="1996"/>
              <a:ext cx="830" cy="0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737" name="Line 24"/>
            <p:cNvSpPr/>
            <p:nvPr/>
          </p:nvSpPr>
          <p:spPr>
            <a:xfrm>
              <a:off x="4182" y="1996"/>
              <a:ext cx="0" cy="161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738" name="Text Box 25"/>
            <p:cNvSpPr txBox="1"/>
            <p:nvPr/>
          </p:nvSpPr>
          <p:spPr>
            <a:xfrm>
              <a:off x="4468" y="1480"/>
              <a:ext cx="180" cy="212"/>
            </a:xfrm>
            <a:prstGeom prst="rect"/>
            <a:noFill/>
            <a:ln w="38100">
              <a:noFill/>
            </a:ln>
          </p:spPr>
          <p:txBody>
            <a:bodyPr anchor="t" anchorCtr="0" wrap="none">
              <a:spAutoFit/>
            </a:bodyPr>
            <a:p>
              <a:pPr algn="ctr" eaLnBrk="0" hangingPunct="0"/>
              <a:r>
                <a:rPr altLang="en-US" b="0" dirty="0" sz="16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altLang="en-US" b="0" dirty="0" sz="1600" i="0" lang="zh-CN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739" name="Line 26"/>
            <p:cNvSpPr/>
            <p:nvPr/>
          </p:nvSpPr>
          <p:spPr>
            <a:xfrm>
              <a:off x="4076" y="1224"/>
              <a:ext cx="0" cy="290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740" name="Text Box 27"/>
            <p:cNvSpPr txBox="1"/>
            <p:nvPr/>
          </p:nvSpPr>
          <p:spPr>
            <a:xfrm>
              <a:off x="3751" y="1752"/>
              <a:ext cx="308" cy="212"/>
            </a:xfrm>
            <a:prstGeom prst="rect"/>
            <a:noFill/>
            <a:ln w="38100">
              <a:noFill/>
            </a:ln>
          </p:spPr>
          <p:txBody>
            <a:bodyPr anchor="t" anchorCtr="0" wrap="none">
              <a:spAutoFit/>
            </a:bodyPr>
            <a:p>
              <a:pPr algn="ctr" eaLnBrk="0" hangingPunct="0"/>
              <a:r>
                <a:rPr altLang="en-US" b="0" dirty="0" sz="16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非0</a:t>
              </a:r>
              <a:endParaRPr altLang="en-US" b="0" dirty="0" sz="1600" i="0" lang="zh-CN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741" name="Line 28"/>
            <p:cNvSpPr/>
            <p:nvPr/>
          </p:nvSpPr>
          <p:spPr>
            <a:xfrm>
              <a:off x="4073" y="1803"/>
              <a:ext cx="0" cy="129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742" name="Line 29"/>
            <p:cNvSpPr/>
            <p:nvPr/>
          </p:nvSpPr>
          <p:spPr>
            <a:xfrm flipH="1">
              <a:off x="3243" y="1932"/>
              <a:ext cx="830" cy="0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743" name="Line 30"/>
            <p:cNvSpPr/>
            <p:nvPr/>
          </p:nvSpPr>
          <p:spPr>
            <a:xfrm>
              <a:off x="3243" y="999"/>
              <a:ext cx="830" cy="0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744" name="Line 31"/>
            <p:cNvSpPr/>
            <p:nvPr/>
          </p:nvSpPr>
          <p:spPr>
            <a:xfrm flipV="1">
              <a:off x="3243" y="999"/>
              <a:ext cx="0" cy="933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cxnSp>
        <p:nvCxnSpPr>
          <p:cNvPr id="3145728" name="形状 32"/>
          <p:cNvCxnSpPr>
            <a:cxnSpLocks/>
          </p:cNvCxnSpPr>
          <p:nvPr/>
        </p:nvCxnSpPr>
        <p:spPr>
          <a:xfrm rot="5400000" flipH="1" flipV="1">
            <a:off x="6434138" y="4951413"/>
            <a:ext cx="1239837" cy="68262"/>
          </a:xfrm>
          <a:prstGeom prst="bentConnector5">
            <a:avLst>
              <a:gd name="adj1" fmla="val -16773"/>
              <a:gd name="adj2" fmla="val -1916282"/>
              <a:gd name="adj3" fmla="val 99870"/>
            </a:avLst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Rectangle 3"/>
          <p:cNvSpPr>
            <a:spLocks noGrp="1"/>
          </p:cNvSpPr>
          <p:nvPr>
            <p:ph type="body"/>
          </p:nvPr>
        </p:nvSpPr>
        <p:spPr>
          <a:xfrm>
            <a:off x="433388" y="1522413"/>
            <a:ext cx="8424862" cy="4786312"/>
          </a:xfrm>
        </p:spPr>
        <p:txBody>
          <a:bodyPr anchor="t" anchorCtr="0" bIns="45720" lIns="91440" rIns="91440" tIns="45720" vert="horz" wrap="square"/>
          <a:p>
            <a:pPr>
              <a:lnSpc>
                <a:spcPct val="90000"/>
              </a:lnSpc>
            </a:pPr>
            <a:r>
              <a:rPr altLang="zh-CN" dirty="0" lang="en-US">
                <a:latin typeface="Times New Roman" panose="02020603050405020304" pitchFamily="18" charset="0"/>
              </a:rPr>
              <a:t>C</a:t>
            </a:r>
            <a:r>
              <a:rPr altLang="en-US" dirty="0" lang="zh-CN">
                <a:latin typeface="Times New Roman" panose="02020603050405020304" pitchFamily="18" charset="0"/>
              </a:rPr>
              <a:t>语言中提供的、可用于组成循环结构的语句</a:t>
            </a:r>
            <a:endParaRPr altLang="en-US" dirty="0" lang="zh-CN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altLang="zh-CN" dirty="0" lang="en-US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altLang="zh-CN" b="1" dirty="0" sz="3600" lang="en-US">
                <a:solidFill>
                  <a:schemeClr val="bg2"/>
                </a:solidFill>
                <a:latin typeface="Times New Roman" panose="02020603050405020304" pitchFamily="18" charset="0"/>
              </a:rPr>
              <a:t>while</a:t>
            </a:r>
            <a:r>
              <a:rPr altLang="zh-CN" dirty="0" sz="3600" lang="en-US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3600" lang="zh-CN">
                <a:solidFill>
                  <a:schemeClr val="bg2"/>
                </a:solidFill>
                <a:latin typeface="Times New Roman" panose="02020603050405020304" pitchFamily="18" charset="0"/>
              </a:rPr>
              <a:t>语句</a:t>
            </a:r>
            <a:endParaRPr altLang="en-US" dirty="0" sz="3600" lang="zh-CN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altLang="en-US" dirty="0" sz="3600" lang="zh-CN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altLang="zh-CN" b="1" dirty="0" sz="3600" lang="en-US">
                <a:solidFill>
                  <a:schemeClr val="bg2"/>
                </a:solidFill>
                <a:latin typeface="Times New Roman" panose="02020603050405020304" pitchFamily="18" charset="0"/>
              </a:rPr>
              <a:t>do</a:t>
            </a:r>
            <a:r>
              <a:rPr altLang="zh-CN" b="1" dirty="0" sz="3600" lang="en-US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altLang="zh-CN" b="1" dirty="0" sz="3600" lang="en-US">
                <a:solidFill>
                  <a:schemeClr val="bg2"/>
                </a:solidFill>
                <a:latin typeface="Times New Roman" panose="02020603050405020304" pitchFamily="18" charset="0"/>
              </a:rPr>
              <a:t>while</a:t>
            </a:r>
            <a:r>
              <a:rPr altLang="zh-CN" dirty="0" sz="3600" lang="en-US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3600" lang="zh-CN">
                <a:solidFill>
                  <a:schemeClr val="bg2"/>
                </a:solidFill>
                <a:latin typeface="Times New Roman" panose="02020603050405020304" pitchFamily="18" charset="0"/>
              </a:rPr>
              <a:t>语句</a:t>
            </a:r>
            <a:endParaRPr altLang="en-US" dirty="0" sz="3600" lang="zh-CN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altLang="zh-CN" dirty="0" sz="3600" lang="en-US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altLang="zh-CN" b="1" dirty="0" sz="3600" lang="en-US">
                <a:solidFill>
                  <a:srgbClr val="C00000"/>
                </a:solidFill>
                <a:latin typeface="Times New Roman" panose="02020603050405020304" pitchFamily="18" charset="0"/>
              </a:rPr>
              <a:t>for</a:t>
            </a:r>
            <a:r>
              <a:rPr altLang="zh-CN" dirty="0" sz="3600" lang="en-US">
                <a:latin typeface="Times New Roman" panose="02020603050405020304" pitchFamily="18" charset="0"/>
              </a:rPr>
              <a:t> </a:t>
            </a:r>
            <a:r>
              <a:rPr altLang="en-US" dirty="0" sz="3600" lang="zh-CN">
                <a:latin typeface="Times New Roman" panose="02020603050405020304" pitchFamily="18" charset="0"/>
              </a:rPr>
              <a:t>语句</a:t>
            </a:r>
            <a:endParaRPr altLang="en-US" dirty="0" sz="3600" lang="zh-CN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altLang="en-US" dirty="0" sz="3200" 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46" name="Rectangle 2"/>
          <p:cNvSpPr>
            <a:spLocks noGrp="1"/>
          </p:cNvSpPr>
          <p:nvPr>
            <p:ph type="title"/>
          </p:nvPr>
        </p:nvSpPr>
        <p:spPr/>
        <p:txBody>
          <a:bodyPr anchor="ctr" anchorCtr="0" bIns="45720" lIns="91440" rIns="91440" tIns="45720" vert="horz" wrap="square"/>
          <a:p>
            <a:r>
              <a:rPr altLang="en-US" dirty="0" lang="zh-CN">
                <a:latin typeface="黑体" panose="02010609060101010101" pitchFamily="49" charset="-122"/>
              </a:rPr>
              <a:t>循环结构程序设计 </a:t>
            </a:r>
            <a:endParaRPr altLang="en-US" dirty="0" lang="zh-CN">
              <a:latin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Rectangle 2"/>
          <p:cNvSpPr>
            <a:spLocks noGrp="1"/>
          </p:cNvSpPr>
          <p:nvPr>
            <p:ph type="title"/>
          </p:nvPr>
        </p:nvSpPr>
        <p:spPr/>
        <p:txBody>
          <a:bodyPr anchor="ctr" anchorCtr="0" bIns="45720" lIns="91440" rIns="91440" tIns="45720" vert="horz" wrap="square"/>
          <a:p>
            <a:r>
              <a:rPr altLang="zh-CN" b="1" dirty="0" sz="4400" lang="en-US">
                <a:latin typeface="Times New Roman" panose="02020603050405020304" pitchFamily="18" charset="0"/>
              </a:rPr>
              <a:t>for </a:t>
            </a:r>
            <a:r>
              <a:rPr altLang="en-US" b="1" dirty="0" sz="4400" lang="zh-CN">
                <a:latin typeface="Times New Roman" panose="02020603050405020304" pitchFamily="18" charset="0"/>
              </a:rPr>
              <a:t>语句</a:t>
            </a:r>
            <a:endParaRPr altLang="en-US" b="1" dirty="0" sz="4400" 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48" name="Rectangle 3"/>
          <p:cNvSpPr>
            <a:spLocks noGrp="1"/>
          </p:cNvSpPr>
          <p:nvPr>
            <p:ph idx="1"/>
          </p:nvPr>
        </p:nvSpPr>
        <p:spPr>
          <a:xfrm>
            <a:off x="250825" y="1341438"/>
            <a:ext cx="6985000" cy="5286375"/>
          </a:xfrm>
        </p:spPr>
        <p:txBody>
          <a:bodyPr anchor="t" anchorCtr="0" bIns="45720" lIns="91440" rIns="91440" tIns="45720" vert="horz" wrap="square"/>
          <a:p>
            <a:pPr>
              <a:lnSpc>
                <a:spcPct val="90000"/>
              </a:lnSpc>
            </a:pPr>
            <a:r>
              <a:rPr altLang="zh-CN" dirty="0" sz="2800" lang="en-US">
                <a:latin typeface="Times New Roman" panose="02020603050405020304" pitchFamily="18" charset="0"/>
              </a:rPr>
              <a:t>for</a:t>
            </a:r>
            <a:r>
              <a:rPr altLang="en-US" dirty="0" sz="2800" lang="zh-CN">
                <a:latin typeface="Times New Roman" panose="02020603050405020304" pitchFamily="18" charset="0"/>
              </a:rPr>
              <a:t>语句：用于</a:t>
            </a:r>
            <a:r>
              <a:rPr altLang="en-US" dirty="0" sz="2800" lang="zh-CN">
                <a:solidFill>
                  <a:srgbClr val="C00000"/>
                </a:solidFill>
                <a:latin typeface="Times New Roman" panose="02020603050405020304" pitchFamily="18" charset="0"/>
              </a:rPr>
              <a:t>循环次数已知</a:t>
            </a:r>
            <a:r>
              <a:rPr altLang="en-US" dirty="0" sz="2800" lang="zh-CN">
                <a:latin typeface="Times New Roman" panose="02020603050405020304" pitchFamily="18" charset="0"/>
              </a:rPr>
              <a:t>的情况</a:t>
            </a:r>
            <a:endParaRPr altLang="en-US" dirty="0" sz="2800" lang="zh-CN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altLang="en-US" dirty="0" sz="2800" lang="zh-CN">
                <a:latin typeface="Times New Roman" panose="02020603050405020304" pitchFamily="18" charset="0"/>
              </a:rPr>
              <a:t>一般格式为</a:t>
            </a:r>
            <a:r>
              <a:rPr altLang="zh-CN" dirty="0" sz="2800" lang="en-US">
                <a:latin typeface="Times New Roman" panose="02020603050405020304" pitchFamily="18" charset="0"/>
              </a:rPr>
              <a:t>:</a:t>
            </a:r>
            <a:endParaRPr altLang="zh-CN" dirty="0" sz="2800" lang="en-US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altLang="zh-CN" b="1" dirty="0" sz="2400" lang="en-US">
                <a:solidFill>
                  <a:srgbClr val="CC0066"/>
                </a:solidFill>
                <a:latin typeface="Times New Roman" panose="02020603050405020304" pitchFamily="18" charset="0"/>
              </a:rPr>
              <a:t>for    (</a:t>
            </a:r>
            <a:r>
              <a:rPr altLang="zh-CN" dirty="0" sz="2400" lang="en-US">
                <a:latin typeface="Times New Roman" panose="02020603050405020304" pitchFamily="18" charset="0"/>
              </a:rPr>
              <a:t> &lt;</a:t>
            </a:r>
            <a:r>
              <a:rPr altLang="en-US" dirty="0" sz="2400" lang="zh-CN">
                <a:latin typeface="Times New Roman" panose="02020603050405020304" pitchFamily="18" charset="0"/>
              </a:rPr>
              <a:t>表达式</a:t>
            </a:r>
            <a:r>
              <a:rPr altLang="zh-CN" dirty="0" sz="2400" lang="en-US">
                <a:latin typeface="Times New Roman" panose="02020603050405020304" pitchFamily="18" charset="0"/>
              </a:rPr>
              <a:t>1&gt;</a:t>
            </a:r>
            <a:r>
              <a:rPr altLang="en-US" b="1" dirty="0" sz="2400" lang="zh-CN">
                <a:solidFill>
                  <a:srgbClr val="CC0066"/>
                </a:solidFill>
                <a:latin typeface="Times New Roman" panose="02020603050405020304" pitchFamily="18" charset="0"/>
              </a:rPr>
              <a:t>； </a:t>
            </a:r>
            <a:r>
              <a:rPr altLang="zh-CN" dirty="0" sz="2400" lang="en-US">
                <a:latin typeface="Times New Roman" panose="02020603050405020304" pitchFamily="18" charset="0"/>
              </a:rPr>
              <a:t>&lt;</a:t>
            </a:r>
            <a:r>
              <a:rPr altLang="en-US" dirty="0" sz="2400" lang="zh-CN">
                <a:latin typeface="Times New Roman" panose="02020603050405020304" pitchFamily="18" charset="0"/>
              </a:rPr>
              <a:t>表达式</a:t>
            </a:r>
            <a:r>
              <a:rPr altLang="zh-CN" dirty="0" sz="2400" lang="en-US">
                <a:latin typeface="Times New Roman" panose="02020603050405020304" pitchFamily="18" charset="0"/>
              </a:rPr>
              <a:t>2&gt;</a:t>
            </a:r>
            <a:r>
              <a:rPr altLang="en-US" b="1" dirty="0" sz="2400" lang="zh-CN">
                <a:solidFill>
                  <a:srgbClr val="CC0066"/>
                </a:solidFill>
                <a:latin typeface="Times New Roman" panose="02020603050405020304" pitchFamily="18" charset="0"/>
              </a:rPr>
              <a:t>； </a:t>
            </a:r>
            <a:r>
              <a:rPr altLang="zh-CN" dirty="0" sz="2400" lang="en-US">
                <a:latin typeface="Times New Roman" panose="02020603050405020304" pitchFamily="18" charset="0"/>
              </a:rPr>
              <a:t>&lt;</a:t>
            </a:r>
            <a:r>
              <a:rPr altLang="en-US" dirty="0" sz="2400" lang="zh-CN">
                <a:latin typeface="Times New Roman" panose="02020603050405020304" pitchFamily="18" charset="0"/>
              </a:rPr>
              <a:t>表达式</a:t>
            </a:r>
            <a:r>
              <a:rPr altLang="zh-CN" dirty="0" sz="2400" lang="en-US">
                <a:latin typeface="Times New Roman" panose="02020603050405020304" pitchFamily="18" charset="0"/>
              </a:rPr>
              <a:t>3&gt;</a:t>
            </a:r>
            <a:r>
              <a:rPr altLang="zh-CN" b="1" dirty="0" sz="2400" lang="en-US">
                <a:solidFill>
                  <a:srgbClr val="CC0066"/>
                </a:solidFill>
                <a:latin typeface="Times New Roman" panose="02020603050405020304" pitchFamily="18" charset="0"/>
              </a:rPr>
              <a:t>) </a:t>
            </a:r>
            <a:endParaRPr altLang="zh-CN" b="1" dirty="0" sz="2400" lang="en-US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altLang="zh-CN" b="1" dirty="0" sz="2400" lang="en-US">
                <a:solidFill>
                  <a:srgbClr val="CC0066"/>
                </a:solidFill>
                <a:latin typeface="Times New Roman" panose="02020603050405020304" pitchFamily="18" charset="0"/>
              </a:rPr>
              <a:t>      </a:t>
            </a:r>
            <a:r>
              <a:rPr altLang="en-US" b="1" dirty="0" sz="2400" lang="zh-CN">
                <a:latin typeface="Times New Roman" panose="02020603050405020304" pitchFamily="18" charset="0"/>
              </a:rPr>
              <a:t>  </a:t>
            </a:r>
            <a:r>
              <a:rPr altLang="en-US" dirty="0" sz="2400" lang="zh-CN">
                <a:latin typeface="Times New Roman" panose="02020603050405020304" pitchFamily="18" charset="0"/>
              </a:rPr>
              <a:t>循环体语句</a:t>
            </a:r>
            <a:endParaRPr altLang="en-US" dirty="0" sz="2400" lang="zh-CN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endParaRPr altLang="en-US" dirty="0" sz="2400" lang="zh-CN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altLang="zh-CN" dirty="0" sz="2800" lang="en-US">
                <a:latin typeface="Times New Roman" panose="02020603050405020304" pitchFamily="18" charset="0"/>
              </a:rPr>
              <a:t>for</a:t>
            </a:r>
            <a:r>
              <a:rPr altLang="en-US" dirty="0" sz="2800" lang="zh-CN">
                <a:latin typeface="Times New Roman" panose="02020603050405020304" pitchFamily="18" charset="0"/>
              </a:rPr>
              <a:t>循环的执行流程如图：</a:t>
            </a:r>
            <a:endParaRPr altLang="zh-CN" dirty="0" sz="2800" lang="en-US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altLang="zh-CN" dirty="0" sz="1400" lang="en-US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altLang="en-US" b="1" dirty="0" sz="2400" lang="zh-CN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altLang="en-US" b="1" dirty="0" sz="2400" lang="zh-CN">
                <a:latin typeface="Times New Roman" panose="02020603050405020304" pitchFamily="18" charset="0"/>
              </a:rPr>
              <a:t>例：求</a:t>
            </a:r>
            <a:r>
              <a:rPr altLang="zh-CN" b="1" dirty="0" sz="2400" lang="en-US">
                <a:latin typeface="Times New Roman" panose="02020603050405020304" pitchFamily="18" charset="0"/>
              </a:rPr>
              <a:t>10!</a:t>
            </a:r>
            <a:endParaRPr altLang="zh-CN" b="1" dirty="0" sz="2400" lang="en-US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altLang="zh-CN" b="1" dirty="0" sz="2800" lang="en-US">
                <a:solidFill>
                  <a:srgbClr val="CC0066"/>
                </a:solidFill>
                <a:latin typeface="Times New Roman" panose="02020603050405020304" pitchFamily="18" charset="0"/>
              </a:rPr>
              <a:t>	     n=1;</a:t>
            </a:r>
            <a:endParaRPr altLang="zh-CN" b="1" dirty="0" sz="2800" lang="en-US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altLang="zh-CN" b="1" dirty="0" sz="2800" lang="en-US">
                <a:solidFill>
                  <a:srgbClr val="CC0066"/>
                </a:solidFill>
                <a:latin typeface="Times New Roman" panose="02020603050405020304" pitchFamily="18" charset="0"/>
              </a:rPr>
              <a:t>         for ( i = 1 </a:t>
            </a:r>
            <a:r>
              <a:rPr altLang="en-US" b="1" dirty="0" sz="2800" lang="zh-CN">
                <a:solidFill>
                  <a:srgbClr val="CC0066"/>
                </a:solidFill>
                <a:latin typeface="Times New Roman" panose="02020603050405020304" pitchFamily="18" charset="0"/>
              </a:rPr>
              <a:t>；</a:t>
            </a:r>
            <a:r>
              <a:rPr altLang="zh-CN" b="1" dirty="0" sz="2800" lang="en-US">
                <a:solidFill>
                  <a:srgbClr val="CC0066"/>
                </a:solidFill>
                <a:latin typeface="Times New Roman" panose="02020603050405020304" pitchFamily="18" charset="0"/>
              </a:rPr>
              <a:t>i &lt;= 10 </a:t>
            </a:r>
            <a:r>
              <a:rPr altLang="en-US" b="1" dirty="0" sz="2800" lang="zh-CN">
                <a:solidFill>
                  <a:srgbClr val="CC0066"/>
                </a:solidFill>
                <a:latin typeface="Times New Roman" panose="02020603050405020304" pitchFamily="18" charset="0"/>
              </a:rPr>
              <a:t>；</a:t>
            </a:r>
            <a:r>
              <a:rPr altLang="zh-CN" b="1" dirty="0" sz="2800" lang="en-US">
                <a:solidFill>
                  <a:srgbClr val="CC0066"/>
                </a:solidFill>
                <a:latin typeface="Times New Roman" panose="02020603050405020304" pitchFamily="18" charset="0"/>
              </a:rPr>
              <a:t>i ++)</a:t>
            </a:r>
            <a:endParaRPr altLang="zh-CN" b="1" dirty="0" sz="2800" lang="en-US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altLang="zh-CN" b="1" dirty="0" sz="2800" lang="en-US">
                <a:solidFill>
                  <a:srgbClr val="CC0066"/>
                </a:solidFill>
                <a:latin typeface="Times New Roman" panose="02020603050405020304" pitchFamily="18" charset="0"/>
              </a:rPr>
              <a:t>              {   n</a:t>
            </a:r>
            <a:r>
              <a:rPr altLang="en-US" b="1" dirty="0" sz="2800" lang="zh-CN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altLang="zh-CN" b="1" dirty="0" sz="2800" lang="en-US">
                <a:solidFill>
                  <a:srgbClr val="CC0066"/>
                </a:solidFill>
                <a:latin typeface="Times New Roman" panose="02020603050405020304" pitchFamily="18" charset="0"/>
              </a:rPr>
              <a:t>= n*i </a:t>
            </a:r>
            <a:r>
              <a:rPr altLang="en-US" b="1" dirty="0" sz="2800" lang="zh-CN">
                <a:solidFill>
                  <a:srgbClr val="CC0066"/>
                </a:solidFill>
                <a:latin typeface="Times New Roman" panose="02020603050405020304" pitchFamily="18" charset="0"/>
              </a:rPr>
              <a:t>；</a:t>
            </a:r>
            <a:r>
              <a:rPr altLang="zh-CN" b="1" dirty="0" sz="2800" lang="en-US">
                <a:solidFill>
                  <a:srgbClr val="CC0066"/>
                </a:solidFill>
                <a:latin typeface="Times New Roman" panose="02020603050405020304" pitchFamily="18" charset="0"/>
              </a:rPr>
              <a:t>}</a:t>
            </a:r>
            <a:endParaRPr altLang="zh-CN" b="1" dirty="0" sz="2800" lang="en-US">
              <a:solidFill>
                <a:srgbClr val="CC006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00" name="Group 63"/>
          <p:cNvGrpSpPr/>
          <p:nvPr/>
        </p:nvGrpSpPr>
        <p:grpSpPr>
          <a:xfrm>
            <a:off x="5435600" y="2779713"/>
            <a:ext cx="3603625" cy="3241675"/>
            <a:chOff x="3490" y="1434"/>
            <a:chExt cx="2270" cy="2042"/>
          </a:xfrm>
        </p:grpSpPr>
        <p:grpSp>
          <p:nvGrpSpPr>
            <p:cNvPr id="101" name="Group 43"/>
            <p:cNvGrpSpPr/>
            <p:nvPr/>
          </p:nvGrpSpPr>
          <p:grpSpPr>
            <a:xfrm>
              <a:off x="3490" y="1434"/>
              <a:ext cx="2270" cy="2042"/>
              <a:chOff x="3490" y="1434"/>
              <a:chExt cx="2270" cy="2042"/>
            </a:xfrm>
          </p:grpSpPr>
          <p:sp>
            <p:nvSpPr>
              <p:cNvPr id="1048749" name="Line 5"/>
              <p:cNvSpPr/>
              <p:nvPr/>
            </p:nvSpPr>
            <p:spPr>
              <a:xfrm>
                <a:off x="4625" y="1434"/>
                <a:ext cx="0" cy="157"/>
              </a:xfrm>
              <a:prstGeom prst="line"/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048750" name="Rectangle 6"/>
              <p:cNvSpPr/>
              <p:nvPr/>
            </p:nvSpPr>
            <p:spPr>
              <a:xfrm>
                <a:off x="4145" y="1591"/>
                <a:ext cx="960" cy="196"/>
              </a:xfrm>
              <a:prstGeom prst="rect"/>
              <a:noFill/>
              <a:ln w="381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ctr" anchorCtr="0" wrap="none"/>
              <a:p>
                <a:pPr algn="ctr" eaLnBrk="0" hangingPunct="0"/>
                <a:r>
                  <a:rPr altLang="en-US" b="0" dirty="0" sz="1600" i="0" 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计算表达式1</a:t>
                </a:r>
                <a:endParaRPr altLang="en-US" b="0" dirty="0" sz="16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751" name="Rectangle 7"/>
              <p:cNvSpPr/>
              <p:nvPr/>
            </p:nvSpPr>
            <p:spPr>
              <a:xfrm>
                <a:off x="4101" y="2455"/>
                <a:ext cx="961" cy="196"/>
              </a:xfrm>
              <a:prstGeom prst="rect"/>
              <a:noFill/>
              <a:ln w="381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ctr" anchorCtr="0" wrap="none"/>
              <a:p>
                <a:pPr algn="ctr" eaLnBrk="0" hangingPunct="0"/>
                <a:r>
                  <a:rPr altLang="en-US" b="0" dirty="0" sz="1600" i="0" 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循环体语句</a:t>
                </a:r>
                <a:endParaRPr altLang="en-US" b="0" dirty="0" sz="16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752" name="Rectangle 8"/>
              <p:cNvSpPr/>
              <p:nvPr/>
            </p:nvSpPr>
            <p:spPr>
              <a:xfrm>
                <a:off x="4145" y="2808"/>
                <a:ext cx="960" cy="197"/>
              </a:xfrm>
              <a:prstGeom prst="rect"/>
              <a:noFill/>
              <a:ln w="381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ctr" anchorCtr="0" wrap="none"/>
              <a:p>
                <a:pPr algn="ctr" eaLnBrk="0" hangingPunct="0"/>
                <a:r>
                  <a:rPr altLang="en-US" b="0" dirty="0" sz="1600" i="0" 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计算表达式3</a:t>
                </a:r>
                <a:endParaRPr altLang="en-US" b="0" dirty="0" sz="16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753" name="Rectangle 9"/>
              <p:cNvSpPr/>
              <p:nvPr/>
            </p:nvSpPr>
            <p:spPr>
              <a:xfrm>
                <a:off x="3839" y="3280"/>
                <a:ext cx="1484" cy="196"/>
              </a:xfrm>
              <a:prstGeom prst="rect"/>
              <a:noFill/>
              <a:ln w="381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ctr" anchorCtr="0" wrap="none"/>
              <a:p>
                <a:pPr algn="ctr" eaLnBrk="0" hangingPunct="0"/>
                <a:r>
                  <a:rPr altLang="zh-CN" b="0" dirty="0" sz="1600" i="0" 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for</a:t>
                </a:r>
                <a:r>
                  <a:rPr altLang="en-US" b="0" dirty="0" sz="1600" i="0" 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语句的下一语句</a:t>
                </a:r>
                <a:endParaRPr altLang="en-US" b="0" dirty="0" sz="16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754" name="Line 10"/>
              <p:cNvSpPr/>
              <p:nvPr/>
            </p:nvSpPr>
            <p:spPr>
              <a:xfrm>
                <a:off x="4625" y="1787"/>
                <a:ext cx="0" cy="158"/>
              </a:xfrm>
              <a:prstGeom prst="line"/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048755" name="AutoShape 11"/>
              <p:cNvSpPr/>
              <p:nvPr/>
            </p:nvSpPr>
            <p:spPr>
              <a:xfrm>
                <a:off x="4145" y="1945"/>
                <a:ext cx="960" cy="353"/>
              </a:xfrm>
              <a:prstGeom prst="diamond"/>
              <a:noFill/>
              <a:ln w="381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ctr" anchorCtr="0" wrap="none"/>
              <a:p>
                <a:pPr algn="ctr" eaLnBrk="0" hangingPunct="0"/>
                <a:r>
                  <a:rPr altLang="en-US" b="0" dirty="0" sz="1600" i="0" 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表达式2</a:t>
                </a:r>
                <a:endParaRPr altLang="en-US" b="0" dirty="0" sz="16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756" name="Line 12"/>
              <p:cNvSpPr/>
              <p:nvPr/>
            </p:nvSpPr>
            <p:spPr>
              <a:xfrm>
                <a:off x="4625" y="2298"/>
                <a:ext cx="0" cy="157"/>
              </a:xfrm>
              <a:prstGeom prst="line"/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048757" name="Line 13"/>
              <p:cNvSpPr/>
              <p:nvPr/>
            </p:nvSpPr>
            <p:spPr>
              <a:xfrm>
                <a:off x="4625" y="2651"/>
                <a:ext cx="0" cy="157"/>
              </a:xfrm>
              <a:prstGeom prst="line"/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048758" name="Line 14"/>
              <p:cNvSpPr/>
              <p:nvPr/>
            </p:nvSpPr>
            <p:spPr>
              <a:xfrm>
                <a:off x="4625" y="3005"/>
                <a:ext cx="0" cy="118"/>
              </a:xfrm>
              <a:prstGeom prst="line"/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48759" name="Line 15"/>
              <p:cNvSpPr/>
              <p:nvPr/>
            </p:nvSpPr>
            <p:spPr>
              <a:xfrm flipH="1">
                <a:off x="3490" y="3123"/>
                <a:ext cx="1135" cy="0"/>
              </a:xfrm>
              <a:prstGeom prst="line"/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48760" name="Line 16"/>
              <p:cNvSpPr/>
              <p:nvPr/>
            </p:nvSpPr>
            <p:spPr>
              <a:xfrm flipV="1">
                <a:off x="3490" y="1866"/>
                <a:ext cx="0" cy="1257"/>
              </a:xfrm>
              <a:prstGeom prst="line"/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48761" name="Line 17"/>
              <p:cNvSpPr/>
              <p:nvPr/>
            </p:nvSpPr>
            <p:spPr>
              <a:xfrm>
                <a:off x="3490" y="1866"/>
                <a:ext cx="1135" cy="0"/>
              </a:xfrm>
              <a:prstGeom prst="line"/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048762" name="Line 18"/>
              <p:cNvSpPr/>
              <p:nvPr/>
            </p:nvSpPr>
            <p:spPr>
              <a:xfrm>
                <a:off x="5105" y="2121"/>
                <a:ext cx="655" cy="0"/>
              </a:xfrm>
              <a:prstGeom prst="line"/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48763" name="Line 19"/>
              <p:cNvSpPr/>
              <p:nvPr/>
            </p:nvSpPr>
            <p:spPr>
              <a:xfrm>
                <a:off x="5760" y="2141"/>
                <a:ext cx="0" cy="942"/>
              </a:xfrm>
              <a:prstGeom prst="line"/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48764" name="Line 20"/>
              <p:cNvSpPr/>
              <p:nvPr/>
            </p:nvSpPr>
            <p:spPr>
              <a:xfrm>
                <a:off x="4756" y="3083"/>
                <a:ext cx="1004" cy="0"/>
              </a:xfrm>
              <a:prstGeom prst="line"/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48765" name="Line 21"/>
              <p:cNvSpPr/>
              <p:nvPr/>
            </p:nvSpPr>
            <p:spPr>
              <a:xfrm>
                <a:off x="4756" y="3083"/>
                <a:ext cx="0" cy="197"/>
              </a:xfrm>
              <a:prstGeom prst="line"/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048766" name="Text Box 22"/>
              <p:cNvSpPr txBox="1"/>
              <p:nvPr/>
            </p:nvSpPr>
            <p:spPr>
              <a:xfrm>
                <a:off x="5103" y="1888"/>
                <a:ext cx="180" cy="212"/>
              </a:xfrm>
              <a:prstGeom prst="rect"/>
              <a:noFill/>
              <a:ln w="38100">
                <a:noFill/>
              </a:ln>
            </p:spPr>
            <p:txBody>
              <a:bodyPr anchor="t" anchorCtr="0" wrap="none">
                <a:spAutoFit/>
              </a:bodyPr>
              <a:p>
                <a:pPr algn="ctr" eaLnBrk="0" hangingPunct="0"/>
                <a:r>
                  <a:rPr altLang="en-US" b="0" dirty="0" sz="1600" i="0" 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altLang="en-US" b="0" dirty="0" sz="16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48767" name="Text Box 26"/>
            <p:cNvSpPr txBox="1"/>
            <p:nvPr/>
          </p:nvSpPr>
          <p:spPr>
            <a:xfrm>
              <a:off x="4287" y="2251"/>
              <a:ext cx="308" cy="212"/>
            </a:xfrm>
            <a:prstGeom prst="rect"/>
            <a:noFill/>
            <a:ln w="38100">
              <a:noFill/>
            </a:ln>
          </p:spPr>
          <p:txBody>
            <a:bodyPr anchor="t" anchorCtr="0" wrap="none">
              <a:spAutoFit/>
            </a:bodyPr>
            <a:p>
              <a:pPr algn="ctr" eaLnBrk="0" hangingPunct="0"/>
              <a:r>
                <a:rPr altLang="en-US" b="0" dirty="0" sz="1600" i="0" 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非0</a:t>
              </a:r>
              <a:endParaRPr altLang="en-US" b="0" dirty="0" sz="1600" i="0" lang="zh-CN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28750"/>
            <a:ext cx="8424863" cy="5143500"/>
          </a:xfrm>
        </p:spPr>
        <p:txBody>
          <a:bodyPr anchor="t" anchorCtr="0" bIns="45720" compatLnSpc="1" lIns="91440" numCol="1" rIns="91440" tIns="45720" vert="horz" wrap="square"/>
          <a:p>
            <a:pPr algn="l" defTabSz="914400" eaLnBrk="0" fontAlgn="base" hangingPunct="0" indent="-342900" latinLnBrk="0" lvl="0" marL="34290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altLang="en-US" baseline="0" b="0" cap="none" dirty="0" sz="28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问题：计算</a:t>
            </a:r>
            <a:r>
              <a:rPr altLang="zh-CN" baseline="0" b="0" cap="none" dirty="0" sz="28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100</a:t>
            </a:r>
            <a:r>
              <a:rPr altLang="en-US" baseline="0" b="0" cap="none" dirty="0" sz="28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</a:t>
            </a:r>
            <a:r>
              <a:rPr altLang="zh-CN" baseline="0" b="0" cap="none" dirty="0" sz="28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altLang="en-US" baseline="0" b="0" cap="none" dirty="0" sz="28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相加</a:t>
            </a:r>
            <a:endParaRPr altLang="zh-CN" baseline="0" b="0" cap="none" dirty="0" sz="28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914400" eaLnBrk="0" fontAlgn="base" hangingPunct="0" indent="-285750" latinLnBrk="0" lvl="1" marL="74295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Char char=""/>
            </a:pPr>
            <a:endParaRPr altLang="zh-CN" baseline="0" b="0" cap="none" dirty="0" sz="20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914400" eaLnBrk="0" fontAlgn="base" hangingPunct="0" indent="-285750" latinLnBrk="0" lvl="1" marL="74295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Char char=""/>
            </a:pPr>
            <a:r>
              <a:rPr altLang="en-US" baseline="0" b="0" cap="none" dirty="0" sz="24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</a:t>
            </a:r>
            <a:r>
              <a:rPr altLang="zh-CN" baseline="0" b="0" cap="none" dirty="0" sz="24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altLang="en-US" baseline="0" b="0" cap="none" dirty="0" sz="24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 若用一个变量来存放相加的结果</a:t>
            </a:r>
            <a:r>
              <a:rPr altLang="zh-CN" baseline="0" b="0" cap="none" dirty="0" sz="24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altLang="en-US" baseline="0" b="0" cap="none" dirty="0" sz="24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以上的式子可以用表达式表示</a:t>
            </a:r>
            <a:r>
              <a:rPr altLang="zh-CN" baseline="0" b="0" cap="none" dirty="0" sz="24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altLang="zh-CN" baseline="0" b="0" cap="none" dirty="0" sz="24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914400" eaLnBrk="0" fontAlgn="base" hangingPunct="0" indent="-228600" latinLnBrk="0" lvl="2" marL="114300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altLang="en-US" baseline="0" b="0" cap="none" dirty="0" sz="24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初始</a:t>
            </a:r>
            <a:r>
              <a:rPr altLang="zh-CN" baseline="0" b="0" cap="none" dirty="0" sz="24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  s = 0 ;</a:t>
            </a:r>
            <a:endParaRPr altLang="zh-CN" baseline="0" b="0" cap="none" dirty="0" sz="24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914400" eaLnBrk="0" fontAlgn="base" hangingPunct="0" indent="-228600" latinLnBrk="0" lvl="2" marL="114300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altLang="en-US" baseline="0" b="0" cap="none" dirty="0" sz="24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接下来做</a:t>
            </a:r>
            <a:r>
              <a:rPr altLang="zh-CN" baseline="0" b="0" cap="none" dirty="0" sz="24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:s = s+6; </a:t>
            </a:r>
            <a:endParaRPr altLang="zh-CN" baseline="0" b="0" cap="none" dirty="0" sz="24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914400" eaLnBrk="0" fontAlgn="base" hangingPunct="0" indent="-228600" latinLnBrk="0" lvl="2" marL="114300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altLang="zh-CN" baseline="0" b="0" cap="none" dirty="0" sz="24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  =  s +6;</a:t>
            </a:r>
            <a:endParaRPr altLang="zh-CN" baseline="0" b="0" cap="none" dirty="0" sz="24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914400" eaLnBrk="0" fontAlgn="base" hangingPunct="0" indent="-228600" latinLnBrk="0" lvl="2" marL="114300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altLang="zh-CN" baseline="0" b="0" cap="none" dirty="0" sz="24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…  …</a:t>
            </a:r>
            <a:endParaRPr altLang="zh-CN" baseline="0" b="0" cap="none" dirty="0" sz="24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914400" eaLnBrk="0" fontAlgn="base" hangingPunct="0" indent="-228600" latinLnBrk="0" lvl="2" marL="114300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altLang="zh-CN" baseline="0" b="0" cap="none" dirty="0" sz="24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  =  s + 6;   </a:t>
            </a:r>
            <a:endParaRPr altLang="zh-CN" baseline="0" b="0" cap="none" dirty="0" sz="24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914400" eaLnBrk="0" fontAlgn="base" hangingPunct="0" indent="-228600" latinLnBrk="0" lvl="2" marL="114300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altLang="zh-CN" baseline="0" b="0" cap="none" dirty="0" sz="24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altLang="zh-CN" baseline="0" b="0" cap="none" dirty="0" sz="24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s + 6 </a:t>
            </a:r>
            <a:r>
              <a:rPr altLang="en-US" baseline="0" b="0" cap="none" dirty="0" sz="24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这个式子要反复做</a:t>
            </a:r>
            <a:r>
              <a:rPr altLang="zh-CN" baseline="0" b="0" cap="none" dirty="0" sz="24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100</a:t>
            </a:r>
            <a:r>
              <a:rPr altLang="en-US" baseline="0" b="0" cap="none" dirty="0" sz="24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</a:t>
            </a:r>
            <a:r>
              <a:rPr altLang="zh-CN" baseline="0" b="0" cap="none" dirty="0" sz="24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!</a:t>
            </a:r>
            <a:endParaRPr altLang="zh-CN" baseline="0" b="0" cap="none" dirty="0" sz="24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altLang="zh-CN" baseline="0" b="0" cap="none" dirty="0" sz="24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altLang="en-US" baseline="0" b="0" cap="none" dirty="0" sz="2800" i="0" kern="0" kumimoji="0" lang="zh-CN" noProof="0" normalizeH="0" spc="0" strike="noStrike" u="none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由于事先知道</a:t>
            </a:r>
            <a:r>
              <a:rPr altLang="zh-CN" baseline="0" b="0" cap="none" dirty="0" sz="2800" i="0" kern="0" kumimoji="0" lang="en-US" noProof="0" normalizeH="0" spc="0" strike="noStrike" u="none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s+6 </a:t>
            </a:r>
            <a:r>
              <a:rPr altLang="en-US" baseline="0" b="0" cap="none" dirty="0" sz="2800" i="0" kern="0" kumimoji="0" lang="zh-CN" noProof="0" normalizeH="0" spc="0" strike="noStrike" u="none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这个式子要做 </a:t>
            </a:r>
            <a:r>
              <a:rPr altLang="zh-CN" baseline="0" b="0" cap="none" dirty="0" sz="2800" i="0" kern="0" kumimoji="0" lang="en-US" noProof="0" normalizeH="0" spc="0" strike="noStrike" u="none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100</a:t>
            </a:r>
            <a:r>
              <a:rPr altLang="en-US" baseline="0" b="0" cap="none" dirty="0" sz="2800" i="0" kern="0" kumimoji="0" lang="zh-CN" noProof="0" normalizeH="0" spc="0" strike="noStrike" u="none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</a:t>
            </a:r>
            <a:r>
              <a:rPr altLang="zh-CN" baseline="0" b="0" cap="none" dirty="0" sz="2800" i="0" kern="0" kumimoji="0" lang="en-US" noProof="0" normalizeH="0" spc="0" strike="noStrike" u="none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altLang="en-US" baseline="0" b="0" cap="none" dirty="0" sz="2800" i="0" kern="0" kumimoji="0" lang="zh-CN" noProof="0" normalizeH="0" spc="0" strike="noStrike" u="none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所以可以用 </a:t>
            </a:r>
            <a:r>
              <a:rPr altLang="zh-CN" baseline="0" b="0" cap="none" dirty="0" sz="2800" i="0" kern="0" kumimoji="0" lang="en-US" noProof="0" normalizeH="0" spc="0" strike="noStrike" u="none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</a:t>
            </a:r>
            <a:r>
              <a:rPr altLang="en-US" baseline="0" b="0" cap="none" dirty="0" sz="2800" i="0" kern="0" kumimoji="0" lang="zh-CN" noProof="0" normalizeH="0" spc="0" strike="noStrike" u="none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语句来实现这个算法</a:t>
            </a:r>
            <a:endParaRPr altLang="en-US" baseline="0" b="0" cap="none" dirty="0" sz="2800" i="0" kern="0" kumimoji="0" lang="zh-CN" noProof="0" normalizeH="0" spc="0" strike="noStrike" u="none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altLang="en-US" baseline="0" b="0" cap="none" dirty="0" sz="2400" i="0" kern="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48769" name="Rectangle 2"/>
          <p:cNvSpPr/>
          <p:nvPr/>
        </p:nvSpPr>
        <p:spPr>
          <a:xfrm>
            <a:off x="2640013" y="260350"/>
            <a:ext cx="6324600" cy="533400"/>
          </a:xfrm>
          <a:prstGeom prst="rect"/>
          <a:noFill/>
          <a:ln w="9525">
            <a:noFill/>
          </a:ln>
        </p:spPr>
        <p:txBody>
          <a:bodyPr anchor="ctr" anchorCtr="0"/>
          <a:p>
            <a:pPr algn="r" eaLnBrk="0" hangingPunct="0"/>
            <a:r>
              <a:rPr altLang="zh-CN" dirty="0" sz="4400" i="0" 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for </a:t>
            </a:r>
            <a:r>
              <a:rPr altLang="en-US" dirty="0" sz="4400" i="0" 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endParaRPr altLang="en-US" dirty="0" sz="4400" i="0" lang="zh-CN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dur="500" id="7"/>
                                        <p:tgtEl>
                                          <p:spTgt spid="10487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dur="500" id="10"/>
                                        <p:tgtEl>
                                          <p:spTgt spid="10487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Rectangle 3"/>
          <p:cNvSpPr>
            <a:spLocks noGrp="1"/>
          </p:cNvSpPr>
          <p:nvPr>
            <p:ph idx="1"/>
          </p:nvPr>
        </p:nvSpPr>
        <p:spPr>
          <a:xfrm>
            <a:off x="0" y="1412875"/>
            <a:ext cx="5435600" cy="5256213"/>
          </a:xfrm>
          <a:solidFill>
            <a:schemeClr val="lt1"/>
          </a:solidFill>
          <a:ln w="25400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t" bIns="45720" lIns="91440" rIns="91440" tIns="45720" vert="horz" wrap="square"/>
          <a:p>
            <a:pPr algn="l" defTabSz="914400" eaLnBrk="0" fontAlgn="base" hangingPunct="0" indent="-342900" latinLnBrk="0" marL="342900" marR="0" rt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altLang="zh-CN" baseline="0" b="0" cap="none" sz="2400" i="0" kern="0" kumimoji="0" lang="en-US" noProof="1" normalizeH="0" spc="0" strike="noStrike" u="none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&lt;stdio.h&gt;</a:t>
            </a:r>
            <a:endParaRPr altLang="zh-CN" baseline="0" b="0" cap="none" sz="2400" i="0" kern="0" kumimoji="0" lang="en-US" noProof="1" normalizeH="0" spc="0" strike="noStrike" u="none">
              <a:solidFill>
                <a:schemeClr val="dk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defTabSz="914400" eaLnBrk="0" fontAlgn="base" hangingPunct="0" indent="-342900" latinLnBrk="0" marL="342900" marR="0" rt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altLang="zh-CN" baseline="0" b="0" cap="none" sz="2400" i="0" kern="0" kumimoji="0" lang="en-US" noProof="1" normalizeH="0" spc="0" strike="noStrike" u="none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 main( )</a:t>
            </a:r>
            <a:endParaRPr altLang="zh-CN" baseline="0" b="0" cap="none" sz="2400" i="0" kern="0" kumimoji="0" lang="en-US" noProof="1" normalizeH="0" spc="0" strike="noStrike" u="none">
              <a:solidFill>
                <a:schemeClr val="dk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defTabSz="914400" eaLnBrk="0" fontAlgn="base" hangingPunct="0" indent="-342900" latinLnBrk="0" marL="342900" marR="0" rt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altLang="zh-CN" baseline="0" b="0" cap="none" sz="2400" i="0" kern="0" kumimoji="0" lang="en-US" noProof="1" normalizeH="0" spc="0" strike="noStrike" u="none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altLang="zh-CN" baseline="0" b="0" cap="none" sz="2400" i="0" kern="0" kumimoji="0" lang="en-US" noProof="1" normalizeH="0" spc="0" strike="noStrike" u="none">
              <a:solidFill>
                <a:schemeClr val="dk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defTabSz="914400" eaLnBrk="0" fontAlgn="base" hangingPunct="0" indent="-342900" latinLnBrk="0" marL="342900" marR="0" rt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altLang="zh-CN" baseline="0" b="0" cap="none" sz="2400" i="0" kern="0" kumimoji="0" lang="en-US" noProof="1" normalizeH="0" spc="0" strike="noStrike" u="none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int i, sum = 0 </a:t>
            </a:r>
            <a:r>
              <a:rPr altLang="en-US" baseline="0" b="0" cap="none" sz="2400" i="0" kern="0" kumimoji="0" lang="zh-CN" noProof="1" normalizeH="0" spc="0" strike="noStrike" u="none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altLang="en-US" baseline="0" b="0" cap="none" sz="2400" i="0" kern="0" kumimoji="0" lang="zh-CN" noProof="1" normalizeH="0" spc="0" strike="noStrike" u="none">
              <a:solidFill>
                <a:schemeClr val="dk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defTabSz="914400" eaLnBrk="0" fontAlgn="base" hangingPunct="0" indent="-342900" latinLnBrk="0" marL="342900" marR="0" rt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altLang="en-US" baseline="0" b="0" cap="none" sz="2400" i="0" kern="0" kumimoji="0" lang="zh-CN" noProof="1" normalizeH="0" spc="0" strike="noStrike" u="none">
              <a:solidFill>
                <a:schemeClr val="dk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defTabSz="914400" eaLnBrk="0" fontAlgn="base" hangingPunct="0" indent="-342900" latinLnBrk="0" marL="342900" marR="0" rt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altLang="en-US" baseline="0" b="0" cap="none" sz="2400" i="0" kern="0" kumimoji="0" lang="zh-CN" noProof="1" normalizeH="0" spc="0" strike="noStrike" u="none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altLang="zh-CN" baseline="0" b="1" cap="none" sz="2800" i="0" kern="0" kumimoji="0" lang="en-US" noProof="1" normalizeH="0" spc="0" strike="noStrike" u="none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( i = 1 </a:t>
            </a:r>
            <a:r>
              <a:rPr altLang="en-US" baseline="0" b="1" cap="none" sz="2800" i="0" kern="0" kumimoji="0" lang="zh-CN" noProof="1" normalizeH="0" spc="0" strike="noStrike" u="none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altLang="zh-CN" baseline="0" b="1" cap="none" sz="2800" i="0" kern="0" kumimoji="0" lang="en-US" noProof="1" normalizeH="0" spc="0" strike="noStrike" u="none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&lt;= 100 </a:t>
            </a:r>
            <a:r>
              <a:rPr altLang="en-US" baseline="0" b="1" cap="none" sz="2800" i="0" kern="0" kumimoji="0" lang="zh-CN" noProof="1" normalizeH="0" spc="0" strike="noStrike" u="none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altLang="zh-CN" baseline="0" b="1" cap="none" sz="2800" i="0" kern="0" kumimoji="0" lang="en-US" noProof="1" normalizeH="0" spc="0" strike="noStrike" u="none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++)</a:t>
            </a:r>
            <a:endParaRPr altLang="zh-CN" baseline="0" b="1" cap="none" sz="2800" i="0" kern="0" kumimoji="0" lang="en-US" noProof="1" normalizeH="0" spc="0" strike="noStrike" u="none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defTabSz="914400" eaLnBrk="0" fontAlgn="base" hangingPunct="0" indent="-342900" latinLnBrk="0" marL="342900" marR="0" rt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altLang="zh-CN" baseline="0" b="1" cap="none" sz="2800" i="0" kern="0" kumimoji="0" lang="en-US" noProof="1" normalizeH="0" spc="0" strike="noStrike" u="none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{   sum = sum + 6 </a:t>
            </a:r>
            <a:r>
              <a:rPr altLang="en-US" baseline="0" b="1" cap="none" sz="2800" i="0" kern="0" kumimoji="0" lang="zh-CN" noProof="1" normalizeH="0" spc="0" strike="noStrike" u="none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altLang="zh-CN" baseline="0" b="1" cap="none" sz="2800" i="0" kern="0" kumimoji="0" lang="en-US" noProof="1" normalizeH="0" spc="0" strike="noStrike" u="none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altLang="zh-CN" baseline="0" b="1" cap="none" sz="2800" i="0" kern="0" kumimoji="0" lang="en-US" noProof="1" normalizeH="0" spc="0" strike="noStrike" u="none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defTabSz="914400" eaLnBrk="0" fontAlgn="base" hangingPunct="0" indent="-342900" latinLnBrk="0" marL="342900" marR="0" rt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altLang="en-US" baseline="0" b="1" cap="none" sz="2800" i="0" kern="0" kumimoji="0" lang="zh-CN" noProof="1" normalizeH="0" spc="0" strike="noStrike" u="none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defTabSz="914400" eaLnBrk="0" fontAlgn="base" hangingPunct="0" indent="-342900" latinLnBrk="0" marL="342900" marR="0" rt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altLang="en-US" baseline="0" b="0" cap="none" sz="2400" i="0" kern="0" kumimoji="0" lang="zh-CN" noProof="1" normalizeH="0" spc="0" strike="noStrike" u="none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altLang="zh-CN" baseline="0" b="0" cap="none" sz="2400" i="0" kern="0" kumimoji="0" lang="en-US" noProof="1" normalizeH="0" spc="0" strike="noStrike" u="none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 ( “The sum is: %d”, sum ) </a:t>
            </a:r>
            <a:r>
              <a:rPr altLang="en-US" baseline="0" b="0" cap="none" sz="2400" i="0" kern="0" kumimoji="0" lang="zh-CN" noProof="1" normalizeH="0" spc="0" strike="noStrike" u="none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altLang="en-US" baseline="0" b="0" cap="none" sz="2400" i="0" kern="0" kumimoji="0" lang="zh-CN" noProof="1" normalizeH="0" spc="0" strike="noStrike" u="none">
              <a:solidFill>
                <a:schemeClr val="dk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defTabSz="914400" eaLnBrk="0" fontAlgn="base" hangingPunct="0" indent="-342900" latinLnBrk="0" marL="342900" marR="0" rt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altLang="en-US" baseline="0" b="0" cap="none" sz="2400" i="0" kern="0" kumimoji="0" lang="zh-CN" noProof="1" normalizeH="0" spc="0" strike="noStrike" u="none">
              <a:solidFill>
                <a:schemeClr val="dk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defTabSz="914400" eaLnBrk="0" fontAlgn="base" hangingPunct="0" indent="-342900" latinLnBrk="0" marL="342900" marR="0" rt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altLang="zh-CN" baseline="0" b="0" cap="none" sz="2400" i="0" kern="0" kumimoji="0" lang="en-US" noProof="1" normalizeH="0" spc="0" strike="noStrike" u="none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return 0;</a:t>
            </a:r>
            <a:endParaRPr altLang="zh-CN" baseline="0" b="0" cap="none" sz="2400" i="0" kern="0" kumimoji="0" lang="en-US" noProof="1" normalizeH="0" spc="0" strike="noStrike" u="none">
              <a:solidFill>
                <a:schemeClr val="dk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defTabSz="914400" eaLnBrk="0" fontAlgn="base" hangingPunct="0" indent="-342900" latinLnBrk="0" marL="342900" marR="0" rt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altLang="zh-CN" baseline="0" b="0" cap="none" sz="2400" i="0" kern="0" kumimoji="0" lang="en-US" noProof="1" normalizeH="0" spc="0" strike="noStrike" u="none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altLang="en-US" baseline="0" b="0" cap="none" sz="2400" i="0" kern="0" kumimoji="0" lang="zh-CN" noProof="1" normalizeH="0" spc="0" strike="noStrike" u="none">
              <a:solidFill>
                <a:schemeClr val="dk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8771" name="Rectangle 2"/>
          <p:cNvSpPr/>
          <p:nvPr/>
        </p:nvSpPr>
        <p:spPr>
          <a:xfrm>
            <a:off x="2640013" y="260350"/>
            <a:ext cx="6324600" cy="533400"/>
          </a:xfrm>
          <a:prstGeom prst="rect"/>
          <a:noFill/>
          <a:ln w="9525">
            <a:noFill/>
          </a:ln>
        </p:spPr>
        <p:txBody>
          <a:bodyPr anchor="ctr" anchorCtr="0"/>
          <a:p>
            <a:pPr algn="r" eaLnBrk="0" hangingPunct="0"/>
            <a:r>
              <a:rPr altLang="zh-CN" dirty="0" sz="4400" i="0" 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for </a:t>
            </a:r>
            <a:r>
              <a:rPr altLang="en-US" dirty="0" sz="4400" i="0" 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endParaRPr altLang="en-US" dirty="0" sz="4400" i="0" lang="zh-CN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04" name="Group 5"/>
          <p:cNvGrpSpPr/>
          <p:nvPr/>
        </p:nvGrpSpPr>
        <p:grpSpPr>
          <a:xfrm>
            <a:off x="5540375" y="1412875"/>
            <a:ext cx="3603625" cy="3241675"/>
            <a:chOff x="3490" y="1434"/>
            <a:chExt cx="2270" cy="2042"/>
          </a:xfrm>
        </p:grpSpPr>
        <p:grpSp>
          <p:nvGrpSpPr>
            <p:cNvPr id="105" name="Group 6"/>
            <p:cNvGrpSpPr/>
            <p:nvPr/>
          </p:nvGrpSpPr>
          <p:grpSpPr>
            <a:xfrm>
              <a:off x="3490" y="1434"/>
              <a:ext cx="2270" cy="2042"/>
              <a:chOff x="3490" y="1434"/>
              <a:chExt cx="2270" cy="2042"/>
            </a:xfrm>
          </p:grpSpPr>
          <p:sp>
            <p:nvSpPr>
              <p:cNvPr id="1048772" name="Line 5"/>
              <p:cNvSpPr/>
              <p:nvPr/>
            </p:nvSpPr>
            <p:spPr>
              <a:xfrm>
                <a:off x="4625" y="1434"/>
                <a:ext cx="0" cy="157"/>
              </a:xfrm>
              <a:prstGeom prst="line"/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048773" name="Rectangle 6"/>
              <p:cNvSpPr/>
              <p:nvPr/>
            </p:nvSpPr>
            <p:spPr>
              <a:xfrm>
                <a:off x="4145" y="1591"/>
                <a:ext cx="960" cy="196"/>
              </a:xfrm>
              <a:prstGeom prst="rect"/>
              <a:noFill/>
              <a:ln w="381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ctr" anchorCtr="0" wrap="none"/>
              <a:p>
                <a:pPr algn="ctr" eaLnBrk="0" hangingPunct="0"/>
                <a:r>
                  <a:rPr altLang="en-US" b="0" dirty="0" sz="1600" i="0" 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计算表达式1</a:t>
                </a:r>
                <a:endParaRPr altLang="en-US" b="0" dirty="0" sz="16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774" name="Rectangle 7"/>
              <p:cNvSpPr/>
              <p:nvPr/>
            </p:nvSpPr>
            <p:spPr>
              <a:xfrm>
                <a:off x="4101" y="2455"/>
                <a:ext cx="961" cy="196"/>
              </a:xfrm>
              <a:prstGeom prst="rect"/>
              <a:noFill/>
              <a:ln w="381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ctr" anchorCtr="0" wrap="none"/>
              <a:p>
                <a:pPr algn="ctr" eaLnBrk="0" hangingPunct="0"/>
                <a:r>
                  <a:rPr altLang="en-US" b="0" dirty="0" sz="1600" i="0" 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循环体语句</a:t>
                </a:r>
                <a:endParaRPr altLang="en-US" b="0" dirty="0" sz="16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775" name="Rectangle 8"/>
              <p:cNvSpPr/>
              <p:nvPr/>
            </p:nvSpPr>
            <p:spPr>
              <a:xfrm>
                <a:off x="4145" y="2808"/>
                <a:ext cx="960" cy="197"/>
              </a:xfrm>
              <a:prstGeom prst="rect"/>
              <a:noFill/>
              <a:ln w="381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ctr" anchorCtr="0" wrap="none"/>
              <a:p>
                <a:pPr algn="ctr" eaLnBrk="0" hangingPunct="0"/>
                <a:r>
                  <a:rPr altLang="en-US" b="0" dirty="0" sz="1600" i="0" 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计算表达式3</a:t>
                </a:r>
                <a:endParaRPr altLang="en-US" b="0" dirty="0" sz="16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776" name="Rectangle 9"/>
              <p:cNvSpPr/>
              <p:nvPr/>
            </p:nvSpPr>
            <p:spPr>
              <a:xfrm>
                <a:off x="3839" y="3280"/>
                <a:ext cx="1484" cy="196"/>
              </a:xfrm>
              <a:prstGeom prst="rect"/>
              <a:noFill/>
              <a:ln w="381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ctr" anchorCtr="0" wrap="none"/>
              <a:p>
                <a:pPr algn="ctr" eaLnBrk="0" hangingPunct="0"/>
                <a:r>
                  <a:rPr altLang="zh-CN" b="0" dirty="0" sz="1600" i="0" lang="en-US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for</a:t>
                </a:r>
                <a:r>
                  <a:rPr altLang="en-US" b="0" dirty="0" sz="1600" i="0" 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语句的下一语句</a:t>
                </a:r>
                <a:endParaRPr altLang="en-US" b="0" dirty="0" sz="16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777" name="Line 10"/>
              <p:cNvSpPr/>
              <p:nvPr/>
            </p:nvSpPr>
            <p:spPr>
              <a:xfrm>
                <a:off x="4625" y="1787"/>
                <a:ext cx="0" cy="158"/>
              </a:xfrm>
              <a:prstGeom prst="line"/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048778" name="AutoShape 11"/>
              <p:cNvSpPr/>
              <p:nvPr/>
            </p:nvSpPr>
            <p:spPr>
              <a:xfrm>
                <a:off x="4145" y="1945"/>
                <a:ext cx="960" cy="353"/>
              </a:xfrm>
              <a:prstGeom prst="diamond"/>
              <a:noFill/>
              <a:ln w="381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ctr" anchorCtr="0" wrap="none"/>
              <a:p>
                <a:pPr algn="ctr" eaLnBrk="0" hangingPunct="0"/>
                <a:r>
                  <a:rPr altLang="en-US" b="0" dirty="0" sz="1600" i="0" 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表达式2</a:t>
                </a:r>
                <a:endParaRPr altLang="en-US" b="0" dirty="0" sz="16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779" name="Line 12"/>
              <p:cNvSpPr/>
              <p:nvPr/>
            </p:nvSpPr>
            <p:spPr>
              <a:xfrm>
                <a:off x="4625" y="2298"/>
                <a:ext cx="0" cy="157"/>
              </a:xfrm>
              <a:prstGeom prst="line"/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048780" name="Line 13"/>
              <p:cNvSpPr/>
              <p:nvPr/>
            </p:nvSpPr>
            <p:spPr>
              <a:xfrm>
                <a:off x="4625" y="2651"/>
                <a:ext cx="0" cy="157"/>
              </a:xfrm>
              <a:prstGeom prst="line"/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048781" name="Line 14"/>
              <p:cNvSpPr/>
              <p:nvPr/>
            </p:nvSpPr>
            <p:spPr>
              <a:xfrm>
                <a:off x="4625" y="3005"/>
                <a:ext cx="0" cy="118"/>
              </a:xfrm>
              <a:prstGeom prst="line"/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48782" name="Line 15"/>
              <p:cNvSpPr/>
              <p:nvPr/>
            </p:nvSpPr>
            <p:spPr>
              <a:xfrm flipH="1">
                <a:off x="3490" y="3123"/>
                <a:ext cx="1135" cy="0"/>
              </a:xfrm>
              <a:prstGeom prst="line"/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48783" name="Line 16"/>
              <p:cNvSpPr/>
              <p:nvPr/>
            </p:nvSpPr>
            <p:spPr>
              <a:xfrm flipV="1">
                <a:off x="3490" y="1866"/>
                <a:ext cx="0" cy="1257"/>
              </a:xfrm>
              <a:prstGeom prst="line"/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48784" name="Line 17"/>
              <p:cNvSpPr/>
              <p:nvPr/>
            </p:nvSpPr>
            <p:spPr>
              <a:xfrm>
                <a:off x="3490" y="1866"/>
                <a:ext cx="1135" cy="0"/>
              </a:xfrm>
              <a:prstGeom prst="line"/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048785" name="Line 18"/>
              <p:cNvSpPr/>
              <p:nvPr/>
            </p:nvSpPr>
            <p:spPr>
              <a:xfrm>
                <a:off x="5105" y="2121"/>
                <a:ext cx="655" cy="0"/>
              </a:xfrm>
              <a:prstGeom prst="line"/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48786" name="Line 19"/>
              <p:cNvSpPr/>
              <p:nvPr/>
            </p:nvSpPr>
            <p:spPr>
              <a:xfrm>
                <a:off x="5760" y="2141"/>
                <a:ext cx="0" cy="942"/>
              </a:xfrm>
              <a:prstGeom prst="line"/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48787" name="Line 20"/>
              <p:cNvSpPr/>
              <p:nvPr/>
            </p:nvSpPr>
            <p:spPr>
              <a:xfrm>
                <a:off x="4756" y="3083"/>
                <a:ext cx="1004" cy="0"/>
              </a:xfrm>
              <a:prstGeom prst="line"/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48788" name="Line 21"/>
              <p:cNvSpPr/>
              <p:nvPr/>
            </p:nvSpPr>
            <p:spPr>
              <a:xfrm>
                <a:off x="4756" y="3083"/>
                <a:ext cx="0" cy="197"/>
              </a:xfrm>
              <a:prstGeom prst="line"/>
              <a:ln w="381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048789" name="Text Box 22"/>
              <p:cNvSpPr txBox="1"/>
              <p:nvPr/>
            </p:nvSpPr>
            <p:spPr>
              <a:xfrm>
                <a:off x="5103" y="1888"/>
                <a:ext cx="180" cy="212"/>
              </a:xfrm>
              <a:prstGeom prst="rect"/>
              <a:noFill/>
              <a:ln w="38100">
                <a:noFill/>
              </a:ln>
            </p:spPr>
            <p:txBody>
              <a:bodyPr anchor="t" anchorCtr="0" wrap="none">
                <a:spAutoFit/>
              </a:bodyPr>
              <a:p>
                <a:pPr algn="ctr" eaLnBrk="0" hangingPunct="0"/>
                <a:r>
                  <a:rPr altLang="en-US" b="0" dirty="0" sz="1600" i="0" 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altLang="en-US" b="0" dirty="0" sz="16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48790" name="Text Box 26"/>
            <p:cNvSpPr txBox="1"/>
            <p:nvPr/>
          </p:nvSpPr>
          <p:spPr>
            <a:xfrm>
              <a:off x="4287" y="2251"/>
              <a:ext cx="308" cy="212"/>
            </a:xfrm>
            <a:prstGeom prst="rect"/>
            <a:noFill/>
            <a:ln w="38100">
              <a:noFill/>
            </a:ln>
          </p:spPr>
          <p:txBody>
            <a:bodyPr anchor="t" anchorCtr="0" wrap="none">
              <a:spAutoFit/>
            </a:bodyPr>
            <a:p>
              <a:pPr algn="ctr" eaLnBrk="0" hangingPunct="0"/>
              <a:r>
                <a:rPr altLang="en-US" b="0" dirty="0" sz="1600" i="0" 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非0</a:t>
              </a:r>
              <a:endParaRPr altLang="en-US" b="0" dirty="0" sz="1600" i="0" lang="zh-CN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Rectangle 2"/>
          <p:cNvSpPr>
            <a:spLocks noGrp="1"/>
          </p:cNvSpPr>
          <p:nvPr>
            <p:ph type="title"/>
          </p:nvPr>
        </p:nvSpPr>
        <p:spPr/>
        <p:txBody>
          <a:bodyPr anchor="ctr" anchorCtr="0" bIns="45720" lIns="91440" rIns="91440" tIns="45720" vert="horz" wrap="square"/>
          <a:p>
            <a:r>
              <a:rPr altLang="en-US" dirty="0" lang="zh-CN">
                <a:latin typeface="黑体" panose="02010609060101010101" pitchFamily="49" charset="-122"/>
              </a:rPr>
              <a:t>说明</a:t>
            </a:r>
            <a:endParaRPr altLang="en-US" dirty="0" lang="zh-CN">
              <a:latin typeface="黑体" panose="02010609060101010101" pitchFamily="49" charset="-122"/>
            </a:endParaRPr>
          </a:p>
        </p:txBody>
      </p:sp>
      <p:sp>
        <p:nvSpPr>
          <p:cNvPr id="1048792" name="Rectangle 3"/>
          <p:cNvSpPr>
            <a:spLocks noGrp="1"/>
          </p:cNvSpPr>
          <p:nvPr>
            <p:ph idx="1"/>
          </p:nvPr>
        </p:nvSpPr>
        <p:spPr>
          <a:xfrm>
            <a:off x="303213" y="1293813"/>
            <a:ext cx="8229600" cy="5087937"/>
          </a:xfrm>
        </p:spPr>
        <p:txBody>
          <a:bodyPr anchor="t" anchorCtr="0" bIns="45720" lIns="91440" rIns="91440" tIns="45720" vert="horz" wrap="square"/>
          <a:p>
            <a:pPr>
              <a:lnSpc>
                <a:spcPct val="90000"/>
              </a:lnSpc>
            </a:pPr>
            <a:r>
              <a:rPr altLang="en-US" dirty="0" sz="2800" lang="zh-CN">
                <a:latin typeface="Times New Roman" panose="02020603050405020304" pitchFamily="18" charset="0"/>
              </a:rPr>
              <a:t>在</a:t>
            </a:r>
            <a:r>
              <a:rPr altLang="zh-CN" dirty="0" sz="2800" lang="en-US">
                <a:latin typeface="Times New Roman" panose="02020603050405020304" pitchFamily="18" charset="0"/>
              </a:rPr>
              <a:t>for</a:t>
            </a:r>
            <a:r>
              <a:rPr altLang="en-US" dirty="0" sz="2800" lang="zh-CN">
                <a:latin typeface="Times New Roman" panose="02020603050405020304" pitchFamily="18" charset="0"/>
              </a:rPr>
              <a:t>语句中,&lt;表达式1&gt; 、&lt;表达式2&gt;和&lt;表达式3&gt;都可以缺省</a:t>
            </a:r>
            <a:endParaRPr altLang="zh-CN" dirty="0" sz="2800" lang="en-US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altLang="en-US" dirty="0" lang="zh-CN">
                <a:latin typeface="Times New Roman" panose="02020603050405020304" pitchFamily="18" charset="0"/>
              </a:rPr>
              <a:t>若&lt;表达式2&gt;缺省</a:t>
            </a:r>
            <a:endParaRPr altLang="zh-CN" dirty="0" lang="en-US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altLang="en-US" b="1" dirty="0" lang="zh-CN">
                <a:solidFill>
                  <a:srgbClr val="CC3300"/>
                </a:solidFill>
                <a:latin typeface="Times New Roman" panose="02020603050405020304" pitchFamily="18" charset="0"/>
              </a:rPr>
              <a:t>默认此处的值永远为1</a:t>
            </a:r>
            <a:r>
              <a:rPr altLang="en-US" dirty="0" lang="zh-CN">
                <a:latin typeface="Times New Roman" panose="02020603050405020304" pitchFamily="18" charset="0"/>
              </a:rPr>
              <a:t>, 即永远满足循环条件，将形成死循环。</a:t>
            </a:r>
            <a:endParaRPr altLang="zh-CN" dirty="0" lang="en-US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altLang="en-US" dirty="0" lang="zh-CN">
                <a:latin typeface="Times New Roman" panose="02020603050405020304" pitchFamily="18" charset="0"/>
              </a:rPr>
              <a:t>因此，在循环体中要有退出循环体的语句。</a:t>
            </a:r>
            <a:endParaRPr altLang="zh-CN" dirty="0" lang="en-US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endParaRPr altLang="en-US" dirty="0" sz="2000" lang="zh-CN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altLang="en-US" dirty="0" sz="2400" lang="zh-CN">
                <a:solidFill>
                  <a:srgbClr val="CC0066"/>
                </a:solidFill>
                <a:latin typeface="Times New Roman" panose="02020603050405020304" pitchFamily="18" charset="0"/>
              </a:rPr>
              <a:t>     </a:t>
            </a:r>
            <a:r>
              <a:rPr altLang="en-US" b="1" dirty="0" sz="2400" lang="zh-CN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2400" lang="zh-CN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altLang="en-US" dirty="0" sz="24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  </a:t>
            </a:r>
            <a:endParaRPr altLang="en-US" dirty="0" sz="24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for ( i = 1 </a:t>
            </a:r>
            <a:r>
              <a:rPr altLang="en-US" dirty="0" sz="24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  ；</a:t>
            </a: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++)</a:t>
            </a:r>
            <a:endParaRPr altLang="zh-CN" dirty="0" sz="24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{    </a:t>
            </a:r>
            <a:endParaRPr altLang="zh-CN" dirty="0" sz="24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</a:t>
            </a:r>
            <a:r>
              <a:rPr altLang="zh-CN" b="1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altLang="zh-CN" b="1" dirty="0" sz="2400" 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 </a:t>
            </a:r>
            <a:r>
              <a:rPr altLang="en-US" b="1" dirty="0" sz="2400" lang="zh-CN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altLang="zh-CN" b="1" dirty="0" sz="2400" 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&gt;100)   break; </a:t>
            </a:r>
            <a:r>
              <a:rPr altLang="zh-CN" b="1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altLang="zh-CN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退出循环语句</a:t>
            </a:r>
            <a:endParaRPr altLang="en-US" dirty="0" sz="24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sum = sum + 6 </a:t>
            </a:r>
            <a:r>
              <a:rPr altLang="en-US" dirty="0" sz="24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altLang="zh-CN" dirty="0" sz="24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}</a:t>
            </a:r>
            <a:endParaRPr altLang="zh-CN" dirty="0" sz="24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793" name="Rectangle 3"/>
          <p:cNvSpPr/>
          <p:nvPr/>
        </p:nvSpPr>
        <p:spPr>
          <a:xfrm>
            <a:off x="5579745" y="4221163"/>
            <a:ext cx="3492500" cy="720725"/>
          </a:xfrm>
          <a:prstGeom prst="rect"/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en-US" b="0" dirty="0" sz="2000" i="0" 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altLang="zh-CN" dirty="0" sz="2000" i="0" lang="en-US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( i = 1 </a:t>
            </a:r>
            <a:r>
              <a:rPr altLang="en-US" dirty="0" sz="2000" i="0" lang="zh-CN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altLang="zh-CN" dirty="0" sz="2000" i="0" lang="en-US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&lt;= 100 </a:t>
            </a:r>
            <a:r>
              <a:rPr altLang="en-US" dirty="0" sz="2000" i="0" lang="zh-CN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altLang="zh-CN" dirty="0" sz="2000" i="0" lang="en-US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++)</a:t>
            </a:r>
            <a:endParaRPr altLang="zh-CN" dirty="0" sz="2000" i="0" lang="en-US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zh-CN" dirty="0" sz="2000" i="0" lang="en-US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sum = sum + 6 </a:t>
            </a:r>
            <a:r>
              <a:rPr altLang="en-US" dirty="0" sz="2000" i="0" lang="zh-CN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altLang="en-US" b="0" dirty="0" sz="2000" i="0" 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Rectangle 2"/>
          <p:cNvSpPr>
            <a:spLocks noGrp="1"/>
          </p:cNvSpPr>
          <p:nvPr>
            <p:ph type="title"/>
          </p:nvPr>
        </p:nvSpPr>
        <p:spPr/>
        <p:txBody>
          <a:bodyPr anchor="ctr" anchorCtr="0" bIns="45720" lIns="91440" rIns="91440" tIns="45720" vert="horz" wrap="square"/>
          <a:p>
            <a:r>
              <a:rPr altLang="en-US" dirty="0" lang="zh-CN">
                <a:latin typeface="黑体" panose="02010609060101010101" pitchFamily="49" charset="-122"/>
              </a:rPr>
              <a:t>说明</a:t>
            </a:r>
            <a:endParaRPr altLang="en-US" dirty="0" lang="zh-CN">
              <a:latin typeface="黑体" panose="02010609060101010101" pitchFamily="49" charset="-122"/>
            </a:endParaRPr>
          </a:p>
        </p:txBody>
      </p:sp>
      <p:sp>
        <p:nvSpPr>
          <p:cNvPr id="1048795" name="Rectangle 3"/>
          <p:cNvSpPr>
            <a:spLocks noGrp="1"/>
          </p:cNvSpPr>
          <p:nvPr>
            <p:ph idx="1"/>
          </p:nvPr>
        </p:nvSpPr>
        <p:spPr>
          <a:xfrm>
            <a:off x="282575" y="928688"/>
            <a:ext cx="4721225" cy="5929312"/>
          </a:xfrm>
          <a:solidFill>
            <a:srgbClr val="CCFFFF"/>
          </a:solidFill>
        </p:spPr>
        <p:txBody>
          <a:bodyPr anchor="t" anchorCtr="0" bIns="45720" lIns="91440" rIns="91440" tIns="45720" vert="horz" wrap="square"/>
          <a:p>
            <a:pPr>
              <a:lnSpc>
                <a:spcPct val="90000"/>
              </a:lnSpc>
            </a:pPr>
            <a:r>
              <a:rPr altLang="en-US" dirty="0" sz="2000" lang="zh-CN">
                <a:latin typeface="Times New Roman" panose="02020603050405020304" pitchFamily="18" charset="0"/>
              </a:rPr>
              <a:t>缺省</a:t>
            </a:r>
            <a:r>
              <a:rPr altLang="zh-CN" dirty="0" sz="2000" lang="en-US">
                <a:latin typeface="Times New Roman" panose="02020603050405020304" pitchFamily="18" charset="0"/>
              </a:rPr>
              <a:t>&lt;</a:t>
            </a:r>
            <a:r>
              <a:rPr altLang="en-US" dirty="0" sz="2000" lang="zh-CN">
                <a:latin typeface="Times New Roman" panose="02020603050405020304" pitchFamily="18" charset="0"/>
              </a:rPr>
              <a:t>表达式</a:t>
            </a:r>
            <a:r>
              <a:rPr altLang="zh-CN" dirty="0" sz="2000" lang="en-US">
                <a:latin typeface="Times New Roman" panose="02020603050405020304" pitchFamily="18" charset="0"/>
              </a:rPr>
              <a:t>1&gt;</a:t>
            </a:r>
            <a:r>
              <a:rPr altLang="en-US" dirty="0" sz="2000" lang="zh-CN">
                <a:latin typeface="Times New Roman" panose="02020603050405020304" pitchFamily="18" charset="0"/>
              </a:rPr>
              <a:t>的情况</a:t>
            </a:r>
            <a:endParaRPr altLang="zh-CN" dirty="0" sz="2000" lang="en-US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altLang="zh-CN" dirty="0" sz="2000" lang="en-US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altLang="zh-CN" b="1" dirty="0" lang="en-US">
                <a:latin typeface="Times New Roman" panose="02020603050405020304" pitchFamily="18" charset="0"/>
              </a:rPr>
              <a:t>int i, sum = 0 </a:t>
            </a:r>
            <a:r>
              <a:rPr altLang="en-US" b="1" dirty="0" lang="zh-CN">
                <a:latin typeface="Times New Roman" panose="02020603050405020304" pitchFamily="18" charset="0"/>
              </a:rPr>
              <a:t>；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altLang="zh-CN" b="1" dirty="0" lang="en-US">
                <a:solidFill>
                  <a:srgbClr val="C00000"/>
                </a:solidFill>
                <a:latin typeface="Times New Roman" panose="02020603050405020304" pitchFamily="18" charset="0"/>
              </a:rPr>
              <a:t>i=1</a:t>
            </a:r>
            <a:r>
              <a:rPr altLang="en-US" b="1" dirty="0" lang="zh-CN">
                <a:solidFill>
                  <a:srgbClr val="C00000"/>
                </a:solidFill>
                <a:latin typeface="Times New Roman" panose="02020603050405020304" pitchFamily="18" charset="0"/>
              </a:rPr>
              <a:t>；</a:t>
            </a:r>
            <a:endParaRPr altLang="en-US" b="1" dirty="0" lang="zh-CN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altLang="zh-CN" b="1" dirty="0" lang="en-US">
                <a:solidFill>
                  <a:srgbClr val="C00000"/>
                </a:solidFill>
                <a:latin typeface="Times New Roman" panose="02020603050405020304" pitchFamily="18" charset="0"/>
              </a:rPr>
              <a:t>for (  </a:t>
            </a:r>
            <a:r>
              <a:rPr altLang="en-US" b="1" dirty="0" lang="zh-CN">
                <a:solidFill>
                  <a:srgbClr val="C00000"/>
                </a:solidFill>
                <a:latin typeface="Times New Roman" panose="02020603050405020304" pitchFamily="18" charset="0"/>
              </a:rPr>
              <a:t>；</a:t>
            </a:r>
            <a:r>
              <a:rPr altLang="zh-CN" b="1" dirty="0" lang="en-US">
                <a:solidFill>
                  <a:srgbClr val="C00000"/>
                </a:solidFill>
                <a:latin typeface="Times New Roman" panose="02020603050405020304" pitchFamily="18" charset="0"/>
              </a:rPr>
              <a:t>i &lt;= 100 </a:t>
            </a:r>
            <a:r>
              <a:rPr altLang="en-US" b="1" dirty="0" lang="zh-CN">
                <a:solidFill>
                  <a:srgbClr val="C00000"/>
                </a:solidFill>
                <a:latin typeface="Times New Roman" panose="02020603050405020304" pitchFamily="18" charset="0"/>
              </a:rPr>
              <a:t>；</a:t>
            </a:r>
            <a:r>
              <a:rPr altLang="zh-CN" b="1" dirty="0" lang="en-US">
                <a:solidFill>
                  <a:srgbClr val="C00000"/>
                </a:solidFill>
                <a:latin typeface="Times New Roman" panose="02020603050405020304" pitchFamily="18" charset="0"/>
              </a:rPr>
              <a:t>i ++)</a:t>
            </a:r>
            <a:endParaRPr altLang="zh-CN" b="1" dirty="0" lang="en-US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altLang="zh-CN" b="1" dirty="0" lang="en-US">
                <a:latin typeface="Times New Roman" panose="02020603050405020304" pitchFamily="18" charset="0"/>
              </a:rPr>
              <a:t>   sum = sum + 6 </a:t>
            </a:r>
            <a:r>
              <a:rPr altLang="en-US" b="1" dirty="0" lang="zh-CN">
                <a:latin typeface="Times New Roman" panose="02020603050405020304" pitchFamily="18" charset="0"/>
              </a:rPr>
              <a:t>；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altLang="en-US" b="1" dirty="0" sz="2400" lang="zh-CN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altLang="en-US" dirty="0" sz="2000" lang="zh-CN">
                <a:latin typeface="Times New Roman" panose="02020603050405020304" pitchFamily="18" charset="0"/>
              </a:rPr>
              <a:t>缺省</a:t>
            </a:r>
            <a:r>
              <a:rPr altLang="zh-CN" dirty="0" sz="2000" lang="en-US">
                <a:latin typeface="Times New Roman" panose="02020603050405020304" pitchFamily="18" charset="0"/>
              </a:rPr>
              <a:t>&lt;</a:t>
            </a:r>
            <a:r>
              <a:rPr altLang="en-US" dirty="0" sz="2000" lang="zh-CN">
                <a:latin typeface="Times New Roman" panose="02020603050405020304" pitchFamily="18" charset="0"/>
              </a:rPr>
              <a:t>表达式</a:t>
            </a:r>
            <a:r>
              <a:rPr altLang="zh-CN" dirty="0" sz="2000" lang="en-US">
                <a:latin typeface="Times New Roman" panose="02020603050405020304" pitchFamily="18" charset="0"/>
              </a:rPr>
              <a:t>3&gt;</a:t>
            </a:r>
            <a:r>
              <a:rPr altLang="en-US" dirty="0" sz="2000" lang="zh-CN">
                <a:latin typeface="Times New Roman" panose="02020603050405020304" pitchFamily="18" charset="0"/>
              </a:rPr>
              <a:t>的情况</a:t>
            </a:r>
            <a:endParaRPr altLang="zh-CN" dirty="0" sz="2000" lang="en-US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altLang="zh-CN" dirty="0" sz="2000" lang="en-US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altLang="zh-CN" b="1" dirty="0" lang="en-US">
                <a:latin typeface="Times New Roman" panose="02020603050405020304" pitchFamily="18" charset="0"/>
              </a:rPr>
              <a:t>int i, sum = 0 </a:t>
            </a:r>
            <a:r>
              <a:rPr altLang="en-US" b="1" dirty="0" lang="zh-CN">
                <a:latin typeface="Times New Roman" panose="02020603050405020304" pitchFamily="18" charset="0"/>
              </a:rPr>
              <a:t>；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altLang="zh-CN" b="1" dirty="0" lang="en-US">
                <a:solidFill>
                  <a:srgbClr val="CC3300"/>
                </a:solidFill>
                <a:latin typeface="Times New Roman" panose="02020603050405020304" pitchFamily="18" charset="0"/>
              </a:rPr>
              <a:t>for ( i=1</a:t>
            </a:r>
            <a:r>
              <a:rPr altLang="en-US" b="1" dirty="0" lang="zh-CN">
                <a:solidFill>
                  <a:srgbClr val="CC3300"/>
                </a:solidFill>
                <a:latin typeface="Times New Roman" panose="02020603050405020304" pitchFamily="18" charset="0"/>
              </a:rPr>
              <a:t>；</a:t>
            </a:r>
            <a:r>
              <a:rPr altLang="zh-CN" b="1" dirty="0" lang="en-US">
                <a:solidFill>
                  <a:srgbClr val="CC3300"/>
                </a:solidFill>
                <a:latin typeface="Times New Roman" panose="02020603050405020304" pitchFamily="18" charset="0"/>
              </a:rPr>
              <a:t>i &lt;= 100</a:t>
            </a:r>
            <a:r>
              <a:rPr altLang="en-US" b="1" dirty="0" lang="zh-CN">
                <a:solidFill>
                  <a:srgbClr val="CC3300"/>
                </a:solidFill>
                <a:latin typeface="Times New Roman" panose="02020603050405020304" pitchFamily="18" charset="0"/>
              </a:rPr>
              <a:t>；</a:t>
            </a:r>
            <a:r>
              <a:rPr altLang="zh-CN" b="1" dirty="0" lang="en-US">
                <a:solidFill>
                  <a:srgbClr val="CC3300"/>
                </a:solidFill>
                <a:latin typeface="Times New Roman" panose="02020603050405020304" pitchFamily="18" charset="0"/>
              </a:rPr>
              <a:t>)</a:t>
            </a:r>
            <a:endParaRPr altLang="zh-CN" b="1" dirty="0" lang="en-US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altLang="zh-CN" b="1" dirty="0" lang="en-US">
                <a:latin typeface="Times New Roman" panose="02020603050405020304" pitchFamily="18" charset="0"/>
              </a:rPr>
              <a:t>   {  </a:t>
            </a:r>
            <a:endParaRPr altLang="zh-CN" b="1" dirty="0" lang="en-US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altLang="zh-CN" b="1" dirty="0" lang="en-US">
                <a:latin typeface="Times New Roman" panose="02020603050405020304" pitchFamily="18" charset="0"/>
              </a:rPr>
              <a:t>       sum = sum + 6 </a:t>
            </a:r>
            <a:r>
              <a:rPr altLang="en-US" b="1" dirty="0" lang="zh-CN">
                <a:latin typeface="Times New Roman" panose="02020603050405020304" pitchFamily="18" charset="0"/>
              </a:rPr>
              <a:t>；</a:t>
            </a:r>
            <a:endParaRPr altLang="zh-CN" b="1" dirty="0" lang="en-US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altLang="en-US" b="1" dirty="0" lang="zh-CN">
                <a:latin typeface="Times New Roman" panose="02020603050405020304" pitchFamily="18" charset="0"/>
              </a:rPr>
              <a:t>       </a:t>
            </a:r>
            <a:r>
              <a:rPr altLang="zh-CN" b="1" dirty="0" lang="en-US">
                <a:solidFill>
                  <a:srgbClr val="CC3300"/>
                </a:solidFill>
                <a:latin typeface="Times New Roman" panose="02020603050405020304" pitchFamily="18" charset="0"/>
              </a:rPr>
              <a:t>i++</a:t>
            </a:r>
            <a:r>
              <a:rPr altLang="en-US" b="1" dirty="0" lang="zh-CN">
                <a:latin typeface="Times New Roman" panose="02020603050405020304" pitchFamily="18" charset="0"/>
              </a:rPr>
              <a:t>；</a:t>
            </a:r>
            <a:endParaRPr altLang="zh-CN" b="1" dirty="0" lang="en-US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altLang="zh-CN" b="1" dirty="0" lang="en-US">
                <a:latin typeface="Times New Roman" panose="02020603050405020304" pitchFamily="18" charset="0"/>
              </a:rPr>
              <a:t>  </a:t>
            </a:r>
            <a:r>
              <a:rPr altLang="en-US" b="1" dirty="0" lang="zh-CN">
                <a:latin typeface="Times New Roman" panose="02020603050405020304" pitchFamily="18" charset="0"/>
              </a:rPr>
              <a:t> </a:t>
            </a:r>
            <a:r>
              <a:rPr altLang="zh-CN" b="1" dirty="0" lang="en-US">
                <a:latin typeface="Times New Roman" panose="02020603050405020304" pitchFamily="18" charset="0"/>
              </a:rPr>
              <a:t>}</a:t>
            </a:r>
            <a:endParaRPr altLang="en-US" b="1" dirty="0" sz="1800" 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96" name="Rectangle 3"/>
          <p:cNvSpPr/>
          <p:nvPr/>
        </p:nvSpPr>
        <p:spPr>
          <a:xfrm>
            <a:off x="5210175" y="3140075"/>
            <a:ext cx="3790950" cy="720725"/>
          </a:xfrm>
          <a:prstGeom prst="rect"/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en-US" b="0" dirty="0" sz="2000" i="0" lang="zh-CN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altLang="zh-CN" dirty="0" sz="2000" i="0" 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( i = 1 </a:t>
            </a:r>
            <a:r>
              <a:rPr altLang="en-US" dirty="0" sz="2000" i="0" 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r>
              <a:rPr altLang="zh-CN" dirty="0" sz="2000" i="0" 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&lt;= 100 </a:t>
            </a:r>
            <a:r>
              <a:rPr altLang="en-US" dirty="0" sz="2000" i="0" 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r>
              <a:rPr altLang="zh-CN" dirty="0" sz="2000" i="0" 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++)</a:t>
            </a:r>
            <a:endParaRPr altLang="zh-CN" dirty="0" sz="2000" i="0" lang="en-US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zh-CN" dirty="0" sz="2000" i="0" 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sum = sum + 6 </a:t>
            </a:r>
            <a:r>
              <a:rPr altLang="en-US" dirty="0" sz="2000" i="0" 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altLang="en-US" b="0" dirty="0" sz="2000" i="0" 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Rectangle 3"/>
          <p:cNvSpPr>
            <a:spLocks noGrp="1"/>
          </p:cNvSpPr>
          <p:nvPr>
            <p:ph idx="1"/>
          </p:nvPr>
        </p:nvSpPr>
        <p:spPr>
          <a:xfrm>
            <a:off x="468313" y="1285875"/>
            <a:ext cx="8229600" cy="5026025"/>
          </a:xfrm>
        </p:spPr>
        <p:txBody>
          <a:bodyPr anchor="t" anchorCtr="0" bIns="45720" lIns="91440" rIns="91440" tIns="45720" vert="horz" wrap="square"/>
          <a:p>
            <a:pPr>
              <a:lnSpc>
                <a:spcPct val="80000"/>
              </a:lnSpc>
            </a:pPr>
            <a:endParaRPr altLang="zh-CN" dirty="0" sz="2800" lang="en-US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altLang="zh-CN" dirty="0" sz="2800" lang="en-US">
                <a:latin typeface="Times New Roman" panose="02020603050405020304" pitchFamily="18" charset="0"/>
              </a:rPr>
              <a:t>&lt;</a:t>
            </a:r>
            <a:r>
              <a:rPr altLang="en-US" dirty="0" sz="2800" lang="zh-CN">
                <a:latin typeface="Times New Roman" panose="02020603050405020304" pitchFamily="18" charset="0"/>
              </a:rPr>
              <a:t>表达式</a:t>
            </a:r>
            <a:r>
              <a:rPr altLang="zh-CN" dirty="0" sz="2800" lang="en-US">
                <a:latin typeface="Times New Roman" panose="02020603050405020304" pitchFamily="18" charset="0"/>
              </a:rPr>
              <a:t>1&gt; &lt;</a:t>
            </a:r>
            <a:r>
              <a:rPr altLang="en-US" dirty="0" sz="2800" lang="zh-CN">
                <a:latin typeface="Times New Roman" panose="02020603050405020304" pitchFamily="18" charset="0"/>
              </a:rPr>
              <a:t>表达式</a:t>
            </a:r>
            <a:r>
              <a:rPr altLang="zh-CN" dirty="0" sz="2800" lang="en-US">
                <a:latin typeface="Times New Roman" panose="02020603050405020304" pitchFamily="18" charset="0"/>
              </a:rPr>
              <a:t>2&gt; &lt;</a:t>
            </a:r>
            <a:r>
              <a:rPr altLang="en-US" dirty="0" sz="2800" lang="zh-CN">
                <a:latin typeface="Times New Roman" panose="02020603050405020304" pitchFamily="18" charset="0"/>
              </a:rPr>
              <a:t>表达式</a:t>
            </a:r>
            <a:r>
              <a:rPr altLang="zh-CN" dirty="0" sz="2800" lang="en-US">
                <a:latin typeface="Times New Roman" panose="02020603050405020304" pitchFamily="18" charset="0"/>
              </a:rPr>
              <a:t>3&gt;</a:t>
            </a:r>
            <a:r>
              <a:rPr altLang="en-US" dirty="0" sz="2800" lang="zh-CN">
                <a:latin typeface="Times New Roman" panose="02020603050405020304" pitchFamily="18" charset="0"/>
              </a:rPr>
              <a:t>都缺省的情况</a:t>
            </a:r>
            <a:r>
              <a:rPr altLang="zh-CN" dirty="0" sz="2800" lang="en-US">
                <a:latin typeface="Times New Roman" panose="02020603050405020304" pitchFamily="18" charset="0"/>
              </a:rPr>
              <a:t>: </a:t>
            </a:r>
            <a:endParaRPr altLang="zh-CN" dirty="0" sz="2800" lang="en-US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altLang="zh-CN" dirty="0" sz="2800" lang="en-US">
                <a:latin typeface="Times New Roman" panose="02020603050405020304" pitchFamily="18" charset="0"/>
              </a:rPr>
              <a:t>     </a:t>
            </a:r>
            <a:endParaRPr altLang="zh-CN" dirty="0" sz="2800" lang="en-US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altLang="zh-CN" dirty="0" sz="2800" lang="en-US">
                <a:latin typeface="Times New Roman" panose="02020603050405020304" pitchFamily="18" charset="0"/>
              </a:rPr>
              <a:t>     int  </a:t>
            </a:r>
            <a:r>
              <a:rPr altLang="zh-CN" b="1" dirty="0" sz="2800" lang="en-US">
                <a:solidFill>
                  <a:srgbClr val="CC0066"/>
                </a:solidFill>
                <a:latin typeface="Times New Roman" panose="02020603050405020304" pitchFamily="18" charset="0"/>
              </a:rPr>
              <a:t>i =1</a:t>
            </a:r>
            <a:r>
              <a:rPr altLang="zh-CN" dirty="0" sz="2800" lang="en-US">
                <a:latin typeface="Times New Roman" panose="02020603050405020304" pitchFamily="18" charset="0"/>
              </a:rPr>
              <a:t>, sum = 0 </a:t>
            </a:r>
            <a:r>
              <a:rPr altLang="en-US" dirty="0" sz="2800" lang="zh-CN">
                <a:latin typeface="Times New Roman" panose="02020603050405020304" pitchFamily="18" charset="0"/>
              </a:rPr>
              <a:t>；</a:t>
            </a:r>
            <a:endParaRPr altLang="zh-CN" dirty="0" sz="2800" lang="en-US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endParaRPr altLang="en-US" dirty="0" sz="2800" lang="zh-CN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altLang="en-US" dirty="0" sz="2800" lang="zh-CN">
                <a:latin typeface="Times New Roman" panose="02020603050405020304" pitchFamily="18" charset="0"/>
              </a:rPr>
              <a:t>     </a:t>
            </a:r>
            <a:r>
              <a:rPr altLang="zh-CN" b="1" dirty="0" sz="2800" lang="en-US">
                <a:solidFill>
                  <a:srgbClr val="CC3300"/>
                </a:solidFill>
                <a:latin typeface="Times New Roman" panose="02020603050405020304" pitchFamily="18" charset="0"/>
              </a:rPr>
              <a:t>for (  </a:t>
            </a:r>
            <a:r>
              <a:rPr altLang="en-US" b="1" dirty="0" sz="2800" lang="zh-CN">
                <a:solidFill>
                  <a:srgbClr val="CC3300"/>
                </a:solidFill>
                <a:latin typeface="Times New Roman" panose="02020603050405020304" pitchFamily="18" charset="0"/>
              </a:rPr>
              <a:t>； ；</a:t>
            </a:r>
            <a:r>
              <a:rPr altLang="zh-CN" b="1" dirty="0" sz="2800" lang="en-US">
                <a:solidFill>
                  <a:srgbClr val="CC3300"/>
                </a:solidFill>
                <a:latin typeface="Times New Roman" panose="02020603050405020304" pitchFamily="18" charset="0"/>
              </a:rPr>
              <a:t>)</a:t>
            </a:r>
            <a:endParaRPr altLang="zh-CN" b="1" dirty="0" sz="2800" lang="en-US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altLang="zh-CN" dirty="0" sz="2800" lang="en-US">
                <a:latin typeface="Times New Roman" panose="02020603050405020304" pitchFamily="18" charset="0"/>
              </a:rPr>
              <a:t>         {   </a:t>
            </a:r>
            <a:endParaRPr altLang="zh-CN" dirty="0" sz="2800" lang="en-US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altLang="zh-CN" dirty="0" sz="2800" lang="en-US">
                <a:latin typeface="Times New Roman" panose="02020603050405020304" pitchFamily="18" charset="0"/>
              </a:rPr>
              <a:t>              if  </a:t>
            </a:r>
            <a:r>
              <a:rPr altLang="en-US" dirty="0" sz="2800" lang="zh-CN">
                <a:latin typeface="Times New Roman" panose="02020603050405020304" pitchFamily="18" charset="0"/>
              </a:rPr>
              <a:t>（</a:t>
            </a:r>
            <a:r>
              <a:rPr altLang="zh-CN" b="1" dirty="0" sz="2800" lang="en-US">
                <a:solidFill>
                  <a:srgbClr val="C00000"/>
                </a:solidFill>
                <a:latin typeface="Times New Roman" panose="02020603050405020304" pitchFamily="18" charset="0"/>
              </a:rPr>
              <a:t>i&gt;100</a:t>
            </a:r>
            <a:r>
              <a:rPr altLang="zh-CN" dirty="0" sz="2800" lang="en-US">
                <a:latin typeface="Times New Roman" panose="02020603050405020304" pitchFamily="18" charset="0"/>
              </a:rPr>
              <a:t>)    </a:t>
            </a:r>
            <a:r>
              <a:rPr altLang="zh-CN" b="1" dirty="0" sz="2800" lang="en-US">
                <a:solidFill>
                  <a:srgbClr val="CC0066"/>
                </a:solidFill>
                <a:latin typeface="Times New Roman" panose="02020603050405020304" pitchFamily="18" charset="0"/>
              </a:rPr>
              <a:t>break;</a:t>
            </a:r>
            <a:r>
              <a:rPr altLang="zh-CN" dirty="0" sz="2800" lang="en-US">
                <a:latin typeface="Times New Roman" panose="02020603050405020304" pitchFamily="18" charset="0"/>
              </a:rPr>
              <a:t> </a:t>
            </a:r>
            <a:endParaRPr altLang="zh-CN" dirty="0" sz="2800" lang="en-US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altLang="zh-CN" dirty="0" sz="2800" lang="en-US">
                <a:latin typeface="Times New Roman" panose="02020603050405020304" pitchFamily="18" charset="0"/>
              </a:rPr>
              <a:t>              sum = sum + 6 </a:t>
            </a:r>
            <a:r>
              <a:rPr altLang="en-US" dirty="0" sz="2800" lang="zh-CN">
                <a:latin typeface="Times New Roman" panose="02020603050405020304" pitchFamily="18" charset="0"/>
              </a:rPr>
              <a:t>； </a:t>
            </a:r>
            <a:endParaRPr altLang="en-US" dirty="0" sz="2800" lang="zh-CN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altLang="en-US" dirty="0" sz="2800" lang="zh-CN">
                <a:latin typeface="Times New Roman" panose="02020603050405020304" pitchFamily="18" charset="0"/>
              </a:rPr>
              <a:t>              </a:t>
            </a:r>
            <a:r>
              <a:rPr altLang="zh-CN" b="1" dirty="0" sz="2800" lang="en-US">
                <a:solidFill>
                  <a:srgbClr val="CC0066"/>
                </a:solidFill>
                <a:latin typeface="Times New Roman" panose="02020603050405020304" pitchFamily="18" charset="0"/>
              </a:rPr>
              <a:t>i++</a:t>
            </a:r>
            <a:r>
              <a:rPr altLang="en-US" b="1" dirty="0" sz="2800" lang="zh-CN">
                <a:solidFill>
                  <a:srgbClr val="CC0066"/>
                </a:solidFill>
                <a:latin typeface="Times New Roman" panose="02020603050405020304" pitchFamily="18" charset="0"/>
              </a:rPr>
              <a:t>；</a:t>
            </a:r>
            <a:endParaRPr altLang="zh-CN" b="1" dirty="0" sz="2800" lang="en-US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altLang="zh-CN" b="1" dirty="0" sz="2800" lang="en-US">
                <a:solidFill>
                  <a:srgbClr val="CC0066"/>
                </a:solidFill>
                <a:latin typeface="Times New Roman" panose="02020603050405020304" pitchFamily="18" charset="0"/>
              </a:rPr>
              <a:t>        </a:t>
            </a:r>
            <a:r>
              <a:rPr altLang="en-US" dirty="0" sz="2800" lang="zh-CN">
                <a:latin typeface="Times New Roman" panose="02020603050405020304" pitchFamily="18" charset="0"/>
              </a:rPr>
              <a:t> </a:t>
            </a:r>
            <a:r>
              <a:rPr altLang="zh-CN" dirty="0" sz="2800" lang="en-US">
                <a:latin typeface="Times New Roman" panose="02020603050405020304" pitchFamily="18" charset="0"/>
              </a:rPr>
              <a:t>}</a:t>
            </a:r>
            <a:endParaRPr altLang="zh-CN" dirty="0" sz="2800" lang="en-US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altLang="en-US" dirty="0" sz="2800" 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98" name="Rectangle 2"/>
          <p:cNvSpPr txBox="1"/>
          <p:nvPr/>
        </p:nvSpPr>
        <p:spPr>
          <a:xfrm>
            <a:off x="2268538" y="188913"/>
            <a:ext cx="6324600" cy="533400"/>
          </a:xfrm>
          <a:prstGeom prst="rect"/>
          <a:noFill/>
          <a:ln w="9525">
            <a:noFill/>
          </a:ln>
        </p:spPr>
        <p:txBody>
          <a:bodyPr anchor="ctr" anchorCtr="0"/>
          <a:p>
            <a:pPr algn="r" eaLnBrk="0" hangingPunct="0"/>
            <a:r>
              <a:rPr altLang="en-US" b="0" sz="4000" i="0" 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endParaRPr altLang="en-US" b="0" sz="4000" i="0" lang="zh-CN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8799" name="Rectangle 3"/>
          <p:cNvSpPr/>
          <p:nvPr/>
        </p:nvSpPr>
        <p:spPr>
          <a:xfrm>
            <a:off x="5113020" y="2492375"/>
            <a:ext cx="3888105" cy="720725"/>
          </a:xfrm>
          <a:prstGeom prst="rect"/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en-US" b="0" dirty="0" sz="2000" i="0" lang="zh-CN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altLang="zh-CN" dirty="0" sz="2000" i="0" 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( i = 1 </a:t>
            </a:r>
            <a:r>
              <a:rPr altLang="en-US" dirty="0" sz="2000" i="0" 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r>
              <a:rPr altLang="zh-CN" dirty="0" sz="2000" i="0" 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&lt;= 100 </a:t>
            </a:r>
            <a:r>
              <a:rPr altLang="en-US" dirty="0" sz="2000" i="0" 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r>
              <a:rPr altLang="zh-CN" dirty="0" sz="2000" i="0" 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 ++)</a:t>
            </a:r>
            <a:endParaRPr altLang="zh-CN" dirty="0" sz="2000" i="0" lang="en-US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zh-CN" dirty="0" sz="2000" i="0" 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sum = sum + 6 </a:t>
            </a:r>
            <a:r>
              <a:rPr altLang="en-US" dirty="0" sz="2000" i="0" 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altLang="en-US" b="0" dirty="0" sz="2000" i="0" 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Rectangle 2"/>
          <p:cNvSpPr>
            <a:spLocks noGrp="1"/>
          </p:cNvSpPr>
          <p:nvPr>
            <p:ph type="title"/>
          </p:nvPr>
        </p:nvSpPr>
        <p:spPr/>
        <p:txBody>
          <a:bodyPr anchor="ctr" anchorCtr="0" bIns="45720" lIns="91440" rIns="91440" tIns="45720" vert="horz" wrap="square"/>
          <a:p>
            <a:r>
              <a:rPr altLang="en-US" dirty="0" lang="zh-CN">
                <a:latin typeface="黑体" panose="02010609060101010101" pitchFamily="49" charset="-122"/>
              </a:rPr>
              <a:t>循环嵌套 </a:t>
            </a:r>
            <a:endParaRPr altLang="en-US" dirty="0" lang="zh-CN">
              <a:latin typeface="黑体" panose="02010609060101010101" pitchFamily="49" charset="-122"/>
            </a:endParaRPr>
          </a:p>
        </p:txBody>
      </p:sp>
      <p:sp>
        <p:nvSpPr>
          <p:cNvPr id="1048801" name="Rectangle 3"/>
          <p:cNvSpPr>
            <a:spLocks noGrp="1"/>
          </p:cNvSpPr>
          <p:nvPr>
            <p:ph idx="1"/>
          </p:nvPr>
        </p:nvSpPr>
        <p:spPr>
          <a:xfrm>
            <a:off x="446088" y="1555750"/>
            <a:ext cx="8229600" cy="1657350"/>
          </a:xfrm>
        </p:spPr>
        <p:txBody>
          <a:bodyPr anchor="t" anchorCtr="0" bIns="45720" lIns="91440" rIns="91440" tIns="45720" vert="horz" wrap="square"/>
          <a:p>
            <a:pPr>
              <a:lnSpc>
                <a:spcPct val="90000"/>
              </a:lnSpc>
            </a:pPr>
            <a:r>
              <a:rPr altLang="en-US" dirty="0" sz="2800" lang="zh-CN">
                <a:latin typeface="Times New Roman" panose="02020603050405020304" pitchFamily="18" charset="0"/>
              </a:rPr>
              <a:t>在循环体语句中又包含另一个循环语句时</a:t>
            </a:r>
            <a:r>
              <a:rPr altLang="zh-CN" dirty="0" sz="2800" lang="en-US">
                <a:latin typeface="Times New Roman" panose="02020603050405020304" pitchFamily="18" charset="0"/>
              </a:rPr>
              <a:t>, </a:t>
            </a:r>
            <a:r>
              <a:rPr altLang="en-US" dirty="0" sz="2800" lang="zh-CN">
                <a:latin typeface="Times New Roman" panose="02020603050405020304" pitchFamily="18" charset="0"/>
              </a:rPr>
              <a:t>称为循环嵌套。 </a:t>
            </a:r>
            <a:endParaRPr altLang="en-US" dirty="0" sz="2800" lang="zh-CN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altLang="en-US" dirty="0" sz="2400" lang="zh-CN">
                <a:latin typeface="Times New Roman" panose="02020603050405020304" pitchFamily="18" charset="0"/>
              </a:rPr>
              <a:t>处于内部的循环称为内循环</a:t>
            </a:r>
            <a:r>
              <a:rPr altLang="zh-CN" dirty="0" sz="2400" lang="en-US">
                <a:latin typeface="Times New Roman" panose="02020603050405020304" pitchFamily="18" charset="0"/>
              </a:rPr>
              <a:t>, </a:t>
            </a:r>
            <a:r>
              <a:rPr altLang="en-US" dirty="0" sz="2400" lang="zh-CN">
                <a:latin typeface="Times New Roman" panose="02020603050405020304" pitchFamily="18" charset="0"/>
              </a:rPr>
              <a:t>处于外部的循环称为外循环。</a:t>
            </a:r>
            <a:endParaRPr altLang="en-US" dirty="0" sz="2400" lang="zh-CN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altLang="en-US" dirty="0" 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802" name="Rectangle 3"/>
          <p:cNvSpPr/>
          <p:nvPr/>
        </p:nvSpPr>
        <p:spPr>
          <a:xfrm>
            <a:off x="5940425" y="4076700"/>
            <a:ext cx="2592388" cy="1296988"/>
          </a:xfrm>
          <a:prstGeom prst="rect"/>
          <a:noFill/>
          <a:ln w="9525">
            <a:noFill/>
          </a:ln>
        </p:spPr>
        <p:txBody>
          <a:bodyPr anchor="t" anchorCtr="0"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altLang="en-US" b="0" dirty="0" sz="2400" i="0" lang="zh-CN">
                <a:latin typeface="Times New Roman" panose="02020603050405020304" pitchFamily="18" charset="0"/>
                <a:ea typeface="黑体" panose="02010609060101010101" pitchFamily="49" charset="-122"/>
              </a:rPr>
              <a:t>左图中：</a:t>
            </a:r>
            <a:endParaRPr altLang="en-US" b="0" dirty="0" sz="2400" i="0" lang="zh-CN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altLang="en-US" b="0" dirty="0" sz="2400" i="0" lang="zh-CN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外循环：红色</a:t>
            </a:r>
            <a:endParaRPr altLang="en-US" b="0" dirty="0" sz="2400" i="0" lang="zh-CN">
              <a:solidFill>
                <a:srgbClr val="CC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altLang="en-US" b="0" dirty="0" sz="2400" i="0" lang="zh-CN">
                <a:solidFill>
                  <a:srgbClr val="2558A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内循环：蓝色</a:t>
            </a:r>
            <a:endParaRPr altLang="en-US" b="0" dirty="0" sz="2400" i="0" lang="zh-CN">
              <a:solidFill>
                <a:srgbClr val="2558A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endParaRPr altLang="en-US" b="0" dirty="0" sz="2400" i="0" lang="zh-CN">
              <a:solidFill>
                <a:srgbClr val="2558A3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803" name="Text Box 4"/>
          <p:cNvSpPr txBox="1"/>
          <p:nvPr/>
        </p:nvSpPr>
        <p:spPr>
          <a:xfrm>
            <a:off x="927100" y="3507105"/>
            <a:ext cx="4293235" cy="2834641"/>
          </a:xfrm>
          <a:prstGeom prst="rect"/>
          <a:solidFill>
            <a:srgbClr val="CCFFFF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 wrap="square">
            <a:spAutoFit/>
          </a:bodyPr>
          <a:p>
            <a:r>
              <a:rPr altLang="zh-CN" dirty="0" sz="2800" i="0" 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( i = 1</a:t>
            </a:r>
            <a:r>
              <a:rPr altLang="en-US" dirty="0" sz="2800" i="0" 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altLang="zh-CN" dirty="0" sz="2800" i="0" 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i&lt;=9 </a:t>
            </a:r>
            <a:r>
              <a:rPr altLang="en-US" dirty="0" sz="2800" i="0" 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altLang="zh-CN" dirty="0" sz="2800" i="0" 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i++)</a:t>
            </a:r>
            <a:endParaRPr altLang="zh-CN" dirty="0" sz="2800" i="0" lang="en-US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zh-CN" dirty="0" sz="2800" i="0" 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endParaRPr altLang="zh-CN" dirty="0" sz="2800" i="0" lang="en-US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zh-CN" dirty="0" sz="2400" i="0" lang="en-US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altLang="zh-CN" b="0" dirty="0" sz="2400" i="0" lang="en-US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altLang="zh-CN" b="0" dirty="0" sz="2400" i="0" lang="en-US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  ( j = 1</a:t>
            </a:r>
            <a:r>
              <a:rPr altLang="en-US" b="0" dirty="0" sz="2400" i="0" lang="zh-CN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altLang="zh-CN" b="0" dirty="0" sz="2400" i="0" lang="en-US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j&lt;=9</a:t>
            </a:r>
            <a:r>
              <a:rPr altLang="en-US" b="0" dirty="0" sz="2400" i="0" lang="zh-CN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altLang="zh-CN" b="0" dirty="0" sz="2400" i="0" lang="en-US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j++)</a:t>
            </a:r>
            <a:endParaRPr altLang="zh-CN" b="0" dirty="0" sz="2400" i="0" lang="en-US">
              <a:solidFill>
                <a:srgbClr val="2558A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zh-CN" b="0" dirty="0" sz="2400" i="0" lang="en-US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{</a:t>
            </a:r>
            <a:endParaRPr altLang="zh-CN" b="0" dirty="0" sz="2400" i="0" lang="en-US">
              <a:solidFill>
                <a:srgbClr val="2558A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zh-CN" b="0" dirty="0" sz="2400" i="0" lang="en-US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……</a:t>
            </a:r>
            <a:endParaRPr altLang="en-US" b="0" dirty="0" sz="2400" i="0" lang="zh-CN">
              <a:solidFill>
                <a:srgbClr val="2558A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en-US" b="0" dirty="0" sz="2400" i="0" lang="zh-CN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altLang="zh-CN" b="0" dirty="0" sz="2400" i="0" lang="en-US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altLang="zh-CN" b="0" dirty="0" sz="2400" i="0" lang="en-US">
              <a:solidFill>
                <a:srgbClr val="2558A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zh-CN" dirty="0" sz="3200" i="0" 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altLang="zh-CN" dirty="0" sz="3200" i="0" lang="en-US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日期占位符 3"/>
          <p:cNvSpPr txBox="1">
            <a:spLocks noGrp="1"/>
          </p:cNvSpPr>
          <p:nvPr/>
        </p:nvSpPr>
        <p:spPr>
          <a:xfrm>
            <a:off x="457200" y="6521450"/>
            <a:ext cx="2133600" cy="244475"/>
          </a:xfrm>
          <a:prstGeom prst="rect"/>
          <a:noFill/>
          <a:ln w="9525">
            <a:noFill/>
          </a:ln>
        </p:spPr>
        <p:txBody>
          <a:bodyPr anchor="t" anchorCtr="0"/>
          <a:p>
            <a:pPr algn="ctr"/>
            <a:fld id="{BB962C8B-B14F-4D97-AF65-F5344CB8AC3E}" type="datetime4">
              <a:rPr altLang="zh-CN" b="0" dirty="0" sz="1400" lang="en-US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September 30, 2024</a:t>
            </a:fld>
            <a:endParaRPr altLang="zh-CN" b="0" dirty="0" sz="1400" lang="en-US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08" name="Rectangle 3"/>
          <p:cNvSpPr>
            <a:spLocks noGrp="1"/>
          </p:cNvSpPr>
          <p:nvPr>
            <p:ph type="body"/>
          </p:nvPr>
        </p:nvSpPr>
        <p:spPr>
          <a:xfrm>
            <a:off x="250825" y="1484313"/>
            <a:ext cx="8675688" cy="5170487"/>
          </a:xfrm>
        </p:spPr>
        <p:txBody>
          <a:bodyPr anchor="t" anchorCtr="0" bIns="45720" lIns="91440" rIns="91440" tIns="45720" vert="horz" wrap="square"/>
          <a:p>
            <a:pPr eaLnBrk="1" hangingPunct="1">
              <a:lnSpc>
                <a:spcPct val="90000"/>
              </a:lnSpc>
            </a:pPr>
            <a:r>
              <a:rPr altLang="zh-CN" b="1" dirty="0" lang="en-US">
                <a:latin typeface="Times New Roman" panose="02020603050405020304" pitchFamily="18" charset="0"/>
              </a:rPr>
              <a:t>C</a:t>
            </a:r>
            <a:r>
              <a:rPr altLang="en-US" b="1" dirty="0" lang="zh-CN">
                <a:latin typeface="Times New Roman" panose="02020603050405020304" pitchFamily="18" charset="0"/>
              </a:rPr>
              <a:t>语言的构成体系总览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eaLnBrk="1" hangingPunct="1" lvl="1">
              <a:lnSpc>
                <a:spcPct val="90000"/>
              </a:lnSpc>
            </a:pPr>
            <a:r>
              <a:rPr altLang="en-US" b="1" dirty="0" lang="zh-CN">
                <a:latin typeface="Times New Roman" panose="02020603050405020304" pitchFamily="18" charset="0"/>
              </a:rPr>
              <a:t>数据类型（数据结构</a:t>
            </a:r>
            <a:r>
              <a:rPr altLang="zh-CN" b="1" dirty="0" lang="en-US">
                <a:latin typeface="Times New Roman" panose="02020603050405020304" pitchFamily="18" charset="0"/>
              </a:rPr>
              <a:t>+</a:t>
            </a:r>
            <a:r>
              <a:rPr altLang="en-US" b="1" dirty="0" lang="zh-CN">
                <a:latin typeface="Times New Roman" panose="02020603050405020304" pitchFamily="18" charset="0"/>
              </a:rPr>
              <a:t>运算规则）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eaLnBrk="1" hangingPunct="1" lvl="2">
              <a:lnSpc>
                <a:spcPct val="90000"/>
              </a:lnSpc>
            </a:pPr>
            <a:r>
              <a:rPr altLang="en-US" b="1" dirty="0" lang="zh-CN">
                <a:solidFill>
                  <a:srgbClr val="00B050"/>
                </a:solidFill>
                <a:latin typeface="Times New Roman" panose="02020603050405020304" pitchFamily="18" charset="0"/>
              </a:rPr>
              <a:t>基本数据类型：整型、实型、字符型等</a:t>
            </a:r>
            <a:endParaRPr altLang="en-US" b="1" dirty="0" lang="zh-CN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eaLnBrk="1" hangingPunct="1" lvl="2">
              <a:lnSpc>
                <a:spcPct val="90000"/>
              </a:lnSpc>
            </a:pPr>
            <a:r>
              <a:rPr altLang="en-US" b="1" dirty="0" lang="zh-CN">
                <a:latin typeface="Times New Roman" panose="02020603050405020304" pitchFamily="18" charset="0"/>
              </a:rPr>
              <a:t>复杂数据类型：数组、指针、结构体、联合体等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eaLnBrk="1" hangingPunct="1" lvl="2">
              <a:lnSpc>
                <a:spcPct val="90000"/>
              </a:lnSpc>
            </a:pPr>
            <a:r>
              <a:rPr altLang="en-US" b="1" dirty="0" lang="zh-CN">
                <a:solidFill>
                  <a:srgbClr val="00B050"/>
                </a:solidFill>
                <a:latin typeface="Times New Roman" panose="02020603050405020304" pitchFamily="18" charset="0"/>
              </a:rPr>
              <a:t>运算符</a:t>
            </a:r>
            <a:endParaRPr altLang="en-US" b="1" dirty="0" lang="zh-CN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eaLnBrk="1" hangingPunct="1" lvl="1">
              <a:lnSpc>
                <a:spcPct val="90000"/>
              </a:lnSpc>
            </a:pPr>
            <a:r>
              <a:rPr altLang="en-US" b="1" dirty="0" lang="zh-CN">
                <a:latin typeface="Times New Roman" panose="02020603050405020304" pitchFamily="18" charset="0"/>
              </a:rPr>
              <a:t>语句（描述和控制操作步骤）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eaLnBrk="1" hangingPunct="1" lvl="2">
              <a:lnSpc>
                <a:spcPct val="90000"/>
              </a:lnSpc>
            </a:pPr>
            <a:r>
              <a:rPr altLang="en-US" b="1" dirty="0" lang="zh-CN">
                <a:latin typeface="Times New Roman" panose="02020603050405020304" pitchFamily="18" charset="0"/>
              </a:rPr>
              <a:t>支持结构化程序设计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eaLnBrk="1" hangingPunct="1" lvl="3">
              <a:lnSpc>
                <a:spcPct val="90000"/>
              </a:lnSpc>
            </a:pPr>
            <a:r>
              <a:rPr altLang="en-US" b="1" dirty="0" lang="zh-CN">
                <a:latin typeface="Times New Roman" panose="02020603050405020304" pitchFamily="18" charset="0"/>
              </a:rPr>
              <a:t>即</a:t>
            </a:r>
            <a:r>
              <a:rPr altLang="zh-CN" b="1" dirty="0" lang="en-US">
                <a:latin typeface="Times New Roman" panose="02020603050405020304" pitchFamily="18" charset="0"/>
              </a:rPr>
              <a:t>C</a:t>
            </a:r>
            <a:r>
              <a:rPr altLang="en-US" b="1" dirty="0" lang="zh-CN">
                <a:latin typeface="Times New Roman" panose="02020603050405020304" pitchFamily="18" charset="0"/>
              </a:rPr>
              <a:t>语言要有相应的语句来支持</a:t>
            </a:r>
            <a:r>
              <a:rPr altLang="en-US" b="1" dirty="0" lang="zh-CN">
                <a:solidFill>
                  <a:srgbClr val="00B050"/>
                </a:solidFill>
                <a:latin typeface="Times New Roman" panose="02020603050405020304" pitchFamily="18" charset="0"/>
              </a:rPr>
              <a:t>顺序</a:t>
            </a:r>
            <a:r>
              <a:rPr altLang="en-US" b="1" dirty="0" lang="zh-CN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altLang="en-US" b="1" dirty="0" lang="zh-CN">
                <a:solidFill>
                  <a:srgbClr val="00B050"/>
                </a:solidFill>
                <a:latin typeface="Times New Roman" panose="02020603050405020304" pitchFamily="18" charset="0"/>
              </a:rPr>
              <a:t>选择</a:t>
            </a:r>
            <a:r>
              <a:rPr altLang="en-US" b="1" dirty="0" lang="zh-CN">
                <a:latin typeface="Times New Roman" panose="02020603050405020304" pitchFamily="18" charset="0"/>
              </a:rPr>
              <a:t>和</a:t>
            </a:r>
            <a:r>
              <a:rPr altLang="en-US" b="1" dirty="0" sz="3200" lang="zh-CN">
                <a:solidFill>
                  <a:srgbClr val="FF0000"/>
                </a:solidFill>
                <a:latin typeface="Times New Roman" panose="02020603050405020304" pitchFamily="18" charset="0"/>
              </a:rPr>
              <a:t>循环</a:t>
            </a:r>
            <a:r>
              <a:rPr altLang="en-US" b="1" dirty="0" lang="zh-CN">
                <a:latin typeface="Times New Roman" panose="02020603050405020304" pitchFamily="18" charset="0"/>
              </a:rPr>
              <a:t>结构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eaLnBrk="1" hangingPunct="1" lvl="1">
              <a:lnSpc>
                <a:spcPct val="90000"/>
              </a:lnSpc>
            </a:pPr>
            <a:r>
              <a:rPr altLang="en-US" b="1" dirty="0" lang="zh-CN">
                <a:latin typeface="Times New Roman" panose="02020603050405020304" pitchFamily="18" charset="0"/>
              </a:rPr>
              <a:t>函数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eaLnBrk="1" hangingPunct="1" lvl="2">
              <a:lnSpc>
                <a:spcPct val="90000"/>
              </a:lnSpc>
            </a:pPr>
            <a:r>
              <a:rPr altLang="zh-CN" b="1" dirty="0" lang="en-US">
                <a:latin typeface="Times New Roman" panose="02020603050405020304" pitchFamily="18" charset="0"/>
              </a:rPr>
              <a:t>C</a:t>
            </a:r>
            <a:r>
              <a:rPr altLang="en-US" b="1" dirty="0" lang="zh-CN">
                <a:latin typeface="Times New Roman" panose="02020603050405020304" pitchFamily="18" charset="0"/>
              </a:rPr>
              <a:t>程序由一系列函数组成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eaLnBrk="1" hangingPunct="1" lvl="2">
              <a:lnSpc>
                <a:spcPct val="90000"/>
              </a:lnSpc>
            </a:pPr>
            <a:r>
              <a:rPr altLang="zh-CN" b="1" dirty="0" lang="en-US">
                <a:latin typeface="Times New Roman" panose="02020603050405020304" pitchFamily="18" charset="0"/>
              </a:rPr>
              <a:t>C</a:t>
            </a:r>
            <a:r>
              <a:rPr altLang="en-US" b="1" dirty="0" lang="zh-CN">
                <a:latin typeface="Times New Roman" panose="02020603050405020304" pitchFamily="18" charset="0"/>
              </a:rPr>
              <a:t>程序运行的基本单元</a:t>
            </a:r>
            <a:endParaRPr altLang="en-US" b="1" dirty="0" lang="zh-CN">
              <a:latin typeface="Times New Roman" panose="02020603050405020304" pitchFamily="18" charset="0"/>
            </a:endParaRPr>
          </a:p>
        </p:txBody>
      </p:sp>
      <p:sp>
        <p:nvSpPr>
          <p:cNvPr id="1048609" name="Rectangle 2"/>
          <p:cNvSpPr>
            <a:spLocks noGrp="1"/>
          </p:cNvSpPr>
          <p:nvPr>
            <p:ph type="title"/>
          </p:nvPr>
        </p:nvSpPr>
        <p:spPr>
          <a:xfrm>
            <a:off x="2784475" y="260350"/>
            <a:ext cx="6324600" cy="533400"/>
          </a:xfrm>
        </p:spPr>
        <p:txBody>
          <a:bodyPr anchor="ctr" anchorCtr="0" bIns="45720" lIns="91440" rIns="91440" tIns="45720" vert="horz" wrap="square"/>
          <a:p>
            <a:pPr eaLnBrk="1" hangingPunct="1"/>
            <a:r>
              <a:rPr altLang="en-US" dirty="0" lang="zh-CN">
                <a:latin typeface="黑体" panose="02010609060101010101" pitchFamily="49" charset="-122"/>
              </a:rPr>
              <a:t>第五章  循环结构程序设计</a:t>
            </a:r>
            <a:endParaRPr altLang="en-US" dirty="0" lang="zh-CN">
              <a:latin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Text Box 4"/>
          <p:cNvSpPr txBox="1"/>
          <p:nvPr/>
        </p:nvSpPr>
        <p:spPr>
          <a:xfrm>
            <a:off x="4730115" y="3507105"/>
            <a:ext cx="4293235" cy="2849245"/>
          </a:xfrm>
          <a:prstGeom prst="rect"/>
          <a:solidFill>
            <a:srgbClr val="CCFFFF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 wrap="square">
            <a:noAutofit/>
          </a:bodyPr>
          <a:p>
            <a:r>
              <a:rPr altLang="zh-CN" dirty="0" sz="2800" i="0" 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( i = 1</a:t>
            </a:r>
            <a:r>
              <a:rPr altLang="en-US" dirty="0" sz="2800" i="0" 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altLang="zh-CN" dirty="0" sz="2800" i="0" 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i&lt;=9 </a:t>
            </a:r>
            <a:r>
              <a:rPr altLang="en-US" dirty="0" sz="2800" i="0" 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altLang="zh-CN" dirty="0" sz="2800" i="0" 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i++)</a:t>
            </a:r>
            <a:endParaRPr altLang="zh-CN" dirty="0" sz="2800" i="0" lang="en-US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zh-CN" dirty="0" sz="2800" i="0" 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endParaRPr altLang="zh-CN" dirty="0" sz="2800" i="0" lang="en-US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zh-CN" dirty="0" sz="2400" i="0" lang="en-US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altLang="zh-CN" b="0" dirty="0" sz="2400" i="0" lang="en-US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altLang="zh-CN" b="0" dirty="0" sz="2400" i="0" lang="en-US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  ( j = 1</a:t>
            </a:r>
            <a:r>
              <a:rPr altLang="en-US" b="0" dirty="0" sz="2400" i="0" lang="zh-CN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altLang="zh-CN" b="0" dirty="0" sz="2400" i="0" lang="en-US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j&lt;=9</a:t>
            </a:r>
            <a:r>
              <a:rPr altLang="en-US" b="0" dirty="0" sz="2400" i="0" lang="zh-CN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altLang="zh-CN" b="0" dirty="0" sz="2400" i="0" lang="en-US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j++)</a:t>
            </a:r>
            <a:endParaRPr altLang="zh-CN" b="0" dirty="0" sz="2400" i="0" lang="en-US">
              <a:solidFill>
                <a:srgbClr val="2558A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zh-CN" b="0" dirty="0" sz="2400" i="0" lang="en-US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{</a:t>
            </a:r>
            <a:endParaRPr altLang="zh-CN" b="0" dirty="0" sz="2400" i="0" lang="en-US">
              <a:solidFill>
                <a:srgbClr val="2558A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zh-CN" b="0" dirty="0" sz="2400" i="0" lang="en-US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altLang="zh-CN" dirty="0" sz="3200" i="0" lang="en-US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altLang="zh-CN" dirty="0" sz="3200" i="0" lang="en-US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dirty="0" sz="3200" i="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altLang="en-US" dirty="0" sz="2400" i="0" lang="zh-CN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zh-CN" b="0" dirty="0" sz="2400" i="0" lang="en-US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……</a:t>
            </a:r>
            <a:endParaRPr altLang="en-US" b="0" dirty="0" sz="2400" i="0" lang="zh-CN">
              <a:solidFill>
                <a:srgbClr val="2558A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en-US" b="0" dirty="0" sz="2400" i="0" lang="zh-CN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altLang="zh-CN" b="0" dirty="0" sz="2400" i="0" lang="en-US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altLang="zh-CN" b="0" dirty="0" sz="2400" i="0" lang="en-US">
              <a:solidFill>
                <a:srgbClr val="2558A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altLang="en-US" dirty="0" sz="2800" i="0" lang="zh-CN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8805" name="Text Box 4"/>
          <p:cNvSpPr txBox="1"/>
          <p:nvPr/>
        </p:nvSpPr>
        <p:spPr>
          <a:xfrm>
            <a:off x="137795" y="3507105"/>
            <a:ext cx="4293235" cy="2834641"/>
          </a:xfrm>
          <a:prstGeom prst="rect"/>
          <a:solidFill>
            <a:srgbClr val="CCFFFF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 wrap="square">
            <a:spAutoFit/>
          </a:bodyPr>
          <a:p>
            <a:r>
              <a:rPr altLang="zh-CN" dirty="0" sz="2800" i="0" 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( i = 1</a:t>
            </a:r>
            <a:r>
              <a:rPr altLang="en-US" dirty="0" sz="2800" i="0" 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altLang="zh-CN" dirty="0" sz="2800" i="0" 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i&lt;=9 </a:t>
            </a:r>
            <a:r>
              <a:rPr altLang="en-US" dirty="0" sz="2800" i="0" 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altLang="zh-CN" dirty="0" sz="2800" i="0" 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i++)</a:t>
            </a:r>
            <a:endParaRPr altLang="zh-CN" dirty="0" sz="2800" i="0" lang="en-US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zh-CN" dirty="0" sz="2800" i="0" 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endParaRPr altLang="zh-CN" dirty="0" sz="2800" i="0" lang="en-US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zh-CN" dirty="0" sz="2400" i="0" lang="en-US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altLang="zh-CN" b="0" dirty="0" sz="2400" i="0" lang="en-US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altLang="zh-CN" b="0" dirty="0" sz="2400" i="0" lang="en-US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  ( j = 1</a:t>
            </a:r>
            <a:r>
              <a:rPr altLang="en-US" b="0" dirty="0" sz="2400" i="0" lang="zh-CN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altLang="zh-CN" b="0" dirty="0" sz="2400" i="0" lang="en-US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j&lt;=9</a:t>
            </a:r>
            <a:r>
              <a:rPr altLang="en-US" b="0" dirty="0" sz="2400" i="0" lang="zh-CN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altLang="zh-CN" b="0" dirty="0" sz="2400" i="0" lang="en-US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j++)</a:t>
            </a:r>
            <a:endParaRPr altLang="zh-CN" b="0" dirty="0" sz="2400" i="0" lang="en-US">
              <a:solidFill>
                <a:srgbClr val="2558A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zh-CN" b="0" dirty="0" sz="2400" i="0" lang="en-US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{</a:t>
            </a:r>
            <a:endParaRPr altLang="zh-CN" b="0" dirty="0" sz="2400" i="0" lang="en-US">
              <a:solidFill>
                <a:srgbClr val="2558A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zh-CN" b="0" dirty="0" sz="2400" i="0" lang="en-US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……</a:t>
            </a:r>
            <a:endParaRPr altLang="en-US" b="0" dirty="0" sz="2400" i="0" lang="zh-CN">
              <a:solidFill>
                <a:srgbClr val="2558A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en-US" b="0" dirty="0" sz="2400" i="0" lang="zh-CN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altLang="zh-CN" b="0" dirty="0" sz="2400" i="0" lang="en-US">
                <a:solidFill>
                  <a:srgbClr val="2558A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altLang="zh-CN" b="0" dirty="0" sz="2400" i="0" lang="en-US">
              <a:solidFill>
                <a:srgbClr val="2558A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zh-CN" dirty="0" sz="3200" i="0" 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altLang="zh-CN" dirty="0" sz="3200" i="0" lang="en-US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8806" name="Rectangle 2"/>
          <p:cNvSpPr>
            <a:spLocks noGrp="1"/>
          </p:cNvSpPr>
          <p:nvPr>
            <p:ph type="title"/>
          </p:nvPr>
        </p:nvSpPr>
        <p:spPr/>
        <p:txBody>
          <a:bodyPr anchor="ctr" anchorCtr="0" bIns="45720" lIns="91440" rIns="91440" tIns="45720" vert="horz" wrap="square"/>
          <a:p>
            <a:r>
              <a:rPr altLang="en-US" dirty="0" lang="zh-CN">
                <a:latin typeface="黑体" panose="02010609060101010101" pitchFamily="49" charset="-122"/>
              </a:rPr>
              <a:t>循环嵌套 </a:t>
            </a:r>
            <a:endParaRPr altLang="en-US" dirty="0" lang="zh-CN">
              <a:latin typeface="黑体" panose="02010609060101010101" pitchFamily="49" charset="-122"/>
            </a:endParaRPr>
          </a:p>
        </p:txBody>
      </p:sp>
      <p:sp>
        <p:nvSpPr>
          <p:cNvPr id="1048807" name="Rectangle 3"/>
          <p:cNvSpPr>
            <a:spLocks noGrp="1"/>
          </p:cNvSpPr>
          <p:nvPr>
            <p:ph type="body"/>
          </p:nvPr>
        </p:nvSpPr>
        <p:spPr>
          <a:xfrm>
            <a:off x="395288" y="1484313"/>
            <a:ext cx="8229600" cy="1728787"/>
          </a:xfrm>
        </p:spPr>
        <p:txBody>
          <a:bodyPr anchor="t" anchorCtr="0" bIns="45720" lIns="91440" rIns="91440" tIns="45720" vert="horz" wrap="square"/>
          <a:p>
            <a:pPr>
              <a:lnSpc>
                <a:spcPct val="90000"/>
              </a:lnSpc>
              <a:buNone/>
            </a:pPr>
            <a:r>
              <a:rPr altLang="zh-CN" dirty="0" sz="2800" lang="en-US">
                <a:latin typeface="Times New Roman" panose="02020603050405020304" pitchFamily="18" charset="0"/>
              </a:rPr>
              <a:t>C</a:t>
            </a:r>
            <a:r>
              <a:rPr altLang="en-US" dirty="0" sz="2800" lang="zh-CN">
                <a:latin typeface="Times New Roman" panose="02020603050405020304" pitchFamily="18" charset="0"/>
              </a:rPr>
              <a:t>语言规定</a:t>
            </a:r>
            <a:endParaRPr altLang="en-US" dirty="0" sz="2800" lang="zh-CN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altLang="en-US" dirty="0" sz="2400" lang="zh-CN">
                <a:latin typeface="Times New Roman" panose="02020603050405020304" pitchFamily="18" charset="0"/>
              </a:rPr>
              <a:t>内循环必须完全嵌套在外循环中</a:t>
            </a:r>
            <a:endParaRPr altLang="en-US" dirty="0" sz="2400" lang="zh-CN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altLang="en-US" b="1" dirty="0" sz="2400" lang="zh-CN">
                <a:solidFill>
                  <a:srgbClr val="CC3300"/>
                </a:solidFill>
                <a:latin typeface="Times New Roman" panose="02020603050405020304" pitchFamily="18" charset="0"/>
              </a:rPr>
              <a:t>内外循环不能交叉</a:t>
            </a:r>
            <a:endParaRPr altLang="en-US" b="1" dirty="0" sz="2400" lang="zh-CN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altLang="en-US" dirty="0" sz="2400" lang="zh-CN">
                <a:latin typeface="Times New Roman" panose="02020603050405020304" pitchFamily="18" charset="0"/>
              </a:rPr>
              <a:t>内外循环的循环控制变量不能重名，如 </a:t>
            </a:r>
            <a:r>
              <a:rPr altLang="zh-CN" dirty="0" sz="2400" lang="en-US">
                <a:latin typeface="Times New Roman" panose="02020603050405020304" pitchFamily="18" charset="0"/>
              </a:rPr>
              <a:t>i </a:t>
            </a:r>
            <a:r>
              <a:rPr altLang="en-US" dirty="0" sz="2400" lang="zh-CN">
                <a:latin typeface="Times New Roman" panose="02020603050405020304" pitchFamily="18" charset="0"/>
              </a:rPr>
              <a:t>和 </a:t>
            </a:r>
            <a:r>
              <a:rPr altLang="zh-CN" dirty="0" sz="2400" lang="en-US">
                <a:latin typeface="Times New Roman" panose="02020603050405020304" pitchFamily="18" charset="0"/>
              </a:rPr>
              <a:t>j</a:t>
            </a:r>
            <a:endParaRPr altLang="zh-CN" dirty="0" sz="2400" lang="en-US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altLang="en-US" dirty="0" 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808" name="Freeform 102"/>
          <p:cNvSpPr/>
          <p:nvPr/>
        </p:nvSpPr>
        <p:spPr>
          <a:xfrm>
            <a:off x="3130868" y="5300663"/>
            <a:ext cx="1547812" cy="1258887"/>
          </a:xfrm>
          <a:custGeom>
            <a:av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975" h="793">
                <a:moveTo>
                  <a:pt x="0" y="385"/>
                </a:moveTo>
                <a:cubicBezTo>
                  <a:pt x="41" y="589"/>
                  <a:pt x="83" y="793"/>
                  <a:pt x="227" y="748"/>
                </a:cubicBezTo>
                <a:cubicBezTo>
                  <a:pt x="371" y="703"/>
                  <a:pt x="749" y="226"/>
                  <a:pt x="862" y="113"/>
                </a:cubicBezTo>
                <a:cubicBezTo>
                  <a:pt x="975" y="0"/>
                  <a:pt x="941" y="34"/>
                  <a:pt x="907" y="68"/>
                </a:cubicBezTo>
              </a:path>
            </a:pathLst>
          </a:custGeom>
          <a:noFill/>
          <a:ln w="76200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altLang="en-US" lang="zh-CN"/>
          </a:p>
        </p:txBody>
      </p:sp>
      <p:grpSp>
        <p:nvGrpSpPr>
          <p:cNvPr id="111" name="Group 20"/>
          <p:cNvGrpSpPr/>
          <p:nvPr/>
        </p:nvGrpSpPr>
        <p:grpSpPr>
          <a:xfrm>
            <a:off x="7452043" y="5373688"/>
            <a:ext cx="1511300" cy="1223962"/>
            <a:chOff x="4808" y="3385"/>
            <a:chExt cx="952" cy="771"/>
          </a:xfrm>
        </p:grpSpPr>
        <p:sp>
          <p:nvSpPr>
            <p:cNvPr id="1048809" name="Line 99"/>
            <p:cNvSpPr/>
            <p:nvPr/>
          </p:nvSpPr>
          <p:spPr>
            <a:xfrm flipH="1">
              <a:off x="4808" y="3430"/>
              <a:ext cx="952" cy="635"/>
            </a:xfrm>
            <a:prstGeom prst="line"/>
            <a:ln w="76200" cap="sq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8810" name="Line 100"/>
            <p:cNvSpPr/>
            <p:nvPr/>
          </p:nvSpPr>
          <p:spPr>
            <a:xfrm>
              <a:off x="4944" y="3385"/>
              <a:ext cx="816" cy="771"/>
            </a:xfrm>
            <a:prstGeom prst="line"/>
            <a:ln w="76200" cap="sq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Rectangle 2"/>
          <p:cNvSpPr>
            <a:spLocks noGrp="1"/>
          </p:cNvSpPr>
          <p:nvPr>
            <p:ph type="title"/>
          </p:nvPr>
        </p:nvSpPr>
        <p:spPr>
          <a:xfrm>
            <a:off x="2514600" y="374650"/>
            <a:ext cx="6324600" cy="533400"/>
          </a:xfrm>
        </p:spPr>
        <p:txBody>
          <a:bodyPr anchor="ctr" anchorCtr="0" bIns="45720" lIns="91440" rIns="91440" tIns="45720" vert="horz" wrap="square"/>
          <a:p>
            <a:pPr>
              <a:buNone/>
            </a:pPr>
            <a:r>
              <a:rPr altLang="en-US" b="1" dirty="0" sz="3600" lang="en-US">
                <a:latin typeface="Times New Roman" panose="02020603050405020304" pitchFamily="18" charset="0"/>
              </a:rPr>
              <a:t>break语句进一步说明</a:t>
            </a:r>
            <a:endParaRPr altLang="en-US" b="1" dirty="0" sz="3600" 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812" name="Rectangle 3"/>
          <p:cNvSpPr>
            <a:spLocks noGrp="1"/>
          </p:cNvSpPr>
          <p:nvPr>
            <p:ph idx="1"/>
          </p:nvPr>
        </p:nvSpPr>
        <p:spPr>
          <a:xfrm>
            <a:off x="466725" y="1844675"/>
            <a:ext cx="5184775" cy="4176713"/>
          </a:xfrm>
        </p:spPr>
        <p:txBody>
          <a:bodyPr anchor="t" anchorCtr="0" bIns="45720" lIns="91440" rIns="91440" tIns="45720" vert="horz" wrap="square"/>
          <a:p>
            <a:pPr>
              <a:spcBef>
                <a:spcPct val="0"/>
              </a:spcBef>
            </a:pPr>
            <a:r>
              <a:rPr altLang="zh-CN" dirty="0" sz="2800" lang="en-US">
                <a:latin typeface="Times New Roman" panose="02020603050405020304" pitchFamily="18" charset="0"/>
              </a:rPr>
              <a:t>break</a:t>
            </a:r>
            <a:r>
              <a:rPr altLang="en-US" dirty="0" sz="2800" lang="zh-CN">
                <a:latin typeface="Times New Roman" panose="02020603050405020304" pitchFamily="18" charset="0"/>
              </a:rPr>
              <a:t>语句用于强制性中断循环，从</a:t>
            </a:r>
            <a:r>
              <a:rPr altLang="en-US" b="1" dirty="0" sz="2800" lang="zh-CN">
                <a:solidFill>
                  <a:srgbClr val="C00000"/>
                </a:solidFill>
                <a:latin typeface="Times New Roman" panose="02020603050405020304" pitchFamily="18" charset="0"/>
              </a:rPr>
              <a:t>循环语句</a:t>
            </a:r>
            <a:r>
              <a:rPr altLang="en-US" dirty="0" sz="2800" lang="zh-CN">
                <a:latin typeface="Times New Roman" panose="02020603050405020304" pitchFamily="18" charset="0"/>
              </a:rPr>
              <a:t>跳出</a:t>
            </a:r>
            <a:r>
              <a:rPr altLang="zh-CN" dirty="0" sz="2800" lang="en-US">
                <a:latin typeface="Times New Roman" panose="02020603050405020304" pitchFamily="18" charset="0"/>
              </a:rPr>
              <a:t>, </a:t>
            </a:r>
            <a:r>
              <a:rPr altLang="en-US" dirty="0" sz="2800" lang="zh-CN">
                <a:latin typeface="Times New Roman" panose="02020603050405020304" pitchFamily="18" charset="0"/>
              </a:rPr>
              <a:t>结束整个循环，转移到</a:t>
            </a:r>
            <a:r>
              <a:rPr altLang="en-US" b="1" dirty="0" sz="2800" lang="zh-CN">
                <a:solidFill>
                  <a:srgbClr val="C00000"/>
                </a:solidFill>
                <a:latin typeface="Times New Roman" panose="02020603050405020304" pitchFamily="18" charset="0"/>
              </a:rPr>
              <a:t>循环语句后面</a:t>
            </a:r>
            <a:r>
              <a:rPr altLang="en-US" dirty="0" sz="2800" lang="zh-CN">
                <a:latin typeface="Times New Roman" panose="02020603050405020304" pitchFamily="18" charset="0"/>
              </a:rPr>
              <a:t>语句去执行。</a:t>
            </a:r>
            <a:endParaRPr altLang="en-US" dirty="0" sz="2800" lang="zh-CN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altLang="en-US" dirty="0" sz="2800" lang="zh-CN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altLang="en-US" dirty="0" sz="2800" lang="zh-CN">
                <a:latin typeface="Times New Roman" panose="02020603050405020304" pitchFamily="18" charset="0"/>
              </a:rPr>
              <a:t>一般格式是</a:t>
            </a:r>
            <a:r>
              <a:rPr altLang="zh-CN" dirty="0" sz="2800" lang="en-US">
                <a:latin typeface="Times New Roman" panose="02020603050405020304" pitchFamily="18" charset="0"/>
              </a:rPr>
              <a:t>:</a:t>
            </a:r>
            <a:endParaRPr altLang="zh-CN" dirty="0" sz="2800" lang="en-US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altLang="zh-CN" dirty="0" sz="2800" lang="en-US">
                <a:latin typeface="Times New Roman" panose="02020603050405020304" pitchFamily="18" charset="0"/>
              </a:rPr>
              <a:t>                    </a:t>
            </a:r>
            <a:r>
              <a:rPr altLang="zh-CN" b="1" dirty="0" sz="2800" lang="en-US">
                <a:solidFill>
                  <a:srgbClr val="CC0066"/>
                </a:solidFill>
                <a:latin typeface="Times New Roman" panose="02020603050405020304" pitchFamily="18" charset="0"/>
              </a:rPr>
              <a:t>break </a:t>
            </a:r>
            <a:r>
              <a:rPr altLang="en-US" b="1" dirty="0" sz="2800" lang="zh-CN">
                <a:solidFill>
                  <a:srgbClr val="CC0066"/>
                </a:solidFill>
                <a:latin typeface="Times New Roman" panose="02020603050405020304" pitchFamily="18" charset="0"/>
              </a:rPr>
              <a:t>；</a:t>
            </a:r>
            <a:endParaRPr altLang="en-US" b="1" dirty="0" sz="2800" lang="zh-CN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altLang="en-US" b="1" dirty="0" sz="2800" lang="zh-CN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altLang="en-US" dirty="0" sz="2800" lang="zh-CN">
                <a:latin typeface="黑体" panose="02010609060101010101" pitchFamily="49" charset="-122"/>
              </a:rPr>
              <a:t>执行流程如图：</a:t>
            </a:r>
            <a:endParaRPr altLang="en-US" dirty="0" sz="2800" lang="zh-CN">
              <a:latin typeface="黑体" panose="02010609060101010101" pitchFamily="49" charset="-122"/>
            </a:endParaRPr>
          </a:p>
        </p:txBody>
      </p:sp>
      <p:grpSp>
        <p:nvGrpSpPr>
          <p:cNvPr id="113" name="Group 8"/>
          <p:cNvGrpSpPr/>
          <p:nvPr/>
        </p:nvGrpSpPr>
        <p:grpSpPr>
          <a:xfrm>
            <a:off x="6156325" y="1412875"/>
            <a:ext cx="2519363" cy="5184775"/>
            <a:chOff x="3878" y="890"/>
            <a:chExt cx="1587" cy="3266"/>
          </a:xfrm>
        </p:grpSpPr>
        <p:pic>
          <p:nvPicPr>
            <p:cNvPr id="2097158" name="Picture 30" descr="f10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3878" y="890"/>
              <a:ext cx="1587" cy="3266"/>
            </a:xfrm>
            <a:prstGeom prst="rect"/>
            <a:noFill/>
            <a:ln w="9525">
              <a:noFill/>
            </a:ln>
          </p:spPr>
        </p:pic>
        <p:sp>
          <p:nvSpPr>
            <p:cNvPr id="1048813" name="Oval 7"/>
            <p:cNvSpPr/>
            <p:nvPr/>
          </p:nvSpPr>
          <p:spPr>
            <a:xfrm>
              <a:off x="4966" y="2296"/>
              <a:ext cx="499" cy="544"/>
            </a:xfrm>
            <a:prstGeom prst="ellipse"/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 wrap="none"/>
            <a:p>
              <a:endParaRPr altLang="en-US" dirty="0" 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Rectangle 2"/>
          <p:cNvSpPr>
            <a:spLocks noGrp="1"/>
          </p:cNvSpPr>
          <p:nvPr>
            <p:ph type="title"/>
          </p:nvPr>
        </p:nvSpPr>
        <p:spPr>
          <a:xfrm>
            <a:off x="2514600" y="374650"/>
            <a:ext cx="6324600" cy="533400"/>
          </a:xfrm>
        </p:spPr>
        <p:txBody>
          <a:bodyPr anchor="ctr" anchorCtr="0" bIns="45720" lIns="91440" rIns="91440" tIns="45720" vert="horz" wrap="square"/>
          <a:p>
            <a:pPr>
              <a:buNone/>
            </a:pPr>
            <a:r>
              <a:rPr altLang="en-US" b="1" dirty="0" sz="3600" lang="en-US">
                <a:latin typeface="Times New Roman" panose="02020603050405020304" pitchFamily="18" charset="0"/>
              </a:rPr>
              <a:t>break语句进一步说明</a:t>
            </a:r>
            <a:endParaRPr altLang="en-US" b="1" dirty="0" sz="3600" 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815" name="Rectangle 3"/>
          <p:cNvSpPr>
            <a:spLocks noGrp="1"/>
          </p:cNvSpPr>
          <p:nvPr>
            <p:ph type="body"/>
          </p:nvPr>
        </p:nvSpPr>
        <p:spPr>
          <a:xfrm>
            <a:off x="468313" y="1484313"/>
            <a:ext cx="8351837" cy="5240337"/>
          </a:xfrm>
        </p:spPr>
        <p:txBody>
          <a:bodyPr anchor="t" anchorCtr="0" bIns="45720" lIns="91440" rIns="91440" tIns="45720" vert="horz" wrap="square"/>
          <a:p>
            <a:pPr>
              <a:lnSpc>
                <a:spcPct val="90000"/>
              </a:lnSpc>
            </a:pPr>
            <a:r>
              <a:rPr altLang="en-US" dirty="0" sz="2400" lang="zh-CN">
                <a:latin typeface="Times New Roman" panose="02020603050405020304" pitchFamily="18" charset="0"/>
              </a:rPr>
              <a:t>例：</a:t>
            </a:r>
            <a:endParaRPr altLang="zh-CN" dirty="0" sz="2400" lang="en-US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altLang="zh-CN" dirty="0" sz="2400" lang="en-US">
                <a:latin typeface="Times New Roman" panose="02020603050405020304" pitchFamily="18" charset="0"/>
              </a:rPr>
              <a:t>  </a:t>
            </a:r>
            <a:r>
              <a:rPr altLang="zh-CN" b="1" dirty="0" sz="2800" lang="en-US">
                <a:latin typeface="Times New Roman" panose="02020603050405020304" pitchFamily="18" charset="0"/>
              </a:rPr>
              <a:t>int  main( )</a:t>
            </a:r>
            <a:endParaRPr altLang="zh-CN" b="1" dirty="0" sz="2800" lang="en-US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altLang="zh-CN" b="1" dirty="0" sz="2800" lang="en-US">
                <a:latin typeface="Times New Roman" panose="02020603050405020304" pitchFamily="18" charset="0"/>
              </a:rPr>
              <a:t>   {   int t;</a:t>
            </a:r>
            <a:endParaRPr altLang="zh-CN" b="1" dirty="0" sz="2800" lang="en-US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altLang="zh-CN" b="1" dirty="0" sz="2800" lang="en-US">
                <a:latin typeface="Times New Roman" panose="02020603050405020304" pitchFamily="18" charset="0"/>
              </a:rPr>
              <a:t>       for  (t=0;  t&lt;100;  t++)</a:t>
            </a:r>
            <a:endParaRPr altLang="zh-CN" b="1" dirty="0" sz="2800" lang="en-US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altLang="zh-CN" b="1" dirty="0" sz="2800" lang="en-US">
                <a:latin typeface="Times New Roman" panose="02020603050405020304" pitchFamily="18" charset="0"/>
              </a:rPr>
              <a:t>       {   printf(“%3d”, t);</a:t>
            </a:r>
            <a:endParaRPr altLang="zh-CN" b="1" dirty="0" sz="2800" lang="en-US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altLang="zh-CN" b="1" dirty="0" sz="2800" lang="en-US">
                <a:latin typeface="Times New Roman" panose="02020603050405020304" pitchFamily="18" charset="0"/>
              </a:rPr>
              <a:t>           </a:t>
            </a:r>
            <a:r>
              <a:rPr altLang="en-US" b="1" dirty="0" sz="2800" lang="zh-CN">
                <a:latin typeface="Times New Roman" panose="02020603050405020304" pitchFamily="18" charset="0"/>
              </a:rPr>
              <a:t> </a:t>
            </a:r>
            <a:r>
              <a:rPr altLang="zh-CN" b="1" dirty="0" sz="2800" lang="en-US">
                <a:latin typeface="Times New Roman" panose="02020603050405020304" pitchFamily="18" charset="0"/>
              </a:rPr>
              <a:t>if  (t = =10)   </a:t>
            </a:r>
            <a:r>
              <a:rPr altLang="zh-CN" b="1" dirty="0" sz="3600" lang="en-US">
                <a:solidFill>
                  <a:srgbClr val="FF0000"/>
                </a:solidFill>
                <a:latin typeface="Times New Roman" panose="02020603050405020304" pitchFamily="18" charset="0"/>
              </a:rPr>
              <a:t>break;</a:t>
            </a:r>
            <a:endParaRPr altLang="zh-CN" b="1" dirty="0" sz="3600" lang="en-US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altLang="zh-CN" b="1" dirty="0" sz="2800" lang="en-US">
                <a:latin typeface="Times New Roman" panose="02020603050405020304" pitchFamily="18" charset="0"/>
              </a:rPr>
              <a:t>        }</a:t>
            </a:r>
            <a:endParaRPr altLang="zh-CN" b="1" dirty="0" sz="2800" lang="en-US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altLang="zh-CN" b="1" dirty="0" sz="2800" lang="en-US">
                <a:latin typeface="Times New Roman" panose="02020603050405020304" pitchFamily="18" charset="0"/>
              </a:rPr>
              <a:t>         return 0;</a:t>
            </a:r>
            <a:endParaRPr altLang="zh-CN" b="1" dirty="0" sz="2800" lang="en-US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altLang="zh-CN" b="1" dirty="0" sz="2800" lang="en-US">
                <a:latin typeface="Times New Roman" panose="02020603050405020304" pitchFamily="18" charset="0"/>
              </a:rPr>
              <a:t>    }</a:t>
            </a:r>
            <a:endParaRPr altLang="zh-CN" b="1" dirty="0" sz="2800" lang="en-US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altLang="zh-CN" b="1" dirty="0" sz="2800" lang="en-US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altLang="en-US" dirty="0" sz="2400" lang="zh-CN">
                <a:latin typeface="Times New Roman" panose="02020603050405020304" pitchFamily="18" charset="0"/>
              </a:rPr>
              <a:t>程序运行结果 </a:t>
            </a:r>
            <a:r>
              <a:rPr altLang="zh-CN" dirty="0" sz="2400" lang="en-US">
                <a:latin typeface="Times New Roman" panose="02020603050405020304" pitchFamily="18" charset="0"/>
              </a:rPr>
              <a:t>:   0  1  2  3  4  5  6  7  8  9  10</a:t>
            </a:r>
            <a:endParaRPr altLang="en-US" dirty="0" sz="2400" 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15" name="Group 33"/>
          <p:cNvGrpSpPr/>
          <p:nvPr/>
        </p:nvGrpSpPr>
        <p:grpSpPr>
          <a:xfrm>
            <a:off x="5364163" y="1546225"/>
            <a:ext cx="3603625" cy="3827463"/>
            <a:chOff x="3198" y="1388"/>
            <a:chExt cx="2270" cy="2411"/>
          </a:xfrm>
        </p:grpSpPr>
        <p:sp>
          <p:nvSpPr>
            <p:cNvPr id="1048816" name="Line 5"/>
            <p:cNvSpPr/>
            <p:nvPr/>
          </p:nvSpPr>
          <p:spPr>
            <a:xfrm>
              <a:off x="4333" y="1388"/>
              <a:ext cx="0" cy="157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817" name="Rectangle 6"/>
            <p:cNvSpPr/>
            <p:nvPr/>
          </p:nvSpPr>
          <p:spPr>
            <a:xfrm>
              <a:off x="3853" y="1545"/>
              <a:ext cx="960" cy="196"/>
            </a:xfrm>
            <a:prstGeom prst="rect"/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0" wrap="none"/>
            <a:p>
              <a:pPr algn="ctr" eaLnBrk="0" hangingPunct="0"/>
              <a:r>
                <a:rPr altLang="zh-CN" b="0" dirty="0" sz="1600" i="0" lang="en-US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t=0</a:t>
              </a:r>
              <a:endParaRPr altLang="zh-CN" b="0" dirty="0" sz="1600" i="0" lang="en-US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818" name="Rectangle 7"/>
            <p:cNvSpPr/>
            <p:nvPr/>
          </p:nvSpPr>
          <p:spPr>
            <a:xfrm>
              <a:off x="3809" y="2409"/>
              <a:ext cx="961" cy="196"/>
            </a:xfrm>
            <a:prstGeom prst="rect"/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0" wrap="none"/>
            <a:p>
              <a:pPr algn="ctr" eaLnBrk="0" hangingPunct="0"/>
              <a:r>
                <a:rPr altLang="zh-CN" b="0" dirty="0" sz="1600" i="0" lang="en-US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printf(“%3d”,t);</a:t>
              </a:r>
              <a:endParaRPr altLang="en-US" b="0" dirty="0" sz="1600" i="0" lang="zh-CN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819" name="Rectangle 8"/>
            <p:cNvSpPr/>
            <p:nvPr/>
          </p:nvSpPr>
          <p:spPr>
            <a:xfrm>
              <a:off x="3853" y="3170"/>
              <a:ext cx="960" cy="197"/>
            </a:xfrm>
            <a:prstGeom prst="rect"/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0" wrap="none"/>
            <a:p>
              <a:pPr algn="ctr" eaLnBrk="0" hangingPunct="0"/>
              <a:r>
                <a:rPr altLang="zh-CN" b="0" dirty="0" sz="1600" i="0" lang="en-US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t++</a:t>
              </a:r>
              <a:endParaRPr altLang="zh-CN" b="0" dirty="0" sz="1600" i="0" lang="en-US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820" name="Rectangle 9"/>
            <p:cNvSpPr/>
            <p:nvPr/>
          </p:nvSpPr>
          <p:spPr>
            <a:xfrm>
              <a:off x="3565" y="3603"/>
              <a:ext cx="1484" cy="196"/>
            </a:xfrm>
            <a:prstGeom prst="rect"/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0" wrap="none"/>
            <a:p>
              <a:pPr algn="ctr" eaLnBrk="0" hangingPunct="0"/>
              <a:r>
                <a:rPr altLang="zh-CN" b="0" dirty="0" sz="1600" i="0" lang="en-US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for</a:t>
              </a:r>
              <a:r>
                <a:rPr altLang="en-US" b="0" dirty="0" sz="16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语句的下一语句</a:t>
              </a:r>
              <a:endParaRPr altLang="en-US" b="0" dirty="0" sz="1600" i="0" lang="zh-CN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821" name="Line 10"/>
            <p:cNvSpPr/>
            <p:nvPr/>
          </p:nvSpPr>
          <p:spPr>
            <a:xfrm>
              <a:off x="4333" y="1741"/>
              <a:ext cx="0" cy="158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822" name="AutoShape 11"/>
            <p:cNvSpPr/>
            <p:nvPr/>
          </p:nvSpPr>
          <p:spPr>
            <a:xfrm>
              <a:off x="3853" y="1899"/>
              <a:ext cx="960" cy="353"/>
            </a:xfrm>
            <a:prstGeom prst="diamond"/>
            <a:noFill/>
            <a:ln w="38100" cap="sq" cmpd="sng">
              <a:solidFill>
                <a:srgbClr val="CC0066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0" wrap="none"/>
            <a:p>
              <a:pPr algn="ctr" eaLnBrk="0" hangingPunct="0"/>
              <a:r>
                <a:rPr altLang="zh-CN" b="0" dirty="0" sz="1600" i="0" lang="en-US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t&lt;100</a:t>
              </a:r>
              <a:endParaRPr altLang="zh-CN" b="0" dirty="0" sz="1600" i="0" lang="en-US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823" name="Line 12"/>
            <p:cNvSpPr/>
            <p:nvPr/>
          </p:nvSpPr>
          <p:spPr>
            <a:xfrm>
              <a:off x="4333" y="2252"/>
              <a:ext cx="0" cy="157"/>
            </a:xfrm>
            <a:prstGeom prst="line"/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824" name="Line 13"/>
            <p:cNvSpPr/>
            <p:nvPr/>
          </p:nvSpPr>
          <p:spPr>
            <a:xfrm>
              <a:off x="4333" y="2605"/>
              <a:ext cx="0" cy="157"/>
            </a:xfrm>
            <a:prstGeom prst="line"/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825" name="Line 15"/>
            <p:cNvSpPr/>
            <p:nvPr/>
          </p:nvSpPr>
          <p:spPr>
            <a:xfrm flipH="1">
              <a:off x="3198" y="3485"/>
              <a:ext cx="1135" cy="0"/>
            </a:xfrm>
            <a:prstGeom prst="line"/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826" name="Line 16"/>
            <p:cNvSpPr/>
            <p:nvPr/>
          </p:nvSpPr>
          <p:spPr>
            <a:xfrm flipV="1">
              <a:off x="3198" y="1820"/>
              <a:ext cx="0" cy="1655"/>
            </a:xfrm>
            <a:prstGeom prst="line"/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827" name="Line 17"/>
            <p:cNvSpPr/>
            <p:nvPr/>
          </p:nvSpPr>
          <p:spPr>
            <a:xfrm>
              <a:off x="3198" y="1820"/>
              <a:ext cx="1135" cy="0"/>
            </a:xfrm>
            <a:prstGeom prst="line"/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828" name="Line 18"/>
            <p:cNvSpPr/>
            <p:nvPr/>
          </p:nvSpPr>
          <p:spPr>
            <a:xfrm>
              <a:off x="4813" y="2075"/>
              <a:ext cx="655" cy="0"/>
            </a:xfrm>
            <a:prstGeom prst="line"/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829" name="Line 19"/>
            <p:cNvSpPr/>
            <p:nvPr/>
          </p:nvSpPr>
          <p:spPr>
            <a:xfrm flipH="1">
              <a:off x="5462" y="2095"/>
              <a:ext cx="3" cy="1607"/>
            </a:xfrm>
            <a:prstGeom prst="line"/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830" name="Line 21"/>
            <p:cNvSpPr/>
            <p:nvPr/>
          </p:nvSpPr>
          <p:spPr>
            <a:xfrm>
              <a:off x="4332" y="3022"/>
              <a:ext cx="0" cy="151"/>
            </a:xfrm>
            <a:prstGeom prst="line"/>
            <a:ln w="38100" cap="sq" cmpd="sng">
              <a:solidFill>
                <a:srgbClr val="CC0066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831" name="Text Box 22"/>
            <p:cNvSpPr txBox="1"/>
            <p:nvPr/>
          </p:nvSpPr>
          <p:spPr>
            <a:xfrm>
              <a:off x="4785" y="1842"/>
              <a:ext cx="180" cy="212"/>
            </a:xfrm>
            <a:prstGeom prst="rect"/>
            <a:noFill/>
            <a:ln w="38100">
              <a:noFill/>
            </a:ln>
          </p:spPr>
          <p:txBody>
            <a:bodyPr anchor="t" anchorCtr="0" wrap="none">
              <a:spAutoFit/>
            </a:bodyPr>
            <a:p>
              <a:pPr algn="ctr" eaLnBrk="0" hangingPunct="0"/>
              <a:r>
                <a:rPr altLang="en-US" b="0" dirty="0" sz="16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altLang="en-US" b="0" dirty="0" sz="1600" i="0" lang="zh-CN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832" name="Line 26"/>
            <p:cNvSpPr/>
            <p:nvPr/>
          </p:nvSpPr>
          <p:spPr>
            <a:xfrm>
              <a:off x="4332" y="3385"/>
              <a:ext cx="0" cy="90"/>
            </a:xfrm>
            <a:prstGeom prst="line"/>
            <a:ln w="38100" cap="flat" cmpd="sng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8833" name="Line 27"/>
            <p:cNvSpPr/>
            <p:nvPr/>
          </p:nvSpPr>
          <p:spPr>
            <a:xfrm flipH="1">
              <a:off x="5057" y="3702"/>
              <a:ext cx="408" cy="0"/>
            </a:xfrm>
            <a:prstGeom prst="line"/>
            <a:ln w="38100" cap="flat" cmpd="sng">
              <a:solidFill>
                <a:srgbClr val="CC0066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48834" name="Line 28"/>
            <p:cNvSpPr/>
            <p:nvPr/>
          </p:nvSpPr>
          <p:spPr>
            <a:xfrm>
              <a:off x="4785" y="2886"/>
              <a:ext cx="680" cy="0"/>
            </a:xfrm>
            <a:prstGeom prst="line"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8835" name="Text Box 29"/>
            <p:cNvSpPr txBox="1"/>
            <p:nvPr/>
          </p:nvSpPr>
          <p:spPr>
            <a:xfrm>
              <a:off x="4014" y="2205"/>
              <a:ext cx="308" cy="212"/>
            </a:xfrm>
            <a:prstGeom prst="rect"/>
            <a:noFill/>
            <a:ln w="38100">
              <a:noFill/>
            </a:ln>
          </p:spPr>
          <p:txBody>
            <a:bodyPr anchor="t" anchorCtr="0" wrap="none">
              <a:spAutoFit/>
            </a:bodyPr>
            <a:p>
              <a:pPr algn="ctr" eaLnBrk="0" hangingPunct="0"/>
              <a:r>
                <a:rPr altLang="en-US" b="0" dirty="0" sz="16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非</a:t>
              </a:r>
              <a:r>
                <a:rPr altLang="zh-CN" b="0" dirty="0" sz="1600" i="0" lang="en-US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altLang="zh-CN" b="0" dirty="0" sz="1600" i="0" lang="en-US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836" name="AutoShape 30"/>
            <p:cNvSpPr/>
            <p:nvPr/>
          </p:nvSpPr>
          <p:spPr>
            <a:xfrm>
              <a:off x="3878" y="2740"/>
              <a:ext cx="907" cy="272"/>
            </a:xfrm>
            <a:prstGeom prst="diamond"/>
            <a:noFill/>
            <a:ln w="38100" cap="sq" cmpd="sng">
              <a:solidFill>
                <a:srgbClr val="339966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0" wrap="none"/>
            <a:p>
              <a:pPr algn="ctr" eaLnBrk="0" hangingPunct="0"/>
              <a:r>
                <a:rPr altLang="zh-CN" b="0" dirty="0" sz="1600" i="0" lang="en-US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 == 10</a:t>
              </a:r>
              <a:endParaRPr altLang="zh-CN" b="0" dirty="0" sz="1600" i="0" lang="en-US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837" name="Text Box 31"/>
            <p:cNvSpPr txBox="1"/>
            <p:nvPr/>
          </p:nvSpPr>
          <p:spPr>
            <a:xfrm>
              <a:off x="4785" y="2701"/>
              <a:ext cx="308" cy="212"/>
            </a:xfrm>
            <a:prstGeom prst="rect"/>
            <a:noFill/>
            <a:ln w="38100">
              <a:noFill/>
            </a:ln>
          </p:spPr>
          <p:txBody>
            <a:bodyPr anchor="t" anchorCtr="0" wrap="none">
              <a:spAutoFit/>
            </a:bodyPr>
            <a:p>
              <a:pPr algn="ctr" eaLnBrk="0" hangingPunct="0"/>
              <a:r>
                <a:rPr altLang="en-US" b="0" dirty="0" sz="16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非</a:t>
              </a:r>
              <a:r>
                <a:rPr altLang="zh-CN" b="0" dirty="0" sz="1600" i="0" lang="en-US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altLang="zh-CN" b="0" dirty="0" sz="1600" i="0" lang="en-US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838" name="Text Box 32"/>
            <p:cNvSpPr txBox="1"/>
            <p:nvPr/>
          </p:nvSpPr>
          <p:spPr>
            <a:xfrm>
              <a:off x="4106" y="2991"/>
              <a:ext cx="180" cy="212"/>
            </a:xfrm>
            <a:prstGeom prst="rect"/>
            <a:noFill/>
            <a:ln w="38100">
              <a:noFill/>
            </a:ln>
          </p:spPr>
          <p:txBody>
            <a:bodyPr anchor="t" anchorCtr="0" wrap="none">
              <a:spAutoFit/>
            </a:bodyPr>
            <a:p>
              <a:pPr algn="ctr" eaLnBrk="0" hangingPunct="0"/>
              <a:r>
                <a:rPr altLang="en-US" b="0" dirty="0" sz="16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altLang="en-US" b="0" dirty="0" sz="1600" i="0" lang="zh-CN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Rectangle 2"/>
          <p:cNvSpPr>
            <a:spLocks noGrp="1"/>
          </p:cNvSpPr>
          <p:nvPr>
            <p:ph type="title"/>
          </p:nvPr>
        </p:nvSpPr>
        <p:spPr/>
        <p:txBody>
          <a:bodyPr anchor="ctr" anchorCtr="0" bIns="45720" lIns="91440" rIns="91440" tIns="45720" vert="horz" wrap="square"/>
          <a:p>
            <a:r>
              <a:rPr altLang="zh-CN" b="1" dirty="0" sz="3600" lang="en-US">
                <a:latin typeface="Times New Roman" panose="02020603050405020304" pitchFamily="18" charset="0"/>
              </a:rPr>
              <a:t>continue </a:t>
            </a:r>
            <a:r>
              <a:rPr altLang="en-US" b="1" dirty="0" sz="3600" lang="zh-CN">
                <a:latin typeface="Times New Roman" panose="02020603050405020304" pitchFamily="18" charset="0"/>
              </a:rPr>
              <a:t>语句 </a:t>
            </a:r>
            <a:endParaRPr altLang="en-US" b="1" dirty="0" sz="3600" 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840" name="Rectangle 3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3959225"/>
          </a:xfrm>
        </p:spPr>
        <p:txBody>
          <a:bodyPr anchor="t" anchorCtr="0" bIns="45720" lIns="91440" rIns="91440" tIns="45720" vert="horz" wrap="square"/>
          <a:p>
            <a:pPr>
              <a:lnSpc>
                <a:spcPct val="90000"/>
              </a:lnSpc>
            </a:pPr>
            <a:r>
              <a:rPr altLang="en-US" dirty="0" lang="zh-CN">
                <a:latin typeface="Times New Roman" panose="02020603050405020304" pitchFamily="18" charset="0"/>
              </a:rPr>
              <a:t>作用：提前结束</a:t>
            </a:r>
            <a:r>
              <a:rPr altLang="en-US" dirty="0" lang="zh-CN">
                <a:solidFill>
                  <a:srgbClr val="CC3300"/>
                </a:solidFill>
                <a:latin typeface="Times New Roman" panose="02020603050405020304" pitchFamily="18" charset="0"/>
              </a:rPr>
              <a:t>本轮循环</a:t>
            </a:r>
            <a:r>
              <a:rPr altLang="en-US" dirty="0" lang="zh-CN">
                <a:latin typeface="Times New Roman" panose="02020603050405020304" pitchFamily="18" charset="0"/>
              </a:rPr>
              <a:t>，强行执行</a:t>
            </a:r>
            <a:r>
              <a:rPr altLang="en-US" dirty="0" lang="zh-CN">
                <a:solidFill>
                  <a:srgbClr val="C00000"/>
                </a:solidFill>
                <a:latin typeface="Times New Roman" panose="02020603050405020304" pitchFamily="18" charset="0"/>
              </a:rPr>
              <a:t>下一轮循环</a:t>
            </a:r>
            <a:r>
              <a:rPr altLang="zh-CN" dirty="0" lang="en-US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endParaRPr altLang="zh-CN" dirty="0" lang="en-US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altLang="en-US" dirty="0" lang="zh-CN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altLang="en-US" dirty="0" lang="zh-CN">
                <a:latin typeface="Times New Roman" panose="02020603050405020304" pitchFamily="18" charset="0"/>
              </a:rPr>
              <a:t>一般格式是</a:t>
            </a:r>
            <a:r>
              <a:rPr altLang="zh-CN" dirty="0" lang="en-US">
                <a:latin typeface="Times New Roman" panose="02020603050405020304" pitchFamily="18" charset="0"/>
              </a:rPr>
              <a:t>:</a:t>
            </a:r>
            <a:endParaRPr altLang="zh-CN" dirty="0" lang="en-US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altLang="zh-CN" dirty="0" lang="en-US">
                <a:latin typeface="Times New Roman" panose="02020603050405020304" pitchFamily="18" charset="0"/>
              </a:rPr>
              <a:t>             </a:t>
            </a:r>
            <a:r>
              <a:rPr altLang="zh-CN" b="1" dirty="0" lang="en-US">
                <a:solidFill>
                  <a:srgbClr val="CC0066"/>
                </a:solidFill>
                <a:latin typeface="Times New Roman" panose="02020603050405020304" pitchFamily="18" charset="0"/>
              </a:rPr>
              <a:t>continue </a:t>
            </a:r>
            <a:r>
              <a:rPr altLang="en-US" b="1" dirty="0" lang="zh-CN">
                <a:solidFill>
                  <a:srgbClr val="CC0066"/>
                </a:solidFill>
                <a:latin typeface="Times New Roman" panose="02020603050405020304" pitchFamily="18" charset="0"/>
              </a:rPr>
              <a:t>；</a:t>
            </a:r>
            <a:endParaRPr altLang="en-US" b="1" dirty="0" lang="zh-CN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altLang="en-US" b="1" dirty="0" lang="zh-CN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altLang="en-US" dirty="0" lang="zh-CN">
                <a:latin typeface="黑体" panose="02010609060101010101" pitchFamily="49" charset="-122"/>
              </a:rPr>
              <a:t>执行流程如图：</a:t>
            </a:r>
            <a:endParaRPr altLang="en-US" dirty="0" lang="zh-CN">
              <a:latin typeface="黑体" panose="02010609060101010101" pitchFamily="49" charset="-122"/>
            </a:endParaRPr>
          </a:p>
        </p:txBody>
      </p:sp>
      <p:grpSp>
        <p:nvGrpSpPr>
          <p:cNvPr id="117" name="Group 8"/>
          <p:cNvGrpSpPr/>
          <p:nvPr/>
        </p:nvGrpSpPr>
        <p:grpSpPr>
          <a:xfrm>
            <a:off x="6248400" y="2044700"/>
            <a:ext cx="2211388" cy="4697413"/>
            <a:chOff x="3516" y="1361"/>
            <a:chExt cx="1393" cy="2959"/>
          </a:xfrm>
        </p:grpSpPr>
        <p:pic>
          <p:nvPicPr>
            <p:cNvPr id="2097159" name="Picture 48" descr="f11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3516" y="1361"/>
              <a:ext cx="1393" cy="2959"/>
            </a:xfrm>
            <a:prstGeom prst="rect"/>
            <a:noFill/>
            <a:ln w="9525">
              <a:noFill/>
            </a:ln>
          </p:spPr>
        </p:pic>
        <p:sp>
          <p:nvSpPr>
            <p:cNvPr id="1048841" name="Oval 7"/>
            <p:cNvSpPr/>
            <p:nvPr/>
          </p:nvSpPr>
          <p:spPr>
            <a:xfrm>
              <a:off x="4286" y="2614"/>
              <a:ext cx="545" cy="544"/>
            </a:xfrm>
            <a:prstGeom prst="ellipse"/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 wrap="none"/>
            <a:p>
              <a:endParaRPr altLang="en-US" dirty="0" 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6"/>
          <p:cNvGrpSpPr/>
          <p:nvPr/>
        </p:nvGrpSpPr>
        <p:grpSpPr>
          <a:xfrm>
            <a:off x="1547813" y="1412875"/>
            <a:ext cx="2519362" cy="5184775"/>
            <a:chOff x="3878" y="890"/>
            <a:chExt cx="1587" cy="3266"/>
          </a:xfrm>
        </p:grpSpPr>
        <p:pic>
          <p:nvPicPr>
            <p:cNvPr id="2097160" name="Picture 30" descr="f10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3878" y="890"/>
              <a:ext cx="1587" cy="3266"/>
            </a:xfrm>
            <a:prstGeom prst="rect"/>
            <a:noFill/>
            <a:ln w="9525">
              <a:noFill/>
            </a:ln>
          </p:spPr>
        </p:pic>
        <p:sp>
          <p:nvSpPr>
            <p:cNvPr id="1048842" name="Oval 8"/>
            <p:cNvSpPr/>
            <p:nvPr/>
          </p:nvSpPr>
          <p:spPr>
            <a:xfrm>
              <a:off x="4966" y="2296"/>
              <a:ext cx="499" cy="544"/>
            </a:xfrm>
            <a:prstGeom prst="ellipse"/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 wrap="none"/>
            <a:p>
              <a:endParaRPr altLang="en-US" dirty="0" 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0" name="Group 9"/>
          <p:cNvGrpSpPr/>
          <p:nvPr/>
        </p:nvGrpSpPr>
        <p:grpSpPr>
          <a:xfrm>
            <a:off x="5529263" y="1700213"/>
            <a:ext cx="2714625" cy="4968875"/>
            <a:chOff x="3516" y="1361"/>
            <a:chExt cx="1393" cy="2959"/>
          </a:xfrm>
        </p:grpSpPr>
        <p:pic>
          <p:nvPicPr>
            <p:cNvPr id="2097161" name="Picture 48" descr="f11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3516" y="1361"/>
              <a:ext cx="1393" cy="2959"/>
            </a:xfrm>
            <a:prstGeom prst="rect"/>
            <a:noFill/>
            <a:ln w="9525">
              <a:noFill/>
            </a:ln>
          </p:spPr>
        </p:pic>
        <p:sp>
          <p:nvSpPr>
            <p:cNvPr id="1048843" name="Oval 11"/>
            <p:cNvSpPr/>
            <p:nvPr/>
          </p:nvSpPr>
          <p:spPr>
            <a:xfrm>
              <a:off x="4286" y="2614"/>
              <a:ext cx="545" cy="544"/>
            </a:xfrm>
            <a:prstGeom prst="ellipse"/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 wrap="none"/>
            <a:p>
              <a:endParaRPr altLang="en-US" dirty="0" 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48844" name="Rectangle 2"/>
          <p:cNvSpPr txBox="1"/>
          <p:nvPr/>
        </p:nvSpPr>
        <p:spPr>
          <a:xfrm>
            <a:off x="2514600" y="228600"/>
            <a:ext cx="6324600" cy="533400"/>
          </a:xfrm>
          <a:prstGeom prst="rect"/>
        </p:spPr>
        <p:txBody>
          <a:bodyPr anchor="ctr" anchorCtr="0" bIns="45720" lIns="91440" rIns="91440" tIns="45720" vert="horz" wrap="square"/>
          <a:lstStyle>
            <a:lvl1pPr algn="r" eaLnBrk="0" fontAlgn="base" hangingPunct="0" rtl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eaLnBrk="0" fontAlgn="base" hangingPunct="0" rtl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eaLnBrk="0" fontAlgn="base" hangingPunct="0" rtl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eaLnBrk="0" fontAlgn="base" hangingPunct="0" rtl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eaLnBrk="0" fontAlgn="base" hangingPunct="0" rtl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r" fontAlgn="base" marL="457200" rtl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algn="r" fontAlgn="base" marL="914400" rtl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algn="r" fontAlgn="base" marL="1371600" rtl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algn="r" fontAlgn="base" marL="1828800" rtl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altLang="en-US" b="1" dirty="0" i="0" lang="zh-CN" smtClean="0">
                <a:latin typeface="+mn-ea"/>
                <a:ea typeface="+mn-ea"/>
              </a:rPr>
              <a:t>区别</a:t>
            </a:r>
            <a:endParaRPr altLang="en-US" b="1" dirty="0" i="0" lang="zh-CN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Rectangle 2"/>
          <p:cNvSpPr>
            <a:spLocks noGrp="1"/>
          </p:cNvSpPr>
          <p:nvPr>
            <p:ph type="title"/>
          </p:nvPr>
        </p:nvSpPr>
        <p:spPr/>
        <p:txBody>
          <a:bodyPr anchor="ctr" anchorCtr="0" bIns="45720" lIns="91440" rIns="91440" tIns="45720" vert="horz" wrap="square"/>
          <a:p>
            <a:r>
              <a:rPr altLang="zh-CN" b="1" dirty="0" lang="en-US">
                <a:latin typeface="Times New Roman" panose="02020603050405020304" pitchFamily="18" charset="0"/>
              </a:rPr>
              <a:t>continue</a:t>
            </a:r>
            <a:r>
              <a:rPr altLang="en-US" b="1" dirty="0" lang="zh-CN">
                <a:latin typeface="Times New Roman" panose="02020603050405020304" pitchFamily="18" charset="0"/>
              </a:rPr>
              <a:t>语句举例</a:t>
            </a:r>
            <a:endParaRPr altLang="en-US" b="1" dirty="0" 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852" name="Rectangle 3"/>
          <p:cNvSpPr>
            <a:spLocks noGrp="1"/>
          </p:cNvSpPr>
          <p:nvPr>
            <p:ph type="body" sz="half" idx="1"/>
          </p:nvPr>
        </p:nvSpPr>
        <p:spPr>
          <a:xfrm>
            <a:off x="250825" y="1341438"/>
            <a:ext cx="8135938" cy="5026025"/>
          </a:xfrm>
        </p:spPr>
        <p:txBody>
          <a:bodyPr anchor="t" anchorCtr="0" bIns="45720" lIns="91440" rIns="91440" tIns="45720" vert="horz" wrap="square"/>
          <a:p>
            <a:pPr>
              <a:buClrTx/>
              <a:buSzTx/>
              <a:buFont typeface="Wingdings" panose="05000000000000000000" pitchFamily="2" charset="2"/>
            </a:pPr>
            <a:r>
              <a:rPr altLang="en-US" dirty="0" sz="2800" lang="zh-CN">
                <a:latin typeface="Times New Roman" panose="02020603050405020304" pitchFamily="18" charset="0"/>
              </a:rPr>
              <a:t>问题：输入整数，只输出正数。（当用户输入</a:t>
            </a:r>
            <a:r>
              <a:rPr altLang="zh-CN" dirty="0" sz="2800" lang="en-US">
                <a:latin typeface="Times New Roman" panose="02020603050405020304" pitchFamily="18" charset="0"/>
              </a:rPr>
              <a:t>100</a:t>
            </a:r>
            <a:r>
              <a:rPr altLang="en-US" dirty="0" sz="2800" lang="zh-CN">
                <a:latin typeface="Times New Roman" panose="02020603050405020304" pitchFamily="18" charset="0"/>
              </a:rPr>
              <a:t>时，表示结束）</a:t>
            </a:r>
            <a:endParaRPr altLang="en-US" dirty="0" sz="2800" lang="zh-CN"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</a:pPr>
            <a:r>
              <a:rPr altLang="en-US" dirty="0" sz="2800" lang="zh-CN">
                <a:latin typeface="Times New Roman" panose="02020603050405020304" pitchFamily="18" charset="0"/>
              </a:rPr>
              <a:t>问题分析</a:t>
            </a:r>
            <a:endParaRPr altLang="en-US" dirty="0" sz="2800" lang="zh-CN">
              <a:latin typeface="Times New Roman" panose="02020603050405020304" pitchFamily="18" charset="0"/>
            </a:endParaRPr>
          </a:p>
          <a:p>
            <a:pPr lvl="1">
              <a:buSzPct val="50000"/>
              <a:buFont typeface="Wingdings 2" panose="05020102010507070707" pitchFamily="18" charset="2"/>
            </a:pPr>
            <a:r>
              <a:rPr altLang="en-US" dirty="0" sz="2400" lang="zh-CN">
                <a:latin typeface="Times New Roman" panose="02020603050405020304" pitchFamily="18" charset="0"/>
              </a:rPr>
              <a:t>输入整数，大于</a:t>
            </a:r>
            <a:r>
              <a:rPr altLang="zh-CN" dirty="0" sz="2400" lang="en-US">
                <a:latin typeface="Times New Roman" panose="02020603050405020304" pitchFamily="18" charset="0"/>
              </a:rPr>
              <a:t>0</a:t>
            </a:r>
            <a:r>
              <a:rPr altLang="en-US" dirty="0" sz="2400" lang="zh-CN">
                <a:latin typeface="Times New Roman" panose="02020603050405020304" pitchFamily="18" charset="0"/>
              </a:rPr>
              <a:t>输出，小于等于</a:t>
            </a:r>
            <a:r>
              <a:rPr altLang="zh-CN" dirty="0" sz="2400" lang="en-US">
                <a:latin typeface="Times New Roman" panose="02020603050405020304" pitchFamily="18" charset="0"/>
              </a:rPr>
              <a:t>0</a:t>
            </a:r>
            <a:r>
              <a:rPr altLang="en-US" dirty="0" sz="2400" lang="zh-CN">
                <a:latin typeface="Times New Roman" panose="02020603050405020304" pitchFamily="18" charset="0"/>
              </a:rPr>
              <a:t>继续输入</a:t>
            </a:r>
            <a:endParaRPr altLang="en-US" dirty="0" sz="2400" lang="zh-CN">
              <a:latin typeface="Times New Roman" panose="02020603050405020304" pitchFamily="18" charset="0"/>
            </a:endParaRPr>
          </a:p>
          <a:p>
            <a:pPr lvl="1">
              <a:buSzPct val="50000"/>
              <a:buFont typeface="Wingdings 2" panose="05020102010507070707" pitchFamily="18" charset="2"/>
            </a:pPr>
            <a:r>
              <a:rPr altLang="en-US" dirty="0" sz="2400" lang="zh-CN">
                <a:latin typeface="Times New Roman" panose="02020603050405020304" pitchFamily="18" charset="0"/>
              </a:rPr>
              <a:t>什么时候结束？</a:t>
            </a:r>
            <a:endParaRPr altLang="en-US" dirty="0" sz="2400" lang="zh-CN">
              <a:latin typeface="Times New Roman" panose="02020603050405020304" pitchFamily="18" charset="0"/>
            </a:endParaRPr>
          </a:p>
          <a:p>
            <a:pPr lvl="1">
              <a:buSzPct val="50000"/>
              <a:buFont typeface="Wingdings 2" panose="05020102010507070707" pitchFamily="18" charset="2"/>
            </a:pPr>
            <a:endParaRPr altLang="en-US" dirty="0" sz="2400" lang="zh-CN"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</a:pPr>
            <a:r>
              <a:rPr altLang="en-US" dirty="0" sz="2800" lang="zh-CN">
                <a:latin typeface="Times New Roman" panose="02020603050405020304" pitchFamily="18" charset="0"/>
              </a:rPr>
              <a:t>算法设计：</a:t>
            </a:r>
            <a:endParaRPr altLang="en-US" dirty="0" sz="2800" 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23" name="Diagram 8"/>
          <p:cNvGrpSpPr/>
          <p:nvPr/>
        </p:nvGrpSpPr>
        <p:grpSpPr>
          <a:xfrm>
            <a:off x="6659563" y="836613"/>
            <a:ext cx="2995612" cy="3860800"/>
            <a:chOff x="930" y="-267"/>
            <a:chExt cx="3856" cy="4803"/>
          </a:xfrm>
        </p:grpSpPr>
        <p:sp>
          <p:nvSpPr>
            <p:cNvPr id="1048853" name="_s1028"/>
            <p:cNvSpPr>
              <a:spLocks noTextEdit="1"/>
            </p:cNvSpPr>
            <p:nvPr/>
          </p:nvSpPr>
          <p:spPr>
            <a:xfrm>
              <a:off x="2397" y="1367"/>
              <a:ext cx="922" cy="921"/>
            </a:xfrm>
            <a:custGeom>
              <a:av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 cap="flat" cmpd="sng">
              <a:solidFill>
                <a:srgbClr val="5F0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54" name="_s1029"/>
            <p:cNvSpPr>
              <a:spLocks noTextEdit="1"/>
            </p:cNvSpPr>
            <p:nvPr/>
          </p:nvSpPr>
          <p:spPr>
            <a:xfrm rot="4320000">
              <a:off x="2685" y="1574"/>
              <a:ext cx="921" cy="922"/>
            </a:xfrm>
            <a:custGeom>
              <a:av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 cap="flat" cmpd="sng">
              <a:solidFill>
                <a:srgbClr val="CAD40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55" name="_s1030"/>
            <p:cNvSpPr>
              <a:spLocks noTextEdit="1"/>
            </p:cNvSpPr>
            <p:nvPr/>
          </p:nvSpPr>
          <p:spPr>
            <a:xfrm rot="8640000">
              <a:off x="2577" y="1922"/>
              <a:ext cx="922" cy="921"/>
            </a:xfrm>
            <a:custGeom>
              <a:av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 cap="flat" cmpd="sng">
              <a:solidFill>
                <a:srgbClr val="4B595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56" name="_s1031"/>
            <p:cNvSpPr>
              <a:spLocks noTextEdit="1"/>
            </p:cNvSpPr>
            <p:nvPr/>
          </p:nvSpPr>
          <p:spPr>
            <a:xfrm rot="-8640000">
              <a:off x="2217" y="1922"/>
              <a:ext cx="922" cy="921"/>
            </a:xfrm>
            <a:custGeom>
              <a:av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 cap="flat" cmpd="sng">
              <a:solidFill>
                <a:srgbClr val="CA00CA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57" name="_s1032"/>
            <p:cNvSpPr>
              <a:spLocks noTextEdit="1"/>
            </p:cNvSpPr>
            <p:nvPr/>
          </p:nvSpPr>
          <p:spPr>
            <a:xfrm rot="-4320000">
              <a:off x="2102" y="1574"/>
              <a:ext cx="921" cy="922"/>
            </a:xfrm>
            <a:custGeom>
              <a:av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 cap="flat" cmpd="sng">
              <a:solidFill>
                <a:srgbClr val="01930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58" name="_s1033"/>
            <p:cNvSpPr/>
            <p:nvPr/>
          </p:nvSpPr>
          <p:spPr>
            <a:xfrm>
              <a:off x="3095" y="1405"/>
              <a:ext cx="339" cy="339"/>
            </a:xfrm>
            <a:prstGeom prst="rect"/>
            <a:noFill/>
            <a:ln w="9525">
              <a:noFill/>
            </a:ln>
          </p:spPr>
          <p:txBody>
            <a:bodyPr anchor="ctr" anchorCtr="0" bIns="0" lIns="0" rIns="0" tIns="0" wrap="none"/>
            <a:p>
              <a:pPr algn="ctr"/>
              <a:r>
                <a:rPr altLang="en-US" dirty="0" sz="1200" i="0" lang="zh-CN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算法设计</a:t>
              </a:r>
              <a:endParaRPr altLang="en-US" dirty="0" sz="1200" i="0" 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859" name="_s1034"/>
            <p:cNvSpPr/>
            <p:nvPr/>
          </p:nvSpPr>
          <p:spPr>
            <a:xfrm>
              <a:off x="3347" y="2178"/>
              <a:ext cx="339" cy="339"/>
            </a:xfrm>
            <a:prstGeom prst="rect"/>
            <a:noFill/>
            <a:ln w="9525">
              <a:noFill/>
            </a:ln>
          </p:spPr>
          <p:txBody>
            <a:bodyPr anchor="ctr" anchorCtr="0" bIns="0" lIns="0" rIns="0" tIns="0" wrap="none"/>
            <a:p>
              <a:pPr algn="ctr"/>
              <a:r>
                <a:rPr altLang="en-US" dirty="0" sz="1200" i="0" lang="zh-CN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编码实现</a:t>
              </a:r>
              <a:endParaRPr altLang="en-US" dirty="0" sz="1200" i="0" 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860" name="_s1035"/>
            <p:cNvSpPr/>
            <p:nvPr/>
          </p:nvSpPr>
          <p:spPr>
            <a:xfrm>
              <a:off x="2283" y="1405"/>
              <a:ext cx="339" cy="339"/>
            </a:xfrm>
            <a:prstGeom prst="rect"/>
            <a:noFill/>
            <a:ln w="9525">
              <a:noFill/>
            </a:ln>
          </p:spPr>
          <p:txBody>
            <a:bodyPr anchor="ctr" anchorCtr="0" bIns="0" lIns="0" rIns="0" tIns="0" wrap="none"/>
            <a:p>
              <a:pPr algn="ctr"/>
              <a:r>
                <a:rPr altLang="en-US" dirty="0" sz="1200" i="0" lang="zh-CN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问题分析    </a:t>
              </a:r>
              <a:endParaRPr altLang="en-US" dirty="0" sz="1200" i="0" 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861" name="_s1036"/>
            <p:cNvSpPr/>
            <p:nvPr/>
          </p:nvSpPr>
          <p:spPr>
            <a:xfrm>
              <a:off x="2689" y="2656"/>
              <a:ext cx="339" cy="339"/>
            </a:xfrm>
            <a:prstGeom prst="rect"/>
            <a:noFill/>
            <a:ln w="9525">
              <a:noFill/>
            </a:ln>
          </p:spPr>
          <p:txBody>
            <a:bodyPr anchor="ctr" anchorCtr="0" bIns="0" lIns="0" rIns="0" tIns="0" wrap="none"/>
            <a:p>
              <a:pPr algn="ctr"/>
              <a:r>
                <a:rPr altLang="en-US" dirty="0" sz="1400" i="0" lang="zh-CN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  <a:endParaRPr altLang="en-US" dirty="0" sz="1400" i="0" lang="zh-CN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862" name="_s1037"/>
            <p:cNvSpPr/>
            <p:nvPr/>
          </p:nvSpPr>
          <p:spPr>
            <a:xfrm>
              <a:off x="2031" y="2178"/>
              <a:ext cx="339" cy="339"/>
            </a:xfrm>
            <a:prstGeom prst="rect"/>
            <a:noFill/>
            <a:ln w="9525">
              <a:noFill/>
            </a:ln>
          </p:spPr>
          <p:txBody>
            <a:bodyPr anchor="ctr" anchorCtr="0" bIns="0" lIns="0" rIns="0" tIns="0" wrap="none"/>
            <a:p>
              <a:pPr algn="ctr"/>
              <a:r>
                <a:rPr altLang="en-US" dirty="0" sz="1300" i="0" lang="zh-CN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endParaRPr altLang="en-US" dirty="0" sz="1300" i="0" lang="zh-CN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4" name="组合 1"/>
          <p:cNvGrpSpPr/>
          <p:nvPr/>
        </p:nvGrpSpPr>
        <p:grpSpPr>
          <a:xfrm>
            <a:off x="3779838" y="3213100"/>
            <a:ext cx="5011737" cy="3446463"/>
            <a:chOff x="3779838" y="3213100"/>
            <a:chExt cx="5011737" cy="3446463"/>
          </a:xfrm>
        </p:grpSpPr>
        <p:grpSp>
          <p:nvGrpSpPr>
            <p:cNvPr id="125" name="Group 79"/>
            <p:cNvGrpSpPr/>
            <p:nvPr/>
          </p:nvGrpSpPr>
          <p:grpSpPr>
            <a:xfrm>
              <a:off x="3779838" y="3213100"/>
              <a:ext cx="5011737" cy="3446463"/>
              <a:chOff x="2018" y="2029"/>
              <a:chExt cx="3157" cy="2171"/>
            </a:xfrm>
          </p:grpSpPr>
          <p:sp>
            <p:nvSpPr>
              <p:cNvPr id="1048863" name="Rectangle 15"/>
              <p:cNvSpPr/>
              <p:nvPr/>
            </p:nvSpPr>
            <p:spPr>
              <a:xfrm>
                <a:off x="3690" y="3960"/>
                <a:ext cx="1485" cy="240"/>
              </a:xfrm>
              <a:prstGeom prst="rect"/>
              <a:noFill/>
              <a:ln w="127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ctr" anchorCtr="0" wrap="none"/>
              <a:p>
                <a:pPr algn="ctr" eaLnBrk="0" hangingPunct="0"/>
                <a:r>
                  <a:rPr altLang="en-US" b="0" dirty="0" sz="1600" i="0" 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执行循环的下一条语句</a:t>
                </a:r>
                <a:endParaRPr altLang="en-US" b="0" dirty="0" sz="16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864" name="Rectangle 14"/>
              <p:cNvSpPr/>
              <p:nvPr/>
            </p:nvSpPr>
            <p:spPr>
              <a:xfrm>
                <a:off x="2354" y="2216"/>
                <a:ext cx="1587" cy="239"/>
              </a:xfrm>
              <a:prstGeom prst="rect"/>
              <a:noFill/>
              <a:ln w="12700">
                <a:noFill/>
              </a:ln>
            </p:spPr>
            <p:txBody>
              <a:bodyPr anchor="ctr" anchorCtr="0" wrap="none"/>
              <a:p>
                <a:pPr algn="ctr" eaLnBrk="0" hangingPunct="0"/>
                <a:r>
                  <a:rPr altLang="zh-CN" dirty="0" sz="1600" i="0" lang="en-US">
                    <a:latin typeface="Arial" panose="020B0604020202020204" pitchFamily="34" charset="0"/>
                    <a:ea typeface="宋体" panose="02010600030101010101" pitchFamily="2" charset="-122"/>
                  </a:rPr>
                  <a:t>scanf (“</a:t>
                </a:r>
                <a:r>
                  <a:rPr altLang="en-US" dirty="0" sz="1600" i="0" lang="zh-CN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altLang="zh-CN" dirty="0" sz="1600" i="0" lang="en-US">
                    <a:latin typeface="Arial" panose="020B0604020202020204" pitchFamily="34" charset="0"/>
                    <a:ea typeface="宋体" panose="02010600030101010101" pitchFamily="2" charset="-122"/>
                  </a:rPr>
                  <a:t>%d ”, &amp;x )</a:t>
                </a:r>
                <a:r>
                  <a:rPr altLang="zh-CN" b="0" dirty="0" lang="en-US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endParaRPr altLang="en-US" b="0" dirty="0" 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865" name="AutoShape 17"/>
              <p:cNvSpPr/>
              <p:nvPr/>
            </p:nvSpPr>
            <p:spPr>
              <a:xfrm>
                <a:off x="2672" y="3568"/>
                <a:ext cx="952" cy="338"/>
              </a:xfrm>
              <a:prstGeom prst="diamond"/>
              <a:noFill/>
              <a:ln w="38100" cap="sq" cmpd="sng">
                <a:solidFill>
                  <a:srgbClr val="CC0066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ctr" anchorCtr="0" wrap="none"/>
              <a:p>
                <a:pPr algn="ctr" eaLnBrk="0" hangingPunct="0"/>
                <a:r>
                  <a:rPr altLang="zh-CN" dirty="0" sz="1600" i="0" lang="en-US">
                    <a:latin typeface="Arial" panose="020B0604020202020204" pitchFamily="34" charset="0"/>
                    <a:ea typeface="宋体" panose="02010600030101010101" pitchFamily="2" charset="-122"/>
                  </a:rPr>
                  <a:t>x  ! = 100</a:t>
                </a:r>
                <a:r>
                  <a:rPr altLang="zh-CN" b="0" dirty="0" lang="en-US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endParaRPr altLang="en-US" b="0" dirty="0" 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866" name="Line 18"/>
              <p:cNvSpPr/>
              <p:nvPr/>
            </p:nvSpPr>
            <p:spPr>
              <a:xfrm>
                <a:off x="3630" y="3743"/>
                <a:ext cx="720" cy="0"/>
              </a:xfrm>
              <a:prstGeom prst="line"/>
              <a:ln w="38100" cap="sq" cmpd="sng">
                <a:solidFill>
                  <a:srgbClr val="CC0066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48867" name="Text Box 22"/>
              <p:cNvSpPr txBox="1"/>
              <p:nvPr/>
            </p:nvSpPr>
            <p:spPr>
              <a:xfrm>
                <a:off x="3675" y="3600"/>
                <a:ext cx="164" cy="173"/>
              </a:xfrm>
              <a:prstGeom prst="rect"/>
              <a:noFill/>
              <a:ln w="12700">
                <a:noFill/>
              </a:ln>
            </p:spPr>
            <p:txBody>
              <a:bodyPr anchor="t" anchorCtr="0" wrap="none">
                <a:spAutoFit/>
              </a:bodyPr>
              <a:p>
                <a:pPr algn="ctr" eaLnBrk="0" hangingPunct="0"/>
                <a:r>
                  <a:rPr altLang="en-US" b="0" dirty="0" sz="1200" i="0" 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altLang="en-US" b="0" dirty="0" sz="12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868" name="Text Box 24"/>
              <p:cNvSpPr txBox="1"/>
              <p:nvPr/>
            </p:nvSpPr>
            <p:spPr>
              <a:xfrm>
                <a:off x="2808" y="3941"/>
                <a:ext cx="284" cy="192"/>
              </a:xfrm>
              <a:prstGeom prst="rect"/>
              <a:noFill/>
              <a:ln w="12700">
                <a:noFill/>
              </a:ln>
            </p:spPr>
            <p:txBody>
              <a:bodyPr anchor="t" anchorCtr="0" wrap="none">
                <a:spAutoFit/>
              </a:bodyPr>
              <a:p>
                <a:pPr algn="ctr" eaLnBrk="0" hangingPunct="0"/>
                <a:r>
                  <a:rPr altLang="en-US" b="0" dirty="0" sz="1400" i="0" 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非0</a:t>
                </a:r>
                <a:endParaRPr altLang="en-US" b="0" dirty="0" sz="14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869" name="Line 25"/>
              <p:cNvSpPr/>
              <p:nvPr/>
            </p:nvSpPr>
            <p:spPr>
              <a:xfrm>
                <a:off x="3147" y="3919"/>
                <a:ext cx="0" cy="192"/>
              </a:xfrm>
              <a:prstGeom prst="line"/>
              <a:ln w="38100" cap="sq" cmpd="sng">
                <a:solidFill>
                  <a:srgbClr val="CC0066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48870" name="Line 26"/>
              <p:cNvSpPr/>
              <p:nvPr/>
            </p:nvSpPr>
            <p:spPr>
              <a:xfrm flipH="1">
                <a:off x="2034" y="4111"/>
                <a:ext cx="1104" cy="0"/>
              </a:xfrm>
              <a:prstGeom prst="line"/>
              <a:ln w="127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48871" name="Line 27"/>
              <p:cNvSpPr/>
              <p:nvPr/>
            </p:nvSpPr>
            <p:spPr>
              <a:xfrm>
                <a:off x="2018" y="2092"/>
                <a:ext cx="1071" cy="0"/>
              </a:xfrm>
              <a:prstGeom prst="line"/>
              <a:ln w="127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048872" name="AutoShape 29"/>
              <p:cNvSpPr/>
              <p:nvPr/>
            </p:nvSpPr>
            <p:spPr>
              <a:xfrm>
                <a:off x="2699" y="2641"/>
                <a:ext cx="817" cy="272"/>
              </a:xfrm>
              <a:prstGeom prst="diamond"/>
              <a:noFill/>
              <a:ln w="38100" cap="sq" cmpd="sng">
                <a:solidFill>
                  <a:srgbClr val="339966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ctr" anchorCtr="0" wrap="none"/>
              <a:p>
                <a:pPr algn="ctr" eaLnBrk="0" hangingPunct="0"/>
                <a:r>
                  <a:rPr altLang="zh-CN" dirty="0" sz="1600" i="0" lang="en-US">
                    <a:latin typeface="Arial" panose="020B0604020202020204" pitchFamily="34" charset="0"/>
                    <a:ea typeface="宋体" panose="02010600030101010101" pitchFamily="2" charset="-122"/>
                  </a:rPr>
                  <a:t>x&lt;=0</a:t>
                </a:r>
                <a:r>
                  <a:rPr altLang="zh-CN" b="0" dirty="0" lang="en-US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endParaRPr altLang="en-US" b="0" dirty="0" 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873" name="Rectangle 31"/>
              <p:cNvSpPr/>
              <p:nvPr/>
            </p:nvSpPr>
            <p:spPr>
              <a:xfrm>
                <a:off x="2355" y="3090"/>
                <a:ext cx="1587" cy="240"/>
              </a:xfrm>
              <a:prstGeom prst="rect"/>
              <a:noFill/>
              <a:ln w="12700">
                <a:noFill/>
              </a:ln>
            </p:spPr>
            <p:txBody>
              <a:bodyPr anchor="ctr" anchorCtr="0" wrap="none"/>
              <a:p>
                <a:pPr algn="ctr" eaLnBrk="0" hangingPunct="0"/>
                <a:r>
                  <a:rPr altLang="zh-CN" dirty="0" sz="1600" i="0" lang="en-US">
                    <a:latin typeface="Arial" panose="020B0604020202020204" pitchFamily="34" charset="0"/>
                    <a:ea typeface="宋体" panose="02010600030101010101" pitchFamily="2" charset="-122"/>
                  </a:rPr>
                  <a:t>printf(“ %d”, x )</a:t>
                </a:r>
                <a:r>
                  <a:rPr altLang="zh-CN" dirty="0" i="0" lang="en-US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endParaRPr altLang="en-US" dirty="0" sz="24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874" name="Line 34"/>
              <p:cNvSpPr/>
              <p:nvPr/>
            </p:nvSpPr>
            <p:spPr>
              <a:xfrm flipH="1">
                <a:off x="3516" y="2769"/>
                <a:ext cx="681" cy="0"/>
              </a:xfrm>
              <a:prstGeom prst="line"/>
              <a:ln w="38100" cap="flat" cmpd="sng">
                <a:solidFill>
                  <a:srgbClr val="3399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48875" name="Line 36"/>
              <p:cNvSpPr/>
              <p:nvPr/>
            </p:nvSpPr>
            <p:spPr>
              <a:xfrm>
                <a:off x="3107" y="2908"/>
                <a:ext cx="0" cy="192"/>
              </a:xfrm>
              <a:prstGeom prst="line"/>
              <a:ln w="38100" cap="sq" cmpd="sng">
                <a:solidFill>
                  <a:srgbClr val="CC0066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048876" name="Line 37"/>
              <p:cNvSpPr/>
              <p:nvPr/>
            </p:nvSpPr>
            <p:spPr>
              <a:xfrm>
                <a:off x="3098" y="2455"/>
                <a:ext cx="0" cy="192"/>
              </a:xfrm>
              <a:prstGeom prst="line"/>
              <a:ln w="127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048877" name="Text Box 38"/>
              <p:cNvSpPr txBox="1"/>
              <p:nvPr/>
            </p:nvSpPr>
            <p:spPr>
              <a:xfrm>
                <a:off x="3424" y="2573"/>
                <a:ext cx="284" cy="192"/>
              </a:xfrm>
              <a:prstGeom prst="rect"/>
              <a:noFill/>
              <a:ln w="12700">
                <a:noFill/>
              </a:ln>
            </p:spPr>
            <p:txBody>
              <a:bodyPr anchor="t" anchorCtr="0" wrap="none">
                <a:spAutoFit/>
              </a:bodyPr>
              <a:p>
                <a:pPr algn="ctr" eaLnBrk="0" hangingPunct="0"/>
                <a:r>
                  <a:rPr altLang="en-US" b="0" dirty="0" sz="1400" i="0" 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非0</a:t>
                </a:r>
                <a:endParaRPr altLang="en-US" b="0" dirty="0" sz="14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878" name="Text Box 39"/>
              <p:cNvSpPr txBox="1"/>
              <p:nvPr/>
            </p:nvSpPr>
            <p:spPr>
              <a:xfrm>
                <a:off x="3134" y="2891"/>
                <a:ext cx="164" cy="173"/>
              </a:xfrm>
              <a:prstGeom prst="rect"/>
              <a:noFill/>
              <a:ln w="12700">
                <a:noFill/>
              </a:ln>
            </p:spPr>
            <p:txBody>
              <a:bodyPr anchor="t" anchorCtr="0" wrap="none">
                <a:spAutoFit/>
              </a:bodyPr>
              <a:p>
                <a:pPr algn="ctr" eaLnBrk="0" hangingPunct="0"/>
                <a:r>
                  <a:rPr altLang="en-US" b="0" dirty="0" sz="1200" i="0" 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altLang="en-US" b="0" dirty="0" sz="12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879" name="Line 42"/>
              <p:cNvSpPr/>
              <p:nvPr/>
            </p:nvSpPr>
            <p:spPr>
              <a:xfrm>
                <a:off x="4350" y="3752"/>
                <a:ext cx="0" cy="227"/>
              </a:xfrm>
              <a:prstGeom prst="line"/>
              <a:ln w="38100" cap="flat" cmpd="sng">
                <a:solidFill>
                  <a:srgbClr val="CC00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048880" name="AutoShape 45"/>
              <p:cNvSpPr/>
              <p:nvPr/>
            </p:nvSpPr>
            <p:spPr>
              <a:xfrm>
                <a:off x="2353" y="2228"/>
                <a:ext cx="1543" cy="227"/>
              </a:xfrm>
              <a:prstGeom prst="parallelogram">
                <a:avLst>
                  <a:gd name="adj" fmla="val 73132"/>
                </a:avLst>
              </a:prstGeom>
              <a:noFill/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 wrap="none"/>
              <a:p>
                <a:endParaRPr altLang="en-US" b="0" dirty="0" 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881" name="AutoShape 46"/>
              <p:cNvSpPr/>
              <p:nvPr/>
            </p:nvSpPr>
            <p:spPr>
              <a:xfrm>
                <a:off x="2354" y="3090"/>
                <a:ext cx="1543" cy="227"/>
              </a:xfrm>
              <a:prstGeom prst="parallelogram">
                <a:avLst>
                  <a:gd name="adj" fmla="val 73132"/>
                </a:avLst>
              </a:prstGeom>
              <a:noFill/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 wrap="none"/>
              <a:p>
                <a:endParaRPr altLang="en-US" b="0" dirty="0" 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882" name="Line 48"/>
              <p:cNvSpPr/>
              <p:nvPr/>
            </p:nvSpPr>
            <p:spPr>
              <a:xfrm>
                <a:off x="3107" y="2029"/>
                <a:ext cx="0" cy="192"/>
              </a:xfrm>
              <a:prstGeom prst="line"/>
              <a:ln w="38100" cap="sq" cmpd="sng">
                <a:solidFill>
                  <a:srgbClr val="CC0066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048883" name="Line 49"/>
              <p:cNvSpPr/>
              <p:nvPr/>
            </p:nvSpPr>
            <p:spPr>
              <a:xfrm>
                <a:off x="3107" y="3339"/>
                <a:ext cx="0" cy="240"/>
              </a:xfrm>
              <a:prstGeom prst="line"/>
              <a:ln w="38100" cap="sq" cmpd="sng">
                <a:solidFill>
                  <a:srgbClr val="CC0066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048884" name="Line 50"/>
              <p:cNvSpPr/>
              <p:nvPr/>
            </p:nvSpPr>
            <p:spPr>
              <a:xfrm flipH="1">
                <a:off x="2043" y="4116"/>
                <a:ext cx="1104" cy="0"/>
              </a:xfrm>
              <a:prstGeom prst="line"/>
              <a:ln w="38100" cap="sq" cmpd="sng">
                <a:solidFill>
                  <a:srgbClr val="CC0066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48885" name="Line 51"/>
              <p:cNvSpPr/>
              <p:nvPr/>
            </p:nvSpPr>
            <p:spPr>
              <a:xfrm>
                <a:off x="2027" y="2097"/>
                <a:ext cx="1071" cy="0"/>
              </a:xfrm>
              <a:prstGeom prst="line"/>
              <a:ln w="38100" cap="sq" cmpd="sng">
                <a:solidFill>
                  <a:srgbClr val="CC0066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048886" name="Line 52"/>
              <p:cNvSpPr/>
              <p:nvPr/>
            </p:nvSpPr>
            <p:spPr>
              <a:xfrm>
                <a:off x="3107" y="2460"/>
                <a:ext cx="0" cy="192"/>
              </a:xfrm>
              <a:prstGeom prst="line"/>
              <a:ln w="38100" cap="sq" cmpd="sng">
                <a:solidFill>
                  <a:srgbClr val="CC0066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048887" name="Line 54"/>
              <p:cNvSpPr/>
              <p:nvPr/>
            </p:nvSpPr>
            <p:spPr>
              <a:xfrm>
                <a:off x="2028" y="2097"/>
                <a:ext cx="0" cy="2041"/>
              </a:xfrm>
              <a:prstGeom prst="line"/>
              <a:ln w="38100" cap="flat" cmpd="sng">
                <a:solidFill>
                  <a:srgbClr val="CC00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048888" name="Line 51"/>
            <p:cNvSpPr/>
            <p:nvPr/>
          </p:nvSpPr>
          <p:spPr>
            <a:xfrm flipH="1">
              <a:off x="5508625" y="5483224"/>
              <a:ext cx="1730375" cy="1"/>
            </a:xfrm>
            <a:prstGeom prst="line"/>
            <a:ln w="38100" cap="sq" cmpd="sng">
              <a:solidFill>
                <a:srgbClr val="00B050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889" name="Line 54"/>
            <p:cNvSpPr/>
            <p:nvPr/>
          </p:nvSpPr>
          <p:spPr>
            <a:xfrm flipH="1">
              <a:off x="7224711" y="4400550"/>
              <a:ext cx="14287" cy="1082676"/>
            </a:xfrm>
            <a:prstGeom prst="line"/>
            <a:ln w="3810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"/>
                                        <p:tgtEl>
                                          <p:spTgt spid="104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7"/>
                                        <p:tgtEl>
                                          <p:spTgt spid="1048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dur="500" id="22"/>
                                        <p:tgtEl>
                                          <p:spTgt spid="104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0" name="Rectangle 3"/>
          <p:cNvSpPr>
            <a:spLocks noGrp="1"/>
          </p:cNvSpPr>
          <p:nvPr>
            <p:ph idx="1"/>
          </p:nvPr>
        </p:nvSpPr>
        <p:spPr>
          <a:xfrm>
            <a:off x="468313" y="1268413"/>
            <a:ext cx="5903912" cy="5589587"/>
          </a:xfrm>
        </p:spPr>
        <p:txBody>
          <a:bodyPr anchor="t" anchorCtr="0" bIns="45720" lIns="91440" rIns="91440" tIns="45720" vert="horz" wrap="square"/>
          <a:p>
            <a:r>
              <a:rPr altLang="en-US" dirty="0" lang="zh-CN">
                <a:latin typeface="黑体" panose="02010609060101010101" pitchFamily="49" charset="-122"/>
              </a:rPr>
              <a:t>编码实现</a:t>
            </a:r>
            <a:endParaRPr altLang="en-US" dirty="0" lang="zh-CN">
              <a:latin typeface="黑体" panose="02010609060101010101" pitchFamily="49" charset="-122"/>
            </a:endParaRPr>
          </a:p>
        </p:txBody>
      </p:sp>
      <p:sp>
        <p:nvSpPr>
          <p:cNvPr id="1048891" name="Rectangle 4"/>
          <p:cNvSpPr/>
          <p:nvPr/>
        </p:nvSpPr>
        <p:spPr>
          <a:xfrm>
            <a:off x="0" y="2276475"/>
            <a:ext cx="6767513" cy="4752975"/>
          </a:xfrm>
          <a:prstGeom prst="rect"/>
          <a:noFill/>
          <a:ln w="9525">
            <a:noFill/>
          </a:ln>
        </p:spPr>
        <p:txBody>
          <a:bodyPr anchor="t" anchorCtr="0"/>
          <a:p>
            <a:pPr eaLnBrk="0" hangingPunct="0" indent="-342900" marL="342900">
              <a:lnSpc>
                <a:spcPct val="80000"/>
              </a:lnSpc>
              <a:spcBef>
                <a:spcPct val="20000"/>
              </a:spcBef>
            </a:pPr>
            <a:r>
              <a:rPr altLang="zh-CN" b="0" dirty="0" sz="2800" i="0" lang="en-US">
                <a:latin typeface="Times New Roman" panose="02020603050405020304" pitchFamily="18" charset="0"/>
                <a:ea typeface="宋体" panose="02010600030101010101" pitchFamily="2" charset="-122"/>
              </a:rPr>
              <a:t>int  main( )</a:t>
            </a:r>
            <a:endParaRPr altLang="zh-CN" b="0" dirty="0" sz="2800" i="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80000"/>
              </a:lnSpc>
              <a:spcBef>
                <a:spcPct val="20000"/>
              </a:spcBef>
            </a:pPr>
            <a:r>
              <a:rPr altLang="zh-CN" b="0" dirty="0" sz="2800" i="0" lang="en-US">
                <a:latin typeface="Times New Roman" panose="02020603050405020304" pitchFamily="18" charset="0"/>
                <a:ea typeface="宋体" panose="02010600030101010101" pitchFamily="2" charset="-122"/>
              </a:rPr>
              <a:t>   {     int   x </a:t>
            </a:r>
            <a:r>
              <a:rPr altLang="en-US" b="0" dirty="0" sz="2800" i="0" lang="zh-CN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altLang="en-US" b="0" dirty="0" sz="2800" i="0" 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80000"/>
              </a:lnSpc>
              <a:spcBef>
                <a:spcPct val="20000"/>
              </a:spcBef>
            </a:pPr>
            <a:r>
              <a:rPr altLang="en-US" b="0" dirty="0" sz="2800" i="0" 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altLang="zh-CN" b="0" dirty="0" sz="2800" i="0" lang="en-US">
                <a:latin typeface="Times New Roman" panose="02020603050405020304" pitchFamily="18" charset="0"/>
                <a:ea typeface="宋体" panose="02010600030101010101" pitchFamily="2" charset="-122"/>
              </a:rPr>
              <a:t>do { </a:t>
            </a:r>
            <a:endParaRPr altLang="zh-CN" b="0" dirty="0" sz="2800" i="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80000"/>
              </a:lnSpc>
              <a:spcBef>
                <a:spcPct val="20000"/>
              </a:spcBef>
            </a:pPr>
            <a:r>
              <a:rPr altLang="zh-CN" b="0" dirty="0" sz="2800" i="0" lang="en-US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scanf (“</a:t>
            </a:r>
            <a:r>
              <a:rPr altLang="en-US" b="0" dirty="0" sz="2800" i="0" 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altLang="zh-CN" b="0" dirty="0" sz="2800" i="0" lang="en-US">
                <a:latin typeface="Times New Roman" panose="02020603050405020304" pitchFamily="18" charset="0"/>
                <a:ea typeface="宋体" panose="02010600030101010101" pitchFamily="2" charset="-122"/>
              </a:rPr>
              <a:t>%d ”, &amp;x ) </a:t>
            </a:r>
            <a:r>
              <a:rPr altLang="en-US" b="0" dirty="0" sz="2800" i="0" lang="zh-CN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altLang="en-US" b="0" dirty="0" sz="2800" i="0" 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80000"/>
              </a:lnSpc>
              <a:spcBef>
                <a:spcPct val="20000"/>
              </a:spcBef>
            </a:pPr>
            <a:r>
              <a:rPr altLang="en-US" b="0" dirty="0" sz="2800" i="0" 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</a:t>
            </a:r>
            <a:r>
              <a:rPr altLang="zh-CN" b="0" dirty="0" sz="2800" i="0" lang="en-US">
                <a:latin typeface="Times New Roman" panose="02020603050405020304" pitchFamily="18" charset="0"/>
                <a:ea typeface="宋体" panose="02010600030101010101" pitchFamily="2" charset="-122"/>
              </a:rPr>
              <a:t>if   ( x &lt;= 0 )   </a:t>
            </a:r>
            <a:r>
              <a:rPr altLang="zh-CN" dirty="0" sz="3200" i="0" 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continue </a:t>
            </a:r>
            <a:r>
              <a:rPr altLang="en-US" dirty="0" sz="3200" i="0" 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altLang="en-US" dirty="0" sz="3200" i="0" lang="zh-CN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80000"/>
              </a:lnSpc>
              <a:spcBef>
                <a:spcPct val="20000"/>
              </a:spcBef>
            </a:pPr>
            <a:r>
              <a:rPr altLang="en-US" b="0" dirty="0" sz="2800" i="0" 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</a:t>
            </a:r>
            <a:r>
              <a:rPr altLang="zh-CN" b="0" dirty="0" sz="2800" i="0" lang="en-US">
                <a:latin typeface="Times New Roman" panose="02020603050405020304" pitchFamily="18" charset="0"/>
                <a:ea typeface="宋体" panose="02010600030101010101" pitchFamily="2" charset="-122"/>
              </a:rPr>
              <a:t>printf(“ %d”, x ) ;</a:t>
            </a:r>
            <a:endParaRPr altLang="zh-CN" b="0" dirty="0" sz="2800" i="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80000"/>
              </a:lnSpc>
              <a:spcBef>
                <a:spcPct val="20000"/>
              </a:spcBef>
            </a:pPr>
            <a:r>
              <a:rPr altLang="zh-CN" b="0" dirty="0" sz="2800" i="0" lang="en-US">
                <a:latin typeface="Times New Roman" panose="02020603050405020304" pitchFamily="18" charset="0"/>
                <a:ea typeface="宋体" panose="02010600030101010101" pitchFamily="2" charset="-122"/>
              </a:rPr>
              <a:t>                } while   ( x!=100 ) </a:t>
            </a:r>
            <a:r>
              <a:rPr altLang="en-US" dirty="0" sz="2800" i="0" 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altLang="zh-CN" dirty="0" sz="2800" i="0" lang="en-US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80000"/>
              </a:lnSpc>
              <a:spcBef>
                <a:spcPct val="20000"/>
              </a:spcBef>
            </a:pPr>
            <a:r>
              <a:rPr altLang="en-US" b="0" dirty="0" sz="2800" i="0" 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endParaRPr altLang="zh-CN" b="0" dirty="0" sz="2800" i="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80000"/>
              </a:lnSpc>
              <a:spcBef>
                <a:spcPct val="20000"/>
              </a:spcBef>
            </a:pPr>
            <a:r>
              <a:rPr altLang="zh-CN" b="0" dirty="0" sz="2800" i="0" lang="en-US">
                <a:latin typeface="Times New Roman" panose="02020603050405020304" pitchFamily="18" charset="0"/>
                <a:ea typeface="宋体" panose="02010600030101010101" pitchFamily="2" charset="-122"/>
              </a:rPr>
              <a:t>         printf (“\n Program Over\n" ) </a:t>
            </a:r>
            <a:r>
              <a:rPr altLang="en-US" b="0" dirty="0" sz="2800" i="0" lang="zh-CN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altLang="zh-CN" b="0" dirty="0" sz="2800" i="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80000"/>
              </a:lnSpc>
              <a:spcBef>
                <a:spcPct val="20000"/>
              </a:spcBef>
            </a:pPr>
            <a:r>
              <a:rPr altLang="zh-CN" b="0" dirty="0" sz="2800" i="0" lang="en-US">
                <a:latin typeface="Times New Roman" panose="02020603050405020304" pitchFamily="18" charset="0"/>
                <a:ea typeface="宋体" panose="02010600030101010101" pitchFamily="2" charset="-122"/>
              </a:rPr>
              <a:t>         return 0;</a:t>
            </a:r>
            <a:r>
              <a:rPr altLang="en-US" b="0" dirty="0" sz="2800" i="0" lang="zh-CN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altLang="zh-CN" b="0" dirty="0" sz="2800" i="0" lang="en-US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altLang="en-US" b="0" dirty="0" sz="2800" i="0" 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892" name="Rectangle 2"/>
          <p:cNvSpPr>
            <a:spLocks noGrp="1"/>
          </p:cNvSpPr>
          <p:nvPr>
            <p:ph type="title"/>
          </p:nvPr>
        </p:nvSpPr>
        <p:spPr>
          <a:xfrm>
            <a:off x="2514600" y="333375"/>
            <a:ext cx="6324600" cy="533400"/>
          </a:xfrm>
        </p:spPr>
        <p:txBody>
          <a:bodyPr anchor="ctr" anchorCtr="0" bIns="45720" lIns="91440" rIns="91440" tIns="45720" vert="horz" wrap="square"/>
          <a:p>
            <a:r>
              <a:rPr altLang="zh-CN" b="1" dirty="0" lang="en-US">
                <a:latin typeface="Times New Roman" panose="02020603050405020304" pitchFamily="18" charset="0"/>
              </a:rPr>
              <a:t>continue</a:t>
            </a:r>
            <a:r>
              <a:rPr altLang="en-US" b="1" dirty="0" lang="zh-CN">
                <a:latin typeface="Times New Roman" panose="02020603050405020304" pitchFamily="18" charset="0"/>
              </a:rPr>
              <a:t>语句举例</a:t>
            </a:r>
            <a:endParaRPr altLang="en-US" b="1" dirty="0" 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27" name="组合 58"/>
          <p:cNvGrpSpPr/>
          <p:nvPr/>
        </p:nvGrpSpPr>
        <p:grpSpPr>
          <a:xfrm>
            <a:off x="4716015" y="1046286"/>
            <a:ext cx="4392489" cy="2670746"/>
            <a:chOff x="3779838" y="3213100"/>
            <a:chExt cx="5011737" cy="3446463"/>
          </a:xfrm>
        </p:grpSpPr>
        <p:grpSp>
          <p:nvGrpSpPr>
            <p:cNvPr id="128" name="Group 79"/>
            <p:cNvGrpSpPr/>
            <p:nvPr/>
          </p:nvGrpSpPr>
          <p:grpSpPr>
            <a:xfrm>
              <a:off x="3779838" y="3213100"/>
              <a:ext cx="5011737" cy="3446463"/>
              <a:chOff x="2018" y="2029"/>
              <a:chExt cx="3157" cy="2171"/>
            </a:xfrm>
          </p:grpSpPr>
          <p:sp>
            <p:nvSpPr>
              <p:cNvPr id="1048893" name="Rectangle 15"/>
              <p:cNvSpPr/>
              <p:nvPr/>
            </p:nvSpPr>
            <p:spPr>
              <a:xfrm>
                <a:off x="3690" y="3960"/>
                <a:ext cx="1485" cy="240"/>
              </a:xfrm>
              <a:prstGeom prst="rect"/>
              <a:noFill/>
              <a:ln w="12700" cap="sq" cmpd="sng">
                <a:solidFill>
                  <a:schemeClr val="tx2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ctr" anchorCtr="0" wrap="none"/>
              <a:p>
                <a:pPr algn="ctr" eaLnBrk="0" hangingPunct="0"/>
                <a:r>
                  <a:rPr altLang="en-US" b="0" dirty="0" sz="1600" i="0" 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执行循环的下一条语句</a:t>
                </a:r>
                <a:endParaRPr altLang="en-US" b="0" dirty="0" sz="16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894" name="Rectangle 14"/>
              <p:cNvSpPr/>
              <p:nvPr/>
            </p:nvSpPr>
            <p:spPr>
              <a:xfrm>
                <a:off x="2354" y="2216"/>
                <a:ext cx="1587" cy="239"/>
              </a:xfrm>
              <a:prstGeom prst="rect"/>
              <a:noFill/>
              <a:ln w="12700">
                <a:noFill/>
              </a:ln>
            </p:spPr>
            <p:txBody>
              <a:bodyPr anchor="ctr" anchorCtr="0" wrap="none"/>
              <a:p>
                <a:pPr algn="ctr" eaLnBrk="0" hangingPunct="0"/>
                <a:r>
                  <a:rPr altLang="zh-CN" dirty="0" sz="1600" i="0" lang="en-US">
                    <a:latin typeface="Arial" panose="020B0604020202020204" pitchFamily="34" charset="0"/>
                    <a:ea typeface="宋体" panose="02010600030101010101" pitchFamily="2" charset="-122"/>
                  </a:rPr>
                  <a:t>scanf (“</a:t>
                </a:r>
                <a:r>
                  <a:rPr altLang="en-US" dirty="0" sz="1600" i="0" lang="zh-CN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altLang="zh-CN" dirty="0" sz="1600" i="0" lang="en-US">
                    <a:latin typeface="Arial" panose="020B0604020202020204" pitchFamily="34" charset="0"/>
                    <a:ea typeface="宋体" panose="02010600030101010101" pitchFamily="2" charset="-122"/>
                  </a:rPr>
                  <a:t>%d ”, &amp;x )</a:t>
                </a:r>
                <a:r>
                  <a:rPr altLang="zh-CN" b="0" dirty="0" lang="en-US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endParaRPr altLang="en-US" b="0" dirty="0" 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895" name="AutoShape 17"/>
              <p:cNvSpPr/>
              <p:nvPr/>
            </p:nvSpPr>
            <p:spPr>
              <a:xfrm>
                <a:off x="2672" y="3568"/>
                <a:ext cx="952" cy="338"/>
              </a:xfrm>
              <a:prstGeom prst="diamond"/>
              <a:noFill/>
              <a:ln w="38100" cap="sq" cmpd="sng">
                <a:solidFill>
                  <a:srgbClr val="CC0066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ctr" anchorCtr="0" wrap="none"/>
              <a:p>
                <a:pPr algn="ctr" eaLnBrk="0" hangingPunct="0"/>
                <a:r>
                  <a:rPr altLang="zh-CN" dirty="0" sz="1600" i="0" lang="en-US">
                    <a:latin typeface="Arial" panose="020B0604020202020204" pitchFamily="34" charset="0"/>
                    <a:ea typeface="宋体" panose="02010600030101010101" pitchFamily="2" charset="-122"/>
                  </a:rPr>
                  <a:t>x  ! = 100</a:t>
                </a:r>
                <a:r>
                  <a:rPr altLang="zh-CN" b="0" dirty="0" lang="en-US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endParaRPr altLang="en-US" b="0" dirty="0" 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896" name="Line 18"/>
              <p:cNvSpPr/>
              <p:nvPr/>
            </p:nvSpPr>
            <p:spPr>
              <a:xfrm>
                <a:off x="3630" y="3743"/>
                <a:ext cx="720" cy="0"/>
              </a:xfrm>
              <a:prstGeom prst="line"/>
              <a:ln w="38100" cap="sq" cmpd="sng">
                <a:solidFill>
                  <a:srgbClr val="CC0066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48897" name="Text Box 22"/>
              <p:cNvSpPr txBox="1"/>
              <p:nvPr/>
            </p:nvSpPr>
            <p:spPr>
              <a:xfrm>
                <a:off x="3675" y="3600"/>
                <a:ext cx="196" cy="219"/>
              </a:xfrm>
              <a:prstGeom prst="rect"/>
              <a:noFill/>
              <a:ln w="12700">
                <a:noFill/>
              </a:ln>
            </p:spPr>
            <p:txBody>
              <a:bodyPr anchor="t" anchorCtr="0" wrap="none">
                <a:spAutoFit/>
              </a:bodyPr>
              <a:p>
                <a:pPr algn="ctr" eaLnBrk="0" hangingPunct="0"/>
                <a:r>
                  <a:rPr altLang="en-US" b="0" dirty="0" sz="1200" i="0" 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altLang="en-US" b="0" dirty="0" sz="12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898" name="Text Box 24"/>
              <p:cNvSpPr txBox="1"/>
              <p:nvPr/>
            </p:nvSpPr>
            <p:spPr>
              <a:xfrm>
                <a:off x="2808" y="3941"/>
                <a:ext cx="333" cy="240"/>
              </a:xfrm>
              <a:prstGeom prst="rect"/>
              <a:noFill/>
              <a:ln w="12700">
                <a:noFill/>
              </a:ln>
            </p:spPr>
            <p:txBody>
              <a:bodyPr anchor="t" anchorCtr="0" wrap="none">
                <a:spAutoFit/>
              </a:bodyPr>
              <a:p>
                <a:pPr algn="ctr" eaLnBrk="0" hangingPunct="0"/>
                <a:r>
                  <a:rPr altLang="en-US" b="0" dirty="0" sz="1400" i="0" 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非0</a:t>
                </a:r>
                <a:endParaRPr altLang="en-US" b="0" dirty="0" sz="14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899" name="Line 25"/>
              <p:cNvSpPr/>
              <p:nvPr/>
            </p:nvSpPr>
            <p:spPr>
              <a:xfrm>
                <a:off x="3147" y="3919"/>
                <a:ext cx="0" cy="192"/>
              </a:xfrm>
              <a:prstGeom prst="line"/>
              <a:ln w="38100" cap="sq" cmpd="sng">
                <a:solidFill>
                  <a:srgbClr val="CC0066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48900" name="Line 26"/>
              <p:cNvSpPr/>
              <p:nvPr/>
            </p:nvSpPr>
            <p:spPr>
              <a:xfrm flipH="1">
                <a:off x="2034" y="4111"/>
                <a:ext cx="1104" cy="0"/>
              </a:xfrm>
              <a:prstGeom prst="line"/>
              <a:ln w="127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48901" name="Line 27"/>
              <p:cNvSpPr/>
              <p:nvPr/>
            </p:nvSpPr>
            <p:spPr>
              <a:xfrm>
                <a:off x="2018" y="2092"/>
                <a:ext cx="1071" cy="0"/>
              </a:xfrm>
              <a:prstGeom prst="line"/>
              <a:ln w="127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048902" name="AutoShape 29"/>
              <p:cNvSpPr/>
              <p:nvPr/>
            </p:nvSpPr>
            <p:spPr>
              <a:xfrm>
                <a:off x="2699" y="2641"/>
                <a:ext cx="817" cy="272"/>
              </a:xfrm>
              <a:prstGeom prst="diamond"/>
              <a:noFill/>
              <a:ln w="38100" cap="sq" cmpd="sng">
                <a:solidFill>
                  <a:srgbClr val="339966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anchor="ctr" anchorCtr="0" wrap="none"/>
              <a:p>
                <a:pPr algn="ctr" eaLnBrk="0" hangingPunct="0"/>
                <a:r>
                  <a:rPr altLang="zh-CN" dirty="0" sz="1600" i="0" lang="en-US">
                    <a:latin typeface="Arial" panose="020B0604020202020204" pitchFamily="34" charset="0"/>
                    <a:ea typeface="宋体" panose="02010600030101010101" pitchFamily="2" charset="-122"/>
                  </a:rPr>
                  <a:t>x&lt;=0</a:t>
                </a:r>
                <a:r>
                  <a:rPr altLang="zh-CN" b="0" dirty="0" lang="en-US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endParaRPr altLang="en-US" b="0" dirty="0" 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903" name="Rectangle 31"/>
              <p:cNvSpPr/>
              <p:nvPr/>
            </p:nvSpPr>
            <p:spPr>
              <a:xfrm>
                <a:off x="2355" y="3090"/>
                <a:ext cx="1587" cy="240"/>
              </a:xfrm>
              <a:prstGeom prst="rect"/>
              <a:noFill/>
              <a:ln w="12700">
                <a:noFill/>
              </a:ln>
            </p:spPr>
            <p:txBody>
              <a:bodyPr anchor="ctr" anchorCtr="0" wrap="none"/>
              <a:p>
                <a:pPr algn="ctr" eaLnBrk="0" hangingPunct="0"/>
                <a:r>
                  <a:rPr altLang="zh-CN" dirty="0" sz="1600" i="0" lang="en-US">
                    <a:latin typeface="Arial" panose="020B0604020202020204" pitchFamily="34" charset="0"/>
                    <a:ea typeface="宋体" panose="02010600030101010101" pitchFamily="2" charset="-122"/>
                  </a:rPr>
                  <a:t>printf(“ %d”, x )</a:t>
                </a:r>
                <a:r>
                  <a:rPr altLang="zh-CN" dirty="0" i="0" lang="en-US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endParaRPr altLang="en-US" dirty="0" sz="24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904" name="Line 34"/>
              <p:cNvSpPr/>
              <p:nvPr/>
            </p:nvSpPr>
            <p:spPr>
              <a:xfrm flipH="1">
                <a:off x="3516" y="2769"/>
                <a:ext cx="681" cy="0"/>
              </a:xfrm>
              <a:prstGeom prst="line"/>
              <a:ln w="38100" cap="flat" cmpd="sng">
                <a:solidFill>
                  <a:srgbClr val="3399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48905" name="Line 36"/>
              <p:cNvSpPr/>
              <p:nvPr/>
            </p:nvSpPr>
            <p:spPr>
              <a:xfrm>
                <a:off x="3107" y="2908"/>
                <a:ext cx="0" cy="192"/>
              </a:xfrm>
              <a:prstGeom prst="line"/>
              <a:ln w="38100" cap="sq" cmpd="sng">
                <a:solidFill>
                  <a:srgbClr val="CC0066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048906" name="Line 37"/>
              <p:cNvSpPr/>
              <p:nvPr/>
            </p:nvSpPr>
            <p:spPr>
              <a:xfrm>
                <a:off x="3098" y="2455"/>
                <a:ext cx="0" cy="192"/>
              </a:xfrm>
              <a:prstGeom prst="line"/>
              <a:ln w="12700" cap="sq" cmpd="sng">
                <a:solidFill>
                  <a:schemeClr val="tx2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048907" name="Text Box 38"/>
              <p:cNvSpPr txBox="1"/>
              <p:nvPr/>
            </p:nvSpPr>
            <p:spPr>
              <a:xfrm>
                <a:off x="3424" y="2573"/>
                <a:ext cx="333" cy="240"/>
              </a:xfrm>
              <a:prstGeom prst="rect"/>
              <a:noFill/>
              <a:ln w="12700">
                <a:noFill/>
              </a:ln>
            </p:spPr>
            <p:txBody>
              <a:bodyPr anchor="t" anchorCtr="0" wrap="none">
                <a:spAutoFit/>
              </a:bodyPr>
              <a:p>
                <a:pPr algn="ctr" eaLnBrk="0" hangingPunct="0"/>
                <a:r>
                  <a:rPr altLang="en-US" b="0" dirty="0" sz="1400" i="0" 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非0</a:t>
                </a:r>
                <a:endParaRPr altLang="en-US" b="0" dirty="0" sz="14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908" name="Text Box 39"/>
              <p:cNvSpPr txBox="1"/>
              <p:nvPr/>
            </p:nvSpPr>
            <p:spPr>
              <a:xfrm>
                <a:off x="3134" y="2891"/>
                <a:ext cx="196" cy="219"/>
              </a:xfrm>
              <a:prstGeom prst="rect"/>
              <a:noFill/>
              <a:ln w="12700">
                <a:noFill/>
              </a:ln>
            </p:spPr>
            <p:txBody>
              <a:bodyPr anchor="t" anchorCtr="0" wrap="none">
                <a:spAutoFit/>
              </a:bodyPr>
              <a:p>
                <a:pPr algn="ctr" eaLnBrk="0" hangingPunct="0"/>
                <a:r>
                  <a:rPr altLang="en-US" b="0" dirty="0" sz="1200" i="0" lang="zh-CN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altLang="en-US" b="0" dirty="0" sz="12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909" name="Line 42"/>
              <p:cNvSpPr/>
              <p:nvPr/>
            </p:nvSpPr>
            <p:spPr>
              <a:xfrm>
                <a:off x="4350" y="3752"/>
                <a:ext cx="0" cy="227"/>
              </a:xfrm>
              <a:prstGeom prst="line"/>
              <a:ln w="38100" cap="flat" cmpd="sng">
                <a:solidFill>
                  <a:srgbClr val="CC006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048910" name="AutoShape 45"/>
              <p:cNvSpPr/>
              <p:nvPr/>
            </p:nvSpPr>
            <p:spPr>
              <a:xfrm>
                <a:off x="2353" y="2228"/>
                <a:ext cx="1543" cy="227"/>
              </a:xfrm>
              <a:prstGeom prst="parallelogram">
                <a:avLst>
                  <a:gd name="adj" fmla="val 73132"/>
                </a:avLst>
              </a:prstGeom>
              <a:noFill/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 wrap="none"/>
              <a:p>
                <a:endParaRPr altLang="en-US" b="0" dirty="0" 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911" name="AutoShape 46"/>
              <p:cNvSpPr/>
              <p:nvPr/>
            </p:nvSpPr>
            <p:spPr>
              <a:xfrm>
                <a:off x="2354" y="3090"/>
                <a:ext cx="1543" cy="227"/>
              </a:xfrm>
              <a:prstGeom prst="parallelogram">
                <a:avLst>
                  <a:gd name="adj" fmla="val 73132"/>
                </a:avLst>
              </a:prstGeom>
              <a:noFill/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 wrap="none"/>
              <a:p>
                <a:endParaRPr altLang="en-US" b="0" dirty="0" 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912" name="Line 48"/>
              <p:cNvSpPr/>
              <p:nvPr/>
            </p:nvSpPr>
            <p:spPr>
              <a:xfrm>
                <a:off x="3107" y="2029"/>
                <a:ext cx="0" cy="192"/>
              </a:xfrm>
              <a:prstGeom prst="line"/>
              <a:ln w="38100" cap="sq" cmpd="sng">
                <a:solidFill>
                  <a:srgbClr val="CC0066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048913" name="Line 49"/>
              <p:cNvSpPr/>
              <p:nvPr/>
            </p:nvSpPr>
            <p:spPr>
              <a:xfrm>
                <a:off x="3107" y="3339"/>
                <a:ext cx="0" cy="240"/>
              </a:xfrm>
              <a:prstGeom prst="line"/>
              <a:ln w="38100" cap="sq" cmpd="sng">
                <a:solidFill>
                  <a:srgbClr val="CC0066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048914" name="Line 50"/>
              <p:cNvSpPr/>
              <p:nvPr/>
            </p:nvSpPr>
            <p:spPr>
              <a:xfrm flipH="1">
                <a:off x="2043" y="4116"/>
                <a:ext cx="1104" cy="0"/>
              </a:xfrm>
              <a:prstGeom prst="line"/>
              <a:ln w="38100" cap="sq" cmpd="sng">
                <a:solidFill>
                  <a:srgbClr val="CC0066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48915" name="Line 51"/>
              <p:cNvSpPr/>
              <p:nvPr/>
            </p:nvSpPr>
            <p:spPr>
              <a:xfrm>
                <a:off x="2027" y="2097"/>
                <a:ext cx="1071" cy="0"/>
              </a:xfrm>
              <a:prstGeom prst="line"/>
              <a:ln w="38100" cap="sq" cmpd="sng">
                <a:solidFill>
                  <a:srgbClr val="CC0066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048916" name="Line 52"/>
              <p:cNvSpPr/>
              <p:nvPr/>
            </p:nvSpPr>
            <p:spPr>
              <a:xfrm>
                <a:off x="3107" y="2460"/>
                <a:ext cx="0" cy="192"/>
              </a:xfrm>
              <a:prstGeom prst="line"/>
              <a:ln w="38100" cap="sq" cmpd="sng">
                <a:solidFill>
                  <a:srgbClr val="CC0066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sp>
          <p:sp>
            <p:nvSpPr>
              <p:cNvPr id="1048917" name="Line 54"/>
              <p:cNvSpPr/>
              <p:nvPr/>
            </p:nvSpPr>
            <p:spPr>
              <a:xfrm>
                <a:off x="2028" y="2097"/>
                <a:ext cx="0" cy="2041"/>
              </a:xfrm>
              <a:prstGeom prst="line"/>
              <a:ln w="38100" cap="flat" cmpd="sng">
                <a:solidFill>
                  <a:srgbClr val="CC00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048918" name="Line 51"/>
            <p:cNvSpPr/>
            <p:nvPr/>
          </p:nvSpPr>
          <p:spPr>
            <a:xfrm flipH="1">
              <a:off x="5508625" y="5483224"/>
              <a:ext cx="1730375" cy="1"/>
            </a:xfrm>
            <a:prstGeom prst="line"/>
            <a:ln w="38100" cap="sq" cmpd="sng">
              <a:solidFill>
                <a:srgbClr val="00B050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919" name="Line 54"/>
            <p:cNvSpPr/>
            <p:nvPr/>
          </p:nvSpPr>
          <p:spPr>
            <a:xfrm flipH="1">
              <a:off x="7224711" y="4400550"/>
              <a:ext cx="14287" cy="1082676"/>
            </a:xfrm>
            <a:prstGeom prst="line"/>
            <a:ln w="38100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0" name="Rectangle 3"/>
          <p:cNvSpPr>
            <a:spLocks noGrp="1"/>
          </p:cNvSpPr>
          <p:nvPr>
            <p:ph type="body"/>
          </p:nvPr>
        </p:nvSpPr>
        <p:spPr>
          <a:xfrm>
            <a:off x="433705" y="1522730"/>
            <a:ext cx="8635365" cy="4785995"/>
          </a:xfrm>
        </p:spPr>
        <p:txBody>
          <a:bodyPr anchor="t" anchorCtr="0" bIns="45720" lIns="91440" rIns="91440" tIns="45720" vert="horz" wrap="square"/>
          <a:p>
            <a:r>
              <a:rPr altLang="zh-CN" dirty="0" lang="en-US">
                <a:latin typeface="Times New Roman" panose="02020603050405020304" pitchFamily="18" charset="0"/>
              </a:rPr>
              <a:t>C</a:t>
            </a:r>
            <a:r>
              <a:rPr altLang="en-US" dirty="0" lang="zh-CN">
                <a:latin typeface="Times New Roman" panose="02020603050405020304" pitchFamily="18" charset="0"/>
              </a:rPr>
              <a:t>语言中提供的、可用于组成循环结构的语句</a:t>
            </a:r>
            <a:endParaRPr altLang="zh-CN" dirty="0" lang="en-US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altLang="zh-CN" b="1" dirty="0" sz="3600" lang="en-US">
                <a:solidFill>
                  <a:srgbClr val="C00000"/>
                </a:solidFill>
                <a:latin typeface="Times New Roman" panose="02020603050405020304" pitchFamily="18" charset="0"/>
              </a:rPr>
              <a:t>while</a:t>
            </a:r>
            <a:r>
              <a:rPr altLang="zh-CN" dirty="0" sz="3600" lang="en-US">
                <a:latin typeface="Times New Roman" panose="02020603050405020304" pitchFamily="18" charset="0"/>
              </a:rPr>
              <a:t> </a:t>
            </a:r>
            <a:r>
              <a:rPr altLang="en-US" dirty="0" sz="3600" lang="zh-CN">
                <a:latin typeface="Times New Roman" panose="02020603050405020304" pitchFamily="18" charset="0"/>
              </a:rPr>
              <a:t>语句</a:t>
            </a:r>
            <a:endParaRPr altLang="en-US" dirty="0" sz="3600" lang="zh-CN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altLang="zh-CN" b="1" dirty="0" sz="3600" lang="en-US">
                <a:solidFill>
                  <a:srgbClr val="C00000"/>
                </a:solidFill>
                <a:latin typeface="Times New Roman" panose="02020603050405020304" pitchFamily="18" charset="0"/>
              </a:rPr>
              <a:t>do</a:t>
            </a:r>
            <a:r>
              <a:rPr altLang="zh-CN" b="1" dirty="0" sz="3600" lang="en-US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altLang="zh-CN" b="1" dirty="0" sz="3600" lang="en-US">
                <a:solidFill>
                  <a:srgbClr val="C00000"/>
                </a:solidFill>
                <a:latin typeface="Times New Roman" panose="02020603050405020304" pitchFamily="18" charset="0"/>
              </a:rPr>
              <a:t>while</a:t>
            </a:r>
            <a:r>
              <a:rPr altLang="zh-CN" dirty="0" sz="3600" lang="en-US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3600" lang="zh-CN">
                <a:latin typeface="Times New Roman" panose="02020603050405020304" pitchFamily="18" charset="0"/>
              </a:rPr>
              <a:t>语句</a:t>
            </a:r>
            <a:endParaRPr altLang="en-US" dirty="0" sz="3600" lang="zh-CN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altLang="zh-CN" b="1" dirty="0" sz="3600" lang="en-US">
                <a:solidFill>
                  <a:srgbClr val="C00000"/>
                </a:solidFill>
                <a:latin typeface="Times New Roman" panose="02020603050405020304" pitchFamily="18" charset="0"/>
              </a:rPr>
              <a:t>for</a:t>
            </a:r>
            <a:r>
              <a:rPr altLang="zh-CN" dirty="0" sz="3600" lang="en-US">
                <a:latin typeface="Times New Roman" panose="02020603050405020304" pitchFamily="18" charset="0"/>
              </a:rPr>
              <a:t> </a:t>
            </a:r>
            <a:r>
              <a:rPr altLang="en-US" dirty="0" sz="3600" lang="zh-CN">
                <a:latin typeface="Times New Roman" panose="02020603050405020304" pitchFamily="18" charset="0"/>
              </a:rPr>
              <a:t>语句</a:t>
            </a:r>
            <a:endParaRPr altLang="en-US" dirty="0" sz="3600" lang="zh-CN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altLang="en-US" dirty="0" sz="3600" lang="zh-CN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altLang="en-US" dirty="0" sz="3600" lang="zh-CN">
                <a:latin typeface="Times New Roman" panose="02020603050405020304" pitchFamily="18" charset="0"/>
              </a:rPr>
              <a:t>搭配 </a:t>
            </a:r>
            <a:r>
              <a:rPr altLang="zh-CN" b="1" dirty="0" sz="3600" lang="en-US">
                <a:solidFill>
                  <a:srgbClr val="CC3300"/>
                </a:solidFill>
                <a:latin typeface="Times New Roman" panose="02020603050405020304" pitchFamily="18" charset="0"/>
              </a:rPr>
              <a:t>break</a:t>
            </a:r>
            <a:r>
              <a:rPr altLang="en-US" dirty="0" sz="3600" lang="zh-CN">
                <a:latin typeface="Times New Roman" panose="02020603050405020304" pitchFamily="18" charset="0"/>
              </a:rPr>
              <a:t>、</a:t>
            </a:r>
            <a:r>
              <a:rPr altLang="zh-CN" b="1" dirty="0" sz="3600" lang="en-US">
                <a:solidFill>
                  <a:srgbClr val="CC3300"/>
                </a:solidFill>
                <a:latin typeface="Times New Roman" panose="02020603050405020304" pitchFamily="18" charset="0"/>
              </a:rPr>
              <a:t>continue</a:t>
            </a:r>
            <a:endParaRPr altLang="zh-CN" b="1" dirty="0" sz="3600" lang="en-US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lvl="1"/>
            <a:endParaRPr altLang="en-US" dirty="0" sz="3200" 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921" name="Rectangle 2"/>
          <p:cNvSpPr/>
          <p:nvPr/>
        </p:nvSpPr>
        <p:spPr>
          <a:xfrm>
            <a:off x="2699385" y="260668"/>
            <a:ext cx="6324600" cy="533400"/>
          </a:xfrm>
          <a:prstGeom prst="rect"/>
          <a:noFill/>
          <a:ln w="9525">
            <a:noFill/>
          </a:ln>
        </p:spPr>
        <p:txBody>
          <a:bodyPr anchor="ctr" anchorCtr="0"/>
          <a:p>
            <a:pPr algn="r" eaLnBrk="0" hangingPunct="0"/>
            <a:r>
              <a:rPr altLang="en-US" b="0" dirty="0" sz="4000" i="0" 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循环程序设计小结 </a:t>
            </a:r>
            <a:endParaRPr altLang="en-US" b="0" dirty="0" sz="4000" i="0" lang="zh-CN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8" name="Rectangle 2"/>
          <p:cNvSpPr>
            <a:spLocks noGrp="1"/>
          </p:cNvSpPr>
          <p:nvPr>
            <p:ph type="title"/>
          </p:nvPr>
        </p:nvSpPr>
        <p:spPr>
          <a:xfrm>
            <a:off x="-180975" y="188913"/>
            <a:ext cx="9144000" cy="739775"/>
          </a:xfrm>
        </p:spPr>
        <p:txBody>
          <a:bodyPr anchor="ctr" anchorCtr="0" bIns="45720" lIns="91440" rIns="91440" tIns="45720" vert="horz" wrap="square"/>
          <a:p>
            <a:r>
              <a:rPr altLang="zh-CN" b="1" dirty="0" lang="en-US">
                <a:latin typeface="黑体" panose="02010609060101010101" pitchFamily="49" charset="-122"/>
              </a:rPr>
              <a:t>  </a:t>
            </a:r>
            <a:r>
              <a:rPr altLang="en-US" b="1" dirty="0" lang="zh-CN">
                <a:latin typeface="黑体" panose="02010609060101010101" pitchFamily="49" charset="-122"/>
              </a:rPr>
              <a:t>程序举例 </a:t>
            </a:r>
            <a:endParaRPr altLang="en-US" b="1" dirty="0" lang="zh-CN">
              <a:latin typeface="黑体" panose="02010609060101010101" pitchFamily="49" charset="-122"/>
            </a:endParaRPr>
          </a:p>
        </p:txBody>
      </p:sp>
      <p:sp>
        <p:nvSpPr>
          <p:cNvPr id="1048929" name="Rectangle 3"/>
          <p:cNvSpPr>
            <a:spLocks noChangeArrowheads="1"/>
          </p:cNvSpPr>
          <p:nvPr/>
        </p:nvSpPr>
        <p:spPr bwMode="auto">
          <a:xfrm>
            <a:off x="577850" y="2071688"/>
            <a:ext cx="8137525" cy="1466850"/>
          </a:xfrm>
          <a:prstGeom prst="rect"/>
          <a:noFill/>
          <a:ln w="9525">
            <a:noFill/>
            <a:miter lim="800000"/>
          </a:ln>
        </p:spPr>
        <p:txBody>
          <a:bodyPr/>
          <a:p>
            <a:pPr algn="l" defTabSz="762000" eaLnBrk="0" fontAlgn="base" hangingPunct="0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aseline="0" b="0" cap="none" dirty="0" sz="3200" i="0" kern="1200" kumimoji="1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altLang="zh-CN" baseline="0" b="0" cap="none" dirty="0" sz="3200" i="0" kern="1200" kumimoji="1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altLang="en-US" baseline="0" b="0" cap="none" dirty="0" sz="3200" i="0" kern="1200" kumimoji="0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</a:t>
            </a:r>
            <a:r>
              <a:rPr altLang="zh-CN" baseline="0" b="0" cap="none" dirty="0" sz="3200" i="0" kern="1200" kumimoji="0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100</a:t>
            </a:r>
            <a:r>
              <a:rPr altLang="en-US" baseline="0" b="0" cap="none" dirty="0" sz="3200" i="0" kern="1200" kumimoji="0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～</a:t>
            </a:r>
            <a:r>
              <a:rPr altLang="zh-CN" baseline="0" b="0" cap="none" dirty="0" sz="3200" i="0" kern="1200" kumimoji="0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200</a:t>
            </a:r>
            <a:r>
              <a:rPr altLang="en-US" baseline="0" b="0" cap="none" dirty="0" sz="3200" i="0" kern="1200" kumimoji="0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间的全部素数</a:t>
            </a:r>
            <a:r>
              <a:rPr altLang="en-US" baseline="0" b="0" cap="none" dirty="0" sz="3200" i="0" kern="1200" kumimoji="1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altLang="en-US" baseline="0" b="0" cap="none" dirty="0" sz="3200" i="0" kern="1200" kumimoji="1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48930" name="Rectangle 5"/>
          <p:cNvSpPr/>
          <p:nvPr/>
        </p:nvSpPr>
        <p:spPr>
          <a:xfrm>
            <a:off x="0" y="0"/>
            <a:ext cx="9144000" cy="0"/>
          </a:xfrm>
          <a:prstGeom prst="rect"/>
          <a:noFill/>
          <a:ln w="12700">
            <a:noFill/>
          </a:ln>
        </p:spPr>
        <p:txBody>
          <a:bodyPr anchor="ctr" anchorCtr="0" wrap="none">
            <a:spAutoFit/>
          </a:bodyPr>
          <a:p>
            <a:endParaRPr altLang="en-US" b="0" dirty="0" 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194306" name="Object 2"/>
          <p:cNvGraphicFramePr>
            <a:graphicFrameLocks noChangeAspect="1"/>
          </p:cNvGraphicFramePr>
          <p:nvPr/>
        </p:nvGraphicFramePr>
        <p:xfrm>
          <a:off x="0" y="0"/>
          <a:ext cx="1619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" r:id="rId1" spid="_x0000_s4155" imgH="215900" imgW="165100" progId="Equation.3">
                  <p:embed/>
                </p:oleObj>
              </mc:Choice>
              <mc:Fallback>
                <p:oleObj name="" r:id="rId1" spid="" imgH="215900" imgW="165100" progId="Equation.3">
                  <p:embed/>
                  <p:pic>
                    <p:nvPicPr>
                      <p:cNvPr id="2097162" name="图片 3078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25" cy="219075"/>
                      </a:xfrm>
                      <a:prstGeom prst="rect"/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2" name="Diagram 8"/>
          <p:cNvGrpSpPr/>
          <p:nvPr/>
        </p:nvGrpSpPr>
        <p:grpSpPr>
          <a:xfrm>
            <a:off x="4643438" y="1873250"/>
            <a:ext cx="3960812" cy="4984750"/>
            <a:chOff x="930" y="-267"/>
            <a:chExt cx="3856" cy="4803"/>
          </a:xfrm>
        </p:grpSpPr>
        <p:sp>
          <p:nvSpPr>
            <p:cNvPr id="1048931" name="_s2052"/>
            <p:cNvSpPr>
              <a:spLocks noTextEdit="1"/>
            </p:cNvSpPr>
            <p:nvPr/>
          </p:nvSpPr>
          <p:spPr>
            <a:xfrm>
              <a:off x="2397" y="1367"/>
              <a:ext cx="922" cy="921"/>
            </a:xfrm>
            <a:custGeom>
              <a:av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 cap="flat" cmpd="sng">
              <a:solidFill>
                <a:srgbClr val="5F0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32" name="_s2053"/>
            <p:cNvSpPr>
              <a:spLocks noTextEdit="1"/>
            </p:cNvSpPr>
            <p:nvPr/>
          </p:nvSpPr>
          <p:spPr>
            <a:xfrm rot="4320000">
              <a:off x="2685" y="1574"/>
              <a:ext cx="921" cy="922"/>
            </a:xfrm>
            <a:custGeom>
              <a:av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 cap="flat" cmpd="sng">
              <a:solidFill>
                <a:srgbClr val="CAD40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33" name="_s2054"/>
            <p:cNvSpPr>
              <a:spLocks noTextEdit="1"/>
            </p:cNvSpPr>
            <p:nvPr/>
          </p:nvSpPr>
          <p:spPr>
            <a:xfrm rot="8640000">
              <a:off x="2577" y="1922"/>
              <a:ext cx="922" cy="921"/>
            </a:xfrm>
            <a:custGeom>
              <a:av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 cap="flat" cmpd="sng">
              <a:solidFill>
                <a:srgbClr val="4B595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34" name="_s2055"/>
            <p:cNvSpPr>
              <a:spLocks noTextEdit="1"/>
            </p:cNvSpPr>
            <p:nvPr/>
          </p:nvSpPr>
          <p:spPr>
            <a:xfrm rot="-8640000">
              <a:off x="2217" y="1922"/>
              <a:ext cx="922" cy="921"/>
            </a:xfrm>
            <a:custGeom>
              <a:av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 cap="flat" cmpd="sng">
              <a:solidFill>
                <a:srgbClr val="CA00CA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35" name="_s2056"/>
            <p:cNvSpPr>
              <a:spLocks noTextEdit="1"/>
            </p:cNvSpPr>
            <p:nvPr/>
          </p:nvSpPr>
          <p:spPr>
            <a:xfrm rot="-4320000">
              <a:off x="2102" y="1574"/>
              <a:ext cx="921" cy="922"/>
            </a:xfrm>
            <a:custGeom>
              <a:av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 cap="flat" cmpd="sng">
              <a:solidFill>
                <a:srgbClr val="01930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36" name="_s2057"/>
            <p:cNvSpPr/>
            <p:nvPr/>
          </p:nvSpPr>
          <p:spPr>
            <a:xfrm>
              <a:off x="3095" y="1405"/>
              <a:ext cx="339" cy="339"/>
            </a:xfrm>
            <a:prstGeom prst="rect"/>
            <a:noFill/>
            <a:ln w="9525">
              <a:noFill/>
            </a:ln>
          </p:spPr>
          <p:txBody>
            <a:bodyPr anchor="ctr" anchorCtr="0" bIns="0" lIns="0" rIns="0" tIns="0" wrap="none"/>
            <a:p>
              <a:pPr algn="ctr"/>
              <a:r>
                <a:rPr altLang="en-US" dirty="0" sz="1600" i="0" lang="zh-CN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算法设计</a:t>
              </a:r>
              <a:endParaRPr altLang="en-US" dirty="0" sz="1600" i="0" 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937" name="_s2058"/>
            <p:cNvSpPr/>
            <p:nvPr/>
          </p:nvSpPr>
          <p:spPr>
            <a:xfrm>
              <a:off x="3347" y="2178"/>
              <a:ext cx="339" cy="339"/>
            </a:xfrm>
            <a:prstGeom prst="rect"/>
            <a:noFill/>
            <a:ln w="9525">
              <a:noFill/>
            </a:ln>
          </p:spPr>
          <p:txBody>
            <a:bodyPr anchor="ctr" anchorCtr="0" bIns="0" lIns="0" rIns="0" tIns="0" wrap="none"/>
            <a:p>
              <a:pPr algn="ctr"/>
              <a:r>
                <a:rPr altLang="en-US" dirty="0" sz="1600" i="0" lang="zh-CN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编码实现</a:t>
              </a:r>
              <a:endParaRPr altLang="en-US" dirty="0" sz="1600" i="0" 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938" name="_s2059"/>
            <p:cNvSpPr/>
            <p:nvPr/>
          </p:nvSpPr>
          <p:spPr>
            <a:xfrm>
              <a:off x="2283" y="1405"/>
              <a:ext cx="339" cy="339"/>
            </a:xfrm>
            <a:prstGeom prst="rect"/>
            <a:noFill/>
            <a:ln w="9525">
              <a:noFill/>
            </a:ln>
          </p:spPr>
          <p:txBody>
            <a:bodyPr anchor="ctr" anchorCtr="0" bIns="0" lIns="0" rIns="0" tIns="0" wrap="none"/>
            <a:p>
              <a:pPr algn="ctr"/>
              <a:r>
                <a:rPr altLang="en-US" dirty="0" sz="1600" i="0" lang="zh-CN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问题分析</a:t>
              </a:r>
              <a:endParaRPr altLang="en-US" dirty="0" sz="1600" i="0" 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939" name="_s2060"/>
            <p:cNvSpPr/>
            <p:nvPr/>
          </p:nvSpPr>
          <p:spPr>
            <a:xfrm>
              <a:off x="2689" y="2656"/>
              <a:ext cx="339" cy="339"/>
            </a:xfrm>
            <a:prstGeom prst="rect"/>
            <a:noFill/>
            <a:ln w="9525">
              <a:noFill/>
            </a:ln>
          </p:spPr>
          <p:txBody>
            <a:bodyPr anchor="ctr" anchorCtr="0" bIns="0" lIns="0" rIns="0" tIns="0" wrap="none"/>
            <a:p>
              <a:pPr algn="ctr"/>
              <a:r>
                <a:rPr altLang="en-US" dirty="0" i="0" lang="zh-CN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  <a:endParaRPr altLang="en-US" dirty="0" i="0" lang="zh-CN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940" name="_s2061"/>
            <p:cNvSpPr/>
            <p:nvPr/>
          </p:nvSpPr>
          <p:spPr>
            <a:xfrm>
              <a:off x="2031" y="2178"/>
              <a:ext cx="339" cy="339"/>
            </a:xfrm>
            <a:prstGeom prst="rect"/>
            <a:noFill/>
            <a:ln w="9525">
              <a:noFill/>
            </a:ln>
          </p:spPr>
          <p:txBody>
            <a:bodyPr anchor="ctr" anchorCtr="0" bIns="0" lIns="0" rIns="0" tIns="0" wrap="none"/>
            <a:p>
              <a:pPr algn="ctr"/>
              <a:r>
                <a:rPr altLang="en-US" dirty="0" sz="1700" i="0" lang="zh-CN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endParaRPr altLang="en-US" dirty="0" sz="1700" i="0" lang="zh-CN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1" name="Rectangle 4"/>
          <p:cNvSpPr>
            <a:spLocks noGrp="1"/>
          </p:cNvSpPr>
          <p:nvPr>
            <p:ph idx="1"/>
          </p:nvPr>
        </p:nvSpPr>
        <p:spPr>
          <a:xfrm>
            <a:off x="106363" y="1455738"/>
            <a:ext cx="9037637" cy="5213350"/>
          </a:xfrm>
        </p:spPr>
        <p:txBody>
          <a:bodyPr anchor="t" anchorCtr="0" bIns="45720" lIns="91440" rIns="91440" tIns="45720" vert="horz" wrap="square"/>
          <a:p>
            <a:pPr>
              <a:lnSpc>
                <a:spcPct val="90000"/>
              </a:lnSpc>
            </a:pPr>
            <a:r>
              <a:rPr altLang="en-US" dirty="0" sz="2800" lang="zh-CN">
                <a:latin typeface="Times New Roman" panose="02020603050405020304" pitchFamily="18" charset="0"/>
              </a:rPr>
              <a:t>问题分析：</a:t>
            </a:r>
            <a:endParaRPr altLang="zh-CN" dirty="0" sz="2800" lang="en-US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altLang="en-US" dirty="0" sz="2400" lang="zh-CN">
                <a:latin typeface="Times New Roman" panose="02020603050405020304" pitchFamily="18" charset="0"/>
              </a:rPr>
              <a:t>重点是如何判断是素数？</a:t>
            </a:r>
            <a:endParaRPr altLang="zh-CN" dirty="0" sz="2400" lang="en-US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altLang="zh-CN" dirty="0" sz="2400" lang="en-US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altLang="en-US" dirty="0" sz="2400" lang="zh-CN">
                <a:latin typeface="Times New Roman" panose="02020603050405020304" pitchFamily="18" charset="0"/>
              </a:rPr>
              <a:t>什么是素数</a:t>
            </a:r>
            <a:endParaRPr altLang="en-US" dirty="0" sz="2400" lang="zh-CN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altLang="en-US" dirty="0" sz="2000" lang="zh-CN">
                <a:latin typeface="Times New Roman" panose="02020603050405020304" pitchFamily="18" charset="0"/>
              </a:rPr>
              <a:t>一个正整数，除了能表示为它自己和</a:t>
            </a:r>
            <a:r>
              <a:rPr altLang="zh-CN" dirty="0" sz="2000" lang="en-US">
                <a:latin typeface="Times New Roman" panose="02020603050405020304" pitchFamily="18" charset="0"/>
              </a:rPr>
              <a:t>1</a:t>
            </a:r>
            <a:r>
              <a:rPr altLang="en-US" dirty="0" sz="2000" lang="zh-CN">
                <a:latin typeface="Times New Roman" panose="02020603050405020304" pitchFamily="18" charset="0"/>
              </a:rPr>
              <a:t>的乘积以外，不能表示为任何其它两个正整数的乘积。</a:t>
            </a:r>
            <a:endParaRPr altLang="zh-CN" dirty="0" sz="2000" lang="en-US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endParaRPr altLang="zh-CN" dirty="0" sz="2000" lang="en-US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altLang="en-US" dirty="0" sz="2000" lang="zh-CN">
                <a:latin typeface="Times New Roman" panose="02020603050405020304" pitchFamily="18" charset="0"/>
              </a:rPr>
              <a:t>例如，</a:t>
            </a:r>
            <a:r>
              <a:rPr altLang="zh-CN" dirty="0" sz="2000" lang="en-US">
                <a:latin typeface="Times New Roman" panose="02020603050405020304" pitchFamily="18" charset="0"/>
              </a:rPr>
              <a:t>15</a:t>
            </a:r>
            <a:r>
              <a:rPr altLang="en-US" dirty="0" sz="2000" lang="zh-CN">
                <a:latin typeface="Times New Roman" panose="02020603050405020304" pitchFamily="18" charset="0"/>
              </a:rPr>
              <a:t>＝</a:t>
            </a:r>
            <a:r>
              <a:rPr altLang="zh-CN" dirty="0" sz="2000" lang="en-US">
                <a:latin typeface="Times New Roman" panose="02020603050405020304" pitchFamily="18" charset="0"/>
              </a:rPr>
              <a:t>3*5</a:t>
            </a:r>
            <a:r>
              <a:rPr altLang="en-US" dirty="0" sz="2000" lang="zh-CN">
                <a:latin typeface="Times New Roman" panose="02020603050405020304" pitchFamily="18" charset="0"/>
              </a:rPr>
              <a:t>，所以</a:t>
            </a:r>
            <a:r>
              <a:rPr altLang="zh-CN" dirty="0" sz="2000" lang="en-US">
                <a:latin typeface="Times New Roman" panose="02020603050405020304" pitchFamily="18" charset="0"/>
              </a:rPr>
              <a:t>15</a:t>
            </a:r>
            <a:r>
              <a:rPr altLang="en-US" dirty="0" sz="2000" lang="zh-CN">
                <a:latin typeface="Times New Roman" panose="02020603050405020304" pitchFamily="18" charset="0"/>
              </a:rPr>
              <a:t>不是素数；</a:t>
            </a:r>
            <a:r>
              <a:rPr altLang="zh-CN" dirty="0" sz="2000" lang="en-US">
                <a:latin typeface="Times New Roman" panose="02020603050405020304" pitchFamily="18" charset="0"/>
              </a:rPr>
              <a:t>13</a:t>
            </a:r>
            <a:r>
              <a:rPr altLang="en-US" dirty="0" sz="2000" lang="zh-CN">
                <a:latin typeface="Times New Roman" panose="02020603050405020304" pitchFamily="18" charset="0"/>
              </a:rPr>
              <a:t>除了等于</a:t>
            </a:r>
            <a:r>
              <a:rPr altLang="zh-CN" dirty="0" sz="2000" lang="en-US">
                <a:latin typeface="Times New Roman" panose="02020603050405020304" pitchFamily="18" charset="0"/>
              </a:rPr>
              <a:t>13*1</a:t>
            </a:r>
            <a:r>
              <a:rPr altLang="en-US" dirty="0" sz="2000" lang="zh-CN">
                <a:latin typeface="Times New Roman" panose="02020603050405020304" pitchFamily="18" charset="0"/>
              </a:rPr>
              <a:t>以外，不能表示为其它任何两个整数的乘积，所以</a:t>
            </a:r>
            <a:r>
              <a:rPr altLang="zh-CN" dirty="0" sz="2000" lang="en-US">
                <a:latin typeface="Times New Roman" panose="02020603050405020304" pitchFamily="18" charset="0"/>
              </a:rPr>
              <a:t>13</a:t>
            </a:r>
            <a:r>
              <a:rPr altLang="en-US" dirty="0" sz="2000" lang="zh-CN">
                <a:latin typeface="Times New Roman" panose="02020603050405020304" pitchFamily="18" charset="0"/>
              </a:rPr>
              <a:t>是一个素数。</a:t>
            </a:r>
            <a:endParaRPr altLang="zh-CN" dirty="0" sz="2000" lang="en-US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endParaRPr altLang="zh-CN" dirty="0" sz="2000" lang="en-US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None/>
            </a:pPr>
            <a:endParaRPr altLang="en-US" dirty="0" sz="2400" 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942" name="Rectangle 2"/>
          <p:cNvSpPr/>
          <p:nvPr/>
        </p:nvSpPr>
        <p:spPr>
          <a:xfrm>
            <a:off x="-180975" y="188913"/>
            <a:ext cx="9144000" cy="739775"/>
          </a:xfrm>
          <a:prstGeom prst="rect"/>
          <a:noFill/>
          <a:ln w="9525">
            <a:noFill/>
          </a:ln>
        </p:spPr>
        <p:txBody>
          <a:bodyPr anchor="ctr" anchorCtr="0"/>
          <a:p>
            <a:pPr algn="r" eaLnBrk="0" hangingPunct="0"/>
            <a:r>
              <a:rPr altLang="zh-CN" dirty="0" sz="4000" i="0" 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altLang="en-US" dirty="0" sz="4000" i="0" 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程序举例 </a:t>
            </a:r>
            <a:endParaRPr altLang="en-US" dirty="0" sz="4000" i="0" lang="zh-CN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4" name="Diagram 8"/>
          <p:cNvGrpSpPr/>
          <p:nvPr/>
        </p:nvGrpSpPr>
        <p:grpSpPr>
          <a:xfrm>
            <a:off x="5435600" y="3197225"/>
            <a:ext cx="3960813" cy="4984750"/>
            <a:chOff x="930" y="-267"/>
            <a:chExt cx="3856" cy="4803"/>
          </a:xfrm>
        </p:grpSpPr>
        <p:sp>
          <p:nvSpPr>
            <p:cNvPr id="1048943" name="_s3076"/>
            <p:cNvSpPr>
              <a:spLocks noTextEdit="1"/>
            </p:cNvSpPr>
            <p:nvPr/>
          </p:nvSpPr>
          <p:spPr>
            <a:xfrm>
              <a:off x="2397" y="1367"/>
              <a:ext cx="922" cy="921"/>
            </a:xfrm>
            <a:custGeom>
              <a:av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 cap="flat" cmpd="sng">
              <a:solidFill>
                <a:srgbClr val="5F0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44" name="_s3077"/>
            <p:cNvSpPr>
              <a:spLocks noTextEdit="1"/>
            </p:cNvSpPr>
            <p:nvPr/>
          </p:nvSpPr>
          <p:spPr>
            <a:xfrm rot="4320000">
              <a:off x="2685" y="1574"/>
              <a:ext cx="921" cy="922"/>
            </a:xfrm>
            <a:custGeom>
              <a:av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 cap="flat" cmpd="sng">
              <a:solidFill>
                <a:srgbClr val="CAD40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45" name="_s3078"/>
            <p:cNvSpPr>
              <a:spLocks noTextEdit="1"/>
            </p:cNvSpPr>
            <p:nvPr/>
          </p:nvSpPr>
          <p:spPr>
            <a:xfrm rot="8640000">
              <a:off x="2577" y="1922"/>
              <a:ext cx="922" cy="921"/>
            </a:xfrm>
            <a:custGeom>
              <a:av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 cap="flat" cmpd="sng">
              <a:solidFill>
                <a:srgbClr val="4B595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46" name="_s3079"/>
            <p:cNvSpPr>
              <a:spLocks noTextEdit="1"/>
            </p:cNvSpPr>
            <p:nvPr/>
          </p:nvSpPr>
          <p:spPr>
            <a:xfrm rot="-8640000">
              <a:off x="2217" y="1922"/>
              <a:ext cx="922" cy="921"/>
            </a:xfrm>
            <a:custGeom>
              <a:av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 cap="flat" cmpd="sng">
              <a:solidFill>
                <a:srgbClr val="CA00CA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47" name="_s3080"/>
            <p:cNvSpPr>
              <a:spLocks noTextEdit="1"/>
            </p:cNvSpPr>
            <p:nvPr/>
          </p:nvSpPr>
          <p:spPr>
            <a:xfrm rot="-4320000">
              <a:off x="2102" y="1574"/>
              <a:ext cx="921" cy="922"/>
            </a:xfrm>
            <a:custGeom>
              <a:av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 cap="flat" cmpd="sng">
              <a:solidFill>
                <a:srgbClr val="01930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48" name="_s3081"/>
            <p:cNvSpPr/>
            <p:nvPr/>
          </p:nvSpPr>
          <p:spPr>
            <a:xfrm>
              <a:off x="3095" y="1405"/>
              <a:ext cx="339" cy="339"/>
            </a:xfrm>
            <a:prstGeom prst="rect"/>
            <a:noFill/>
            <a:ln w="9525">
              <a:noFill/>
            </a:ln>
          </p:spPr>
          <p:txBody>
            <a:bodyPr anchor="ctr" anchorCtr="0" bIns="0" lIns="0" rIns="0" tIns="0" wrap="none"/>
            <a:p>
              <a:pPr algn="ctr"/>
              <a:r>
                <a:rPr altLang="en-US" dirty="0" sz="1600" i="0" lang="zh-CN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算法设计</a:t>
              </a:r>
              <a:endParaRPr altLang="en-US" dirty="0" sz="1600" i="0" 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949" name="_s3082"/>
            <p:cNvSpPr/>
            <p:nvPr/>
          </p:nvSpPr>
          <p:spPr>
            <a:xfrm>
              <a:off x="3347" y="2178"/>
              <a:ext cx="339" cy="339"/>
            </a:xfrm>
            <a:prstGeom prst="rect"/>
            <a:noFill/>
            <a:ln w="9525">
              <a:noFill/>
            </a:ln>
          </p:spPr>
          <p:txBody>
            <a:bodyPr anchor="ctr" anchorCtr="0" bIns="0" lIns="0" rIns="0" tIns="0" wrap="none"/>
            <a:p>
              <a:pPr algn="ctr"/>
              <a:r>
                <a:rPr altLang="en-US" dirty="0" sz="1600" i="0" lang="zh-CN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编码实现</a:t>
              </a:r>
              <a:endParaRPr altLang="en-US" dirty="0" sz="1600" i="0" 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950" name="_s3083"/>
            <p:cNvSpPr/>
            <p:nvPr/>
          </p:nvSpPr>
          <p:spPr>
            <a:xfrm>
              <a:off x="2283" y="1405"/>
              <a:ext cx="339" cy="339"/>
            </a:xfrm>
            <a:prstGeom prst="rect"/>
            <a:noFill/>
            <a:ln w="9525">
              <a:noFill/>
            </a:ln>
          </p:spPr>
          <p:txBody>
            <a:bodyPr anchor="ctr" anchorCtr="0" bIns="0" lIns="0" rIns="0" tIns="0" wrap="none"/>
            <a:p>
              <a:pPr algn="ctr"/>
              <a:r>
                <a:rPr altLang="en-US" dirty="0" sz="1600" i="0" lang="zh-CN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问题分析</a:t>
              </a:r>
              <a:endParaRPr altLang="en-US" dirty="0" sz="1600" i="0" 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951" name="_s3084"/>
            <p:cNvSpPr/>
            <p:nvPr/>
          </p:nvSpPr>
          <p:spPr>
            <a:xfrm>
              <a:off x="2689" y="2656"/>
              <a:ext cx="339" cy="339"/>
            </a:xfrm>
            <a:prstGeom prst="rect"/>
            <a:noFill/>
            <a:ln w="9525">
              <a:noFill/>
            </a:ln>
          </p:spPr>
          <p:txBody>
            <a:bodyPr anchor="ctr" anchorCtr="0" bIns="0" lIns="0" rIns="0" tIns="0" wrap="none"/>
            <a:p>
              <a:pPr algn="ctr"/>
              <a:r>
                <a:rPr altLang="en-US" dirty="0" i="0" lang="zh-CN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  <a:endParaRPr altLang="en-US" dirty="0" i="0" lang="zh-CN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952" name="_s3085"/>
            <p:cNvSpPr/>
            <p:nvPr/>
          </p:nvSpPr>
          <p:spPr>
            <a:xfrm>
              <a:off x="2031" y="2178"/>
              <a:ext cx="339" cy="339"/>
            </a:xfrm>
            <a:prstGeom prst="rect"/>
            <a:noFill/>
            <a:ln w="9525">
              <a:noFill/>
            </a:ln>
          </p:spPr>
          <p:txBody>
            <a:bodyPr anchor="ctr" anchorCtr="0" bIns="0" lIns="0" rIns="0" tIns="0" wrap="none"/>
            <a:p>
              <a:pPr algn="ctr"/>
              <a:r>
                <a:rPr altLang="en-US" dirty="0" sz="1700" i="0" lang="zh-CN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endParaRPr altLang="en-US" dirty="0" sz="1700" i="0" lang="zh-CN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Rectangle 2"/>
          <p:cNvSpPr>
            <a:spLocks noGrp="1"/>
          </p:cNvSpPr>
          <p:nvPr>
            <p:ph type="title"/>
          </p:nvPr>
        </p:nvSpPr>
        <p:spPr/>
        <p:txBody>
          <a:bodyPr anchor="ctr" anchorCtr="0" bIns="45720" lIns="91440" rIns="91440" tIns="45720" vert="horz" wrap="square"/>
          <a:p>
            <a:r>
              <a:rPr altLang="en-US" b="1" dirty="0" lang="zh-CN">
                <a:latin typeface="黑体" panose="02010609060101010101" pitchFamily="49" charset="-122"/>
              </a:rPr>
              <a:t>循环结构程序设计 </a:t>
            </a:r>
            <a:endParaRPr altLang="en-US" b="1" dirty="0" lang="zh-CN">
              <a:latin typeface="黑体" panose="02010609060101010101" pitchFamily="49" charset="-122"/>
            </a:endParaRPr>
          </a:p>
        </p:txBody>
      </p:sp>
      <p:sp>
        <p:nvSpPr>
          <p:cNvPr id="1048616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424863" cy="5232400"/>
          </a:xfrm>
        </p:spPr>
        <p:txBody>
          <a:bodyPr anchor="t" anchorCtr="0" bIns="45720" compatLnSpc="1" lIns="91440" numCol="1" rIns="91440" tIns="45720" vert="horz" wrap="square"/>
          <a:p>
            <a:pPr algn="l" defTabSz="914400" eaLnBrk="0" fontAlgn="base" hangingPunct="0" indent="-342900" latinLnBrk="0" lvl="0" marL="34290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altLang="en-US" baseline="0" b="1" cap="none" dirty="0" sz="3200" i="0" kern="0" kumimoji="0" lang="zh-CN" noProof="0" normalizeH="0" spc="0" strike="noStrike" u="none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问题：计算</a:t>
            </a:r>
            <a:r>
              <a:rPr altLang="zh-CN" baseline="0" b="1" cap="none" dirty="0" sz="3200" i="0" kern="0" kumimoji="0" lang="en-US" noProof="0" normalizeH="0" spc="0" strike="noStrike" u="none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100</a:t>
            </a:r>
            <a:r>
              <a:rPr altLang="en-US" baseline="0" b="1" cap="none" dirty="0" sz="3200" i="0" kern="0" kumimoji="0" lang="zh-CN" noProof="0" normalizeH="0" spc="0" strike="noStrike" u="none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</a:t>
            </a:r>
            <a:r>
              <a:rPr altLang="zh-CN" baseline="0" b="1" cap="none" dirty="0" sz="3200" i="0" kern="0" kumimoji="0" lang="en-US" noProof="0" normalizeH="0" spc="0" strike="noStrike" u="none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altLang="en-US" baseline="0" b="1" cap="none" dirty="0" sz="3200" i="0" kern="0" kumimoji="0" lang="zh-CN" noProof="0" normalizeH="0" spc="0" strike="noStrike" u="none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相加</a:t>
            </a:r>
            <a:endParaRPr altLang="zh-CN" baseline="0" b="1" cap="none" dirty="0" sz="3200" i="0" kern="0" kumimoji="0" lang="en-US" noProof="0" normalizeH="0" spc="0" strike="noStrike" u="none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altLang="en-US" baseline="0" b="0" cap="none" dirty="0" sz="2400" i="0" kern="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altLang="en-US" baseline="0" b="0" cap="none" dirty="0" sz="24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问题分析：多个数相加</a:t>
            </a:r>
            <a:endParaRPr altLang="zh-CN" baseline="0" b="0" cap="none" dirty="0" sz="24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altLang="zh-CN" baseline="0" b="0" cap="none" dirty="0" sz="24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altLang="en-US" baseline="0" b="0" cap="none" dirty="0" sz="24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算法设计：</a:t>
            </a:r>
            <a:endParaRPr altLang="zh-CN" baseline="0" b="0" cap="none" dirty="0" sz="24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algn="l" defTabSz="914400" eaLnBrk="0" fontAlgn="base" hangingPunct="0" indent="-285750" latinLnBrk="0" lvl="1" marL="74295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Char char=""/>
            </a:pPr>
            <a:r>
              <a:rPr altLang="en-US" baseline="0" b="0" cap="none" dirty="0" sz="20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altLang="zh-CN" baseline="0" b="0" cap="none" dirty="0" sz="20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altLang="en-US" baseline="0" b="0" cap="none" dirty="0" sz="20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altLang="zh-CN" baseline="0" b="0" cap="none" dirty="0" sz="20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6+6+……+6, </a:t>
            </a:r>
            <a:r>
              <a:rPr altLang="en-US" baseline="0" b="0" cap="none" dirty="0" sz="20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</a:t>
            </a:r>
            <a:r>
              <a:rPr altLang="zh-CN" baseline="0" b="0" cap="none" dirty="0" sz="20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altLang="en-US" baseline="0" b="0" cap="none" dirty="0" sz="20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altLang="zh-CN" baseline="0" b="0" cap="none" dirty="0" sz="20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endParaRPr altLang="zh-CN" baseline="0" b="0" cap="none" dirty="0" sz="20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 defTabSz="914400" eaLnBrk="0" fontAlgn="base" hangingPunct="0" indent="-285750" latinLnBrk="0" lvl="1" marL="74295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Char char=""/>
            </a:pPr>
            <a:r>
              <a:rPr altLang="en-US" baseline="0" b="0" cap="none" dirty="0" sz="20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altLang="zh-CN" baseline="0" b="0" cap="none" dirty="0" sz="20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altLang="en-US" baseline="0" b="0" cap="none" dirty="0" sz="20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：若用一个变量来存放相加的结果，以上的式子可以表示为</a:t>
            </a:r>
            <a:r>
              <a:rPr altLang="zh-CN" baseline="0" b="0" cap="none" dirty="0" sz="20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altLang="zh-CN" baseline="0" b="0" cap="none" dirty="0" sz="20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 defTabSz="914400" eaLnBrk="0" fontAlgn="base" hangingPunct="0" indent="-228600" latinLnBrk="0" lvl="2" marL="114300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altLang="en-US" baseline="0" b="0" cap="none" dirty="0" sz="20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初始</a:t>
            </a:r>
            <a:r>
              <a:rPr altLang="zh-CN" baseline="0" b="0" cap="none" dirty="0" sz="20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  s = 0 ;</a:t>
            </a:r>
            <a:endParaRPr altLang="zh-CN" baseline="0" b="0" cap="none" dirty="0" sz="20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914400" eaLnBrk="0" fontAlgn="base" hangingPunct="0" indent="-228600" latinLnBrk="0" lvl="2" marL="114300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altLang="en-US" baseline="0" b="0" cap="none" dirty="0" sz="20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接下来做</a:t>
            </a:r>
            <a:r>
              <a:rPr altLang="zh-CN" baseline="0" b="0" cap="none" dirty="0" sz="20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s = s+6; </a:t>
            </a:r>
            <a:endParaRPr altLang="zh-CN" baseline="0" b="0" cap="none" dirty="0" sz="20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914400" eaLnBrk="0" fontAlgn="base" hangingPunct="0" indent="-228600" latinLnBrk="0" lvl="2" marL="114300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altLang="zh-CN" baseline="0" b="0" cap="none" dirty="0" sz="20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  =  s +6;</a:t>
            </a:r>
            <a:endParaRPr altLang="zh-CN" baseline="0" b="0" cap="none" dirty="0" sz="20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914400" eaLnBrk="0" fontAlgn="base" hangingPunct="0" indent="-228600" latinLnBrk="0" lvl="2" marL="114300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altLang="zh-CN" baseline="0" b="0" cap="none" dirty="0" sz="20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…  …</a:t>
            </a:r>
            <a:endParaRPr altLang="zh-CN" baseline="0" b="0" cap="none" dirty="0" sz="20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914400" eaLnBrk="0" fontAlgn="base" hangingPunct="0" indent="-228600" latinLnBrk="0" lvl="2" marL="114300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altLang="zh-CN" baseline="0" b="0" cap="none" dirty="0" sz="20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  =  s + 6;   </a:t>
            </a:r>
            <a:endParaRPr altLang="zh-CN" baseline="0" b="0" cap="none" dirty="0" sz="20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914400" eaLnBrk="0" fontAlgn="base" hangingPunct="0" indent="-228600" latinLnBrk="0" lvl="2" marL="114300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</a:pPr>
            <a:endParaRPr altLang="zh-CN" baseline="0" b="0" cap="none" dirty="0" sz="16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914400" eaLnBrk="0" fontAlgn="base" hangingPunct="0" indent="-228600" latinLnBrk="0" lvl="2" marL="114300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</a:pPr>
            <a:r>
              <a:rPr altLang="zh-CN" baseline="0" b="1" cap="none" dirty="0" sz="24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 + 6 </a:t>
            </a:r>
            <a:r>
              <a:rPr altLang="en-US" baseline="0" b="0" cap="none" dirty="0" sz="24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这个式子要反复循环做</a:t>
            </a:r>
            <a:r>
              <a:rPr altLang="zh-CN" baseline="0" b="0" cap="none" dirty="0" sz="24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100</a:t>
            </a:r>
            <a:r>
              <a:rPr altLang="en-US" baseline="0" b="0" cap="none" dirty="0" sz="24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</a:t>
            </a:r>
            <a:r>
              <a:rPr altLang="zh-CN" baseline="0" b="0" cap="none" dirty="0" sz="24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! </a:t>
            </a:r>
            <a:endParaRPr altLang="zh-CN" baseline="0" b="0" cap="none" dirty="0" sz="24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defTabSz="914400" eaLnBrk="0" fontAlgn="base" hangingPunct="0" indent="-285750" latinLnBrk="0" lvl="1" marL="74295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Char char=""/>
            </a:pPr>
            <a:endParaRPr altLang="zh-CN" baseline="0" b="0" cap="none" dirty="0" sz="20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algn="l" defTabSz="914400" eaLnBrk="0" fontAlgn="base" hangingPunct="0" indent="-285750" latinLnBrk="0" lvl="1" marL="74295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Char char=""/>
            </a:pPr>
            <a:r>
              <a:rPr altLang="en-US" baseline="0" b="0" cap="none" dirty="0" sz="20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显然这个问题应该归结为</a:t>
            </a:r>
            <a:r>
              <a:rPr altLang="en-US" baseline="0" b="1" cap="none" dirty="0" sz="2800" i="0" kern="0" kumimoji="0" lang="zh-CN" noProof="0" normalizeH="0" spc="0" strike="noStrike" u="none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循环问题</a:t>
            </a:r>
            <a:endParaRPr altLang="en-US" baseline="0" b="1" cap="none" dirty="0" sz="2800" i="0" kern="0" kumimoji="0" lang="zh-CN" noProof="0" normalizeH="0" spc="0" strike="noStrike" u="none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altLang="en-US" baseline="0" b="0" cap="none" dirty="0" sz="2400" i="0" kern="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3" name="Rectangle 4"/>
          <p:cNvSpPr>
            <a:spLocks noGrp="1"/>
          </p:cNvSpPr>
          <p:nvPr>
            <p:ph type="body"/>
          </p:nvPr>
        </p:nvSpPr>
        <p:spPr>
          <a:xfrm>
            <a:off x="-36512" y="1383983"/>
            <a:ext cx="9180512" cy="4997450"/>
          </a:xfrm>
        </p:spPr>
        <p:txBody>
          <a:bodyPr anchor="t" anchorCtr="0" bIns="45720" lIns="91440" rIns="91440" tIns="45720" vert="horz" wrap="square"/>
          <a:p>
            <a:pPr>
              <a:lnSpc>
                <a:spcPct val="90000"/>
              </a:lnSpc>
              <a:buNone/>
            </a:pPr>
            <a:r>
              <a:rPr altLang="zh-CN" dirty="0" sz="2800" lang="en-US">
                <a:latin typeface="Times New Roman" panose="02020603050405020304" pitchFamily="18" charset="0"/>
              </a:rPr>
              <a:t>     </a:t>
            </a:r>
            <a:r>
              <a:rPr altLang="en-US" dirty="0" sz="2800" lang="zh-CN">
                <a:latin typeface="Times New Roman" panose="02020603050405020304" pitchFamily="18" charset="0"/>
              </a:rPr>
              <a:t>算法设计：</a:t>
            </a:r>
            <a:endParaRPr altLang="en-US" dirty="0" sz="2800" lang="zh-CN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altLang="zh-CN" dirty="0" sz="2800" lang="en-US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altLang="en-US" dirty="0" sz="2400" lang="zh-CN">
                <a:solidFill>
                  <a:schemeClr val="tx1"/>
                </a:solidFill>
                <a:latin typeface="Times New Roman" panose="02020603050405020304" pitchFamily="18" charset="0"/>
              </a:rPr>
              <a:t>如何判断某数</a:t>
            </a: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r>
              <a:rPr altLang="en-US" dirty="0" sz="2400" lang="zh-CN">
                <a:solidFill>
                  <a:schemeClr val="tx1"/>
                </a:solidFill>
                <a:latin typeface="Times New Roman" panose="02020603050405020304" pitchFamily="18" charset="0"/>
              </a:rPr>
              <a:t>是素数</a:t>
            </a: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altLang="en-US" dirty="0" sz="2400" lang="zh-CN">
                <a:solidFill>
                  <a:schemeClr val="tx1"/>
                </a:solidFill>
                <a:latin typeface="Times New Roman" panose="02020603050405020304" pitchFamily="18" charset="0"/>
              </a:rPr>
              <a:t>数学上已有三种算法</a:t>
            </a: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altLang="zh-CN" dirty="0" sz="2400" lang="en-US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altLang="zh-CN" dirty="0" sz="2400" lang="en-US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altLang="zh-CN" dirty="0" lang="en-US">
                <a:solidFill>
                  <a:srgbClr val="CC3300"/>
                </a:solidFill>
                <a:latin typeface="Times New Roman" panose="02020603050405020304" pitchFamily="18" charset="0"/>
              </a:rPr>
              <a:t>(1)</a:t>
            </a:r>
            <a:r>
              <a:rPr altLang="en-US" dirty="0" lang="zh-CN">
                <a:solidFill>
                  <a:srgbClr val="CC3300"/>
                </a:solidFill>
                <a:latin typeface="Times New Roman" panose="02020603050405020304" pitchFamily="18" charset="0"/>
              </a:rPr>
              <a:t>遍历</a:t>
            </a:r>
            <a:r>
              <a:rPr altLang="zh-CN" dirty="0" lang="en-US">
                <a:solidFill>
                  <a:srgbClr val="CC3300"/>
                </a:solidFill>
                <a:latin typeface="Times New Roman" panose="02020603050405020304" pitchFamily="18" charset="0"/>
              </a:rPr>
              <a:t>2</a:t>
            </a:r>
            <a:r>
              <a:rPr altLang="en-US" dirty="0" lang="zh-CN">
                <a:solidFill>
                  <a:srgbClr val="CC3300"/>
                </a:solidFill>
                <a:latin typeface="Times New Roman" panose="02020603050405020304" pitchFamily="18" charset="0"/>
              </a:rPr>
              <a:t>以上到</a:t>
            </a:r>
            <a:r>
              <a:rPr altLang="zh-CN" b="1" dirty="0" lang="en-US">
                <a:solidFill>
                  <a:srgbClr val="FF0000"/>
                </a:solidFill>
                <a:latin typeface="Times New Roman" panose="02020603050405020304" pitchFamily="18" charset="0"/>
              </a:rPr>
              <a:t>m-1</a:t>
            </a:r>
            <a:r>
              <a:rPr altLang="en-US" dirty="0" lang="zh-CN">
                <a:solidFill>
                  <a:srgbClr val="CC3300"/>
                </a:solidFill>
                <a:latin typeface="Times New Roman" panose="02020603050405020304" pitchFamily="18" charset="0"/>
              </a:rPr>
              <a:t>以下的每一个整数，看是不是能整除</a:t>
            </a:r>
            <a:r>
              <a:rPr altLang="zh-CN" dirty="0" lang="en-US">
                <a:solidFill>
                  <a:srgbClr val="CC3300"/>
                </a:solidFill>
                <a:latin typeface="Times New Roman" panose="02020603050405020304" pitchFamily="18" charset="0"/>
              </a:rPr>
              <a:t>m</a:t>
            </a:r>
            <a:endParaRPr altLang="en-US" dirty="0" lang="zh-CN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lvl="3">
              <a:lnSpc>
                <a:spcPct val="90000"/>
              </a:lnSpc>
            </a:pPr>
            <a:r>
              <a:rPr altLang="en-US" dirty="0" lang="zh-CN">
                <a:latin typeface="Times New Roman" panose="02020603050405020304" pitchFamily="18" charset="0"/>
              </a:rPr>
              <a:t>若</a:t>
            </a:r>
            <a:r>
              <a:rPr altLang="zh-CN" dirty="0" lang="en-US">
                <a:latin typeface="Times New Roman" panose="02020603050405020304" pitchFamily="18" charset="0"/>
              </a:rPr>
              <a:t>m</a:t>
            </a:r>
            <a:r>
              <a:rPr altLang="en-US" dirty="0" lang="zh-CN">
                <a:latin typeface="Times New Roman" panose="02020603050405020304" pitchFamily="18" charset="0"/>
              </a:rPr>
              <a:t>为</a:t>
            </a:r>
            <a:r>
              <a:rPr altLang="zh-CN" dirty="0" lang="en-US">
                <a:latin typeface="Times New Roman" panose="02020603050405020304" pitchFamily="18" charset="0"/>
              </a:rPr>
              <a:t>11</a:t>
            </a:r>
            <a:r>
              <a:rPr altLang="en-US" dirty="0" lang="zh-CN">
                <a:latin typeface="Times New Roman" panose="02020603050405020304" pitchFamily="18" charset="0"/>
              </a:rPr>
              <a:t>，则要判断</a:t>
            </a:r>
            <a:r>
              <a:rPr altLang="zh-CN" dirty="0" lang="en-US">
                <a:latin typeface="Times New Roman" panose="02020603050405020304" pitchFamily="18" charset="0"/>
              </a:rPr>
              <a:t>2</a:t>
            </a:r>
            <a:r>
              <a:rPr altLang="en-US" dirty="0" lang="zh-CN">
                <a:latin typeface="Times New Roman" panose="02020603050405020304" pitchFamily="18" charset="0"/>
              </a:rPr>
              <a:t>、</a:t>
            </a:r>
            <a:r>
              <a:rPr altLang="zh-CN" dirty="0" lang="en-US">
                <a:latin typeface="Times New Roman" panose="02020603050405020304" pitchFamily="18" charset="0"/>
              </a:rPr>
              <a:t>3</a:t>
            </a:r>
            <a:r>
              <a:rPr altLang="en-US" dirty="0" lang="zh-CN">
                <a:latin typeface="Times New Roman" panose="02020603050405020304" pitchFamily="18" charset="0"/>
              </a:rPr>
              <a:t>、</a:t>
            </a:r>
            <a:r>
              <a:rPr altLang="zh-CN" dirty="0" lang="en-US">
                <a:latin typeface="Times New Roman" panose="02020603050405020304" pitchFamily="18" charset="0"/>
              </a:rPr>
              <a:t>4</a:t>
            </a:r>
            <a:r>
              <a:rPr altLang="zh-CN" dirty="0"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……</a:t>
            </a:r>
            <a:r>
              <a:rPr altLang="en-US" dirty="0" lang="zh-CN">
                <a:latin typeface="Times New Roman" panose="02020603050405020304" pitchFamily="18" charset="0"/>
              </a:rPr>
              <a:t>到</a:t>
            </a:r>
            <a:r>
              <a:rPr altLang="zh-CN" dirty="0" lang="en-US">
                <a:latin typeface="Times New Roman" panose="02020603050405020304" pitchFamily="18" charset="0"/>
              </a:rPr>
              <a:t>10</a:t>
            </a:r>
            <a:r>
              <a:rPr altLang="en-US" dirty="0" lang="zh-CN">
                <a:latin typeface="Times New Roman" panose="02020603050405020304" pitchFamily="18" charset="0"/>
              </a:rPr>
              <a:t>，共九个数是否能整除</a:t>
            </a:r>
            <a:r>
              <a:rPr altLang="zh-CN" dirty="0" lang="en-US">
                <a:latin typeface="Times New Roman" panose="02020603050405020304" pitchFamily="18" charset="0"/>
              </a:rPr>
              <a:t>m;</a:t>
            </a:r>
            <a:endParaRPr altLang="zh-CN" dirty="0" lang="en-US">
              <a:latin typeface="Times New Roman" panose="02020603050405020304" pitchFamily="18" charset="0"/>
            </a:endParaRPr>
          </a:p>
          <a:p>
            <a:pPr lvl="3">
              <a:lnSpc>
                <a:spcPct val="90000"/>
              </a:lnSpc>
            </a:pPr>
            <a:endParaRPr altLang="zh-CN" dirty="0" lang="en-US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altLang="zh-CN" dirty="0" lang="en-US">
                <a:solidFill>
                  <a:srgbClr val="C00000"/>
                </a:solidFill>
                <a:latin typeface="Times New Roman" panose="02020603050405020304" pitchFamily="18" charset="0"/>
              </a:rPr>
              <a:t>(2)</a:t>
            </a:r>
            <a:r>
              <a:rPr altLang="en-US" dirty="0" lang="zh-CN">
                <a:solidFill>
                  <a:srgbClr val="C00000"/>
                </a:solidFill>
                <a:latin typeface="Times New Roman" panose="02020603050405020304" pitchFamily="18" charset="0"/>
              </a:rPr>
              <a:t>遍历</a:t>
            </a:r>
            <a:r>
              <a:rPr altLang="zh-CN" dirty="0" lang="en-US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altLang="en-US" dirty="0" lang="zh-CN">
                <a:solidFill>
                  <a:srgbClr val="C00000"/>
                </a:solidFill>
                <a:latin typeface="Times New Roman" panose="02020603050405020304" pitchFamily="18" charset="0"/>
              </a:rPr>
              <a:t>以上到</a:t>
            </a:r>
            <a:r>
              <a:rPr altLang="zh-CN" b="1" dirty="0" lang="en-US">
                <a:solidFill>
                  <a:srgbClr val="FF0000"/>
                </a:solidFill>
                <a:latin typeface="Times New Roman" panose="02020603050405020304" pitchFamily="18" charset="0"/>
              </a:rPr>
              <a:t>m/2</a:t>
            </a:r>
            <a:r>
              <a:rPr altLang="en-US" dirty="0" lang="zh-CN">
                <a:solidFill>
                  <a:srgbClr val="C00000"/>
                </a:solidFill>
                <a:latin typeface="Times New Roman" panose="02020603050405020304" pitchFamily="18" charset="0"/>
              </a:rPr>
              <a:t>以下的每一个整数，看是不是能整除</a:t>
            </a:r>
            <a:r>
              <a:rPr altLang="zh-CN" dirty="0" lang="en-US">
                <a:solidFill>
                  <a:srgbClr val="C00000"/>
                </a:solidFill>
                <a:latin typeface="Times New Roman" panose="02020603050405020304" pitchFamily="18" charset="0"/>
              </a:rPr>
              <a:t>m</a:t>
            </a:r>
            <a:endParaRPr altLang="en-US" dirty="0" lang="zh-CN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3">
              <a:lnSpc>
                <a:spcPct val="90000"/>
              </a:lnSpc>
            </a:pPr>
            <a:r>
              <a:rPr altLang="en-US" dirty="0" lang="zh-CN">
                <a:latin typeface="Times New Roman" panose="02020603050405020304" pitchFamily="18" charset="0"/>
              </a:rPr>
              <a:t>若</a:t>
            </a:r>
            <a:r>
              <a:rPr altLang="zh-CN" dirty="0" lang="en-US">
                <a:latin typeface="Times New Roman" panose="02020603050405020304" pitchFamily="18" charset="0"/>
              </a:rPr>
              <a:t>m</a:t>
            </a:r>
            <a:r>
              <a:rPr altLang="en-US" dirty="0" lang="zh-CN">
                <a:latin typeface="Times New Roman" panose="02020603050405020304" pitchFamily="18" charset="0"/>
              </a:rPr>
              <a:t>为</a:t>
            </a:r>
            <a:r>
              <a:rPr altLang="zh-CN" dirty="0" lang="en-US">
                <a:latin typeface="Times New Roman" panose="02020603050405020304" pitchFamily="18" charset="0"/>
              </a:rPr>
              <a:t>11</a:t>
            </a:r>
            <a:r>
              <a:rPr altLang="en-US" dirty="0" lang="zh-CN">
                <a:latin typeface="Times New Roman" panose="02020603050405020304" pitchFamily="18" charset="0"/>
              </a:rPr>
              <a:t>，</a:t>
            </a:r>
            <a:r>
              <a:rPr altLang="zh-CN" dirty="0" lang="en-US">
                <a:latin typeface="Times New Roman" panose="02020603050405020304" pitchFamily="18" charset="0"/>
              </a:rPr>
              <a:t>m/2</a:t>
            </a:r>
            <a:r>
              <a:rPr altLang="en-US" dirty="0" lang="zh-CN">
                <a:latin typeface="Times New Roman" panose="02020603050405020304" pitchFamily="18" charset="0"/>
              </a:rPr>
              <a:t>为</a:t>
            </a:r>
            <a:r>
              <a:rPr altLang="zh-CN" dirty="0" lang="en-US">
                <a:latin typeface="Times New Roman" panose="02020603050405020304" pitchFamily="18" charset="0"/>
              </a:rPr>
              <a:t>5.5</a:t>
            </a:r>
            <a:endParaRPr altLang="zh-CN" dirty="0" lang="en-US">
              <a:latin typeface="Times New Roman" panose="02020603050405020304" pitchFamily="18" charset="0"/>
            </a:endParaRPr>
          </a:p>
          <a:p>
            <a:pPr lvl="3">
              <a:lnSpc>
                <a:spcPct val="90000"/>
              </a:lnSpc>
            </a:pPr>
            <a:r>
              <a:rPr altLang="en-US" dirty="0" lang="zh-CN">
                <a:latin typeface="Times New Roman" panose="02020603050405020304" pitchFamily="18" charset="0"/>
              </a:rPr>
              <a:t>则要判断</a:t>
            </a:r>
            <a:r>
              <a:rPr altLang="zh-CN" dirty="0" lang="en-US">
                <a:latin typeface="Times New Roman" panose="02020603050405020304" pitchFamily="18" charset="0"/>
              </a:rPr>
              <a:t>2</a:t>
            </a:r>
            <a:r>
              <a:rPr altLang="en-US" dirty="0" lang="zh-CN">
                <a:latin typeface="Times New Roman" panose="02020603050405020304" pitchFamily="18" charset="0"/>
              </a:rPr>
              <a:t>、</a:t>
            </a:r>
            <a:r>
              <a:rPr altLang="zh-CN" dirty="0" lang="en-US">
                <a:latin typeface="Times New Roman" panose="02020603050405020304" pitchFamily="18" charset="0"/>
              </a:rPr>
              <a:t>3</a:t>
            </a:r>
            <a:r>
              <a:rPr altLang="en-US" dirty="0" lang="zh-CN">
                <a:latin typeface="Times New Roman" panose="02020603050405020304" pitchFamily="18" charset="0"/>
              </a:rPr>
              <a:t>、</a:t>
            </a:r>
            <a:r>
              <a:rPr altLang="zh-CN" dirty="0" lang="en-US">
                <a:latin typeface="Times New Roman" panose="02020603050405020304" pitchFamily="18" charset="0"/>
              </a:rPr>
              <a:t>4</a:t>
            </a:r>
            <a:r>
              <a:rPr altLang="en-US" dirty="0" lang="zh-CN">
                <a:latin typeface="Times New Roman" panose="02020603050405020304" pitchFamily="18" charset="0"/>
              </a:rPr>
              <a:t>、</a:t>
            </a:r>
            <a:r>
              <a:rPr altLang="zh-CN" dirty="0" lang="en-US">
                <a:latin typeface="Times New Roman" panose="02020603050405020304" pitchFamily="18" charset="0"/>
              </a:rPr>
              <a:t>5</a:t>
            </a:r>
            <a:r>
              <a:rPr altLang="en-US" dirty="0" lang="zh-CN">
                <a:latin typeface="Times New Roman" panose="02020603050405020304" pitchFamily="18" charset="0"/>
              </a:rPr>
              <a:t>，共四个数是否能整除</a:t>
            </a:r>
            <a:r>
              <a:rPr altLang="zh-CN" dirty="0" lang="en-US">
                <a:latin typeface="Times New Roman" panose="02020603050405020304" pitchFamily="18" charset="0"/>
              </a:rPr>
              <a:t>m;</a:t>
            </a:r>
            <a:endParaRPr altLang="zh-CN" dirty="0" lang="en-US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endParaRPr altLang="en-US" dirty="0" sz="2000" lang="zh-CN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altLang="zh-CN" dirty="0" lang="en-US">
                <a:solidFill>
                  <a:srgbClr val="CC3300"/>
                </a:solidFill>
                <a:latin typeface="Times New Roman" panose="02020603050405020304" pitchFamily="18" charset="0"/>
              </a:rPr>
              <a:t>(3)</a:t>
            </a:r>
            <a:r>
              <a:rPr altLang="en-US" dirty="0" lang="zh-CN">
                <a:solidFill>
                  <a:srgbClr val="CC3300"/>
                </a:solidFill>
                <a:latin typeface="Times New Roman" panose="02020603050405020304" pitchFamily="18" charset="0"/>
              </a:rPr>
              <a:t>遍历</a:t>
            </a:r>
            <a:r>
              <a:rPr altLang="zh-CN" dirty="0" lang="en-US">
                <a:solidFill>
                  <a:srgbClr val="CC3300"/>
                </a:solidFill>
                <a:latin typeface="Times New Roman" panose="02020603050405020304" pitchFamily="18" charset="0"/>
              </a:rPr>
              <a:t>2</a:t>
            </a:r>
            <a:r>
              <a:rPr altLang="en-US" dirty="0" lang="zh-CN">
                <a:solidFill>
                  <a:srgbClr val="CC3300"/>
                </a:solidFill>
                <a:latin typeface="Times New Roman" panose="02020603050405020304" pitchFamily="18" charset="0"/>
              </a:rPr>
              <a:t>以上到         以下的每一个整数，看是不是能整除</a:t>
            </a:r>
            <a:r>
              <a:rPr altLang="zh-CN" dirty="0" lang="en-US">
                <a:solidFill>
                  <a:srgbClr val="CC3300"/>
                </a:solidFill>
                <a:latin typeface="Times New Roman" panose="02020603050405020304" pitchFamily="18" charset="0"/>
              </a:rPr>
              <a:t>m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lvl="3">
              <a:lnSpc>
                <a:spcPct val="90000"/>
              </a:lnSpc>
            </a:pPr>
            <a:r>
              <a:rPr altLang="en-US" dirty="0" lang="zh-CN">
                <a:latin typeface="Times New Roman" panose="02020603050405020304" pitchFamily="18" charset="0"/>
              </a:rPr>
              <a:t>若</a:t>
            </a:r>
            <a:r>
              <a:rPr altLang="zh-CN" dirty="0" lang="en-US">
                <a:latin typeface="Times New Roman" panose="02020603050405020304" pitchFamily="18" charset="0"/>
              </a:rPr>
              <a:t>m</a:t>
            </a:r>
            <a:r>
              <a:rPr altLang="en-US" dirty="0" lang="zh-CN">
                <a:latin typeface="Times New Roman" panose="02020603050405020304" pitchFamily="18" charset="0"/>
              </a:rPr>
              <a:t>为</a:t>
            </a:r>
            <a:r>
              <a:rPr altLang="zh-CN" dirty="0" lang="en-US">
                <a:latin typeface="Times New Roman" panose="02020603050405020304" pitchFamily="18" charset="0"/>
              </a:rPr>
              <a:t>11</a:t>
            </a:r>
            <a:r>
              <a:rPr altLang="en-US" dirty="0" lang="zh-CN">
                <a:latin typeface="Times New Roman" panose="02020603050405020304" pitchFamily="18" charset="0"/>
              </a:rPr>
              <a:t>，         </a:t>
            </a:r>
            <a:r>
              <a:rPr altLang="zh-CN" dirty="0" lang="en-US">
                <a:latin typeface="Times New Roman" panose="02020603050405020304" pitchFamily="18" charset="0"/>
              </a:rPr>
              <a:t>=3.32</a:t>
            </a:r>
            <a:endParaRPr altLang="zh-CN" dirty="0" lang="en-US">
              <a:latin typeface="Times New Roman" panose="02020603050405020304" pitchFamily="18" charset="0"/>
            </a:endParaRPr>
          </a:p>
          <a:p>
            <a:pPr lvl="3">
              <a:lnSpc>
                <a:spcPct val="90000"/>
              </a:lnSpc>
            </a:pPr>
            <a:r>
              <a:rPr altLang="en-US" dirty="0" lang="zh-CN">
                <a:latin typeface="Times New Roman" panose="02020603050405020304" pitchFamily="18" charset="0"/>
              </a:rPr>
              <a:t>则要判断</a:t>
            </a:r>
            <a:r>
              <a:rPr altLang="zh-CN" dirty="0" lang="en-US">
                <a:latin typeface="Times New Roman" panose="02020603050405020304" pitchFamily="18" charset="0"/>
              </a:rPr>
              <a:t>2</a:t>
            </a:r>
            <a:r>
              <a:rPr altLang="en-US" dirty="0" lang="zh-CN">
                <a:latin typeface="Times New Roman" panose="02020603050405020304" pitchFamily="18" charset="0"/>
              </a:rPr>
              <a:t>、</a:t>
            </a:r>
            <a:r>
              <a:rPr altLang="zh-CN" dirty="0" lang="en-US">
                <a:latin typeface="Times New Roman" panose="02020603050405020304" pitchFamily="18" charset="0"/>
              </a:rPr>
              <a:t>3</a:t>
            </a:r>
            <a:r>
              <a:rPr altLang="en-US" dirty="0" lang="zh-CN">
                <a:latin typeface="Times New Roman" panose="02020603050405020304" pitchFamily="18" charset="0"/>
              </a:rPr>
              <a:t>，共两个数是否能整除</a:t>
            </a:r>
            <a:r>
              <a:rPr altLang="zh-CN" dirty="0" lang="en-US">
                <a:latin typeface="Times New Roman" panose="02020603050405020304" pitchFamily="18" charset="0"/>
              </a:rPr>
              <a:t>m;</a:t>
            </a:r>
            <a:endParaRPr altLang="en-US" dirty="0" 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954" name="Rectangle 2"/>
          <p:cNvSpPr/>
          <p:nvPr/>
        </p:nvSpPr>
        <p:spPr>
          <a:xfrm>
            <a:off x="-180975" y="188913"/>
            <a:ext cx="9144000" cy="739775"/>
          </a:xfrm>
          <a:prstGeom prst="rect"/>
          <a:noFill/>
          <a:ln w="9525">
            <a:noFill/>
          </a:ln>
        </p:spPr>
        <p:txBody>
          <a:bodyPr anchor="ctr" anchorCtr="0"/>
          <a:p>
            <a:pPr algn="r" eaLnBrk="0" hangingPunct="0"/>
            <a:r>
              <a:rPr altLang="zh-CN" dirty="0" sz="4000" i="0" 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altLang="en-US" dirty="0" sz="4000" i="0" 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程序举例 </a:t>
            </a:r>
            <a:endParaRPr altLang="en-US" dirty="0" sz="4000" i="0" lang="zh-CN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194307" name="Object 3"/>
          <p:cNvGraphicFramePr>
            <a:graphicFrameLocks noChangeAspect="1"/>
          </p:cNvGraphicFramePr>
          <p:nvPr/>
        </p:nvGraphicFramePr>
        <p:xfrm>
          <a:off x="3131503" y="5578475"/>
          <a:ext cx="4349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" r:id="rId1" spid="_x0000_s5237" imgH="165100" imgW="203200" progId="Equation.DSMT4">
                  <p:embed/>
                </p:oleObj>
              </mc:Choice>
              <mc:Fallback>
                <p:oleObj name="" r:id="rId1" spid="" imgH="165100" imgW="203200" progId="Equation.DSMT4">
                  <p:embed/>
                  <p:pic>
                    <p:nvPicPr>
                      <p:cNvPr id="2097164" name="图片 3076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tretch>
                        <a:fillRect/>
                      </a:stretch>
                    </p:blipFill>
                    <p:spPr>
                      <a:xfrm>
                        <a:off x="3131503" y="5578475"/>
                        <a:ext cx="434975" cy="442913"/>
                      </a:xfrm>
                      <a:prstGeom prst="rect"/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6" name="Diagram 8"/>
          <p:cNvGrpSpPr/>
          <p:nvPr/>
        </p:nvGrpSpPr>
        <p:grpSpPr>
          <a:xfrm>
            <a:off x="6081395" y="-462280"/>
            <a:ext cx="3960813" cy="4984750"/>
            <a:chOff x="930" y="-267"/>
            <a:chExt cx="3856" cy="4803"/>
          </a:xfrm>
        </p:grpSpPr>
        <p:sp>
          <p:nvSpPr>
            <p:cNvPr id="1048955" name="_s3076"/>
            <p:cNvSpPr>
              <a:spLocks noTextEdit="1"/>
            </p:cNvSpPr>
            <p:nvPr/>
          </p:nvSpPr>
          <p:spPr>
            <a:xfrm>
              <a:off x="2397" y="1367"/>
              <a:ext cx="922" cy="921"/>
            </a:xfrm>
            <a:custGeom>
              <a:av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 cap="flat" cmpd="sng">
              <a:solidFill>
                <a:srgbClr val="5F0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56" name="_s3077"/>
            <p:cNvSpPr>
              <a:spLocks noTextEdit="1"/>
            </p:cNvSpPr>
            <p:nvPr/>
          </p:nvSpPr>
          <p:spPr>
            <a:xfrm rot="4320000">
              <a:off x="2685" y="1574"/>
              <a:ext cx="921" cy="922"/>
            </a:xfrm>
            <a:custGeom>
              <a:av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 cap="flat" cmpd="sng">
              <a:solidFill>
                <a:srgbClr val="CAD40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57" name="_s3078"/>
            <p:cNvSpPr>
              <a:spLocks noTextEdit="1"/>
            </p:cNvSpPr>
            <p:nvPr/>
          </p:nvSpPr>
          <p:spPr>
            <a:xfrm rot="8640000">
              <a:off x="2577" y="1922"/>
              <a:ext cx="922" cy="921"/>
            </a:xfrm>
            <a:custGeom>
              <a:av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 cap="flat" cmpd="sng">
              <a:solidFill>
                <a:srgbClr val="4B595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58" name="_s3079"/>
            <p:cNvSpPr>
              <a:spLocks noTextEdit="1"/>
            </p:cNvSpPr>
            <p:nvPr/>
          </p:nvSpPr>
          <p:spPr>
            <a:xfrm rot="-8640000">
              <a:off x="2217" y="1922"/>
              <a:ext cx="922" cy="921"/>
            </a:xfrm>
            <a:custGeom>
              <a:av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 cap="flat" cmpd="sng">
              <a:solidFill>
                <a:srgbClr val="CA00CA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59" name="_s3080"/>
            <p:cNvSpPr>
              <a:spLocks noTextEdit="1"/>
            </p:cNvSpPr>
            <p:nvPr/>
          </p:nvSpPr>
          <p:spPr>
            <a:xfrm rot="-4320000">
              <a:off x="2102" y="1574"/>
              <a:ext cx="921" cy="922"/>
            </a:xfrm>
            <a:custGeom>
              <a:av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 cap="flat" cmpd="sng">
              <a:solidFill>
                <a:srgbClr val="01930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60" name="_s3081"/>
            <p:cNvSpPr/>
            <p:nvPr/>
          </p:nvSpPr>
          <p:spPr>
            <a:xfrm>
              <a:off x="3095" y="1405"/>
              <a:ext cx="339" cy="339"/>
            </a:xfrm>
            <a:prstGeom prst="rect"/>
            <a:noFill/>
            <a:ln w="9525">
              <a:noFill/>
            </a:ln>
          </p:spPr>
          <p:txBody>
            <a:bodyPr anchor="ctr" anchorCtr="0" bIns="0" lIns="0" rIns="0" tIns="0" wrap="none"/>
            <a:p>
              <a:pPr algn="ctr"/>
              <a:r>
                <a:rPr altLang="en-US" dirty="0" sz="1600" i="0" lang="zh-CN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算法设计</a:t>
              </a:r>
              <a:endParaRPr altLang="en-US" dirty="0" sz="1600" i="0" 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961" name="_s3082"/>
            <p:cNvSpPr/>
            <p:nvPr/>
          </p:nvSpPr>
          <p:spPr>
            <a:xfrm>
              <a:off x="3347" y="2178"/>
              <a:ext cx="339" cy="339"/>
            </a:xfrm>
            <a:prstGeom prst="rect"/>
            <a:noFill/>
            <a:ln w="9525">
              <a:noFill/>
            </a:ln>
          </p:spPr>
          <p:txBody>
            <a:bodyPr anchor="ctr" anchorCtr="0" bIns="0" lIns="0" rIns="0" tIns="0" wrap="none"/>
            <a:p>
              <a:pPr algn="ctr"/>
              <a:r>
                <a:rPr altLang="en-US" dirty="0" sz="1600" i="0" lang="zh-CN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编码实现</a:t>
              </a:r>
              <a:endParaRPr altLang="en-US" dirty="0" sz="1600" i="0" 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962" name="_s3083"/>
            <p:cNvSpPr/>
            <p:nvPr/>
          </p:nvSpPr>
          <p:spPr>
            <a:xfrm>
              <a:off x="2283" y="1405"/>
              <a:ext cx="339" cy="339"/>
            </a:xfrm>
            <a:prstGeom prst="rect"/>
            <a:noFill/>
            <a:ln w="9525">
              <a:noFill/>
            </a:ln>
          </p:spPr>
          <p:txBody>
            <a:bodyPr anchor="ctr" anchorCtr="0" bIns="0" lIns="0" rIns="0" tIns="0" wrap="none"/>
            <a:p>
              <a:pPr algn="ctr"/>
              <a:r>
                <a:rPr altLang="en-US" dirty="0" sz="1600" i="0" lang="zh-CN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问题分析</a:t>
              </a:r>
              <a:endParaRPr altLang="en-US" dirty="0" sz="1600" i="0" 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963" name="_s3084"/>
            <p:cNvSpPr/>
            <p:nvPr/>
          </p:nvSpPr>
          <p:spPr>
            <a:xfrm>
              <a:off x="2689" y="2656"/>
              <a:ext cx="339" cy="339"/>
            </a:xfrm>
            <a:prstGeom prst="rect"/>
            <a:noFill/>
            <a:ln w="9525">
              <a:noFill/>
            </a:ln>
          </p:spPr>
          <p:txBody>
            <a:bodyPr anchor="ctr" anchorCtr="0" bIns="0" lIns="0" rIns="0" tIns="0" wrap="none"/>
            <a:p>
              <a:pPr algn="ctr"/>
              <a:r>
                <a:rPr altLang="en-US" dirty="0" i="0" lang="zh-CN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  <a:endParaRPr altLang="en-US" dirty="0" i="0" lang="zh-CN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964" name="_s3085"/>
            <p:cNvSpPr/>
            <p:nvPr/>
          </p:nvSpPr>
          <p:spPr>
            <a:xfrm>
              <a:off x="2031" y="2178"/>
              <a:ext cx="339" cy="339"/>
            </a:xfrm>
            <a:prstGeom prst="rect"/>
            <a:noFill/>
            <a:ln w="9525">
              <a:noFill/>
            </a:ln>
          </p:spPr>
          <p:txBody>
            <a:bodyPr anchor="ctr" anchorCtr="0" bIns="0" lIns="0" rIns="0" tIns="0" wrap="none"/>
            <a:p>
              <a:pPr algn="ctr"/>
              <a:r>
                <a:rPr altLang="en-US" dirty="0" sz="1700" i="0" lang="zh-CN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endParaRPr altLang="en-US" dirty="0" sz="1700" i="0" lang="zh-CN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194308" name="Object 3"/>
          <p:cNvGraphicFramePr>
            <a:graphicFrameLocks noChangeAspect="1"/>
          </p:cNvGraphicFramePr>
          <p:nvPr/>
        </p:nvGraphicFramePr>
        <p:xfrm>
          <a:off x="2956878" y="5963285"/>
          <a:ext cx="4349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" r:id="rId3" spid="_x0000_s5238" imgH="165100" imgW="203200" progId="Equation.DSMT4">
                  <p:embed/>
                </p:oleObj>
              </mc:Choice>
              <mc:Fallback>
                <p:oleObj name="" r:id="rId3" spid="" imgH="165100" imgW="203200" progId="Equation.DSMT4">
                  <p:embed/>
                  <p:pic>
                    <p:nvPicPr>
                      <p:cNvPr id="2097165" name="图片 3076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tretch>
                        <a:fillRect/>
                      </a:stretch>
                    </p:blipFill>
                    <p:spPr>
                      <a:xfrm>
                        <a:off x="2956878" y="5963285"/>
                        <a:ext cx="434975" cy="442913"/>
                      </a:xfrm>
                      <a:prstGeom prst="rect"/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5" name="Rectangle 4"/>
          <p:cNvSpPr/>
          <p:nvPr/>
        </p:nvSpPr>
        <p:spPr>
          <a:xfrm>
            <a:off x="0" y="0"/>
            <a:ext cx="9144000" cy="0"/>
          </a:xfrm>
          <a:prstGeom prst="rect"/>
          <a:noFill/>
          <a:ln w="12700">
            <a:noFill/>
          </a:ln>
        </p:spPr>
        <p:txBody>
          <a:bodyPr anchor="ctr" anchorCtr="0" wrap="none">
            <a:spAutoFit/>
          </a:bodyPr>
          <a:p>
            <a:endParaRPr altLang="en-US" b="0" dirty="0" 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194309" name="Object 2"/>
          <p:cNvGraphicFramePr>
            <a:graphicFrameLocks noChangeAspect="1"/>
          </p:cNvGraphicFramePr>
          <p:nvPr/>
        </p:nvGraphicFramePr>
        <p:xfrm>
          <a:off x="0" y="0"/>
          <a:ext cx="1619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" r:id="rId1" spid="_x0000_s6203" imgH="215900" imgW="165100" progId="Equation.3">
                  <p:embed/>
                </p:oleObj>
              </mc:Choice>
              <mc:Fallback>
                <p:oleObj name="" r:id="rId1" spid="" imgH="215900" imgW="165100" progId="Equation.3">
                  <p:embed/>
                  <p:pic>
                    <p:nvPicPr>
                      <p:cNvPr id="2097168" name="图片 3075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25" cy="219075"/>
                      </a:xfrm>
                      <a:prstGeom prst="rect"/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97169" name="Picture 7" descr="f14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878455" y="908685"/>
            <a:ext cx="6265545" cy="5925820"/>
          </a:xfrm>
          <a:prstGeom prst="rect"/>
          <a:noFill/>
          <a:ln w="9525">
            <a:noFill/>
          </a:ln>
        </p:spPr>
      </p:pic>
      <p:sp>
        <p:nvSpPr>
          <p:cNvPr id="1048966" name="TextBox 4"/>
          <p:cNvSpPr txBox="1"/>
          <p:nvPr/>
        </p:nvSpPr>
        <p:spPr>
          <a:xfrm>
            <a:off x="3208338" y="5876925"/>
            <a:ext cx="642937" cy="366713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r>
              <a:rPr altLang="en-US" b="0" dirty="0" i="0" lang="zh-CN">
                <a:latin typeface="黑体" panose="02010609060101010101" pitchFamily="49" charset="-122"/>
                <a:ea typeface="黑体" panose="02010609060101010101" pitchFamily="49" charset="-122"/>
              </a:rPr>
              <a:t>真</a:t>
            </a:r>
            <a:endParaRPr altLang="en-US" b="0" dirty="0" i="0" 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8967" name="TextBox 5"/>
          <p:cNvSpPr txBox="1"/>
          <p:nvPr/>
        </p:nvSpPr>
        <p:spPr>
          <a:xfrm>
            <a:off x="8101013" y="5876925"/>
            <a:ext cx="642937" cy="366713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r>
              <a:rPr altLang="en-US" b="0" dirty="0" i="0" lang="zh-CN">
                <a:latin typeface="黑体" panose="02010609060101010101" pitchFamily="49" charset="-122"/>
                <a:ea typeface="黑体" panose="02010609060101010101" pitchFamily="49" charset="-122"/>
              </a:rPr>
              <a:t>假</a:t>
            </a:r>
            <a:endParaRPr altLang="en-US" b="0" dirty="0" i="0" 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8968" name="Rectangle 3"/>
          <p:cNvSpPr/>
          <p:nvPr/>
        </p:nvSpPr>
        <p:spPr>
          <a:xfrm>
            <a:off x="215900" y="1674813"/>
            <a:ext cx="2411413" cy="1466850"/>
          </a:xfrm>
          <a:prstGeom prst="rect"/>
          <a:noFill/>
          <a:ln w="9525">
            <a:noFill/>
          </a:ln>
        </p:spPr>
        <p:txBody>
          <a:bodyPr anchor="t" anchorCtr="0"/>
          <a:p>
            <a:pPr defTabSz="762000" eaLnBrk="0" hangingPunct="0">
              <a:spcBef>
                <a:spcPct val="20000"/>
              </a:spcBef>
            </a:pPr>
            <a:r>
              <a:rPr altLang="en-US" b="0" dirty="0" sz="3200" i="0" lang="zh-CN">
                <a:latin typeface="Times New Roman" panose="02020603050405020304" pitchFamily="18" charset="0"/>
                <a:ea typeface="黑体" panose="02010609060101010101" pitchFamily="49" charset="-122"/>
              </a:rPr>
              <a:t>用</a:t>
            </a:r>
            <a:r>
              <a:rPr altLang="zh-CN" b="0" dirty="0" sz="3200" i="0" lang="en-US">
                <a:latin typeface="Times New Roman" panose="02020603050405020304" pitchFamily="18" charset="0"/>
                <a:ea typeface="黑体" panose="02010609060101010101" pitchFamily="49" charset="-122"/>
              </a:rPr>
              <a:t>N-S</a:t>
            </a:r>
            <a:r>
              <a:rPr altLang="en-US" b="0" dirty="0" sz="3200" i="0" lang="zh-CN">
                <a:latin typeface="Times New Roman" panose="02020603050405020304" pitchFamily="18" charset="0"/>
                <a:ea typeface="黑体" panose="02010609060101010101" pitchFamily="49" charset="-122"/>
              </a:rPr>
              <a:t>流程图规范表示求素数的核心算法：</a:t>
            </a:r>
            <a:endParaRPr altLang="en-US" b="0" dirty="0" sz="3200" i="0" 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969" name="Rectangle 2"/>
          <p:cNvSpPr/>
          <p:nvPr/>
        </p:nvSpPr>
        <p:spPr>
          <a:xfrm>
            <a:off x="-180975" y="188913"/>
            <a:ext cx="9144000" cy="739775"/>
          </a:xfrm>
          <a:prstGeom prst="rect"/>
          <a:noFill/>
          <a:ln w="9525">
            <a:noFill/>
          </a:ln>
        </p:spPr>
        <p:txBody>
          <a:bodyPr anchor="ctr" anchorCtr="0"/>
          <a:p>
            <a:pPr algn="r" eaLnBrk="0" hangingPunct="0"/>
            <a:r>
              <a:rPr altLang="zh-CN" dirty="0" sz="4000" i="0" 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altLang="en-US" dirty="0" sz="4000" i="0" 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程序举例 </a:t>
            </a:r>
            <a:endParaRPr altLang="en-US" dirty="0" sz="4000" i="0" lang="zh-CN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0" name="Rectangle 2"/>
          <p:cNvSpPr>
            <a:spLocks noGrp="1"/>
          </p:cNvSpPr>
          <p:nvPr>
            <p:ph type="title"/>
          </p:nvPr>
        </p:nvSpPr>
        <p:spPr>
          <a:xfrm>
            <a:off x="107950" y="-100012"/>
            <a:ext cx="6985000" cy="6958012"/>
          </a:xfrm>
          <a:solidFill>
            <a:srgbClr val="CCFFFF"/>
          </a:solidFill>
        </p:spPr>
        <p:txBody>
          <a:bodyPr anchor="ctr" anchorCtr="0" bIns="45720" lIns="91440" rIns="91440" tIns="45720" vert="horz" wrap="square"/>
          <a:p>
            <a:pPr algn="l">
              <a:lnSpc>
                <a:spcPct val="95000"/>
              </a:lnSpc>
              <a:buNone/>
            </a:pPr>
            <a:r>
              <a:rPr altLang="zh-CN" dirty="0" sz="2800" lang="zh-CN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altLang="zh-CN" dirty="0" sz="2800" lang="en-US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altLang="en-US" dirty="0" sz="2800" lang="zh-CN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altLang="zh-CN" dirty="0" sz="2800" lang="en-US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altLang="en-US" dirty="0" sz="2800" lang="zh-CN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altLang="zh-CN" dirty="0" sz="2800" lang="en-US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</a:t>
            </a:r>
            <a:r>
              <a:rPr altLang="en-US" dirty="0" sz="2800" lang="zh-CN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间的全部素数。</a:t>
            </a:r>
            <a:b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&lt;stdio.h&gt;</a:t>
            </a:r>
            <a:b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 include &lt;math.h&gt;</a:t>
            </a:r>
            <a:b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 main( )</a:t>
            </a:r>
            <a:b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int m</a:t>
            </a: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n=0;</a:t>
            </a:r>
            <a:b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altLang="zh-CN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遍历从</a:t>
            </a:r>
            <a:r>
              <a:rPr altLang="zh-CN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101</a:t>
            </a: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altLang="zh-CN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</a:t>
            </a: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之间的奇数，偶数肯定可以被</a:t>
            </a:r>
            <a:r>
              <a:rPr altLang="zh-CN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整除 </a:t>
            </a:r>
            <a:b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   (m=101;  m&lt;200;  m=m+2)</a:t>
            </a:r>
            <a:b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{  k= sqrt(m);    </a:t>
            </a:r>
            <a:r>
              <a:rPr altLang="zh-CN" b="1" dirty="0" sz="2000" lang="en-US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//k</a:t>
            </a:r>
            <a:r>
              <a:rPr altLang="en-US" b="1" dirty="0" sz="2000" lang="zh-CN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altLang="zh-CN" b="1" dirty="0" sz="2000" lang="en-US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altLang="en-US" b="1" dirty="0" sz="2000" lang="zh-CN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型，舍弃小数</a:t>
            </a:r>
            <a:b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altLang="en-US" dirty="0" sz="2800" 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altLang="zh-CN" b="1" dirty="0" sz="2000" lang="en-US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altLang="en-US" b="1" dirty="0" sz="2000" lang="zh-CN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判断</a:t>
            </a:r>
            <a:r>
              <a:rPr altLang="zh-CN" b="1" dirty="0" sz="2000" lang="en-US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altLang="en-US" b="1" dirty="0" sz="2000" lang="zh-CN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是不是素数</a:t>
            </a:r>
            <a:br>
              <a:rPr altLang="en-US" b="1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altLang="en-US" b="1" dirty="0" sz="2800" 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altLang="zh-CN" b="1" dirty="0" sz="2800" 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 (i=2; i&lt;=k; i++)</a:t>
            </a:r>
            <a:br>
              <a:rPr altLang="zh-CN" b="1" dirty="0" sz="2800" 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altLang="zh-CN" b="1" dirty="0" sz="2800" 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if   (m%i ==0)    break; </a:t>
            </a:r>
            <a:br>
              <a:rPr altLang="zh-CN" dirty="0" sz="2800" 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b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if </a:t>
            </a: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(i&gt;=k+1)</a:t>
            </a:r>
            <a:b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printf(“%d</a:t>
            </a: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是素数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m);</a:t>
            </a:r>
            <a:b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else  printf(“%d</a:t>
            </a: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不是素数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m); </a:t>
            </a:r>
            <a:b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b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return 0;</a:t>
            </a: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altLang="zh-CN" dirty="0" sz="2800" 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971" name="Rectangle 3"/>
          <p:cNvSpPr/>
          <p:nvPr/>
        </p:nvSpPr>
        <p:spPr>
          <a:xfrm>
            <a:off x="0" y="0"/>
            <a:ext cx="9144000" cy="0"/>
          </a:xfrm>
          <a:prstGeom prst="rect"/>
          <a:noFill/>
          <a:ln w="12700">
            <a:noFill/>
          </a:ln>
        </p:spPr>
        <p:txBody>
          <a:bodyPr anchor="ctr" anchorCtr="0" wrap="none">
            <a:spAutoFit/>
          </a:bodyPr>
          <a:p>
            <a:endParaRPr altLang="en-US" b="0" dirty="0" 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97171" name="Picture 7" descr="f1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435600" y="2398713"/>
            <a:ext cx="3708400" cy="3190875"/>
          </a:xfrm>
          <a:prstGeom prst="rect"/>
          <a:noFill/>
          <a:ln w="9525">
            <a:noFill/>
          </a:ln>
        </p:spPr>
      </p:pic>
      <p:sp>
        <p:nvSpPr>
          <p:cNvPr id="1048972" name="TextBox 4"/>
          <p:cNvSpPr txBox="1"/>
          <p:nvPr/>
        </p:nvSpPr>
        <p:spPr>
          <a:xfrm>
            <a:off x="5580063" y="4941888"/>
            <a:ext cx="431800" cy="306387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r>
              <a:rPr altLang="en-US" b="0" dirty="0" sz="1400" i="0" lang="zh-CN">
                <a:latin typeface="黑体" panose="02010609060101010101" pitchFamily="49" charset="-122"/>
                <a:ea typeface="黑体" panose="02010609060101010101" pitchFamily="49" charset="-122"/>
              </a:rPr>
              <a:t>真</a:t>
            </a:r>
            <a:endParaRPr altLang="en-US" b="0" dirty="0" sz="1400" i="0" 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8973" name="TextBox 5"/>
          <p:cNvSpPr txBox="1"/>
          <p:nvPr/>
        </p:nvSpPr>
        <p:spPr>
          <a:xfrm>
            <a:off x="8704263" y="4935538"/>
            <a:ext cx="427037" cy="307975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r>
              <a:rPr altLang="en-US" b="0" dirty="0" sz="1400" i="0" lang="zh-CN">
                <a:latin typeface="黑体" panose="02010609060101010101" pitchFamily="49" charset="-122"/>
                <a:ea typeface="黑体" panose="02010609060101010101" pitchFamily="49" charset="-122"/>
              </a:rPr>
              <a:t>假</a:t>
            </a:r>
            <a:endParaRPr altLang="en-US" b="0" dirty="0" sz="1400" i="0" 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 anchor="ctr" anchorCtr="0" bIns="45720" compatLnSpc="1" lIns="91440" numCol="1" rIns="91440" tIns="45720" vert="horz" wrap="square"/>
          <a:p>
            <a:pPr algn="r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dirty="0" sz="4000" i="0" kern="0" kumimoji="0" lang="zh-CN" noProof="0" normalizeH="0" spc="0" strike="noStrike" u="none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讨论</a:t>
            </a:r>
            <a:endParaRPr altLang="en-US" baseline="0" b="1" cap="none" dirty="0" sz="4000" i="0" kern="0" kumimoji="0" lang="zh-CN" noProof="0" normalizeH="0" spc="0" strike="noStrike" u="none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48975" name="Rectangle 3"/>
          <p:cNvSpPr>
            <a:spLocks noGrp="1"/>
          </p:cNvSpPr>
          <p:nvPr>
            <p:ph type="body"/>
          </p:nvPr>
        </p:nvSpPr>
        <p:spPr>
          <a:xfrm>
            <a:off x="20955" y="6020435"/>
            <a:ext cx="9188450" cy="504825"/>
          </a:xfrm>
          <a:solidFill>
            <a:srgbClr val="FF0000"/>
          </a:solidFill>
          <a:ln>
            <a:solidFill>
              <a:srgbClr val="000000"/>
            </a:solidFill>
            <a:miter/>
          </a:ln>
        </p:spPr>
        <p:txBody>
          <a:bodyPr anchor="t" anchorCtr="0" bIns="45720" lIns="91440" rIns="91440" tIns="45720" vert="horz" wrap="square"/>
          <a:p>
            <a:pPr indent="-742950" lvl="1">
              <a:buNone/>
            </a:pPr>
            <a:r>
              <a:rPr altLang="zh-CN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 ( i=0; i&lt;forever; i++ ) ; printf ( “I Love My Girl” );</a:t>
            </a:r>
            <a:endParaRPr altLang="zh-CN" dirty="0" sz="3200"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2" name="Picture 4" descr="b188d963f46b4885ab7cf4ba184fdd43_th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763713" y="1936750"/>
            <a:ext cx="6119812" cy="3868738"/>
          </a:xfrm>
          <a:prstGeom prst="rect"/>
          <a:noFill/>
          <a:ln w="9525">
            <a:noFill/>
          </a:ln>
        </p:spPr>
      </p:pic>
      <p:sp>
        <p:nvSpPr>
          <p:cNvPr id="1048976" name="Rectangle 3"/>
          <p:cNvSpPr/>
          <p:nvPr/>
        </p:nvSpPr>
        <p:spPr>
          <a:xfrm>
            <a:off x="250825" y="1341438"/>
            <a:ext cx="7634288" cy="504825"/>
          </a:xfrm>
          <a:prstGeom prst="rect"/>
          <a:noFill/>
          <a:ln w="9525">
            <a:noFill/>
          </a:ln>
        </p:spPr>
        <p:txBody>
          <a:bodyPr anchor="t" anchorCtr="0"/>
          <a:p>
            <a:pPr algn="l" eaLnBrk="0" fontAlgn="base" hangingPunct="0" indent="-285750" lvl="1" marL="742950" rtl="0">
              <a:spcBef>
                <a:spcPct val="20000"/>
              </a:spcBef>
              <a:spcAft>
                <a:spcPct val="0"/>
              </a:spcAft>
              <a:buSzPct val="50000"/>
              <a:buNone/>
            </a:pPr>
            <a:r>
              <a:rPr altLang="zh-CN" dirty="0" sz="2800" lang="en-US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女</a:t>
            </a:r>
            <a:r>
              <a:rPr altLang="en-US" dirty="0" sz="2800" 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神</a:t>
            </a:r>
            <a:r>
              <a:rPr altLang="zh-CN" dirty="0" sz="2800" lang="en-US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节一个“分号”</a:t>
            </a:r>
            <a:r>
              <a:rPr altLang="en-US" dirty="0" sz="2800" 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的讨论：</a:t>
            </a:r>
            <a:endParaRPr altLang="en-US" dirty="0" sz="2800" lang="zh-CN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7" name="Rectangle 3"/>
          <p:cNvSpPr/>
          <p:nvPr>
            <p:custDataLst>
              <p:tags r:id="rId1"/>
            </p:custDataLst>
          </p:nvPr>
        </p:nvSpPr>
        <p:spPr>
          <a:xfrm>
            <a:off x="238125" y="1628458"/>
            <a:ext cx="5918200" cy="2303462"/>
          </a:xfrm>
          <a:prstGeom prst="rect"/>
          <a:solidFill>
            <a:srgbClr val="92D05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l" eaLnBrk="0" fontAlgn="base" hangingPunct="0" indent="-742950" lvl="1" marL="742950" rtl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#include &lt;stdio.h&gt;</a:t>
            </a:r>
            <a:endParaRPr altLang="zh-CN" dirty="0" sz="24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eaLnBrk="0" fontAlgn="base" hangingPunct="0" indent="-742950" lvl="1" marL="742950" rtl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 main( )</a:t>
            </a:r>
            <a:endParaRPr altLang="zh-CN" dirty="0" sz="24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eaLnBrk="0" fontAlgn="base" hangingPunct="0" indent="-742950" lvl="1" marL="742950" rtl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  int i ;</a:t>
            </a:r>
            <a:endParaRPr altLang="zh-CN" dirty="0" sz="24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eaLnBrk="0" fontAlgn="base" hangingPunct="0" indent="-742950" lvl="1" marL="742950" rtl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for (  i=0; i&lt;10; i++ ) ;  printf ( “%3d”, i);</a:t>
            </a:r>
            <a:endParaRPr altLang="zh-CN" dirty="0" sz="24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eaLnBrk="0" fontAlgn="base" hangingPunct="0" indent="-742950" lvl="1" marL="742950" rtl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return 0; </a:t>
            </a:r>
            <a:r>
              <a:rPr altLang="en-US" dirty="0" sz="24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endParaRPr altLang="zh-CN" dirty="0" sz="24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eaLnBrk="0" fontAlgn="base" hangingPunct="0" indent="-742950" lvl="1" marL="742950" rtl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}</a:t>
            </a:r>
            <a:endParaRPr altLang="zh-CN" dirty="0" sz="2400" lang="en-US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978" name="Rectangle 3"/>
          <p:cNvSpPr/>
          <p:nvPr>
            <p:custDataLst>
              <p:tags r:id="rId2"/>
            </p:custDataLst>
          </p:nvPr>
        </p:nvSpPr>
        <p:spPr>
          <a:xfrm>
            <a:off x="238125" y="4076383"/>
            <a:ext cx="5918200" cy="2366962"/>
          </a:xfrm>
          <a:prstGeom prst="rect"/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l" eaLnBrk="0" fontAlgn="base" hangingPunct="0" indent="-742950" lvl="1" marL="742950" rtl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#include &lt;stdio.h&gt;</a:t>
            </a:r>
            <a:endParaRPr altLang="zh-CN" dirty="0" sz="24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eaLnBrk="0" fontAlgn="base" hangingPunct="0" indent="-742950" lvl="1" marL="742950" rtl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 main( )</a:t>
            </a:r>
            <a:endParaRPr altLang="zh-CN" dirty="0" sz="24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eaLnBrk="0" fontAlgn="base" hangingPunct="0" indent="-742950" lvl="1" marL="742950" rtl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  int i ;</a:t>
            </a:r>
            <a:endParaRPr altLang="zh-CN" dirty="0" sz="24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eaLnBrk="0" fontAlgn="base" hangingPunct="0" indent="-742950" lvl="1" marL="742950" rtl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for (  i=0; i&lt;10; i++ )   printf ( “%3d”, i);</a:t>
            </a:r>
            <a:endParaRPr altLang="zh-CN" dirty="0" sz="24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eaLnBrk="0" fontAlgn="base" hangingPunct="0" indent="-742950" lvl="1" marL="742950" rtl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return 0; </a:t>
            </a:r>
            <a:endParaRPr altLang="zh-CN" dirty="0" sz="24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eaLnBrk="0" fontAlgn="base" hangingPunct="0" indent="-742950" lvl="1" marL="742950" rtl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endParaRPr altLang="zh-CN" dirty="0" sz="2400" lang="en-US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979" name="TextBox 5"/>
          <p:cNvSpPr txBox="1"/>
          <p:nvPr>
            <p:custDataLst>
              <p:tags r:id="rId3"/>
            </p:custDataLst>
          </p:nvPr>
        </p:nvSpPr>
        <p:spPr>
          <a:xfrm>
            <a:off x="6344920" y="2747645"/>
            <a:ext cx="2657475" cy="1395730"/>
          </a:xfrm>
          <a:prstGeom prst="rect"/>
          <a:noFill/>
          <a:ln w="9525">
            <a:noFill/>
          </a:ln>
        </p:spPr>
        <p:txBody>
          <a:bodyPr anchor="ctr" anchorCtr="0"/>
          <a:p>
            <a:pPr algn="l" eaLnBrk="1" fontAlgn="base" hangingPunct="1" indent="0" lvl="1" marL="0" rtl="0">
              <a:spcBef>
                <a:spcPct val="0"/>
              </a:spcBef>
              <a:spcAft>
                <a:spcPts val="0"/>
              </a:spcAft>
              <a:buNone/>
            </a:pPr>
            <a:r>
              <a:rPr altLang="en-US" dirty="0" sz="2000" lang="zh-CN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上面的运行结果是：</a:t>
            </a:r>
            <a:r>
              <a:rPr altLang="zh-CN" dirty="0" sz="2000" lang="en-US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10</a:t>
            </a:r>
            <a:endParaRPr altLang="zh-CN" dirty="0" sz="2000" lang="en-US">
              <a:solidFill>
                <a:srgbClr val="000000"/>
              </a:solidFill>
              <a:latin typeface="Times New Roman" panose="02020603050405020304" pitchFamily="18" charset="0"/>
              <a:sym typeface="+mn-ea"/>
            </a:endParaRPr>
          </a:p>
          <a:p>
            <a:pPr algn="l" eaLnBrk="1" fontAlgn="base" hangingPunct="1" indent="0" lvl="1" marL="0" rtl="0">
              <a:spcBef>
                <a:spcPct val="0"/>
              </a:spcBef>
              <a:spcAft>
                <a:spcPts val="0"/>
              </a:spcAft>
              <a:buNone/>
            </a:pPr>
            <a:endParaRPr altLang="zh-CN" dirty="0" sz="2000" 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 eaLnBrk="1" fontAlgn="base" hangingPunct="1" indent="0" lvl="1" marL="0" rtl="0">
              <a:spcBef>
                <a:spcPct val="0"/>
              </a:spcBef>
              <a:spcAft>
                <a:spcPts val="0"/>
              </a:spcAft>
              <a:buNone/>
            </a:pPr>
            <a:endParaRPr altLang="zh-CN" dirty="0" sz="2000" 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 eaLnBrk="1" fontAlgn="base" hangingPunct="1" indent="0" lvl="1" marL="0" rtl="0">
              <a:spcBef>
                <a:spcPct val="0"/>
              </a:spcBef>
              <a:spcAft>
                <a:spcPts val="0"/>
              </a:spcAft>
              <a:buNone/>
            </a:pPr>
            <a:endParaRPr altLang="zh-CN" dirty="0" sz="2000" 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 eaLnBrk="1" fontAlgn="base" hangingPunct="1" indent="0" lvl="1" marL="0" rtl="0">
              <a:spcBef>
                <a:spcPct val="0"/>
              </a:spcBef>
              <a:spcAft>
                <a:spcPts val="0"/>
              </a:spcAft>
              <a:buNone/>
            </a:pPr>
            <a:endParaRPr altLang="zh-CN" dirty="0" sz="2000" 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fontAlgn="base" hangingPunct="1" indent="0" lvl="1" marL="0" rtl="0">
              <a:spcBef>
                <a:spcPct val="0"/>
              </a:spcBef>
              <a:spcAft>
                <a:spcPct val="0"/>
              </a:spcAft>
              <a:buNone/>
            </a:pPr>
            <a:endParaRPr altLang="zh-CN" dirty="0" sz="2000" 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fontAlgn="base" hangingPunct="1" indent="0" lvl="1" marL="0" rtl="0">
              <a:spcBef>
                <a:spcPts val="0"/>
              </a:spcBef>
              <a:spcAft>
                <a:spcPct val="0"/>
              </a:spcAft>
              <a:buNone/>
            </a:pPr>
            <a:r>
              <a:rPr altLang="en-US" dirty="0" sz="2000" lang="zh-CN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下面的运行结果是： </a:t>
            </a:r>
            <a:r>
              <a:rPr altLang="zh-CN" dirty="0" sz="2000" lang="en-US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0  1  2  3  4  5  6  7  8  9</a:t>
            </a:r>
            <a:endParaRPr altLang="zh-CN" dirty="0" sz="2000" 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altLang="en-US" dirty="0" sz="20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48980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2586355" y="228600"/>
            <a:ext cx="6324600" cy="533400"/>
          </a:xfrm>
        </p:spPr>
        <p:txBody>
          <a:bodyPr anchor="ctr" anchorCtr="0" bIns="45720" compatLnSpc="1" lIns="91440" numCol="1" rIns="91440" tIns="45720" vert="horz" wrap="square"/>
          <a:p>
            <a:pPr algn="r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dirty="0" sz="4000" i="0" kern="0" kumimoji="0" lang="zh-CN" noProof="0" normalizeH="0" spc="0" strike="noStrike" u="none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讨论</a:t>
            </a:r>
            <a:endParaRPr altLang="en-US" baseline="0" b="1" cap="none" dirty="0" sz="4000" i="0" kern="0" kumimoji="0" lang="zh-CN" noProof="0" normalizeH="0" spc="0" strike="noStrike" u="none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1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4803" y="1988185"/>
            <a:ext cx="5111750" cy="3816350"/>
          </a:xfrm>
          <a:prstGeom prst="rect"/>
          <a:solidFill>
            <a:srgbClr val="B6F7FE"/>
          </a:solidFill>
          <a:ln>
            <a:noFill/>
          </a:ln>
        </p:spPr>
        <p:txBody>
          <a:bodyPr/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  <a:lvl6pPr algn="l" fontAlgn="base" indent="-228600" marL="25146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algn="l" fontAlgn="base" indent="-228600" marL="29718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algn="l" fontAlgn="base" indent="-228600" marL="34290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algn="l" fontAlgn="base" indent="-228600" marL="3886200" rtl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altLang="en-US" baseline="0" b="0" cap="none" dirty="0" sz="28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以下程序片段的运行结果是：</a:t>
            </a:r>
            <a:endParaRPr altLang="zh-CN" baseline="0" b="0" cap="none" dirty="0" sz="28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altLang="zh-CN" baseline="0" b="0" cap="none" dirty="0" sz="8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eaLnBrk="0" fontAlgn="base" hangingPunct="0" indent="-968375" latinLnBrk="0" lvl="2" marL="11430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altLang="zh-CN" baseline="0" b="0" cap="none" dirty="0" sz="2800" i="0" kern="0" kumimoji="0" lang="en-US" noProof="0" normalizeH="0" spc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altLang="zh-CN" baseline="0" b="0" cap="none" dirty="0" sz="28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main( )</a:t>
            </a:r>
            <a:endParaRPr altLang="zh-CN" baseline="0" b="0" cap="none" dirty="0" sz="28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defTabSz="914400" eaLnBrk="0" fontAlgn="base" hangingPunct="0" indent="-968375" latinLnBrk="0" lvl="2" marL="11430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altLang="zh-CN" baseline="0" b="0" cap="none" dirty="0" sz="28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</a:t>
            </a:r>
            <a:r>
              <a:rPr altLang="zh-CN" baseline="0" b="0" cap="none" dirty="0" sz="2800" i="0" kern="0" kumimoji="0" lang="en-US" noProof="0" normalizeH="0" spc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altLang="zh-CN" baseline="0" b="0" cap="none" dirty="0" sz="28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x=1,  y=10;</a:t>
            </a:r>
            <a:endParaRPr altLang="zh-CN" baseline="0" b="0" cap="none" dirty="0" sz="28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defTabSz="914400" eaLnBrk="0" fontAlgn="base" hangingPunct="0" indent="-968375" latinLnBrk="0" lvl="2" marL="11430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altLang="zh-CN" baseline="0" b="0" cap="none" dirty="0" sz="28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while  ( x++!=4 )   --y;</a:t>
            </a:r>
            <a:endParaRPr altLang="zh-CN" baseline="0" b="0" cap="none" dirty="0" sz="28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defTabSz="914400" eaLnBrk="0" fontAlgn="base" hangingPunct="0" indent="-968375" latinLnBrk="0" lvl="2" marL="11430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altLang="zh-CN" baseline="0" b="0" cap="none" dirty="0" sz="28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altLang="zh-CN" baseline="0" b="0" cap="none" dirty="0" sz="2800" i="0" kern="0" kumimoji="0" lang="en-US" noProof="0" normalizeH="0" spc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altLang="zh-CN" baseline="0" b="0" cap="none" dirty="0" sz="28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(“x=%d, y=%d”, x, y);</a:t>
            </a:r>
            <a:endParaRPr altLang="zh-CN" baseline="0" b="0" cap="none" dirty="0" sz="28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defTabSz="914400" eaLnBrk="0" fontAlgn="base" hangingPunct="0" indent="-968375" latinLnBrk="0" lvl="2" marL="11430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altLang="zh-CN" baseline="0" b="0" cap="none" dirty="0" sz="28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0</a:t>
            </a:r>
            <a:r>
              <a:rPr altLang="en-US" baseline="0" b="0" cap="none" dirty="0" sz="28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altLang="en-US" baseline="0" b="0" cap="none" dirty="0" sz="2800" i="0" kern="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defTabSz="914400" eaLnBrk="0" fontAlgn="base" hangingPunct="0" indent="-968375" latinLnBrk="0" lvl="2" marL="11430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altLang="zh-CN" baseline="0" b="0" cap="none" dirty="0" sz="28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altLang="zh-CN" baseline="0" b="0" cap="none" dirty="0" sz="28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8982" name="TextBox 25"/>
          <p:cNvSpPr txBox="1"/>
          <p:nvPr>
            <p:custDataLst>
              <p:tags r:id="rId2"/>
            </p:custDataLst>
          </p:nvPr>
        </p:nvSpPr>
        <p:spPr>
          <a:xfrm>
            <a:off x="5723890" y="2347595"/>
            <a:ext cx="3332163" cy="2885440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spcAft>
                <a:spcPts val="0"/>
              </a:spcAft>
              <a:buNone/>
            </a:pPr>
            <a:r>
              <a:rPr altLang="en-US" dirty="0" sz="2000" i="0" lang="zh-CN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初始：</a:t>
            </a:r>
            <a:r>
              <a:rPr altLang="zh-CN" dirty="0" sz="2000" i="0" lang="en-US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altLang="en-US" dirty="0" sz="2000" i="0" lang="zh-CN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＝</a:t>
            </a:r>
            <a:r>
              <a:rPr altLang="zh-CN" dirty="0" sz="2000" i="0" lang="en-US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1, y=10</a:t>
            </a:r>
            <a:endParaRPr altLang="en-US" dirty="0" sz="2000" i="0" lang="zh-CN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50"/>
              </a:spcBef>
              <a:spcAft>
                <a:spcPts val="0"/>
              </a:spcAft>
              <a:buFontTx/>
              <a:buAutoNum type="arabicParenR"/>
            </a:pPr>
            <a:r>
              <a:rPr altLang="zh-CN" dirty="0" sz="2000" i="0" lang="en-US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x++!=4 </a:t>
            </a:r>
            <a:r>
              <a:rPr altLang="en-US" dirty="0" sz="2000" i="0" lang="zh-CN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为</a:t>
            </a:r>
            <a:r>
              <a:rPr altLang="zh-CN" dirty="0" sz="2000" i="0" lang="en-US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T,  y</a:t>
            </a:r>
            <a:r>
              <a:rPr altLang="en-US" dirty="0" sz="2000" i="0" lang="zh-CN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自减为</a:t>
            </a:r>
            <a:r>
              <a:rPr altLang="zh-CN" dirty="0" sz="2000" i="0" lang="en-US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9</a:t>
            </a:r>
            <a:r>
              <a:rPr altLang="en-US" dirty="0" sz="2000" i="0" lang="zh-CN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，</a:t>
            </a:r>
            <a:endParaRPr altLang="en-US" dirty="0" sz="2000" i="0" lang="zh-CN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50"/>
              </a:spcBef>
              <a:spcAft>
                <a:spcPts val="0"/>
              </a:spcAft>
              <a:buNone/>
            </a:pPr>
            <a:r>
              <a:rPr altLang="zh-CN" dirty="0" sz="2000" i="0" lang="en-US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      x</a:t>
            </a:r>
            <a:r>
              <a:rPr altLang="en-US" dirty="0" sz="2000" i="0" lang="zh-CN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自增为</a:t>
            </a:r>
            <a:r>
              <a:rPr altLang="zh-CN" dirty="0" sz="2000" i="0" lang="en-US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2</a:t>
            </a:r>
            <a:endParaRPr altLang="en-US" dirty="0" sz="2000" i="0" lang="zh-CN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50"/>
              </a:spcBef>
              <a:spcAft>
                <a:spcPts val="0"/>
              </a:spcAft>
              <a:buFontTx/>
              <a:buAutoNum type="arabicParenR" startAt="2"/>
            </a:pPr>
            <a:r>
              <a:rPr altLang="zh-CN" dirty="0" sz="2000" i="0" lang="en-US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x++!=4 </a:t>
            </a:r>
            <a:r>
              <a:rPr altLang="en-US" dirty="0" sz="2000" i="0" lang="zh-CN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为</a:t>
            </a:r>
            <a:r>
              <a:rPr altLang="zh-CN" dirty="0" sz="2000" i="0" lang="en-US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T,  y=8</a:t>
            </a:r>
            <a:r>
              <a:rPr altLang="en-US" dirty="0" sz="2000" i="0" lang="zh-CN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，</a:t>
            </a:r>
            <a:endParaRPr altLang="en-US" dirty="0" sz="2000" i="0" lang="zh-CN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50"/>
              </a:spcBef>
              <a:spcAft>
                <a:spcPts val="0"/>
              </a:spcAft>
              <a:buNone/>
            </a:pPr>
            <a:r>
              <a:rPr altLang="zh-CN" dirty="0" sz="2000" i="0" lang="en-US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      x=3</a:t>
            </a:r>
            <a:endParaRPr altLang="en-US" dirty="0" sz="2000" i="0" lang="zh-CN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50"/>
              </a:spcBef>
              <a:spcAft>
                <a:spcPts val="0"/>
              </a:spcAft>
              <a:buFontTx/>
              <a:buAutoNum type="arabicParenR" startAt="3"/>
            </a:pPr>
            <a:r>
              <a:rPr altLang="zh-CN" dirty="0" sz="2000" i="0" lang="en-US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x++!=4 </a:t>
            </a:r>
            <a:r>
              <a:rPr altLang="en-US" dirty="0" sz="2000" i="0" lang="zh-CN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为</a:t>
            </a:r>
            <a:r>
              <a:rPr altLang="zh-CN" dirty="0" sz="2000" i="0" lang="en-US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T,  y=7</a:t>
            </a:r>
            <a:endParaRPr altLang="zh-CN" dirty="0" sz="2000" i="0" lang="en-US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50"/>
              </a:spcBef>
              <a:spcAft>
                <a:spcPts val="0"/>
              </a:spcAft>
              <a:buNone/>
            </a:pPr>
            <a:r>
              <a:rPr altLang="zh-CN" dirty="0" i="0" lang="en-US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      </a:t>
            </a:r>
            <a:r>
              <a:rPr altLang="zh-CN" dirty="0" sz="2000" i="0" lang="en-US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x=4</a:t>
            </a:r>
            <a:endParaRPr altLang="en-US" dirty="0" sz="2000" i="0" lang="zh-CN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50"/>
              </a:spcBef>
              <a:spcAft>
                <a:spcPts val="0"/>
              </a:spcAft>
              <a:buFontTx/>
              <a:buAutoNum type="arabicParenR" startAt="4"/>
            </a:pPr>
            <a:r>
              <a:rPr altLang="zh-CN" dirty="0" sz="2000" i="0" lang="en-US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x++!=4 </a:t>
            </a:r>
            <a:r>
              <a:rPr altLang="en-US" dirty="0" sz="2000" i="0" lang="zh-CN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为</a:t>
            </a:r>
            <a:r>
              <a:rPr altLang="zh-CN" dirty="0" sz="2000" i="0" lang="en-US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F,   y</a:t>
            </a:r>
            <a:r>
              <a:rPr altLang="en-US" dirty="0" sz="2000" i="0" lang="zh-CN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不自减</a:t>
            </a:r>
            <a:endParaRPr altLang="en-US" dirty="0" sz="2000" i="0" lang="zh-CN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50"/>
              </a:spcBef>
              <a:buNone/>
            </a:pPr>
            <a:r>
              <a:rPr altLang="zh-CN" dirty="0" sz="2000" i="0" lang="en-US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      x</a:t>
            </a:r>
            <a:r>
              <a:rPr altLang="en-US" dirty="0" sz="2000" i="0" lang="zh-CN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自增为</a:t>
            </a:r>
            <a:r>
              <a:rPr altLang="zh-CN" dirty="0" sz="2000" i="0" lang="en-US">
                <a:solidFill>
                  <a:srgbClr val="CC0066"/>
                </a:solidFill>
                <a:latin typeface="Times New Roman" panose="02020603050405020304" pitchFamily="18" charset="0"/>
                <a:sym typeface="+mn-ea"/>
              </a:rPr>
              <a:t>5</a:t>
            </a:r>
            <a:endParaRPr altLang="zh-CN" dirty="0" sz="2000" i="0" lang="en-US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983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2586355" y="228600"/>
            <a:ext cx="6324600" cy="533400"/>
          </a:xfrm>
        </p:spPr>
        <p:txBody>
          <a:bodyPr anchor="ctr" anchorCtr="0" bIns="45720" compatLnSpc="1" lIns="91440" numCol="1" rIns="91440" tIns="45720" vert="horz" wrap="square"/>
          <a:p>
            <a:pPr algn="r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dirty="0" sz="4000" i="0" kern="0" kumimoji="0" lang="zh-CN" noProof="0" normalizeH="0" spc="0" strike="noStrike" u="none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练习</a:t>
            </a:r>
            <a:endParaRPr altLang="en-US" baseline="0" b="1" cap="none" dirty="0" sz="4000" i="0" kern="0" kumimoji="0" lang="zh-CN" noProof="0" normalizeH="0" spc="0" strike="noStrike" u="none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8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4" name="日期占位符 3"/>
          <p:cNvSpPr txBox="1">
            <a:spLocks noGrp="1"/>
          </p:cNvSpPr>
          <p:nvPr/>
        </p:nvSpPr>
        <p:spPr>
          <a:xfrm>
            <a:off x="457200" y="6521450"/>
            <a:ext cx="2133600" cy="244475"/>
          </a:xfrm>
          <a:prstGeom prst="rect"/>
          <a:noFill/>
          <a:ln w="9525">
            <a:noFill/>
          </a:ln>
        </p:spPr>
        <p:txBody>
          <a:bodyPr anchor="t" anchorCtr="0"/>
          <a:p>
            <a:fld id="{BB962C8B-B14F-4D97-AF65-F5344CB8AC3E}" type="datetime4">
              <a:rPr altLang="zh-CN" b="0" dirty="0" sz="1400" i="0" lang="en-US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September 30, 2024</a:t>
            </a:fld>
            <a:endParaRPr altLang="zh-CN" b="0" dirty="0" sz="1400" i="0" lang="en-US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985" name="Text Box 4"/>
          <p:cNvSpPr>
            <a:spLocks noGrp="1"/>
          </p:cNvSpPr>
          <p:nvPr>
            <p:ph sz="half" idx="1"/>
          </p:nvPr>
        </p:nvSpPr>
        <p:spPr>
          <a:xfrm>
            <a:off x="466725" y="1557338"/>
            <a:ext cx="4321175" cy="929639"/>
          </a:xfrm>
        </p:spPr>
        <p:txBody>
          <a:bodyPr anchor="t" anchorCtr="0" bIns="45720" lIns="91440" rIns="91440" tIns="45720" vert="horz" wrap="square">
            <a:spAutoFit/>
          </a:bodyPr>
          <a:p>
            <a:pPr>
              <a:buClrTx/>
              <a:buSzTx/>
              <a:buFont typeface="Wingdings" panose="05000000000000000000" pitchFamily="2" charset="2"/>
            </a:pPr>
            <a:r>
              <a:rPr altLang="en-US" b="1" dirty="0" sz="2800" lang="zh-CN">
                <a:latin typeface="Times New Roman" panose="02020603050405020304" pitchFamily="18" charset="0"/>
              </a:rPr>
              <a:t>例</a:t>
            </a:r>
            <a:r>
              <a:rPr altLang="zh-CN" b="1" dirty="0" sz="2800" lang="en-US">
                <a:latin typeface="Times New Roman" panose="02020603050405020304" pitchFamily="18" charset="0"/>
              </a:rPr>
              <a:t>: </a:t>
            </a:r>
            <a:r>
              <a:rPr altLang="en-US" b="1" dirty="0" sz="2800" lang="zh-CN">
                <a:latin typeface="Times New Roman" panose="02020603050405020304" pitchFamily="18" charset="0"/>
              </a:rPr>
              <a:t>输出如下 </a:t>
            </a:r>
            <a:r>
              <a:rPr altLang="zh-CN" b="1" dirty="0" sz="2800" lang="en-US">
                <a:latin typeface="Times New Roman" panose="02020603050405020304" pitchFamily="18" charset="0"/>
              </a:rPr>
              <a:t>4*5 </a:t>
            </a:r>
            <a:r>
              <a:rPr altLang="en-US" b="1" dirty="0" sz="2800" lang="zh-CN">
                <a:latin typeface="Times New Roman" panose="02020603050405020304" pitchFamily="18" charset="0"/>
              </a:rPr>
              <a:t>的矩阵</a:t>
            </a:r>
            <a:endParaRPr altLang="en-US" b="1" dirty="0" sz="2800" 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986" name="TextBox 6"/>
          <p:cNvSpPr txBox="1"/>
          <p:nvPr/>
        </p:nvSpPr>
        <p:spPr>
          <a:xfrm>
            <a:off x="355600" y="4627563"/>
            <a:ext cx="6161088" cy="1221740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altLang="en-US" dirty="0" sz="2800" i="0" lang="zh-CN">
                <a:latin typeface="Times New Roman" panose="02020603050405020304" pitchFamily="18" charset="0"/>
                <a:ea typeface="黑体" panose="02010609060101010101" pitchFamily="49" charset="-122"/>
              </a:rPr>
              <a:t>问题分析</a:t>
            </a:r>
            <a:r>
              <a:rPr altLang="zh-CN" dirty="0" sz="2800" i="0" lang="en-US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endParaRPr altLang="zh-CN" dirty="0" sz="2800" i="0" 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en-US" b="0" dirty="0" sz="2400" i="0" lang="zh-CN">
                <a:latin typeface="Times New Roman" panose="02020603050405020304" pitchFamily="18" charset="0"/>
                <a:ea typeface="黑体" panose="02010609060101010101" pitchFamily="49" charset="-122"/>
              </a:rPr>
              <a:t>         分析矩阵元素的规律性：第</a:t>
            </a:r>
            <a:r>
              <a:rPr altLang="zh-CN" b="0" dirty="0" sz="2400" i="0" lang="en-US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altLang="en-US" b="0" dirty="0" sz="2400" i="0" lang="zh-CN">
                <a:latin typeface="Times New Roman" panose="02020603050405020304" pitchFamily="18" charset="0"/>
                <a:ea typeface="黑体" panose="02010609060101010101" pitchFamily="49" charset="-122"/>
              </a:rPr>
              <a:t>行第</a:t>
            </a:r>
            <a:r>
              <a:rPr altLang="zh-CN" b="0" dirty="0" sz="2400" i="0" lang="en-US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altLang="en-US" b="0" dirty="0" sz="2400" i="0" lang="zh-CN">
                <a:latin typeface="Times New Roman" panose="02020603050405020304" pitchFamily="18" charset="0"/>
                <a:ea typeface="黑体" panose="02010609060101010101" pitchFamily="49" charset="-122"/>
              </a:rPr>
              <a:t>列的元素值</a:t>
            </a:r>
            <a:r>
              <a:rPr altLang="zh-CN" b="0" dirty="0" sz="2400" i="0" lang="en-US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altLang="en-US" b="0" dirty="0" sz="2400" i="0" lang="zh-CN">
                <a:latin typeface="Times New Roman" panose="02020603050405020304" pitchFamily="18" charset="0"/>
                <a:ea typeface="黑体" panose="02010609060101010101" pitchFamily="49" charset="-122"/>
              </a:rPr>
              <a:t>行号</a:t>
            </a:r>
            <a:r>
              <a:rPr altLang="zh-CN" b="0" dirty="0" sz="2400" i="0" lang="en-US">
                <a:latin typeface="Times New Roman" panose="02020603050405020304" pitchFamily="18" charset="0"/>
                <a:ea typeface="黑体" panose="02010609060101010101" pitchFamily="49" charset="-122"/>
              </a:rPr>
              <a:t>i * </a:t>
            </a:r>
            <a:r>
              <a:rPr altLang="en-US" b="0" dirty="0" sz="2400" i="0" lang="zh-CN">
                <a:latin typeface="Times New Roman" panose="02020603050405020304" pitchFamily="18" charset="0"/>
                <a:ea typeface="黑体" panose="02010609060101010101" pitchFamily="49" charset="-122"/>
              </a:rPr>
              <a:t>列号</a:t>
            </a:r>
            <a:r>
              <a:rPr altLang="zh-CN" b="0" dirty="0" sz="2400" i="0" lang="en-US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endParaRPr altLang="zh-CN" b="0" dirty="0" sz="2400" i="0" 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194310" name="Object 5"/>
          <p:cNvGraphicFramePr>
            <a:graphicFrameLocks noChangeAspect="1"/>
          </p:cNvGraphicFramePr>
          <p:nvPr/>
        </p:nvGraphicFramePr>
        <p:xfrm>
          <a:off x="2916238" y="2276475"/>
          <a:ext cx="32766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" r:id="rId1" spid="_x0000_s7227" imgH="774065" imgW="1485265" progId="Equation.3">
                  <p:embed/>
                </p:oleObj>
              </mc:Choice>
              <mc:Fallback>
                <p:oleObj name="" r:id="rId1" spid="" imgH="774065" imgW="1485265" progId="Equation.3">
                  <p:embed/>
                  <p:pic>
                    <p:nvPicPr>
                      <p:cNvPr id="2097173" name="图片 3081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tretch>
                        <a:fillRect/>
                      </a:stretch>
                    </p:blipFill>
                    <p:spPr>
                      <a:xfrm>
                        <a:off x="2916238" y="2276475"/>
                        <a:ext cx="3276600" cy="1706563"/>
                      </a:xfrm>
                      <a:prstGeom prst="rect"/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" name="Diagram 8"/>
          <p:cNvGrpSpPr/>
          <p:nvPr/>
        </p:nvGrpSpPr>
        <p:grpSpPr>
          <a:xfrm>
            <a:off x="5867400" y="2492375"/>
            <a:ext cx="3821113" cy="5616575"/>
            <a:chOff x="930" y="-267"/>
            <a:chExt cx="3856" cy="4803"/>
          </a:xfrm>
        </p:grpSpPr>
        <p:sp>
          <p:nvSpPr>
            <p:cNvPr id="1048987" name="_s4100"/>
            <p:cNvSpPr>
              <a:spLocks noTextEdit="1"/>
            </p:cNvSpPr>
            <p:nvPr/>
          </p:nvSpPr>
          <p:spPr>
            <a:xfrm>
              <a:off x="2397" y="1367"/>
              <a:ext cx="922" cy="921"/>
            </a:xfrm>
            <a:custGeom>
              <a:av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 cap="flat" cmpd="sng">
              <a:solidFill>
                <a:srgbClr val="5F0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88" name="_s4101"/>
            <p:cNvSpPr>
              <a:spLocks noTextEdit="1"/>
            </p:cNvSpPr>
            <p:nvPr/>
          </p:nvSpPr>
          <p:spPr>
            <a:xfrm rot="4320000">
              <a:off x="2685" y="1574"/>
              <a:ext cx="921" cy="922"/>
            </a:xfrm>
            <a:custGeom>
              <a:av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 cap="flat" cmpd="sng">
              <a:solidFill>
                <a:srgbClr val="CAD40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89" name="_s4102"/>
            <p:cNvSpPr>
              <a:spLocks noTextEdit="1"/>
            </p:cNvSpPr>
            <p:nvPr/>
          </p:nvSpPr>
          <p:spPr>
            <a:xfrm rot="8640000">
              <a:off x="2577" y="1922"/>
              <a:ext cx="922" cy="921"/>
            </a:xfrm>
            <a:custGeom>
              <a:av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 cap="flat" cmpd="sng">
              <a:solidFill>
                <a:srgbClr val="4B595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90" name="_s4103"/>
            <p:cNvSpPr>
              <a:spLocks noTextEdit="1"/>
            </p:cNvSpPr>
            <p:nvPr/>
          </p:nvSpPr>
          <p:spPr>
            <a:xfrm rot="-8640000">
              <a:off x="2217" y="1922"/>
              <a:ext cx="922" cy="921"/>
            </a:xfrm>
            <a:custGeom>
              <a:av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 cap="flat" cmpd="sng">
              <a:solidFill>
                <a:srgbClr val="CA00CA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91" name="_s4104"/>
            <p:cNvSpPr>
              <a:spLocks noTextEdit="1"/>
            </p:cNvSpPr>
            <p:nvPr/>
          </p:nvSpPr>
          <p:spPr>
            <a:xfrm rot="-4320000">
              <a:off x="2102" y="1574"/>
              <a:ext cx="921" cy="922"/>
            </a:xfrm>
            <a:custGeom>
              <a:av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 cap="flat" cmpd="sng">
              <a:solidFill>
                <a:srgbClr val="01930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92" name="_s4105"/>
            <p:cNvSpPr/>
            <p:nvPr/>
          </p:nvSpPr>
          <p:spPr>
            <a:xfrm>
              <a:off x="3095" y="1405"/>
              <a:ext cx="339" cy="339"/>
            </a:xfrm>
            <a:prstGeom prst="rect"/>
            <a:noFill/>
            <a:ln w="9525">
              <a:noFill/>
            </a:ln>
          </p:spPr>
          <p:txBody>
            <a:bodyPr anchor="ctr" anchorCtr="0" bIns="0" lIns="0" rIns="0" tIns="0" wrap="none"/>
            <a:p>
              <a:pPr algn="ctr"/>
              <a:r>
                <a:rPr altLang="en-US" dirty="0" sz="2000" i="0" lang="zh-CN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    算法设计</a:t>
              </a:r>
              <a:endParaRPr altLang="en-US" dirty="0" sz="2000" i="0" 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993" name="_s4106"/>
            <p:cNvSpPr/>
            <p:nvPr/>
          </p:nvSpPr>
          <p:spPr>
            <a:xfrm>
              <a:off x="3347" y="2178"/>
              <a:ext cx="339" cy="339"/>
            </a:xfrm>
            <a:prstGeom prst="rect"/>
            <a:noFill/>
            <a:ln w="9525">
              <a:noFill/>
            </a:ln>
          </p:spPr>
          <p:txBody>
            <a:bodyPr anchor="ctr" anchorCtr="0" bIns="0" lIns="0" rIns="0" tIns="0" wrap="none"/>
            <a:p>
              <a:pPr algn="ctr"/>
              <a:r>
                <a:rPr altLang="en-US" dirty="0" sz="2000" i="0" lang="zh-CN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编码实现</a:t>
              </a:r>
              <a:endParaRPr altLang="en-US" dirty="0" sz="2000" i="0" 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994" name="_s4107"/>
            <p:cNvSpPr/>
            <p:nvPr/>
          </p:nvSpPr>
          <p:spPr>
            <a:xfrm>
              <a:off x="2283" y="1405"/>
              <a:ext cx="339" cy="339"/>
            </a:xfrm>
            <a:prstGeom prst="rect"/>
            <a:noFill/>
            <a:ln w="9525">
              <a:noFill/>
            </a:ln>
          </p:spPr>
          <p:txBody>
            <a:bodyPr anchor="ctr" anchorCtr="0" bIns="0" lIns="0" rIns="0" tIns="0" wrap="none"/>
            <a:p>
              <a:pPr algn="ctr"/>
              <a:r>
                <a:rPr altLang="en-US" dirty="0" sz="2000" i="0" lang="zh-CN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问题分析     </a:t>
              </a:r>
              <a:endParaRPr altLang="en-US" dirty="0" sz="2000" i="0" 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995" name="_s4108"/>
            <p:cNvSpPr/>
            <p:nvPr/>
          </p:nvSpPr>
          <p:spPr>
            <a:xfrm>
              <a:off x="2689" y="2656"/>
              <a:ext cx="339" cy="339"/>
            </a:xfrm>
            <a:prstGeom prst="rect"/>
            <a:noFill/>
            <a:ln w="9525">
              <a:noFill/>
            </a:ln>
          </p:spPr>
          <p:txBody>
            <a:bodyPr anchor="ctr" anchorCtr="0" bIns="0" lIns="0" rIns="0" tIns="0" wrap="none"/>
            <a:p>
              <a:pPr algn="ctr"/>
              <a:r>
                <a:rPr altLang="en-US" dirty="0" sz="2000" i="0" lang="zh-CN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  <a:endParaRPr altLang="en-US" dirty="0" sz="2000" i="0" lang="zh-CN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996" name="_s4109"/>
            <p:cNvSpPr/>
            <p:nvPr/>
          </p:nvSpPr>
          <p:spPr>
            <a:xfrm>
              <a:off x="2031" y="2178"/>
              <a:ext cx="339" cy="339"/>
            </a:xfrm>
            <a:prstGeom prst="rect"/>
            <a:noFill/>
            <a:ln w="9525">
              <a:noFill/>
            </a:ln>
          </p:spPr>
          <p:txBody>
            <a:bodyPr anchor="ctr" anchorCtr="0" bIns="0" lIns="0" rIns="0" tIns="0" wrap="none"/>
            <a:p>
              <a:pPr algn="ctr"/>
              <a:r>
                <a:rPr altLang="en-US" dirty="0" sz="2100" i="0" lang="zh-CN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endParaRPr altLang="en-US" dirty="0" sz="2100" i="0" lang="zh-CN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48997" name="Rectangle 2"/>
          <p:cNvSpPr/>
          <p:nvPr/>
        </p:nvSpPr>
        <p:spPr>
          <a:xfrm>
            <a:off x="-180975" y="188913"/>
            <a:ext cx="9144000" cy="739775"/>
          </a:xfrm>
          <a:prstGeom prst="rect"/>
          <a:noFill/>
          <a:ln w="9525">
            <a:noFill/>
          </a:ln>
        </p:spPr>
        <p:txBody>
          <a:bodyPr anchor="ctr" anchorCtr="0"/>
          <a:p>
            <a:pPr algn="r" eaLnBrk="0" hangingPunct="0"/>
            <a:r>
              <a:rPr altLang="zh-CN" dirty="0" sz="4000" i="0" 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altLang="en-US" dirty="0" sz="4000" i="0" 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程序举例 </a:t>
            </a:r>
            <a:endParaRPr altLang="en-US" dirty="0" sz="4000" i="0" lang="zh-CN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8" name="内容占位符 2"/>
          <p:cNvSpPr>
            <a:spLocks noGrp="1"/>
          </p:cNvSpPr>
          <p:nvPr>
            <p:ph sz="half" idx="1"/>
          </p:nvPr>
        </p:nvSpPr>
        <p:spPr>
          <a:xfrm>
            <a:off x="323850" y="1484313"/>
            <a:ext cx="7848600" cy="5040312"/>
          </a:xfrm>
        </p:spPr>
        <p:txBody>
          <a:bodyPr anchor="t" anchorCtr="0" bIns="45720" lIns="91440" rIns="91440" tIns="45720" vert="horz" wrap="square"/>
          <a:p>
            <a:pPr>
              <a:buClrTx/>
              <a:buSzTx/>
              <a:buFont typeface="Wingdings" panose="05000000000000000000" pitchFamily="2" charset="2"/>
              <a:buChar char="Ø"/>
            </a:pPr>
            <a:r>
              <a:rPr altLang="en-US" dirty="0" lang="zh-CN">
                <a:latin typeface="Times New Roman" panose="02020603050405020304" pitchFamily="18" charset="0"/>
              </a:rPr>
              <a:t>算法设计</a:t>
            </a:r>
            <a:endParaRPr altLang="zh-CN" dirty="0" lang="en-US">
              <a:latin typeface="Times New Roman" panose="02020603050405020304" pitchFamily="18" charset="0"/>
            </a:endParaRPr>
          </a:p>
          <a:p>
            <a:pPr lvl="1">
              <a:buSzPct val="50000"/>
              <a:buFont typeface="Wingdings 2" panose="05020102010507070707" pitchFamily="18" charset="2"/>
            </a:pPr>
            <a:r>
              <a:rPr altLang="en-US" dirty="0" lang="zh-CN">
                <a:solidFill>
                  <a:srgbClr val="CC3300"/>
                </a:solidFill>
                <a:latin typeface="Times New Roman" panose="02020603050405020304" pitchFamily="18" charset="0"/>
              </a:rPr>
              <a:t>人的大脑如何处理？</a:t>
            </a:r>
            <a:endParaRPr altLang="zh-CN" dirty="0" lang="en-US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lvl="2">
              <a:buSzTx/>
              <a:buFont typeface="Wingdings" panose="05000000000000000000" pitchFamily="2" charset="2"/>
            </a:pPr>
            <a:r>
              <a:rPr altLang="en-US" dirty="0" lang="zh-CN">
                <a:latin typeface="Times New Roman" panose="02020603050405020304" pitchFamily="18" charset="0"/>
              </a:rPr>
              <a:t>设行下标为</a:t>
            </a:r>
            <a:r>
              <a:rPr altLang="zh-CN" dirty="0" lang="en-US">
                <a:latin typeface="Times New Roman" panose="02020603050405020304" pitchFamily="18" charset="0"/>
              </a:rPr>
              <a:t>i</a:t>
            </a:r>
            <a:r>
              <a:rPr altLang="en-US" dirty="0" lang="zh-CN">
                <a:latin typeface="Times New Roman" panose="02020603050405020304" pitchFamily="18" charset="0"/>
              </a:rPr>
              <a:t>，列下标为</a:t>
            </a:r>
            <a:r>
              <a:rPr altLang="zh-CN" dirty="0" lang="en-US">
                <a:latin typeface="Times New Roman" panose="02020603050405020304" pitchFamily="18" charset="0"/>
              </a:rPr>
              <a:t>j</a:t>
            </a:r>
            <a:endParaRPr altLang="zh-CN" dirty="0" lang="en-US">
              <a:latin typeface="Times New Roman" panose="02020603050405020304" pitchFamily="18" charset="0"/>
            </a:endParaRPr>
          </a:p>
          <a:p>
            <a:pPr lvl="2">
              <a:buSzTx/>
              <a:buFont typeface="Wingdings" panose="05000000000000000000" pitchFamily="2" charset="2"/>
            </a:pPr>
            <a:r>
              <a:rPr altLang="en-US" dirty="0" lang="zh-CN">
                <a:latin typeface="Times New Roman" panose="02020603050405020304" pitchFamily="18" charset="0"/>
              </a:rPr>
              <a:t>则矩阵元素</a:t>
            </a:r>
            <a:r>
              <a:rPr altLang="zh-CN" dirty="0" lang="en-US">
                <a:latin typeface="Times New Roman" panose="02020603050405020304" pitchFamily="18" charset="0"/>
              </a:rPr>
              <a:t>(i,j)</a:t>
            </a:r>
            <a:r>
              <a:rPr altLang="en-US" dirty="0" lang="zh-CN">
                <a:latin typeface="Times New Roman" panose="02020603050405020304" pitchFamily="18" charset="0"/>
              </a:rPr>
              <a:t>的值为：</a:t>
            </a:r>
            <a:r>
              <a:rPr altLang="zh-CN" dirty="0" lang="en-US">
                <a:latin typeface="Times New Roman" panose="02020603050405020304" pitchFamily="18" charset="0"/>
              </a:rPr>
              <a:t>i*j</a:t>
            </a:r>
            <a:endParaRPr altLang="zh-CN" dirty="0" lang="en-US">
              <a:latin typeface="Times New Roman" panose="02020603050405020304" pitchFamily="18" charset="0"/>
            </a:endParaRPr>
          </a:p>
          <a:p>
            <a:pPr lvl="3">
              <a:buSzPct val="60000"/>
              <a:buFont typeface="Wingdings 2" panose="05020102010507070707" pitchFamily="18" charset="2"/>
            </a:pPr>
            <a:r>
              <a:rPr altLang="en-US" dirty="0" sz="2400" lang="zh-CN">
                <a:latin typeface="Times New Roman" panose="02020603050405020304" pitchFamily="18" charset="0"/>
              </a:rPr>
              <a:t>当</a:t>
            </a:r>
            <a:r>
              <a:rPr altLang="zh-CN" dirty="0" sz="2400" lang="en-US">
                <a:latin typeface="Times New Roman" panose="02020603050405020304" pitchFamily="18" charset="0"/>
              </a:rPr>
              <a:t>i</a:t>
            </a:r>
            <a:r>
              <a:rPr altLang="en-US" dirty="0" sz="2400" lang="zh-CN">
                <a:latin typeface="Times New Roman" panose="02020603050405020304" pitchFamily="18" charset="0"/>
              </a:rPr>
              <a:t>取</a:t>
            </a:r>
            <a:r>
              <a:rPr altLang="zh-CN" dirty="0" sz="2400" lang="en-US">
                <a:latin typeface="Times New Roman" panose="02020603050405020304" pitchFamily="18" charset="0"/>
              </a:rPr>
              <a:t>1</a:t>
            </a:r>
            <a:r>
              <a:rPr altLang="en-US" dirty="0" sz="2400" lang="zh-CN">
                <a:latin typeface="Times New Roman" panose="02020603050405020304" pitchFamily="18" charset="0"/>
              </a:rPr>
              <a:t>时，</a:t>
            </a:r>
            <a:r>
              <a:rPr altLang="zh-CN" dirty="0" sz="2400" lang="en-US">
                <a:latin typeface="Times New Roman" panose="02020603050405020304" pitchFamily="18" charset="0"/>
              </a:rPr>
              <a:t>j</a:t>
            </a:r>
            <a:r>
              <a:rPr altLang="en-US" dirty="0" sz="2400" lang="zh-CN">
                <a:latin typeface="Times New Roman" panose="02020603050405020304" pitchFamily="18" charset="0"/>
              </a:rPr>
              <a:t>取</a:t>
            </a:r>
            <a:r>
              <a:rPr altLang="zh-CN" dirty="0" sz="2400" lang="en-US">
                <a:latin typeface="Times New Roman" panose="02020603050405020304" pitchFamily="18" charset="0"/>
              </a:rPr>
              <a:t>1</a:t>
            </a:r>
            <a:r>
              <a:rPr altLang="en-US" dirty="0" sz="2400" lang="zh-CN">
                <a:latin typeface="Times New Roman" panose="02020603050405020304" pitchFamily="18" charset="0"/>
              </a:rPr>
              <a:t>、</a:t>
            </a:r>
            <a:r>
              <a:rPr altLang="zh-CN" dirty="0" sz="2400" lang="en-US">
                <a:latin typeface="Times New Roman" panose="02020603050405020304" pitchFamily="18" charset="0"/>
              </a:rPr>
              <a:t>2</a:t>
            </a:r>
            <a:r>
              <a:rPr altLang="en-US" dirty="0" sz="2400" lang="zh-CN">
                <a:latin typeface="Times New Roman" panose="02020603050405020304" pitchFamily="18" charset="0"/>
              </a:rPr>
              <a:t>、</a:t>
            </a:r>
            <a:r>
              <a:rPr altLang="zh-CN" dirty="0" sz="2400" lang="en-US">
                <a:latin typeface="Times New Roman" panose="02020603050405020304" pitchFamily="18" charset="0"/>
              </a:rPr>
              <a:t>3</a:t>
            </a:r>
            <a:r>
              <a:rPr altLang="en-US" dirty="0" sz="2400" lang="zh-CN">
                <a:latin typeface="Times New Roman" panose="02020603050405020304" pitchFamily="18" charset="0"/>
              </a:rPr>
              <a:t>、</a:t>
            </a:r>
            <a:r>
              <a:rPr altLang="zh-CN" dirty="0" sz="2400" lang="en-US">
                <a:latin typeface="Times New Roman" panose="02020603050405020304" pitchFamily="18" charset="0"/>
              </a:rPr>
              <a:t>4</a:t>
            </a:r>
            <a:r>
              <a:rPr altLang="en-US" dirty="0" sz="2400" lang="zh-CN">
                <a:latin typeface="Times New Roman" panose="02020603050405020304" pitchFamily="18" charset="0"/>
              </a:rPr>
              <a:t>、</a:t>
            </a:r>
            <a:r>
              <a:rPr altLang="zh-CN" dirty="0" sz="2400" lang="en-US">
                <a:latin typeface="Times New Roman" panose="02020603050405020304" pitchFamily="18" charset="0"/>
              </a:rPr>
              <a:t>5</a:t>
            </a:r>
            <a:endParaRPr altLang="zh-CN" dirty="0" sz="2400" lang="en-US">
              <a:latin typeface="Times New Roman" panose="02020603050405020304" pitchFamily="18" charset="0"/>
            </a:endParaRPr>
          </a:p>
          <a:p>
            <a:pPr lvl="3">
              <a:buSzPct val="60000"/>
              <a:buFont typeface="Wingdings 2" panose="05020102010507070707" pitchFamily="18" charset="2"/>
            </a:pPr>
            <a:r>
              <a:rPr altLang="en-US" dirty="0" sz="2400" lang="zh-CN">
                <a:latin typeface="Times New Roman" panose="02020603050405020304" pitchFamily="18" charset="0"/>
              </a:rPr>
              <a:t>当</a:t>
            </a:r>
            <a:r>
              <a:rPr altLang="zh-CN" dirty="0" sz="2400" lang="en-US">
                <a:latin typeface="Times New Roman" panose="02020603050405020304" pitchFamily="18" charset="0"/>
              </a:rPr>
              <a:t>i</a:t>
            </a:r>
            <a:r>
              <a:rPr altLang="en-US" dirty="0" sz="2400" lang="zh-CN">
                <a:latin typeface="Times New Roman" panose="02020603050405020304" pitchFamily="18" charset="0"/>
              </a:rPr>
              <a:t>取</a:t>
            </a:r>
            <a:r>
              <a:rPr altLang="zh-CN" dirty="0" sz="2400" lang="en-US">
                <a:latin typeface="Times New Roman" panose="02020603050405020304" pitchFamily="18" charset="0"/>
              </a:rPr>
              <a:t>2</a:t>
            </a:r>
            <a:r>
              <a:rPr altLang="en-US" dirty="0" sz="2400" lang="zh-CN">
                <a:latin typeface="Times New Roman" panose="02020603050405020304" pitchFamily="18" charset="0"/>
              </a:rPr>
              <a:t>时，</a:t>
            </a:r>
            <a:r>
              <a:rPr altLang="zh-CN" dirty="0" sz="2400" lang="en-US">
                <a:latin typeface="Times New Roman" panose="02020603050405020304" pitchFamily="18" charset="0"/>
              </a:rPr>
              <a:t>j</a:t>
            </a:r>
            <a:r>
              <a:rPr altLang="en-US" dirty="0" sz="2400" lang="zh-CN">
                <a:latin typeface="Times New Roman" panose="02020603050405020304" pitchFamily="18" charset="0"/>
              </a:rPr>
              <a:t>取</a:t>
            </a:r>
            <a:r>
              <a:rPr altLang="zh-CN" dirty="0" sz="2400" lang="en-US">
                <a:latin typeface="Times New Roman" panose="02020603050405020304" pitchFamily="18" charset="0"/>
              </a:rPr>
              <a:t>1</a:t>
            </a:r>
            <a:r>
              <a:rPr altLang="en-US" dirty="0" sz="2400" lang="zh-CN">
                <a:latin typeface="Times New Roman" panose="02020603050405020304" pitchFamily="18" charset="0"/>
              </a:rPr>
              <a:t>、</a:t>
            </a:r>
            <a:r>
              <a:rPr altLang="zh-CN" dirty="0" sz="2400" lang="en-US">
                <a:latin typeface="Times New Roman" panose="02020603050405020304" pitchFamily="18" charset="0"/>
              </a:rPr>
              <a:t>2</a:t>
            </a:r>
            <a:r>
              <a:rPr altLang="en-US" dirty="0" sz="2400" lang="zh-CN">
                <a:latin typeface="Times New Roman" panose="02020603050405020304" pitchFamily="18" charset="0"/>
              </a:rPr>
              <a:t>、</a:t>
            </a:r>
            <a:r>
              <a:rPr altLang="zh-CN" dirty="0" sz="2400" lang="en-US">
                <a:latin typeface="Times New Roman" panose="02020603050405020304" pitchFamily="18" charset="0"/>
              </a:rPr>
              <a:t>3</a:t>
            </a:r>
            <a:r>
              <a:rPr altLang="en-US" dirty="0" sz="2400" lang="zh-CN">
                <a:latin typeface="Times New Roman" panose="02020603050405020304" pitchFamily="18" charset="0"/>
              </a:rPr>
              <a:t>、</a:t>
            </a:r>
            <a:r>
              <a:rPr altLang="zh-CN" dirty="0" sz="2400" lang="en-US">
                <a:latin typeface="Times New Roman" panose="02020603050405020304" pitchFamily="18" charset="0"/>
              </a:rPr>
              <a:t>4</a:t>
            </a:r>
            <a:r>
              <a:rPr altLang="en-US" dirty="0" sz="2400" lang="zh-CN">
                <a:latin typeface="Times New Roman" panose="02020603050405020304" pitchFamily="18" charset="0"/>
              </a:rPr>
              <a:t>、</a:t>
            </a:r>
            <a:r>
              <a:rPr altLang="zh-CN" dirty="0" sz="2400" lang="en-US">
                <a:latin typeface="Times New Roman" panose="02020603050405020304" pitchFamily="18" charset="0"/>
              </a:rPr>
              <a:t>5</a:t>
            </a:r>
            <a:endParaRPr altLang="zh-CN" dirty="0" sz="2400" lang="en-US">
              <a:latin typeface="Times New Roman" panose="02020603050405020304" pitchFamily="18" charset="0"/>
            </a:endParaRPr>
          </a:p>
          <a:p>
            <a:pPr lvl="3">
              <a:buSzPct val="60000"/>
              <a:buFont typeface="Wingdings 2" panose="05020102010507070707" pitchFamily="18" charset="2"/>
            </a:pPr>
            <a:r>
              <a:rPr altLang="zh-CN" dirty="0" sz="2400"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……</a:t>
            </a:r>
            <a:endParaRPr altLang="zh-CN" dirty="0" sz="2400" lang="en-US">
              <a:latin typeface="Times New Roman" panose="02020603050405020304" pitchFamily="18" charset="0"/>
            </a:endParaRPr>
          </a:p>
          <a:p>
            <a:pPr lvl="2">
              <a:buSzTx/>
              <a:buFont typeface="Wingdings" panose="05000000000000000000" pitchFamily="2" charset="2"/>
            </a:pPr>
            <a:endParaRPr altLang="zh-CN" dirty="0" lang="en-US">
              <a:latin typeface="Times New Roman" panose="02020603050405020304" pitchFamily="18" charset="0"/>
            </a:endParaRPr>
          </a:p>
          <a:p>
            <a:pPr lvl="1">
              <a:buSzPct val="50000"/>
              <a:buFont typeface="Wingdings 2" panose="05020102010507070707" pitchFamily="18" charset="2"/>
            </a:pPr>
            <a:r>
              <a:rPr altLang="en-US" dirty="0" lang="zh-CN">
                <a:solidFill>
                  <a:srgbClr val="CC3300"/>
                </a:solidFill>
                <a:latin typeface="Times New Roman" panose="02020603050405020304" pitchFamily="18" charset="0"/>
              </a:rPr>
              <a:t>编写程序教会计算机模拟人脑的方法去做？</a:t>
            </a:r>
            <a:endParaRPr altLang="zh-CN" dirty="0" lang="en-US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lvl="2">
              <a:buSzTx/>
              <a:buFont typeface="Wingdings" panose="05000000000000000000" pitchFamily="2" charset="2"/>
            </a:pPr>
            <a:r>
              <a:rPr altLang="en-US" dirty="0" lang="zh-CN">
                <a:latin typeface="Times New Roman" panose="02020603050405020304" pitchFamily="18" charset="0"/>
              </a:rPr>
              <a:t>可以采用循环嵌套来处理 </a:t>
            </a:r>
            <a:endParaRPr altLang="en-US" dirty="0" 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999" name="日期占位符 3"/>
          <p:cNvSpPr txBox="1">
            <a:spLocks noGrp="1"/>
          </p:cNvSpPr>
          <p:nvPr/>
        </p:nvSpPr>
        <p:spPr>
          <a:xfrm>
            <a:off x="457200" y="6521450"/>
            <a:ext cx="2133600" cy="244475"/>
          </a:xfrm>
          <a:prstGeom prst="rect"/>
          <a:noFill/>
          <a:ln w="9525">
            <a:noFill/>
          </a:ln>
        </p:spPr>
        <p:txBody>
          <a:bodyPr anchor="t" anchorCtr="0"/>
          <a:p>
            <a:fld id="{BB962C8B-B14F-4D97-AF65-F5344CB8AC3E}" type="datetime4">
              <a:rPr altLang="zh-CN" b="0" dirty="0" sz="1400" i="0" lang="en-US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September 30, 2024</a:t>
            </a:fld>
            <a:endParaRPr altLang="zh-CN" b="0" dirty="0" sz="1400" i="0" lang="en-US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9000" name="标题 1"/>
          <p:cNvSpPr/>
          <p:nvPr/>
        </p:nvSpPr>
        <p:spPr>
          <a:xfrm>
            <a:off x="2555875" y="260350"/>
            <a:ext cx="6324600" cy="533400"/>
          </a:xfrm>
          <a:prstGeom prst="rect"/>
          <a:noFill/>
          <a:ln w="9525">
            <a:noFill/>
          </a:ln>
        </p:spPr>
        <p:txBody>
          <a:bodyPr anchor="ctr" anchorCtr="0"/>
          <a:p>
            <a:pPr algn="r" eaLnBrk="0" hangingPunct="0"/>
            <a:r>
              <a:rPr altLang="en-US" b="0" dirty="0" sz="4000" i="0" 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示例</a:t>
            </a:r>
            <a:endParaRPr altLang="en-US" b="0" dirty="0" sz="4000" i="0" 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4194311" name="Object 5"/>
          <p:cNvGraphicFramePr>
            <a:graphicFrameLocks noChangeAspect="1"/>
          </p:cNvGraphicFramePr>
          <p:nvPr/>
        </p:nvGraphicFramePr>
        <p:xfrm>
          <a:off x="5724525" y="1412875"/>
          <a:ext cx="32766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" r:id="rId1" spid="_x0000_s8251" imgH="774065" imgW="1485265" progId="Equation.3">
                  <p:embed/>
                </p:oleObj>
              </mc:Choice>
              <mc:Fallback>
                <p:oleObj name="" r:id="rId1" spid="" imgH="774065" imgW="1485265" progId="Equation.3">
                  <p:embed/>
                  <p:pic>
                    <p:nvPicPr>
                      <p:cNvPr id="2097175" name="图片 3079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tretch>
                        <a:fillRect/>
                      </a:stretch>
                    </p:blipFill>
                    <p:spPr>
                      <a:xfrm>
                        <a:off x="5724525" y="1412875"/>
                        <a:ext cx="3276600" cy="1706563"/>
                      </a:xfrm>
                      <a:prstGeom prst="rect"/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1" name="Text Box 2"/>
          <p:cNvSpPr txBox="1"/>
          <p:nvPr/>
        </p:nvSpPr>
        <p:spPr>
          <a:xfrm>
            <a:off x="142875" y="476250"/>
            <a:ext cx="8893175" cy="6568439"/>
          </a:xfrm>
          <a:prstGeom prst="rect"/>
          <a:solidFill>
            <a:srgbClr val="ADFC8E"/>
          </a:solidFill>
          <a:ln w="25400">
            <a:noFill/>
          </a:ln>
        </p:spPr>
        <p:txBody>
          <a:bodyPr anchor="t" anchorCtr="0">
            <a:spAutoFit/>
          </a:bodyPr>
          <a:p>
            <a:pPr algn="just"/>
            <a:r>
              <a:rPr altLang="zh-CN" b="0" dirty="0" sz="2800" i="0" lang="en-US">
                <a:latin typeface="Times New Roman" panose="02020603050405020304" pitchFamily="18" charset="0"/>
                <a:ea typeface="宋体" panose="02010600030101010101" pitchFamily="2" charset="-122"/>
              </a:rPr>
              <a:t>#include &lt;stdio.h&gt;</a:t>
            </a:r>
            <a:endParaRPr altLang="zh-CN" b="0" dirty="0" sz="2800" i="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altLang="zh-CN" b="0" dirty="0" sz="2800" i="0" lang="en-US">
                <a:latin typeface="Times New Roman" panose="02020603050405020304" pitchFamily="18" charset="0"/>
                <a:ea typeface="宋体" panose="02010600030101010101" pitchFamily="2" charset="-122"/>
              </a:rPr>
              <a:t>int main( )</a:t>
            </a:r>
            <a:endParaRPr altLang="zh-CN" b="0" dirty="0" sz="2800" i="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altLang="zh-CN" b="0" dirty="0" sz="2800" i="0" lang="en-US">
                <a:latin typeface="Times New Roman" panose="02020603050405020304" pitchFamily="18" charset="0"/>
                <a:ea typeface="宋体" panose="02010600030101010101" pitchFamily="2" charset="-122"/>
              </a:rPr>
              <a:t>{   int  i, j, n=0</a:t>
            </a:r>
            <a:r>
              <a:rPr altLang="zh-CN" b="0" dirty="0" sz="2800" i="0" 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;     </a:t>
            </a:r>
            <a:r>
              <a:rPr altLang="zh-CN" b="0" dirty="0" sz="2000" i="0" lang="en-US" smtClean="0">
                <a:latin typeface="Times New Roman" panose="02020603050405020304" pitchFamily="18" charset="0"/>
                <a:sym typeface="+mn-ea"/>
              </a:rPr>
              <a:t>//n</a:t>
            </a:r>
            <a:r>
              <a:rPr altLang="en-US" b="0" dirty="0" sz="2000" i="0" lang="zh-CN" smtClean="0">
                <a:latin typeface="Times New Roman" panose="02020603050405020304" pitchFamily="18" charset="0"/>
                <a:sym typeface="+mn-ea"/>
              </a:rPr>
              <a:t>保存输出</a:t>
            </a:r>
            <a:r>
              <a:rPr altLang="en-US" b="0" dirty="0" sz="2000" i="0" lang="zh-CN">
                <a:latin typeface="Times New Roman" panose="02020603050405020304" pitchFamily="18" charset="0"/>
                <a:sym typeface="+mn-ea"/>
              </a:rPr>
              <a:t>个数</a:t>
            </a:r>
            <a:endParaRPr altLang="zh-CN" b="0" dirty="0" sz="2000" i="0" lang="en-US">
              <a:latin typeface="Times New Roman" panose="02020603050405020304" pitchFamily="18" charset="0"/>
            </a:endParaRPr>
          </a:p>
          <a:p>
            <a:pPr algn="just"/>
            <a:endParaRPr altLang="zh-CN" b="0" dirty="0" sz="2800" i="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altLang="zh-CN" b="0" dirty="0" sz="2400" i="0" lang="en-US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altLang="zh-CN" dirty="0" sz="2800" i="0" lang="en-US" smtClean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 </a:t>
            </a:r>
            <a:r>
              <a:rPr altLang="zh-CN" dirty="0" sz="2800" i="0" lang="en-US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i=1; i &lt;=4; i++)</a:t>
            </a:r>
            <a:r>
              <a:rPr altLang="zh-CN" dirty="0" sz="2800" i="0" lang="en-US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altLang="zh-CN" b="0" dirty="0" sz="2000" i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altLang="en-US" b="0" dirty="0" sz="2000" i="0"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altLang="zh-CN" b="0" dirty="0" sz="2000" i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b="0" dirty="0" sz="2000" i="0"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保存行号</a:t>
            </a:r>
            <a:endParaRPr altLang="en-US" b="0" dirty="0" sz="2000" i="0"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zh-CN" dirty="0" sz="2800" i="0" lang="en-US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altLang="zh-CN" dirty="0" sz="2800" i="0" lang="en-US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</a:t>
            </a:r>
            <a:endParaRPr altLang="zh-CN" dirty="0" sz="2800" i="0" lang="en-US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altLang="zh-CN" dirty="0" sz="2800" i="0" lang="en-US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for ( j=1; j&lt;=5; j++, n++)    </a:t>
            </a:r>
            <a:r>
              <a:rPr altLang="zh-CN" b="0" dirty="0" sz="2000" i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altLang="en-US" b="0" dirty="0" sz="2000" i="0"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altLang="zh-CN" b="0" dirty="0" sz="2000" i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b="0" dirty="0" sz="2000" i="0"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保存列</a:t>
            </a:r>
            <a:r>
              <a:rPr altLang="en-US" b="0" dirty="0" sz="2000" i="0" 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号</a:t>
            </a:r>
            <a:endParaRPr altLang="en-US" dirty="0" sz="2000" i="0" lang="zh-CN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zh-CN" dirty="0" sz="2800" i="0" lang="en-US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{   if  (n%5==0)    {   printf(“\n”);  } </a:t>
            </a:r>
            <a:r>
              <a:rPr altLang="zh-CN" dirty="0" sz="2800" i="0" lang="en-US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altLang="zh-CN" b="0" dirty="0" sz="2000" i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altLang="en-US" b="0" dirty="0" sz="2000" i="0" 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输出满</a:t>
            </a:r>
            <a:r>
              <a:rPr altLang="zh-CN" b="0" dirty="0" sz="2000" i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b="0" dirty="0" sz="2000" i="0" 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个后换行</a:t>
            </a:r>
            <a:endParaRPr altLang="en-US" dirty="0" sz="2000" i="0" lang="zh-CN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zh-CN" dirty="0" sz="2800" i="0" lang="en-US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printf(“%d</a:t>
            </a:r>
            <a:r>
              <a:rPr altLang="zh-CN" dirty="0" sz="2800" i="0" 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\t”</a:t>
            </a:r>
            <a:r>
              <a:rPr altLang="zh-CN" dirty="0" sz="2800" i="0" lang="en-US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i*j);    </a:t>
            </a:r>
            <a:r>
              <a:rPr altLang="zh-CN" b="0" dirty="0" sz="2000" i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altLang="en-US" b="0" dirty="0" sz="2000" i="0"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打印元素值，用</a:t>
            </a:r>
            <a:r>
              <a:rPr altLang="zh-CN" b="0" dirty="0" sz="2000" i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r>
              <a:rPr altLang="en-US" b="0" dirty="0" sz="2000" i="0"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键调整格式</a:t>
            </a:r>
            <a:endParaRPr altLang="zh-CN" dirty="0" sz="2000" i="0" lang="en-US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zh-CN" dirty="0" sz="2800" i="0" lang="en-US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}</a:t>
            </a:r>
            <a:endParaRPr altLang="zh-CN" dirty="0" sz="2800" i="0" lang="en-US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altLang="zh-CN" dirty="0" sz="2800" i="0" lang="en-US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altLang="zh-CN" dirty="0" sz="2800" i="0" lang="en-US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altLang="zh-CN" dirty="0" sz="2800" i="0" lang="en-US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altLang="zh-CN" b="0" dirty="0" sz="2800" i="0" lang="en-US">
                <a:latin typeface="Times New Roman" panose="02020603050405020304" pitchFamily="18" charset="0"/>
                <a:ea typeface="宋体" panose="02010600030101010101" pitchFamily="2" charset="-122"/>
              </a:rPr>
              <a:t>       printf(“\n”);</a:t>
            </a:r>
            <a:endParaRPr altLang="zh-CN" b="0" dirty="0" sz="2800" i="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altLang="zh-CN" b="0" dirty="0" sz="2800" i="0" lang="en-US">
                <a:latin typeface="Times New Roman" panose="02020603050405020304" pitchFamily="18" charset="0"/>
                <a:ea typeface="宋体" panose="02010600030101010101" pitchFamily="2" charset="-122"/>
              </a:rPr>
              <a:t>       return 0;</a:t>
            </a:r>
            <a:endParaRPr altLang="zh-CN" b="0" dirty="0" sz="2800" i="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altLang="zh-CN" b="0" dirty="0" sz="2800" i="0" lang="en-US">
                <a:latin typeface="Times New Roman" panose="02020603050405020304" pitchFamily="18" charset="0"/>
                <a:ea typeface="宋体" panose="02010600030101010101" pitchFamily="2" charset="-122"/>
              </a:rPr>
              <a:t>    } </a:t>
            </a:r>
            <a:endParaRPr altLang="zh-CN" b="0" dirty="0" sz="2800" i="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94312" name="Object 5"/>
          <p:cNvGraphicFramePr>
            <a:graphicFrameLocks noChangeAspect="1"/>
          </p:cNvGraphicFramePr>
          <p:nvPr/>
        </p:nvGraphicFramePr>
        <p:xfrm>
          <a:off x="5543550" y="476250"/>
          <a:ext cx="32766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" r:id="rId1" spid="_x0000_s9275" imgH="774065" imgW="1485265" progId="Equation.3">
                  <p:embed/>
                </p:oleObj>
              </mc:Choice>
              <mc:Fallback>
                <p:oleObj name="" r:id="rId1" spid="" imgH="774065" imgW="1485265" progId="Equation.3">
                  <p:embed/>
                  <p:pic>
                    <p:nvPicPr>
                      <p:cNvPr id="2097177" name="图片 3080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tretch>
                        <a:fillRect/>
                      </a:stretch>
                    </p:blipFill>
                    <p:spPr>
                      <a:xfrm>
                        <a:off x="5543550" y="476250"/>
                        <a:ext cx="3276600" cy="1706563"/>
                      </a:xfrm>
                      <a:prstGeom prst="rect"/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6" name="Group 9"/>
          <p:cNvGrpSpPr/>
          <p:nvPr/>
        </p:nvGrpSpPr>
        <p:grpSpPr>
          <a:xfrm>
            <a:off x="4716463" y="5013325"/>
            <a:ext cx="4176712" cy="1428750"/>
            <a:chOff x="2971" y="3158"/>
            <a:chExt cx="2631" cy="900"/>
          </a:xfrm>
        </p:grpSpPr>
        <p:pic>
          <p:nvPicPr>
            <p:cNvPr id="2097178" name="Picture 5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3"/>
            <a:stretch>
              <a:fillRect/>
            </a:stretch>
          </p:blipFill>
          <p:spPr>
            <a:xfrm>
              <a:off x="2971" y="3158"/>
              <a:ext cx="2631" cy="900"/>
            </a:xfrm>
            <a:prstGeom prst="rect"/>
            <a:noFill/>
            <a:ln w="9525">
              <a:noFill/>
            </a:ln>
          </p:spPr>
        </p:pic>
        <p:sp>
          <p:nvSpPr>
            <p:cNvPr id="1049002" name="Line 7"/>
            <p:cNvSpPr/>
            <p:nvPr/>
          </p:nvSpPr>
          <p:spPr>
            <a:xfrm flipV="1">
              <a:off x="3062" y="3294"/>
              <a:ext cx="544" cy="0"/>
            </a:xfrm>
            <a:prstGeom prst="line"/>
            <a:ln w="762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49003" name="Line 8"/>
          <p:cNvSpPr/>
          <p:nvPr/>
        </p:nvSpPr>
        <p:spPr>
          <a:xfrm>
            <a:off x="3563938" y="4292600"/>
            <a:ext cx="1728787" cy="865188"/>
          </a:xfrm>
          <a:prstGeom prst="line"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49004" name="Line 9"/>
          <p:cNvSpPr/>
          <p:nvPr/>
        </p:nvSpPr>
        <p:spPr>
          <a:xfrm flipH="1">
            <a:off x="5435600" y="4294188"/>
            <a:ext cx="1800225" cy="863600"/>
          </a:xfrm>
          <a:prstGeom prst="line"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Rectangle 3"/>
          <p:cNvSpPr>
            <a:spLocks noGrp="1"/>
          </p:cNvSpPr>
          <p:nvPr>
            <p:ph idx="1"/>
          </p:nvPr>
        </p:nvSpPr>
        <p:spPr>
          <a:xfrm>
            <a:off x="433388" y="1522413"/>
            <a:ext cx="8424862" cy="4786312"/>
          </a:xfrm>
        </p:spPr>
        <p:txBody>
          <a:bodyPr anchor="t" anchorCtr="0" bIns="45720" lIns="91440" rIns="91440" tIns="45720" vert="horz" wrap="square"/>
          <a:p>
            <a:pPr>
              <a:lnSpc>
                <a:spcPct val="90000"/>
              </a:lnSpc>
            </a:pPr>
            <a:r>
              <a:rPr altLang="zh-CN" dirty="0" lang="en-US">
                <a:latin typeface="Times New Roman" panose="02020603050405020304" pitchFamily="18" charset="0"/>
              </a:rPr>
              <a:t>C</a:t>
            </a:r>
            <a:r>
              <a:rPr altLang="en-US" dirty="0" lang="zh-CN">
                <a:latin typeface="Times New Roman" panose="02020603050405020304" pitchFamily="18" charset="0"/>
              </a:rPr>
              <a:t>语言中提供的、可用于组成循环结构的语句</a:t>
            </a:r>
            <a:endParaRPr altLang="en-US" dirty="0" lang="zh-CN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altLang="zh-CN" dirty="0" lang="en-US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altLang="zh-CN" b="1" dirty="0" sz="3600" lang="en-US">
                <a:solidFill>
                  <a:srgbClr val="C00000"/>
                </a:solidFill>
                <a:latin typeface="Times New Roman" panose="02020603050405020304" pitchFamily="18" charset="0"/>
              </a:rPr>
              <a:t>while</a:t>
            </a:r>
            <a:r>
              <a:rPr altLang="zh-CN" dirty="0" sz="3600" lang="en-US">
                <a:latin typeface="Times New Roman" panose="02020603050405020304" pitchFamily="18" charset="0"/>
              </a:rPr>
              <a:t> </a:t>
            </a:r>
            <a:r>
              <a:rPr altLang="en-US" dirty="0" sz="3600" lang="zh-CN">
                <a:latin typeface="Times New Roman" panose="02020603050405020304" pitchFamily="18" charset="0"/>
              </a:rPr>
              <a:t>语句</a:t>
            </a:r>
            <a:endParaRPr altLang="en-US" dirty="0" sz="3600" lang="zh-CN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altLang="en-US" dirty="0" sz="3600" lang="zh-CN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altLang="zh-CN" b="1" dirty="0" sz="3600" lang="en-US">
                <a:solidFill>
                  <a:srgbClr val="C00000"/>
                </a:solidFill>
                <a:latin typeface="Times New Roman" panose="02020603050405020304" pitchFamily="18" charset="0"/>
              </a:rPr>
              <a:t>do</a:t>
            </a:r>
            <a:r>
              <a:rPr altLang="zh-CN" b="1" dirty="0" sz="3600" lang="en-US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altLang="zh-CN" b="1" dirty="0" sz="3600" lang="en-US">
                <a:solidFill>
                  <a:srgbClr val="C00000"/>
                </a:solidFill>
                <a:latin typeface="Times New Roman" panose="02020603050405020304" pitchFamily="18" charset="0"/>
              </a:rPr>
              <a:t>while</a:t>
            </a:r>
            <a:r>
              <a:rPr altLang="zh-CN" dirty="0" sz="3600" lang="en-US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3600" lang="zh-CN">
                <a:latin typeface="Times New Roman" panose="02020603050405020304" pitchFamily="18" charset="0"/>
              </a:rPr>
              <a:t>语句</a:t>
            </a:r>
            <a:endParaRPr altLang="en-US" dirty="0" sz="3600" lang="zh-CN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altLang="zh-CN" dirty="0" sz="3600" lang="en-US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altLang="zh-CN" b="1" dirty="0" sz="3600" lang="en-US">
                <a:solidFill>
                  <a:srgbClr val="C00000"/>
                </a:solidFill>
                <a:latin typeface="Times New Roman" panose="02020603050405020304" pitchFamily="18" charset="0"/>
              </a:rPr>
              <a:t>for</a:t>
            </a:r>
            <a:r>
              <a:rPr altLang="zh-CN" dirty="0" sz="3600" lang="en-US">
                <a:latin typeface="Times New Roman" panose="02020603050405020304" pitchFamily="18" charset="0"/>
              </a:rPr>
              <a:t> </a:t>
            </a:r>
            <a:r>
              <a:rPr altLang="en-US" dirty="0" sz="3600" lang="zh-CN">
                <a:latin typeface="Times New Roman" panose="02020603050405020304" pitchFamily="18" charset="0"/>
              </a:rPr>
              <a:t>语句</a:t>
            </a:r>
            <a:endParaRPr altLang="en-US" dirty="0" sz="3600" lang="zh-CN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altLang="en-US" dirty="0" sz="3200" 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618" name="Rectangle 2"/>
          <p:cNvSpPr>
            <a:spLocks noGrp="1"/>
          </p:cNvSpPr>
          <p:nvPr>
            <p:ph type="title"/>
          </p:nvPr>
        </p:nvSpPr>
        <p:spPr/>
        <p:txBody>
          <a:bodyPr anchor="ctr" anchorCtr="0" bIns="45720" lIns="91440" rIns="91440" tIns="45720" vert="horz" wrap="square"/>
          <a:p>
            <a:r>
              <a:rPr altLang="en-US" dirty="0" lang="zh-CN">
                <a:latin typeface="黑体" panose="02010609060101010101" pitchFamily="49" charset="-122"/>
              </a:rPr>
              <a:t>循环结构程序设计 </a:t>
            </a:r>
            <a:endParaRPr altLang="en-US" dirty="0" lang="zh-CN">
              <a:latin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33375"/>
            <a:ext cx="6324600" cy="533400"/>
          </a:xfrm>
        </p:spPr>
        <p:txBody>
          <a:bodyPr anchor="ctr" anchorCtr="0" bIns="45720" compatLnSpc="1" lIns="91440" numCol="1" rIns="91440" tIns="45720" vert="horz" wrap="square"/>
          <a:p>
            <a:pPr algn="r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aseline="0" b="1" cap="none" dirty="0" sz="4000" i="0" kern="0" kumimoji="0" lang="en-US" noProof="0" normalizeH="0" spc="0" strike="noStrike" u="none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while </a:t>
            </a:r>
            <a:r>
              <a:rPr altLang="en-US" baseline="0" b="0" cap="none" dirty="0" sz="4000" i="0" kern="0" kumimoji="0" lang="zh-CN" noProof="0" normalizeH="0" spc="0" strike="noStrike" u="none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语句 </a:t>
            </a:r>
            <a:endParaRPr altLang="en-US" baseline="0" b="0" cap="none" dirty="0" sz="4000" i="0" kern="0" kumimoji="0" lang="zh-CN" noProof="0" normalizeH="0" spc="0" strike="noStrike" u="none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48620" name="Rectangle 3"/>
          <p:cNvSpPr>
            <a:spLocks noGrp="1"/>
          </p:cNvSpPr>
          <p:nvPr>
            <p:ph idx="1"/>
          </p:nvPr>
        </p:nvSpPr>
        <p:spPr>
          <a:xfrm>
            <a:off x="468313" y="1658938"/>
            <a:ext cx="8229600" cy="3384550"/>
          </a:xfrm>
        </p:spPr>
        <p:txBody>
          <a:bodyPr anchor="t" anchorCtr="0" bIns="45720" lIns="91440" rIns="91440" tIns="45720" vert="horz" wrap="square"/>
          <a:p>
            <a:r>
              <a:rPr altLang="zh-CN" b="1" dirty="0" sz="2800" lang="en-US">
                <a:solidFill>
                  <a:srgbClr val="C00000"/>
                </a:solidFill>
                <a:latin typeface="Times New Roman" panose="02020603050405020304" pitchFamily="18" charset="0"/>
              </a:rPr>
              <a:t>while</a:t>
            </a:r>
            <a:r>
              <a:rPr altLang="en-US" dirty="0" sz="2800" lang="zh-CN">
                <a:latin typeface="Times New Roman" panose="02020603050405020304" pitchFamily="18" charset="0"/>
              </a:rPr>
              <a:t>语句一般用于</a:t>
            </a:r>
            <a:r>
              <a:rPr altLang="en-US" b="1" dirty="0" sz="2800" lang="zh-CN">
                <a:solidFill>
                  <a:srgbClr val="C00000"/>
                </a:solidFill>
                <a:latin typeface="Times New Roman" panose="02020603050405020304" pitchFamily="18" charset="0"/>
              </a:rPr>
              <a:t>事先不知道循环次数</a:t>
            </a:r>
            <a:r>
              <a:rPr altLang="en-US" dirty="0" sz="2800" lang="zh-CN">
                <a:latin typeface="Times New Roman" panose="02020603050405020304" pitchFamily="18" charset="0"/>
              </a:rPr>
              <a:t>，在循环执行的过程中，根据条件来决定循环是否结束的情况</a:t>
            </a:r>
            <a:endParaRPr altLang="en-US" dirty="0" sz="2800" lang="zh-CN">
              <a:latin typeface="Times New Roman" panose="02020603050405020304" pitchFamily="18" charset="0"/>
            </a:endParaRPr>
          </a:p>
          <a:p>
            <a:endParaRPr altLang="en-US" dirty="0" sz="2800" lang="zh-CN">
              <a:latin typeface="Times New Roman" panose="02020603050405020304" pitchFamily="18" charset="0"/>
            </a:endParaRPr>
          </a:p>
          <a:p>
            <a:r>
              <a:rPr altLang="en-US" dirty="0" sz="2800" lang="zh-CN">
                <a:latin typeface="Times New Roman" panose="02020603050405020304" pitchFamily="18" charset="0"/>
              </a:rPr>
              <a:t>一般格式为</a:t>
            </a:r>
            <a:r>
              <a:rPr altLang="zh-CN" dirty="0" sz="2800" lang="en-US">
                <a:latin typeface="Times New Roman" panose="02020603050405020304" pitchFamily="18" charset="0"/>
              </a:rPr>
              <a:t>:</a:t>
            </a:r>
            <a:endParaRPr altLang="zh-CN" dirty="0" sz="2800" lang="en-US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altLang="zh-CN" b="1" dirty="0" lang="en-US">
                <a:latin typeface="Times New Roman" panose="02020603050405020304" pitchFamily="18" charset="0"/>
              </a:rPr>
              <a:t>    </a:t>
            </a:r>
            <a:r>
              <a:rPr altLang="zh-CN" b="1" dirty="0" lang="en-US">
                <a:solidFill>
                  <a:srgbClr val="CC0066"/>
                </a:solidFill>
                <a:latin typeface="Times New Roman" panose="02020603050405020304" pitchFamily="18" charset="0"/>
              </a:rPr>
              <a:t>while    (</a:t>
            </a:r>
            <a:r>
              <a:rPr altLang="zh-CN" dirty="0" lang="en-US">
                <a:latin typeface="Times New Roman" panose="02020603050405020304" pitchFamily="18" charset="0"/>
              </a:rPr>
              <a:t> </a:t>
            </a:r>
            <a:r>
              <a:rPr altLang="zh-CN" dirty="0" sz="2400" lang="en-US">
                <a:latin typeface="Times New Roman" panose="02020603050405020304" pitchFamily="18" charset="0"/>
              </a:rPr>
              <a:t>&lt;</a:t>
            </a:r>
            <a:r>
              <a:rPr altLang="en-US" dirty="0" sz="2400" lang="zh-CN">
                <a:latin typeface="Times New Roman" panose="02020603050405020304" pitchFamily="18" charset="0"/>
              </a:rPr>
              <a:t>表达式</a:t>
            </a:r>
            <a:r>
              <a:rPr altLang="zh-CN" dirty="0" sz="2400" lang="en-US">
                <a:latin typeface="Times New Roman" panose="02020603050405020304" pitchFamily="18" charset="0"/>
              </a:rPr>
              <a:t>&gt;</a:t>
            </a:r>
            <a:r>
              <a:rPr altLang="zh-CN" b="1" dirty="0" lang="en-US">
                <a:solidFill>
                  <a:srgbClr val="CC0066"/>
                </a:solidFill>
                <a:latin typeface="Times New Roman" panose="02020603050405020304" pitchFamily="18" charset="0"/>
              </a:rPr>
              <a:t> )</a:t>
            </a:r>
            <a:r>
              <a:rPr altLang="zh-CN" dirty="0" lang="en-US">
                <a:latin typeface="Times New Roman" panose="02020603050405020304" pitchFamily="18" charset="0"/>
              </a:rPr>
              <a:t>   </a:t>
            </a:r>
            <a:endParaRPr altLang="zh-CN" dirty="0" lang="en-US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altLang="zh-CN" dirty="0" lang="en-US">
                <a:latin typeface="Times New Roman" panose="02020603050405020304" pitchFamily="18" charset="0"/>
              </a:rPr>
              <a:t>          </a:t>
            </a:r>
            <a:r>
              <a:rPr altLang="en-US" dirty="0" sz="2400" lang="zh-CN">
                <a:latin typeface="Times New Roman" panose="02020603050405020304" pitchFamily="18" charset="0"/>
              </a:rPr>
              <a:t>循环体语句</a:t>
            </a:r>
            <a:endParaRPr altLang="en-US" dirty="0" sz="2400" lang="zh-CN">
              <a:latin typeface="Times New Roman" panose="02020603050405020304" pitchFamily="18" charset="0"/>
            </a:endParaRPr>
          </a:p>
          <a:p>
            <a:pPr>
              <a:buNone/>
            </a:pPr>
            <a:endParaRPr altLang="zh-CN" dirty="0" sz="2400" lang="en-US">
              <a:latin typeface="Times New Roman" panose="02020603050405020304" pitchFamily="18" charset="0"/>
            </a:endParaRPr>
          </a:p>
          <a:p>
            <a:r>
              <a:rPr altLang="en-US" dirty="0" sz="2800" lang="zh-CN">
                <a:latin typeface="Times New Roman" panose="02020603050405020304" pitchFamily="18" charset="0"/>
              </a:rPr>
              <a:t>执行流程如图：</a:t>
            </a:r>
            <a:endParaRPr altLang="zh-CN" dirty="0" sz="2800" lang="en-US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86" name="Group 21"/>
          <p:cNvGrpSpPr/>
          <p:nvPr/>
        </p:nvGrpSpPr>
        <p:grpSpPr>
          <a:xfrm>
            <a:off x="5508625" y="2882900"/>
            <a:ext cx="3563938" cy="2994025"/>
            <a:chOff x="3515" y="2296"/>
            <a:chExt cx="2245" cy="1886"/>
          </a:xfrm>
        </p:grpSpPr>
        <p:sp>
          <p:nvSpPr>
            <p:cNvPr id="1048621" name="Rectangle 21"/>
            <p:cNvSpPr/>
            <p:nvPr/>
          </p:nvSpPr>
          <p:spPr>
            <a:xfrm>
              <a:off x="3910" y="3411"/>
              <a:ext cx="1045" cy="191"/>
            </a:xfrm>
            <a:prstGeom prst="rect"/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0" wrap="none"/>
            <a:p>
              <a:pPr algn="ctr" eaLnBrk="0" hangingPunct="0"/>
              <a:r>
                <a:rPr altLang="en-US" dirty="0" sz="1600" i="0" 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循环体语句</a:t>
              </a:r>
              <a:endParaRPr altLang="en-US" dirty="0" sz="1600" i="0" 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22" name="Rectangle 22"/>
            <p:cNvSpPr/>
            <p:nvPr/>
          </p:nvSpPr>
          <p:spPr>
            <a:xfrm>
              <a:off x="3742" y="3990"/>
              <a:ext cx="1857" cy="192"/>
            </a:xfrm>
            <a:prstGeom prst="rect"/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0" wrap="none"/>
            <a:p>
              <a:pPr algn="ctr" eaLnBrk="0" hangingPunct="0"/>
              <a:r>
                <a:rPr altLang="zh-CN" dirty="0" sz="1600" i="0" 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while</a:t>
              </a:r>
              <a:r>
                <a:rPr altLang="en-US" dirty="0" sz="1600" i="0" 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语句的下一语句</a:t>
              </a:r>
              <a:endParaRPr altLang="en-US" dirty="0" sz="1600" i="0" 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23" name="Line 23"/>
            <p:cNvSpPr/>
            <p:nvPr/>
          </p:nvSpPr>
          <p:spPr>
            <a:xfrm>
              <a:off x="4468" y="2296"/>
              <a:ext cx="0" cy="425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624" name="AutoShape 24"/>
            <p:cNvSpPr/>
            <p:nvPr/>
          </p:nvSpPr>
          <p:spPr>
            <a:xfrm>
              <a:off x="3957" y="2721"/>
              <a:ext cx="1045" cy="345"/>
            </a:xfrm>
            <a:prstGeom prst="diamond"/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0" wrap="none"/>
            <a:p>
              <a:pPr algn="ctr" eaLnBrk="0" hangingPunct="0"/>
              <a:r>
                <a:rPr altLang="en-US" dirty="0" sz="1600" i="0" 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表达式</a:t>
              </a:r>
              <a:endParaRPr altLang="en-US" dirty="0" sz="1600" i="0" 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25" name="Line 25"/>
            <p:cNvSpPr/>
            <p:nvPr/>
          </p:nvSpPr>
          <p:spPr>
            <a:xfrm>
              <a:off x="5012" y="2886"/>
              <a:ext cx="713" cy="0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26" name="Line 26"/>
            <p:cNvSpPr/>
            <p:nvPr/>
          </p:nvSpPr>
          <p:spPr>
            <a:xfrm>
              <a:off x="5760" y="2886"/>
              <a:ext cx="0" cy="919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27" name="Line 27"/>
            <p:cNvSpPr/>
            <p:nvPr/>
          </p:nvSpPr>
          <p:spPr>
            <a:xfrm>
              <a:off x="4650" y="3793"/>
              <a:ext cx="1093" cy="0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28" name="Line 28"/>
            <p:cNvSpPr/>
            <p:nvPr/>
          </p:nvSpPr>
          <p:spPr>
            <a:xfrm>
              <a:off x="4668" y="3799"/>
              <a:ext cx="0" cy="191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629" name="Text Box 29"/>
            <p:cNvSpPr txBox="1"/>
            <p:nvPr/>
          </p:nvSpPr>
          <p:spPr>
            <a:xfrm>
              <a:off x="4968" y="2674"/>
              <a:ext cx="180" cy="212"/>
            </a:xfrm>
            <a:prstGeom prst="rect"/>
            <a:noFill/>
            <a:ln w="38100">
              <a:noFill/>
            </a:ln>
          </p:spPr>
          <p:txBody>
            <a:bodyPr anchor="t" anchorCtr="0" wrap="none">
              <a:spAutoFit/>
            </a:bodyPr>
            <a:p>
              <a:pPr algn="ctr" eaLnBrk="0" hangingPunct="0"/>
              <a:r>
                <a:rPr altLang="en-US" dirty="0" sz="1600" i="0" 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altLang="en-US" dirty="0" sz="1600" i="0" 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30" name="Line 30"/>
            <p:cNvSpPr/>
            <p:nvPr/>
          </p:nvSpPr>
          <p:spPr>
            <a:xfrm>
              <a:off x="4484" y="3066"/>
              <a:ext cx="0" cy="345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631" name="Text Box 31"/>
            <p:cNvSpPr txBox="1"/>
            <p:nvPr/>
          </p:nvSpPr>
          <p:spPr>
            <a:xfrm>
              <a:off x="4483" y="3067"/>
              <a:ext cx="308" cy="212"/>
            </a:xfrm>
            <a:prstGeom prst="rect"/>
            <a:noFill/>
            <a:ln w="38100">
              <a:noFill/>
            </a:ln>
          </p:spPr>
          <p:txBody>
            <a:bodyPr anchor="t" anchorCtr="0" wrap="none">
              <a:spAutoFit/>
            </a:bodyPr>
            <a:p>
              <a:pPr algn="ctr" eaLnBrk="0" hangingPunct="0"/>
              <a:r>
                <a:rPr altLang="en-US" dirty="0" sz="1600" i="0" 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非0</a:t>
              </a:r>
              <a:endParaRPr altLang="en-US" dirty="0" sz="1600" i="0" 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32" name="Line 32"/>
            <p:cNvSpPr/>
            <p:nvPr/>
          </p:nvSpPr>
          <p:spPr>
            <a:xfrm>
              <a:off x="3515" y="2614"/>
              <a:ext cx="953" cy="0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633" name="Line 33"/>
            <p:cNvSpPr/>
            <p:nvPr/>
          </p:nvSpPr>
          <p:spPr>
            <a:xfrm flipV="1">
              <a:off x="3515" y="2614"/>
              <a:ext cx="0" cy="1111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34" name="Line 34"/>
            <p:cNvSpPr/>
            <p:nvPr/>
          </p:nvSpPr>
          <p:spPr>
            <a:xfrm>
              <a:off x="4332" y="3612"/>
              <a:ext cx="0" cy="123"/>
            </a:xfrm>
            <a:prstGeom prst="line"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8635" name="Line 35"/>
            <p:cNvSpPr/>
            <p:nvPr/>
          </p:nvSpPr>
          <p:spPr>
            <a:xfrm>
              <a:off x="3515" y="3748"/>
              <a:ext cx="808" cy="0"/>
            </a:xfrm>
            <a:prstGeom prst="line"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Rectangle 2"/>
          <p:cNvSpPr>
            <a:spLocks noGrp="1"/>
          </p:cNvSpPr>
          <p:nvPr>
            <p:ph type="title"/>
          </p:nvPr>
        </p:nvSpPr>
        <p:spPr/>
        <p:txBody>
          <a:bodyPr anchor="ctr" anchorCtr="0" bIns="45720" lIns="91440" rIns="91440" tIns="45720" vert="horz" wrap="square"/>
          <a:p>
            <a:r>
              <a:rPr altLang="en-US" dirty="0" lang="zh-CN">
                <a:latin typeface="黑体" panose="02010609060101010101" pitchFamily="49" charset="-122"/>
              </a:rPr>
              <a:t>举例</a:t>
            </a:r>
            <a:endParaRPr altLang="en-US" dirty="0" lang="zh-CN">
              <a:latin typeface="黑体" panose="02010609060101010101" pitchFamily="49" charset="-122"/>
            </a:endParaRPr>
          </a:p>
        </p:txBody>
      </p:sp>
      <p:sp>
        <p:nvSpPr>
          <p:cNvPr id="1048637" name="Rectangle 3"/>
          <p:cNvSpPr>
            <a:spLocks noGrp="1"/>
          </p:cNvSpPr>
          <p:nvPr>
            <p:ph idx="1"/>
          </p:nvPr>
        </p:nvSpPr>
        <p:spPr>
          <a:xfrm>
            <a:off x="-36512" y="1485900"/>
            <a:ext cx="5903912" cy="647700"/>
          </a:xfrm>
        </p:spPr>
        <p:txBody>
          <a:bodyPr anchor="t" anchorCtr="0" bIns="45720" lIns="91440" rIns="91440" tIns="45720" vert="horz" wrap="square"/>
          <a:p>
            <a:pPr>
              <a:lnSpc>
                <a:spcPct val="90000"/>
              </a:lnSpc>
            </a:pPr>
            <a:r>
              <a:rPr altLang="en-US" dirty="0" lang="zh-CN">
                <a:latin typeface="Times New Roman" panose="02020603050405020304" pitchFamily="18" charset="0"/>
              </a:rPr>
              <a:t>用</a:t>
            </a:r>
            <a:r>
              <a:rPr altLang="zh-CN" dirty="0" lang="en-US">
                <a:latin typeface="Times New Roman" panose="02020603050405020304" pitchFamily="18" charset="0"/>
              </a:rPr>
              <a:t>while</a:t>
            </a:r>
            <a:r>
              <a:rPr altLang="en-US" dirty="0" lang="zh-CN">
                <a:latin typeface="Times New Roman" panose="02020603050405020304" pitchFamily="18" charset="0"/>
              </a:rPr>
              <a:t>语句实现</a:t>
            </a:r>
            <a:r>
              <a:rPr altLang="zh-CN" dirty="0" lang="en-US">
                <a:latin typeface="Times New Roman" panose="02020603050405020304" pitchFamily="18" charset="0"/>
              </a:rPr>
              <a:t>100</a:t>
            </a:r>
            <a:r>
              <a:rPr altLang="en-US" dirty="0" lang="zh-CN">
                <a:latin typeface="Times New Roman" panose="02020603050405020304" pitchFamily="18" charset="0"/>
              </a:rPr>
              <a:t>个</a:t>
            </a:r>
            <a:r>
              <a:rPr altLang="zh-CN" dirty="0" lang="en-US">
                <a:latin typeface="Times New Roman" panose="02020603050405020304" pitchFamily="18" charset="0"/>
              </a:rPr>
              <a:t>6</a:t>
            </a:r>
            <a:r>
              <a:rPr altLang="en-US" dirty="0" lang="zh-CN">
                <a:latin typeface="Times New Roman" panose="02020603050405020304" pitchFamily="18" charset="0"/>
              </a:rPr>
              <a:t>相加</a:t>
            </a:r>
            <a:endParaRPr altLang="en-US" dirty="0" lang="zh-CN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altLang="en-US" dirty="0" sz="2800" lang="zh-CN">
                <a:ea typeface="宋体" panose="02010600030101010101" pitchFamily="2" charset="-122"/>
              </a:rPr>
              <a:t>    </a:t>
            </a:r>
            <a:r>
              <a:rPr altLang="zh-CN" dirty="0" sz="2800" 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altLang="en-US" dirty="0" sz="2800" lang="zh-CN">
              <a:ea typeface="宋体" panose="02010600030101010101" pitchFamily="2" charset="-122"/>
            </a:endParaRPr>
          </a:p>
        </p:txBody>
      </p:sp>
      <p:grpSp>
        <p:nvGrpSpPr>
          <p:cNvPr id="88" name="Group 21"/>
          <p:cNvGrpSpPr/>
          <p:nvPr/>
        </p:nvGrpSpPr>
        <p:grpSpPr>
          <a:xfrm>
            <a:off x="5508625" y="1341438"/>
            <a:ext cx="3563938" cy="2994025"/>
            <a:chOff x="3515" y="2296"/>
            <a:chExt cx="2245" cy="1886"/>
          </a:xfrm>
        </p:grpSpPr>
        <p:sp>
          <p:nvSpPr>
            <p:cNvPr id="1048638" name="Rectangle 21"/>
            <p:cNvSpPr/>
            <p:nvPr/>
          </p:nvSpPr>
          <p:spPr>
            <a:xfrm>
              <a:off x="3910" y="3411"/>
              <a:ext cx="1045" cy="191"/>
            </a:xfrm>
            <a:prstGeom prst="rect"/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0" wrap="none"/>
            <a:p>
              <a:pPr algn="ctr" eaLnBrk="0" hangingPunct="0"/>
              <a:r>
                <a:rPr altLang="en-US" dirty="0" sz="1600" i="0" 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循环体语句</a:t>
              </a:r>
              <a:endParaRPr altLang="en-US" dirty="0" sz="1600" i="0" 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39" name="Rectangle 22"/>
            <p:cNvSpPr/>
            <p:nvPr/>
          </p:nvSpPr>
          <p:spPr>
            <a:xfrm>
              <a:off x="3742" y="3990"/>
              <a:ext cx="1857" cy="192"/>
            </a:xfrm>
            <a:prstGeom prst="rect"/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0" wrap="none"/>
            <a:p>
              <a:pPr algn="ctr" eaLnBrk="0" hangingPunct="0"/>
              <a:r>
                <a:rPr altLang="zh-CN" dirty="0" sz="1600" i="0" 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while</a:t>
              </a:r>
              <a:r>
                <a:rPr altLang="en-US" dirty="0" sz="1600" i="0" 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语句的下一语句</a:t>
              </a:r>
              <a:endParaRPr altLang="en-US" dirty="0" sz="1600" i="0" 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40" name="Line 23"/>
            <p:cNvSpPr/>
            <p:nvPr/>
          </p:nvSpPr>
          <p:spPr>
            <a:xfrm>
              <a:off x="4468" y="2296"/>
              <a:ext cx="0" cy="425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641" name="AutoShape 24"/>
            <p:cNvSpPr/>
            <p:nvPr/>
          </p:nvSpPr>
          <p:spPr>
            <a:xfrm>
              <a:off x="3957" y="2721"/>
              <a:ext cx="1045" cy="345"/>
            </a:xfrm>
            <a:prstGeom prst="diamond"/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0" wrap="none"/>
            <a:p>
              <a:pPr algn="ctr" eaLnBrk="0" hangingPunct="0"/>
              <a:r>
                <a:rPr altLang="en-US" dirty="0" sz="1600" i="0" 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表达式</a:t>
              </a:r>
              <a:endParaRPr altLang="en-US" dirty="0" sz="1600" i="0" 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42" name="Line 25"/>
            <p:cNvSpPr/>
            <p:nvPr/>
          </p:nvSpPr>
          <p:spPr>
            <a:xfrm>
              <a:off x="5012" y="2886"/>
              <a:ext cx="713" cy="0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43" name="Line 26"/>
            <p:cNvSpPr/>
            <p:nvPr/>
          </p:nvSpPr>
          <p:spPr>
            <a:xfrm>
              <a:off x="5760" y="2886"/>
              <a:ext cx="0" cy="919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44" name="Line 27"/>
            <p:cNvSpPr/>
            <p:nvPr/>
          </p:nvSpPr>
          <p:spPr>
            <a:xfrm>
              <a:off x="4650" y="3793"/>
              <a:ext cx="1093" cy="0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45" name="Line 28"/>
            <p:cNvSpPr/>
            <p:nvPr/>
          </p:nvSpPr>
          <p:spPr>
            <a:xfrm>
              <a:off x="4668" y="3799"/>
              <a:ext cx="0" cy="191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646" name="Text Box 29"/>
            <p:cNvSpPr txBox="1"/>
            <p:nvPr/>
          </p:nvSpPr>
          <p:spPr>
            <a:xfrm>
              <a:off x="4968" y="2674"/>
              <a:ext cx="180" cy="212"/>
            </a:xfrm>
            <a:prstGeom prst="rect"/>
            <a:noFill/>
            <a:ln w="38100">
              <a:noFill/>
            </a:ln>
          </p:spPr>
          <p:txBody>
            <a:bodyPr anchor="t" anchorCtr="0" wrap="none">
              <a:spAutoFit/>
            </a:bodyPr>
            <a:p>
              <a:pPr algn="ctr" eaLnBrk="0" hangingPunct="0"/>
              <a:r>
                <a:rPr altLang="en-US" dirty="0" sz="1600" i="0" 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altLang="en-US" dirty="0" sz="1600" i="0" 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47" name="Line 30"/>
            <p:cNvSpPr/>
            <p:nvPr/>
          </p:nvSpPr>
          <p:spPr>
            <a:xfrm>
              <a:off x="4484" y="3066"/>
              <a:ext cx="0" cy="345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648" name="Text Box 31"/>
            <p:cNvSpPr txBox="1"/>
            <p:nvPr/>
          </p:nvSpPr>
          <p:spPr>
            <a:xfrm>
              <a:off x="4483" y="3067"/>
              <a:ext cx="308" cy="212"/>
            </a:xfrm>
            <a:prstGeom prst="rect"/>
            <a:noFill/>
            <a:ln w="38100">
              <a:noFill/>
            </a:ln>
          </p:spPr>
          <p:txBody>
            <a:bodyPr anchor="t" anchorCtr="0" wrap="none">
              <a:spAutoFit/>
            </a:bodyPr>
            <a:p>
              <a:pPr algn="ctr" eaLnBrk="0" hangingPunct="0"/>
              <a:r>
                <a:rPr altLang="en-US" dirty="0" sz="1600" i="0" 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非0</a:t>
              </a:r>
              <a:endParaRPr altLang="en-US" dirty="0" sz="1600" i="0" 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49" name="Line 32"/>
            <p:cNvSpPr/>
            <p:nvPr/>
          </p:nvSpPr>
          <p:spPr>
            <a:xfrm>
              <a:off x="3515" y="2614"/>
              <a:ext cx="953" cy="0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650" name="Line 33"/>
            <p:cNvSpPr/>
            <p:nvPr/>
          </p:nvSpPr>
          <p:spPr>
            <a:xfrm flipV="1">
              <a:off x="3515" y="2614"/>
              <a:ext cx="0" cy="1111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51" name="Line 34"/>
            <p:cNvSpPr/>
            <p:nvPr/>
          </p:nvSpPr>
          <p:spPr>
            <a:xfrm>
              <a:off x="4332" y="3612"/>
              <a:ext cx="0" cy="123"/>
            </a:xfrm>
            <a:prstGeom prst="line"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8652" name="Line 35"/>
            <p:cNvSpPr/>
            <p:nvPr/>
          </p:nvSpPr>
          <p:spPr>
            <a:xfrm>
              <a:off x="3515" y="3748"/>
              <a:ext cx="808" cy="0"/>
            </a:xfrm>
            <a:prstGeom prst="line"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48653" name="Rectangle 3"/>
          <p:cNvSpPr/>
          <p:nvPr/>
        </p:nvSpPr>
        <p:spPr>
          <a:xfrm>
            <a:off x="230188" y="2408238"/>
            <a:ext cx="8229600" cy="4189412"/>
          </a:xfrm>
          <a:prstGeom prst="rect"/>
          <a:noFill/>
          <a:ln w="9525">
            <a:noFill/>
          </a:ln>
        </p:spPr>
        <p:txBody>
          <a:bodyPr anchor="t" anchorCtr="0"/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zh-CN" b="0" dirty="0" sz="2400" i="0" lang="en-US">
                <a:latin typeface="Times New Roman" panose="02020603050405020304" pitchFamily="18" charset="0"/>
                <a:ea typeface="宋体" panose="02010600030101010101" pitchFamily="2" charset="-122"/>
              </a:rPr>
              <a:t>int  main( )</a:t>
            </a:r>
            <a:endParaRPr altLang="zh-CN" b="0" dirty="0" sz="2400" i="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zh-CN" b="0" dirty="0" sz="2400" i="0" lang="en-US">
                <a:latin typeface="Times New Roman" panose="02020603050405020304" pitchFamily="18" charset="0"/>
                <a:ea typeface="宋体" panose="02010600030101010101" pitchFamily="2" charset="-122"/>
              </a:rPr>
              <a:t>       {  int   i=1, sum=0;</a:t>
            </a:r>
            <a:endParaRPr altLang="en-US" b="0" dirty="0" sz="2400" i="0" 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en-US" b="0" dirty="0" sz="2400" i="0" 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altLang="zh-CN" dirty="0" sz="2800" i="0" lang="en-US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   (i&lt;=100)</a:t>
            </a:r>
            <a:endParaRPr altLang="zh-CN" dirty="0" sz="2800" i="0" lang="en-US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zh-CN" dirty="0" sz="2800" i="0" lang="en-US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{</a:t>
            </a:r>
            <a:endParaRPr altLang="zh-CN" dirty="0" sz="2800" i="0" lang="en-US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zh-CN" dirty="0" sz="2800" i="0" lang="en-US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sum=sum+6</a:t>
            </a:r>
            <a:r>
              <a:rPr altLang="en-US" dirty="0" sz="2800" i="0" lang="zh-CN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altLang="en-US" dirty="0" sz="2800" i="0" lang="zh-CN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en-US" dirty="0" sz="2800" i="0" lang="zh-CN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</a:t>
            </a:r>
            <a:r>
              <a:rPr altLang="zh-CN" dirty="0" sz="2800" i="0" lang="en-US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++ </a:t>
            </a:r>
            <a:r>
              <a:rPr altLang="en-US" dirty="0" sz="2800" i="0" lang="zh-CN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       </a:t>
            </a:r>
            <a:endParaRPr altLang="zh-CN" b="0" dirty="0" sz="2400" i="0" lang="en-US">
              <a:solidFill>
                <a:srgbClr val="FF0000"/>
              </a:solidFill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en-US" dirty="0" sz="2800" i="0" lang="zh-CN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</a:t>
            </a:r>
            <a:r>
              <a:rPr altLang="zh-CN" dirty="0" sz="2800" i="0" lang="en-US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altLang="zh-CN" dirty="0" sz="2800" i="0" lang="en-US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zh-CN" b="0" dirty="0" sz="2400" i="0" lang="en-US">
                <a:latin typeface="Times New Roman" panose="02020603050405020304" pitchFamily="18" charset="0"/>
                <a:ea typeface="宋体" panose="02010600030101010101" pitchFamily="2" charset="-122"/>
              </a:rPr>
              <a:t>           printf ( "The sum is: %d", sum ) ;</a:t>
            </a:r>
            <a:endParaRPr altLang="zh-CN" b="0" dirty="0" sz="2400" i="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zh-CN" b="0" dirty="0" sz="2400" i="0" lang="en-US">
                <a:latin typeface="Times New Roman" panose="02020603050405020304" pitchFamily="18" charset="0"/>
                <a:ea typeface="宋体" panose="02010600030101010101" pitchFamily="2" charset="-122"/>
              </a:rPr>
              <a:t>           return 0;</a:t>
            </a:r>
            <a:endParaRPr altLang="en-US" b="0" dirty="0" sz="2400" i="0" 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en-US" b="0" dirty="0" sz="2400" i="0" 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altLang="zh-CN" b="0" dirty="0" sz="2400" i="0" lang="en-US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altLang="en-US" b="0" dirty="0" sz="2400" i="0" 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2"/>
          <p:cNvSpPr>
            <a:spLocks noGrp="1"/>
          </p:cNvSpPr>
          <p:nvPr>
            <p:ph type="title"/>
          </p:nvPr>
        </p:nvSpPr>
        <p:spPr/>
        <p:txBody>
          <a:bodyPr anchor="ctr" anchorCtr="0" bIns="45720" lIns="91440" rIns="91440" tIns="45720" vert="horz" wrap="square"/>
          <a:p>
            <a:r>
              <a:rPr altLang="en-US" dirty="0" lang="zh-CN">
                <a:latin typeface="黑体" panose="02010609060101010101" pitchFamily="49" charset="-122"/>
              </a:rPr>
              <a:t>说明</a:t>
            </a:r>
            <a:endParaRPr altLang="en-US" dirty="0" lang="zh-CN">
              <a:latin typeface="黑体" panose="02010609060101010101" pitchFamily="49" charset="-122"/>
            </a:endParaRPr>
          </a:p>
        </p:txBody>
      </p:sp>
      <p:sp>
        <p:nvSpPr>
          <p:cNvPr id="1048655" name="Rectangle 3"/>
          <p:cNvSpPr>
            <a:spLocks noGrp="1"/>
          </p:cNvSpPr>
          <p:nvPr>
            <p:ph idx="1"/>
          </p:nvPr>
        </p:nvSpPr>
        <p:spPr>
          <a:xfrm>
            <a:off x="611188" y="1268413"/>
            <a:ext cx="7993062" cy="2016125"/>
          </a:xfrm>
        </p:spPr>
        <p:txBody>
          <a:bodyPr anchor="t" anchorCtr="0" bIns="45720" lIns="91440" rIns="91440" tIns="45720" vert="horz" wrap="square"/>
          <a:p>
            <a:pPr>
              <a:spcBef>
                <a:spcPct val="0"/>
              </a:spcBef>
            </a:pPr>
            <a:r>
              <a:rPr altLang="en-US" dirty="0" sz="2400" lang="zh-CN">
                <a:latin typeface="黑体" panose="02010609060101010101" pitchFamily="49" charset="-122"/>
              </a:rPr>
              <a:t>在循环体中，如果</a:t>
            </a:r>
            <a:r>
              <a:rPr altLang="en-US" b="1" dirty="0" sz="2400" lang="zh-CN">
                <a:solidFill>
                  <a:srgbClr val="CC3300"/>
                </a:solidFill>
                <a:latin typeface="黑体" panose="02010609060101010101" pitchFamily="49" charset="-122"/>
              </a:rPr>
              <a:t>有需要一起执行的多条语句</a:t>
            </a:r>
            <a:r>
              <a:rPr altLang="en-US" dirty="0" sz="2400" lang="zh-CN">
                <a:latin typeface="黑体" panose="02010609060101010101" pitchFamily="49" charset="-122"/>
              </a:rPr>
              <a:t>，则要用</a:t>
            </a:r>
            <a:r>
              <a:rPr altLang="en-US" b="1" dirty="0" sz="2400" lang="zh-CN">
                <a:solidFill>
                  <a:srgbClr val="CC3300"/>
                </a:solidFill>
                <a:latin typeface="黑体" panose="02010609060101010101" pitchFamily="49" charset="-122"/>
              </a:rPr>
              <a:t>花括号</a:t>
            </a:r>
            <a:r>
              <a:rPr altLang="en-US" dirty="0" sz="2400" lang="zh-CN">
                <a:latin typeface="黑体" panose="02010609060101010101" pitchFamily="49" charset="-122"/>
              </a:rPr>
              <a:t>括起来，构成复合语句（程序块），表示这些语句要一起执行完。</a:t>
            </a:r>
            <a:endParaRPr altLang="en-US" dirty="0" sz="2400" lang="zh-CN">
              <a:latin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altLang="en-US" dirty="0" sz="2400" lang="zh-CN">
                <a:latin typeface="黑体" panose="02010609060101010101" pitchFamily="49" charset="-122"/>
              </a:rPr>
              <a:t>在循环体语句中，一定要有改变循环条件的语句，使循环能够终止，以免造成死循环。</a:t>
            </a:r>
            <a:endParaRPr altLang="en-US" dirty="0" sz="2400" lang="zh-CN">
              <a:latin typeface="黑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48656" name="Rectangle 3"/>
          <p:cNvSpPr/>
          <p:nvPr/>
        </p:nvSpPr>
        <p:spPr>
          <a:xfrm>
            <a:off x="179388" y="3357563"/>
            <a:ext cx="5113337" cy="3384550"/>
          </a:xfrm>
          <a:prstGeom prst="rect"/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zh-CN" b="0" dirty="0" sz="2000" i="0" lang="en-US">
                <a:latin typeface="Times New Roman" panose="02020603050405020304" pitchFamily="18" charset="0"/>
                <a:ea typeface="宋体" panose="02010600030101010101" pitchFamily="2" charset="-122"/>
              </a:rPr>
              <a:t>   int  main( )</a:t>
            </a:r>
            <a:endParaRPr altLang="zh-CN" b="0" dirty="0" sz="2000" i="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zh-CN" b="0" dirty="0" sz="2000" i="0" lang="en-US">
                <a:latin typeface="Times New Roman" panose="02020603050405020304" pitchFamily="18" charset="0"/>
                <a:ea typeface="宋体" panose="02010600030101010101" pitchFamily="2" charset="-122"/>
              </a:rPr>
              <a:t>       {  int   i=1, sum=0;</a:t>
            </a:r>
            <a:endParaRPr altLang="en-US" b="0" dirty="0" sz="2000" i="0" 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en-US" b="0" dirty="0" sz="2000" i="0" 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altLang="zh-CN" dirty="0" sz="2000" i="0" lang="en-US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  (i&lt;=100)</a:t>
            </a:r>
            <a:endParaRPr altLang="zh-CN" dirty="0" sz="2000" i="0" lang="en-US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zh-CN" dirty="0" sz="2000" i="0" lang="en-US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{</a:t>
            </a:r>
            <a:endParaRPr altLang="zh-CN" dirty="0" sz="2000" i="0" lang="en-US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zh-CN" dirty="0" sz="2000" i="0" lang="en-US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sum=sum+6</a:t>
            </a:r>
            <a:r>
              <a:rPr altLang="en-US" dirty="0" sz="2000" i="0" lang="zh-CN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altLang="en-US" dirty="0" sz="2000" i="0" lang="zh-CN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en-US" dirty="0" sz="2000" i="0" lang="zh-CN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</a:t>
            </a:r>
            <a:r>
              <a:rPr altLang="zh-CN" dirty="0" sz="2000" i="0" lang="en-US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++ </a:t>
            </a:r>
            <a:r>
              <a:rPr altLang="en-US" dirty="0" sz="2000" i="0" lang="zh-CN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 </a:t>
            </a:r>
            <a:r>
              <a:rPr altLang="en-US" dirty="0" sz="2000" i="0" 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altLang="zh-CN" b="0" dirty="0" sz="2000" i="0" 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//</a:t>
            </a:r>
            <a:r>
              <a:rPr altLang="en-US" b="0" dirty="0" sz="2000" i="0" 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改变循环条件的语句</a:t>
            </a:r>
            <a:endParaRPr altLang="zh-CN" b="0" dirty="0" sz="2000" i="0" lang="en-US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en-US" dirty="0" sz="2000" i="0" lang="zh-CN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</a:t>
            </a:r>
            <a:r>
              <a:rPr altLang="zh-CN" dirty="0" sz="2000" i="0" lang="en-US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altLang="zh-CN" dirty="0" sz="2000" i="0" lang="en-US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zh-CN" b="0" dirty="0" sz="2000" i="0" lang="en-US">
                <a:latin typeface="Times New Roman" panose="02020603050405020304" pitchFamily="18" charset="0"/>
                <a:ea typeface="宋体" panose="02010600030101010101" pitchFamily="2" charset="-122"/>
              </a:rPr>
              <a:t>           printf ( "The sum is: %d", sum ) ;</a:t>
            </a:r>
            <a:endParaRPr altLang="zh-CN" b="0" dirty="0" sz="2000" i="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zh-CN" b="0" dirty="0" sz="2000" i="0" lang="en-US">
                <a:latin typeface="Times New Roman" panose="02020603050405020304" pitchFamily="18" charset="0"/>
                <a:ea typeface="宋体" panose="02010600030101010101" pitchFamily="2" charset="-122"/>
              </a:rPr>
              <a:t>           return 0;</a:t>
            </a:r>
            <a:endParaRPr altLang="en-US" b="0" dirty="0" sz="2000" i="0" 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90000"/>
              </a:lnSpc>
              <a:spcBef>
                <a:spcPct val="20000"/>
              </a:spcBef>
            </a:pPr>
            <a:r>
              <a:rPr altLang="en-US" b="0" dirty="0" sz="2000" i="0" 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altLang="zh-CN" b="0" dirty="0" sz="2000" i="0" lang="en-US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altLang="en-US" b="0" dirty="0" sz="2000" i="0" 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90" name="Group 21"/>
          <p:cNvGrpSpPr/>
          <p:nvPr/>
        </p:nvGrpSpPr>
        <p:grpSpPr>
          <a:xfrm>
            <a:off x="5508625" y="3284538"/>
            <a:ext cx="3563938" cy="2994025"/>
            <a:chOff x="3515" y="2296"/>
            <a:chExt cx="2245" cy="1886"/>
          </a:xfrm>
        </p:grpSpPr>
        <p:sp>
          <p:nvSpPr>
            <p:cNvPr id="1048657" name="Rectangle 21"/>
            <p:cNvSpPr/>
            <p:nvPr/>
          </p:nvSpPr>
          <p:spPr>
            <a:xfrm>
              <a:off x="3910" y="3411"/>
              <a:ext cx="1045" cy="191"/>
            </a:xfrm>
            <a:prstGeom prst="rect"/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0" wrap="none"/>
            <a:p>
              <a:pPr algn="ctr" eaLnBrk="0" hangingPunct="0"/>
              <a:r>
                <a:rPr altLang="en-US" b="0" dirty="0" sz="1800" i="0" 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循环体语句</a:t>
              </a:r>
              <a:endParaRPr altLang="en-US" b="0" dirty="0" sz="1800" i="0" lang="zh-CN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48658" name="Rectangle 22"/>
            <p:cNvSpPr/>
            <p:nvPr/>
          </p:nvSpPr>
          <p:spPr>
            <a:xfrm>
              <a:off x="3742" y="3990"/>
              <a:ext cx="1857" cy="192"/>
            </a:xfrm>
            <a:prstGeom prst="rect"/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0" wrap="none"/>
            <a:p>
              <a:pPr algn="ctr" eaLnBrk="0" hangingPunct="0"/>
              <a:r>
                <a:rPr altLang="zh-CN" b="0" dirty="0" sz="1800" i="0" 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while</a:t>
              </a:r>
              <a:r>
                <a:rPr altLang="en-US" b="0" dirty="0" sz="1800" i="0" lang="zh-CN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语句的下一语句</a:t>
              </a:r>
              <a:endParaRPr altLang="en-US" b="0" dirty="0" sz="1800" i="0" 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659" name="Line 23"/>
            <p:cNvSpPr/>
            <p:nvPr/>
          </p:nvSpPr>
          <p:spPr>
            <a:xfrm>
              <a:off x="4468" y="2296"/>
              <a:ext cx="0" cy="425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660" name="AutoShape 24"/>
            <p:cNvSpPr/>
            <p:nvPr/>
          </p:nvSpPr>
          <p:spPr>
            <a:xfrm>
              <a:off x="3957" y="2721"/>
              <a:ext cx="1045" cy="345"/>
            </a:xfrm>
            <a:prstGeom prst="diamond"/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0" wrap="none"/>
            <a:p>
              <a:pPr algn="ctr" eaLnBrk="0" hangingPunct="0"/>
              <a:r>
                <a:rPr altLang="en-US" b="0" dirty="0" sz="1800" i="0" 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表达式</a:t>
              </a:r>
              <a:endParaRPr altLang="en-US" b="0" dirty="0" sz="1800" i="0" lang="zh-CN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48661" name="Line 25"/>
            <p:cNvSpPr/>
            <p:nvPr/>
          </p:nvSpPr>
          <p:spPr>
            <a:xfrm>
              <a:off x="5012" y="2886"/>
              <a:ext cx="713" cy="0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62" name="Line 26"/>
            <p:cNvSpPr/>
            <p:nvPr/>
          </p:nvSpPr>
          <p:spPr>
            <a:xfrm>
              <a:off x="5760" y="2886"/>
              <a:ext cx="0" cy="919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63" name="Line 27"/>
            <p:cNvSpPr/>
            <p:nvPr/>
          </p:nvSpPr>
          <p:spPr>
            <a:xfrm>
              <a:off x="4650" y="3793"/>
              <a:ext cx="1093" cy="0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64" name="Line 28"/>
            <p:cNvSpPr/>
            <p:nvPr/>
          </p:nvSpPr>
          <p:spPr>
            <a:xfrm>
              <a:off x="4668" y="3799"/>
              <a:ext cx="0" cy="191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665" name="Text Box 29"/>
            <p:cNvSpPr txBox="1"/>
            <p:nvPr/>
          </p:nvSpPr>
          <p:spPr>
            <a:xfrm>
              <a:off x="4964" y="2674"/>
              <a:ext cx="187" cy="232"/>
            </a:xfrm>
            <a:prstGeom prst="rect"/>
            <a:noFill/>
            <a:ln w="38100">
              <a:noFill/>
            </a:ln>
          </p:spPr>
          <p:txBody>
            <a:bodyPr anchor="t" anchorCtr="0" wrap="none">
              <a:spAutoFit/>
            </a:bodyPr>
            <a:p>
              <a:pPr algn="ctr" eaLnBrk="0" hangingPunct="0"/>
              <a:r>
                <a:rPr altLang="en-US" b="0" dirty="0" sz="1800" i="0" lang="zh-CN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altLang="en-US" b="0" dirty="0" sz="1800" i="0" 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666" name="Line 30"/>
            <p:cNvSpPr/>
            <p:nvPr/>
          </p:nvSpPr>
          <p:spPr>
            <a:xfrm>
              <a:off x="4484" y="3066"/>
              <a:ext cx="0" cy="345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667" name="Text Box 31"/>
            <p:cNvSpPr txBox="1"/>
            <p:nvPr/>
          </p:nvSpPr>
          <p:spPr>
            <a:xfrm>
              <a:off x="4471" y="3067"/>
              <a:ext cx="331" cy="232"/>
            </a:xfrm>
            <a:prstGeom prst="rect"/>
            <a:noFill/>
            <a:ln w="38100">
              <a:noFill/>
            </a:ln>
          </p:spPr>
          <p:txBody>
            <a:bodyPr anchor="t" anchorCtr="0" wrap="none">
              <a:spAutoFit/>
            </a:bodyPr>
            <a:p>
              <a:pPr algn="ctr" eaLnBrk="0" hangingPunct="0"/>
              <a:r>
                <a:rPr altLang="en-US" b="0" dirty="0" sz="1800" i="0" lang="zh-CN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非0</a:t>
              </a:r>
              <a:endParaRPr altLang="en-US" b="0" dirty="0" sz="1800" i="0" 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668" name="Line 32"/>
            <p:cNvSpPr/>
            <p:nvPr/>
          </p:nvSpPr>
          <p:spPr>
            <a:xfrm>
              <a:off x="3515" y="2614"/>
              <a:ext cx="953" cy="0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669" name="Line 33"/>
            <p:cNvSpPr/>
            <p:nvPr/>
          </p:nvSpPr>
          <p:spPr>
            <a:xfrm flipV="1">
              <a:off x="3515" y="2614"/>
              <a:ext cx="0" cy="1111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70" name="Line 34"/>
            <p:cNvSpPr/>
            <p:nvPr/>
          </p:nvSpPr>
          <p:spPr>
            <a:xfrm>
              <a:off x="4332" y="3612"/>
              <a:ext cx="0" cy="123"/>
            </a:xfrm>
            <a:prstGeom prst="line"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8671" name="Line 35"/>
            <p:cNvSpPr/>
            <p:nvPr/>
          </p:nvSpPr>
          <p:spPr>
            <a:xfrm>
              <a:off x="3515" y="3748"/>
              <a:ext cx="808" cy="0"/>
            </a:xfrm>
            <a:prstGeom prst="line"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3"/>
          <p:cNvSpPr>
            <a:spLocks noGrp="1"/>
          </p:cNvSpPr>
          <p:nvPr>
            <p:ph type="body"/>
          </p:nvPr>
        </p:nvSpPr>
        <p:spPr>
          <a:xfrm>
            <a:off x="433388" y="1522413"/>
            <a:ext cx="8424862" cy="4786312"/>
          </a:xfrm>
        </p:spPr>
        <p:txBody>
          <a:bodyPr anchor="t" anchorCtr="0" bIns="45720" lIns="91440" rIns="91440" tIns="45720" vert="horz" wrap="square"/>
          <a:p>
            <a:pPr>
              <a:lnSpc>
                <a:spcPct val="90000"/>
              </a:lnSpc>
            </a:pPr>
            <a:r>
              <a:rPr altLang="zh-CN" dirty="0" lang="en-US">
                <a:latin typeface="Times New Roman" panose="02020603050405020304" pitchFamily="18" charset="0"/>
              </a:rPr>
              <a:t>C</a:t>
            </a:r>
            <a:r>
              <a:rPr altLang="en-US" dirty="0" lang="zh-CN">
                <a:latin typeface="Times New Roman" panose="02020603050405020304" pitchFamily="18" charset="0"/>
              </a:rPr>
              <a:t>语言中提供的、可用于组成循环结构的语句</a:t>
            </a:r>
            <a:endParaRPr altLang="en-US" dirty="0" lang="zh-CN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altLang="zh-CN" dirty="0" lang="en-US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altLang="zh-CN" b="1" dirty="0" sz="3600" lang="en-US">
                <a:solidFill>
                  <a:schemeClr val="bg2"/>
                </a:solidFill>
                <a:latin typeface="Times New Roman" panose="02020603050405020304" pitchFamily="18" charset="0"/>
              </a:rPr>
              <a:t>while</a:t>
            </a:r>
            <a:r>
              <a:rPr altLang="zh-CN" dirty="0" sz="3600" lang="en-US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3600" lang="zh-CN">
                <a:solidFill>
                  <a:schemeClr val="bg2"/>
                </a:solidFill>
                <a:latin typeface="Times New Roman" panose="02020603050405020304" pitchFamily="18" charset="0"/>
              </a:rPr>
              <a:t>语句</a:t>
            </a:r>
            <a:endParaRPr altLang="en-US" dirty="0" sz="3600" lang="zh-CN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altLang="en-US" dirty="0" sz="3600" lang="zh-CN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altLang="zh-CN" b="1" dirty="0" sz="3600" lang="en-US">
                <a:solidFill>
                  <a:srgbClr val="C00000"/>
                </a:solidFill>
                <a:latin typeface="Times New Roman" panose="02020603050405020304" pitchFamily="18" charset="0"/>
              </a:rPr>
              <a:t>do</a:t>
            </a:r>
            <a:r>
              <a:rPr altLang="zh-CN" b="1" dirty="0" sz="3600" lang="en-US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altLang="zh-CN" b="1" dirty="0" sz="3600" lang="en-US">
                <a:solidFill>
                  <a:srgbClr val="C00000"/>
                </a:solidFill>
                <a:latin typeface="Times New Roman" panose="02020603050405020304" pitchFamily="18" charset="0"/>
              </a:rPr>
              <a:t>while</a:t>
            </a:r>
            <a:r>
              <a:rPr altLang="zh-CN" dirty="0" sz="3600" lang="en-US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altLang="en-US" dirty="0" sz="3600" lang="zh-CN">
                <a:latin typeface="Times New Roman" panose="02020603050405020304" pitchFamily="18" charset="0"/>
              </a:rPr>
              <a:t>语句</a:t>
            </a:r>
            <a:endParaRPr altLang="en-US" dirty="0" sz="3600" lang="zh-CN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endParaRPr altLang="zh-CN" dirty="0" sz="3600" lang="en-US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altLang="zh-CN" b="1" dirty="0" sz="3600" lang="en-US">
                <a:solidFill>
                  <a:srgbClr val="C00000"/>
                </a:solidFill>
                <a:latin typeface="Times New Roman" panose="02020603050405020304" pitchFamily="18" charset="0"/>
              </a:rPr>
              <a:t>for</a:t>
            </a:r>
            <a:r>
              <a:rPr altLang="zh-CN" dirty="0" sz="3600" lang="en-US">
                <a:latin typeface="Times New Roman" panose="02020603050405020304" pitchFamily="18" charset="0"/>
              </a:rPr>
              <a:t> </a:t>
            </a:r>
            <a:r>
              <a:rPr altLang="en-US" dirty="0" sz="3600" lang="zh-CN">
                <a:latin typeface="Times New Roman" panose="02020603050405020304" pitchFamily="18" charset="0"/>
              </a:rPr>
              <a:t>语句</a:t>
            </a:r>
            <a:endParaRPr altLang="en-US" dirty="0" sz="3600" lang="zh-CN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altLang="en-US" dirty="0" sz="3200" 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673" name="Rectangle 2"/>
          <p:cNvSpPr>
            <a:spLocks noGrp="1"/>
          </p:cNvSpPr>
          <p:nvPr>
            <p:ph type="title"/>
          </p:nvPr>
        </p:nvSpPr>
        <p:spPr/>
        <p:txBody>
          <a:bodyPr anchor="ctr" anchorCtr="0" bIns="45720" lIns="91440" rIns="91440" tIns="45720" vert="horz" wrap="square"/>
          <a:p>
            <a:r>
              <a:rPr altLang="en-US" dirty="0" lang="zh-CN">
                <a:latin typeface="黑体" panose="02010609060101010101" pitchFamily="49" charset="-122"/>
              </a:rPr>
              <a:t>循环结构程序设计 </a:t>
            </a:r>
            <a:endParaRPr altLang="en-US" dirty="0" lang="zh-CN">
              <a:latin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Rectangle 2"/>
          <p:cNvSpPr>
            <a:spLocks noGrp="1"/>
          </p:cNvSpPr>
          <p:nvPr>
            <p:ph type="title"/>
          </p:nvPr>
        </p:nvSpPr>
        <p:spPr/>
        <p:txBody>
          <a:bodyPr anchor="ctr" anchorCtr="0" bIns="45720" lIns="91440" rIns="91440" tIns="45720" vert="horz" wrap="square"/>
          <a:p>
            <a:r>
              <a:rPr altLang="zh-CN" b="1" dirty="0" lang="en-US">
                <a:latin typeface="Times New Roman" panose="02020603050405020304" pitchFamily="18" charset="0"/>
              </a:rPr>
              <a:t>do-while </a:t>
            </a:r>
            <a:r>
              <a:rPr altLang="en-US" b="1" dirty="0" lang="zh-CN">
                <a:latin typeface="Times New Roman" panose="02020603050405020304" pitchFamily="18" charset="0"/>
              </a:rPr>
              <a:t>语句 </a:t>
            </a:r>
            <a:endParaRPr altLang="en-US" b="1" dirty="0" 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675" name="Rectangle 3"/>
          <p:cNvSpPr>
            <a:spLocks noGrp="1"/>
          </p:cNvSpPr>
          <p:nvPr>
            <p:ph idx="1"/>
          </p:nvPr>
        </p:nvSpPr>
        <p:spPr>
          <a:xfrm>
            <a:off x="179388" y="1268413"/>
            <a:ext cx="5545137" cy="3743325"/>
          </a:xfrm>
        </p:spPr>
        <p:txBody>
          <a:bodyPr anchor="t" anchorCtr="0" bIns="45720" lIns="91440" rIns="91440" tIns="45720" vert="horz" wrap="square"/>
          <a:p>
            <a:pPr>
              <a:lnSpc>
                <a:spcPct val="90000"/>
              </a:lnSpc>
            </a:pPr>
            <a:r>
              <a:rPr altLang="en-US" dirty="0" lang="zh-CN">
                <a:latin typeface="黑体" panose="02010609060101010101" pitchFamily="49" charset="-122"/>
              </a:rPr>
              <a:t>一般格式为</a:t>
            </a:r>
            <a:r>
              <a:rPr altLang="zh-CN" dirty="0" lang="en-US">
                <a:latin typeface="黑体" panose="02010609060101010101" pitchFamily="49" charset="-122"/>
              </a:rPr>
              <a:t>:</a:t>
            </a:r>
            <a:endParaRPr altLang="zh-CN" dirty="0" lang="en-US">
              <a:latin typeface="黑体" panose="02010609060101010101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altLang="zh-CN" dirty="0" lang="en-US">
                <a:latin typeface="黑体" panose="02010609060101010101" pitchFamily="49" charset="-122"/>
              </a:rPr>
              <a:t>       </a:t>
            </a:r>
            <a:r>
              <a:rPr altLang="zh-CN" b="1" dirty="0" lang="en-US">
                <a:solidFill>
                  <a:srgbClr val="CC0066"/>
                </a:solidFill>
                <a:latin typeface="Times New Roman" panose="02020603050405020304" pitchFamily="18" charset="0"/>
              </a:rPr>
              <a:t>do</a:t>
            </a:r>
            <a:r>
              <a:rPr altLang="zh-CN" dirty="0" lang="en-US">
                <a:latin typeface="Times New Roman" panose="02020603050405020304" pitchFamily="18" charset="0"/>
              </a:rPr>
              <a:t>  </a:t>
            </a:r>
            <a:endParaRPr altLang="zh-CN" dirty="0" lang="en-US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altLang="en-US" dirty="0" lang="zh-CN">
                <a:latin typeface="Times New Roman" panose="02020603050405020304" pitchFamily="18" charset="0"/>
              </a:rPr>
              <a:t>                   </a:t>
            </a:r>
            <a:r>
              <a:rPr altLang="en-US" dirty="0" sz="2800" lang="zh-CN">
                <a:latin typeface="Times New Roman" panose="02020603050405020304" pitchFamily="18" charset="0"/>
              </a:rPr>
              <a:t>循环体语句</a:t>
            </a:r>
            <a:endParaRPr altLang="en-US" dirty="0" lang="zh-CN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altLang="en-US" dirty="0" lang="zh-CN">
                <a:latin typeface="Times New Roman" panose="02020603050405020304" pitchFamily="18" charset="0"/>
              </a:rPr>
              <a:t>              </a:t>
            </a:r>
            <a:r>
              <a:rPr altLang="zh-CN" b="1" dirty="0" lang="en-US">
                <a:solidFill>
                  <a:srgbClr val="CC0066"/>
                </a:solidFill>
                <a:latin typeface="Times New Roman" panose="02020603050405020304" pitchFamily="18" charset="0"/>
              </a:rPr>
              <a:t>while </a:t>
            </a:r>
            <a:r>
              <a:rPr altLang="zh-CN" dirty="0" lang="en-US">
                <a:latin typeface="Times New Roman" panose="02020603050405020304" pitchFamily="18" charset="0"/>
              </a:rPr>
              <a:t>  </a:t>
            </a:r>
            <a:r>
              <a:rPr altLang="zh-CN" b="1" dirty="0" lang="en-US">
                <a:solidFill>
                  <a:srgbClr val="CC0066"/>
                </a:solidFill>
                <a:latin typeface="Times New Roman" panose="02020603050405020304" pitchFamily="18" charset="0"/>
              </a:rPr>
              <a:t>( </a:t>
            </a:r>
            <a:r>
              <a:rPr altLang="zh-CN" dirty="0" sz="2800" lang="en-US">
                <a:latin typeface="Times New Roman" panose="02020603050405020304" pitchFamily="18" charset="0"/>
              </a:rPr>
              <a:t>&lt;</a:t>
            </a:r>
            <a:r>
              <a:rPr altLang="en-US" dirty="0" sz="2800" lang="zh-CN">
                <a:latin typeface="Times New Roman" panose="02020603050405020304" pitchFamily="18" charset="0"/>
              </a:rPr>
              <a:t>表达式</a:t>
            </a:r>
            <a:r>
              <a:rPr altLang="zh-CN" dirty="0" sz="2800" lang="en-US">
                <a:latin typeface="Times New Roman" panose="02020603050405020304" pitchFamily="18" charset="0"/>
              </a:rPr>
              <a:t>&gt;</a:t>
            </a:r>
            <a:r>
              <a:rPr altLang="zh-CN" b="1" dirty="0" lang="en-US">
                <a:solidFill>
                  <a:srgbClr val="CC0066"/>
                </a:solidFill>
                <a:latin typeface="Times New Roman" panose="02020603050405020304" pitchFamily="18" charset="0"/>
              </a:rPr>
              <a:t> )</a:t>
            </a:r>
            <a:r>
              <a:rPr altLang="en-US" b="1" dirty="0" sz="4000" lang="zh-CN">
                <a:solidFill>
                  <a:srgbClr val="FF0000"/>
                </a:solidFill>
                <a:latin typeface="Times New Roman" panose="02020603050405020304" pitchFamily="18" charset="0"/>
              </a:rPr>
              <a:t>；</a:t>
            </a:r>
            <a:endParaRPr altLang="en-US" b="1" dirty="0" sz="4000" lang="zh-CN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altLang="en-US" b="1" dirty="0" lang="zh-CN">
              <a:solidFill>
                <a:srgbClr val="CC0066"/>
              </a:solidFill>
              <a:latin typeface="黑体" panose="02010609060101010101" pitchFamily="49" charset="-122"/>
            </a:endParaRPr>
          </a:p>
          <a:p>
            <a:pPr>
              <a:lnSpc>
                <a:spcPct val="90000"/>
              </a:lnSpc>
              <a:buNone/>
            </a:pPr>
            <a:endParaRPr altLang="en-US" b="1" dirty="0" lang="zh-CN">
              <a:solidFill>
                <a:srgbClr val="CC0066"/>
              </a:solidFill>
              <a:latin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altLang="en-US" dirty="0" lang="zh-CN">
                <a:latin typeface="黑体" panose="02010609060101010101" pitchFamily="49" charset="-122"/>
              </a:rPr>
              <a:t>执行流程如图</a:t>
            </a:r>
            <a:endParaRPr altLang="en-US" dirty="0" lang="zh-CN">
              <a:latin typeface="黑体" panose="02010609060101010101" pitchFamily="49" charset="-122"/>
            </a:endParaRPr>
          </a:p>
        </p:txBody>
      </p:sp>
      <p:grpSp>
        <p:nvGrpSpPr>
          <p:cNvPr id="93" name="Group 27"/>
          <p:cNvGrpSpPr/>
          <p:nvPr/>
        </p:nvGrpSpPr>
        <p:grpSpPr>
          <a:xfrm>
            <a:off x="5292725" y="3392488"/>
            <a:ext cx="3744913" cy="3276600"/>
            <a:chOff x="3061" y="1933"/>
            <a:chExt cx="2359" cy="2064"/>
          </a:xfrm>
        </p:grpSpPr>
        <p:sp>
          <p:nvSpPr>
            <p:cNvPr id="1048676" name="Rectangle 5"/>
            <p:cNvSpPr/>
            <p:nvPr/>
          </p:nvSpPr>
          <p:spPr>
            <a:xfrm>
              <a:off x="3644" y="2125"/>
              <a:ext cx="1056" cy="240"/>
            </a:xfrm>
            <a:prstGeom prst="rect"/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0" wrap="none"/>
            <a:p>
              <a:pPr algn="ctr" eaLnBrk="0" hangingPunct="0"/>
              <a:r>
                <a:rPr altLang="en-US" b="0" dirty="0" sz="20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循环体语句</a:t>
              </a:r>
              <a:endParaRPr altLang="en-US" b="0" dirty="0" sz="2000" i="0" 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48677" name="Rectangle 6"/>
            <p:cNvSpPr/>
            <p:nvPr/>
          </p:nvSpPr>
          <p:spPr>
            <a:xfrm>
              <a:off x="3308" y="3757"/>
              <a:ext cx="2040" cy="240"/>
            </a:xfrm>
            <a:prstGeom prst="rect"/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0" wrap="none"/>
            <a:p>
              <a:pPr algn="ctr" eaLnBrk="0" hangingPunct="0"/>
              <a:r>
                <a:rPr altLang="zh-CN" b="0" dirty="0" sz="2000" i="0" lang="en-US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do-while</a:t>
              </a:r>
              <a:r>
                <a:rPr altLang="en-US" b="0" dirty="0" sz="20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语句的下一语句</a:t>
              </a:r>
              <a:endParaRPr altLang="en-US" b="0" dirty="0" sz="2000" i="0" 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678" name="Line 7"/>
            <p:cNvSpPr/>
            <p:nvPr/>
          </p:nvSpPr>
          <p:spPr>
            <a:xfrm>
              <a:off x="4172" y="1933"/>
              <a:ext cx="0" cy="192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679" name="AutoShape 8"/>
            <p:cNvSpPr/>
            <p:nvPr/>
          </p:nvSpPr>
          <p:spPr>
            <a:xfrm>
              <a:off x="3652" y="2797"/>
              <a:ext cx="1056" cy="432"/>
            </a:xfrm>
            <a:prstGeom prst="diamond"/>
            <a:noFill/>
            <a:ln w="38100" cap="sq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0" wrap="none"/>
            <a:p>
              <a:pPr algn="ctr" eaLnBrk="0" hangingPunct="0"/>
              <a:r>
                <a:rPr altLang="en-US" b="0" dirty="0" sz="20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表达式</a:t>
              </a:r>
              <a:endParaRPr altLang="en-US" b="0" dirty="0" sz="2000" i="0" 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48680" name="Line 9"/>
            <p:cNvSpPr/>
            <p:nvPr/>
          </p:nvSpPr>
          <p:spPr>
            <a:xfrm>
              <a:off x="4700" y="3013"/>
              <a:ext cx="720" cy="0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81" name="Line 10"/>
            <p:cNvSpPr/>
            <p:nvPr/>
          </p:nvSpPr>
          <p:spPr>
            <a:xfrm>
              <a:off x="5420" y="3029"/>
              <a:ext cx="0" cy="480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82" name="Line 11"/>
            <p:cNvSpPr/>
            <p:nvPr/>
          </p:nvSpPr>
          <p:spPr>
            <a:xfrm>
              <a:off x="4316" y="3517"/>
              <a:ext cx="1104" cy="0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83" name="Line 12"/>
            <p:cNvSpPr/>
            <p:nvPr/>
          </p:nvSpPr>
          <p:spPr>
            <a:xfrm>
              <a:off x="4287" y="3521"/>
              <a:ext cx="0" cy="240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lg" len="med"/>
            </a:ln>
          </p:spPr>
        </p:sp>
        <p:sp>
          <p:nvSpPr>
            <p:cNvPr id="1048684" name="Text Box 13"/>
            <p:cNvSpPr txBox="1"/>
            <p:nvPr/>
          </p:nvSpPr>
          <p:spPr>
            <a:xfrm>
              <a:off x="4688" y="2772"/>
              <a:ext cx="195" cy="251"/>
            </a:xfrm>
            <a:prstGeom prst="rect"/>
            <a:noFill/>
            <a:ln w="38100">
              <a:noFill/>
            </a:ln>
          </p:spPr>
          <p:txBody>
            <a:bodyPr anchor="t" anchorCtr="0" wrap="none">
              <a:spAutoFit/>
            </a:bodyPr>
            <a:p>
              <a:pPr algn="ctr" eaLnBrk="0" hangingPunct="0"/>
              <a:r>
                <a:rPr altLang="en-US" b="0" dirty="0" sz="20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altLang="en-US" b="0" dirty="0" sz="2000" i="0" 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685" name="Line 15"/>
            <p:cNvSpPr/>
            <p:nvPr/>
          </p:nvSpPr>
          <p:spPr>
            <a:xfrm>
              <a:off x="4195" y="2387"/>
              <a:ext cx="0" cy="432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686" name="Text Box 16"/>
            <p:cNvSpPr txBox="1"/>
            <p:nvPr/>
          </p:nvSpPr>
          <p:spPr>
            <a:xfrm>
              <a:off x="3759" y="3150"/>
              <a:ext cx="355" cy="251"/>
            </a:xfrm>
            <a:prstGeom prst="rect"/>
            <a:noFill/>
            <a:ln w="38100">
              <a:noFill/>
            </a:ln>
          </p:spPr>
          <p:txBody>
            <a:bodyPr anchor="t" anchorCtr="0" wrap="none">
              <a:spAutoFit/>
            </a:bodyPr>
            <a:p>
              <a:pPr algn="ctr" eaLnBrk="0" hangingPunct="0"/>
              <a:r>
                <a:rPr altLang="en-US" b="0" dirty="0" sz="2000" i="0" lang="zh-CN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非0</a:t>
              </a:r>
              <a:endParaRPr altLang="en-US" b="0" dirty="0" sz="2000" i="0" 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687" name="Line 17"/>
            <p:cNvSpPr/>
            <p:nvPr/>
          </p:nvSpPr>
          <p:spPr>
            <a:xfrm>
              <a:off x="4172" y="3229"/>
              <a:ext cx="0" cy="192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88" name="Line 18"/>
            <p:cNvSpPr/>
            <p:nvPr/>
          </p:nvSpPr>
          <p:spPr>
            <a:xfrm flipH="1">
              <a:off x="3068" y="3421"/>
              <a:ext cx="1104" cy="0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89" name="Line 19"/>
            <p:cNvSpPr/>
            <p:nvPr/>
          </p:nvSpPr>
          <p:spPr>
            <a:xfrm>
              <a:off x="3061" y="2024"/>
              <a:ext cx="1104" cy="0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690" name="Line 20"/>
            <p:cNvSpPr/>
            <p:nvPr/>
          </p:nvSpPr>
          <p:spPr>
            <a:xfrm flipV="1">
              <a:off x="3068" y="2029"/>
              <a:ext cx="0" cy="1392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91" name="Line 19"/>
            <p:cNvSpPr/>
            <p:nvPr/>
          </p:nvSpPr>
          <p:spPr>
            <a:xfrm>
              <a:off x="3061" y="2024"/>
              <a:ext cx="1104" cy="0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692" name="Line 15"/>
            <p:cNvSpPr/>
            <p:nvPr/>
          </p:nvSpPr>
          <p:spPr>
            <a:xfrm>
              <a:off x="4195" y="2387"/>
              <a:ext cx="0" cy="432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lg" len="med"/>
            </a:ln>
          </p:spPr>
        </p:sp>
        <p:sp>
          <p:nvSpPr>
            <p:cNvPr id="1048693" name="Line 19"/>
            <p:cNvSpPr/>
            <p:nvPr/>
          </p:nvSpPr>
          <p:spPr>
            <a:xfrm>
              <a:off x="3061" y="2024"/>
              <a:ext cx="1104" cy="0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sm" len="sm"/>
            </a:ln>
          </p:spPr>
        </p:sp>
        <p:sp>
          <p:nvSpPr>
            <p:cNvPr id="1048694" name="Line 19"/>
            <p:cNvSpPr/>
            <p:nvPr/>
          </p:nvSpPr>
          <p:spPr>
            <a:xfrm>
              <a:off x="3077" y="2028"/>
              <a:ext cx="1104" cy="0"/>
            </a:xfrm>
            <a:prstGeom prst="line"/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triangle" w="lg" len="med"/>
            </a:ln>
          </p:spPr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RAINPROBLEM" val="ProblemBody"/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RAINPROBLEM" val="ProblemRemark"/>
</p:tagLst>
</file>

<file path=ppt/tags/tag7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示例演示文稿幻灯片（聚焦科技设计）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2D6BC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Company>M&amp;W</Company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幻灯片 1</dc:title>
  <dc:creator>wxy</dc:creator>
  <cp:lastModifiedBy>Brian</cp:lastModifiedBy>
  <dcterms:created xsi:type="dcterms:W3CDTF">2008-08-03T10:16:00Z</dcterms:created>
  <dcterms:modified xsi:type="dcterms:W3CDTF">2024-09-30T12:34:33Z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6b697a99a2cf4db5ac3fabe2abdeef38_23</vt:lpwstr>
  </property>
</Properties>
</file>