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3" r:id="rId4"/>
    <p:sldId id="262" r:id="rId5"/>
    <p:sldId id="261" r:id="rId6"/>
    <p:sldId id="260" r:id="rId7"/>
    <p:sldId id="259" r:id="rId8"/>
    <p:sldId id="258" r:id="rId9"/>
    <p:sldId id="257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D3FBAE-1429-092F-EE0E-37ED8A87B7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18E3133-B208-54D6-65F9-36297B6146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2953FD7-B8E5-8E25-1198-8700580DB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B1A60-10EC-4957-8125-DF960B4D019E}" type="datetimeFigureOut">
              <a:rPr lang="zh-TW" altLang="en-US" smtClean="0"/>
              <a:t>2025/6/10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267CCCA-DDB7-0ED2-5509-E5ACC8BA5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6C18053-DB20-11DD-96AA-3CE262531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269-08E8-4EB3-8B7D-E6F815BDD6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4984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EFBE0D-2153-4A68-BC3E-C7708885F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CC24A2D-2D9C-768E-19FC-360F1465D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8B7C11-8AA0-0DCB-A224-603A7FD55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B1A60-10EC-4957-8125-DF960B4D019E}" type="datetimeFigureOut">
              <a:rPr lang="zh-TW" altLang="en-US" smtClean="0"/>
              <a:t>2025/6/10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AE1006-AE3B-3E88-BC4C-02E2FB38E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ABD649-251A-D4D2-C943-B3358E5F8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269-08E8-4EB3-8B7D-E6F815BDD6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1125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9C3008A-A2DD-FADA-C9CE-A26A6EC3BF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6FC5787-2451-9B88-13D6-FF9C85338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0E0A131-7212-4421-E8F7-647335337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B1A60-10EC-4957-8125-DF960B4D019E}" type="datetimeFigureOut">
              <a:rPr lang="zh-TW" altLang="en-US" smtClean="0"/>
              <a:t>2025/6/10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06FD41C-4833-73FC-5682-17ACD26FE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BD5E26-D396-64AE-9B72-C88DF98D0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269-08E8-4EB3-8B7D-E6F815BDD6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7798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D3FB9D-423D-3240-3D55-5F9AFA632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126107-A929-C8A1-F94E-D1EE52469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35EAF1-DEA4-7FB7-E895-32FBBAF74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B1A60-10EC-4957-8125-DF960B4D019E}" type="datetimeFigureOut">
              <a:rPr lang="zh-TW" altLang="en-US" smtClean="0"/>
              <a:t>2025/6/10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719B282-3E03-F44F-ADF4-B318D8CDA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9E801D-5AB8-E387-2AE9-25206FA85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269-08E8-4EB3-8B7D-E6F815BDD6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0844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38D5AF-5EF7-DE40-CA8E-91FE05ABE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B4F6DFE-82FA-86FC-DA07-EBC249563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897EAC-4C00-0A66-CC79-87BB3B050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B1A60-10EC-4957-8125-DF960B4D019E}" type="datetimeFigureOut">
              <a:rPr lang="zh-TW" altLang="en-US" smtClean="0"/>
              <a:t>2025/6/10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8B108B4-5A72-81B0-6E2C-AA92EF725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079134-9866-5CB2-A309-394FEDDFC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269-08E8-4EB3-8B7D-E6F815BDD6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5586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25E5A7-ABDE-217D-B21B-5E5031463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9FBBAC-579F-94BD-0701-6C93C3A868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A8014F0-32AD-9C27-103E-7F2F46BF3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8F096AF-0DD4-7973-DEC2-D7DC71DB9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B1A60-10EC-4957-8125-DF960B4D019E}" type="datetimeFigureOut">
              <a:rPr lang="zh-TW" altLang="en-US" smtClean="0"/>
              <a:t>2025/6/10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F5F70C0-B202-1E04-5F2E-092DDA35B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2C97346-3D1E-1C06-6859-8E5D3195D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269-08E8-4EB3-8B7D-E6F815BDD6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454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67934B-C09C-9354-56A2-57FABFAAC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CC225DA-DB34-DD98-8A01-7D1281EB7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AA71705-23BC-C316-17F6-53E0C0B53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CBC5E07-A0AB-1F94-F90F-2AD60313C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F93A492-46DC-C542-58C3-D2BD7A4DC3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52AE6A1-F12D-C5DB-A26E-D17C3286E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B1A60-10EC-4957-8125-DF960B4D019E}" type="datetimeFigureOut">
              <a:rPr lang="zh-TW" altLang="en-US" smtClean="0"/>
              <a:t>2025/6/10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92E95BA-4B33-216A-F05C-4C7651D54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73156D1-77F4-9FBC-E4C4-898E19B8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269-08E8-4EB3-8B7D-E6F815BDD6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430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6DEEC1-F33E-F67C-1718-A8E740CE7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F76E397-90AA-6334-F7B0-2187984B7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B1A60-10EC-4957-8125-DF960B4D019E}" type="datetimeFigureOut">
              <a:rPr lang="zh-TW" altLang="en-US" smtClean="0"/>
              <a:t>2025/6/10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E1DE2C2-7348-5A31-C112-FF0296F8A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4303A11-AFB9-3C64-EBDA-3E07B99DB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269-08E8-4EB3-8B7D-E6F815BDD6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4360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F10C85B-AFD7-8B1E-8C05-1AEB4A42A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B1A60-10EC-4957-8125-DF960B4D019E}" type="datetimeFigureOut">
              <a:rPr lang="zh-TW" altLang="en-US" smtClean="0"/>
              <a:t>2025/6/10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DE7E3F0-A2E5-6D5E-685A-4287768A5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DAD5483-25EB-55C2-C631-44F1FFECB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269-08E8-4EB3-8B7D-E6F815BDD6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2840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DA36A0-0AF0-BD81-19DF-73EC027E7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F97DA9-7F7F-87AA-56C0-4DF3E4B35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928556C-680D-B47D-7B69-B713A24F6C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7DAB331-EE6D-3C25-C6CB-B3D014687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B1A60-10EC-4957-8125-DF960B4D019E}" type="datetimeFigureOut">
              <a:rPr lang="zh-TW" altLang="en-US" smtClean="0"/>
              <a:t>2025/6/10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0B46689-0B56-1F11-B2A5-EB26532E8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44CB40F-3C13-04C3-F9E1-F3E6B6D06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269-08E8-4EB3-8B7D-E6F815BDD6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2268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E3C257-A1ED-1193-1850-7D2BC70D9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4F9D714-7B7A-078E-42D4-C39FDE950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5C741E2-23E1-4535-EE00-BF48533A2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F9BD57E-6787-5E69-0148-05701BFF9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B1A60-10EC-4957-8125-DF960B4D019E}" type="datetimeFigureOut">
              <a:rPr lang="zh-TW" altLang="en-US" smtClean="0"/>
              <a:t>2025/6/10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CF9AEF5-5890-3F57-5428-B6E34EF8F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4FECD6A-9DE7-94A7-E674-0AFE43364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269-08E8-4EB3-8B7D-E6F815BDD6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44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C6802C7-D93E-3D4C-77A4-9F06CCF08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FA66E8F-E6F1-1458-9DBF-4B6B6BD86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03E9A6-D859-B478-B9A2-C39BCAA59E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2B1A60-10EC-4957-8125-DF960B4D019E}" type="datetimeFigureOut">
              <a:rPr lang="zh-TW" altLang="en-US" smtClean="0"/>
              <a:t>2025/6/10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B34492B-876F-7719-55A1-108F6610FA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DA773EB-58E1-D252-8F0A-0360AED461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71C269-08E8-4EB3-8B7D-E6F815BDD6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9921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34BFDEE5-F3CF-0479-E79D-4A2419131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25474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ADB552A9-1C80-8592-CBDE-3171C41C4B69}"/>
              </a:ext>
            </a:extLst>
          </p:cNvPr>
          <p:cNvSpPr txBox="1"/>
          <p:nvPr/>
        </p:nvSpPr>
        <p:spPr>
          <a:xfrm>
            <a:off x="1338300" y="1093060"/>
            <a:ext cx="3822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/>
              <a:t>明新科技大學  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22BF98F-A31D-3D17-A1CA-8F6E9E8A76DF}"/>
              </a:ext>
            </a:extLst>
          </p:cNvPr>
          <p:cNvSpPr txBox="1"/>
          <p:nvPr/>
        </p:nvSpPr>
        <p:spPr>
          <a:xfrm>
            <a:off x="1338300" y="2393868"/>
            <a:ext cx="78816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5400" b="1" u="sng" dirty="0"/>
              <a:t>視窗程式設計 </a:t>
            </a:r>
            <a:r>
              <a:rPr lang="en-US" altLang="zh-TW" sz="5400" b="1" u="sng" dirty="0"/>
              <a:t>– </a:t>
            </a:r>
            <a:r>
              <a:rPr lang="zh-TW" altLang="zh-TW" sz="5400" b="1" u="sng" dirty="0"/>
              <a:t>期末報告</a:t>
            </a:r>
            <a:endParaRPr lang="zh-TW" altLang="zh-TW" sz="5400" u="sng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27FE107-20B7-86CC-FA3B-74179DC3CC3B}"/>
              </a:ext>
            </a:extLst>
          </p:cNvPr>
          <p:cNvSpPr txBox="1"/>
          <p:nvPr/>
        </p:nvSpPr>
        <p:spPr>
          <a:xfrm>
            <a:off x="7618897" y="3829229"/>
            <a:ext cx="408790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2800" b="1" dirty="0"/>
              <a:t>資訊工程系</a:t>
            </a:r>
            <a:r>
              <a:rPr lang="en-US" altLang="zh-TW" sz="2800" b="1" dirty="0"/>
              <a:t> - </a:t>
            </a:r>
            <a:r>
              <a:rPr lang="zh-TW" altLang="zh-TW" sz="2800" b="1" dirty="0"/>
              <a:t>進修部</a:t>
            </a:r>
            <a:endParaRPr lang="zh-TW" altLang="zh-TW" sz="2800" dirty="0"/>
          </a:p>
          <a:p>
            <a:r>
              <a:rPr lang="zh-TW" altLang="zh-TW" sz="2800" b="1" dirty="0"/>
              <a:t>組員 </a:t>
            </a:r>
            <a:endParaRPr lang="zh-TW" altLang="zh-TW" sz="2800" dirty="0"/>
          </a:p>
          <a:p>
            <a:r>
              <a:rPr lang="en-US" altLang="zh-TW" sz="2800" b="1" dirty="0"/>
              <a:t>N11170015 </a:t>
            </a:r>
            <a:r>
              <a:rPr lang="zh-TW" altLang="zh-TW" sz="2800" b="1" dirty="0"/>
              <a:t>蔡嘉 </a:t>
            </a:r>
            <a:endParaRPr lang="zh-TW" altLang="zh-TW" sz="2800" dirty="0"/>
          </a:p>
          <a:p>
            <a:r>
              <a:rPr lang="en-US" altLang="zh-TW" sz="2800" b="1" dirty="0"/>
              <a:t>N11170024 </a:t>
            </a:r>
            <a:r>
              <a:rPr lang="zh-TW" altLang="zh-TW" sz="2800" b="1" dirty="0"/>
              <a:t>劉愷馨</a:t>
            </a:r>
            <a:endParaRPr lang="zh-TW" altLang="zh-TW" sz="2800" dirty="0"/>
          </a:p>
          <a:p>
            <a:r>
              <a:rPr lang="en-US" altLang="zh-TW" sz="2800" b="1" dirty="0"/>
              <a:t>N12172104 </a:t>
            </a:r>
            <a:r>
              <a:rPr lang="zh-TW" altLang="zh-TW" sz="2800" b="1" dirty="0"/>
              <a:t>陳建宏</a:t>
            </a:r>
            <a:endParaRPr lang="zh-TW" altLang="zh-TW" sz="2800" dirty="0"/>
          </a:p>
        </p:txBody>
      </p:sp>
      <p:sp>
        <p:nvSpPr>
          <p:cNvPr id="8" name="文字方塊 1">
            <a:extLst>
              <a:ext uri="{FF2B5EF4-FFF2-40B4-BE49-F238E27FC236}">
                <a16:creationId xmlns:a16="http://schemas.microsoft.com/office/drawing/2014/main" id="{E4FF7C72-862B-81DF-394A-BBAB3F233374}"/>
              </a:ext>
            </a:extLst>
          </p:cNvPr>
          <p:cNvSpPr txBox="1"/>
          <p:nvPr/>
        </p:nvSpPr>
        <p:spPr>
          <a:xfrm>
            <a:off x="1193926" y="4049773"/>
            <a:ext cx="4278630" cy="714375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zh-TW" sz="3600" b="1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猜拳與擲骰子遊戲</a:t>
            </a:r>
            <a:endParaRPr lang="zh-TW" sz="1200" b="1" kern="100" dirty="0"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2800" b="1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 </a:t>
            </a:r>
            <a:endParaRPr lang="zh-TW" sz="1200" kern="100" dirty="0"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779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C50F2002-4308-DF80-A80B-C4A480CA3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72"/>
            <a:ext cx="12192000" cy="6925474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D66ECE02-4BF2-91D2-BE1F-ECD2AAFF86F9}"/>
              </a:ext>
            </a:extLst>
          </p:cNvPr>
          <p:cNvSpPr txBox="1"/>
          <p:nvPr/>
        </p:nvSpPr>
        <p:spPr>
          <a:xfrm>
            <a:off x="1720197" y="859480"/>
            <a:ext cx="27252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600" b="1" dirty="0"/>
              <a:t>目錄</a:t>
            </a:r>
            <a:r>
              <a:rPr lang="zh-TW" altLang="en-US" sz="3200" b="1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DF205A9-F69A-436C-779A-C257DE6E60D3}"/>
              </a:ext>
            </a:extLst>
          </p:cNvPr>
          <p:cNvSpPr txBox="1"/>
          <p:nvPr/>
        </p:nvSpPr>
        <p:spPr>
          <a:xfrm>
            <a:off x="1591420" y="2188392"/>
            <a:ext cx="57080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/>
              <a:t>★ 一</a:t>
            </a:r>
            <a:r>
              <a:rPr lang="en-US" altLang="zh-TW" sz="3600" b="1" dirty="0"/>
              <a:t>. </a:t>
            </a:r>
            <a:r>
              <a:rPr lang="zh-TW" altLang="en-US" sz="3600" b="1" dirty="0"/>
              <a:t>專案簡介</a:t>
            </a:r>
          </a:p>
          <a:p>
            <a:r>
              <a:rPr lang="zh-TW" altLang="en-US" sz="3600" b="1" dirty="0"/>
              <a:t>★ 二</a:t>
            </a:r>
            <a:r>
              <a:rPr lang="en-US" altLang="zh-TW" sz="3600" b="1" dirty="0"/>
              <a:t>. </a:t>
            </a:r>
            <a:r>
              <a:rPr lang="zh-TW" altLang="en-US" sz="3600" b="1" dirty="0"/>
              <a:t>開發工具與環</a:t>
            </a:r>
            <a:r>
              <a:rPr lang="zh-TW" altLang="en-US" sz="3600" dirty="0"/>
              <a:t>境</a:t>
            </a:r>
            <a:endParaRPr lang="en-US" altLang="zh-TW" sz="3600" dirty="0"/>
          </a:p>
          <a:p>
            <a:r>
              <a:rPr lang="zh-TW" altLang="en-US" sz="3600" b="1" dirty="0"/>
              <a:t>★ 三</a:t>
            </a:r>
            <a:r>
              <a:rPr lang="en-US" altLang="zh-TW" sz="3600" b="1" dirty="0"/>
              <a:t>. </a:t>
            </a:r>
            <a:r>
              <a:rPr lang="zh-TW" altLang="en-US" sz="3600" b="1" dirty="0"/>
              <a:t>遊戲功能說明</a:t>
            </a:r>
            <a:endParaRPr lang="en-US" altLang="zh-TW" sz="3600" b="1" dirty="0"/>
          </a:p>
          <a:p>
            <a:r>
              <a:rPr lang="zh-TW" altLang="en-US" sz="3600" b="1" dirty="0"/>
              <a:t>★ 四</a:t>
            </a:r>
            <a:r>
              <a:rPr lang="en-US" altLang="zh-TW" sz="3600" b="1" dirty="0"/>
              <a:t>. </a:t>
            </a:r>
            <a:r>
              <a:rPr lang="zh-TW" altLang="en-US" sz="3600" b="1" dirty="0"/>
              <a:t>程式邏輯設計</a:t>
            </a:r>
            <a:endParaRPr lang="en-US" altLang="zh-TW" sz="3600" b="1" dirty="0"/>
          </a:p>
          <a:p>
            <a:r>
              <a:rPr lang="zh-TW" altLang="en-US" sz="3600" b="1" dirty="0"/>
              <a:t>★ 五</a:t>
            </a:r>
            <a:r>
              <a:rPr lang="en-US" altLang="zh-TW" sz="3600" b="1" dirty="0"/>
              <a:t>.</a:t>
            </a:r>
            <a:r>
              <a:rPr lang="zh-TW" altLang="en-US" sz="3600" b="1" dirty="0"/>
              <a:t> 流程圖</a:t>
            </a:r>
            <a:endParaRPr lang="en-US" altLang="zh-TW" sz="3600" b="1" dirty="0"/>
          </a:p>
          <a:p>
            <a:r>
              <a:rPr lang="zh-TW" altLang="en-US" sz="3600" b="1" dirty="0"/>
              <a:t>★ 六</a:t>
            </a:r>
            <a:r>
              <a:rPr lang="en-US" altLang="zh-TW" sz="3600" b="1" dirty="0"/>
              <a:t>.</a:t>
            </a:r>
            <a:r>
              <a:rPr lang="zh-TW" altLang="en-US" sz="3600" b="1" dirty="0"/>
              <a:t> </a:t>
            </a:r>
            <a:r>
              <a:rPr lang="en-US" altLang="zh-TW" sz="3600" b="1" dirty="0"/>
              <a:t>MUL</a:t>
            </a:r>
            <a:r>
              <a:rPr lang="zh-TW" altLang="en-US" sz="3600" b="1" dirty="0"/>
              <a:t>類別圖</a:t>
            </a:r>
          </a:p>
        </p:txBody>
      </p:sp>
    </p:spTree>
    <p:extLst>
      <p:ext uri="{BB962C8B-B14F-4D97-AF65-F5344CB8AC3E}">
        <p14:creationId xmlns:p14="http://schemas.microsoft.com/office/powerpoint/2010/main" val="924005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E31D2001-AD68-7AA7-D221-E2120CC0E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25474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1D1B7175-6CAB-303A-14E7-C98CD3A892D5}"/>
              </a:ext>
            </a:extLst>
          </p:cNvPr>
          <p:cNvSpPr txBox="1"/>
          <p:nvPr/>
        </p:nvSpPr>
        <p:spPr>
          <a:xfrm>
            <a:off x="1089890" y="732932"/>
            <a:ext cx="36085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b="1" dirty="0">
                <a:solidFill>
                  <a:srgbClr val="7030A0"/>
                </a:solidFill>
              </a:rPr>
              <a:t>(</a:t>
            </a:r>
            <a:r>
              <a:rPr lang="zh-TW" altLang="en-US" sz="4400" b="1" dirty="0">
                <a:solidFill>
                  <a:srgbClr val="7030A0"/>
                </a:solidFill>
              </a:rPr>
              <a:t>一</a:t>
            </a:r>
            <a:r>
              <a:rPr lang="en-US" altLang="zh-TW" sz="4400" b="1" dirty="0">
                <a:solidFill>
                  <a:srgbClr val="7030A0"/>
                </a:solidFill>
              </a:rPr>
              <a:t>)</a:t>
            </a:r>
            <a:r>
              <a:rPr lang="zh-TW" altLang="en-US" sz="4400" b="1" dirty="0">
                <a:solidFill>
                  <a:srgbClr val="7030A0"/>
                </a:solidFill>
              </a:rPr>
              <a:t>專案簡介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FC1C584-BEF3-E1C4-BB62-061D777D6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890" y="2730842"/>
            <a:ext cx="8812867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en-US" sz="2800" b="1" dirty="0">
                <a:latin typeface="Arial" panose="020B0604020202020204" pitchFamily="34" charset="0"/>
              </a:rPr>
              <a:t>●</a:t>
            </a:r>
            <a:r>
              <a:rPr lang="zh-TW" altLang="zh-TW" sz="2800" b="1" dirty="0">
                <a:latin typeface="Arial" panose="020B0604020202020204" pitchFamily="34" charset="0"/>
              </a:rPr>
              <a:t>這是一個基於 Windows Form 應用程式開發的小型遊戲集合。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en-US" sz="2800" b="1" dirty="0">
                <a:latin typeface="Arial" panose="020B0604020202020204" pitchFamily="34" charset="0"/>
              </a:rPr>
              <a:t>●</a:t>
            </a:r>
            <a:r>
              <a:rPr lang="zh-TW" altLang="zh-TW" sz="2800" b="1" dirty="0">
                <a:latin typeface="Arial" panose="020B0604020202020204" pitchFamily="34" charset="0"/>
              </a:rPr>
              <a:t>包含兩個經典遊戲：剪刀、石頭、布 和 擲骰子。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en-US" sz="2800" b="1" dirty="0">
                <a:latin typeface="Arial" panose="020B0604020202020204" pitchFamily="34" charset="0"/>
              </a:rPr>
              <a:t>●</a:t>
            </a:r>
            <a:r>
              <a:rPr lang="zh-TW" altLang="zh-TW" sz="2800" b="1" dirty="0">
                <a:latin typeface="Arial" panose="020B0604020202020204" pitchFamily="34" charset="0"/>
              </a:rPr>
              <a:t>旨在展示基本的 C# 程式設計、使用者介面互動和隨</a:t>
            </a:r>
            <a:r>
              <a:rPr lang="zh-TW" altLang="en-US" sz="2800" b="1" dirty="0">
                <a:latin typeface="Arial" panose="020B0604020202020204" pitchFamily="34" charset="0"/>
              </a:rPr>
              <a:t>  </a:t>
            </a:r>
            <a:r>
              <a:rPr lang="zh-TW" altLang="zh-TW" sz="2800" b="1" dirty="0">
                <a:latin typeface="Arial" panose="020B0604020202020204" pitchFamily="34" charset="0"/>
              </a:rPr>
              <a:t>機數生成應用。 </a:t>
            </a:r>
          </a:p>
        </p:txBody>
      </p:sp>
    </p:spTree>
    <p:extLst>
      <p:ext uri="{BB962C8B-B14F-4D97-AF65-F5344CB8AC3E}">
        <p14:creationId xmlns:p14="http://schemas.microsoft.com/office/powerpoint/2010/main" val="454398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C07C0E9A-1905-2298-A8EE-591E1AB0F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25474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451BF948-30D2-B8B7-63AE-B920C90BFD3E}"/>
              </a:ext>
            </a:extLst>
          </p:cNvPr>
          <p:cNvSpPr txBox="1"/>
          <p:nvPr/>
        </p:nvSpPr>
        <p:spPr>
          <a:xfrm>
            <a:off x="1089890" y="732932"/>
            <a:ext cx="56611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b="1" dirty="0">
                <a:solidFill>
                  <a:srgbClr val="7030A0"/>
                </a:solidFill>
              </a:rPr>
              <a:t>(</a:t>
            </a:r>
            <a:r>
              <a:rPr lang="zh-TW" altLang="en-US" sz="4400" b="1" dirty="0">
                <a:solidFill>
                  <a:srgbClr val="7030A0"/>
                </a:solidFill>
              </a:rPr>
              <a:t>二</a:t>
            </a:r>
            <a:r>
              <a:rPr lang="en-US" altLang="zh-TW" sz="4400" b="1" dirty="0">
                <a:solidFill>
                  <a:srgbClr val="7030A0"/>
                </a:solidFill>
              </a:rPr>
              <a:t>) </a:t>
            </a:r>
            <a:r>
              <a:rPr lang="zh-TW" altLang="en-US" sz="4400" b="1" dirty="0">
                <a:solidFill>
                  <a:srgbClr val="7030A0"/>
                </a:solidFill>
              </a:rPr>
              <a:t>開發工具與環</a:t>
            </a:r>
            <a:r>
              <a:rPr lang="zh-TW" altLang="en-US" sz="4400" dirty="0">
                <a:solidFill>
                  <a:srgbClr val="7030A0"/>
                </a:solidFill>
              </a:rPr>
              <a:t>境</a:t>
            </a:r>
            <a:endParaRPr lang="en-US" altLang="zh-TW" sz="4400" dirty="0">
              <a:solidFill>
                <a:srgbClr val="7030A0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A1AA4F0-6C9F-6156-888C-2CD7FD0DD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7440" y="2274838"/>
            <a:ext cx="651714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3600" b="1" dirty="0">
                <a:latin typeface="Arial" panose="020B0604020202020204" pitchFamily="34" charset="0"/>
              </a:rPr>
              <a:t>● </a:t>
            </a:r>
            <a:r>
              <a:rPr lang="en-US" altLang="zh-TW" sz="3600" b="1" dirty="0"/>
              <a:t>Visual Studio 2022</a:t>
            </a:r>
          </a:p>
          <a:p>
            <a:r>
              <a:rPr lang="zh-TW" altLang="en-US" sz="3600" b="1" dirty="0">
                <a:latin typeface="Arial" panose="020B0604020202020204" pitchFamily="34" charset="0"/>
              </a:rPr>
              <a:t>● </a:t>
            </a:r>
            <a:r>
              <a:rPr lang="zh-TW" altLang="en-US" sz="3600" b="1" dirty="0"/>
              <a:t>程式語言：</a:t>
            </a:r>
            <a:r>
              <a:rPr lang="en-US" altLang="zh-TW" sz="3600" b="1" dirty="0"/>
              <a:t>C#</a:t>
            </a:r>
          </a:p>
          <a:p>
            <a:r>
              <a:rPr lang="zh-TW" altLang="en-US" sz="3600" b="1" dirty="0">
                <a:latin typeface="Arial" panose="020B0604020202020204" pitchFamily="34" charset="0"/>
              </a:rPr>
              <a:t>●</a:t>
            </a:r>
            <a:r>
              <a:rPr lang="en-US" altLang="zh-TW" sz="3600" b="1" dirty="0"/>
              <a:t> </a:t>
            </a:r>
            <a:r>
              <a:rPr lang="zh-TW" altLang="en-US" sz="3600" b="1" dirty="0"/>
              <a:t>專案類型：</a:t>
            </a:r>
            <a:r>
              <a:rPr lang="en-US" altLang="zh-TW" sz="3600" b="1" dirty="0"/>
              <a:t>Windows Forms</a:t>
            </a:r>
          </a:p>
          <a:p>
            <a:r>
              <a:rPr lang="zh-TW" altLang="en-US" sz="3600" b="1" dirty="0">
                <a:latin typeface="Arial" panose="020B0604020202020204" pitchFamily="34" charset="0"/>
              </a:rPr>
              <a:t>●</a:t>
            </a:r>
            <a:r>
              <a:rPr lang="en-US" altLang="zh-TW" sz="3600" b="1" dirty="0"/>
              <a:t> </a:t>
            </a:r>
            <a:r>
              <a:rPr lang="zh-TW" altLang="en-US" sz="3600" b="1" dirty="0"/>
              <a:t>執行平台：</a:t>
            </a:r>
            <a:r>
              <a:rPr lang="en-US" altLang="zh-TW" sz="3600" b="1" dirty="0"/>
              <a:t>Windows 10</a:t>
            </a:r>
          </a:p>
        </p:txBody>
      </p:sp>
    </p:spTree>
    <p:extLst>
      <p:ext uri="{BB962C8B-B14F-4D97-AF65-F5344CB8AC3E}">
        <p14:creationId xmlns:p14="http://schemas.microsoft.com/office/powerpoint/2010/main" val="562663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82669869-20AD-719E-5B67-DAD054355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7474"/>
            <a:ext cx="12192000" cy="6925474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B2DE56A6-5BE3-9D84-B1FD-DFA7D29C743A}"/>
              </a:ext>
            </a:extLst>
          </p:cNvPr>
          <p:cNvSpPr txBox="1"/>
          <p:nvPr/>
        </p:nvSpPr>
        <p:spPr>
          <a:xfrm>
            <a:off x="1089890" y="732932"/>
            <a:ext cx="50871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b="1" dirty="0">
                <a:solidFill>
                  <a:srgbClr val="7030A0"/>
                </a:solidFill>
              </a:rPr>
              <a:t>(</a:t>
            </a:r>
            <a:r>
              <a:rPr lang="zh-TW" altLang="en-US" sz="4400" b="1" dirty="0">
                <a:solidFill>
                  <a:srgbClr val="7030A0"/>
                </a:solidFill>
              </a:rPr>
              <a:t>三</a:t>
            </a:r>
            <a:r>
              <a:rPr lang="en-US" altLang="zh-TW" sz="4400" b="1" dirty="0">
                <a:solidFill>
                  <a:srgbClr val="7030A0"/>
                </a:solidFill>
              </a:rPr>
              <a:t>) </a:t>
            </a:r>
            <a:r>
              <a:rPr lang="zh-TW" altLang="en-US" sz="4400" b="1" dirty="0">
                <a:solidFill>
                  <a:srgbClr val="7030A0"/>
                </a:solidFill>
              </a:rPr>
              <a:t>遊戲功能說明</a:t>
            </a:r>
            <a:endParaRPr lang="en-US" altLang="zh-TW" sz="4400" b="1" dirty="0">
              <a:solidFill>
                <a:srgbClr val="7030A0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AFA458B-AFCC-2815-5C9A-13E85CD47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890" y="2302779"/>
            <a:ext cx="706228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zh-TW" altLang="en-US" sz="2800" b="1" dirty="0">
                <a:latin typeface="Arial" panose="020B0604020202020204" pitchFamily="34" charset="0"/>
              </a:rPr>
              <a:t>● </a:t>
            </a:r>
            <a:r>
              <a:rPr lang="zh-TW" altLang="en-US" sz="2800" b="1" dirty="0"/>
              <a:t>主選單可選擇遊戲</a:t>
            </a:r>
          </a:p>
          <a:p>
            <a:r>
              <a:rPr lang="zh-TW" altLang="en-US" sz="2800" b="1" dirty="0">
                <a:latin typeface="Arial" panose="020B0604020202020204" pitchFamily="34" charset="0"/>
              </a:rPr>
              <a:t>●</a:t>
            </a:r>
            <a:r>
              <a:rPr lang="en-US" altLang="zh-TW" sz="2800" b="1" dirty="0"/>
              <a:t> </a:t>
            </a:r>
            <a:r>
              <a:rPr lang="zh-TW" altLang="en-US" sz="2800" b="1" dirty="0"/>
              <a:t>猜拳遊戲：剪刀、石頭、布 與電腦對戰</a:t>
            </a:r>
          </a:p>
          <a:p>
            <a:r>
              <a:rPr lang="zh-TW" altLang="en-US" sz="2800" b="1" dirty="0">
                <a:latin typeface="Arial" panose="020B0604020202020204" pitchFamily="34" charset="0"/>
              </a:rPr>
              <a:t>●</a:t>
            </a:r>
            <a:r>
              <a:rPr lang="en-US" altLang="zh-TW" sz="2800" b="1" dirty="0"/>
              <a:t> </a:t>
            </a:r>
            <a:r>
              <a:rPr lang="zh-TW" altLang="en-US" sz="2800" b="1" dirty="0"/>
              <a:t>擲骰子遊戲：隨機產生 </a:t>
            </a:r>
            <a:r>
              <a:rPr lang="en-US" altLang="zh-TW" sz="2800" b="1" dirty="0"/>
              <a:t>1~6 </a:t>
            </a:r>
            <a:r>
              <a:rPr lang="zh-TW" altLang="en-US" sz="2800" b="1" dirty="0"/>
              <a:t>點數</a:t>
            </a:r>
          </a:p>
        </p:txBody>
      </p:sp>
    </p:spTree>
    <p:extLst>
      <p:ext uri="{BB962C8B-B14F-4D97-AF65-F5344CB8AC3E}">
        <p14:creationId xmlns:p14="http://schemas.microsoft.com/office/powerpoint/2010/main" val="1382359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D26BB39D-ADCF-D9C8-331C-A3420F957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72"/>
            <a:ext cx="12192000" cy="6925474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8F2607C1-5F12-1752-3404-0237B31FE793}"/>
              </a:ext>
            </a:extLst>
          </p:cNvPr>
          <p:cNvSpPr txBox="1"/>
          <p:nvPr/>
        </p:nvSpPr>
        <p:spPr>
          <a:xfrm>
            <a:off x="1157984" y="839936"/>
            <a:ext cx="50871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b="1" dirty="0">
                <a:solidFill>
                  <a:srgbClr val="7030A0"/>
                </a:solidFill>
              </a:rPr>
              <a:t>(</a:t>
            </a:r>
            <a:r>
              <a:rPr lang="zh-TW" altLang="en-US" sz="4400" b="1" dirty="0">
                <a:solidFill>
                  <a:srgbClr val="7030A0"/>
                </a:solidFill>
              </a:rPr>
              <a:t>四</a:t>
            </a:r>
            <a:r>
              <a:rPr lang="en-US" altLang="zh-TW" sz="4400" b="1" dirty="0">
                <a:solidFill>
                  <a:srgbClr val="7030A0"/>
                </a:solidFill>
              </a:rPr>
              <a:t>) </a:t>
            </a:r>
            <a:r>
              <a:rPr lang="zh-TW" altLang="en-US" sz="4400" b="1" dirty="0">
                <a:solidFill>
                  <a:srgbClr val="7030A0"/>
                </a:solidFill>
              </a:rPr>
              <a:t>程式邏輯設計</a:t>
            </a:r>
            <a:endParaRPr lang="en-US" altLang="zh-TW" sz="4400" b="1" dirty="0">
              <a:solidFill>
                <a:srgbClr val="7030A0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A07E644-8752-A248-F132-9FE84637A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285" y="2289588"/>
            <a:ext cx="10807429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en-US" sz="2800" dirty="0">
                <a:latin typeface="Arial" panose="020B0604020202020204" pitchFamily="34" charset="0"/>
              </a:rPr>
              <a:t>●</a:t>
            </a: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事件驅動程式設計：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按鈕點擊事件 (btnRockPaperScissors_Click, btnDiceGame_Click)。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en-US" sz="2800" dirty="0">
                <a:latin typeface="Arial" panose="020B0604020202020204" pitchFamily="34" charset="0"/>
              </a:rPr>
              <a:t>●</a:t>
            </a: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隨機數生成：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如何使用 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Random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類別來模擬電腦出拳或骰子點數</a:t>
            </a:r>
            <a:endParaRPr kumimoji="0" lang="zh-TW" altLang="zh-TW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en-US" sz="2800" dirty="0">
                <a:latin typeface="Arial" panose="020B0604020202020204" pitchFamily="34" charset="0"/>
              </a:rPr>
              <a:t>●</a:t>
            </a: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條件判斷：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根據遊戲規則判斷勝負 (if/else if/else)。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en-US" sz="2800" dirty="0">
                <a:latin typeface="Arial" panose="020B0604020202020204" pitchFamily="34" charset="0"/>
              </a:rPr>
              <a:t>●</a:t>
            </a: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使用者介面更新：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如何透過程式碼更新 Label 或其他控制項顯示結果。 </a:t>
            </a:r>
          </a:p>
        </p:txBody>
      </p:sp>
    </p:spTree>
    <p:extLst>
      <p:ext uri="{BB962C8B-B14F-4D97-AF65-F5344CB8AC3E}">
        <p14:creationId xmlns:p14="http://schemas.microsoft.com/office/powerpoint/2010/main" val="1585614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E55F7259-BF4E-0594-0E38-1DEDE3ABE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018" y="-33737"/>
            <a:ext cx="12192000" cy="6925474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99BCA0E9-2378-94C7-28F7-175B0A3094A0}"/>
              </a:ext>
            </a:extLst>
          </p:cNvPr>
          <p:cNvSpPr txBox="1"/>
          <p:nvPr/>
        </p:nvSpPr>
        <p:spPr>
          <a:xfrm>
            <a:off x="1157984" y="839936"/>
            <a:ext cx="50871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b="1" dirty="0">
                <a:solidFill>
                  <a:srgbClr val="7030A0"/>
                </a:solidFill>
              </a:rPr>
              <a:t>(</a:t>
            </a:r>
            <a:r>
              <a:rPr lang="zh-TW" altLang="en-US" sz="4400" b="1" dirty="0">
                <a:solidFill>
                  <a:srgbClr val="7030A0"/>
                </a:solidFill>
              </a:rPr>
              <a:t>五</a:t>
            </a:r>
            <a:r>
              <a:rPr lang="en-US" altLang="zh-TW" sz="4400" b="1" dirty="0">
                <a:solidFill>
                  <a:srgbClr val="7030A0"/>
                </a:solidFill>
              </a:rPr>
              <a:t>)</a:t>
            </a:r>
            <a:r>
              <a:rPr lang="zh-TW" altLang="en-US" sz="4400" b="1" dirty="0">
                <a:solidFill>
                  <a:srgbClr val="7030A0"/>
                </a:solidFill>
              </a:rPr>
              <a:t> 流程圖</a:t>
            </a:r>
            <a:endParaRPr lang="en-US" altLang="zh-TW" sz="4400" b="1" dirty="0">
              <a:solidFill>
                <a:srgbClr val="7030A0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FDF933BA-01F6-114B-C6EB-7C41AB00D7C0}"/>
              </a:ext>
            </a:extLst>
          </p:cNvPr>
          <p:cNvSpPr/>
          <p:nvPr/>
        </p:nvSpPr>
        <p:spPr>
          <a:xfrm>
            <a:off x="1012537" y="2877537"/>
            <a:ext cx="1990725" cy="847725"/>
          </a:xfrm>
          <a:prstGeom prst="ellipse">
            <a:avLst/>
          </a:prstGeom>
          <a:noFill/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US" sz="2400" b="1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Start   </a:t>
            </a:r>
            <a:endParaRPr lang="zh-TW" sz="1200" kern="100" dirty="0"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2D5610C4-81A3-4187-1B37-E7A2945600DF}"/>
              </a:ext>
            </a:extLst>
          </p:cNvPr>
          <p:cNvCxnSpPr>
            <a:cxnSpLocks/>
          </p:cNvCxnSpPr>
          <p:nvPr/>
        </p:nvCxnSpPr>
        <p:spPr>
          <a:xfrm>
            <a:off x="3162746" y="3327568"/>
            <a:ext cx="757500" cy="0"/>
          </a:xfrm>
          <a:prstGeom prst="straightConnector1">
            <a:avLst/>
          </a:prstGeom>
          <a:ln w="57150">
            <a:solidFill>
              <a:srgbClr val="EE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菱形 8">
            <a:extLst>
              <a:ext uri="{FF2B5EF4-FFF2-40B4-BE49-F238E27FC236}">
                <a16:creationId xmlns:a16="http://schemas.microsoft.com/office/drawing/2014/main" id="{AD41153F-3DB2-2CDC-6008-13A2317F12CE}"/>
              </a:ext>
            </a:extLst>
          </p:cNvPr>
          <p:cNvSpPr/>
          <p:nvPr/>
        </p:nvSpPr>
        <p:spPr>
          <a:xfrm>
            <a:off x="4051015" y="2575093"/>
            <a:ext cx="1819275" cy="1504950"/>
          </a:xfrm>
          <a:prstGeom prst="diamond">
            <a:avLst/>
          </a:prstGeom>
          <a:noFill/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800"/>
              </a:spcAft>
            </a:pPr>
            <a:r>
              <a:rPr lang="zh-TW" sz="1400" b="1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選擇遊戲</a:t>
            </a:r>
            <a:r>
              <a:rPr lang="en-US" sz="1400" b="1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</a:t>
            </a:r>
            <a:endParaRPr lang="zh-TW" sz="1200" kern="100" dirty="0"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56548AE-B155-9FB8-2348-9F7DECE02EDF}"/>
              </a:ext>
            </a:extLst>
          </p:cNvPr>
          <p:cNvCxnSpPr>
            <a:cxnSpLocks/>
          </p:cNvCxnSpPr>
          <p:nvPr/>
        </p:nvCxnSpPr>
        <p:spPr>
          <a:xfrm>
            <a:off x="5975071" y="3327568"/>
            <a:ext cx="727286" cy="0"/>
          </a:xfrm>
          <a:prstGeom prst="straightConnector1">
            <a:avLst/>
          </a:prstGeom>
          <a:ln w="57150">
            <a:solidFill>
              <a:srgbClr val="EE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02D85648-BC8A-7EFA-CA4C-84645637E8EB}"/>
              </a:ext>
            </a:extLst>
          </p:cNvPr>
          <p:cNvSpPr/>
          <p:nvPr/>
        </p:nvSpPr>
        <p:spPr>
          <a:xfrm>
            <a:off x="6789542" y="2770356"/>
            <a:ext cx="1476375" cy="1000125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200"/>
              </a:lnSpc>
              <a:spcAft>
                <a:spcPts val="800"/>
              </a:spcAft>
              <a:buNone/>
            </a:pPr>
            <a:r>
              <a:rPr lang="zh-TW" sz="1200" b="1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玩家與電腦</a:t>
            </a:r>
            <a:endParaRPr lang="zh-TW" sz="1200" kern="100" dirty="0"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800"/>
              </a:spcAft>
            </a:pPr>
            <a:r>
              <a:rPr lang="zh-TW" sz="1200" b="1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隨機擲骰子點數</a:t>
            </a:r>
            <a:endParaRPr lang="zh-TW" sz="1200" kern="100" dirty="0"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2279D231-713C-6CC3-3F65-69F781112B31}"/>
              </a:ext>
            </a:extLst>
          </p:cNvPr>
          <p:cNvCxnSpPr>
            <a:cxnSpLocks/>
          </p:cNvCxnSpPr>
          <p:nvPr/>
        </p:nvCxnSpPr>
        <p:spPr>
          <a:xfrm>
            <a:off x="8353102" y="3327568"/>
            <a:ext cx="657043" cy="0"/>
          </a:xfrm>
          <a:prstGeom prst="straightConnector1">
            <a:avLst/>
          </a:prstGeom>
          <a:ln w="57150">
            <a:solidFill>
              <a:srgbClr val="EE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橢圓 16">
            <a:extLst>
              <a:ext uri="{FF2B5EF4-FFF2-40B4-BE49-F238E27FC236}">
                <a16:creationId xmlns:a16="http://schemas.microsoft.com/office/drawing/2014/main" id="{61438ED9-ABE6-3CD8-D927-6CFA77BA16CE}"/>
              </a:ext>
            </a:extLst>
          </p:cNvPr>
          <p:cNvSpPr/>
          <p:nvPr/>
        </p:nvSpPr>
        <p:spPr>
          <a:xfrm>
            <a:off x="9073845" y="2770356"/>
            <a:ext cx="1533525" cy="1000125"/>
          </a:xfrm>
          <a:prstGeom prst="ellipse">
            <a:avLst/>
          </a:prstGeom>
          <a:noFill/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US" sz="2200" b="1" kern="100">
                <a:solidFill>
                  <a:srgbClr val="000000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End    </a:t>
            </a:r>
            <a:endParaRPr lang="zh-TW" sz="1200" kern="100"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44A2078-CE98-D553-C78E-AA1163F23E55}"/>
              </a:ext>
            </a:extLst>
          </p:cNvPr>
          <p:cNvSpPr/>
          <p:nvPr/>
        </p:nvSpPr>
        <p:spPr>
          <a:xfrm>
            <a:off x="4222464" y="4723180"/>
            <a:ext cx="1476375" cy="1000125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200"/>
              </a:lnSpc>
              <a:spcAft>
                <a:spcPts val="800"/>
              </a:spcAft>
              <a:buNone/>
            </a:pPr>
            <a:r>
              <a:rPr lang="zh-TW" sz="1400" b="1" kern="100">
                <a:solidFill>
                  <a:srgbClr val="000000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玩家選擇出手</a:t>
            </a:r>
            <a:endParaRPr lang="zh-TW" sz="1200" kern="100"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800"/>
              </a:spcAft>
            </a:pPr>
            <a:r>
              <a:rPr lang="zh-TW" sz="1400" b="1" kern="100">
                <a:solidFill>
                  <a:srgbClr val="000000"/>
                </a:solidFill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電腦隨機出手</a:t>
            </a:r>
            <a:endParaRPr lang="zh-TW" sz="1200" kern="100"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4AC3969A-E021-BC4C-ED92-3B2C3A89956B}"/>
              </a:ext>
            </a:extLst>
          </p:cNvPr>
          <p:cNvCxnSpPr>
            <a:cxnSpLocks/>
          </p:cNvCxnSpPr>
          <p:nvPr/>
        </p:nvCxnSpPr>
        <p:spPr>
          <a:xfrm>
            <a:off x="4960651" y="4182893"/>
            <a:ext cx="0" cy="540287"/>
          </a:xfrm>
          <a:prstGeom prst="straightConnector1">
            <a:avLst/>
          </a:prstGeom>
          <a:ln w="57150">
            <a:solidFill>
              <a:srgbClr val="EE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FF300341-1388-246B-C667-C521662251FA}"/>
              </a:ext>
            </a:extLst>
          </p:cNvPr>
          <p:cNvCxnSpPr>
            <a:cxnSpLocks/>
          </p:cNvCxnSpPr>
          <p:nvPr/>
        </p:nvCxnSpPr>
        <p:spPr>
          <a:xfrm>
            <a:off x="5698839" y="5223242"/>
            <a:ext cx="414176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27C61E9F-7A53-8C21-C488-29EEAC09C14F}"/>
              </a:ext>
            </a:extLst>
          </p:cNvPr>
          <p:cNvCxnSpPr>
            <a:cxnSpLocks/>
          </p:cNvCxnSpPr>
          <p:nvPr/>
        </p:nvCxnSpPr>
        <p:spPr>
          <a:xfrm flipV="1">
            <a:off x="9840607" y="3898257"/>
            <a:ext cx="0" cy="1324985"/>
          </a:xfrm>
          <a:prstGeom prst="straightConnector1">
            <a:avLst/>
          </a:prstGeom>
          <a:ln w="57150">
            <a:solidFill>
              <a:srgbClr val="EE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330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FC7DC124-833C-3533-89CD-CBD630634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25474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3EAB1D88-10BE-AAA5-4578-117DB65AF927}"/>
              </a:ext>
            </a:extLst>
          </p:cNvPr>
          <p:cNvSpPr txBox="1"/>
          <p:nvPr/>
        </p:nvSpPr>
        <p:spPr>
          <a:xfrm>
            <a:off x="552444" y="2292061"/>
            <a:ext cx="1019215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__________________</a:t>
            </a:r>
            <a:r>
              <a:rPr lang="zh-TW" altLang="en-US" dirty="0"/>
              <a:t>              </a:t>
            </a:r>
          </a:p>
          <a:p>
            <a:r>
              <a:rPr lang="zh-TW" altLang="en-US" dirty="0"/>
              <a:t>|      Form1                   |  ← </a:t>
            </a:r>
            <a:r>
              <a:rPr lang="en-US" altLang="zh-TW" dirty="0"/>
              <a:t>(</a:t>
            </a:r>
            <a:r>
              <a:rPr lang="zh-TW" altLang="en-US" dirty="0"/>
              <a:t>主控介面</a:t>
            </a:r>
            <a:r>
              <a:rPr lang="en-US" altLang="zh-TW" dirty="0"/>
              <a:t>)</a:t>
            </a:r>
            <a:endParaRPr lang="zh-TW" altLang="en-US" dirty="0"/>
          </a:p>
          <a:p>
            <a:r>
              <a:rPr lang="en-US" altLang="zh-TW" dirty="0"/>
              <a:t>__________________</a:t>
            </a:r>
            <a:r>
              <a:rPr lang="zh-TW" altLang="en-US" dirty="0"/>
              <a:t>              </a:t>
            </a:r>
          </a:p>
          <a:p>
            <a:r>
              <a:rPr lang="zh-TW" altLang="en-US" dirty="0"/>
              <a:t>| - btnRPS: Button   | ← </a:t>
            </a:r>
            <a:r>
              <a:rPr lang="en-US" altLang="zh-TW" dirty="0"/>
              <a:t>(</a:t>
            </a:r>
            <a:r>
              <a:rPr lang="zh-TW" altLang="en-US" dirty="0"/>
              <a:t>剪刀石頭布按鈕）           </a:t>
            </a:r>
          </a:p>
          <a:p>
            <a:r>
              <a:rPr lang="zh-TW" altLang="en-US" dirty="0"/>
              <a:t>| - btnDice: Button  | ← </a:t>
            </a:r>
            <a:r>
              <a:rPr lang="en-US" altLang="zh-TW" dirty="0"/>
              <a:t>(</a:t>
            </a:r>
            <a:r>
              <a:rPr lang="zh-TW" altLang="en-US" dirty="0"/>
              <a:t>擲骰子按鈕）            </a:t>
            </a:r>
          </a:p>
          <a:p>
            <a:r>
              <a:rPr lang="en-US" altLang="zh-TW" dirty="0"/>
              <a:t>__________________ </a:t>
            </a:r>
          </a:p>
          <a:p>
            <a:r>
              <a:rPr lang="zh-TW" altLang="en-US" dirty="0"/>
              <a:t>| + Form1_Load()     | ← </a:t>
            </a:r>
            <a:r>
              <a:rPr lang="en-US" altLang="zh-TW" dirty="0"/>
              <a:t>(</a:t>
            </a:r>
            <a:r>
              <a:rPr lang="zh-TW" altLang="en-US" dirty="0"/>
              <a:t>表單載入時執行</a:t>
            </a:r>
            <a:r>
              <a:rPr lang="en-US" altLang="zh-TW" dirty="0"/>
              <a:t>)</a:t>
            </a:r>
            <a:endParaRPr lang="zh-TW" altLang="en-US" dirty="0"/>
          </a:p>
          <a:p>
            <a:r>
              <a:rPr lang="zh-TW" altLang="en-US" dirty="0"/>
              <a:t>| + btnRPS_Click()   | ← </a:t>
            </a:r>
            <a:r>
              <a:rPr lang="en-US" altLang="zh-TW" dirty="0"/>
              <a:t>(</a:t>
            </a:r>
            <a:r>
              <a:rPr lang="zh-TW" altLang="en-US" dirty="0"/>
              <a:t>猜拳按鈕被按下時執行</a:t>
            </a:r>
            <a:r>
              <a:rPr lang="en-US" altLang="zh-TW" dirty="0"/>
              <a:t>)</a:t>
            </a:r>
            <a:r>
              <a:rPr lang="zh-TW" altLang="en-US" dirty="0"/>
              <a:t>       ───────────▶ 使用 GameEngine 方法 </a:t>
            </a:r>
            <a:endParaRPr lang="en-US" altLang="zh-TW" dirty="0"/>
          </a:p>
          <a:p>
            <a:r>
              <a:rPr lang="zh-TW" altLang="en-US" dirty="0"/>
              <a:t>| + btnDice_Click()  | ← </a:t>
            </a:r>
            <a:r>
              <a:rPr lang="en-US" altLang="zh-TW" dirty="0"/>
              <a:t>(</a:t>
            </a:r>
            <a:r>
              <a:rPr lang="zh-TW" altLang="en-US" dirty="0"/>
              <a:t>擲骰子按鈕被按下時執行</a:t>
            </a:r>
            <a:r>
              <a:rPr lang="en-US" altLang="zh-TW" dirty="0"/>
              <a:t>)</a:t>
            </a:r>
            <a:endParaRPr lang="zh-TW" altLang="en-US" dirty="0"/>
          </a:p>
          <a:p>
            <a:r>
              <a:rPr lang="en-US" altLang="zh-TW" dirty="0"/>
              <a:t>__________________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016532A-8C71-6533-946F-520F791D6C80}"/>
              </a:ext>
            </a:extLst>
          </p:cNvPr>
          <p:cNvSpPr txBox="1"/>
          <p:nvPr/>
        </p:nvSpPr>
        <p:spPr>
          <a:xfrm>
            <a:off x="1145013" y="761310"/>
            <a:ext cx="50871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b="1" dirty="0">
                <a:solidFill>
                  <a:srgbClr val="7030A0"/>
                </a:solidFill>
              </a:rPr>
              <a:t>(</a:t>
            </a:r>
            <a:r>
              <a:rPr lang="zh-TW" altLang="en-US" sz="4400" b="1" dirty="0">
                <a:solidFill>
                  <a:srgbClr val="7030A0"/>
                </a:solidFill>
              </a:rPr>
              <a:t>六</a:t>
            </a:r>
            <a:r>
              <a:rPr lang="en-US" altLang="zh-TW" sz="4400" b="1" dirty="0">
                <a:solidFill>
                  <a:srgbClr val="7030A0"/>
                </a:solidFill>
              </a:rPr>
              <a:t>)</a:t>
            </a:r>
            <a:r>
              <a:rPr lang="zh-TW" altLang="en-US" sz="4400" b="1" dirty="0">
                <a:solidFill>
                  <a:srgbClr val="7030A0"/>
                </a:solidFill>
              </a:rPr>
              <a:t> </a:t>
            </a:r>
            <a:r>
              <a:rPr lang="en-US" altLang="zh-TW" sz="4400" b="1" dirty="0">
                <a:solidFill>
                  <a:srgbClr val="7030A0"/>
                </a:solidFill>
              </a:rPr>
              <a:t>MUL</a:t>
            </a:r>
            <a:r>
              <a:rPr lang="zh-TW" altLang="en-US" sz="4400" b="1" dirty="0">
                <a:solidFill>
                  <a:srgbClr val="7030A0"/>
                </a:solidFill>
              </a:rPr>
              <a:t>類別圖</a:t>
            </a:r>
            <a:endParaRPr lang="en-US" altLang="zh-TW" sz="4400" b="1" dirty="0">
              <a:solidFill>
                <a:srgbClr val="7030A0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331D4D5-0297-943A-ED29-DC15B8DF400F}"/>
              </a:ext>
            </a:extLst>
          </p:cNvPr>
          <p:cNvSpPr txBox="1"/>
          <p:nvPr/>
        </p:nvSpPr>
        <p:spPr>
          <a:xfrm>
            <a:off x="5877530" y="2292061"/>
            <a:ext cx="608546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__________________</a:t>
            </a:r>
          </a:p>
          <a:p>
            <a:r>
              <a:rPr lang="zh-TW" altLang="en-US" dirty="0"/>
              <a:t>GameEngine              |   ← </a:t>
            </a:r>
            <a:r>
              <a:rPr lang="en-US" altLang="zh-TW" dirty="0"/>
              <a:t>(</a:t>
            </a:r>
            <a:r>
              <a:rPr lang="zh-TW" altLang="en-US" dirty="0"/>
              <a:t>邏輯核心，負責遊戲計算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__________________ </a:t>
            </a:r>
          </a:p>
          <a:p>
            <a:r>
              <a:rPr lang="zh-TW" altLang="en-US" dirty="0"/>
              <a:t>| + PlayRPS(): string |   ← </a:t>
            </a:r>
            <a:r>
              <a:rPr lang="en-US" altLang="zh-TW" dirty="0"/>
              <a:t>(</a:t>
            </a:r>
            <a:r>
              <a:rPr lang="zh-TW" altLang="en-US" dirty="0"/>
              <a:t>執行猜拳邏輯，回傳結果字串</a:t>
            </a:r>
            <a:r>
              <a:rPr lang="en-US" altLang="zh-TW" dirty="0"/>
              <a:t>)</a:t>
            </a:r>
            <a:endParaRPr lang="zh-TW" altLang="en-US" dirty="0"/>
          </a:p>
          <a:p>
            <a:r>
              <a:rPr lang="zh-TW" altLang="en-US" dirty="0"/>
              <a:t>| + RollDice(): int       |   ← </a:t>
            </a:r>
            <a:r>
              <a:rPr lang="en-US" altLang="zh-TW" dirty="0"/>
              <a:t>(</a:t>
            </a:r>
            <a:r>
              <a:rPr lang="zh-TW" altLang="en-US" dirty="0"/>
              <a:t>擲骰子邏輯，回傳 </a:t>
            </a:r>
            <a:r>
              <a:rPr lang="en-US" altLang="zh-TW" dirty="0"/>
              <a:t>1~6 </a:t>
            </a:r>
            <a:r>
              <a:rPr lang="zh-TW" altLang="en-US" dirty="0"/>
              <a:t>的整數</a:t>
            </a:r>
            <a:r>
              <a:rPr lang="en-US" altLang="zh-TW" dirty="0"/>
              <a:t>)</a:t>
            </a:r>
            <a:endParaRPr lang="zh-TW" altLang="en-US" dirty="0"/>
          </a:p>
          <a:p>
            <a:r>
              <a:rPr lang="en-US" altLang="zh-TW" dirty="0"/>
              <a:t>__________________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3258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F576508D-D4AE-0EB2-409E-B106DA85D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25474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E394F5AE-5BD5-D408-7C35-E8451B94D6C5}"/>
              </a:ext>
            </a:extLst>
          </p:cNvPr>
          <p:cNvSpPr txBox="1"/>
          <p:nvPr/>
        </p:nvSpPr>
        <p:spPr>
          <a:xfrm>
            <a:off x="1460966" y="1534460"/>
            <a:ext cx="50871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7200" b="1" dirty="0">
                <a:solidFill>
                  <a:srgbClr val="7030A0"/>
                </a:solidFill>
              </a:rPr>
              <a:t>報告結束 </a:t>
            </a:r>
            <a:endParaRPr lang="en-US" altLang="zh-TW" sz="7200" b="1" dirty="0">
              <a:solidFill>
                <a:srgbClr val="7030A0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54C71B4-B836-C103-957E-3E7087F0F053}"/>
              </a:ext>
            </a:extLst>
          </p:cNvPr>
          <p:cNvSpPr txBox="1"/>
          <p:nvPr/>
        </p:nvSpPr>
        <p:spPr>
          <a:xfrm>
            <a:off x="3860455" y="3685206"/>
            <a:ext cx="50871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>
                <a:solidFill>
                  <a:srgbClr val="7030A0"/>
                </a:solidFill>
              </a:rPr>
              <a:t>謝謝大家聆聽 </a:t>
            </a:r>
            <a:r>
              <a:rPr lang="en-US" altLang="zh-TW" sz="4400" b="1" dirty="0">
                <a:solidFill>
                  <a:srgbClr val="7030A0"/>
                </a:solidFill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2810593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437</Words>
  <Application>Microsoft Office PowerPoint</Application>
  <PresentationFormat>寬螢幕</PresentationFormat>
  <Paragraphs>62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Arial Unicode MS</vt:lpstr>
      <vt:lpstr>Aptos</vt:lpstr>
      <vt:lpstr>Aptos Display</vt:lpstr>
      <vt:lpstr>Arial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Jia Cai</dc:creator>
  <cp:lastModifiedBy>Jia Cai</cp:lastModifiedBy>
  <cp:revision>7</cp:revision>
  <dcterms:created xsi:type="dcterms:W3CDTF">2025-06-09T15:19:12Z</dcterms:created>
  <dcterms:modified xsi:type="dcterms:W3CDTF">2025-06-09T16:42:52Z</dcterms:modified>
</cp:coreProperties>
</file>