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651" r:id="rId3"/>
    <p:sldId id="461" r:id="rId5"/>
    <p:sldId id="583" r:id="rId6"/>
    <p:sldId id="611" r:id="rId7"/>
    <p:sldId id="612" r:id="rId8"/>
    <p:sldId id="642" r:id="rId9"/>
    <p:sldId id="616" r:id="rId10"/>
    <p:sldId id="643" r:id="rId11"/>
    <p:sldId id="622" r:id="rId12"/>
    <p:sldId id="686" r:id="rId13"/>
    <p:sldId id="690" r:id="rId14"/>
    <p:sldId id="691" r:id="rId15"/>
    <p:sldId id="692" r:id="rId16"/>
    <p:sldId id="644" r:id="rId17"/>
    <p:sldId id="633" r:id="rId18"/>
    <p:sldId id="693" r:id="rId19"/>
    <p:sldId id="645" r:id="rId20"/>
    <p:sldId id="625" r:id="rId21"/>
    <p:sldId id="648" r:id="rId22"/>
  </p:sldIdLst>
  <p:sldSz cx="12198350" cy="685800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D3C"/>
    <a:srgbClr val="C00000"/>
    <a:srgbClr val="F8F8F8"/>
    <a:srgbClr val="781E19"/>
    <a:srgbClr val="A9BECB"/>
    <a:srgbClr val="DDDDDD"/>
    <a:srgbClr val="21A3D0"/>
    <a:srgbClr val="AF1D5C"/>
    <a:srgbClr val="D01C63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964" autoAdjust="0"/>
    <p:restoredTop sz="96318" autoAdjust="0"/>
  </p:normalViewPr>
  <p:slideViewPr>
    <p:cSldViewPr snapToObjects="1">
      <p:cViewPr varScale="1">
        <p:scale>
          <a:sx n="127" d="100"/>
          <a:sy n="127" d="100"/>
        </p:scale>
        <p:origin x="-120" y="-102"/>
      </p:cViewPr>
      <p:guideLst>
        <p:guide orient="horz" pos="2148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64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4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  <a:endParaRPr 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907" y="1600201"/>
            <a:ext cx="10514536" cy="42770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637" y="697821"/>
            <a:ext cx="3605048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637" y="697821"/>
            <a:ext cx="3605048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07" y="1600201"/>
            <a:ext cx="10514536" cy="4277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6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3810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9523" y="0"/>
            <a:ext cx="12180352" cy="3795586"/>
          </a:xfrm>
          <a:prstGeom prst="rect">
            <a:avLst/>
          </a:prstGeom>
          <a:solidFill>
            <a:srgbClr val="34343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1516" y="5488006"/>
            <a:ext cx="2291995" cy="321203"/>
            <a:chOff x="3079994" y="5783863"/>
            <a:chExt cx="3383255" cy="474135"/>
          </a:xfrm>
        </p:grpSpPr>
        <p:sp>
          <p:nvSpPr>
            <p:cNvPr id="3" name="Freeform 7"/>
            <p:cNvSpPr/>
            <p:nvPr/>
          </p:nvSpPr>
          <p:spPr bwMode="auto">
            <a:xfrm>
              <a:off x="3079994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" name="Freeform 8"/>
            <p:cNvSpPr>
              <a:spLocks noEditPoints="1"/>
            </p:cNvSpPr>
            <p:nvPr/>
          </p:nvSpPr>
          <p:spPr bwMode="auto">
            <a:xfrm>
              <a:off x="3202232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TextBox 82"/>
            <p:cNvSpPr txBox="1"/>
            <p:nvPr/>
          </p:nvSpPr>
          <p:spPr>
            <a:xfrm>
              <a:off x="3576020" y="5805264"/>
              <a:ext cx="2887229" cy="45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时间：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2020.07.07</a:t>
              </a:r>
              <a:endParaRPr lang="en-US" altLang="zh-CN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47375" y="5488006"/>
            <a:ext cx="2036069" cy="321203"/>
            <a:chOff x="6825277" y="5783863"/>
            <a:chExt cx="3005478" cy="474135"/>
          </a:xfrm>
        </p:grpSpPr>
        <p:sp>
          <p:nvSpPr>
            <p:cNvPr id="7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2"/>
            <p:cNvSpPr txBox="1"/>
            <p:nvPr/>
          </p:nvSpPr>
          <p:spPr>
            <a:xfrm>
              <a:off x="7359441" y="5805264"/>
              <a:ext cx="2471314" cy="45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汇报人</a:t>
              </a:r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：季开洋</a:t>
              </a:r>
              <a:endPara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686671" y="3284984"/>
            <a:ext cx="27736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8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r>
              <a:rPr lang="zh-CN" altLang="en-US" sz="48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44155" y="2132856"/>
            <a:ext cx="24587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7200" spc="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2020</a:t>
            </a:r>
            <a:endParaRPr lang="zh-CN" altLang="en-US" sz="4000" spc="600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33517" y="544163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1350" y="858778"/>
            <a:ext cx="1595085" cy="551464"/>
            <a:chOff x="791350" y="858778"/>
            <a:chExt cx="1595085" cy="551464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9155" y="858778"/>
              <a:ext cx="1097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考试成绩排行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5470" y="1410970"/>
            <a:ext cx="6567805" cy="44577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33517" y="544163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1350" y="858778"/>
            <a:ext cx="2136105" cy="551464"/>
            <a:chOff x="791350" y="858778"/>
            <a:chExt cx="2136105" cy="551464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9155" y="858778"/>
              <a:ext cx="16383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app 2.3.8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考试排行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h5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0" y="1503680"/>
            <a:ext cx="8188325" cy="42138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33517" y="544163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1350" y="858778"/>
            <a:ext cx="1442685" cy="551464"/>
            <a:chOff x="791350" y="858778"/>
            <a:chExt cx="1442685" cy="551464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9155" y="858778"/>
              <a:ext cx="94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考试防作弊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515" y="1306830"/>
            <a:ext cx="7513320" cy="4244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33517" y="5441635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1350" y="858778"/>
            <a:ext cx="1899885" cy="551464"/>
            <a:chOff x="791350" y="858778"/>
            <a:chExt cx="1899885" cy="551464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9155" y="858778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考试项目成绩概览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1409700"/>
            <a:ext cx="8793480" cy="45173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9794" y="2827294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团队与个人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4" grpId="0"/>
      <p:bldP spid="17" grpId="0" animBg="1"/>
      <p:bldP spid="24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6687" y="2061912"/>
            <a:ext cx="4217953" cy="3743352"/>
            <a:chOff x="1706687" y="2061912"/>
            <a:chExt cx="4217953" cy="3743352"/>
          </a:xfrm>
        </p:grpSpPr>
        <p:sp>
          <p:nvSpPr>
            <p:cNvPr id="15" name="矩形 14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38442" y="2219842"/>
              <a:ext cx="5892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优点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17138" y="2970046"/>
              <a:ext cx="3544643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：整体研发流程沟通成本小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：每周上线产品演示会议，便于了解新上线的功能和及时评估影响面，信息同步比较快。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三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：前后端耦合，技术栈扩充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6660" y="2061912"/>
            <a:ext cx="4217953" cy="3743352"/>
            <a:chOff x="6216660" y="2061912"/>
            <a:chExt cx="4217953" cy="3743352"/>
          </a:xfrm>
        </p:grpSpPr>
        <p:sp>
          <p:nvSpPr>
            <p:cNvPr id="16" name="矩形 15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21027" y="2215327"/>
              <a:ext cx="2092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存在的不足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677172" y="2970046"/>
              <a:ext cx="3544643" cy="25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：代码质量一般，代码风格和命名规范等需要统一。整体项目文档缺失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较多，很多类似功能存在不同实现方法或存在一些同类的废弃方法。基础公共方法封装不够完善。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：基础建设方面较薄弱，围绕性能、体验、提效展开。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三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：竞品分析，开发层面抓源码等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团队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6687" y="2061912"/>
            <a:ext cx="4217953" cy="3743352"/>
            <a:chOff x="1706687" y="2061912"/>
            <a:chExt cx="4217953" cy="3743352"/>
          </a:xfrm>
        </p:grpSpPr>
        <p:sp>
          <p:nvSpPr>
            <p:cNvPr id="15" name="矩形 14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38443" y="2219842"/>
              <a:ext cx="5892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收获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17138" y="2970046"/>
              <a:ext cx="3544643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：熟悉了部分问卷网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pc 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端业务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，了解了它的商业模式。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：一些想法可以提出并推广使用，有实践的场景。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三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：技术栈广度和深度增强。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6660" y="2061912"/>
            <a:ext cx="4217953" cy="3743352"/>
            <a:chOff x="6216660" y="2061912"/>
            <a:chExt cx="4217953" cy="3743352"/>
          </a:xfrm>
        </p:grpSpPr>
        <p:sp>
          <p:nvSpPr>
            <p:cNvPr id="16" name="矩形 15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21027" y="2215327"/>
              <a:ext cx="2092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j-ea"/>
                  <a:ea typeface="+mj-ea"/>
                </a:rPr>
                <a:t>存在的不足</a:t>
              </a:r>
              <a:endParaRPr lang="zh-CN" altLang="en-US" sz="16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656852" y="2970046"/>
              <a:ext cx="3544643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一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：技术调研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&amp;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技术视野 需要提高。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二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：自我驱动。</a:t>
              </a: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个人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20" name="矩形 19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69794" y="28272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未来工作计划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36" name="矩形 3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63806" y="3588460"/>
            <a:ext cx="1283107" cy="1512210"/>
            <a:chOff x="6295756" y="3113567"/>
            <a:chExt cx="2677254" cy="1512210"/>
          </a:xfrm>
        </p:grpSpPr>
        <p:sp>
          <p:nvSpPr>
            <p:cNvPr id="38" name="文本框 9"/>
            <p:cNvSpPr txBox="1"/>
            <p:nvPr/>
          </p:nvSpPr>
          <p:spPr>
            <a:xfrm>
              <a:off x="6295757" y="311356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9"/>
            <p:cNvSpPr txBox="1"/>
            <p:nvPr/>
          </p:nvSpPr>
          <p:spPr>
            <a:xfrm>
              <a:off x="6295756" y="354748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295757" y="398200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6295756" y="4410512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8" grpId="0"/>
      <p:bldP spid="20" grpId="0" animBg="1"/>
      <p:bldP spid="21" grpId="0" animBg="1"/>
      <p:bldP spid="2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46647" y="2107029"/>
            <a:ext cx="1934334" cy="925051"/>
            <a:chOff x="1066502" y="1536888"/>
            <a:chExt cx="2182436" cy="1043701"/>
          </a:xfrm>
        </p:grpSpPr>
        <p:sp>
          <p:nvSpPr>
            <p:cNvPr id="26" name="TextBox 52"/>
            <p:cNvSpPr txBox="1"/>
            <p:nvPr/>
          </p:nvSpPr>
          <p:spPr>
            <a:xfrm>
              <a:off x="1716453" y="1536888"/>
              <a:ext cx="1532485" cy="380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1066502" y="1852679"/>
              <a:ext cx="2181733" cy="727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快速熟悉业务，需要一定的文档机制，不完全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依靠看代码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61588" y="2121728"/>
            <a:ext cx="1945263" cy="1095043"/>
            <a:chOff x="8937080" y="1484784"/>
            <a:chExt cx="2194767" cy="1235495"/>
          </a:xfrm>
        </p:grpSpPr>
        <p:sp>
          <p:nvSpPr>
            <p:cNvPr id="28" name="TextBox 54"/>
            <p:cNvSpPr txBox="1"/>
            <p:nvPr/>
          </p:nvSpPr>
          <p:spPr>
            <a:xfrm>
              <a:off x="8937080" y="1484784"/>
              <a:ext cx="1476664" cy="380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55"/>
            <p:cNvSpPr txBox="1"/>
            <p:nvPr/>
          </p:nvSpPr>
          <p:spPr>
            <a:xfrm>
              <a:off x="8973111" y="1783884"/>
              <a:ext cx="2158736" cy="93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进行各个方面的优化，如公共方法封装、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codeClean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、 代码优化等。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68626" y="4812156"/>
            <a:ext cx="2289751" cy="994278"/>
            <a:chOff x="802272" y="4588980"/>
            <a:chExt cx="2583439" cy="1121807"/>
          </a:xfrm>
        </p:grpSpPr>
        <p:sp>
          <p:nvSpPr>
            <p:cNvPr id="30" name="TextBox 56"/>
            <p:cNvSpPr txBox="1"/>
            <p:nvPr/>
          </p:nvSpPr>
          <p:spPr>
            <a:xfrm>
              <a:off x="1787879" y="4588980"/>
              <a:ext cx="1597832" cy="380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研发流程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57"/>
            <p:cNvSpPr txBox="1"/>
            <p:nvPr/>
          </p:nvSpPr>
          <p:spPr>
            <a:xfrm>
              <a:off x="802272" y="4982877"/>
              <a:ext cx="2583439" cy="727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00000"/>
                </a:lnSpc>
                <a:buNone/>
                <a:defRPr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不合理的研发流程提出建议。前端各方面的规范文档建立和完善。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2313" y="4764939"/>
            <a:ext cx="2212906" cy="1160950"/>
            <a:chOff x="9084240" y="4591471"/>
            <a:chExt cx="2496738" cy="1309857"/>
          </a:xfrm>
        </p:grpSpPr>
        <p:sp>
          <p:nvSpPr>
            <p:cNvPr id="32" name="TextBox 61"/>
            <p:cNvSpPr txBox="1"/>
            <p:nvPr/>
          </p:nvSpPr>
          <p:spPr>
            <a:xfrm>
              <a:off x="9084240" y="4591471"/>
              <a:ext cx="1459480" cy="380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认知视野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62"/>
            <p:cNvSpPr txBox="1"/>
            <p:nvPr/>
          </p:nvSpPr>
          <p:spPr>
            <a:xfrm>
              <a:off x="9110790" y="4964932"/>
              <a:ext cx="2470188" cy="93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竞品调研分析。围绕具体业务和技术问题进行调研，技术方案储备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，进行赋能。自我认知不断改善。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08361" y="3001146"/>
            <a:ext cx="6197301" cy="1911124"/>
            <a:chOff x="2808361" y="3001146"/>
            <a:chExt cx="6197301" cy="1911124"/>
          </a:xfrm>
        </p:grpSpPr>
        <p:sp>
          <p:nvSpPr>
            <p:cNvPr id="24" name="椭圆 23"/>
            <p:cNvSpPr/>
            <p:nvPr/>
          </p:nvSpPr>
          <p:spPr bwMode="auto">
            <a:xfrm>
              <a:off x="2808361" y="3001146"/>
              <a:ext cx="6197301" cy="1911124"/>
            </a:xfrm>
            <a:prstGeom prst="ellipse">
              <a:avLst/>
            </a:prstGeom>
            <a:noFill/>
            <a:ln w="9525" cap="flat">
              <a:solidFill>
                <a:schemeClr val="bg2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889350" y="3320738"/>
              <a:ext cx="4025573" cy="1241890"/>
              <a:chOff x="3889350" y="3320738"/>
              <a:chExt cx="4025573" cy="1241890"/>
            </a:xfrm>
          </p:grpSpPr>
          <p:sp>
            <p:nvSpPr>
              <p:cNvPr id="25" name="Freeform 6"/>
              <p:cNvSpPr/>
              <p:nvPr/>
            </p:nvSpPr>
            <p:spPr bwMode="auto">
              <a:xfrm>
                <a:off x="3889350" y="3320738"/>
                <a:ext cx="4025573" cy="1241890"/>
              </a:xfrm>
              <a:custGeom>
                <a:avLst/>
                <a:gdLst>
                  <a:gd name="T0" fmla="*/ 541 w 3043"/>
                  <a:gd name="T1" fmla="*/ 166 h 935"/>
                  <a:gd name="T2" fmla="*/ 2502 w 3043"/>
                  <a:gd name="T3" fmla="*/ 166 h 935"/>
                  <a:gd name="T4" fmla="*/ 2502 w 3043"/>
                  <a:gd name="T5" fmla="*/ 769 h 935"/>
                  <a:gd name="T6" fmla="*/ 541 w 3043"/>
                  <a:gd name="T7" fmla="*/ 769 h 935"/>
                  <a:gd name="T8" fmla="*/ 541 w 3043"/>
                  <a:gd name="T9" fmla="*/ 166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3" h="935">
                    <a:moveTo>
                      <a:pt x="541" y="166"/>
                    </a:moveTo>
                    <a:cubicBezTo>
                      <a:pt x="1082" y="0"/>
                      <a:pt x="1960" y="0"/>
                      <a:pt x="2502" y="166"/>
                    </a:cubicBezTo>
                    <a:cubicBezTo>
                      <a:pt x="3043" y="333"/>
                      <a:pt x="3043" y="603"/>
                      <a:pt x="2502" y="769"/>
                    </a:cubicBezTo>
                    <a:cubicBezTo>
                      <a:pt x="1960" y="935"/>
                      <a:pt x="1082" y="935"/>
                      <a:pt x="541" y="769"/>
                    </a:cubicBezTo>
                    <a:cubicBezTo>
                      <a:pt x="0" y="603"/>
                      <a:pt x="0" y="333"/>
                      <a:pt x="541" y="166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  <a:alpha val="70000"/>
                </a:schemeClr>
              </a:solidFill>
              <a:ln w="1746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5082413" y="3698158"/>
                <a:ext cx="1668313" cy="514675"/>
              </a:xfrm>
              <a:custGeom>
                <a:avLst/>
                <a:gdLst>
                  <a:gd name="T0" fmla="*/ 541 w 3043"/>
                  <a:gd name="T1" fmla="*/ 166 h 935"/>
                  <a:gd name="T2" fmla="*/ 2502 w 3043"/>
                  <a:gd name="T3" fmla="*/ 166 h 935"/>
                  <a:gd name="T4" fmla="*/ 2502 w 3043"/>
                  <a:gd name="T5" fmla="*/ 769 h 935"/>
                  <a:gd name="T6" fmla="*/ 541 w 3043"/>
                  <a:gd name="T7" fmla="*/ 769 h 935"/>
                  <a:gd name="T8" fmla="*/ 541 w 3043"/>
                  <a:gd name="T9" fmla="*/ 166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3" h="935">
                    <a:moveTo>
                      <a:pt x="541" y="166"/>
                    </a:moveTo>
                    <a:cubicBezTo>
                      <a:pt x="1082" y="0"/>
                      <a:pt x="1960" y="0"/>
                      <a:pt x="2502" y="166"/>
                    </a:cubicBezTo>
                    <a:cubicBezTo>
                      <a:pt x="3043" y="333"/>
                      <a:pt x="3043" y="603"/>
                      <a:pt x="2502" y="769"/>
                    </a:cubicBezTo>
                    <a:cubicBezTo>
                      <a:pt x="1960" y="935"/>
                      <a:pt x="1082" y="935"/>
                      <a:pt x="541" y="769"/>
                    </a:cubicBezTo>
                    <a:cubicBezTo>
                      <a:pt x="0" y="603"/>
                      <a:pt x="0" y="333"/>
                      <a:pt x="541" y="166"/>
                    </a:cubicBezTo>
                    <a:close/>
                  </a:path>
                </a:pathLst>
              </a:custGeom>
              <a:solidFill>
                <a:srgbClr val="999999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>
                <a:off x="4036673" y="4167610"/>
                <a:ext cx="1194394" cy="367785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H="1">
                <a:off x="6627561" y="3381058"/>
                <a:ext cx="1150696" cy="355040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H="1" flipV="1">
                <a:off x="4036673" y="3381058"/>
                <a:ext cx="1194394" cy="369606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 flipV="1">
                <a:off x="6627561" y="4180356"/>
                <a:ext cx="1150696" cy="355040"/>
              </a:xfrm>
              <a:prstGeom prst="line">
                <a:avLst/>
              </a:prstGeom>
              <a:noFill/>
              <a:ln w="9525" cap="flat">
                <a:solidFill>
                  <a:schemeClr val="bg2">
                    <a:lumMod val="50000"/>
                  </a:schemeClr>
                </a:solidFill>
                <a:prstDash val="dash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324771" y="2365628"/>
            <a:ext cx="815684" cy="1042742"/>
            <a:chOff x="3324771" y="2365628"/>
            <a:chExt cx="815684" cy="1042742"/>
          </a:xfrm>
        </p:grpSpPr>
        <p:sp>
          <p:nvSpPr>
            <p:cNvPr id="35" name="Freeform 7"/>
            <p:cNvSpPr/>
            <p:nvPr/>
          </p:nvSpPr>
          <p:spPr bwMode="auto">
            <a:xfrm>
              <a:off x="3324771" y="3157110"/>
              <a:ext cx="815684" cy="251260"/>
            </a:xfrm>
            <a:custGeom>
              <a:avLst/>
              <a:gdLst>
                <a:gd name="T0" fmla="*/ 232 w 1301"/>
                <a:gd name="T1" fmla="*/ 71 h 400"/>
                <a:gd name="T2" fmla="*/ 1070 w 1301"/>
                <a:gd name="T3" fmla="*/ 71 h 400"/>
                <a:gd name="T4" fmla="*/ 1070 w 1301"/>
                <a:gd name="T5" fmla="*/ 329 h 400"/>
                <a:gd name="T6" fmla="*/ 232 w 1301"/>
                <a:gd name="T7" fmla="*/ 329 h 400"/>
                <a:gd name="T8" fmla="*/ 232 w 1301"/>
                <a:gd name="T9" fmla="*/ 7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400">
                  <a:moveTo>
                    <a:pt x="232" y="71"/>
                  </a:moveTo>
                  <a:cubicBezTo>
                    <a:pt x="463" y="0"/>
                    <a:pt x="838" y="0"/>
                    <a:pt x="1070" y="71"/>
                  </a:cubicBezTo>
                  <a:cubicBezTo>
                    <a:pt x="1301" y="142"/>
                    <a:pt x="1301" y="258"/>
                    <a:pt x="1070" y="329"/>
                  </a:cubicBezTo>
                  <a:cubicBezTo>
                    <a:pt x="838" y="400"/>
                    <a:pt x="463" y="400"/>
                    <a:pt x="232" y="329"/>
                  </a:cubicBezTo>
                  <a:cubicBezTo>
                    <a:pt x="0" y="258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495481" y="2365628"/>
              <a:ext cx="546806" cy="902894"/>
              <a:chOff x="8066088" y="2327276"/>
              <a:chExt cx="719137" cy="1187450"/>
            </a:xfrm>
            <a:solidFill>
              <a:schemeClr val="tx2"/>
            </a:solidFill>
          </p:grpSpPr>
          <p:sp>
            <p:nvSpPr>
              <p:cNvPr id="48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260327" y="2431982"/>
                <a:ext cx="441036" cy="526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1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859722" y="2473554"/>
            <a:ext cx="1246506" cy="1481941"/>
            <a:chOff x="5859722" y="2473554"/>
            <a:chExt cx="1246506" cy="1481941"/>
          </a:xfrm>
        </p:grpSpPr>
        <p:grpSp>
          <p:nvGrpSpPr>
            <p:cNvPr id="44" name="组合 43"/>
            <p:cNvGrpSpPr/>
            <p:nvPr/>
          </p:nvGrpSpPr>
          <p:grpSpPr>
            <a:xfrm>
              <a:off x="5859722" y="2473554"/>
              <a:ext cx="1246506" cy="1481941"/>
              <a:chOff x="6205538" y="2856647"/>
              <a:chExt cx="1156365" cy="1374775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45" name="Freeform 19"/>
              <p:cNvSpPr/>
              <p:nvPr/>
            </p:nvSpPr>
            <p:spPr bwMode="auto">
              <a:xfrm>
                <a:off x="6280149" y="2856647"/>
                <a:ext cx="1081754" cy="743828"/>
              </a:xfrm>
              <a:custGeom>
                <a:avLst/>
                <a:gdLst>
                  <a:gd name="T0" fmla="*/ 976 w 976"/>
                  <a:gd name="T1" fmla="*/ 0 h 667"/>
                  <a:gd name="T2" fmla="*/ 0 w 976"/>
                  <a:gd name="T3" fmla="*/ 0 h 667"/>
                  <a:gd name="T4" fmla="*/ 0 w 976"/>
                  <a:gd name="T5" fmla="*/ 667 h 667"/>
                  <a:gd name="T6" fmla="*/ 976 w 976"/>
                  <a:gd name="T7" fmla="*/ 667 h 667"/>
                  <a:gd name="T8" fmla="*/ 666 w 976"/>
                  <a:gd name="T9" fmla="*/ 334 h 667"/>
                  <a:gd name="T10" fmla="*/ 976 w 976"/>
                  <a:gd name="T1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6" h="667">
                    <a:moveTo>
                      <a:pt x="976" y="0"/>
                    </a:moveTo>
                    <a:lnTo>
                      <a:pt x="0" y="0"/>
                    </a:lnTo>
                    <a:lnTo>
                      <a:pt x="0" y="667"/>
                    </a:lnTo>
                    <a:lnTo>
                      <a:pt x="976" y="667"/>
                    </a:lnTo>
                    <a:lnTo>
                      <a:pt x="666" y="334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6205538" y="2856647"/>
                <a:ext cx="53975" cy="1374775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6034940" y="2537006"/>
              <a:ext cx="6849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rPr>
                <a:t>四个目标</a:t>
              </a:r>
              <a:endParaRPr lang="zh-CN" altLang="en-US" sz="16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92684" y="2365628"/>
            <a:ext cx="815684" cy="1042742"/>
            <a:chOff x="7692684" y="2365628"/>
            <a:chExt cx="815684" cy="1042742"/>
          </a:xfrm>
        </p:grpSpPr>
        <p:sp>
          <p:nvSpPr>
            <p:cNvPr id="38" name="Freeform 10"/>
            <p:cNvSpPr/>
            <p:nvPr/>
          </p:nvSpPr>
          <p:spPr bwMode="auto">
            <a:xfrm>
              <a:off x="7692684" y="3157110"/>
              <a:ext cx="815684" cy="251260"/>
            </a:xfrm>
            <a:custGeom>
              <a:avLst/>
              <a:gdLst>
                <a:gd name="T0" fmla="*/ 232 w 1302"/>
                <a:gd name="T1" fmla="*/ 71 h 400"/>
                <a:gd name="T2" fmla="*/ 1070 w 1302"/>
                <a:gd name="T3" fmla="*/ 71 h 400"/>
                <a:gd name="T4" fmla="*/ 1070 w 1302"/>
                <a:gd name="T5" fmla="*/ 329 h 400"/>
                <a:gd name="T6" fmla="*/ 232 w 1302"/>
                <a:gd name="T7" fmla="*/ 329 h 400"/>
                <a:gd name="T8" fmla="*/ 232 w 1302"/>
                <a:gd name="T9" fmla="*/ 7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400">
                  <a:moveTo>
                    <a:pt x="232" y="71"/>
                  </a:moveTo>
                  <a:cubicBezTo>
                    <a:pt x="463" y="0"/>
                    <a:pt x="839" y="0"/>
                    <a:pt x="1070" y="71"/>
                  </a:cubicBezTo>
                  <a:cubicBezTo>
                    <a:pt x="1302" y="142"/>
                    <a:pt x="1302" y="258"/>
                    <a:pt x="1070" y="329"/>
                  </a:cubicBezTo>
                  <a:cubicBezTo>
                    <a:pt x="839" y="400"/>
                    <a:pt x="463" y="400"/>
                    <a:pt x="232" y="329"/>
                  </a:cubicBezTo>
                  <a:cubicBezTo>
                    <a:pt x="0" y="258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839979" y="2365628"/>
              <a:ext cx="546806" cy="902894"/>
              <a:chOff x="8066088" y="2327276"/>
              <a:chExt cx="719137" cy="1187450"/>
            </a:xfrm>
          </p:grpSpPr>
          <p:sp>
            <p:nvSpPr>
              <p:cNvPr id="52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225872" y="2431982"/>
                <a:ext cx="441036" cy="526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2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324771" y="3691214"/>
            <a:ext cx="815684" cy="1062669"/>
            <a:chOff x="3324771" y="3691214"/>
            <a:chExt cx="815684" cy="1062669"/>
          </a:xfrm>
        </p:grpSpPr>
        <p:sp>
          <p:nvSpPr>
            <p:cNvPr id="36" name="Freeform 8"/>
            <p:cNvSpPr/>
            <p:nvPr/>
          </p:nvSpPr>
          <p:spPr bwMode="auto">
            <a:xfrm>
              <a:off x="3324771" y="4504444"/>
              <a:ext cx="815684" cy="249439"/>
            </a:xfrm>
            <a:custGeom>
              <a:avLst/>
              <a:gdLst>
                <a:gd name="T0" fmla="*/ 232 w 1301"/>
                <a:gd name="T1" fmla="*/ 71 h 399"/>
                <a:gd name="T2" fmla="*/ 1070 w 1301"/>
                <a:gd name="T3" fmla="*/ 71 h 399"/>
                <a:gd name="T4" fmla="*/ 1070 w 1301"/>
                <a:gd name="T5" fmla="*/ 328 h 399"/>
                <a:gd name="T6" fmla="*/ 232 w 1301"/>
                <a:gd name="T7" fmla="*/ 328 h 399"/>
                <a:gd name="T8" fmla="*/ 232 w 1301"/>
                <a:gd name="T9" fmla="*/ 7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399">
                  <a:moveTo>
                    <a:pt x="232" y="71"/>
                  </a:moveTo>
                  <a:cubicBezTo>
                    <a:pt x="463" y="0"/>
                    <a:pt x="838" y="0"/>
                    <a:pt x="1070" y="71"/>
                  </a:cubicBezTo>
                  <a:cubicBezTo>
                    <a:pt x="1301" y="142"/>
                    <a:pt x="1301" y="257"/>
                    <a:pt x="1070" y="328"/>
                  </a:cubicBezTo>
                  <a:cubicBezTo>
                    <a:pt x="838" y="399"/>
                    <a:pt x="463" y="399"/>
                    <a:pt x="232" y="328"/>
                  </a:cubicBezTo>
                  <a:cubicBezTo>
                    <a:pt x="0" y="257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495481" y="3691214"/>
              <a:ext cx="546806" cy="902894"/>
              <a:chOff x="8066088" y="2327276"/>
              <a:chExt cx="719137" cy="1187450"/>
            </a:xfrm>
          </p:grpSpPr>
          <p:sp>
            <p:nvSpPr>
              <p:cNvPr id="55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203780" y="2431982"/>
                <a:ext cx="441036" cy="526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3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692684" y="3691214"/>
            <a:ext cx="815684" cy="1062669"/>
            <a:chOff x="7692684" y="3691214"/>
            <a:chExt cx="815684" cy="1062669"/>
          </a:xfrm>
        </p:grpSpPr>
        <p:sp>
          <p:nvSpPr>
            <p:cNvPr id="37" name="Freeform 9"/>
            <p:cNvSpPr/>
            <p:nvPr/>
          </p:nvSpPr>
          <p:spPr bwMode="auto">
            <a:xfrm>
              <a:off x="7692684" y="4504444"/>
              <a:ext cx="815684" cy="249439"/>
            </a:xfrm>
            <a:custGeom>
              <a:avLst/>
              <a:gdLst>
                <a:gd name="T0" fmla="*/ 232 w 1302"/>
                <a:gd name="T1" fmla="*/ 71 h 399"/>
                <a:gd name="T2" fmla="*/ 1070 w 1302"/>
                <a:gd name="T3" fmla="*/ 71 h 399"/>
                <a:gd name="T4" fmla="*/ 1070 w 1302"/>
                <a:gd name="T5" fmla="*/ 328 h 399"/>
                <a:gd name="T6" fmla="*/ 232 w 1302"/>
                <a:gd name="T7" fmla="*/ 328 h 399"/>
                <a:gd name="T8" fmla="*/ 232 w 1302"/>
                <a:gd name="T9" fmla="*/ 7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399">
                  <a:moveTo>
                    <a:pt x="232" y="71"/>
                  </a:moveTo>
                  <a:cubicBezTo>
                    <a:pt x="463" y="0"/>
                    <a:pt x="839" y="0"/>
                    <a:pt x="1070" y="71"/>
                  </a:cubicBezTo>
                  <a:cubicBezTo>
                    <a:pt x="1302" y="142"/>
                    <a:pt x="1302" y="257"/>
                    <a:pt x="1070" y="328"/>
                  </a:cubicBezTo>
                  <a:cubicBezTo>
                    <a:pt x="839" y="399"/>
                    <a:pt x="463" y="399"/>
                    <a:pt x="232" y="328"/>
                  </a:cubicBezTo>
                  <a:cubicBezTo>
                    <a:pt x="0" y="257"/>
                    <a:pt x="0" y="142"/>
                    <a:pt x="232" y="71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839979" y="3691214"/>
              <a:ext cx="546806" cy="902894"/>
              <a:chOff x="8066088" y="2327276"/>
              <a:chExt cx="719137" cy="1187450"/>
            </a:xfrm>
          </p:grpSpPr>
          <p:sp>
            <p:nvSpPr>
              <p:cNvPr id="58" name="Freeform 23"/>
              <p:cNvSpPr/>
              <p:nvPr/>
            </p:nvSpPr>
            <p:spPr bwMode="auto">
              <a:xfrm>
                <a:off x="8066088" y="2327276"/>
                <a:ext cx="719137" cy="1187450"/>
              </a:xfrm>
              <a:custGeom>
                <a:avLst/>
                <a:gdLst>
                  <a:gd name="T0" fmla="*/ 420 w 840"/>
                  <a:gd name="T1" fmla="*/ 0 h 1380"/>
                  <a:gd name="T2" fmla="*/ 840 w 840"/>
                  <a:gd name="T3" fmla="*/ 420 h 1380"/>
                  <a:gd name="T4" fmla="*/ 717 w 840"/>
                  <a:gd name="T5" fmla="*/ 802 h 1380"/>
                  <a:gd name="T6" fmla="*/ 420 w 840"/>
                  <a:gd name="T7" fmla="*/ 1380 h 1380"/>
                  <a:gd name="T8" fmla="*/ 122 w 840"/>
                  <a:gd name="T9" fmla="*/ 800 h 1380"/>
                  <a:gd name="T10" fmla="*/ 0 w 840"/>
                  <a:gd name="T11" fmla="*/ 420 h 1380"/>
                  <a:gd name="T12" fmla="*/ 420 w 840"/>
                  <a:gd name="T13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0" h="1380">
                    <a:moveTo>
                      <a:pt x="420" y="0"/>
                    </a:moveTo>
                    <a:cubicBezTo>
                      <a:pt x="652" y="0"/>
                      <a:pt x="840" y="188"/>
                      <a:pt x="840" y="420"/>
                    </a:cubicBezTo>
                    <a:cubicBezTo>
                      <a:pt x="840" y="536"/>
                      <a:pt x="779" y="686"/>
                      <a:pt x="717" y="802"/>
                    </a:cubicBezTo>
                    <a:lnTo>
                      <a:pt x="420" y="1380"/>
                    </a:lnTo>
                    <a:lnTo>
                      <a:pt x="122" y="800"/>
                    </a:lnTo>
                    <a:cubicBezTo>
                      <a:pt x="74" y="708"/>
                      <a:pt x="9" y="53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lose/>
                  </a:path>
                </a:pathLst>
              </a:cu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200" b="1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203399" y="2431982"/>
                <a:ext cx="441036" cy="526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+mn-ea"/>
                  </a:rPr>
                  <a:t>4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935541" y="3709670"/>
            <a:ext cx="2147887" cy="45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汇报人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：季开洋</a:t>
            </a:r>
            <a:endParaRPr lang="zh-CN" altLang="en-US" sz="1600" dirty="0" smtClean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550633" y="4092907"/>
            <a:ext cx="3157538" cy="3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问卷网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4476883" y="4469669"/>
            <a:ext cx="3157538" cy="3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-07-07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80066" y="2351153"/>
            <a:ext cx="1995666" cy="879873"/>
            <a:chOff x="6773864" y="2460169"/>
            <a:chExt cx="4042249" cy="792000"/>
          </a:xfrm>
        </p:grpSpPr>
        <p:sp>
          <p:nvSpPr>
            <p:cNvPr id="17" name="圆角矩形 16"/>
            <p:cNvSpPr/>
            <p:nvPr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C00000"/>
            </a:solidFill>
            <a:ln w="25400">
              <a:solidFill>
                <a:schemeClr val="accent3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文本框 32"/>
            <p:cNvSpPr txBox="1"/>
            <p:nvPr/>
          </p:nvSpPr>
          <p:spPr>
            <a:xfrm>
              <a:off x="6773864" y="2462665"/>
              <a:ext cx="1201278" cy="637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ysClr val="window" lastClr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33"/>
            <p:cNvSpPr txBox="1"/>
            <p:nvPr/>
          </p:nvSpPr>
          <p:spPr>
            <a:xfrm>
              <a:off x="7086893" y="2599819"/>
              <a:ext cx="3501562" cy="58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kern="0" spc="30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  <a:endParaRPr lang="en-US" altLang="zh-CN" sz="2400" kern="0" spc="3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  <p:bldP spid="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956735" y="1392438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970148" y="2592767"/>
            <a:ext cx="2153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rPr>
              <a:t>CONTANTS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89164" y="4128662"/>
            <a:ext cx="1402080" cy="1428795"/>
            <a:chOff x="1344621" y="4179178"/>
            <a:chExt cx="1402080" cy="1428795"/>
          </a:xfrm>
        </p:grpSpPr>
        <p:sp>
          <p:nvSpPr>
            <p:cNvPr id="58" name="文本框 57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344621" y="4932333"/>
              <a:ext cx="1402080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47077" y="4128662"/>
            <a:ext cx="1402080" cy="1428795"/>
            <a:chOff x="1344621" y="4179178"/>
            <a:chExt cx="1402080" cy="1428795"/>
          </a:xfrm>
        </p:grpSpPr>
        <p:sp>
          <p:nvSpPr>
            <p:cNvPr id="61" name="文本框 60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44621" y="4932333"/>
              <a:ext cx="1402080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404989" y="4128662"/>
            <a:ext cx="1402080" cy="1428795"/>
            <a:chOff x="1344621" y="4179178"/>
            <a:chExt cx="1402080" cy="1428795"/>
          </a:xfrm>
        </p:grpSpPr>
        <p:sp>
          <p:nvSpPr>
            <p:cNvPr id="64" name="文本框 63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44621" y="4932333"/>
              <a:ext cx="1402080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424155" y="4128662"/>
            <a:ext cx="1679575" cy="1213530"/>
            <a:chOff x="1205874" y="4179178"/>
            <a:chExt cx="1679575" cy="1213530"/>
          </a:xfrm>
        </p:grpSpPr>
        <p:sp>
          <p:nvSpPr>
            <p:cNvPr id="70" name="文本框 69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205874" y="4932333"/>
              <a:ext cx="16795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r>
                <a:rPr lang="en-US" altLang="zh-CN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720815" y="4128662"/>
            <a:ext cx="1402080" cy="1428795"/>
            <a:chOff x="1344621" y="4179178"/>
            <a:chExt cx="1402080" cy="1428795"/>
          </a:xfrm>
        </p:grpSpPr>
        <p:sp>
          <p:nvSpPr>
            <p:cNvPr id="73" name="文本框 72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44621" y="4932333"/>
              <a:ext cx="1402080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  <a:endParaRPr lang="en-US" altLang="zh-CN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2498271" y="3559629"/>
            <a:ext cx="7057802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9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50" name="矩形 49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69794" y="282729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工作回顾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3" grpId="0"/>
      <p:bldP spid="50" grpId="0" animBg="1"/>
      <p:bldP spid="51" grpId="0" animBg="1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0"/>
          <p:cNvSpPr/>
          <p:nvPr/>
        </p:nvSpPr>
        <p:spPr bwMode="auto">
          <a:xfrm>
            <a:off x="1748405" y="1852262"/>
            <a:ext cx="842853" cy="1402802"/>
          </a:xfrm>
          <a:custGeom>
            <a:avLst/>
            <a:gdLst>
              <a:gd name="T0" fmla="*/ 1191 w 1191"/>
              <a:gd name="T1" fmla="*/ 2372 h 2372"/>
              <a:gd name="T2" fmla="*/ 0 w 1191"/>
              <a:gd name="T3" fmla="*/ 2372 h 2372"/>
              <a:gd name="T4" fmla="*/ 0 w 119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2372">
                <a:moveTo>
                  <a:pt x="119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5442037" y="1852262"/>
            <a:ext cx="493649" cy="1402802"/>
          </a:xfrm>
          <a:custGeom>
            <a:avLst/>
            <a:gdLst>
              <a:gd name="T0" fmla="*/ 697 w 697"/>
              <a:gd name="T1" fmla="*/ 2372 h 2372"/>
              <a:gd name="T2" fmla="*/ 0 w 697"/>
              <a:gd name="T3" fmla="*/ 2372 h 2372"/>
              <a:gd name="T4" fmla="*/ 0 w 697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2372">
                <a:moveTo>
                  <a:pt x="697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Freeform 12"/>
          <p:cNvSpPr/>
          <p:nvPr/>
        </p:nvSpPr>
        <p:spPr bwMode="auto">
          <a:xfrm>
            <a:off x="8761067" y="1852262"/>
            <a:ext cx="523807" cy="1402802"/>
          </a:xfrm>
          <a:custGeom>
            <a:avLst/>
            <a:gdLst>
              <a:gd name="T0" fmla="*/ 741 w 741"/>
              <a:gd name="T1" fmla="*/ 2372 h 2372"/>
              <a:gd name="T2" fmla="*/ 0 w 741"/>
              <a:gd name="T3" fmla="*/ 2372 h 2372"/>
              <a:gd name="T4" fmla="*/ 0 w 74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2372">
                <a:moveTo>
                  <a:pt x="74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Freeform 13"/>
          <p:cNvSpPr/>
          <p:nvPr/>
        </p:nvSpPr>
        <p:spPr bwMode="auto">
          <a:xfrm>
            <a:off x="3719823" y="4224899"/>
            <a:ext cx="599997" cy="1652373"/>
          </a:xfrm>
          <a:custGeom>
            <a:avLst/>
            <a:gdLst>
              <a:gd name="T0" fmla="*/ 847 w 847"/>
              <a:gd name="T1" fmla="*/ 0 h 2329"/>
              <a:gd name="T2" fmla="*/ 0 w 847"/>
              <a:gd name="T3" fmla="*/ 0 h 2329"/>
              <a:gd name="T4" fmla="*/ 0 w 847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7" h="2329">
                <a:moveTo>
                  <a:pt x="847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14"/>
          <p:cNvSpPr/>
          <p:nvPr/>
        </p:nvSpPr>
        <p:spPr bwMode="auto">
          <a:xfrm>
            <a:off x="7176948" y="4224899"/>
            <a:ext cx="455554" cy="1652373"/>
          </a:xfrm>
          <a:custGeom>
            <a:avLst/>
            <a:gdLst>
              <a:gd name="T0" fmla="*/ 644 w 644"/>
              <a:gd name="T1" fmla="*/ 0 h 2329"/>
              <a:gd name="T2" fmla="*/ 0 w 644"/>
              <a:gd name="T3" fmla="*/ 0 h 2329"/>
              <a:gd name="T4" fmla="*/ 0 w 644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4" h="2329">
                <a:moveTo>
                  <a:pt x="644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78564" y="1713589"/>
            <a:ext cx="2148696" cy="1153867"/>
            <a:chOff x="1778563" y="1218253"/>
            <a:chExt cx="3142089" cy="1153867"/>
          </a:xfrm>
        </p:grpSpPr>
        <p:sp>
          <p:nvSpPr>
            <p:cNvPr id="55" name="矩形 54"/>
            <p:cNvSpPr/>
            <p:nvPr/>
          </p:nvSpPr>
          <p:spPr>
            <a:xfrm>
              <a:off x="1778563" y="1542175"/>
              <a:ext cx="3142089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引导用户关注公众号并通过微信收取问卷新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数据通知，支持设置提醒频率，优化查看报表体验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786188" y="1218253"/>
              <a:ext cx="1827437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微信提醒优化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96511" y="3059482"/>
            <a:ext cx="1900602" cy="1389570"/>
            <a:chOff x="1696511" y="2790392"/>
            <a:chExt cx="1900602" cy="1389570"/>
          </a:xfrm>
        </p:grpSpPr>
        <p:sp>
          <p:nvSpPr>
            <p:cNvPr id="45" name="Freeform 5"/>
            <p:cNvSpPr/>
            <p:nvPr/>
          </p:nvSpPr>
          <p:spPr bwMode="auto">
            <a:xfrm>
              <a:off x="1696511" y="2790392"/>
              <a:ext cx="1900602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7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7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288736" y="3249645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64756" y="3002340"/>
            <a:ext cx="1900602" cy="1389570"/>
            <a:chOff x="3364756" y="2733250"/>
            <a:chExt cx="1900602" cy="1389570"/>
          </a:xfrm>
        </p:grpSpPr>
        <p:sp>
          <p:nvSpPr>
            <p:cNvPr id="48" name="Freeform 8"/>
            <p:cNvSpPr/>
            <p:nvPr/>
          </p:nvSpPr>
          <p:spPr bwMode="auto">
            <a:xfrm>
              <a:off x="3364756" y="2733250"/>
              <a:ext cx="1900602" cy="1389570"/>
            </a:xfrm>
            <a:custGeom>
              <a:avLst/>
              <a:gdLst>
                <a:gd name="T0" fmla="*/ 1408 w 2454"/>
                <a:gd name="T1" fmla="*/ 1966 h 2141"/>
                <a:gd name="T2" fmla="*/ 1887 w 2454"/>
                <a:gd name="T3" fmla="*/ 1136 h 2141"/>
                <a:gd name="T4" fmla="*/ 2365 w 2454"/>
                <a:gd name="T5" fmla="*/ 309 h 2141"/>
                <a:gd name="T6" fmla="*/ 2189 w 2454"/>
                <a:gd name="T7" fmla="*/ 0 h 2141"/>
                <a:gd name="T8" fmla="*/ 1231 w 2454"/>
                <a:gd name="T9" fmla="*/ 0 h 2141"/>
                <a:gd name="T10" fmla="*/ 276 w 2454"/>
                <a:gd name="T11" fmla="*/ 0 h 2141"/>
                <a:gd name="T12" fmla="*/ 97 w 2454"/>
                <a:gd name="T13" fmla="*/ 307 h 2141"/>
                <a:gd name="T14" fmla="*/ 576 w 2454"/>
                <a:gd name="T15" fmla="*/ 1136 h 2141"/>
                <a:gd name="T16" fmla="*/ 1053 w 2454"/>
                <a:gd name="T17" fmla="*/ 1963 h 2141"/>
                <a:gd name="T18" fmla="*/ 1408 w 2454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1">
                  <a:moveTo>
                    <a:pt x="1408" y="1966"/>
                  </a:moveTo>
                  <a:lnTo>
                    <a:pt x="1887" y="1136"/>
                  </a:lnTo>
                  <a:cubicBezTo>
                    <a:pt x="2046" y="861"/>
                    <a:pt x="2205" y="585"/>
                    <a:pt x="2365" y="309"/>
                  </a:cubicBezTo>
                  <a:cubicBezTo>
                    <a:pt x="2454" y="113"/>
                    <a:pt x="2396" y="9"/>
                    <a:pt x="2189" y="0"/>
                  </a:cubicBezTo>
                  <a:lnTo>
                    <a:pt x="1231" y="0"/>
                  </a:lnTo>
                  <a:cubicBezTo>
                    <a:pt x="913" y="0"/>
                    <a:pt x="595" y="0"/>
                    <a:pt x="276" y="0"/>
                  </a:cubicBezTo>
                  <a:cubicBezTo>
                    <a:pt x="61" y="21"/>
                    <a:pt x="0" y="123"/>
                    <a:pt x="97" y="307"/>
                  </a:cubicBezTo>
                  <a:lnTo>
                    <a:pt x="576" y="1136"/>
                  </a:lnTo>
                  <a:cubicBezTo>
                    <a:pt x="735" y="1412"/>
                    <a:pt x="894" y="1688"/>
                    <a:pt x="1053" y="1963"/>
                  </a:cubicBezTo>
                  <a:cubicBezTo>
                    <a:pt x="1179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90110" y="2780159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33077" y="3059482"/>
            <a:ext cx="1898864" cy="1389570"/>
            <a:chOff x="5033077" y="2790392"/>
            <a:chExt cx="1898864" cy="1389570"/>
          </a:xfrm>
        </p:grpSpPr>
        <p:sp>
          <p:nvSpPr>
            <p:cNvPr id="46" name="Freeform 6"/>
            <p:cNvSpPr/>
            <p:nvPr/>
          </p:nvSpPr>
          <p:spPr bwMode="auto">
            <a:xfrm>
              <a:off x="5033077" y="2790392"/>
              <a:ext cx="1898864" cy="1389570"/>
            </a:xfrm>
            <a:custGeom>
              <a:avLst/>
              <a:gdLst>
                <a:gd name="T0" fmla="*/ 1407 w 2453"/>
                <a:gd name="T1" fmla="*/ 175 h 2140"/>
                <a:gd name="T2" fmla="*/ 1886 w 2453"/>
                <a:gd name="T3" fmla="*/ 1005 h 2140"/>
                <a:gd name="T4" fmla="*/ 2364 w 2453"/>
                <a:gd name="T5" fmla="*/ 1832 h 2140"/>
                <a:gd name="T6" fmla="*/ 2188 w 2453"/>
                <a:gd name="T7" fmla="*/ 2140 h 2140"/>
                <a:gd name="T8" fmla="*/ 1231 w 2453"/>
                <a:gd name="T9" fmla="*/ 2140 h 2140"/>
                <a:gd name="T10" fmla="*/ 276 w 2453"/>
                <a:gd name="T11" fmla="*/ 2140 h 2140"/>
                <a:gd name="T12" fmla="*/ 96 w 2453"/>
                <a:gd name="T13" fmla="*/ 1834 h 2140"/>
                <a:gd name="T14" fmla="*/ 575 w 2453"/>
                <a:gd name="T15" fmla="*/ 1005 h 2140"/>
                <a:gd name="T16" fmla="*/ 1052 w 2453"/>
                <a:gd name="T17" fmla="*/ 178 h 2140"/>
                <a:gd name="T18" fmla="*/ 1407 w 2453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0">
                  <a:moveTo>
                    <a:pt x="1407" y="175"/>
                  </a:moveTo>
                  <a:lnTo>
                    <a:pt x="1886" y="1005"/>
                  </a:lnTo>
                  <a:cubicBezTo>
                    <a:pt x="2045" y="1280"/>
                    <a:pt x="2205" y="1556"/>
                    <a:pt x="2364" y="1832"/>
                  </a:cubicBezTo>
                  <a:cubicBezTo>
                    <a:pt x="2453" y="2028"/>
                    <a:pt x="2396" y="2132"/>
                    <a:pt x="2188" y="2140"/>
                  </a:cubicBezTo>
                  <a:lnTo>
                    <a:pt x="1231" y="2140"/>
                  </a:lnTo>
                  <a:cubicBezTo>
                    <a:pt x="912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3" y="453"/>
                    <a:pt x="1052" y="178"/>
                  </a:cubicBezTo>
                  <a:cubicBezTo>
                    <a:pt x="1178" y="2"/>
                    <a:pt x="1296" y="0"/>
                    <a:pt x="1407" y="175"/>
                  </a:cubicBezTo>
                  <a:close/>
                </a:path>
              </a:pathLst>
            </a:cu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557547" y="3249645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01322" y="3002340"/>
            <a:ext cx="1898864" cy="1389570"/>
            <a:chOff x="6701322" y="2733250"/>
            <a:chExt cx="1898864" cy="1389570"/>
          </a:xfrm>
        </p:grpSpPr>
        <p:sp>
          <p:nvSpPr>
            <p:cNvPr id="49" name="Freeform 9"/>
            <p:cNvSpPr/>
            <p:nvPr/>
          </p:nvSpPr>
          <p:spPr bwMode="auto">
            <a:xfrm>
              <a:off x="6701322" y="2733250"/>
              <a:ext cx="1898864" cy="1389570"/>
            </a:xfrm>
            <a:custGeom>
              <a:avLst/>
              <a:gdLst>
                <a:gd name="T0" fmla="*/ 1408 w 2453"/>
                <a:gd name="T1" fmla="*/ 1966 h 2141"/>
                <a:gd name="T2" fmla="*/ 1886 w 2453"/>
                <a:gd name="T3" fmla="*/ 1136 h 2141"/>
                <a:gd name="T4" fmla="*/ 2364 w 2453"/>
                <a:gd name="T5" fmla="*/ 309 h 2141"/>
                <a:gd name="T6" fmla="*/ 2188 w 2453"/>
                <a:gd name="T7" fmla="*/ 0 h 2141"/>
                <a:gd name="T8" fmla="*/ 1231 w 2453"/>
                <a:gd name="T9" fmla="*/ 0 h 2141"/>
                <a:gd name="T10" fmla="*/ 276 w 2453"/>
                <a:gd name="T11" fmla="*/ 0 h 2141"/>
                <a:gd name="T12" fmla="*/ 96 w 2453"/>
                <a:gd name="T13" fmla="*/ 307 h 2141"/>
                <a:gd name="T14" fmla="*/ 575 w 2453"/>
                <a:gd name="T15" fmla="*/ 1136 h 2141"/>
                <a:gd name="T16" fmla="*/ 1052 w 2453"/>
                <a:gd name="T17" fmla="*/ 1963 h 2141"/>
                <a:gd name="T18" fmla="*/ 1408 w 2453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1">
                  <a:moveTo>
                    <a:pt x="1408" y="1966"/>
                  </a:moveTo>
                  <a:lnTo>
                    <a:pt x="1886" y="1136"/>
                  </a:lnTo>
                  <a:cubicBezTo>
                    <a:pt x="2046" y="861"/>
                    <a:pt x="2205" y="585"/>
                    <a:pt x="2364" y="309"/>
                  </a:cubicBezTo>
                  <a:cubicBezTo>
                    <a:pt x="2453" y="113"/>
                    <a:pt x="2396" y="9"/>
                    <a:pt x="2188" y="0"/>
                  </a:cubicBezTo>
                  <a:lnTo>
                    <a:pt x="1231" y="0"/>
                  </a:lnTo>
                  <a:cubicBezTo>
                    <a:pt x="912" y="0"/>
                    <a:pt x="594" y="0"/>
                    <a:pt x="276" y="0"/>
                  </a:cubicBezTo>
                  <a:cubicBezTo>
                    <a:pt x="61" y="21"/>
                    <a:pt x="0" y="123"/>
                    <a:pt x="96" y="307"/>
                  </a:cubicBezTo>
                  <a:lnTo>
                    <a:pt x="575" y="1136"/>
                  </a:lnTo>
                  <a:cubicBezTo>
                    <a:pt x="734" y="1412"/>
                    <a:pt x="893" y="1688"/>
                    <a:pt x="1052" y="1963"/>
                  </a:cubicBezTo>
                  <a:cubicBezTo>
                    <a:pt x="1178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232088" y="2780159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69568" y="3059482"/>
            <a:ext cx="1898864" cy="1389570"/>
            <a:chOff x="8369568" y="2790392"/>
            <a:chExt cx="1898864" cy="1389570"/>
          </a:xfrm>
        </p:grpSpPr>
        <p:sp>
          <p:nvSpPr>
            <p:cNvPr id="47" name="Freeform 7"/>
            <p:cNvSpPr/>
            <p:nvPr/>
          </p:nvSpPr>
          <p:spPr bwMode="auto">
            <a:xfrm>
              <a:off x="8369568" y="2790392"/>
              <a:ext cx="1898864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6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36115" y="3249645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51486" y="4723417"/>
            <a:ext cx="2148696" cy="784297"/>
            <a:chOff x="3751485" y="4454327"/>
            <a:chExt cx="3142089" cy="784297"/>
          </a:xfrm>
        </p:grpSpPr>
        <p:sp>
          <p:nvSpPr>
            <p:cNvPr id="62" name="矩形 61"/>
            <p:cNvSpPr/>
            <p:nvPr/>
          </p:nvSpPr>
          <p:spPr>
            <a:xfrm>
              <a:off x="3751485" y="4778249"/>
              <a:ext cx="314208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考试后在答题页可直接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查看答案解析、排行榜和成绩单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801934" y="4454327"/>
              <a:ext cx="1827437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考试成绩排行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83807" y="1713589"/>
            <a:ext cx="2148696" cy="784297"/>
            <a:chOff x="5483806" y="1218253"/>
            <a:chExt cx="3142089" cy="784297"/>
          </a:xfrm>
        </p:grpSpPr>
        <p:sp>
          <p:nvSpPr>
            <p:cNvPr id="87" name="矩形 86"/>
            <p:cNvSpPr/>
            <p:nvPr/>
          </p:nvSpPr>
          <p:spPr>
            <a:xfrm>
              <a:off x="5483806" y="1542175"/>
              <a:ext cx="314208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app 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支持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设置密码并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分享出考试排行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h5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页面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91431" y="1218253"/>
              <a:ext cx="2916656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2.3.8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考试排行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40190" y="4723417"/>
            <a:ext cx="2148696" cy="969082"/>
            <a:chOff x="7240189" y="4454327"/>
            <a:chExt cx="3142089" cy="969082"/>
          </a:xfrm>
        </p:grpSpPr>
        <p:sp>
          <p:nvSpPr>
            <p:cNvPr id="89" name="矩形 88"/>
            <p:cNvSpPr/>
            <p:nvPr/>
          </p:nvSpPr>
          <p:spPr>
            <a:xfrm>
              <a:off x="7240189" y="4778249"/>
              <a:ext cx="314208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禁止复制粘贴、长时间未操作和防切屏，方便监控考试作弊情况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273202" y="4454327"/>
              <a:ext cx="1567435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考试防作弊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04091" y="1713589"/>
            <a:ext cx="2297688" cy="784297"/>
            <a:chOff x="8804091" y="1218253"/>
            <a:chExt cx="2297688" cy="784297"/>
          </a:xfrm>
        </p:grpSpPr>
        <p:sp>
          <p:nvSpPr>
            <p:cNvPr id="91" name="矩形 90"/>
            <p:cNvSpPr/>
            <p:nvPr/>
          </p:nvSpPr>
          <p:spPr>
            <a:xfrm>
              <a:off x="8804091" y="1542175"/>
              <a:ext cx="22976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新增考试成绩概况和相关报表数据，便于查看考试测评成绩</a:t>
              </a:r>
              <a:endParaRPr lang="zh-CN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811714" y="1218253"/>
              <a:ext cx="16052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考试项目成绩概览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业务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377009" y="1834256"/>
            <a:ext cx="6996237" cy="3971008"/>
            <a:chOff x="1138238" y="995645"/>
            <a:chExt cx="8807450" cy="4999038"/>
          </a:xfrm>
        </p:grpSpPr>
        <p:sp>
          <p:nvSpPr>
            <p:cNvPr id="5" name="Freeform 6"/>
            <p:cNvSpPr/>
            <p:nvPr/>
          </p:nvSpPr>
          <p:spPr bwMode="auto">
            <a:xfrm>
              <a:off x="1138238" y="2667283"/>
              <a:ext cx="2065338" cy="1787525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51263" y="995645"/>
              <a:ext cx="6194425" cy="1500188"/>
              <a:chOff x="3751263" y="995645"/>
              <a:chExt cx="6194425" cy="1500188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5" name="TextBox 16"/>
              <p:cNvSpPr txBox="1"/>
              <p:nvPr/>
            </p:nvSpPr>
            <p:spPr>
              <a:xfrm>
                <a:off x="5294452" y="995645"/>
                <a:ext cx="3108046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性能</a:t>
                </a:r>
                <a:endPara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" name="TextBox 17"/>
              <p:cNvSpPr txBox="1"/>
              <p:nvPr/>
            </p:nvSpPr>
            <p:spPr>
              <a:xfrm>
                <a:off x="3938141" y="1527796"/>
                <a:ext cx="5760640" cy="34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webpack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打包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happypack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优化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加快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webpack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打包构建速度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51263" y="2741895"/>
              <a:ext cx="6194425" cy="1500187"/>
              <a:chOff x="3751263" y="2741895"/>
              <a:chExt cx="6194425" cy="1500187"/>
            </a:xfrm>
          </p:grpSpPr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5294452" y="2750677"/>
                <a:ext cx="3108046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体验</a:t>
                </a:r>
                <a:endPara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TextBox 19"/>
              <p:cNvSpPr txBox="1"/>
              <p:nvPr/>
            </p:nvSpPr>
            <p:spPr>
              <a:xfrm>
                <a:off x="3938141" y="3261061"/>
                <a:ext cx="5760640" cy="34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</a:rPr>
                  <a:t>开发体验：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vuepress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文档支持，项目文档管理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751263" y="4494495"/>
              <a:ext cx="6194425" cy="1500188"/>
              <a:chOff x="3751263" y="4494495"/>
              <a:chExt cx="6194425" cy="1500188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33D3C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5294452" y="4497591"/>
                <a:ext cx="3108046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提效</a:t>
                </a:r>
                <a:endParaRPr lang="zh-CN" altLang="en-US" sz="16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>
                <a:off x="3938141" y="5007975"/>
                <a:ext cx="5760640" cy="57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prettier 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保存自动格式化代码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git hooks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提交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自动检测代码冲突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2"/>
            <p:cNvSpPr txBox="1"/>
            <p:nvPr/>
          </p:nvSpPr>
          <p:spPr>
            <a:xfrm>
              <a:off x="1438197" y="2995804"/>
              <a:ext cx="1499007" cy="119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2"/>
                  </a:solidFill>
                  <a:latin typeface="+mn-ea"/>
                  <a:ea typeface="+mn-ea"/>
                </a:rPr>
                <a:t>技术优化</a:t>
              </a:r>
              <a:endParaRPr lang="zh-CN" altLang="en-US" sz="28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1350" y="858778"/>
            <a:ext cx="1137885" cy="553085"/>
            <a:chOff x="791350" y="858778"/>
            <a:chExt cx="1137885" cy="553085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89155" y="858778"/>
              <a:ext cx="6400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技术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9794" y="28272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工作完成情况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5" grpId="0"/>
      <p:bldP spid="17" grpId="0" animBg="1"/>
      <p:bldP spid="24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52070" y="1844824"/>
            <a:ext cx="1824404" cy="2516376"/>
            <a:chOff x="2252070" y="1844824"/>
            <a:chExt cx="1824404" cy="2516376"/>
          </a:xfrm>
        </p:grpSpPr>
        <p:sp>
          <p:nvSpPr>
            <p:cNvPr id="74" name="Freeform 5"/>
            <p:cNvSpPr/>
            <p:nvPr/>
          </p:nvSpPr>
          <p:spPr bwMode="auto">
            <a:xfrm>
              <a:off x="2252070" y="2149955"/>
              <a:ext cx="1824404" cy="2211245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2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7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2" y="2662"/>
                  </a:cubicBezTo>
                  <a:cubicBezTo>
                    <a:pt x="2558" y="2748"/>
                    <a:pt x="1656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5" y="2414"/>
                    <a:pt x="0" y="2006"/>
                    <a:pt x="0" y="1551"/>
                  </a:cubicBezTo>
                  <a:cubicBezTo>
                    <a:pt x="0" y="695"/>
                    <a:pt x="694" y="0"/>
                    <a:pt x="15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2864886" y="1844824"/>
              <a:ext cx="598772" cy="598773"/>
            </a:xfrm>
            <a:prstGeom prst="ellipse">
              <a:avLst/>
            </a:pr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4" name="TextBox 14"/>
            <p:cNvSpPr txBox="1"/>
            <p:nvPr/>
          </p:nvSpPr>
          <p:spPr>
            <a:xfrm>
              <a:off x="2461119" y="2514012"/>
              <a:ext cx="14063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2"/>
                  </a:solidFill>
                  <a:latin typeface="+mj-ea"/>
                  <a:ea typeface="+mj-ea"/>
                </a:rPr>
                <a:t>微信提醒优化</a:t>
              </a:r>
              <a:endParaRPr lang="zh-CN" altLang="en-US" sz="14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TextBox 15"/>
            <p:cNvSpPr txBox="1"/>
            <p:nvPr/>
          </p:nvSpPr>
          <p:spPr>
            <a:xfrm>
              <a:off x="2464994" y="2830414"/>
              <a:ext cx="139855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前后端排期不同，预期时间内完成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75924" y="191120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27616" y="1844824"/>
            <a:ext cx="1824404" cy="2516376"/>
            <a:chOff x="5027616" y="1844824"/>
            <a:chExt cx="1824404" cy="2516376"/>
          </a:xfrm>
        </p:grpSpPr>
        <p:sp>
          <p:nvSpPr>
            <p:cNvPr id="76" name="Freeform 7"/>
            <p:cNvSpPr/>
            <p:nvPr/>
          </p:nvSpPr>
          <p:spPr bwMode="auto">
            <a:xfrm>
              <a:off x="5027616" y="2149955"/>
              <a:ext cx="1824404" cy="2211245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8" y="2748"/>
                    <a:pt x="1657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5640432" y="1844824"/>
              <a:ext cx="598772" cy="598773"/>
            </a:xfrm>
            <a:prstGeom prst="ellipse">
              <a:avLst/>
            </a:pr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7" name="TextBox 14"/>
            <p:cNvSpPr txBox="1"/>
            <p:nvPr/>
          </p:nvSpPr>
          <p:spPr>
            <a:xfrm>
              <a:off x="5344897" y="2514012"/>
              <a:ext cx="129825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1400" dirty="0">
                  <a:solidFill>
                    <a:schemeClr val="bg2"/>
                  </a:solidFill>
                </a:rPr>
                <a:t>app 2.3.8 </a:t>
              </a:r>
              <a:r>
                <a:rPr lang="zh-CN" altLang="en-US" sz="1400" dirty="0">
                  <a:solidFill>
                    <a:schemeClr val="bg2"/>
                  </a:solidFill>
                </a:rPr>
                <a:t>考试排行</a:t>
              </a:r>
              <a:r>
                <a:rPr lang="en-US" altLang="zh-CN" sz="1400" dirty="0">
                  <a:solidFill>
                    <a:schemeClr val="bg2"/>
                  </a:solidFill>
                </a:rPr>
                <a:t>h5</a:t>
              </a:r>
              <a:endParaRPr lang="en-US" altLang="zh-CN" sz="1400" dirty="0">
                <a:solidFill>
                  <a:schemeClr val="bg2"/>
                </a:solidFill>
              </a:endParaRPr>
            </a:p>
          </p:txBody>
        </p:sp>
        <p:sp>
          <p:nvSpPr>
            <p:cNvPr id="88" name="TextBox 15"/>
            <p:cNvSpPr txBox="1"/>
            <p:nvPr/>
          </p:nvSpPr>
          <p:spPr>
            <a:xfrm>
              <a:off x="5244593" y="2830414"/>
              <a:ext cx="13985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测试排期较晚，正常完成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732140" y="191120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03163" y="1844824"/>
            <a:ext cx="1824404" cy="2516376"/>
            <a:chOff x="7803163" y="1844824"/>
            <a:chExt cx="1824404" cy="2516376"/>
          </a:xfrm>
        </p:grpSpPr>
        <p:sp>
          <p:nvSpPr>
            <p:cNvPr id="78" name="Freeform 9"/>
            <p:cNvSpPr/>
            <p:nvPr/>
          </p:nvSpPr>
          <p:spPr bwMode="auto">
            <a:xfrm>
              <a:off x="7803163" y="2149955"/>
              <a:ext cx="1824404" cy="2211245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9" y="2748"/>
                    <a:pt x="1657" y="3650"/>
                    <a:pt x="1551" y="3756"/>
                  </a:cubicBezTo>
                  <a:cubicBezTo>
                    <a:pt x="1438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8415979" y="1844824"/>
              <a:ext cx="598772" cy="598773"/>
            </a:xfrm>
            <a:prstGeom prst="ellipse">
              <a:avLst/>
            </a:prstGeom>
            <a:solidFill>
              <a:srgbClr val="433D3C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90" name="TextBox 14"/>
            <p:cNvSpPr txBox="1"/>
            <p:nvPr/>
          </p:nvSpPr>
          <p:spPr>
            <a:xfrm>
              <a:off x="7990458" y="2514012"/>
              <a:ext cx="139855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400" dirty="0">
                  <a:solidFill>
                    <a:schemeClr val="bg2"/>
                  </a:solidFill>
                </a:rPr>
                <a:t>考试项目成绩概览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91" name="TextBox 15"/>
            <p:cNvSpPr txBox="1"/>
            <p:nvPr/>
          </p:nvSpPr>
          <p:spPr>
            <a:xfrm>
              <a:off x="7990459" y="2830414"/>
              <a:ext cx="13985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报表相关代码优化，正常完成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501389" y="191120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39843" y="3236320"/>
            <a:ext cx="1824404" cy="2465309"/>
            <a:chOff x="3639843" y="3236320"/>
            <a:chExt cx="1824404" cy="2465309"/>
          </a:xfrm>
        </p:grpSpPr>
        <p:sp>
          <p:nvSpPr>
            <p:cNvPr id="80" name="Freeform 11"/>
            <p:cNvSpPr/>
            <p:nvPr/>
          </p:nvSpPr>
          <p:spPr bwMode="auto">
            <a:xfrm>
              <a:off x="3639843" y="3236320"/>
              <a:ext cx="1824404" cy="2209969"/>
            </a:xfrm>
            <a:custGeom>
              <a:avLst/>
              <a:gdLst>
                <a:gd name="T0" fmla="*/ 1550 w 3101"/>
                <a:gd name="T1" fmla="*/ 3756 h 3756"/>
                <a:gd name="T2" fmla="*/ 3101 w 3101"/>
                <a:gd name="T3" fmla="*/ 2205 h 3756"/>
                <a:gd name="T4" fmla="*/ 2632 w 3101"/>
                <a:gd name="T5" fmla="*/ 1093 h 3756"/>
                <a:gd name="T6" fmla="*/ 1551 w 3101"/>
                <a:gd name="T7" fmla="*/ 0 h 3756"/>
                <a:gd name="T8" fmla="*/ 506 w 3101"/>
                <a:gd name="T9" fmla="*/ 1058 h 3756"/>
                <a:gd name="T10" fmla="*/ 0 w 3101"/>
                <a:gd name="T11" fmla="*/ 2205 h 3756"/>
                <a:gd name="T12" fmla="*/ 1550 w 3101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1" h="3756">
                  <a:moveTo>
                    <a:pt x="1550" y="3756"/>
                  </a:moveTo>
                  <a:cubicBezTo>
                    <a:pt x="2407" y="3756"/>
                    <a:pt x="3101" y="3061"/>
                    <a:pt x="3101" y="2205"/>
                  </a:cubicBezTo>
                  <a:cubicBezTo>
                    <a:pt x="3101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5" y="988"/>
                    <a:pt x="506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0" y="3756"/>
                  </a:cubicBezTo>
                  <a:close/>
                </a:path>
              </a:pathLst>
            </a:custGeom>
            <a:solidFill>
              <a:srgbClr val="433D3C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4252659" y="5102856"/>
              <a:ext cx="598772" cy="598773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322101" y="5177688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5" name="TextBox 14"/>
            <p:cNvSpPr txBox="1"/>
            <p:nvPr/>
          </p:nvSpPr>
          <p:spPr>
            <a:xfrm>
              <a:off x="3941605" y="3884706"/>
              <a:ext cx="12982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400" dirty="0">
                  <a:solidFill>
                    <a:schemeClr val="bg2"/>
                  </a:solidFill>
                </a:rPr>
                <a:t>考试成绩排行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96" name="TextBox 15"/>
            <p:cNvSpPr txBox="1"/>
            <p:nvPr/>
          </p:nvSpPr>
          <p:spPr>
            <a:xfrm>
              <a:off x="3841300" y="4201108"/>
              <a:ext cx="13985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排期内完成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5389" y="3236320"/>
            <a:ext cx="1824404" cy="2465309"/>
            <a:chOff x="6415389" y="3236320"/>
            <a:chExt cx="1824404" cy="2465309"/>
          </a:xfrm>
        </p:grpSpPr>
        <p:sp>
          <p:nvSpPr>
            <p:cNvPr id="82" name="Freeform 13"/>
            <p:cNvSpPr/>
            <p:nvPr/>
          </p:nvSpPr>
          <p:spPr bwMode="auto">
            <a:xfrm>
              <a:off x="6415389" y="3236320"/>
              <a:ext cx="1824404" cy="2209969"/>
            </a:xfrm>
            <a:custGeom>
              <a:avLst/>
              <a:gdLst>
                <a:gd name="T0" fmla="*/ 1551 w 3102"/>
                <a:gd name="T1" fmla="*/ 3756 h 3756"/>
                <a:gd name="T2" fmla="*/ 3102 w 3102"/>
                <a:gd name="T3" fmla="*/ 2205 h 3756"/>
                <a:gd name="T4" fmla="*/ 2632 w 3102"/>
                <a:gd name="T5" fmla="*/ 1093 h 3756"/>
                <a:gd name="T6" fmla="*/ 1551 w 3102"/>
                <a:gd name="T7" fmla="*/ 0 h 3756"/>
                <a:gd name="T8" fmla="*/ 507 w 3102"/>
                <a:gd name="T9" fmla="*/ 1058 h 3756"/>
                <a:gd name="T10" fmla="*/ 0 w 3102"/>
                <a:gd name="T11" fmla="*/ 2205 h 3756"/>
                <a:gd name="T12" fmla="*/ 1551 w 3102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3756"/>
                  </a:moveTo>
                  <a:cubicBezTo>
                    <a:pt x="2407" y="3756"/>
                    <a:pt x="3102" y="3061"/>
                    <a:pt x="3102" y="2205"/>
                  </a:cubicBezTo>
                  <a:cubicBezTo>
                    <a:pt x="3102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6" y="988"/>
                    <a:pt x="507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1" y="3756"/>
                  </a:cubicBezTo>
                  <a:close/>
                </a:path>
              </a:pathLst>
            </a:custGeom>
            <a:solidFill>
              <a:srgbClr val="433D3C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83" name="Oval 14"/>
            <p:cNvSpPr>
              <a:spLocks noChangeArrowheads="1"/>
            </p:cNvSpPr>
            <p:nvPr/>
          </p:nvSpPr>
          <p:spPr bwMode="auto">
            <a:xfrm>
              <a:off x="7028205" y="5102856"/>
              <a:ext cx="598772" cy="598773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11589" y="5170941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7" name="TextBox 14"/>
            <p:cNvSpPr txBox="1"/>
            <p:nvPr/>
          </p:nvSpPr>
          <p:spPr>
            <a:xfrm>
              <a:off x="6748190" y="3884706"/>
              <a:ext cx="12982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400" dirty="0">
                  <a:solidFill>
                    <a:schemeClr val="bg2"/>
                  </a:solidFill>
                </a:rPr>
                <a:t>考试防作弊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98" name="TextBox 15"/>
            <p:cNvSpPr txBox="1"/>
            <p:nvPr/>
          </p:nvSpPr>
          <p:spPr>
            <a:xfrm>
              <a:off x="6647885" y="4201108"/>
              <a:ext cx="13985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+mn-ea"/>
                  <a:ea typeface="+mn-ea"/>
                </a:rPr>
                <a:t>排期内完成，遇到的兼容性问题较多</a:t>
              </a:r>
              <a:endParaRPr lang="zh-CN" altLang="en-US" sz="12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691463" y="73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screen">
            <a:grayscl/>
          </a:blip>
          <a:srcRect/>
          <a:stretch>
            <a:fillRect/>
          </a:stretch>
        </p:blipFill>
        <p:spPr>
          <a:xfrm>
            <a:off x="7077456" y="548640"/>
            <a:ext cx="4537065" cy="577311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9794" y="282729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项目展示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863806" y="3588460"/>
            <a:ext cx="1283107" cy="1512210"/>
            <a:chOff x="6295756" y="3113567"/>
            <a:chExt cx="2677254" cy="1512210"/>
          </a:xfrm>
        </p:grpSpPr>
        <p:sp>
          <p:nvSpPr>
            <p:cNvPr id="31" name="文本框 9"/>
            <p:cNvSpPr txBox="1"/>
            <p:nvPr/>
          </p:nvSpPr>
          <p:spPr>
            <a:xfrm>
              <a:off x="6295757" y="311356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295757" y="3982007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9"/>
            <p:cNvSpPr txBox="1"/>
            <p:nvPr/>
          </p:nvSpPr>
          <p:spPr>
            <a:xfrm>
              <a:off x="6295756" y="4410512"/>
              <a:ext cx="2677253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 fontAlgn="auto"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3" grpId="0"/>
      <p:bldP spid="16" grpId="0" animBg="1"/>
      <p:bldP spid="18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33517" y="5441635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这里可以用来展示相关图片或视频文件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1350" y="858778"/>
            <a:ext cx="1595085" cy="551464"/>
            <a:chOff x="791350" y="858778"/>
            <a:chExt cx="1595085" cy="551464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791350" y="884779"/>
              <a:ext cx="441325" cy="525463"/>
            </a:xfrm>
            <a:custGeom>
              <a:avLst/>
              <a:gdLst>
                <a:gd name="T0" fmla="*/ 269 w 537"/>
                <a:gd name="T1" fmla="*/ 0 h 623"/>
                <a:gd name="T2" fmla="*/ 403 w 537"/>
                <a:gd name="T3" fmla="*/ 78 h 623"/>
                <a:gd name="T4" fmla="*/ 537 w 537"/>
                <a:gd name="T5" fmla="*/ 156 h 623"/>
                <a:gd name="T6" fmla="*/ 537 w 537"/>
                <a:gd name="T7" fmla="*/ 311 h 623"/>
                <a:gd name="T8" fmla="*/ 537 w 537"/>
                <a:gd name="T9" fmla="*/ 467 h 623"/>
                <a:gd name="T10" fmla="*/ 403 w 537"/>
                <a:gd name="T11" fmla="*/ 545 h 623"/>
                <a:gd name="T12" fmla="*/ 269 w 537"/>
                <a:gd name="T13" fmla="*/ 623 h 623"/>
                <a:gd name="T14" fmla="*/ 134 w 537"/>
                <a:gd name="T15" fmla="*/ 545 h 623"/>
                <a:gd name="T16" fmla="*/ 0 w 537"/>
                <a:gd name="T17" fmla="*/ 467 h 623"/>
                <a:gd name="T18" fmla="*/ 0 w 537"/>
                <a:gd name="T19" fmla="*/ 311 h 623"/>
                <a:gd name="T20" fmla="*/ 0 w 537"/>
                <a:gd name="T21" fmla="*/ 156 h 623"/>
                <a:gd name="T22" fmla="*/ 134 w 537"/>
                <a:gd name="T23" fmla="*/ 78 h 623"/>
                <a:gd name="T24" fmla="*/ 269 w 537"/>
                <a:gd name="T25" fmla="*/ 0 h 623"/>
                <a:gd name="T26" fmla="*/ 269 w 537"/>
                <a:gd name="T27" fmla="*/ 53 h 623"/>
                <a:gd name="T28" fmla="*/ 380 w 537"/>
                <a:gd name="T29" fmla="*/ 117 h 623"/>
                <a:gd name="T30" fmla="*/ 492 w 537"/>
                <a:gd name="T31" fmla="*/ 182 h 623"/>
                <a:gd name="T32" fmla="*/ 492 w 537"/>
                <a:gd name="T33" fmla="*/ 311 h 623"/>
                <a:gd name="T34" fmla="*/ 492 w 537"/>
                <a:gd name="T35" fmla="*/ 441 h 623"/>
                <a:gd name="T36" fmla="*/ 380 w 537"/>
                <a:gd name="T37" fmla="*/ 505 h 623"/>
                <a:gd name="T38" fmla="*/ 269 w 537"/>
                <a:gd name="T39" fmla="*/ 570 h 623"/>
                <a:gd name="T40" fmla="*/ 157 w 537"/>
                <a:gd name="T41" fmla="*/ 505 h 623"/>
                <a:gd name="T42" fmla="*/ 46 w 537"/>
                <a:gd name="T43" fmla="*/ 441 h 623"/>
                <a:gd name="T44" fmla="*/ 46 w 537"/>
                <a:gd name="T45" fmla="*/ 311 h 623"/>
                <a:gd name="T46" fmla="*/ 46 w 537"/>
                <a:gd name="T47" fmla="*/ 182 h 623"/>
                <a:gd name="T48" fmla="*/ 157 w 537"/>
                <a:gd name="T49" fmla="*/ 117 h 623"/>
                <a:gd name="T50" fmla="*/ 269 w 537"/>
                <a:gd name="T51" fmla="*/ 53 h 623"/>
                <a:gd name="T52" fmla="*/ 215 w 537"/>
                <a:gd name="T53" fmla="*/ 455 h 623"/>
                <a:gd name="T54" fmla="*/ 367 w 537"/>
                <a:gd name="T55" fmla="*/ 455 h 623"/>
                <a:gd name="T56" fmla="*/ 375 w 537"/>
                <a:gd name="T57" fmla="*/ 463 h 623"/>
                <a:gd name="T58" fmla="*/ 367 w 537"/>
                <a:gd name="T59" fmla="*/ 471 h 623"/>
                <a:gd name="T60" fmla="*/ 215 w 537"/>
                <a:gd name="T61" fmla="*/ 471 h 623"/>
                <a:gd name="T62" fmla="*/ 207 w 537"/>
                <a:gd name="T63" fmla="*/ 463 h 623"/>
                <a:gd name="T64" fmla="*/ 215 w 537"/>
                <a:gd name="T65" fmla="*/ 455 h 623"/>
                <a:gd name="T66" fmla="*/ 218 w 537"/>
                <a:gd name="T67" fmla="*/ 380 h 623"/>
                <a:gd name="T68" fmla="*/ 302 w 537"/>
                <a:gd name="T69" fmla="*/ 242 h 623"/>
                <a:gd name="T70" fmla="*/ 331 w 537"/>
                <a:gd name="T71" fmla="*/ 260 h 623"/>
                <a:gd name="T72" fmla="*/ 248 w 537"/>
                <a:gd name="T73" fmla="*/ 398 h 623"/>
                <a:gd name="T74" fmla="*/ 218 w 537"/>
                <a:gd name="T75" fmla="*/ 380 h 623"/>
                <a:gd name="T76" fmla="*/ 159 w 537"/>
                <a:gd name="T77" fmla="*/ 344 h 623"/>
                <a:gd name="T78" fmla="*/ 243 w 537"/>
                <a:gd name="T79" fmla="*/ 207 h 623"/>
                <a:gd name="T80" fmla="*/ 272 w 537"/>
                <a:gd name="T81" fmla="*/ 224 h 623"/>
                <a:gd name="T82" fmla="*/ 189 w 537"/>
                <a:gd name="T83" fmla="*/ 362 h 623"/>
                <a:gd name="T84" fmla="*/ 159 w 537"/>
                <a:gd name="T85" fmla="*/ 344 h 623"/>
                <a:gd name="T86" fmla="*/ 146 w 537"/>
                <a:gd name="T87" fmla="*/ 456 h 623"/>
                <a:gd name="T88" fmla="*/ 154 w 537"/>
                <a:gd name="T89" fmla="*/ 387 h 623"/>
                <a:gd name="T90" fmla="*/ 211 w 537"/>
                <a:gd name="T91" fmla="*/ 422 h 623"/>
                <a:gd name="T92" fmla="*/ 155 w 537"/>
                <a:gd name="T93" fmla="*/ 461 h 623"/>
                <a:gd name="T94" fmla="*/ 146 w 537"/>
                <a:gd name="T95" fmla="*/ 456 h 623"/>
                <a:gd name="T96" fmla="*/ 266 w 537"/>
                <a:gd name="T97" fmla="*/ 168 h 623"/>
                <a:gd name="T98" fmla="*/ 253 w 537"/>
                <a:gd name="T99" fmla="*/ 188 h 623"/>
                <a:gd name="T100" fmla="*/ 342 w 537"/>
                <a:gd name="T101" fmla="*/ 242 h 623"/>
                <a:gd name="T102" fmla="*/ 354 w 537"/>
                <a:gd name="T103" fmla="*/ 222 h 623"/>
                <a:gd name="T104" fmla="*/ 266 w 537"/>
                <a:gd name="T105" fmla="*/ 168 h 623"/>
                <a:gd name="T106" fmla="*/ 285 w 537"/>
                <a:gd name="T107" fmla="*/ 138 h 623"/>
                <a:gd name="T108" fmla="*/ 311 w 537"/>
                <a:gd name="T109" fmla="*/ 131 h 623"/>
                <a:gd name="T110" fmla="*/ 366 w 537"/>
                <a:gd name="T111" fmla="*/ 165 h 623"/>
                <a:gd name="T112" fmla="*/ 373 w 537"/>
                <a:gd name="T113" fmla="*/ 191 h 623"/>
                <a:gd name="T114" fmla="*/ 365 w 537"/>
                <a:gd name="T115" fmla="*/ 204 h 623"/>
                <a:gd name="T116" fmla="*/ 277 w 537"/>
                <a:gd name="T117" fmla="*/ 150 h 623"/>
                <a:gd name="T118" fmla="*/ 285 w 537"/>
                <a:gd name="T119" fmla="*/ 13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623">
                  <a:moveTo>
                    <a:pt x="269" y="0"/>
                  </a:moveTo>
                  <a:lnTo>
                    <a:pt x="403" y="78"/>
                  </a:lnTo>
                  <a:lnTo>
                    <a:pt x="537" y="156"/>
                  </a:lnTo>
                  <a:lnTo>
                    <a:pt x="537" y="311"/>
                  </a:lnTo>
                  <a:lnTo>
                    <a:pt x="537" y="467"/>
                  </a:lnTo>
                  <a:lnTo>
                    <a:pt x="403" y="545"/>
                  </a:lnTo>
                  <a:lnTo>
                    <a:pt x="269" y="623"/>
                  </a:lnTo>
                  <a:lnTo>
                    <a:pt x="134" y="545"/>
                  </a:lnTo>
                  <a:lnTo>
                    <a:pt x="0" y="467"/>
                  </a:lnTo>
                  <a:lnTo>
                    <a:pt x="0" y="311"/>
                  </a:lnTo>
                  <a:lnTo>
                    <a:pt x="0" y="156"/>
                  </a:lnTo>
                  <a:lnTo>
                    <a:pt x="134" y="78"/>
                  </a:lnTo>
                  <a:lnTo>
                    <a:pt x="269" y="0"/>
                  </a:lnTo>
                  <a:close/>
                  <a:moveTo>
                    <a:pt x="269" y="53"/>
                  </a:moveTo>
                  <a:lnTo>
                    <a:pt x="380" y="117"/>
                  </a:lnTo>
                  <a:lnTo>
                    <a:pt x="492" y="182"/>
                  </a:lnTo>
                  <a:lnTo>
                    <a:pt x="492" y="311"/>
                  </a:lnTo>
                  <a:lnTo>
                    <a:pt x="492" y="441"/>
                  </a:lnTo>
                  <a:lnTo>
                    <a:pt x="380" y="505"/>
                  </a:lnTo>
                  <a:lnTo>
                    <a:pt x="269" y="570"/>
                  </a:lnTo>
                  <a:lnTo>
                    <a:pt x="157" y="505"/>
                  </a:lnTo>
                  <a:lnTo>
                    <a:pt x="46" y="441"/>
                  </a:lnTo>
                  <a:lnTo>
                    <a:pt x="46" y="311"/>
                  </a:lnTo>
                  <a:lnTo>
                    <a:pt x="46" y="182"/>
                  </a:lnTo>
                  <a:lnTo>
                    <a:pt x="157" y="117"/>
                  </a:lnTo>
                  <a:lnTo>
                    <a:pt x="269" y="53"/>
                  </a:lnTo>
                  <a:close/>
                  <a:moveTo>
                    <a:pt x="215" y="455"/>
                  </a:moveTo>
                  <a:lnTo>
                    <a:pt x="367" y="455"/>
                  </a:lnTo>
                  <a:cubicBezTo>
                    <a:pt x="371" y="455"/>
                    <a:pt x="375" y="458"/>
                    <a:pt x="375" y="463"/>
                  </a:cubicBezTo>
                  <a:cubicBezTo>
                    <a:pt x="375" y="467"/>
                    <a:pt x="371" y="471"/>
                    <a:pt x="367" y="471"/>
                  </a:cubicBezTo>
                  <a:lnTo>
                    <a:pt x="215" y="471"/>
                  </a:lnTo>
                  <a:cubicBezTo>
                    <a:pt x="211" y="471"/>
                    <a:pt x="207" y="467"/>
                    <a:pt x="207" y="463"/>
                  </a:cubicBezTo>
                  <a:cubicBezTo>
                    <a:pt x="207" y="458"/>
                    <a:pt x="211" y="455"/>
                    <a:pt x="215" y="455"/>
                  </a:cubicBezTo>
                  <a:close/>
                  <a:moveTo>
                    <a:pt x="218" y="380"/>
                  </a:moveTo>
                  <a:lnTo>
                    <a:pt x="302" y="242"/>
                  </a:lnTo>
                  <a:lnTo>
                    <a:pt x="331" y="260"/>
                  </a:lnTo>
                  <a:lnTo>
                    <a:pt x="248" y="398"/>
                  </a:lnTo>
                  <a:lnTo>
                    <a:pt x="218" y="380"/>
                  </a:lnTo>
                  <a:close/>
                  <a:moveTo>
                    <a:pt x="159" y="344"/>
                  </a:moveTo>
                  <a:lnTo>
                    <a:pt x="243" y="207"/>
                  </a:lnTo>
                  <a:lnTo>
                    <a:pt x="272" y="224"/>
                  </a:lnTo>
                  <a:lnTo>
                    <a:pt x="189" y="362"/>
                  </a:lnTo>
                  <a:lnTo>
                    <a:pt x="159" y="344"/>
                  </a:lnTo>
                  <a:close/>
                  <a:moveTo>
                    <a:pt x="146" y="456"/>
                  </a:moveTo>
                  <a:lnTo>
                    <a:pt x="154" y="387"/>
                  </a:lnTo>
                  <a:lnTo>
                    <a:pt x="211" y="422"/>
                  </a:lnTo>
                  <a:lnTo>
                    <a:pt x="155" y="461"/>
                  </a:lnTo>
                  <a:cubicBezTo>
                    <a:pt x="149" y="465"/>
                    <a:pt x="145" y="463"/>
                    <a:pt x="146" y="456"/>
                  </a:cubicBezTo>
                  <a:close/>
                  <a:moveTo>
                    <a:pt x="266" y="168"/>
                  </a:moveTo>
                  <a:lnTo>
                    <a:pt x="253" y="188"/>
                  </a:lnTo>
                  <a:lnTo>
                    <a:pt x="342" y="242"/>
                  </a:lnTo>
                  <a:lnTo>
                    <a:pt x="354" y="222"/>
                  </a:lnTo>
                  <a:lnTo>
                    <a:pt x="266" y="168"/>
                  </a:lnTo>
                  <a:close/>
                  <a:moveTo>
                    <a:pt x="285" y="138"/>
                  </a:moveTo>
                  <a:cubicBezTo>
                    <a:pt x="290" y="129"/>
                    <a:pt x="302" y="126"/>
                    <a:pt x="311" y="131"/>
                  </a:cubicBezTo>
                  <a:lnTo>
                    <a:pt x="366" y="165"/>
                  </a:lnTo>
                  <a:cubicBezTo>
                    <a:pt x="375" y="170"/>
                    <a:pt x="378" y="182"/>
                    <a:pt x="373" y="191"/>
                  </a:cubicBezTo>
                  <a:lnTo>
                    <a:pt x="365" y="204"/>
                  </a:lnTo>
                  <a:lnTo>
                    <a:pt x="277" y="150"/>
                  </a:lnTo>
                  <a:lnTo>
                    <a:pt x="285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9155" y="858778"/>
              <a:ext cx="10972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Meiryo UI" panose="020B0604030504040204" pitchFamily="34" charset="-128"/>
                  <a:cs typeface="Arial" panose="020B0604020202020204" pitchFamily="34" charset="0"/>
                </a:rPr>
                <a:t>微信提醒优化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1279525"/>
            <a:ext cx="7019290" cy="48272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26" grpId="0"/>
    </p:bldLst>
  </p:timing>
</p:sld>
</file>

<file path=ppt/tags/tag1.xml><?xml version="1.0" encoding="utf-8"?>
<p:tagLst xmlns:p="http://schemas.openxmlformats.org/presentationml/2006/main">
  <p:tag name="MH" val="20151223201907"/>
  <p:tag name="MH_LIBRARY" val="GRAPHIC"/>
  <p:tag name="MH_ORDER" val="Rectangle 21"/>
</p:tagLst>
</file>

<file path=ppt/tags/tag2.xml><?xml version="1.0" encoding="utf-8"?>
<p:tagLst xmlns:p="http://schemas.openxmlformats.org/presentationml/2006/main">
  <p:tag name="MH" val="20151223201907"/>
  <p:tag name="MH_LIBRARY" val="GRAPHIC"/>
  <p:tag name="MH_ORDER" val="Rectangle 32"/>
</p:tagLst>
</file>

<file path=ppt/tags/tag3.xml><?xml version="1.0" encoding="utf-8"?>
<p:tagLst xmlns:p="http://schemas.openxmlformats.org/presentationml/2006/main">
  <p:tag name="MH" val="20151223201907"/>
  <p:tag name="MH_LIBRARY" val="GRAPHIC"/>
  <p:tag name="MH_ORDER" val="Rectangle 32"/>
</p:tagLst>
</file>

<file path=ppt/tags/tag4.xml><?xml version="1.0" encoding="utf-8"?>
<p:tagLst xmlns:p="http://schemas.openxmlformats.org/presentationml/2006/main">
  <p:tag name="ISPRING_ULTRA_SCORM_COURSE_ID" val="99387D26-BF33-4315-A8B9-E9F661D30D6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2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C00000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自定义</PresentationFormat>
  <Paragraphs>246</Paragraphs>
  <Slides>19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仿宋_GB2312</vt:lpstr>
      <vt:lpstr>Calibri</vt:lpstr>
      <vt:lpstr>Calibri</vt:lpstr>
      <vt:lpstr>Agency FB</vt:lpstr>
      <vt:lpstr>Yu Gothic UI</vt:lpstr>
      <vt:lpstr>Meiryo UI</vt:lpstr>
      <vt:lpstr>Segoe UI Semilight</vt:lpstr>
      <vt:lpstr>Impact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卡片式工作总结</dc:title>
  <dc:creator>第一PPT</dc:creator>
  <cp:keywords>www.1ppt.com</cp:keywords>
  <dc:description>www.1ppt.com</dc:description>
  <cp:lastModifiedBy>红尘客栈</cp:lastModifiedBy>
  <cp:revision>722</cp:revision>
  <dcterms:created xsi:type="dcterms:W3CDTF">2013-01-25T01:44:00Z</dcterms:created>
  <dcterms:modified xsi:type="dcterms:W3CDTF">2020-07-06T06:52:46Z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