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651" r:id="rId3"/>
    <p:sldId id="461" r:id="rId5"/>
    <p:sldId id="583" r:id="rId6"/>
    <p:sldId id="611" r:id="rId7"/>
    <p:sldId id="612" r:id="rId8"/>
    <p:sldId id="642" r:id="rId9"/>
    <p:sldId id="616" r:id="rId10"/>
    <p:sldId id="644" r:id="rId11"/>
    <p:sldId id="633" r:id="rId12"/>
    <p:sldId id="693" r:id="rId13"/>
    <p:sldId id="645" r:id="rId14"/>
    <p:sldId id="625" r:id="rId15"/>
    <p:sldId id="648" r:id="rId16"/>
  </p:sldIdLst>
  <p:sldSz cx="12198350" cy="685800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D3C"/>
    <a:srgbClr val="C00000"/>
    <a:srgbClr val="F8F8F8"/>
    <a:srgbClr val="781E19"/>
    <a:srgbClr val="A9BECB"/>
    <a:srgbClr val="DDDDDD"/>
    <a:srgbClr val="21A3D0"/>
    <a:srgbClr val="AF1D5C"/>
    <a:srgbClr val="D01C63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964" autoAdjust="0"/>
    <p:restoredTop sz="96318" autoAdjust="0"/>
  </p:normalViewPr>
  <p:slideViewPr>
    <p:cSldViewPr snapToObjects="1">
      <p:cViewPr varScale="1">
        <p:scale>
          <a:sx n="127" d="100"/>
          <a:sy n="127" d="100"/>
        </p:scale>
        <p:origin x="-120" y="-102"/>
      </p:cViewPr>
      <p:guideLst>
        <p:guide orient="horz" pos="2148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64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  <a:endParaRPr 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907" y="1600201"/>
            <a:ext cx="10514536" cy="42770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637" y="697821"/>
            <a:ext cx="3605048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637" y="697821"/>
            <a:ext cx="3605048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600201"/>
            <a:ext cx="10514536" cy="4277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6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3810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9523" y="0"/>
            <a:ext cx="12180352" cy="3795586"/>
          </a:xfrm>
          <a:prstGeom prst="rect">
            <a:avLst/>
          </a:prstGeom>
          <a:solidFill>
            <a:srgbClr val="34343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1516" y="5488006"/>
            <a:ext cx="2297075" cy="321203"/>
            <a:chOff x="3079994" y="5783863"/>
            <a:chExt cx="3390754" cy="474135"/>
          </a:xfrm>
        </p:grpSpPr>
        <p:sp>
          <p:nvSpPr>
            <p:cNvPr id="3" name="Freeform 7"/>
            <p:cNvSpPr/>
            <p:nvPr/>
          </p:nvSpPr>
          <p:spPr bwMode="auto">
            <a:xfrm>
              <a:off x="3079994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" name="Freeform 8"/>
            <p:cNvSpPr>
              <a:spLocks noEditPoints="1"/>
            </p:cNvSpPr>
            <p:nvPr/>
          </p:nvSpPr>
          <p:spPr bwMode="auto">
            <a:xfrm>
              <a:off x="3202232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TextBox 82"/>
            <p:cNvSpPr txBox="1"/>
            <p:nvPr/>
          </p:nvSpPr>
          <p:spPr>
            <a:xfrm>
              <a:off x="3583519" y="5805264"/>
              <a:ext cx="2887229" cy="45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时间：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2020.10.20</a:t>
              </a:r>
              <a:endPara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47375" y="5488006"/>
            <a:ext cx="2036069" cy="321203"/>
            <a:chOff x="6825277" y="5783863"/>
            <a:chExt cx="3005478" cy="474135"/>
          </a:xfrm>
        </p:grpSpPr>
        <p:sp>
          <p:nvSpPr>
            <p:cNvPr id="7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2"/>
            <p:cNvSpPr txBox="1"/>
            <p:nvPr/>
          </p:nvSpPr>
          <p:spPr>
            <a:xfrm>
              <a:off x="7359441" y="5805264"/>
              <a:ext cx="2471314" cy="45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汇报人</a:t>
              </a:r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：季开洋</a:t>
              </a:r>
              <a:endPara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211056" y="3284984"/>
            <a:ext cx="372491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8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48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48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44155" y="2132856"/>
            <a:ext cx="24587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7200" spc="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2020</a:t>
            </a:r>
            <a:endParaRPr lang="zh-CN" altLang="en-US" sz="4000" spc="600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15" name="矩形 14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38444" y="2219842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总结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17138" y="2970046"/>
              <a:ext cx="3544643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：各方面优化代码，增强可维护性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：报表模块整体熟悉度提高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16" name="矩形 15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21027" y="2215327"/>
              <a:ext cx="209284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不足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656852" y="2970046"/>
              <a:ext cx="3544643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：代码质量追求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：自我驱动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个人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75799" y="2809046"/>
            <a:ext cx="19634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69794" y="28272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未来工作计划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6" name="矩形 3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63806" y="3588460"/>
            <a:ext cx="1283107" cy="1512210"/>
            <a:chOff x="6295756" y="3113567"/>
            <a:chExt cx="2677254" cy="1512210"/>
          </a:xfrm>
        </p:grpSpPr>
        <p:sp>
          <p:nvSpPr>
            <p:cNvPr id="38" name="文本框 9"/>
            <p:cNvSpPr txBox="1"/>
            <p:nvPr/>
          </p:nvSpPr>
          <p:spPr>
            <a:xfrm>
              <a:off x="6295757" y="311356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9"/>
            <p:cNvSpPr txBox="1"/>
            <p:nvPr/>
          </p:nvSpPr>
          <p:spPr>
            <a:xfrm>
              <a:off x="6295756" y="354748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95757" y="398200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6295756" y="4410512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8" grpId="0"/>
      <p:bldP spid="20" grpId="0" animBg="1"/>
      <p:bldP spid="21" grpId="0" animBg="1"/>
      <p:bldP spid="2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46647" y="2107029"/>
            <a:ext cx="1934334" cy="555481"/>
            <a:chOff x="1066502" y="1536888"/>
            <a:chExt cx="2182436" cy="626729"/>
          </a:xfrm>
        </p:grpSpPr>
        <p:sp>
          <p:nvSpPr>
            <p:cNvPr id="26" name="TextBox 52"/>
            <p:cNvSpPr txBox="1"/>
            <p:nvPr/>
          </p:nvSpPr>
          <p:spPr>
            <a:xfrm>
              <a:off x="1716453" y="1536888"/>
              <a:ext cx="1532485" cy="380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报表分离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1066502" y="1852679"/>
              <a:ext cx="2181733" cy="310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1588" y="2100138"/>
            <a:ext cx="1945263" cy="725473"/>
            <a:chOff x="8937080" y="1484784"/>
            <a:chExt cx="2194767" cy="818523"/>
          </a:xfrm>
        </p:grpSpPr>
        <p:sp>
          <p:nvSpPr>
            <p:cNvPr id="28" name="TextBox 54"/>
            <p:cNvSpPr txBox="1"/>
            <p:nvPr/>
          </p:nvSpPr>
          <p:spPr>
            <a:xfrm>
              <a:off x="8937080" y="1484784"/>
              <a:ext cx="1476664" cy="658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highcharts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逐步替换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55"/>
            <p:cNvSpPr txBox="1"/>
            <p:nvPr/>
          </p:nvSpPr>
          <p:spPr>
            <a:xfrm>
              <a:off x="8973111" y="1783884"/>
              <a:ext cx="2158736" cy="519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68626" y="4812156"/>
            <a:ext cx="2289751" cy="624708"/>
            <a:chOff x="802272" y="4588980"/>
            <a:chExt cx="2583439" cy="704835"/>
          </a:xfrm>
        </p:grpSpPr>
        <p:sp>
          <p:nvSpPr>
            <p:cNvPr id="30" name="TextBox 56"/>
            <p:cNvSpPr txBox="1"/>
            <p:nvPr/>
          </p:nvSpPr>
          <p:spPr>
            <a:xfrm>
              <a:off x="1787879" y="4588980"/>
              <a:ext cx="1597832" cy="65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监控日志仪表盘尝试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57"/>
            <p:cNvSpPr txBox="1"/>
            <p:nvPr/>
          </p:nvSpPr>
          <p:spPr>
            <a:xfrm>
              <a:off x="802272" y="4982877"/>
              <a:ext cx="2583439" cy="310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00000"/>
                </a:lnSpc>
                <a:buNone/>
                <a:defRPr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2313" y="4764939"/>
            <a:ext cx="2212906" cy="606595"/>
            <a:chOff x="9084240" y="4591471"/>
            <a:chExt cx="2496738" cy="684399"/>
          </a:xfrm>
        </p:grpSpPr>
        <p:sp>
          <p:nvSpPr>
            <p:cNvPr id="32" name="TextBox 61"/>
            <p:cNvSpPr txBox="1"/>
            <p:nvPr/>
          </p:nvSpPr>
          <p:spPr>
            <a:xfrm>
              <a:off x="9084240" y="4591471"/>
              <a:ext cx="1459480" cy="65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日常开发痛点问题调研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62"/>
            <p:cNvSpPr txBox="1"/>
            <p:nvPr/>
          </p:nvSpPr>
          <p:spPr>
            <a:xfrm>
              <a:off x="9110790" y="4964932"/>
              <a:ext cx="2470188" cy="310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8361" y="3001146"/>
            <a:ext cx="6197301" cy="1911124"/>
            <a:chOff x="2808361" y="3001146"/>
            <a:chExt cx="6197301" cy="1911124"/>
          </a:xfrm>
        </p:grpSpPr>
        <p:sp>
          <p:nvSpPr>
            <p:cNvPr id="24" name="椭圆 23"/>
            <p:cNvSpPr/>
            <p:nvPr/>
          </p:nvSpPr>
          <p:spPr bwMode="auto">
            <a:xfrm>
              <a:off x="2808361" y="3001146"/>
              <a:ext cx="6197301" cy="1911124"/>
            </a:xfrm>
            <a:prstGeom prst="ellipse">
              <a:avLst/>
            </a:prstGeom>
            <a:noFill/>
            <a:ln w="9525" cap="flat">
              <a:solidFill>
                <a:schemeClr val="bg2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889350" y="3320738"/>
              <a:ext cx="4025573" cy="1241890"/>
              <a:chOff x="3889350" y="3320738"/>
              <a:chExt cx="4025573" cy="1241890"/>
            </a:xfrm>
          </p:grpSpPr>
          <p:sp>
            <p:nvSpPr>
              <p:cNvPr id="25" name="Freeform 6"/>
              <p:cNvSpPr/>
              <p:nvPr/>
            </p:nvSpPr>
            <p:spPr bwMode="auto">
              <a:xfrm>
                <a:off x="3889350" y="3320738"/>
                <a:ext cx="4025573" cy="1241890"/>
              </a:xfrm>
              <a:custGeom>
                <a:avLst/>
                <a:gdLst>
                  <a:gd name="T0" fmla="*/ 541 w 3043"/>
                  <a:gd name="T1" fmla="*/ 166 h 935"/>
                  <a:gd name="T2" fmla="*/ 2502 w 3043"/>
                  <a:gd name="T3" fmla="*/ 166 h 935"/>
                  <a:gd name="T4" fmla="*/ 2502 w 3043"/>
                  <a:gd name="T5" fmla="*/ 769 h 935"/>
                  <a:gd name="T6" fmla="*/ 541 w 3043"/>
                  <a:gd name="T7" fmla="*/ 769 h 935"/>
                  <a:gd name="T8" fmla="*/ 541 w 3043"/>
                  <a:gd name="T9" fmla="*/ 166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3" h="935">
                    <a:moveTo>
                      <a:pt x="541" y="166"/>
                    </a:moveTo>
                    <a:cubicBezTo>
                      <a:pt x="1082" y="0"/>
                      <a:pt x="1960" y="0"/>
                      <a:pt x="2502" y="166"/>
                    </a:cubicBezTo>
                    <a:cubicBezTo>
                      <a:pt x="3043" y="333"/>
                      <a:pt x="3043" y="603"/>
                      <a:pt x="2502" y="769"/>
                    </a:cubicBezTo>
                    <a:cubicBezTo>
                      <a:pt x="1960" y="935"/>
                      <a:pt x="1082" y="935"/>
                      <a:pt x="541" y="769"/>
                    </a:cubicBezTo>
                    <a:cubicBezTo>
                      <a:pt x="0" y="603"/>
                      <a:pt x="0" y="333"/>
                      <a:pt x="541" y="166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  <a:alpha val="70000"/>
                </a:schemeClr>
              </a:solidFill>
              <a:ln w="174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5082413" y="3698158"/>
                <a:ext cx="1668313" cy="514675"/>
              </a:xfrm>
              <a:custGeom>
                <a:avLst/>
                <a:gdLst>
                  <a:gd name="T0" fmla="*/ 541 w 3043"/>
                  <a:gd name="T1" fmla="*/ 166 h 935"/>
                  <a:gd name="T2" fmla="*/ 2502 w 3043"/>
                  <a:gd name="T3" fmla="*/ 166 h 935"/>
                  <a:gd name="T4" fmla="*/ 2502 w 3043"/>
                  <a:gd name="T5" fmla="*/ 769 h 935"/>
                  <a:gd name="T6" fmla="*/ 541 w 3043"/>
                  <a:gd name="T7" fmla="*/ 769 h 935"/>
                  <a:gd name="T8" fmla="*/ 541 w 3043"/>
                  <a:gd name="T9" fmla="*/ 166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3" h="935">
                    <a:moveTo>
                      <a:pt x="541" y="166"/>
                    </a:moveTo>
                    <a:cubicBezTo>
                      <a:pt x="1082" y="0"/>
                      <a:pt x="1960" y="0"/>
                      <a:pt x="2502" y="166"/>
                    </a:cubicBezTo>
                    <a:cubicBezTo>
                      <a:pt x="3043" y="333"/>
                      <a:pt x="3043" y="603"/>
                      <a:pt x="2502" y="769"/>
                    </a:cubicBezTo>
                    <a:cubicBezTo>
                      <a:pt x="1960" y="935"/>
                      <a:pt x="1082" y="935"/>
                      <a:pt x="541" y="769"/>
                    </a:cubicBezTo>
                    <a:cubicBezTo>
                      <a:pt x="0" y="603"/>
                      <a:pt x="0" y="333"/>
                      <a:pt x="541" y="166"/>
                    </a:cubicBezTo>
                    <a:close/>
                  </a:path>
                </a:pathLst>
              </a:custGeom>
              <a:solidFill>
                <a:srgbClr val="999999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4036673" y="4167610"/>
                <a:ext cx="1194394" cy="367785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H="1">
                <a:off x="6627561" y="3381058"/>
                <a:ext cx="1150696" cy="355040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H="1" flipV="1">
                <a:off x="4036673" y="3381058"/>
                <a:ext cx="1194394" cy="369606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 flipV="1">
                <a:off x="6627561" y="4180356"/>
                <a:ext cx="1150696" cy="355040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324771" y="2365628"/>
            <a:ext cx="815684" cy="1042742"/>
            <a:chOff x="3324771" y="2365628"/>
            <a:chExt cx="815684" cy="1042742"/>
          </a:xfrm>
        </p:grpSpPr>
        <p:sp>
          <p:nvSpPr>
            <p:cNvPr id="35" name="Freeform 7"/>
            <p:cNvSpPr/>
            <p:nvPr/>
          </p:nvSpPr>
          <p:spPr bwMode="auto">
            <a:xfrm>
              <a:off x="3324771" y="3157110"/>
              <a:ext cx="815684" cy="251260"/>
            </a:xfrm>
            <a:custGeom>
              <a:avLst/>
              <a:gdLst>
                <a:gd name="T0" fmla="*/ 232 w 1301"/>
                <a:gd name="T1" fmla="*/ 71 h 400"/>
                <a:gd name="T2" fmla="*/ 1070 w 1301"/>
                <a:gd name="T3" fmla="*/ 71 h 400"/>
                <a:gd name="T4" fmla="*/ 1070 w 1301"/>
                <a:gd name="T5" fmla="*/ 329 h 400"/>
                <a:gd name="T6" fmla="*/ 232 w 1301"/>
                <a:gd name="T7" fmla="*/ 329 h 400"/>
                <a:gd name="T8" fmla="*/ 232 w 1301"/>
                <a:gd name="T9" fmla="*/ 7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400">
                  <a:moveTo>
                    <a:pt x="232" y="71"/>
                  </a:moveTo>
                  <a:cubicBezTo>
                    <a:pt x="463" y="0"/>
                    <a:pt x="838" y="0"/>
                    <a:pt x="1070" y="71"/>
                  </a:cubicBezTo>
                  <a:cubicBezTo>
                    <a:pt x="1301" y="142"/>
                    <a:pt x="1301" y="258"/>
                    <a:pt x="1070" y="329"/>
                  </a:cubicBezTo>
                  <a:cubicBezTo>
                    <a:pt x="838" y="400"/>
                    <a:pt x="463" y="400"/>
                    <a:pt x="232" y="329"/>
                  </a:cubicBezTo>
                  <a:cubicBezTo>
                    <a:pt x="0" y="258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495481" y="2365628"/>
              <a:ext cx="546806" cy="902894"/>
              <a:chOff x="8066088" y="2327276"/>
              <a:chExt cx="719137" cy="1187450"/>
            </a:xfrm>
            <a:solidFill>
              <a:schemeClr val="tx2"/>
            </a:solidFill>
          </p:grpSpPr>
          <p:sp>
            <p:nvSpPr>
              <p:cNvPr id="48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60327" y="2431982"/>
                <a:ext cx="441036" cy="526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1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859722" y="2473554"/>
            <a:ext cx="1246506" cy="1481941"/>
            <a:chOff x="5859722" y="2473554"/>
            <a:chExt cx="1246506" cy="1481941"/>
          </a:xfrm>
        </p:grpSpPr>
        <p:grpSp>
          <p:nvGrpSpPr>
            <p:cNvPr id="44" name="组合 43"/>
            <p:cNvGrpSpPr/>
            <p:nvPr/>
          </p:nvGrpSpPr>
          <p:grpSpPr>
            <a:xfrm>
              <a:off x="5859722" y="2473554"/>
              <a:ext cx="1246506" cy="1481941"/>
              <a:chOff x="6205538" y="2856647"/>
              <a:chExt cx="1156365" cy="1374775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5" name="Freeform 19"/>
              <p:cNvSpPr/>
              <p:nvPr/>
            </p:nvSpPr>
            <p:spPr bwMode="auto">
              <a:xfrm>
                <a:off x="6280149" y="2856647"/>
                <a:ext cx="1081754" cy="743828"/>
              </a:xfrm>
              <a:custGeom>
                <a:avLst/>
                <a:gdLst>
                  <a:gd name="T0" fmla="*/ 976 w 976"/>
                  <a:gd name="T1" fmla="*/ 0 h 667"/>
                  <a:gd name="T2" fmla="*/ 0 w 976"/>
                  <a:gd name="T3" fmla="*/ 0 h 667"/>
                  <a:gd name="T4" fmla="*/ 0 w 976"/>
                  <a:gd name="T5" fmla="*/ 667 h 667"/>
                  <a:gd name="T6" fmla="*/ 976 w 976"/>
                  <a:gd name="T7" fmla="*/ 667 h 667"/>
                  <a:gd name="T8" fmla="*/ 666 w 976"/>
                  <a:gd name="T9" fmla="*/ 334 h 667"/>
                  <a:gd name="T10" fmla="*/ 976 w 976"/>
                  <a:gd name="T1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6" h="667">
                    <a:moveTo>
                      <a:pt x="976" y="0"/>
                    </a:moveTo>
                    <a:lnTo>
                      <a:pt x="0" y="0"/>
                    </a:lnTo>
                    <a:lnTo>
                      <a:pt x="0" y="667"/>
                    </a:lnTo>
                    <a:lnTo>
                      <a:pt x="976" y="667"/>
                    </a:lnTo>
                    <a:lnTo>
                      <a:pt x="666" y="334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6205538" y="2856647"/>
                <a:ext cx="53975" cy="1374775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034940" y="2537006"/>
              <a:ext cx="6849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rPr>
                <a:t>四个目标</a:t>
              </a:r>
              <a:endParaRPr lang="zh-CN" altLang="en-US" sz="16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92684" y="2365628"/>
            <a:ext cx="815684" cy="1042742"/>
            <a:chOff x="7692684" y="2365628"/>
            <a:chExt cx="815684" cy="1042742"/>
          </a:xfrm>
        </p:grpSpPr>
        <p:sp>
          <p:nvSpPr>
            <p:cNvPr id="38" name="Freeform 10"/>
            <p:cNvSpPr/>
            <p:nvPr/>
          </p:nvSpPr>
          <p:spPr bwMode="auto">
            <a:xfrm>
              <a:off x="7692684" y="3157110"/>
              <a:ext cx="815684" cy="251260"/>
            </a:xfrm>
            <a:custGeom>
              <a:avLst/>
              <a:gdLst>
                <a:gd name="T0" fmla="*/ 232 w 1302"/>
                <a:gd name="T1" fmla="*/ 71 h 400"/>
                <a:gd name="T2" fmla="*/ 1070 w 1302"/>
                <a:gd name="T3" fmla="*/ 71 h 400"/>
                <a:gd name="T4" fmla="*/ 1070 w 1302"/>
                <a:gd name="T5" fmla="*/ 329 h 400"/>
                <a:gd name="T6" fmla="*/ 232 w 1302"/>
                <a:gd name="T7" fmla="*/ 329 h 400"/>
                <a:gd name="T8" fmla="*/ 232 w 1302"/>
                <a:gd name="T9" fmla="*/ 7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400">
                  <a:moveTo>
                    <a:pt x="232" y="71"/>
                  </a:moveTo>
                  <a:cubicBezTo>
                    <a:pt x="463" y="0"/>
                    <a:pt x="839" y="0"/>
                    <a:pt x="1070" y="71"/>
                  </a:cubicBezTo>
                  <a:cubicBezTo>
                    <a:pt x="1302" y="142"/>
                    <a:pt x="1302" y="258"/>
                    <a:pt x="1070" y="329"/>
                  </a:cubicBezTo>
                  <a:cubicBezTo>
                    <a:pt x="839" y="400"/>
                    <a:pt x="463" y="400"/>
                    <a:pt x="232" y="329"/>
                  </a:cubicBezTo>
                  <a:cubicBezTo>
                    <a:pt x="0" y="258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839979" y="2365628"/>
              <a:ext cx="546806" cy="902894"/>
              <a:chOff x="8066088" y="2327276"/>
              <a:chExt cx="719137" cy="1187450"/>
            </a:xfrm>
          </p:grpSpPr>
          <p:sp>
            <p:nvSpPr>
              <p:cNvPr id="52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225872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2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324771" y="3691214"/>
            <a:ext cx="815684" cy="1062669"/>
            <a:chOff x="3324771" y="3691214"/>
            <a:chExt cx="815684" cy="1062669"/>
          </a:xfrm>
        </p:grpSpPr>
        <p:sp>
          <p:nvSpPr>
            <p:cNvPr id="36" name="Freeform 8"/>
            <p:cNvSpPr/>
            <p:nvPr/>
          </p:nvSpPr>
          <p:spPr bwMode="auto">
            <a:xfrm>
              <a:off x="3324771" y="4504444"/>
              <a:ext cx="815684" cy="249439"/>
            </a:xfrm>
            <a:custGeom>
              <a:avLst/>
              <a:gdLst>
                <a:gd name="T0" fmla="*/ 232 w 1301"/>
                <a:gd name="T1" fmla="*/ 71 h 399"/>
                <a:gd name="T2" fmla="*/ 1070 w 1301"/>
                <a:gd name="T3" fmla="*/ 71 h 399"/>
                <a:gd name="T4" fmla="*/ 1070 w 1301"/>
                <a:gd name="T5" fmla="*/ 328 h 399"/>
                <a:gd name="T6" fmla="*/ 232 w 1301"/>
                <a:gd name="T7" fmla="*/ 328 h 399"/>
                <a:gd name="T8" fmla="*/ 232 w 1301"/>
                <a:gd name="T9" fmla="*/ 7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399">
                  <a:moveTo>
                    <a:pt x="232" y="71"/>
                  </a:moveTo>
                  <a:cubicBezTo>
                    <a:pt x="463" y="0"/>
                    <a:pt x="838" y="0"/>
                    <a:pt x="1070" y="71"/>
                  </a:cubicBezTo>
                  <a:cubicBezTo>
                    <a:pt x="1301" y="142"/>
                    <a:pt x="1301" y="257"/>
                    <a:pt x="1070" y="328"/>
                  </a:cubicBezTo>
                  <a:cubicBezTo>
                    <a:pt x="838" y="399"/>
                    <a:pt x="463" y="399"/>
                    <a:pt x="232" y="328"/>
                  </a:cubicBezTo>
                  <a:cubicBezTo>
                    <a:pt x="0" y="257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495481" y="3691214"/>
              <a:ext cx="546806" cy="902894"/>
              <a:chOff x="8066088" y="2327276"/>
              <a:chExt cx="719137" cy="1187450"/>
            </a:xfrm>
          </p:grpSpPr>
          <p:sp>
            <p:nvSpPr>
              <p:cNvPr id="55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203780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3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692684" y="3691214"/>
            <a:ext cx="815684" cy="1062669"/>
            <a:chOff x="7692684" y="3691214"/>
            <a:chExt cx="815684" cy="1062669"/>
          </a:xfrm>
        </p:grpSpPr>
        <p:sp>
          <p:nvSpPr>
            <p:cNvPr id="37" name="Freeform 9"/>
            <p:cNvSpPr/>
            <p:nvPr/>
          </p:nvSpPr>
          <p:spPr bwMode="auto">
            <a:xfrm>
              <a:off x="7692684" y="4504444"/>
              <a:ext cx="815684" cy="249439"/>
            </a:xfrm>
            <a:custGeom>
              <a:avLst/>
              <a:gdLst>
                <a:gd name="T0" fmla="*/ 232 w 1302"/>
                <a:gd name="T1" fmla="*/ 71 h 399"/>
                <a:gd name="T2" fmla="*/ 1070 w 1302"/>
                <a:gd name="T3" fmla="*/ 71 h 399"/>
                <a:gd name="T4" fmla="*/ 1070 w 1302"/>
                <a:gd name="T5" fmla="*/ 328 h 399"/>
                <a:gd name="T6" fmla="*/ 232 w 1302"/>
                <a:gd name="T7" fmla="*/ 328 h 399"/>
                <a:gd name="T8" fmla="*/ 232 w 1302"/>
                <a:gd name="T9" fmla="*/ 7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399">
                  <a:moveTo>
                    <a:pt x="232" y="71"/>
                  </a:moveTo>
                  <a:cubicBezTo>
                    <a:pt x="463" y="0"/>
                    <a:pt x="839" y="0"/>
                    <a:pt x="1070" y="71"/>
                  </a:cubicBezTo>
                  <a:cubicBezTo>
                    <a:pt x="1302" y="142"/>
                    <a:pt x="1302" y="257"/>
                    <a:pt x="1070" y="328"/>
                  </a:cubicBezTo>
                  <a:cubicBezTo>
                    <a:pt x="839" y="399"/>
                    <a:pt x="463" y="399"/>
                    <a:pt x="232" y="328"/>
                  </a:cubicBezTo>
                  <a:cubicBezTo>
                    <a:pt x="0" y="257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839979" y="3691214"/>
              <a:ext cx="546806" cy="902894"/>
              <a:chOff x="8066088" y="2327276"/>
              <a:chExt cx="719137" cy="1187450"/>
            </a:xfrm>
          </p:grpSpPr>
          <p:sp>
            <p:nvSpPr>
              <p:cNvPr id="58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203399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4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935541" y="3709670"/>
            <a:ext cx="2147887" cy="45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汇报人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：季开洋</a:t>
            </a:r>
            <a:endParaRPr lang="zh-CN" altLang="en-US" sz="1600" dirty="0" smtClean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550633" y="4092907"/>
            <a:ext cx="3157538" cy="3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问卷网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4476883" y="4469669"/>
            <a:ext cx="3157538" cy="3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-10-20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80066" y="2351153"/>
            <a:ext cx="1995666" cy="879873"/>
            <a:chOff x="6773864" y="2460169"/>
            <a:chExt cx="4042249" cy="792000"/>
          </a:xfrm>
        </p:grpSpPr>
        <p:sp>
          <p:nvSpPr>
            <p:cNvPr id="17" name="圆角矩形 16"/>
            <p:cNvSpPr/>
            <p:nvPr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C00000"/>
            </a:solidFill>
            <a:ln w="25400">
              <a:solidFill>
                <a:schemeClr val="accent3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文本框 32"/>
            <p:cNvSpPr txBox="1"/>
            <p:nvPr/>
          </p:nvSpPr>
          <p:spPr>
            <a:xfrm>
              <a:off x="6773864" y="2462665"/>
              <a:ext cx="1201278" cy="637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ysClr val="window" lastClr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33"/>
            <p:cNvSpPr txBox="1"/>
            <p:nvPr/>
          </p:nvSpPr>
          <p:spPr>
            <a:xfrm>
              <a:off x="7086893" y="2599819"/>
              <a:ext cx="3501562" cy="58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kern="0" spc="30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  <a:endParaRPr lang="en-US" altLang="zh-CN" sz="2400" kern="0" spc="3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956735" y="1392438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970148" y="2592767"/>
            <a:ext cx="2153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rPr>
              <a:t>CONTANTS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89164" y="4128662"/>
            <a:ext cx="1402080" cy="1428795"/>
            <a:chOff x="1344621" y="4179178"/>
            <a:chExt cx="1402080" cy="1428795"/>
          </a:xfrm>
        </p:grpSpPr>
        <p:sp>
          <p:nvSpPr>
            <p:cNvPr id="58" name="文本框 57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47077" y="4128662"/>
            <a:ext cx="1402080" cy="1428795"/>
            <a:chOff x="1344621" y="4179178"/>
            <a:chExt cx="1402080" cy="1428795"/>
          </a:xfrm>
        </p:grpSpPr>
        <p:sp>
          <p:nvSpPr>
            <p:cNvPr id="61" name="文本框 60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266244" y="4128662"/>
            <a:ext cx="1679575" cy="1428795"/>
            <a:chOff x="1205876" y="4179178"/>
            <a:chExt cx="1679575" cy="1428795"/>
          </a:xfrm>
        </p:grpSpPr>
        <p:sp>
          <p:nvSpPr>
            <p:cNvPr id="64" name="文本框 63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05876" y="4932333"/>
              <a:ext cx="1679575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r>
                <a:rPr lang="en-US" altLang="zh-CN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62905" y="4128662"/>
            <a:ext cx="1402080" cy="1213530"/>
            <a:chOff x="1344624" y="4179178"/>
            <a:chExt cx="1402080" cy="1213530"/>
          </a:xfrm>
        </p:grpSpPr>
        <p:sp>
          <p:nvSpPr>
            <p:cNvPr id="70" name="文本框 69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44624" y="49323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498271" y="3559629"/>
            <a:ext cx="7057802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9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69794" y="282729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工作回顾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3" grpId="0"/>
      <p:bldP spid="50" grpId="0" animBg="1"/>
      <p:bldP spid="51" grpId="0" animBg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0"/>
          <p:cNvSpPr/>
          <p:nvPr/>
        </p:nvSpPr>
        <p:spPr bwMode="auto">
          <a:xfrm>
            <a:off x="1748405" y="1852262"/>
            <a:ext cx="842853" cy="1402802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5442037" y="1852262"/>
            <a:ext cx="493649" cy="1402802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Freeform 12"/>
          <p:cNvSpPr/>
          <p:nvPr/>
        </p:nvSpPr>
        <p:spPr bwMode="auto">
          <a:xfrm>
            <a:off x="8761067" y="1852262"/>
            <a:ext cx="523807" cy="1402802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Freeform 13"/>
          <p:cNvSpPr/>
          <p:nvPr/>
        </p:nvSpPr>
        <p:spPr bwMode="auto">
          <a:xfrm>
            <a:off x="3719823" y="4224899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14"/>
          <p:cNvSpPr/>
          <p:nvPr/>
        </p:nvSpPr>
        <p:spPr bwMode="auto">
          <a:xfrm>
            <a:off x="7176948" y="4224899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78564" y="1713589"/>
            <a:ext cx="2148696" cy="969082"/>
            <a:chOff x="1778563" y="1218253"/>
            <a:chExt cx="3142089" cy="969082"/>
          </a:xfrm>
        </p:grpSpPr>
        <p:sp>
          <p:nvSpPr>
            <p:cNvPr id="55" name="矩形 54"/>
            <p:cNvSpPr/>
            <p:nvPr/>
          </p:nvSpPr>
          <p:spPr>
            <a:xfrm>
              <a:off x="1778563" y="1542175"/>
              <a:ext cx="314208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pc 端用户可以在统计报表页查询考试每题的正确率及正确答案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786188" y="1218253"/>
              <a:ext cx="156743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考试正确率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96511" y="3059482"/>
            <a:ext cx="1900602" cy="1389570"/>
            <a:chOff x="1696511" y="2790392"/>
            <a:chExt cx="1900602" cy="1389570"/>
          </a:xfrm>
        </p:grpSpPr>
        <p:sp>
          <p:nvSpPr>
            <p:cNvPr id="45" name="Freeform 5"/>
            <p:cNvSpPr/>
            <p:nvPr/>
          </p:nvSpPr>
          <p:spPr bwMode="auto">
            <a:xfrm>
              <a:off x="1696511" y="2790392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88736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5236" y="3002340"/>
            <a:ext cx="1900602" cy="1389570"/>
            <a:chOff x="3364756" y="2733250"/>
            <a:chExt cx="1900602" cy="1389570"/>
          </a:xfrm>
        </p:grpSpPr>
        <p:sp>
          <p:nvSpPr>
            <p:cNvPr id="48" name="Freeform 8"/>
            <p:cNvSpPr/>
            <p:nvPr/>
          </p:nvSpPr>
          <p:spPr bwMode="auto">
            <a:xfrm>
              <a:off x="3364756" y="2733250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90110" y="2780159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33077" y="3059482"/>
            <a:ext cx="1898864" cy="1389570"/>
            <a:chOff x="5033077" y="2790392"/>
            <a:chExt cx="1898864" cy="1389570"/>
          </a:xfrm>
        </p:grpSpPr>
        <p:sp>
          <p:nvSpPr>
            <p:cNvPr id="46" name="Freeform 6"/>
            <p:cNvSpPr/>
            <p:nvPr/>
          </p:nvSpPr>
          <p:spPr bwMode="auto">
            <a:xfrm>
              <a:off x="5033077" y="2790392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557547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01322" y="3002340"/>
            <a:ext cx="1898864" cy="1389570"/>
            <a:chOff x="6701322" y="2733250"/>
            <a:chExt cx="1898864" cy="1389570"/>
          </a:xfrm>
        </p:grpSpPr>
        <p:sp>
          <p:nvSpPr>
            <p:cNvPr id="49" name="Freeform 9"/>
            <p:cNvSpPr/>
            <p:nvPr/>
          </p:nvSpPr>
          <p:spPr bwMode="auto">
            <a:xfrm>
              <a:off x="6701322" y="2733250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232088" y="2780159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69568" y="3059482"/>
            <a:ext cx="1898864" cy="1389570"/>
            <a:chOff x="8369568" y="2790392"/>
            <a:chExt cx="1898864" cy="1389570"/>
          </a:xfrm>
        </p:grpSpPr>
        <p:sp>
          <p:nvSpPr>
            <p:cNvPr id="47" name="Freeform 7"/>
            <p:cNvSpPr/>
            <p:nvPr/>
          </p:nvSpPr>
          <p:spPr bwMode="auto">
            <a:xfrm>
              <a:off x="8369568" y="2790392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36115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1486" y="4723417"/>
            <a:ext cx="2148696" cy="784297"/>
            <a:chOff x="3751485" y="4454327"/>
            <a:chExt cx="3142089" cy="784297"/>
          </a:xfrm>
        </p:grpSpPr>
        <p:sp>
          <p:nvSpPr>
            <p:cNvPr id="62" name="矩形 61"/>
            <p:cNvSpPr/>
            <p:nvPr/>
          </p:nvSpPr>
          <p:spPr>
            <a:xfrm>
              <a:off x="3751485" y="4778249"/>
              <a:ext cx="314208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搭建数学公式生成node服务，支持题目使用数学公式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801934" y="4454327"/>
              <a:ext cx="1307434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数学公式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83807" y="1713589"/>
            <a:ext cx="2148696" cy="784297"/>
            <a:chOff x="5483806" y="1218253"/>
            <a:chExt cx="3142089" cy="784297"/>
          </a:xfrm>
        </p:grpSpPr>
        <p:sp>
          <p:nvSpPr>
            <p:cNvPr id="87" name="矩形 86"/>
            <p:cNvSpPr/>
            <p:nvPr/>
          </p:nvSpPr>
          <p:spPr>
            <a:xfrm>
              <a:off x="5483806" y="1542175"/>
              <a:ext cx="314208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统计报表柱形图优化方案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highcharts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替换为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echarts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91431" y="1218253"/>
              <a:ext cx="2087438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柱形图规范优化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40190" y="4723417"/>
            <a:ext cx="2148696" cy="784297"/>
            <a:chOff x="7240189" y="4454327"/>
            <a:chExt cx="3142089" cy="784297"/>
          </a:xfrm>
        </p:grpSpPr>
        <p:sp>
          <p:nvSpPr>
            <p:cNvPr id="89" name="矩形 88"/>
            <p:cNvSpPr/>
            <p:nvPr/>
          </p:nvSpPr>
          <p:spPr>
            <a:xfrm>
              <a:off x="7240189" y="4778249"/>
              <a:ext cx="314208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移动端正确率及正确答案、筛选支持显示隐藏图表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273202" y="4454327"/>
              <a:ext cx="1470864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app 2.4.4</a:t>
              </a: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04091" y="1713589"/>
            <a:ext cx="2297688" cy="599512"/>
            <a:chOff x="8804091" y="1218253"/>
            <a:chExt cx="2297688" cy="599512"/>
          </a:xfrm>
        </p:grpSpPr>
        <p:sp>
          <p:nvSpPr>
            <p:cNvPr id="91" name="矩形 90"/>
            <p:cNvSpPr/>
            <p:nvPr/>
          </p:nvSpPr>
          <p:spPr>
            <a:xfrm>
              <a:off x="8804091" y="1542175"/>
              <a:ext cx="229768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头部导航组件抽离与优化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811714" y="1218253"/>
              <a:ext cx="8940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报表分离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业务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377009" y="1834256"/>
            <a:ext cx="6996237" cy="3971008"/>
            <a:chOff x="1138238" y="995645"/>
            <a:chExt cx="8807450" cy="4999038"/>
          </a:xfrm>
        </p:grpSpPr>
        <p:sp>
          <p:nvSpPr>
            <p:cNvPr id="5" name="Freeform 6"/>
            <p:cNvSpPr/>
            <p:nvPr/>
          </p:nvSpPr>
          <p:spPr bwMode="auto">
            <a:xfrm>
              <a:off x="1138238" y="2667283"/>
              <a:ext cx="2065338" cy="178752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51263" y="995645"/>
              <a:ext cx="6194425" cy="1500188"/>
              <a:chOff x="3751263" y="995645"/>
              <a:chExt cx="6194425" cy="1500188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5" name="TextBox 16"/>
              <p:cNvSpPr txBox="1"/>
              <p:nvPr/>
            </p:nvSpPr>
            <p:spPr>
              <a:xfrm>
                <a:off x="5294452" y="995645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图表插件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" name="TextBox 17"/>
              <p:cNvSpPr txBox="1"/>
              <p:nvPr/>
            </p:nvSpPr>
            <p:spPr>
              <a:xfrm>
                <a:off x="3938141" y="1527796"/>
                <a:ext cx="5760640" cy="57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highcharts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替换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echarts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方案，逐步解决版权收费和后续功能迭代问题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51263" y="2741895"/>
              <a:ext cx="6194425" cy="1500187"/>
              <a:chOff x="3751263" y="2741895"/>
              <a:chExt cx="6194425" cy="1500187"/>
            </a:xfrm>
          </p:grpSpPr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5294452" y="2750677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代码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TextBox 19"/>
              <p:cNvSpPr txBox="1"/>
              <p:nvPr/>
            </p:nvSpPr>
            <p:spPr>
              <a:xfrm>
                <a:off x="3938141" y="3261061"/>
                <a:ext cx="5760640" cy="57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</a:rPr>
                  <a:t>移动端报表逻辑梳理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&amp;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代码按职责拆分，增强可维护性；格式化问题解决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751263" y="4494495"/>
              <a:ext cx="6194425" cy="1500188"/>
              <a:chOff x="3751263" y="4494495"/>
              <a:chExt cx="6194425" cy="1500188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5294452" y="4497591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日志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3938141" y="5007975"/>
                <a:ext cx="5760640" cy="34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</a:rPr>
                  <a:t>增加错误栈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stack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字段，本地支持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source-map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解析错误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2"/>
            <p:cNvSpPr txBox="1"/>
            <p:nvPr/>
          </p:nvSpPr>
          <p:spPr>
            <a:xfrm>
              <a:off x="1438197" y="2995804"/>
              <a:ext cx="1499007" cy="119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2"/>
                  </a:solidFill>
                  <a:latin typeface="+mn-ea"/>
                  <a:ea typeface="+mn-ea"/>
                </a:rPr>
                <a:t>技术优化</a:t>
              </a:r>
              <a:endParaRPr lang="zh-CN" altLang="en-US" sz="28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794" y="28272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工作完成情况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5" grpId="0"/>
      <p:bldP spid="17" grpId="0" animBg="1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52070" y="1844824"/>
            <a:ext cx="1824404" cy="2516376"/>
            <a:chOff x="2252070" y="1844824"/>
            <a:chExt cx="1824404" cy="2516376"/>
          </a:xfrm>
        </p:grpSpPr>
        <p:sp>
          <p:nvSpPr>
            <p:cNvPr id="74" name="Freeform 5"/>
            <p:cNvSpPr/>
            <p:nvPr/>
          </p:nvSpPr>
          <p:spPr bwMode="auto">
            <a:xfrm>
              <a:off x="2252070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2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7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2" y="2662"/>
                  </a:cubicBezTo>
                  <a:cubicBezTo>
                    <a:pt x="2558" y="2748"/>
                    <a:pt x="1656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5" y="2414"/>
                    <a:pt x="0" y="2006"/>
                    <a:pt x="0" y="1551"/>
                  </a:cubicBezTo>
                  <a:cubicBezTo>
                    <a:pt x="0" y="695"/>
                    <a:pt x="694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2864886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4" name="TextBox 14"/>
            <p:cNvSpPr txBox="1"/>
            <p:nvPr/>
          </p:nvSpPr>
          <p:spPr>
            <a:xfrm>
              <a:off x="2461119" y="2514012"/>
              <a:ext cx="14063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2"/>
                  </a:solidFill>
                  <a:latin typeface="+mj-ea"/>
                  <a:ea typeface="+mj-ea"/>
                </a:rPr>
                <a:t>考试正确率</a:t>
              </a:r>
              <a:endParaRPr lang="zh-CN" altLang="en-US" sz="14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15"/>
            <p:cNvSpPr txBox="1"/>
            <p:nvPr/>
          </p:nvSpPr>
          <p:spPr>
            <a:xfrm>
              <a:off x="2464994" y="2830414"/>
              <a:ext cx="139855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需求过大，拆分需求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75924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27616" y="1844824"/>
            <a:ext cx="1824404" cy="2516376"/>
            <a:chOff x="5027616" y="1844824"/>
            <a:chExt cx="1824404" cy="2516376"/>
          </a:xfrm>
        </p:grpSpPr>
        <p:sp>
          <p:nvSpPr>
            <p:cNvPr id="76" name="Freeform 7"/>
            <p:cNvSpPr/>
            <p:nvPr/>
          </p:nvSpPr>
          <p:spPr bwMode="auto">
            <a:xfrm>
              <a:off x="5027616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8" y="2748"/>
                    <a:pt x="1657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5640432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7" name="TextBox 14"/>
            <p:cNvSpPr txBox="1"/>
            <p:nvPr/>
          </p:nvSpPr>
          <p:spPr>
            <a:xfrm>
              <a:off x="5344897" y="2514012"/>
              <a:ext cx="129825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柱形图优化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8" name="TextBox 15"/>
            <p:cNvSpPr txBox="1"/>
            <p:nvPr/>
          </p:nvSpPr>
          <p:spPr>
            <a:xfrm>
              <a:off x="5244593" y="2830414"/>
              <a:ext cx="1398556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前期技术调研要求很高，代码可维护性，技术选型要求高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2140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03163" y="1844824"/>
            <a:ext cx="1824404" cy="2516376"/>
            <a:chOff x="7803163" y="1844824"/>
            <a:chExt cx="1824404" cy="2516376"/>
          </a:xfrm>
        </p:grpSpPr>
        <p:sp>
          <p:nvSpPr>
            <p:cNvPr id="78" name="Freeform 9"/>
            <p:cNvSpPr/>
            <p:nvPr/>
          </p:nvSpPr>
          <p:spPr bwMode="auto">
            <a:xfrm>
              <a:off x="7803163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9" y="2748"/>
                    <a:pt x="1657" y="3650"/>
                    <a:pt x="1551" y="3756"/>
                  </a:cubicBezTo>
                  <a:cubicBezTo>
                    <a:pt x="1438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8415979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0" name="TextBox 14"/>
            <p:cNvSpPr txBox="1"/>
            <p:nvPr/>
          </p:nvSpPr>
          <p:spPr>
            <a:xfrm>
              <a:off x="7990458" y="2514012"/>
              <a:ext cx="139855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报表分离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91" name="TextBox 15"/>
            <p:cNvSpPr txBox="1"/>
            <p:nvPr/>
          </p:nvSpPr>
          <p:spPr>
            <a:xfrm>
              <a:off x="7990459" y="2830414"/>
              <a:ext cx="13985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分模块推进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501389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39843" y="3236320"/>
            <a:ext cx="1824404" cy="2465309"/>
            <a:chOff x="3639843" y="3236320"/>
            <a:chExt cx="1824404" cy="2465309"/>
          </a:xfrm>
        </p:grpSpPr>
        <p:sp>
          <p:nvSpPr>
            <p:cNvPr id="80" name="Freeform 11"/>
            <p:cNvSpPr/>
            <p:nvPr/>
          </p:nvSpPr>
          <p:spPr bwMode="auto">
            <a:xfrm>
              <a:off x="3639843" y="3236320"/>
              <a:ext cx="1824404" cy="2209969"/>
            </a:xfrm>
            <a:custGeom>
              <a:avLst/>
              <a:gdLst>
                <a:gd name="T0" fmla="*/ 1550 w 3101"/>
                <a:gd name="T1" fmla="*/ 3756 h 3756"/>
                <a:gd name="T2" fmla="*/ 3101 w 3101"/>
                <a:gd name="T3" fmla="*/ 2205 h 3756"/>
                <a:gd name="T4" fmla="*/ 2632 w 3101"/>
                <a:gd name="T5" fmla="*/ 1093 h 3756"/>
                <a:gd name="T6" fmla="*/ 1551 w 3101"/>
                <a:gd name="T7" fmla="*/ 0 h 3756"/>
                <a:gd name="T8" fmla="*/ 506 w 3101"/>
                <a:gd name="T9" fmla="*/ 1058 h 3756"/>
                <a:gd name="T10" fmla="*/ 0 w 3101"/>
                <a:gd name="T11" fmla="*/ 2205 h 3756"/>
                <a:gd name="T12" fmla="*/ 1550 w 3101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1" h="3756">
                  <a:moveTo>
                    <a:pt x="1550" y="3756"/>
                  </a:moveTo>
                  <a:cubicBezTo>
                    <a:pt x="2407" y="3756"/>
                    <a:pt x="3101" y="3061"/>
                    <a:pt x="3101" y="2205"/>
                  </a:cubicBezTo>
                  <a:cubicBezTo>
                    <a:pt x="3101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5" y="988"/>
                    <a:pt x="506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0" y="3756"/>
                  </a:cubicBezTo>
                  <a:close/>
                </a:path>
              </a:pathLst>
            </a:custGeom>
            <a:solidFill>
              <a:srgbClr val="433D3C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4252659" y="5102856"/>
              <a:ext cx="598772" cy="598773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322101" y="5177688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5" name="TextBox 14"/>
            <p:cNvSpPr txBox="1"/>
            <p:nvPr/>
          </p:nvSpPr>
          <p:spPr>
            <a:xfrm>
              <a:off x="3941605" y="3884706"/>
              <a:ext cx="12982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数学公式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841300" y="4201108"/>
              <a:ext cx="13985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  <a:latin typeface="+mn-ea"/>
                  <a:ea typeface="+mn-ea"/>
                </a:rPr>
                <a:t>pm2</a:t>
              </a:r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日志管理问题，公式样式问题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5389" y="3236320"/>
            <a:ext cx="1824404" cy="2465309"/>
            <a:chOff x="6415389" y="3236320"/>
            <a:chExt cx="1824404" cy="2465309"/>
          </a:xfrm>
        </p:grpSpPr>
        <p:sp>
          <p:nvSpPr>
            <p:cNvPr id="82" name="Freeform 13"/>
            <p:cNvSpPr/>
            <p:nvPr/>
          </p:nvSpPr>
          <p:spPr bwMode="auto">
            <a:xfrm>
              <a:off x="6415389" y="3236320"/>
              <a:ext cx="1824404" cy="2209969"/>
            </a:xfrm>
            <a:custGeom>
              <a:avLst/>
              <a:gdLst>
                <a:gd name="T0" fmla="*/ 1551 w 3102"/>
                <a:gd name="T1" fmla="*/ 3756 h 3756"/>
                <a:gd name="T2" fmla="*/ 3102 w 3102"/>
                <a:gd name="T3" fmla="*/ 2205 h 3756"/>
                <a:gd name="T4" fmla="*/ 2632 w 3102"/>
                <a:gd name="T5" fmla="*/ 1093 h 3756"/>
                <a:gd name="T6" fmla="*/ 1551 w 3102"/>
                <a:gd name="T7" fmla="*/ 0 h 3756"/>
                <a:gd name="T8" fmla="*/ 507 w 3102"/>
                <a:gd name="T9" fmla="*/ 1058 h 3756"/>
                <a:gd name="T10" fmla="*/ 0 w 3102"/>
                <a:gd name="T11" fmla="*/ 2205 h 3756"/>
                <a:gd name="T12" fmla="*/ 1551 w 3102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3756"/>
                  </a:moveTo>
                  <a:cubicBezTo>
                    <a:pt x="2407" y="3756"/>
                    <a:pt x="3102" y="3061"/>
                    <a:pt x="3102" y="2205"/>
                  </a:cubicBezTo>
                  <a:cubicBezTo>
                    <a:pt x="3102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6" y="988"/>
                    <a:pt x="507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1" y="3756"/>
                  </a:cubicBezTo>
                  <a:close/>
                </a:path>
              </a:pathLst>
            </a:custGeom>
            <a:solidFill>
              <a:srgbClr val="433D3C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7028205" y="5102856"/>
              <a:ext cx="598772" cy="598773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11589" y="517094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7" name="TextBox 14"/>
            <p:cNvSpPr txBox="1"/>
            <p:nvPr/>
          </p:nvSpPr>
          <p:spPr>
            <a:xfrm>
              <a:off x="6748190" y="3884706"/>
              <a:ext cx="12982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400" dirty="0">
                  <a:solidFill>
                    <a:schemeClr val="bg2"/>
                  </a:solidFill>
                </a:rPr>
                <a:t>app 2.4.4</a:t>
              </a:r>
              <a:endParaRPr lang="en-US" altLang="zh-CN" sz="1400" dirty="0">
                <a:solidFill>
                  <a:schemeClr val="bg2"/>
                </a:solidFill>
              </a:endParaRPr>
            </a:p>
          </p:txBody>
        </p:sp>
        <p:sp>
          <p:nvSpPr>
            <p:cNvPr id="98" name="TextBox 15"/>
            <p:cNvSpPr txBox="1"/>
            <p:nvPr/>
          </p:nvSpPr>
          <p:spPr>
            <a:xfrm>
              <a:off x="6647885" y="4201108"/>
              <a:ext cx="13985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原有逻辑梳理较为耗时，可维护性不高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5799" y="2809046"/>
            <a:ext cx="19634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794" y="2827294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团队与个人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4" grpId="0"/>
      <p:bldP spid="17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15" name="矩形 14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38443" y="2219842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总结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17138" y="2970046"/>
              <a:ext cx="3544643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：基础架构和代码优化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：前后端分离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三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：日常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问题复盘与解决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16" name="矩形 15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21027" y="2215327"/>
              <a:ext cx="209284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建议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677172" y="2970046"/>
              <a:ext cx="3544643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：基础组件维护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css 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自动补全前缀问题；开发过程中注重可维护性，优化之前代码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三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：自动化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团队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23201907"/>
  <p:tag name="MH_LIBRARY" val="GRAPHIC"/>
  <p:tag name="MH_ORDER" val="Rectangle 21"/>
</p:tagLst>
</file>

<file path=ppt/tags/tag2.xml><?xml version="1.0" encoding="utf-8"?>
<p:tagLst xmlns:p="http://schemas.openxmlformats.org/presentationml/2006/main">
  <p:tag name="MH" val="20151223201907"/>
  <p:tag name="MH_LIBRARY" val="GRAPHIC"/>
  <p:tag name="MH_ORDER" val="Rectangle 32"/>
</p:tagLst>
</file>

<file path=ppt/tags/tag3.xml><?xml version="1.0" encoding="utf-8"?>
<p:tagLst xmlns:p="http://schemas.openxmlformats.org/presentationml/2006/main">
  <p:tag name="MH" val="20151223201907"/>
  <p:tag name="MH_LIBRARY" val="GRAPHIC"/>
  <p:tag name="MH_ORDER" val="Rectangle 32"/>
</p:tagLst>
</file>

<file path=ppt/tags/tag4.xml><?xml version="1.0" encoding="utf-8"?>
<p:tagLst xmlns:p="http://schemas.openxmlformats.org/presentationml/2006/main">
  <p:tag name="ISPRING_ULTRA_SCORM_COURSE_ID" val="99387D26-BF33-4315-A8B9-E9F661D30D6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2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C00000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演示</Application>
  <PresentationFormat>自定义</PresentationFormat>
  <Paragraphs>210</Paragraphs>
  <Slides>13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仿宋_GB2312</vt:lpstr>
      <vt:lpstr>Calibri</vt:lpstr>
      <vt:lpstr>Calibri</vt:lpstr>
      <vt:lpstr>Agency FB</vt:lpstr>
      <vt:lpstr>Yu Gothic UI</vt:lpstr>
      <vt:lpstr>Meiryo UI</vt:lpstr>
      <vt:lpstr>Segoe UI Semilight</vt:lpstr>
      <vt:lpstr>Impact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卡片式工作总结</dc:title>
  <dc:creator>第一PPT</dc:creator>
  <cp:keywords>www.1ppt.com</cp:keywords>
  <dc:description>www.1ppt.com</dc:description>
  <cp:lastModifiedBy>红尘客栈</cp:lastModifiedBy>
  <cp:revision>740</cp:revision>
  <dcterms:created xsi:type="dcterms:W3CDTF">2013-01-25T01:44:00Z</dcterms:created>
  <dcterms:modified xsi:type="dcterms:W3CDTF">2020-10-19T02:14:31Z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