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06" r:id="rId2"/>
    <p:sldId id="257" r:id="rId3"/>
    <p:sldId id="264" r:id="rId4"/>
    <p:sldId id="307" r:id="rId5"/>
    <p:sldId id="300" r:id="rId6"/>
    <p:sldId id="265" r:id="rId7"/>
    <p:sldId id="260" r:id="rId8"/>
    <p:sldId id="278" r:id="rId9"/>
    <p:sldId id="284" r:id="rId10"/>
    <p:sldId id="302" r:id="rId11"/>
    <p:sldId id="301" r:id="rId12"/>
    <p:sldId id="288" r:id="rId13"/>
    <p:sldId id="271" r:id="rId14"/>
    <p:sldId id="272" r:id="rId15"/>
    <p:sldId id="266" r:id="rId16"/>
    <p:sldId id="290" r:id="rId17"/>
    <p:sldId id="280" r:id="rId18"/>
    <p:sldId id="293" r:id="rId19"/>
    <p:sldId id="281" r:id="rId20"/>
    <p:sldId id="309" r:id="rId21"/>
    <p:sldId id="259" r:id="rId22"/>
    <p:sldId id="298" r:id="rId23"/>
    <p:sldId id="297" r:id="rId24"/>
    <p:sldId id="282" r:id="rId25"/>
    <p:sldId id="295" r:id="rId26"/>
    <p:sldId id="267" r:id="rId27"/>
    <p:sldId id="273" r:id="rId28"/>
    <p:sldId id="261" r:id="rId29"/>
    <p:sldId id="294" r:id="rId30"/>
    <p:sldId id="308" r:id="rId31"/>
    <p:sldId id="304" r:id="rId32"/>
    <p:sldId id="26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18"/>
    <p:restoredTop sz="91577"/>
  </p:normalViewPr>
  <p:slideViewPr>
    <p:cSldViewPr snapToGrid="0">
      <p:cViewPr varScale="1">
        <p:scale>
          <a:sx n="77" d="100"/>
          <a:sy n="77" d="100"/>
        </p:scale>
        <p:origin x="208" y="744"/>
      </p:cViewPr>
      <p:guideLst/>
    </p:cSldViewPr>
  </p:slideViewPr>
  <p:outlineViewPr>
    <p:cViewPr>
      <p:scale>
        <a:sx n="33" d="100"/>
        <a:sy n="33" d="100"/>
      </p:scale>
      <p:origin x="0" y="-1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8F771-B9B8-4D01-B242-0E4E76133B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B903C-4050-4A02-AEF7-ACBF5C13AAFB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5E5A6DD-4984-4E08-AEEB-4E03EA456C6E}" type="parTrans" cxnId="{F4CE3A22-F265-40ED-B6B9-77E903CEA02A}">
      <dgm:prSet/>
      <dgm:spPr/>
      <dgm:t>
        <a:bodyPr/>
        <a:lstStyle/>
        <a:p>
          <a:endParaRPr lang="en-US"/>
        </a:p>
      </dgm:t>
    </dgm:pt>
    <dgm:pt modelId="{B18F11F8-DD34-4A59-BB0A-008B7F01ACCE}" type="sibTrans" cxnId="{F4CE3A22-F265-40ED-B6B9-77E903CEA02A}">
      <dgm:prSet/>
      <dgm:spPr/>
      <dgm:t>
        <a:bodyPr/>
        <a:lstStyle/>
        <a:p>
          <a:endParaRPr lang="en-US"/>
        </a:p>
      </dgm:t>
    </dgm:pt>
    <dgm:pt modelId="{30CAC136-E681-4D43-85D8-C81DA2346CA3}">
      <dgm:prSet/>
      <dgm:spPr/>
      <dgm:t>
        <a:bodyPr/>
        <a:lstStyle/>
        <a:p>
          <a:r>
            <a:rPr lang="en-US" dirty="0"/>
            <a:t>Motivation </a:t>
          </a:r>
        </a:p>
      </dgm:t>
    </dgm:pt>
    <dgm:pt modelId="{A619DC53-83C2-44BC-8B40-84A7F5573BD2}" type="parTrans" cxnId="{83396D0F-12EF-4C28-81E0-14CCD8E9723A}">
      <dgm:prSet/>
      <dgm:spPr/>
      <dgm:t>
        <a:bodyPr/>
        <a:lstStyle/>
        <a:p>
          <a:endParaRPr lang="en-US"/>
        </a:p>
      </dgm:t>
    </dgm:pt>
    <dgm:pt modelId="{E7C453EF-F28F-49B2-A644-BE32FA87F8F3}" type="sibTrans" cxnId="{83396D0F-12EF-4C28-81E0-14CCD8E9723A}">
      <dgm:prSet/>
      <dgm:spPr/>
      <dgm:t>
        <a:bodyPr/>
        <a:lstStyle/>
        <a:p>
          <a:endParaRPr lang="en-US"/>
        </a:p>
      </dgm:t>
    </dgm:pt>
    <dgm:pt modelId="{49605B1A-F6DA-416A-95BD-C44110225622}">
      <dgm:prSet/>
      <dgm:spPr/>
      <dgm:t>
        <a:bodyPr/>
        <a:lstStyle/>
        <a:p>
          <a:r>
            <a:rPr lang="en-US"/>
            <a:t>Pro-GNN: Property-GNN</a:t>
          </a:r>
        </a:p>
      </dgm:t>
    </dgm:pt>
    <dgm:pt modelId="{291C5FA7-4B20-4560-ABF2-A648361891EA}" type="parTrans" cxnId="{57AF685D-933D-4FCD-AF48-4F90D9BA7398}">
      <dgm:prSet/>
      <dgm:spPr/>
      <dgm:t>
        <a:bodyPr/>
        <a:lstStyle/>
        <a:p>
          <a:endParaRPr lang="en-US"/>
        </a:p>
      </dgm:t>
    </dgm:pt>
    <dgm:pt modelId="{A470A7B5-7842-43DD-A690-04D7272000D1}" type="sibTrans" cxnId="{57AF685D-933D-4FCD-AF48-4F90D9BA7398}">
      <dgm:prSet/>
      <dgm:spPr/>
      <dgm:t>
        <a:bodyPr/>
        <a:lstStyle/>
        <a:p>
          <a:endParaRPr lang="en-US"/>
        </a:p>
      </dgm:t>
    </dgm:pt>
    <dgm:pt modelId="{AB7482ED-C4B7-40EA-A444-24D56E86884A}">
      <dgm:prSet/>
      <dgm:spPr/>
      <dgm:t>
        <a:bodyPr/>
        <a:lstStyle/>
        <a:p>
          <a:r>
            <a:rPr lang="en-US"/>
            <a:t>ARIEL: Adversarial Graph Contrastive Learning</a:t>
          </a:r>
        </a:p>
      </dgm:t>
    </dgm:pt>
    <dgm:pt modelId="{F750C1DF-2312-47AE-93C7-4A0EA2D504A2}" type="parTrans" cxnId="{0B4BEB7A-2204-4870-97A1-56AE889EE4DE}">
      <dgm:prSet/>
      <dgm:spPr/>
      <dgm:t>
        <a:bodyPr/>
        <a:lstStyle/>
        <a:p>
          <a:endParaRPr lang="en-US"/>
        </a:p>
      </dgm:t>
    </dgm:pt>
    <dgm:pt modelId="{B34462DB-B8BD-4765-BB70-96DA2F7C4FA3}" type="sibTrans" cxnId="{0B4BEB7A-2204-4870-97A1-56AE889EE4DE}">
      <dgm:prSet/>
      <dgm:spPr/>
      <dgm:t>
        <a:bodyPr/>
        <a:lstStyle/>
        <a:p>
          <a:endParaRPr lang="en-US"/>
        </a:p>
      </dgm:t>
    </dgm:pt>
    <dgm:pt modelId="{F47138B8-3C04-4B50-8094-7EE70713AB9B}">
      <dgm:prSet/>
      <dgm:spPr/>
      <dgm:t>
        <a:bodyPr/>
        <a:lstStyle/>
        <a:p>
          <a:r>
            <a:rPr lang="en-US" dirty="0"/>
            <a:t>Comparison &amp; Analysis</a:t>
          </a:r>
        </a:p>
      </dgm:t>
    </dgm:pt>
    <dgm:pt modelId="{C7B3FEF5-2065-4726-A040-19B5A07E6CB6}" type="parTrans" cxnId="{8ECD63D3-7181-4F78-ABA2-E4AEE8978998}">
      <dgm:prSet/>
      <dgm:spPr/>
      <dgm:t>
        <a:bodyPr/>
        <a:lstStyle/>
        <a:p>
          <a:endParaRPr lang="en-US"/>
        </a:p>
      </dgm:t>
    </dgm:pt>
    <dgm:pt modelId="{BC485002-170D-45F0-8427-795A7666E720}" type="sibTrans" cxnId="{8ECD63D3-7181-4F78-ABA2-E4AEE8978998}">
      <dgm:prSet/>
      <dgm:spPr/>
      <dgm:t>
        <a:bodyPr/>
        <a:lstStyle/>
        <a:p>
          <a:endParaRPr lang="en-US"/>
        </a:p>
      </dgm:t>
    </dgm:pt>
    <dgm:pt modelId="{FFFDCB06-5363-4B74-BF84-28BA5C7AC95B}">
      <dgm:prSet/>
      <dgm:spPr/>
      <dgm:t>
        <a:bodyPr/>
        <a:lstStyle/>
        <a:p>
          <a:r>
            <a:rPr lang="en-US" dirty="0"/>
            <a:t>Future work</a:t>
          </a:r>
        </a:p>
      </dgm:t>
    </dgm:pt>
    <dgm:pt modelId="{1750FBDA-37DA-499A-83CC-84B16DF075A8}" type="parTrans" cxnId="{719372B3-54C4-40ED-818A-EED97569EAF0}">
      <dgm:prSet/>
      <dgm:spPr/>
      <dgm:t>
        <a:bodyPr/>
        <a:lstStyle/>
        <a:p>
          <a:endParaRPr lang="en-US"/>
        </a:p>
      </dgm:t>
    </dgm:pt>
    <dgm:pt modelId="{D2390AF6-7F3F-4B2F-9547-E32FAF96D34D}" type="sibTrans" cxnId="{719372B3-54C4-40ED-818A-EED97569EAF0}">
      <dgm:prSet/>
      <dgm:spPr/>
      <dgm:t>
        <a:bodyPr/>
        <a:lstStyle/>
        <a:p>
          <a:endParaRPr lang="en-US"/>
        </a:p>
      </dgm:t>
    </dgm:pt>
    <dgm:pt modelId="{B23864A8-EE08-D44C-9CE4-A9B8277B8491}">
      <dgm:prSet/>
      <dgm:spPr/>
      <dgm:t>
        <a:bodyPr/>
        <a:lstStyle/>
        <a:p>
          <a:r>
            <a:rPr lang="en-US" dirty="0"/>
            <a:t>Potential Improvement</a:t>
          </a:r>
        </a:p>
      </dgm:t>
    </dgm:pt>
    <dgm:pt modelId="{A6400C88-D1B8-C74D-9427-E7EE62766C58}" type="parTrans" cxnId="{158E612F-A4CA-8D40-A447-7FF6492CC7A6}">
      <dgm:prSet/>
      <dgm:spPr/>
      <dgm:t>
        <a:bodyPr/>
        <a:lstStyle/>
        <a:p>
          <a:endParaRPr lang="en-US"/>
        </a:p>
      </dgm:t>
    </dgm:pt>
    <dgm:pt modelId="{1080EDBF-71CB-9549-BC48-4FE4EE3552C0}" type="sibTrans" cxnId="{158E612F-A4CA-8D40-A447-7FF6492CC7A6}">
      <dgm:prSet/>
      <dgm:spPr/>
      <dgm:t>
        <a:bodyPr/>
        <a:lstStyle/>
        <a:p>
          <a:endParaRPr lang="en-US"/>
        </a:p>
      </dgm:t>
    </dgm:pt>
    <dgm:pt modelId="{830768E8-5EEE-6441-B151-4996D0552F35}" type="pres">
      <dgm:prSet presAssocID="{DE28F771-B9B8-4D01-B242-0E4E76133B5D}" presName="vert0" presStyleCnt="0">
        <dgm:presLayoutVars>
          <dgm:dir/>
          <dgm:animOne val="branch"/>
          <dgm:animLvl val="lvl"/>
        </dgm:presLayoutVars>
      </dgm:prSet>
      <dgm:spPr/>
    </dgm:pt>
    <dgm:pt modelId="{5B016B6B-52AC-FF4C-99A0-04CADC11DD9F}" type="pres">
      <dgm:prSet presAssocID="{A8EB903C-4050-4A02-AEF7-ACBF5C13AAFB}" presName="thickLine" presStyleLbl="alignNode1" presStyleIdx="0" presStyleCnt="7"/>
      <dgm:spPr/>
    </dgm:pt>
    <dgm:pt modelId="{4361BFC3-87C8-EE4C-8706-236207AE60F3}" type="pres">
      <dgm:prSet presAssocID="{A8EB903C-4050-4A02-AEF7-ACBF5C13AAFB}" presName="horz1" presStyleCnt="0"/>
      <dgm:spPr/>
    </dgm:pt>
    <dgm:pt modelId="{11AC213B-1398-9345-A7B6-1ED5AF13B69E}" type="pres">
      <dgm:prSet presAssocID="{A8EB903C-4050-4A02-AEF7-ACBF5C13AAFB}" presName="tx1" presStyleLbl="revTx" presStyleIdx="0" presStyleCnt="7"/>
      <dgm:spPr/>
    </dgm:pt>
    <dgm:pt modelId="{33C9043C-BF86-9042-801A-B2F4A0502F92}" type="pres">
      <dgm:prSet presAssocID="{A8EB903C-4050-4A02-AEF7-ACBF5C13AAFB}" presName="vert1" presStyleCnt="0"/>
      <dgm:spPr/>
    </dgm:pt>
    <dgm:pt modelId="{B287DE68-99D4-F143-9207-8476200DCB08}" type="pres">
      <dgm:prSet presAssocID="{30CAC136-E681-4D43-85D8-C81DA2346CA3}" presName="thickLine" presStyleLbl="alignNode1" presStyleIdx="1" presStyleCnt="7"/>
      <dgm:spPr/>
    </dgm:pt>
    <dgm:pt modelId="{04038C95-544E-6141-8AD9-15590730EEA6}" type="pres">
      <dgm:prSet presAssocID="{30CAC136-E681-4D43-85D8-C81DA2346CA3}" presName="horz1" presStyleCnt="0"/>
      <dgm:spPr/>
    </dgm:pt>
    <dgm:pt modelId="{C505D0A2-A863-B64E-8725-E864C6A26039}" type="pres">
      <dgm:prSet presAssocID="{30CAC136-E681-4D43-85D8-C81DA2346CA3}" presName="tx1" presStyleLbl="revTx" presStyleIdx="1" presStyleCnt="7"/>
      <dgm:spPr/>
    </dgm:pt>
    <dgm:pt modelId="{F8BC339B-879F-B944-8B43-9F28AB207CCB}" type="pres">
      <dgm:prSet presAssocID="{30CAC136-E681-4D43-85D8-C81DA2346CA3}" presName="vert1" presStyleCnt="0"/>
      <dgm:spPr/>
    </dgm:pt>
    <dgm:pt modelId="{081C248F-F290-A046-8E63-CBD397D414B9}" type="pres">
      <dgm:prSet presAssocID="{49605B1A-F6DA-416A-95BD-C44110225622}" presName="thickLine" presStyleLbl="alignNode1" presStyleIdx="2" presStyleCnt="7"/>
      <dgm:spPr/>
    </dgm:pt>
    <dgm:pt modelId="{093951FA-5B31-AA4F-BCE7-2372AD0F553B}" type="pres">
      <dgm:prSet presAssocID="{49605B1A-F6DA-416A-95BD-C44110225622}" presName="horz1" presStyleCnt="0"/>
      <dgm:spPr/>
    </dgm:pt>
    <dgm:pt modelId="{FF3513C8-7EA6-B145-83C6-84946C44F0E3}" type="pres">
      <dgm:prSet presAssocID="{49605B1A-F6DA-416A-95BD-C44110225622}" presName="tx1" presStyleLbl="revTx" presStyleIdx="2" presStyleCnt="7"/>
      <dgm:spPr/>
    </dgm:pt>
    <dgm:pt modelId="{C906065E-AC0E-534E-949C-91017EA967AE}" type="pres">
      <dgm:prSet presAssocID="{49605B1A-F6DA-416A-95BD-C44110225622}" presName="vert1" presStyleCnt="0"/>
      <dgm:spPr/>
    </dgm:pt>
    <dgm:pt modelId="{7AFD02A2-608A-534E-9824-EEFBA7679502}" type="pres">
      <dgm:prSet presAssocID="{AB7482ED-C4B7-40EA-A444-24D56E86884A}" presName="thickLine" presStyleLbl="alignNode1" presStyleIdx="3" presStyleCnt="7"/>
      <dgm:spPr/>
    </dgm:pt>
    <dgm:pt modelId="{0022B077-C189-D446-B05B-2E3A4ED5DC51}" type="pres">
      <dgm:prSet presAssocID="{AB7482ED-C4B7-40EA-A444-24D56E86884A}" presName="horz1" presStyleCnt="0"/>
      <dgm:spPr/>
    </dgm:pt>
    <dgm:pt modelId="{BCB5036E-2C44-4742-B1A0-3086633B2AB4}" type="pres">
      <dgm:prSet presAssocID="{AB7482ED-C4B7-40EA-A444-24D56E86884A}" presName="tx1" presStyleLbl="revTx" presStyleIdx="3" presStyleCnt="7"/>
      <dgm:spPr/>
    </dgm:pt>
    <dgm:pt modelId="{3D01B456-7938-E244-8B29-B6C1119B7F9D}" type="pres">
      <dgm:prSet presAssocID="{AB7482ED-C4B7-40EA-A444-24D56E86884A}" presName="vert1" presStyleCnt="0"/>
      <dgm:spPr/>
    </dgm:pt>
    <dgm:pt modelId="{6FBFEB1B-AA70-5448-A137-0CC5AB9FE397}" type="pres">
      <dgm:prSet presAssocID="{F47138B8-3C04-4B50-8094-7EE70713AB9B}" presName="thickLine" presStyleLbl="alignNode1" presStyleIdx="4" presStyleCnt="7"/>
      <dgm:spPr/>
    </dgm:pt>
    <dgm:pt modelId="{EE24B9FF-CC10-3641-BBEF-5313D10332DA}" type="pres">
      <dgm:prSet presAssocID="{F47138B8-3C04-4B50-8094-7EE70713AB9B}" presName="horz1" presStyleCnt="0"/>
      <dgm:spPr/>
    </dgm:pt>
    <dgm:pt modelId="{CC7DBE8E-6803-EA4D-984C-D20EA7F9D414}" type="pres">
      <dgm:prSet presAssocID="{F47138B8-3C04-4B50-8094-7EE70713AB9B}" presName="tx1" presStyleLbl="revTx" presStyleIdx="4" presStyleCnt="7"/>
      <dgm:spPr/>
    </dgm:pt>
    <dgm:pt modelId="{D47BA617-2417-644E-B2C5-52C9172348F8}" type="pres">
      <dgm:prSet presAssocID="{F47138B8-3C04-4B50-8094-7EE70713AB9B}" presName="vert1" presStyleCnt="0"/>
      <dgm:spPr/>
    </dgm:pt>
    <dgm:pt modelId="{3DA2A5B6-D2A4-F44B-B01F-FE7D70779D79}" type="pres">
      <dgm:prSet presAssocID="{B23864A8-EE08-D44C-9CE4-A9B8277B8491}" presName="thickLine" presStyleLbl="alignNode1" presStyleIdx="5" presStyleCnt="7"/>
      <dgm:spPr/>
    </dgm:pt>
    <dgm:pt modelId="{2F96F03C-4079-D447-9C8E-1DD0580E63BD}" type="pres">
      <dgm:prSet presAssocID="{B23864A8-EE08-D44C-9CE4-A9B8277B8491}" presName="horz1" presStyleCnt="0"/>
      <dgm:spPr/>
    </dgm:pt>
    <dgm:pt modelId="{0CBE3E55-FE17-BE42-B5F8-E0FEB22703A2}" type="pres">
      <dgm:prSet presAssocID="{B23864A8-EE08-D44C-9CE4-A9B8277B8491}" presName="tx1" presStyleLbl="revTx" presStyleIdx="5" presStyleCnt="7"/>
      <dgm:spPr/>
    </dgm:pt>
    <dgm:pt modelId="{9D00EE95-CB46-F945-87D2-1BEB36FB5D0B}" type="pres">
      <dgm:prSet presAssocID="{B23864A8-EE08-D44C-9CE4-A9B8277B8491}" presName="vert1" presStyleCnt="0"/>
      <dgm:spPr/>
    </dgm:pt>
    <dgm:pt modelId="{56552C87-1A47-544F-89FC-D9F023089FB6}" type="pres">
      <dgm:prSet presAssocID="{FFFDCB06-5363-4B74-BF84-28BA5C7AC95B}" presName="thickLine" presStyleLbl="alignNode1" presStyleIdx="6" presStyleCnt="7"/>
      <dgm:spPr/>
    </dgm:pt>
    <dgm:pt modelId="{2E2B584D-4637-9D4B-A2D8-11BC0ECCF5E0}" type="pres">
      <dgm:prSet presAssocID="{FFFDCB06-5363-4B74-BF84-28BA5C7AC95B}" presName="horz1" presStyleCnt="0"/>
      <dgm:spPr/>
    </dgm:pt>
    <dgm:pt modelId="{D89451A1-8EE1-2A42-ADA2-E6EEBD1613B3}" type="pres">
      <dgm:prSet presAssocID="{FFFDCB06-5363-4B74-BF84-28BA5C7AC95B}" presName="tx1" presStyleLbl="revTx" presStyleIdx="6" presStyleCnt="7"/>
      <dgm:spPr/>
    </dgm:pt>
    <dgm:pt modelId="{FB3CE334-99A5-2543-B4CC-4BBF1F97DA30}" type="pres">
      <dgm:prSet presAssocID="{FFFDCB06-5363-4B74-BF84-28BA5C7AC95B}" presName="vert1" presStyleCnt="0"/>
      <dgm:spPr/>
    </dgm:pt>
  </dgm:ptLst>
  <dgm:cxnLst>
    <dgm:cxn modelId="{83396D0F-12EF-4C28-81E0-14CCD8E9723A}" srcId="{DE28F771-B9B8-4D01-B242-0E4E76133B5D}" destId="{30CAC136-E681-4D43-85D8-C81DA2346CA3}" srcOrd="1" destOrd="0" parTransId="{A619DC53-83C2-44BC-8B40-84A7F5573BD2}" sibTransId="{E7C453EF-F28F-49B2-A644-BE32FA87F8F3}"/>
    <dgm:cxn modelId="{F4CE3A22-F265-40ED-B6B9-77E903CEA02A}" srcId="{DE28F771-B9B8-4D01-B242-0E4E76133B5D}" destId="{A8EB903C-4050-4A02-AEF7-ACBF5C13AAFB}" srcOrd="0" destOrd="0" parTransId="{35E5A6DD-4984-4E08-AEEB-4E03EA456C6E}" sibTransId="{B18F11F8-DD34-4A59-BB0A-008B7F01ACCE}"/>
    <dgm:cxn modelId="{158E612F-A4CA-8D40-A447-7FF6492CC7A6}" srcId="{DE28F771-B9B8-4D01-B242-0E4E76133B5D}" destId="{B23864A8-EE08-D44C-9CE4-A9B8277B8491}" srcOrd="5" destOrd="0" parTransId="{A6400C88-D1B8-C74D-9427-E7EE62766C58}" sibTransId="{1080EDBF-71CB-9549-BC48-4FE4EE3552C0}"/>
    <dgm:cxn modelId="{4E629634-C0C9-B045-B5A1-9B66D37C79E2}" type="presOf" srcId="{AB7482ED-C4B7-40EA-A444-24D56E86884A}" destId="{BCB5036E-2C44-4742-B1A0-3086633B2AB4}" srcOrd="0" destOrd="0" presId="urn:microsoft.com/office/officeart/2008/layout/LinedList"/>
    <dgm:cxn modelId="{49C2623D-D39C-6E4F-A4CD-5D2D9F18AAFD}" type="presOf" srcId="{DE28F771-B9B8-4D01-B242-0E4E76133B5D}" destId="{830768E8-5EEE-6441-B151-4996D0552F35}" srcOrd="0" destOrd="0" presId="urn:microsoft.com/office/officeart/2008/layout/LinedList"/>
    <dgm:cxn modelId="{78BC4C42-04BF-1041-B501-40AA225A4A0C}" type="presOf" srcId="{A8EB903C-4050-4A02-AEF7-ACBF5C13AAFB}" destId="{11AC213B-1398-9345-A7B6-1ED5AF13B69E}" srcOrd="0" destOrd="0" presId="urn:microsoft.com/office/officeart/2008/layout/LinedList"/>
    <dgm:cxn modelId="{57AF685D-933D-4FCD-AF48-4F90D9BA7398}" srcId="{DE28F771-B9B8-4D01-B242-0E4E76133B5D}" destId="{49605B1A-F6DA-416A-95BD-C44110225622}" srcOrd="2" destOrd="0" parTransId="{291C5FA7-4B20-4560-ABF2-A648361891EA}" sibTransId="{A470A7B5-7842-43DD-A690-04D7272000D1}"/>
    <dgm:cxn modelId="{59D16165-F91A-B841-9D33-F170F2500FAD}" type="presOf" srcId="{30CAC136-E681-4D43-85D8-C81DA2346CA3}" destId="{C505D0A2-A863-B64E-8725-E864C6A26039}" srcOrd="0" destOrd="0" presId="urn:microsoft.com/office/officeart/2008/layout/LinedList"/>
    <dgm:cxn modelId="{EAEA2468-1A78-A546-BA18-145F1A3A7D93}" type="presOf" srcId="{49605B1A-F6DA-416A-95BD-C44110225622}" destId="{FF3513C8-7EA6-B145-83C6-84946C44F0E3}" srcOrd="0" destOrd="0" presId="urn:microsoft.com/office/officeart/2008/layout/LinedList"/>
    <dgm:cxn modelId="{0B4BEB7A-2204-4870-97A1-56AE889EE4DE}" srcId="{DE28F771-B9B8-4D01-B242-0E4E76133B5D}" destId="{AB7482ED-C4B7-40EA-A444-24D56E86884A}" srcOrd="3" destOrd="0" parTransId="{F750C1DF-2312-47AE-93C7-4A0EA2D504A2}" sibTransId="{B34462DB-B8BD-4765-BB70-96DA2F7C4FA3}"/>
    <dgm:cxn modelId="{2B57CEB1-37E7-9846-8B97-89CD45D07F40}" type="presOf" srcId="{F47138B8-3C04-4B50-8094-7EE70713AB9B}" destId="{CC7DBE8E-6803-EA4D-984C-D20EA7F9D414}" srcOrd="0" destOrd="0" presId="urn:microsoft.com/office/officeart/2008/layout/LinedList"/>
    <dgm:cxn modelId="{719372B3-54C4-40ED-818A-EED97569EAF0}" srcId="{DE28F771-B9B8-4D01-B242-0E4E76133B5D}" destId="{FFFDCB06-5363-4B74-BF84-28BA5C7AC95B}" srcOrd="6" destOrd="0" parTransId="{1750FBDA-37DA-499A-83CC-84B16DF075A8}" sibTransId="{D2390AF6-7F3F-4B2F-9547-E32FAF96D34D}"/>
    <dgm:cxn modelId="{8ECD63D3-7181-4F78-ABA2-E4AEE8978998}" srcId="{DE28F771-B9B8-4D01-B242-0E4E76133B5D}" destId="{F47138B8-3C04-4B50-8094-7EE70713AB9B}" srcOrd="4" destOrd="0" parTransId="{C7B3FEF5-2065-4726-A040-19B5A07E6CB6}" sibTransId="{BC485002-170D-45F0-8427-795A7666E720}"/>
    <dgm:cxn modelId="{643712F8-758A-2046-956D-7B00E909B9AE}" type="presOf" srcId="{FFFDCB06-5363-4B74-BF84-28BA5C7AC95B}" destId="{D89451A1-8EE1-2A42-ADA2-E6EEBD1613B3}" srcOrd="0" destOrd="0" presId="urn:microsoft.com/office/officeart/2008/layout/LinedList"/>
    <dgm:cxn modelId="{248905FE-DD36-D647-83F6-48A52E9D01D5}" type="presOf" srcId="{B23864A8-EE08-D44C-9CE4-A9B8277B8491}" destId="{0CBE3E55-FE17-BE42-B5F8-E0FEB22703A2}" srcOrd="0" destOrd="0" presId="urn:microsoft.com/office/officeart/2008/layout/LinedList"/>
    <dgm:cxn modelId="{581CF7F7-1388-B840-85F9-AACF30D634D8}" type="presParOf" srcId="{830768E8-5EEE-6441-B151-4996D0552F35}" destId="{5B016B6B-52AC-FF4C-99A0-04CADC11DD9F}" srcOrd="0" destOrd="0" presId="urn:microsoft.com/office/officeart/2008/layout/LinedList"/>
    <dgm:cxn modelId="{57565EA2-6B7B-1343-AFC1-0243AF289AFC}" type="presParOf" srcId="{830768E8-5EEE-6441-B151-4996D0552F35}" destId="{4361BFC3-87C8-EE4C-8706-236207AE60F3}" srcOrd="1" destOrd="0" presId="urn:microsoft.com/office/officeart/2008/layout/LinedList"/>
    <dgm:cxn modelId="{68C4A4F2-2C4D-AB49-9DDE-28296A8027CA}" type="presParOf" srcId="{4361BFC3-87C8-EE4C-8706-236207AE60F3}" destId="{11AC213B-1398-9345-A7B6-1ED5AF13B69E}" srcOrd="0" destOrd="0" presId="urn:microsoft.com/office/officeart/2008/layout/LinedList"/>
    <dgm:cxn modelId="{6AB54F23-A37E-874F-AD46-5DEDC0C4E56B}" type="presParOf" srcId="{4361BFC3-87C8-EE4C-8706-236207AE60F3}" destId="{33C9043C-BF86-9042-801A-B2F4A0502F92}" srcOrd="1" destOrd="0" presId="urn:microsoft.com/office/officeart/2008/layout/LinedList"/>
    <dgm:cxn modelId="{5022FE03-A61B-5A4D-8813-23AF53493305}" type="presParOf" srcId="{830768E8-5EEE-6441-B151-4996D0552F35}" destId="{B287DE68-99D4-F143-9207-8476200DCB08}" srcOrd="2" destOrd="0" presId="urn:microsoft.com/office/officeart/2008/layout/LinedList"/>
    <dgm:cxn modelId="{7DF31EB2-E140-464A-80B0-0115F3EAC145}" type="presParOf" srcId="{830768E8-5EEE-6441-B151-4996D0552F35}" destId="{04038C95-544E-6141-8AD9-15590730EEA6}" srcOrd="3" destOrd="0" presId="urn:microsoft.com/office/officeart/2008/layout/LinedList"/>
    <dgm:cxn modelId="{7E5C5F97-918A-3245-A419-659ECC2BD898}" type="presParOf" srcId="{04038C95-544E-6141-8AD9-15590730EEA6}" destId="{C505D0A2-A863-B64E-8725-E864C6A26039}" srcOrd="0" destOrd="0" presId="urn:microsoft.com/office/officeart/2008/layout/LinedList"/>
    <dgm:cxn modelId="{4A16345A-C411-BF4E-82C6-FBD0DBE5B3BE}" type="presParOf" srcId="{04038C95-544E-6141-8AD9-15590730EEA6}" destId="{F8BC339B-879F-B944-8B43-9F28AB207CCB}" srcOrd="1" destOrd="0" presId="urn:microsoft.com/office/officeart/2008/layout/LinedList"/>
    <dgm:cxn modelId="{1401EEB6-08DF-2545-874C-712948D8AB10}" type="presParOf" srcId="{830768E8-5EEE-6441-B151-4996D0552F35}" destId="{081C248F-F290-A046-8E63-CBD397D414B9}" srcOrd="4" destOrd="0" presId="urn:microsoft.com/office/officeart/2008/layout/LinedList"/>
    <dgm:cxn modelId="{050A7F45-5DD7-0D41-86EB-B3EDFE25E79D}" type="presParOf" srcId="{830768E8-5EEE-6441-B151-4996D0552F35}" destId="{093951FA-5B31-AA4F-BCE7-2372AD0F553B}" srcOrd="5" destOrd="0" presId="urn:microsoft.com/office/officeart/2008/layout/LinedList"/>
    <dgm:cxn modelId="{9ED9C9AF-AD53-A84E-94C2-0BC93C77DE23}" type="presParOf" srcId="{093951FA-5B31-AA4F-BCE7-2372AD0F553B}" destId="{FF3513C8-7EA6-B145-83C6-84946C44F0E3}" srcOrd="0" destOrd="0" presId="urn:microsoft.com/office/officeart/2008/layout/LinedList"/>
    <dgm:cxn modelId="{0F659301-5E05-6443-844D-867F4DD29B92}" type="presParOf" srcId="{093951FA-5B31-AA4F-BCE7-2372AD0F553B}" destId="{C906065E-AC0E-534E-949C-91017EA967AE}" srcOrd="1" destOrd="0" presId="urn:microsoft.com/office/officeart/2008/layout/LinedList"/>
    <dgm:cxn modelId="{EFE8F486-61ED-254D-9A8B-D6935A87198B}" type="presParOf" srcId="{830768E8-5EEE-6441-B151-4996D0552F35}" destId="{7AFD02A2-608A-534E-9824-EEFBA7679502}" srcOrd="6" destOrd="0" presId="urn:microsoft.com/office/officeart/2008/layout/LinedList"/>
    <dgm:cxn modelId="{E678B377-66BC-B649-9268-10AED597464A}" type="presParOf" srcId="{830768E8-5EEE-6441-B151-4996D0552F35}" destId="{0022B077-C189-D446-B05B-2E3A4ED5DC51}" srcOrd="7" destOrd="0" presId="urn:microsoft.com/office/officeart/2008/layout/LinedList"/>
    <dgm:cxn modelId="{275CD5DF-49F0-564E-8DB7-FD05BF6339CD}" type="presParOf" srcId="{0022B077-C189-D446-B05B-2E3A4ED5DC51}" destId="{BCB5036E-2C44-4742-B1A0-3086633B2AB4}" srcOrd="0" destOrd="0" presId="urn:microsoft.com/office/officeart/2008/layout/LinedList"/>
    <dgm:cxn modelId="{B326F7D5-7BE5-3A4E-ABDE-3AA4F3B7EE9F}" type="presParOf" srcId="{0022B077-C189-D446-B05B-2E3A4ED5DC51}" destId="{3D01B456-7938-E244-8B29-B6C1119B7F9D}" srcOrd="1" destOrd="0" presId="urn:microsoft.com/office/officeart/2008/layout/LinedList"/>
    <dgm:cxn modelId="{F13138F2-A2DB-AF49-B735-BC68A42E5681}" type="presParOf" srcId="{830768E8-5EEE-6441-B151-4996D0552F35}" destId="{6FBFEB1B-AA70-5448-A137-0CC5AB9FE397}" srcOrd="8" destOrd="0" presId="urn:microsoft.com/office/officeart/2008/layout/LinedList"/>
    <dgm:cxn modelId="{0F8E2472-354D-E445-B201-2159853195FE}" type="presParOf" srcId="{830768E8-5EEE-6441-B151-4996D0552F35}" destId="{EE24B9FF-CC10-3641-BBEF-5313D10332DA}" srcOrd="9" destOrd="0" presId="urn:microsoft.com/office/officeart/2008/layout/LinedList"/>
    <dgm:cxn modelId="{C87EA860-AD51-6E4D-A17A-CC3DC113A63E}" type="presParOf" srcId="{EE24B9FF-CC10-3641-BBEF-5313D10332DA}" destId="{CC7DBE8E-6803-EA4D-984C-D20EA7F9D414}" srcOrd="0" destOrd="0" presId="urn:microsoft.com/office/officeart/2008/layout/LinedList"/>
    <dgm:cxn modelId="{87CD863B-0A10-854B-8730-8A5BC03B4898}" type="presParOf" srcId="{EE24B9FF-CC10-3641-BBEF-5313D10332DA}" destId="{D47BA617-2417-644E-B2C5-52C9172348F8}" srcOrd="1" destOrd="0" presId="urn:microsoft.com/office/officeart/2008/layout/LinedList"/>
    <dgm:cxn modelId="{200B6B08-047E-DF40-9772-2A9BFEEE168E}" type="presParOf" srcId="{830768E8-5EEE-6441-B151-4996D0552F35}" destId="{3DA2A5B6-D2A4-F44B-B01F-FE7D70779D79}" srcOrd="10" destOrd="0" presId="urn:microsoft.com/office/officeart/2008/layout/LinedList"/>
    <dgm:cxn modelId="{A2DBB6A4-8DB4-874F-8C2D-E61677DA0397}" type="presParOf" srcId="{830768E8-5EEE-6441-B151-4996D0552F35}" destId="{2F96F03C-4079-D447-9C8E-1DD0580E63BD}" srcOrd="11" destOrd="0" presId="urn:microsoft.com/office/officeart/2008/layout/LinedList"/>
    <dgm:cxn modelId="{25A50AE7-3B2B-1845-9F04-350C9A6ABF4D}" type="presParOf" srcId="{2F96F03C-4079-D447-9C8E-1DD0580E63BD}" destId="{0CBE3E55-FE17-BE42-B5F8-E0FEB22703A2}" srcOrd="0" destOrd="0" presId="urn:microsoft.com/office/officeart/2008/layout/LinedList"/>
    <dgm:cxn modelId="{41058DA8-6B19-9442-B96F-E56811DCD324}" type="presParOf" srcId="{2F96F03C-4079-D447-9C8E-1DD0580E63BD}" destId="{9D00EE95-CB46-F945-87D2-1BEB36FB5D0B}" srcOrd="1" destOrd="0" presId="urn:microsoft.com/office/officeart/2008/layout/LinedList"/>
    <dgm:cxn modelId="{D280C1B9-CB89-FC4C-AA6D-0F950C9E579F}" type="presParOf" srcId="{830768E8-5EEE-6441-B151-4996D0552F35}" destId="{56552C87-1A47-544F-89FC-D9F023089FB6}" srcOrd="12" destOrd="0" presId="urn:microsoft.com/office/officeart/2008/layout/LinedList"/>
    <dgm:cxn modelId="{C72A150F-1819-D54F-B26A-ED7815A71DC1}" type="presParOf" srcId="{830768E8-5EEE-6441-B151-4996D0552F35}" destId="{2E2B584D-4637-9D4B-A2D8-11BC0ECCF5E0}" srcOrd="13" destOrd="0" presId="urn:microsoft.com/office/officeart/2008/layout/LinedList"/>
    <dgm:cxn modelId="{54C664FA-F111-8147-8C0F-A01B2FFBF629}" type="presParOf" srcId="{2E2B584D-4637-9D4B-A2D8-11BC0ECCF5E0}" destId="{D89451A1-8EE1-2A42-ADA2-E6EEBD1613B3}" srcOrd="0" destOrd="0" presId="urn:microsoft.com/office/officeart/2008/layout/LinedList"/>
    <dgm:cxn modelId="{C25F6F71-F6AC-2C40-B827-FE31FE28CD18}" type="presParOf" srcId="{2E2B584D-4637-9D4B-A2D8-11BC0ECCF5E0}" destId="{FB3CE334-99A5-2543-B4CC-4BBF1F97DA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A9346-1AA3-49A4-9392-83A049FF53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3F24A-E0B9-4568-9655-E7413173DFA9}">
      <dgm:prSet/>
      <dgm:spPr/>
      <dgm:t>
        <a:bodyPr/>
        <a:lstStyle/>
        <a:p>
          <a:r>
            <a:rPr lang="en-US" dirty="0"/>
            <a:t>Defense performance: Consistently outperform baseline models </a:t>
          </a:r>
        </a:p>
      </dgm:t>
    </dgm:pt>
    <dgm:pt modelId="{B3BCA471-C670-41B0-A1B7-3E0514907548}" type="parTrans" cxnId="{343E9FB1-1408-4A81-95C0-9856FF11CF3B}">
      <dgm:prSet/>
      <dgm:spPr/>
      <dgm:t>
        <a:bodyPr/>
        <a:lstStyle/>
        <a:p>
          <a:endParaRPr lang="en-US"/>
        </a:p>
      </dgm:t>
    </dgm:pt>
    <dgm:pt modelId="{EF3F9E58-5058-4B65-8447-63CBC32D2C41}" type="sibTrans" cxnId="{343E9FB1-1408-4A81-95C0-9856FF11CF3B}">
      <dgm:prSet/>
      <dgm:spPr/>
      <dgm:t>
        <a:bodyPr/>
        <a:lstStyle/>
        <a:p>
          <a:endParaRPr lang="en-US"/>
        </a:p>
      </dgm:t>
    </dgm:pt>
    <dgm:pt modelId="{B1A8E1A2-3A54-46F0-A58F-435A0F6692A7}">
      <dgm:prSet/>
      <dgm:spPr/>
      <dgm:t>
        <a:bodyPr/>
        <a:lstStyle/>
        <a:p>
          <a:r>
            <a:rPr lang="en-US"/>
            <a:t>Non-targeted attack: Metattack</a:t>
          </a:r>
        </a:p>
      </dgm:t>
    </dgm:pt>
    <dgm:pt modelId="{409DBFB9-5654-47FE-8E45-CA30471C978D}" type="parTrans" cxnId="{72EF10E8-BFE2-41AC-A41B-5553334DE1F0}">
      <dgm:prSet/>
      <dgm:spPr/>
      <dgm:t>
        <a:bodyPr/>
        <a:lstStyle/>
        <a:p>
          <a:endParaRPr lang="en-US"/>
        </a:p>
      </dgm:t>
    </dgm:pt>
    <dgm:pt modelId="{2DAD135B-7180-4DDA-A4E1-45831FD92941}" type="sibTrans" cxnId="{72EF10E8-BFE2-41AC-A41B-5553334DE1F0}">
      <dgm:prSet/>
      <dgm:spPr/>
      <dgm:t>
        <a:bodyPr/>
        <a:lstStyle/>
        <a:p>
          <a:endParaRPr lang="en-US"/>
        </a:p>
      </dgm:t>
    </dgm:pt>
    <dgm:pt modelId="{C12C8E6C-1842-43C0-9185-EC2BD652566A}">
      <dgm:prSet/>
      <dgm:spPr/>
      <dgm:t>
        <a:bodyPr/>
        <a:lstStyle/>
        <a:p>
          <a:r>
            <a:rPr lang="en-US"/>
            <a:t>Targeted attack: Nettack</a:t>
          </a:r>
        </a:p>
      </dgm:t>
    </dgm:pt>
    <dgm:pt modelId="{D755C02B-445B-490E-B094-28A9B3B3D8C5}" type="parTrans" cxnId="{44954DAE-0E75-41B0-8E15-2C1B9555151A}">
      <dgm:prSet/>
      <dgm:spPr/>
      <dgm:t>
        <a:bodyPr/>
        <a:lstStyle/>
        <a:p>
          <a:endParaRPr lang="en-US"/>
        </a:p>
      </dgm:t>
    </dgm:pt>
    <dgm:pt modelId="{BCEFA66E-0922-4EB9-BB2D-AF6165276BEF}" type="sibTrans" cxnId="{44954DAE-0E75-41B0-8E15-2C1B9555151A}">
      <dgm:prSet/>
      <dgm:spPr/>
      <dgm:t>
        <a:bodyPr/>
        <a:lstStyle/>
        <a:p>
          <a:endParaRPr lang="en-US"/>
        </a:p>
      </dgm:t>
    </dgm:pt>
    <dgm:pt modelId="{C5259D3C-196D-42D4-8B3C-97D4EA3B9257}">
      <dgm:prSet/>
      <dgm:spPr/>
      <dgm:t>
        <a:bodyPr/>
        <a:lstStyle/>
        <a:p>
          <a:r>
            <a:rPr lang="en-US"/>
            <a:t>Random attack </a:t>
          </a:r>
        </a:p>
      </dgm:t>
    </dgm:pt>
    <dgm:pt modelId="{C4094930-7202-471C-9255-80EBA60BCB7D}" type="parTrans" cxnId="{94B6112F-1A90-48D2-AB12-53ACBC93C65D}">
      <dgm:prSet/>
      <dgm:spPr/>
      <dgm:t>
        <a:bodyPr/>
        <a:lstStyle/>
        <a:p>
          <a:endParaRPr lang="en-US"/>
        </a:p>
      </dgm:t>
    </dgm:pt>
    <dgm:pt modelId="{DC4AAEDD-9AD1-4B2E-9B50-2CB21D091564}" type="sibTrans" cxnId="{94B6112F-1A90-48D2-AB12-53ACBC93C65D}">
      <dgm:prSet/>
      <dgm:spPr/>
      <dgm:t>
        <a:bodyPr/>
        <a:lstStyle/>
        <a:p>
          <a:endParaRPr lang="en-US"/>
        </a:p>
      </dgm:t>
    </dgm:pt>
    <dgm:pt modelId="{E74CC6DF-72E5-4D35-A134-E6FB0FDF3B7D}">
      <dgm:prSet/>
      <dgm:spPr/>
      <dgm:t>
        <a:bodyPr/>
        <a:lstStyle/>
        <a:p>
          <a:r>
            <a:rPr lang="en-US"/>
            <a:t>Importance of Graph Structure Learning</a:t>
          </a:r>
        </a:p>
      </dgm:t>
    </dgm:pt>
    <dgm:pt modelId="{04DA4425-7877-48CC-8DC7-CC5548D7ECBA}" type="parTrans" cxnId="{F68B5B90-BE8A-4DEA-B5E2-E37731A9A936}">
      <dgm:prSet/>
      <dgm:spPr/>
      <dgm:t>
        <a:bodyPr/>
        <a:lstStyle/>
        <a:p>
          <a:endParaRPr lang="en-US"/>
        </a:p>
      </dgm:t>
    </dgm:pt>
    <dgm:pt modelId="{EAF4766D-19E0-4346-9476-CD5B65802F3A}" type="sibTrans" cxnId="{F68B5B90-BE8A-4DEA-B5E2-E37731A9A936}">
      <dgm:prSet/>
      <dgm:spPr/>
      <dgm:t>
        <a:bodyPr/>
        <a:lstStyle/>
        <a:p>
          <a:endParaRPr lang="en-US"/>
        </a:p>
      </dgm:t>
    </dgm:pt>
    <dgm:pt modelId="{36CA8C13-703E-4CB6-979F-8C7318046022}">
      <dgm:prSet/>
      <dgm:spPr/>
      <dgm:t>
        <a:bodyPr/>
        <a:lstStyle/>
        <a:p>
          <a:r>
            <a:rPr lang="en-US" dirty="0"/>
            <a:t>Weights of adversarial edges are much smaller than those of normal edges in S</a:t>
          </a:r>
        </a:p>
      </dgm:t>
    </dgm:pt>
    <dgm:pt modelId="{D7CFE5BF-FE61-4D0A-94DD-D89DD9EAF41B}" type="parTrans" cxnId="{95EEA305-760A-4C76-8BC2-8A46B6422ABB}">
      <dgm:prSet/>
      <dgm:spPr/>
      <dgm:t>
        <a:bodyPr/>
        <a:lstStyle/>
        <a:p>
          <a:endParaRPr lang="en-US"/>
        </a:p>
      </dgm:t>
    </dgm:pt>
    <dgm:pt modelId="{93867F07-0A9C-41BB-88BA-59E92C5042DD}" type="sibTrans" cxnId="{95EEA305-760A-4C76-8BC2-8A46B6422ABB}">
      <dgm:prSet/>
      <dgm:spPr/>
      <dgm:t>
        <a:bodyPr/>
        <a:lstStyle/>
        <a:p>
          <a:endParaRPr lang="en-US"/>
        </a:p>
      </dgm:t>
    </dgm:pt>
    <dgm:pt modelId="{38927052-414B-409C-AC02-F2D8224E4391}">
      <dgm:prSet/>
      <dgm:spPr/>
      <dgm:t>
        <a:bodyPr/>
        <a:lstStyle/>
        <a:p>
          <a:r>
            <a:rPr lang="en-US" dirty="0"/>
            <a:t>Learn useful structural information on heavily poisoned graph 25%</a:t>
          </a:r>
        </a:p>
      </dgm:t>
    </dgm:pt>
    <dgm:pt modelId="{AC6FEDB2-8343-4DFD-9DCF-62B52A357A33}" type="parTrans" cxnId="{C9BA1DE0-41E1-45A1-B6C0-260F4FDECF13}">
      <dgm:prSet/>
      <dgm:spPr/>
      <dgm:t>
        <a:bodyPr/>
        <a:lstStyle/>
        <a:p>
          <a:endParaRPr lang="en-US"/>
        </a:p>
      </dgm:t>
    </dgm:pt>
    <dgm:pt modelId="{39856608-DE01-4512-94A1-D342C398B7F9}" type="sibTrans" cxnId="{C9BA1DE0-41E1-45A1-B6C0-260F4FDECF13}">
      <dgm:prSet/>
      <dgm:spPr/>
      <dgm:t>
        <a:bodyPr/>
        <a:lstStyle/>
        <a:p>
          <a:endParaRPr lang="en-US"/>
        </a:p>
      </dgm:t>
    </dgm:pt>
    <dgm:pt modelId="{E9FA0D06-9DDB-4B71-AB1D-3613963F38A7}">
      <dgm:prSet/>
      <dgm:spPr/>
      <dgm:t>
        <a:bodyPr/>
        <a:lstStyle/>
        <a:p>
          <a:r>
            <a:rPr lang="en-US" dirty="0"/>
            <a:t>Ablation Study</a:t>
          </a:r>
        </a:p>
      </dgm:t>
    </dgm:pt>
    <dgm:pt modelId="{A0147E54-3DD6-4329-B012-2A5FC5C6E090}" type="parTrans" cxnId="{17B7B7FF-DE90-4C6A-BDE9-DEA9F27C187E}">
      <dgm:prSet/>
      <dgm:spPr/>
      <dgm:t>
        <a:bodyPr/>
        <a:lstStyle/>
        <a:p>
          <a:endParaRPr lang="en-US"/>
        </a:p>
      </dgm:t>
    </dgm:pt>
    <dgm:pt modelId="{29763071-6891-42CC-97F6-90B2558413F8}" type="sibTrans" cxnId="{17B7B7FF-DE90-4C6A-BDE9-DEA9F27C187E}">
      <dgm:prSet/>
      <dgm:spPr/>
      <dgm:t>
        <a:bodyPr/>
        <a:lstStyle/>
        <a:p>
          <a:endParaRPr lang="en-US"/>
        </a:p>
      </dgm:t>
    </dgm:pt>
    <dgm:pt modelId="{AA499C3A-B816-4FCB-936B-15ECA7148223}">
      <dgm:prSet/>
      <dgm:spPr/>
      <dgm:t>
        <a:bodyPr/>
        <a:lstStyle/>
        <a:p>
          <a:r>
            <a:rPr lang="en-US" dirty="0" err="1"/>
            <a:t>Regularizer</a:t>
          </a:r>
          <a:r>
            <a:rPr lang="en-US" dirty="0"/>
            <a:t>: Pro-GNN-</a:t>
          </a:r>
          <a:r>
            <a:rPr lang="el-GR" dirty="0"/>
            <a:t>α, </a:t>
          </a:r>
          <a:r>
            <a:rPr lang="en-US" b="1" dirty="0"/>
            <a:t>Pro-GNN-</a:t>
          </a:r>
          <a:r>
            <a:rPr lang="el-GR" b="1" dirty="0"/>
            <a:t>β</a:t>
          </a:r>
          <a:r>
            <a:rPr lang="en-US" b="1" dirty="0"/>
            <a:t>(nuclear norm)</a:t>
          </a:r>
          <a:r>
            <a:rPr lang="el-GR" dirty="0"/>
            <a:t>, </a:t>
          </a:r>
          <a:r>
            <a:rPr lang="en-US" dirty="0"/>
            <a:t>Pro-GNN-</a:t>
          </a:r>
          <a:r>
            <a:rPr lang="el-GR" dirty="0"/>
            <a:t>γ </a:t>
          </a:r>
          <a:r>
            <a:rPr lang="en-US" dirty="0"/>
            <a:t>and Pro-GNN-</a:t>
          </a:r>
          <a:r>
            <a:rPr lang="el-GR" dirty="0"/>
            <a:t>λ </a:t>
          </a:r>
          <a:endParaRPr lang="en-US" dirty="0"/>
        </a:p>
      </dgm:t>
    </dgm:pt>
    <dgm:pt modelId="{D5CFDFF3-FE9E-4895-8E08-4E1E36EE34D6}" type="parTrans" cxnId="{ACEF4728-C6DE-4E3E-AA11-7EB9B435EC09}">
      <dgm:prSet/>
      <dgm:spPr/>
      <dgm:t>
        <a:bodyPr/>
        <a:lstStyle/>
        <a:p>
          <a:endParaRPr lang="en-US"/>
        </a:p>
      </dgm:t>
    </dgm:pt>
    <dgm:pt modelId="{1D6A6B63-AC70-4126-B6A2-8C6DD14DAACD}" type="sibTrans" cxnId="{ACEF4728-C6DE-4E3E-AA11-7EB9B435EC09}">
      <dgm:prSet/>
      <dgm:spPr/>
      <dgm:t>
        <a:bodyPr/>
        <a:lstStyle/>
        <a:p>
          <a:endParaRPr lang="en-US"/>
        </a:p>
      </dgm:t>
    </dgm:pt>
    <dgm:pt modelId="{9D1F4062-85AC-48AA-B550-AC5B8C983B15}">
      <dgm:prSet/>
      <dgm:spPr/>
      <dgm:t>
        <a:bodyPr/>
        <a:lstStyle/>
        <a:p>
          <a:r>
            <a:rPr lang="en-US" dirty="0"/>
            <a:t>Two-Stage vs </a:t>
          </a:r>
          <a:r>
            <a:rPr lang="en-US" b="1" dirty="0"/>
            <a:t>One-Stage</a:t>
          </a:r>
        </a:p>
      </dgm:t>
    </dgm:pt>
    <dgm:pt modelId="{E53981FC-D15F-485A-9D8F-D4AD641A6519}" type="parTrans" cxnId="{A441BB27-9E09-42FA-8B66-4F5DA591B26F}">
      <dgm:prSet/>
      <dgm:spPr/>
      <dgm:t>
        <a:bodyPr/>
        <a:lstStyle/>
        <a:p>
          <a:endParaRPr lang="en-US"/>
        </a:p>
      </dgm:t>
    </dgm:pt>
    <dgm:pt modelId="{C979B991-3090-4F40-8A7E-BE6474D553C3}" type="sibTrans" cxnId="{A441BB27-9E09-42FA-8B66-4F5DA591B26F}">
      <dgm:prSet/>
      <dgm:spPr/>
      <dgm:t>
        <a:bodyPr/>
        <a:lstStyle/>
        <a:p>
          <a:endParaRPr lang="en-US"/>
        </a:p>
      </dgm:t>
    </dgm:pt>
    <dgm:pt modelId="{DB907E24-113A-D749-9733-710A2A600FE8}" type="pres">
      <dgm:prSet presAssocID="{387A9346-1AA3-49A4-9392-83A049FF53A2}" presName="linear" presStyleCnt="0">
        <dgm:presLayoutVars>
          <dgm:animLvl val="lvl"/>
          <dgm:resizeHandles val="exact"/>
        </dgm:presLayoutVars>
      </dgm:prSet>
      <dgm:spPr/>
    </dgm:pt>
    <dgm:pt modelId="{8D3C7641-40FF-7647-86BB-AD6D01BF8C6B}" type="pres">
      <dgm:prSet presAssocID="{36A3F24A-E0B9-4568-9655-E7413173DF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41DFEC-E7A8-7A43-BBE2-79F5AE47C534}" type="pres">
      <dgm:prSet presAssocID="{36A3F24A-E0B9-4568-9655-E7413173DFA9}" presName="childText" presStyleLbl="revTx" presStyleIdx="0" presStyleCnt="3">
        <dgm:presLayoutVars>
          <dgm:bulletEnabled val="1"/>
        </dgm:presLayoutVars>
      </dgm:prSet>
      <dgm:spPr/>
    </dgm:pt>
    <dgm:pt modelId="{B399852B-78AD-0140-A784-5435BE6E7D0C}" type="pres">
      <dgm:prSet presAssocID="{E74CC6DF-72E5-4D35-A134-E6FB0FDF3B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C45E93-18CF-BD48-99EA-9145C8BBFE7C}" type="pres">
      <dgm:prSet presAssocID="{E74CC6DF-72E5-4D35-A134-E6FB0FDF3B7D}" presName="childText" presStyleLbl="revTx" presStyleIdx="1" presStyleCnt="3">
        <dgm:presLayoutVars>
          <dgm:bulletEnabled val="1"/>
        </dgm:presLayoutVars>
      </dgm:prSet>
      <dgm:spPr/>
    </dgm:pt>
    <dgm:pt modelId="{71782F48-BC27-2348-8C8A-B78C7CFA0972}" type="pres">
      <dgm:prSet presAssocID="{E9FA0D06-9DDB-4B71-AB1D-3613963F38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79A2DA-83C6-964F-B2FF-6931AD00C238}" type="pres">
      <dgm:prSet presAssocID="{E9FA0D06-9DDB-4B71-AB1D-3613963F38A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2DFF02-8EA7-7B4A-9513-2F18E32A0861}" type="presOf" srcId="{38927052-414B-409C-AC02-F2D8224E4391}" destId="{02C45E93-18CF-BD48-99EA-9145C8BBFE7C}" srcOrd="0" destOrd="1" presId="urn:microsoft.com/office/officeart/2005/8/layout/vList2"/>
    <dgm:cxn modelId="{95EEA305-760A-4C76-8BC2-8A46B6422ABB}" srcId="{E74CC6DF-72E5-4D35-A134-E6FB0FDF3B7D}" destId="{36CA8C13-703E-4CB6-979F-8C7318046022}" srcOrd="0" destOrd="0" parTransId="{D7CFE5BF-FE61-4D0A-94DD-D89DD9EAF41B}" sibTransId="{93867F07-0A9C-41BB-88BA-59E92C5042DD}"/>
    <dgm:cxn modelId="{A441BB27-9E09-42FA-8B66-4F5DA591B26F}" srcId="{E9FA0D06-9DDB-4B71-AB1D-3613963F38A7}" destId="{9D1F4062-85AC-48AA-B550-AC5B8C983B15}" srcOrd="1" destOrd="0" parTransId="{E53981FC-D15F-485A-9D8F-D4AD641A6519}" sibTransId="{C979B991-3090-4F40-8A7E-BE6474D553C3}"/>
    <dgm:cxn modelId="{ACEF4728-C6DE-4E3E-AA11-7EB9B435EC09}" srcId="{E9FA0D06-9DDB-4B71-AB1D-3613963F38A7}" destId="{AA499C3A-B816-4FCB-936B-15ECA7148223}" srcOrd="0" destOrd="0" parTransId="{D5CFDFF3-FE9E-4895-8E08-4E1E36EE34D6}" sibTransId="{1D6A6B63-AC70-4126-B6A2-8C6DD14DAACD}"/>
    <dgm:cxn modelId="{AD0F6D2B-853C-474A-8289-192126F71828}" type="presOf" srcId="{E74CC6DF-72E5-4D35-A134-E6FB0FDF3B7D}" destId="{B399852B-78AD-0140-A784-5435BE6E7D0C}" srcOrd="0" destOrd="0" presId="urn:microsoft.com/office/officeart/2005/8/layout/vList2"/>
    <dgm:cxn modelId="{94B6112F-1A90-48D2-AB12-53ACBC93C65D}" srcId="{36A3F24A-E0B9-4568-9655-E7413173DFA9}" destId="{C5259D3C-196D-42D4-8B3C-97D4EA3B9257}" srcOrd="2" destOrd="0" parTransId="{C4094930-7202-471C-9255-80EBA60BCB7D}" sibTransId="{DC4AAEDD-9AD1-4B2E-9B50-2CB21D091564}"/>
    <dgm:cxn modelId="{37600058-533B-7F4A-8FEC-F5A905DB0A6C}" type="presOf" srcId="{36A3F24A-E0B9-4568-9655-E7413173DFA9}" destId="{8D3C7641-40FF-7647-86BB-AD6D01BF8C6B}" srcOrd="0" destOrd="0" presId="urn:microsoft.com/office/officeart/2005/8/layout/vList2"/>
    <dgm:cxn modelId="{BB886B70-541B-D341-A9B5-1E02740524AA}" type="presOf" srcId="{387A9346-1AA3-49A4-9392-83A049FF53A2}" destId="{DB907E24-113A-D749-9733-710A2A600FE8}" srcOrd="0" destOrd="0" presId="urn:microsoft.com/office/officeart/2005/8/layout/vList2"/>
    <dgm:cxn modelId="{DB981572-DBE7-A44E-B45A-55B14CA0E36B}" type="presOf" srcId="{E9FA0D06-9DDB-4B71-AB1D-3613963F38A7}" destId="{71782F48-BC27-2348-8C8A-B78C7CFA0972}" srcOrd="0" destOrd="0" presId="urn:microsoft.com/office/officeart/2005/8/layout/vList2"/>
    <dgm:cxn modelId="{99057976-E9D9-FD4D-8DFC-F3780BE401EB}" type="presOf" srcId="{B1A8E1A2-3A54-46F0-A58F-435A0F6692A7}" destId="{4C41DFEC-E7A8-7A43-BBE2-79F5AE47C534}" srcOrd="0" destOrd="0" presId="urn:microsoft.com/office/officeart/2005/8/layout/vList2"/>
    <dgm:cxn modelId="{97E1927C-3CEC-E249-8186-1C2699A172EB}" type="presOf" srcId="{C12C8E6C-1842-43C0-9185-EC2BD652566A}" destId="{4C41DFEC-E7A8-7A43-BBE2-79F5AE47C534}" srcOrd="0" destOrd="1" presId="urn:microsoft.com/office/officeart/2005/8/layout/vList2"/>
    <dgm:cxn modelId="{39096084-BCD5-414B-9A21-A6C9EE374908}" type="presOf" srcId="{C5259D3C-196D-42D4-8B3C-97D4EA3B9257}" destId="{4C41DFEC-E7A8-7A43-BBE2-79F5AE47C534}" srcOrd="0" destOrd="2" presId="urn:microsoft.com/office/officeart/2005/8/layout/vList2"/>
    <dgm:cxn modelId="{F68B5B90-BE8A-4DEA-B5E2-E37731A9A936}" srcId="{387A9346-1AA3-49A4-9392-83A049FF53A2}" destId="{E74CC6DF-72E5-4D35-A134-E6FB0FDF3B7D}" srcOrd="1" destOrd="0" parTransId="{04DA4425-7877-48CC-8DC7-CC5548D7ECBA}" sibTransId="{EAF4766D-19E0-4346-9476-CD5B65802F3A}"/>
    <dgm:cxn modelId="{44954DAE-0E75-41B0-8E15-2C1B9555151A}" srcId="{36A3F24A-E0B9-4568-9655-E7413173DFA9}" destId="{C12C8E6C-1842-43C0-9185-EC2BD652566A}" srcOrd="1" destOrd="0" parTransId="{D755C02B-445B-490E-B094-28A9B3B3D8C5}" sibTransId="{BCEFA66E-0922-4EB9-BB2D-AF6165276BEF}"/>
    <dgm:cxn modelId="{343E9FB1-1408-4A81-95C0-9856FF11CF3B}" srcId="{387A9346-1AA3-49A4-9392-83A049FF53A2}" destId="{36A3F24A-E0B9-4568-9655-E7413173DFA9}" srcOrd="0" destOrd="0" parTransId="{B3BCA471-C670-41B0-A1B7-3E0514907548}" sibTransId="{EF3F9E58-5058-4B65-8447-63CBC32D2C41}"/>
    <dgm:cxn modelId="{DAF345C6-F97E-A344-B8BF-2E475FA50862}" type="presOf" srcId="{9D1F4062-85AC-48AA-B550-AC5B8C983B15}" destId="{0579A2DA-83C6-964F-B2FF-6931AD00C238}" srcOrd="0" destOrd="1" presId="urn:microsoft.com/office/officeart/2005/8/layout/vList2"/>
    <dgm:cxn modelId="{5F4502D0-489D-194C-8FC3-C6036BE57FE4}" type="presOf" srcId="{AA499C3A-B816-4FCB-936B-15ECA7148223}" destId="{0579A2DA-83C6-964F-B2FF-6931AD00C238}" srcOrd="0" destOrd="0" presId="urn:microsoft.com/office/officeart/2005/8/layout/vList2"/>
    <dgm:cxn modelId="{C9BA1DE0-41E1-45A1-B6C0-260F4FDECF13}" srcId="{E74CC6DF-72E5-4D35-A134-E6FB0FDF3B7D}" destId="{38927052-414B-409C-AC02-F2D8224E4391}" srcOrd="1" destOrd="0" parTransId="{AC6FEDB2-8343-4DFD-9DCF-62B52A357A33}" sibTransId="{39856608-DE01-4512-94A1-D342C398B7F9}"/>
    <dgm:cxn modelId="{72EF10E8-BFE2-41AC-A41B-5553334DE1F0}" srcId="{36A3F24A-E0B9-4568-9655-E7413173DFA9}" destId="{B1A8E1A2-3A54-46F0-A58F-435A0F6692A7}" srcOrd="0" destOrd="0" parTransId="{409DBFB9-5654-47FE-8E45-CA30471C978D}" sibTransId="{2DAD135B-7180-4DDA-A4E1-45831FD92941}"/>
    <dgm:cxn modelId="{7EFB84F9-778B-614E-91C2-F6F24F05C97C}" type="presOf" srcId="{36CA8C13-703E-4CB6-979F-8C7318046022}" destId="{02C45E93-18CF-BD48-99EA-9145C8BBFE7C}" srcOrd="0" destOrd="0" presId="urn:microsoft.com/office/officeart/2005/8/layout/vList2"/>
    <dgm:cxn modelId="{17B7B7FF-DE90-4C6A-BDE9-DEA9F27C187E}" srcId="{387A9346-1AA3-49A4-9392-83A049FF53A2}" destId="{E9FA0D06-9DDB-4B71-AB1D-3613963F38A7}" srcOrd="2" destOrd="0" parTransId="{A0147E54-3DD6-4329-B012-2A5FC5C6E090}" sibTransId="{29763071-6891-42CC-97F6-90B2558413F8}"/>
    <dgm:cxn modelId="{29438544-B7CD-594A-B37E-B3C85DE94F7C}" type="presParOf" srcId="{DB907E24-113A-D749-9733-710A2A600FE8}" destId="{8D3C7641-40FF-7647-86BB-AD6D01BF8C6B}" srcOrd="0" destOrd="0" presId="urn:microsoft.com/office/officeart/2005/8/layout/vList2"/>
    <dgm:cxn modelId="{E43CB4AB-89DF-BE4C-ACE5-EA32E63CABDF}" type="presParOf" srcId="{DB907E24-113A-D749-9733-710A2A600FE8}" destId="{4C41DFEC-E7A8-7A43-BBE2-79F5AE47C534}" srcOrd="1" destOrd="0" presId="urn:microsoft.com/office/officeart/2005/8/layout/vList2"/>
    <dgm:cxn modelId="{23708762-EC73-6A4A-8762-8A1D5DE0A7E0}" type="presParOf" srcId="{DB907E24-113A-D749-9733-710A2A600FE8}" destId="{B399852B-78AD-0140-A784-5435BE6E7D0C}" srcOrd="2" destOrd="0" presId="urn:microsoft.com/office/officeart/2005/8/layout/vList2"/>
    <dgm:cxn modelId="{B62C9667-A363-FD48-B7B8-02D565B8D820}" type="presParOf" srcId="{DB907E24-113A-D749-9733-710A2A600FE8}" destId="{02C45E93-18CF-BD48-99EA-9145C8BBFE7C}" srcOrd="3" destOrd="0" presId="urn:microsoft.com/office/officeart/2005/8/layout/vList2"/>
    <dgm:cxn modelId="{236DC7D4-06F5-6243-9136-47FBC10591B2}" type="presParOf" srcId="{DB907E24-113A-D749-9733-710A2A600FE8}" destId="{71782F48-BC27-2348-8C8A-B78C7CFA0972}" srcOrd="4" destOrd="0" presId="urn:microsoft.com/office/officeart/2005/8/layout/vList2"/>
    <dgm:cxn modelId="{9D70DB36-3AFA-E446-B763-69625F132B59}" type="presParOf" srcId="{DB907E24-113A-D749-9733-710A2A600FE8}" destId="{0579A2DA-83C6-964F-B2FF-6931AD00C2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8CCF9-575A-4A90-8B35-964530112E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7757B-8CB6-4E72-AFCE-6A840E79D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adversarial view as a form of data augmentation: Hard enough for the model to discriminate &amp; maintain the desired properties </a:t>
          </a:r>
        </a:p>
      </dgm:t>
    </dgm:pt>
    <dgm:pt modelId="{4D44C2F5-5FC5-4F10-94C7-4B4CE993396E}" type="parTrans" cxnId="{A73542A7-E3BE-4E06-93A0-BC1D53FC5DAA}">
      <dgm:prSet/>
      <dgm:spPr/>
      <dgm:t>
        <a:bodyPr/>
        <a:lstStyle/>
        <a:p>
          <a:endParaRPr lang="en-US"/>
        </a:p>
      </dgm:t>
    </dgm:pt>
    <dgm:pt modelId="{05FED68A-664E-47EE-B2B3-22581E830772}" type="sibTrans" cxnId="{A73542A7-E3BE-4E06-93A0-BC1D53FC5DAA}">
      <dgm:prSet/>
      <dgm:spPr/>
      <dgm:t>
        <a:bodyPr/>
        <a:lstStyle/>
        <a:p>
          <a:endParaRPr lang="en-US"/>
        </a:p>
      </dgm:t>
    </dgm:pt>
    <dgm:pt modelId="{F414CE38-0E34-4667-BBD3-FFAC940D0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regularization to stabilize the training</a:t>
          </a:r>
        </a:p>
      </dgm:t>
    </dgm:pt>
    <dgm:pt modelId="{28750EDB-C0C6-4287-8B4B-AE5101C5C743}" type="parTrans" cxnId="{E34182FE-88E2-47F8-B78E-EFC85B5413C6}">
      <dgm:prSet/>
      <dgm:spPr/>
      <dgm:t>
        <a:bodyPr/>
        <a:lstStyle/>
        <a:p>
          <a:endParaRPr lang="en-US"/>
        </a:p>
      </dgm:t>
    </dgm:pt>
    <dgm:pt modelId="{93DA9661-790B-48BF-9A55-FF0163898615}" type="sibTrans" cxnId="{E34182FE-88E2-47F8-B78E-EFC85B5413C6}">
      <dgm:prSet/>
      <dgm:spPr/>
      <dgm:t>
        <a:bodyPr/>
        <a:lstStyle/>
        <a:p>
          <a:endParaRPr lang="en-US"/>
        </a:p>
      </dgm:t>
    </dgm:pt>
    <dgm:pt modelId="{6923671B-203D-49BB-9691-C86EA0B42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Bridge the gap between node-level and graph-level contrastive learning</a:t>
          </a:r>
        </a:p>
      </dgm:t>
    </dgm:pt>
    <dgm:pt modelId="{B48AA941-0146-493F-B0CC-ABDBFAE5E7D5}" type="parTrans" cxnId="{1CC59ECA-B598-44F6-8A52-E84639C69E0A}">
      <dgm:prSet/>
      <dgm:spPr/>
      <dgm:t>
        <a:bodyPr/>
        <a:lstStyle/>
        <a:p>
          <a:endParaRPr lang="en-US"/>
        </a:p>
      </dgm:t>
    </dgm:pt>
    <dgm:pt modelId="{2725751E-A7B3-468F-BC01-7AD665C2B556}" type="sibTrans" cxnId="{1CC59ECA-B598-44F6-8A52-E84639C69E0A}">
      <dgm:prSet/>
      <dgm:spPr/>
      <dgm:t>
        <a:bodyPr/>
        <a:lstStyle/>
        <a:p>
          <a:endParaRPr lang="en-US"/>
        </a:p>
      </dgm:t>
    </dgm:pt>
    <dgm:pt modelId="{B4265FC2-BEE0-482A-AA4B-B68E4238C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performance and higher robustness</a:t>
          </a:r>
        </a:p>
      </dgm:t>
    </dgm:pt>
    <dgm:pt modelId="{B6FDB15B-7A06-4862-94BE-FACA73D6D78D}" type="parTrans" cxnId="{7DDC5A20-6501-4D49-9AB3-405EED9F5447}">
      <dgm:prSet/>
      <dgm:spPr/>
      <dgm:t>
        <a:bodyPr/>
        <a:lstStyle/>
        <a:p>
          <a:endParaRPr lang="en-US"/>
        </a:p>
      </dgm:t>
    </dgm:pt>
    <dgm:pt modelId="{A124A734-A0DE-41A3-8427-5328AFA74895}" type="sibTrans" cxnId="{7DDC5A20-6501-4D49-9AB3-405EED9F5447}">
      <dgm:prSet/>
      <dgm:spPr/>
      <dgm:t>
        <a:bodyPr/>
        <a:lstStyle/>
        <a:p>
          <a:endParaRPr lang="en-US"/>
        </a:p>
      </dgm:t>
    </dgm:pt>
    <dgm:pt modelId="{4E2D06F8-35C1-486D-B192-294E9D7D0864}" type="pres">
      <dgm:prSet presAssocID="{3328CCF9-575A-4A90-8B35-964530112EAE}" presName="root" presStyleCnt="0">
        <dgm:presLayoutVars>
          <dgm:dir/>
          <dgm:resizeHandles val="exact"/>
        </dgm:presLayoutVars>
      </dgm:prSet>
      <dgm:spPr/>
    </dgm:pt>
    <dgm:pt modelId="{DB8F567F-0F20-482E-A434-64354ED63031}" type="pres">
      <dgm:prSet presAssocID="{0787757B-8CB6-4E72-AFCE-6A840E79D799}" presName="compNode" presStyleCnt="0"/>
      <dgm:spPr/>
    </dgm:pt>
    <dgm:pt modelId="{8434990B-BF9B-47AB-98B0-E2E2BB8B2FE2}" type="pres">
      <dgm:prSet presAssocID="{0787757B-8CB6-4E72-AFCE-6A840E79D799}" presName="bgRect" presStyleLbl="bgShp" presStyleIdx="0" presStyleCnt="4"/>
      <dgm:spPr/>
    </dgm:pt>
    <dgm:pt modelId="{4EC23E7C-1641-4B9E-9313-4FED18B5FAEA}" type="pres">
      <dgm:prSet presAssocID="{0787757B-8CB6-4E72-AFCE-6A840E79D7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820B29F-C596-4A91-9517-DF14FCB62E54}" type="pres">
      <dgm:prSet presAssocID="{0787757B-8CB6-4E72-AFCE-6A840E79D799}" presName="spaceRect" presStyleCnt="0"/>
      <dgm:spPr/>
    </dgm:pt>
    <dgm:pt modelId="{5C2C4F20-6AD6-4AAB-8CE9-646775422CCF}" type="pres">
      <dgm:prSet presAssocID="{0787757B-8CB6-4E72-AFCE-6A840E79D799}" presName="parTx" presStyleLbl="revTx" presStyleIdx="0" presStyleCnt="4">
        <dgm:presLayoutVars>
          <dgm:chMax val="0"/>
          <dgm:chPref val="0"/>
        </dgm:presLayoutVars>
      </dgm:prSet>
      <dgm:spPr/>
    </dgm:pt>
    <dgm:pt modelId="{B0959DF0-3F31-49A1-A6CF-F0FC3D63D7AD}" type="pres">
      <dgm:prSet presAssocID="{05FED68A-664E-47EE-B2B3-22581E830772}" presName="sibTrans" presStyleCnt="0"/>
      <dgm:spPr/>
    </dgm:pt>
    <dgm:pt modelId="{0518E704-1C41-484A-9949-F3370C1C19FD}" type="pres">
      <dgm:prSet presAssocID="{F414CE38-0E34-4667-BBD3-FFAC940D0939}" presName="compNode" presStyleCnt="0"/>
      <dgm:spPr/>
    </dgm:pt>
    <dgm:pt modelId="{15C8B6C6-2BEA-49D6-B190-46A6876F7354}" type="pres">
      <dgm:prSet presAssocID="{F414CE38-0E34-4667-BBD3-FFAC940D0939}" presName="bgRect" presStyleLbl="bgShp" presStyleIdx="1" presStyleCnt="4"/>
      <dgm:spPr/>
    </dgm:pt>
    <dgm:pt modelId="{A6A92994-869D-4F66-9217-F1E73C020BCC}" type="pres">
      <dgm:prSet presAssocID="{F414CE38-0E34-4667-BBD3-FFAC940D09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89505C-4D73-447A-827E-25054465ABDA}" type="pres">
      <dgm:prSet presAssocID="{F414CE38-0E34-4667-BBD3-FFAC940D0939}" presName="spaceRect" presStyleCnt="0"/>
      <dgm:spPr/>
    </dgm:pt>
    <dgm:pt modelId="{DDDBC88C-25B4-4A3B-ADB2-BAC8BBE19D91}" type="pres">
      <dgm:prSet presAssocID="{F414CE38-0E34-4667-BBD3-FFAC940D0939}" presName="parTx" presStyleLbl="revTx" presStyleIdx="1" presStyleCnt="4">
        <dgm:presLayoutVars>
          <dgm:chMax val="0"/>
          <dgm:chPref val="0"/>
        </dgm:presLayoutVars>
      </dgm:prSet>
      <dgm:spPr/>
    </dgm:pt>
    <dgm:pt modelId="{8B3D060C-C0D4-435C-80F4-4028BC70FCC4}" type="pres">
      <dgm:prSet presAssocID="{93DA9661-790B-48BF-9A55-FF0163898615}" presName="sibTrans" presStyleCnt="0"/>
      <dgm:spPr/>
    </dgm:pt>
    <dgm:pt modelId="{0801AE84-F3A4-4C7E-8201-61D13CAA4848}" type="pres">
      <dgm:prSet presAssocID="{6923671B-203D-49BB-9691-C86EA0B42335}" presName="compNode" presStyleCnt="0"/>
      <dgm:spPr/>
    </dgm:pt>
    <dgm:pt modelId="{FD1616E7-368F-464A-8231-25798F3134F6}" type="pres">
      <dgm:prSet presAssocID="{6923671B-203D-49BB-9691-C86EA0B42335}" presName="bgRect" presStyleLbl="bgShp" presStyleIdx="2" presStyleCnt="4"/>
      <dgm:spPr/>
    </dgm:pt>
    <dgm:pt modelId="{05273E89-A53E-4731-8B8A-913F826BC541}" type="pres">
      <dgm:prSet presAssocID="{6923671B-203D-49BB-9691-C86EA0B42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FF93748-ED35-4E4D-89CE-E86950ABB366}" type="pres">
      <dgm:prSet presAssocID="{6923671B-203D-49BB-9691-C86EA0B42335}" presName="spaceRect" presStyleCnt="0"/>
      <dgm:spPr/>
    </dgm:pt>
    <dgm:pt modelId="{E08E7C56-A503-461D-8294-4FAA592DD7A1}" type="pres">
      <dgm:prSet presAssocID="{6923671B-203D-49BB-9691-C86EA0B42335}" presName="parTx" presStyleLbl="revTx" presStyleIdx="2" presStyleCnt="4">
        <dgm:presLayoutVars>
          <dgm:chMax val="0"/>
          <dgm:chPref val="0"/>
        </dgm:presLayoutVars>
      </dgm:prSet>
      <dgm:spPr/>
    </dgm:pt>
    <dgm:pt modelId="{0A708129-1629-4840-A033-D4AD12B0D19A}" type="pres">
      <dgm:prSet presAssocID="{2725751E-A7B3-468F-BC01-7AD665C2B556}" presName="sibTrans" presStyleCnt="0"/>
      <dgm:spPr/>
    </dgm:pt>
    <dgm:pt modelId="{EABE1F5B-0BE3-4842-8B6C-18F7E9177EA1}" type="pres">
      <dgm:prSet presAssocID="{B4265FC2-BEE0-482A-AA4B-B68E4238CFA0}" presName="compNode" presStyleCnt="0"/>
      <dgm:spPr/>
    </dgm:pt>
    <dgm:pt modelId="{BDF7F38F-BBCD-4010-981F-E775067FC3C9}" type="pres">
      <dgm:prSet presAssocID="{B4265FC2-BEE0-482A-AA4B-B68E4238CFA0}" presName="bgRect" presStyleLbl="bgShp" presStyleIdx="3" presStyleCnt="4"/>
      <dgm:spPr/>
    </dgm:pt>
    <dgm:pt modelId="{2B49ACB0-E5BC-4D33-8346-A415EEA5F62F}" type="pres">
      <dgm:prSet presAssocID="{B4265FC2-BEE0-482A-AA4B-B68E4238C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0C71EE-5C83-4BEC-B1F6-A99FCD421F81}" type="pres">
      <dgm:prSet presAssocID="{B4265FC2-BEE0-482A-AA4B-B68E4238CFA0}" presName="spaceRect" presStyleCnt="0"/>
      <dgm:spPr/>
    </dgm:pt>
    <dgm:pt modelId="{586A4852-0205-4EA4-93C1-CE05FD29C37F}" type="pres">
      <dgm:prSet presAssocID="{B4265FC2-BEE0-482A-AA4B-B68E4238CF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DC5A20-6501-4D49-9AB3-405EED9F5447}" srcId="{3328CCF9-575A-4A90-8B35-964530112EAE}" destId="{B4265FC2-BEE0-482A-AA4B-B68E4238CFA0}" srcOrd="3" destOrd="0" parTransId="{B6FDB15B-7A06-4862-94BE-FACA73D6D78D}" sibTransId="{A124A734-A0DE-41A3-8427-5328AFA74895}"/>
    <dgm:cxn modelId="{E34B8B25-AE15-473B-AA87-ED1A875BCFDC}" type="presOf" srcId="{B4265FC2-BEE0-482A-AA4B-B68E4238CFA0}" destId="{586A4852-0205-4EA4-93C1-CE05FD29C37F}" srcOrd="0" destOrd="0" presId="urn:microsoft.com/office/officeart/2018/2/layout/IconVerticalSolidList"/>
    <dgm:cxn modelId="{8D7F2732-6505-43BF-B6AD-17589AF929A5}" type="presOf" srcId="{0787757B-8CB6-4E72-AFCE-6A840E79D799}" destId="{5C2C4F20-6AD6-4AAB-8CE9-646775422CCF}" srcOrd="0" destOrd="0" presId="urn:microsoft.com/office/officeart/2018/2/layout/IconVerticalSolidList"/>
    <dgm:cxn modelId="{F3648B46-3544-4658-A4B1-3FEDCE9DBD6C}" type="presOf" srcId="{F414CE38-0E34-4667-BBD3-FFAC940D0939}" destId="{DDDBC88C-25B4-4A3B-ADB2-BAC8BBE19D91}" srcOrd="0" destOrd="0" presId="urn:microsoft.com/office/officeart/2018/2/layout/IconVerticalSolidList"/>
    <dgm:cxn modelId="{A73542A7-E3BE-4E06-93A0-BC1D53FC5DAA}" srcId="{3328CCF9-575A-4A90-8B35-964530112EAE}" destId="{0787757B-8CB6-4E72-AFCE-6A840E79D799}" srcOrd="0" destOrd="0" parTransId="{4D44C2F5-5FC5-4F10-94C7-4B4CE993396E}" sibTransId="{05FED68A-664E-47EE-B2B3-22581E830772}"/>
    <dgm:cxn modelId="{1CC59ECA-B598-44F6-8A52-E84639C69E0A}" srcId="{3328CCF9-575A-4A90-8B35-964530112EAE}" destId="{6923671B-203D-49BB-9691-C86EA0B42335}" srcOrd="2" destOrd="0" parTransId="{B48AA941-0146-493F-B0CC-ABDBFAE5E7D5}" sibTransId="{2725751E-A7B3-468F-BC01-7AD665C2B556}"/>
    <dgm:cxn modelId="{D147EEEC-B998-4655-8DE8-A40DD7C209D2}" type="presOf" srcId="{3328CCF9-575A-4A90-8B35-964530112EAE}" destId="{4E2D06F8-35C1-486D-B192-294E9D7D0864}" srcOrd="0" destOrd="0" presId="urn:microsoft.com/office/officeart/2018/2/layout/IconVerticalSolidList"/>
    <dgm:cxn modelId="{E34182FE-88E2-47F8-B78E-EFC85B5413C6}" srcId="{3328CCF9-575A-4A90-8B35-964530112EAE}" destId="{F414CE38-0E34-4667-BBD3-FFAC940D0939}" srcOrd="1" destOrd="0" parTransId="{28750EDB-C0C6-4287-8B4B-AE5101C5C743}" sibTransId="{93DA9661-790B-48BF-9A55-FF0163898615}"/>
    <dgm:cxn modelId="{B20AF5FF-5D02-493C-BAC1-681A3FE509AD}" type="presOf" srcId="{6923671B-203D-49BB-9691-C86EA0B42335}" destId="{E08E7C56-A503-461D-8294-4FAA592DD7A1}" srcOrd="0" destOrd="0" presId="urn:microsoft.com/office/officeart/2018/2/layout/IconVerticalSolidList"/>
    <dgm:cxn modelId="{2F43D8C7-01FC-48A5-BCE1-12D00AA1F380}" type="presParOf" srcId="{4E2D06F8-35C1-486D-B192-294E9D7D0864}" destId="{DB8F567F-0F20-482E-A434-64354ED63031}" srcOrd="0" destOrd="0" presId="urn:microsoft.com/office/officeart/2018/2/layout/IconVerticalSolidList"/>
    <dgm:cxn modelId="{FCEC973F-36C4-4E46-BC54-C7FAE0898C08}" type="presParOf" srcId="{DB8F567F-0F20-482E-A434-64354ED63031}" destId="{8434990B-BF9B-47AB-98B0-E2E2BB8B2FE2}" srcOrd="0" destOrd="0" presId="urn:microsoft.com/office/officeart/2018/2/layout/IconVerticalSolidList"/>
    <dgm:cxn modelId="{EAEE91BD-3A93-4628-8064-A9FA349F01CC}" type="presParOf" srcId="{DB8F567F-0F20-482E-A434-64354ED63031}" destId="{4EC23E7C-1641-4B9E-9313-4FED18B5FAEA}" srcOrd="1" destOrd="0" presId="urn:microsoft.com/office/officeart/2018/2/layout/IconVerticalSolidList"/>
    <dgm:cxn modelId="{FD72F557-E979-4366-8170-32CF6B3CF567}" type="presParOf" srcId="{DB8F567F-0F20-482E-A434-64354ED63031}" destId="{D820B29F-C596-4A91-9517-DF14FCB62E54}" srcOrd="2" destOrd="0" presId="urn:microsoft.com/office/officeart/2018/2/layout/IconVerticalSolidList"/>
    <dgm:cxn modelId="{0C3D6689-1438-4D34-B83F-73FEAE2AB844}" type="presParOf" srcId="{DB8F567F-0F20-482E-A434-64354ED63031}" destId="{5C2C4F20-6AD6-4AAB-8CE9-646775422CCF}" srcOrd="3" destOrd="0" presId="urn:microsoft.com/office/officeart/2018/2/layout/IconVerticalSolidList"/>
    <dgm:cxn modelId="{079A05FB-7FD4-4604-BEF6-4222366A7DA0}" type="presParOf" srcId="{4E2D06F8-35C1-486D-B192-294E9D7D0864}" destId="{B0959DF0-3F31-49A1-A6CF-F0FC3D63D7AD}" srcOrd="1" destOrd="0" presId="urn:microsoft.com/office/officeart/2018/2/layout/IconVerticalSolidList"/>
    <dgm:cxn modelId="{66F509AB-4B05-4062-9891-5E8F563773FE}" type="presParOf" srcId="{4E2D06F8-35C1-486D-B192-294E9D7D0864}" destId="{0518E704-1C41-484A-9949-F3370C1C19FD}" srcOrd="2" destOrd="0" presId="urn:microsoft.com/office/officeart/2018/2/layout/IconVerticalSolidList"/>
    <dgm:cxn modelId="{DE7AA290-5290-4D33-871D-2C6CE72ED1DC}" type="presParOf" srcId="{0518E704-1C41-484A-9949-F3370C1C19FD}" destId="{15C8B6C6-2BEA-49D6-B190-46A6876F7354}" srcOrd="0" destOrd="0" presId="urn:microsoft.com/office/officeart/2018/2/layout/IconVerticalSolidList"/>
    <dgm:cxn modelId="{CB54BF66-D1A7-4FE7-8C19-0EDF631125ED}" type="presParOf" srcId="{0518E704-1C41-484A-9949-F3370C1C19FD}" destId="{A6A92994-869D-4F66-9217-F1E73C020BCC}" srcOrd="1" destOrd="0" presId="urn:microsoft.com/office/officeart/2018/2/layout/IconVerticalSolidList"/>
    <dgm:cxn modelId="{91750A27-7202-42F7-BA53-FC63B649088F}" type="presParOf" srcId="{0518E704-1C41-484A-9949-F3370C1C19FD}" destId="{4589505C-4D73-447A-827E-25054465ABDA}" srcOrd="2" destOrd="0" presId="urn:microsoft.com/office/officeart/2018/2/layout/IconVerticalSolidList"/>
    <dgm:cxn modelId="{57F3506D-0ED8-41C8-95B3-5C94914B2C26}" type="presParOf" srcId="{0518E704-1C41-484A-9949-F3370C1C19FD}" destId="{DDDBC88C-25B4-4A3B-ADB2-BAC8BBE19D91}" srcOrd="3" destOrd="0" presId="urn:microsoft.com/office/officeart/2018/2/layout/IconVerticalSolidList"/>
    <dgm:cxn modelId="{FDC86401-8972-46CC-A979-59DC309B3DB7}" type="presParOf" srcId="{4E2D06F8-35C1-486D-B192-294E9D7D0864}" destId="{8B3D060C-C0D4-435C-80F4-4028BC70FCC4}" srcOrd="3" destOrd="0" presId="urn:microsoft.com/office/officeart/2018/2/layout/IconVerticalSolidList"/>
    <dgm:cxn modelId="{49600FA9-9BBC-432B-8307-8EA213332604}" type="presParOf" srcId="{4E2D06F8-35C1-486D-B192-294E9D7D0864}" destId="{0801AE84-F3A4-4C7E-8201-61D13CAA4848}" srcOrd="4" destOrd="0" presId="urn:microsoft.com/office/officeart/2018/2/layout/IconVerticalSolidList"/>
    <dgm:cxn modelId="{23EC3A3E-C138-4BD9-B62B-0FEF37712472}" type="presParOf" srcId="{0801AE84-F3A4-4C7E-8201-61D13CAA4848}" destId="{FD1616E7-368F-464A-8231-25798F3134F6}" srcOrd="0" destOrd="0" presId="urn:microsoft.com/office/officeart/2018/2/layout/IconVerticalSolidList"/>
    <dgm:cxn modelId="{DAA6D60F-A89F-4CF7-B9B5-10D2EFC27C76}" type="presParOf" srcId="{0801AE84-F3A4-4C7E-8201-61D13CAA4848}" destId="{05273E89-A53E-4731-8B8A-913F826BC541}" srcOrd="1" destOrd="0" presId="urn:microsoft.com/office/officeart/2018/2/layout/IconVerticalSolidList"/>
    <dgm:cxn modelId="{CF616040-3DFA-4D8E-A709-92CE6C338D9F}" type="presParOf" srcId="{0801AE84-F3A4-4C7E-8201-61D13CAA4848}" destId="{BFF93748-ED35-4E4D-89CE-E86950ABB366}" srcOrd="2" destOrd="0" presId="urn:microsoft.com/office/officeart/2018/2/layout/IconVerticalSolidList"/>
    <dgm:cxn modelId="{61A44A82-E32F-409E-AB07-864A986D83D7}" type="presParOf" srcId="{0801AE84-F3A4-4C7E-8201-61D13CAA4848}" destId="{E08E7C56-A503-461D-8294-4FAA592DD7A1}" srcOrd="3" destOrd="0" presId="urn:microsoft.com/office/officeart/2018/2/layout/IconVerticalSolidList"/>
    <dgm:cxn modelId="{5C5FBCE2-8E94-495B-8D8A-7B73388B15CF}" type="presParOf" srcId="{4E2D06F8-35C1-486D-B192-294E9D7D0864}" destId="{0A708129-1629-4840-A033-D4AD12B0D19A}" srcOrd="5" destOrd="0" presId="urn:microsoft.com/office/officeart/2018/2/layout/IconVerticalSolidList"/>
    <dgm:cxn modelId="{650A4438-07C4-4B18-B670-A40FE6BC0E21}" type="presParOf" srcId="{4E2D06F8-35C1-486D-B192-294E9D7D0864}" destId="{EABE1F5B-0BE3-4842-8B6C-18F7E9177EA1}" srcOrd="6" destOrd="0" presId="urn:microsoft.com/office/officeart/2018/2/layout/IconVerticalSolidList"/>
    <dgm:cxn modelId="{260FB991-C5C5-4253-B67B-BB860EDCE8EF}" type="presParOf" srcId="{EABE1F5B-0BE3-4842-8B6C-18F7E9177EA1}" destId="{BDF7F38F-BBCD-4010-981F-E775067FC3C9}" srcOrd="0" destOrd="0" presId="urn:microsoft.com/office/officeart/2018/2/layout/IconVerticalSolidList"/>
    <dgm:cxn modelId="{E39068A6-B8C3-4737-B277-585C4CE051CC}" type="presParOf" srcId="{EABE1F5B-0BE3-4842-8B6C-18F7E9177EA1}" destId="{2B49ACB0-E5BC-4D33-8346-A415EEA5F62F}" srcOrd="1" destOrd="0" presId="urn:microsoft.com/office/officeart/2018/2/layout/IconVerticalSolidList"/>
    <dgm:cxn modelId="{65F5EE2F-E355-4237-801E-5896E4E13B4E}" type="presParOf" srcId="{EABE1F5B-0BE3-4842-8B6C-18F7E9177EA1}" destId="{470C71EE-5C83-4BEC-B1F6-A99FCD421F81}" srcOrd="2" destOrd="0" presId="urn:microsoft.com/office/officeart/2018/2/layout/IconVerticalSolidList"/>
    <dgm:cxn modelId="{DE157B66-ECE4-4D55-84F1-020CDCB0526C}" type="presParOf" srcId="{EABE1F5B-0BE3-4842-8B6C-18F7E9177EA1}" destId="{586A4852-0205-4EA4-93C1-CE05FD29C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7A9346-1AA3-49A4-9392-83A049FF53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3F24A-E0B9-4568-9655-E7413173DFA9}">
      <dgm:prSet custT="1"/>
      <dgm:spPr/>
      <dgm:t>
        <a:bodyPr/>
        <a:lstStyle/>
        <a:p>
          <a:r>
            <a:rPr lang="en-US" sz="2200" dirty="0"/>
            <a:t>Classification task</a:t>
          </a:r>
        </a:p>
      </dgm:t>
    </dgm:pt>
    <dgm:pt modelId="{B3BCA471-C670-41B0-A1B7-3E0514907548}" type="parTrans" cxnId="{343E9FB1-1408-4A81-95C0-9856FF11CF3B}">
      <dgm:prSet/>
      <dgm:spPr/>
      <dgm:t>
        <a:bodyPr/>
        <a:lstStyle/>
        <a:p>
          <a:endParaRPr lang="en-US"/>
        </a:p>
      </dgm:t>
    </dgm:pt>
    <dgm:pt modelId="{EF3F9E58-5058-4B65-8447-63CBC32D2C41}" type="sibTrans" cxnId="{343E9FB1-1408-4A81-95C0-9856FF11CF3B}">
      <dgm:prSet/>
      <dgm:spPr/>
      <dgm:t>
        <a:bodyPr/>
        <a:lstStyle/>
        <a:p>
          <a:endParaRPr lang="en-US"/>
        </a:p>
      </dgm:t>
    </dgm:pt>
    <dgm:pt modelId="{B1A8E1A2-3A54-46F0-A58F-435A0F6692A7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Node: Consistent improvement and more stable performance</a:t>
          </a:r>
          <a:endParaRPr lang="en-US" sz="2000" dirty="0">
            <a:latin typeface="+mn-lt"/>
          </a:endParaRPr>
        </a:p>
      </dgm:t>
    </dgm:pt>
    <dgm:pt modelId="{409DBFB9-5654-47FE-8E45-CA30471C978D}" type="parTrans" cxnId="{72EF10E8-BFE2-41AC-A41B-5553334DE1F0}">
      <dgm:prSet/>
      <dgm:spPr/>
      <dgm:t>
        <a:bodyPr/>
        <a:lstStyle/>
        <a:p>
          <a:endParaRPr lang="en-US"/>
        </a:p>
      </dgm:t>
    </dgm:pt>
    <dgm:pt modelId="{2DAD135B-7180-4DDA-A4E1-45831FD92941}" type="sibTrans" cxnId="{72EF10E8-BFE2-41AC-A41B-5553334DE1F0}">
      <dgm:prSet/>
      <dgm:spPr/>
      <dgm:t>
        <a:bodyPr/>
        <a:lstStyle/>
        <a:p>
          <a:endParaRPr lang="en-US"/>
        </a:p>
      </dgm:t>
    </dgm:pt>
    <dgm:pt modelId="{E74CC6DF-72E5-4D35-A134-E6FB0FDF3B7D}">
      <dgm:prSet custT="1"/>
      <dgm:spPr/>
      <dgm:t>
        <a:bodyPr/>
        <a:lstStyle/>
        <a:p>
          <a:r>
            <a:rPr lang="en-US" sz="2200" dirty="0"/>
            <a:t>Result under attack</a:t>
          </a:r>
        </a:p>
      </dgm:t>
    </dgm:pt>
    <dgm:pt modelId="{04DA4425-7877-48CC-8DC7-CC5548D7ECBA}" type="parTrans" cxnId="{F68B5B90-BE8A-4DEA-B5E2-E37731A9A936}">
      <dgm:prSet/>
      <dgm:spPr/>
      <dgm:t>
        <a:bodyPr/>
        <a:lstStyle/>
        <a:p>
          <a:endParaRPr lang="en-US"/>
        </a:p>
      </dgm:t>
    </dgm:pt>
    <dgm:pt modelId="{EAF4766D-19E0-4346-9476-CD5B65802F3A}" type="sibTrans" cxnId="{F68B5B90-BE8A-4DEA-B5E2-E37731A9A936}">
      <dgm:prSet/>
      <dgm:spPr/>
      <dgm:t>
        <a:bodyPr/>
        <a:lstStyle/>
        <a:p>
          <a:endParaRPr lang="en-US"/>
        </a:p>
      </dgm:t>
    </dgm:pt>
    <dgm:pt modelId="{36CA8C13-703E-4CB6-979F-8C7318046022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latin typeface="+mn-lt"/>
            </a:rPr>
            <a:t>M</a:t>
          </a:r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ore robust than the previous graph contrastive learning methods in the face of an adversarial attack.</a:t>
          </a:r>
          <a:endParaRPr lang="en-US" sz="2000" dirty="0">
            <a:latin typeface="+mn-lt"/>
          </a:endParaRPr>
        </a:p>
      </dgm:t>
    </dgm:pt>
    <dgm:pt modelId="{D7CFE5BF-FE61-4D0A-94DD-D89DD9EAF41B}" type="parTrans" cxnId="{95EEA305-760A-4C76-8BC2-8A46B6422ABB}">
      <dgm:prSet/>
      <dgm:spPr/>
      <dgm:t>
        <a:bodyPr/>
        <a:lstStyle/>
        <a:p>
          <a:endParaRPr lang="en-US"/>
        </a:p>
      </dgm:t>
    </dgm:pt>
    <dgm:pt modelId="{93867F07-0A9C-41BB-88BA-59E92C5042DD}" type="sibTrans" cxnId="{95EEA305-760A-4C76-8BC2-8A46B6422ABB}">
      <dgm:prSet/>
      <dgm:spPr/>
      <dgm:t>
        <a:bodyPr/>
        <a:lstStyle/>
        <a:p>
          <a:endParaRPr lang="en-US"/>
        </a:p>
      </dgm:t>
    </dgm:pt>
    <dgm:pt modelId="{E9FA0D06-9DDB-4B71-AB1D-3613963F38A7}">
      <dgm:prSet custT="1"/>
      <dgm:spPr/>
      <dgm:t>
        <a:bodyPr/>
        <a:lstStyle/>
        <a:p>
          <a:r>
            <a:rPr lang="en-US" sz="2100" dirty="0"/>
            <a:t>Ablation </a:t>
          </a:r>
          <a:r>
            <a:rPr lang="en-US" sz="2200" dirty="0"/>
            <a:t>Study</a:t>
          </a:r>
        </a:p>
      </dgm:t>
    </dgm:pt>
    <dgm:pt modelId="{A0147E54-3DD6-4329-B012-2A5FC5C6E090}" type="parTrans" cxnId="{17B7B7FF-DE90-4C6A-BDE9-DEA9F27C187E}">
      <dgm:prSet/>
      <dgm:spPr/>
      <dgm:t>
        <a:bodyPr/>
        <a:lstStyle/>
        <a:p>
          <a:endParaRPr lang="en-US"/>
        </a:p>
      </dgm:t>
    </dgm:pt>
    <dgm:pt modelId="{29763071-6891-42CC-97F6-90B2558413F8}" type="sibTrans" cxnId="{17B7B7FF-DE90-4C6A-BDE9-DEA9F27C187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A499C3A-B816-4FCB-936B-15ECA7148223}">
          <dgm:prSet custT="1"/>
          <dgm:spPr/>
          <dgm:t>
            <a:bodyPr/>
            <a:lstStyle/>
            <a:p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Adversarial contrastive loss coefficient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b="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altLang="zh-CN" sz="2000" b="0" i="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</a:rPr>
                    <m:t>:</m:t>
                  </m:r>
                </m:oMath>
              </a14:m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= 0,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b="0" i="1" smtClean="0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0 ~ 2</a:t>
              </a:r>
              <a:endParaRPr lang="en-US" sz="2000" dirty="0">
                <a:latin typeface="+mn-lt"/>
              </a:endParaRPr>
            </a:p>
          </dgm:t>
        </dgm:pt>
      </mc:Choice>
      <mc:Fallback xmlns="">
        <dgm:pt modelId="{AA499C3A-B816-4FCB-936B-15ECA7148223}">
          <dgm:prSet custT="1"/>
          <dgm:spPr/>
          <dgm:t>
            <a:bodyPr/>
            <a:lstStyle/>
            <a:p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Adversarial contrastive loss coefficient </a:t>
              </a:r>
              <a:r>
                <a:rPr lang="en-US" altLang="zh-CN" sz="2000" i="0">
                  <a:solidFill>
                    <a:srgbClr val="141413"/>
                  </a:solidFill>
                  <a:effectLst/>
                  <a:latin typeface="+mn-lt"/>
                  <a:ea typeface="Cambria Math" panose="02040503050406030204" pitchFamily="18" charset="0"/>
                </a:rPr>
                <a:t>𝜖_</a:t>
              </a:r>
              <a:r>
                <a:rPr lang="en-US" altLang="zh-CN" sz="2000" b="0" i="0">
                  <a:solidFill>
                    <a:srgbClr val="141413"/>
                  </a:solidFill>
                  <a:effectLst/>
                  <a:latin typeface="+mn-lt"/>
                </a:rPr>
                <a:t>1:</a:t>
              </a:r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</a:t>
              </a:r>
              <a:r>
                <a:rPr lang="en-US" altLang="zh-CN" sz="200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𝜖_2</a:t>
              </a:r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= 0, </a:t>
              </a:r>
              <a:r>
                <a:rPr lang="en-US" altLang="zh-CN" sz="200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𝜖_</a:t>
              </a:r>
              <a:r>
                <a:rPr lang="en-US" altLang="zh-CN" sz="2000" b="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1</a:t>
              </a:r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 0 ~ 2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D5CFDFF3-FE9E-4895-8E08-4E1E36EE34D6}" type="parTrans" cxnId="{ACEF4728-C6DE-4E3E-AA11-7EB9B435EC09}">
      <dgm:prSet/>
      <dgm:spPr/>
      <dgm:t>
        <a:bodyPr/>
        <a:lstStyle/>
        <a:p>
          <a:endParaRPr lang="en-US"/>
        </a:p>
      </dgm:t>
    </dgm:pt>
    <dgm:pt modelId="{1D6A6B63-AC70-4126-B6A2-8C6DD14DAACD}" type="sibTrans" cxnId="{ACEF4728-C6DE-4E3E-AA11-7EB9B435EC09}">
      <dgm:prSet/>
      <dgm:spPr/>
      <dgm:t>
        <a:bodyPr/>
        <a:lstStyle/>
        <a:p>
          <a:endParaRPr lang="en-US"/>
        </a:p>
      </dgm:t>
    </dgm:pt>
    <dgm:pt modelId="{D0E42C0E-D93D-0140-B29D-8FD89CF3B935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latin typeface="+mn-lt"/>
            </a:rPr>
            <a:t>Graph: Stronger performance</a:t>
          </a:r>
        </a:p>
      </dgm:t>
    </dgm:pt>
    <dgm:pt modelId="{5426291B-17F6-2D44-ADC8-783BD77F9F1C}" type="parTrans" cxnId="{49D7F929-CDC0-BE4F-8FD2-C8FF06607924}">
      <dgm:prSet/>
      <dgm:spPr/>
      <dgm:t>
        <a:bodyPr/>
        <a:lstStyle/>
        <a:p>
          <a:endParaRPr lang="en-US"/>
        </a:p>
      </dgm:t>
    </dgm:pt>
    <dgm:pt modelId="{89910966-529C-4A48-AF11-95EE076015C1}" type="sibTrans" cxnId="{49D7F929-CDC0-BE4F-8FD2-C8FF06607924}">
      <dgm:prSet/>
      <dgm:spPr/>
      <dgm:t>
        <a:bodyPr/>
        <a:lstStyle/>
        <a:p>
          <a:endParaRPr lang="en-US"/>
        </a:p>
      </dgm:t>
    </dgm:pt>
    <dgm:pt modelId="{B792D327-26D9-6C4E-8D71-1A5E2C90A691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ARIEL has a better data augmentation strategy</a:t>
          </a:r>
          <a:endParaRPr lang="en-US" sz="2000" dirty="0">
            <a:latin typeface="+mn-lt"/>
          </a:endParaRPr>
        </a:p>
      </dgm:t>
    </dgm:pt>
    <dgm:pt modelId="{8FDDA718-B1C7-0043-BDC6-0C562E6FA2BD}" type="parTrans" cxnId="{348E3AB9-7D04-AD49-AD27-904AB8D264F1}">
      <dgm:prSet/>
      <dgm:spPr/>
      <dgm:t>
        <a:bodyPr/>
        <a:lstStyle/>
        <a:p>
          <a:endParaRPr lang="en-US"/>
        </a:p>
      </dgm:t>
    </dgm:pt>
    <dgm:pt modelId="{647F8F77-D699-EE4A-8FCE-1A9A99FCEF80}" type="sibTrans" cxnId="{348E3AB9-7D04-AD49-AD27-904AB8D264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E1BD7C4-DFE9-CD4C-BAA8-CF3FBAB65BFD}">
          <dgm:prSet custT="1"/>
          <dgm:spPr/>
          <dgm:t>
            <a:bodyPr/>
            <a:lstStyle/>
            <a:p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Information regularization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b="0" i="1" smtClean="0">
                          <a:solidFill>
                            <a:srgbClr val="14141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sz="2000" dirty="0">
                  <a:latin typeface="+mn-lt"/>
                </a:rPr>
                <a:t>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b="0" i="1" smtClean="0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altLang="zh-CN" sz="2000" dirty="0">
                  <a:solidFill>
                    <a:srgbClr val="141413"/>
                  </a:solidFill>
                  <a:latin typeface="+mn-lt"/>
                </a:rPr>
                <a:t> = 0,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 lang="en-US" altLang="zh-CN" sz="2000" i="1">
                          <a:solidFill>
                            <a:srgbClr val="14141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altLang="zh-CN" sz="2000" dirty="0">
                  <a:solidFill>
                    <a:srgbClr val="141413"/>
                  </a:solidFill>
                  <a:latin typeface="+mn-lt"/>
                </a:rPr>
                <a:t> 0 ~ 2</a:t>
              </a:r>
            </a:p>
          </dgm:t>
        </dgm:pt>
      </mc:Choice>
      <mc:Fallback xmlns="">
        <dgm:pt modelId="{9E1BD7C4-DFE9-CD4C-BAA8-CF3FBAB65BFD}">
          <dgm:prSet custT="1"/>
          <dgm:spPr/>
          <dgm:t>
            <a:bodyPr/>
            <a:lstStyle/>
            <a:p>
              <a:r>
                <a:rPr lang="en-US" altLang="zh-CN" sz="2000" dirty="0">
                  <a:solidFill>
                    <a:srgbClr val="141413"/>
                  </a:solidFill>
                  <a:effectLst/>
                  <a:latin typeface="+mn-lt"/>
                </a:rPr>
                <a:t>Information regularization </a:t>
              </a:r>
              <a:r>
                <a:rPr lang="en-US" altLang="zh-CN" sz="2000" i="0">
                  <a:solidFill>
                    <a:srgbClr val="141413"/>
                  </a:solidFill>
                  <a:effectLst/>
                  <a:latin typeface="+mn-lt"/>
                  <a:ea typeface="Cambria Math" panose="02040503050406030204" pitchFamily="18" charset="0"/>
                </a:rPr>
                <a:t>𝜖_</a:t>
              </a:r>
              <a:r>
                <a:rPr lang="en-US" altLang="zh-CN" sz="2000" b="0" i="0">
                  <a:solidFill>
                    <a:srgbClr val="141413"/>
                  </a:solidFill>
                  <a:effectLst/>
                  <a:latin typeface="+mn-lt"/>
                  <a:ea typeface="Cambria Math" panose="02040503050406030204" pitchFamily="18" charset="0"/>
                </a:rPr>
                <a:t>2</a:t>
              </a:r>
              <a:r>
                <a:rPr lang="en-US" sz="2000" dirty="0">
                  <a:latin typeface="+mn-lt"/>
                </a:rPr>
                <a:t>: </a:t>
              </a:r>
              <a:r>
                <a:rPr lang="en-US" altLang="zh-CN" sz="200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𝜖_</a:t>
              </a:r>
              <a:r>
                <a:rPr lang="en-US" altLang="zh-CN" sz="2000" b="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1</a:t>
              </a:r>
              <a:r>
                <a:rPr lang="en-US" altLang="zh-CN" sz="2000" dirty="0">
                  <a:solidFill>
                    <a:srgbClr val="141413"/>
                  </a:solidFill>
                  <a:latin typeface="+mn-lt"/>
                </a:rPr>
                <a:t> = 0, </a:t>
              </a:r>
              <a:r>
                <a:rPr lang="en-US" altLang="zh-CN" sz="2000" i="0">
                  <a:solidFill>
                    <a:srgbClr val="141413"/>
                  </a:solidFill>
                  <a:latin typeface="+mn-lt"/>
                  <a:ea typeface="Cambria Math" panose="02040503050406030204" pitchFamily="18" charset="0"/>
                </a:rPr>
                <a:t>𝜖_2</a:t>
              </a:r>
              <a:r>
                <a:rPr lang="en-US" altLang="zh-CN" sz="2000" dirty="0">
                  <a:solidFill>
                    <a:srgbClr val="141413"/>
                  </a:solidFill>
                  <a:latin typeface="+mn-lt"/>
                </a:rPr>
                <a:t> 0 ~ 2</a:t>
              </a:r>
            </a:p>
          </dgm:t>
        </dgm:pt>
      </mc:Fallback>
    </mc:AlternateContent>
    <dgm:pt modelId="{CBF0D358-AEE4-B84A-B234-30ED82CF06DE}" type="parTrans" cxnId="{C5DB7D71-B791-CF42-8472-DFA71220F436}">
      <dgm:prSet/>
      <dgm:spPr/>
      <dgm:t>
        <a:bodyPr/>
        <a:lstStyle/>
        <a:p>
          <a:endParaRPr lang="en-US"/>
        </a:p>
      </dgm:t>
    </dgm:pt>
    <dgm:pt modelId="{D67F5890-4AD7-7B4E-AF08-9C1F66CAA926}" type="sibTrans" cxnId="{C5DB7D71-B791-CF42-8472-DFA71220F436}">
      <dgm:prSet/>
      <dgm:spPr/>
      <dgm:t>
        <a:bodyPr/>
        <a:lstStyle/>
        <a:p>
          <a:endParaRPr lang="en-US"/>
        </a:p>
      </dgm:t>
    </dgm:pt>
    <dgm:pt modelId="{D466E5CB-CB71-8843-944E-D2F890DB92D5}">
      <dgm:prSet custT="1"/>
      <dgm:spPr/>
      <dgm:t>
        <a:bodyPr/>
        <a:lstStyle/>
        <a:p>
          <a:r>
            <a:rPr lang="en-US" sz="2200" dirty="0"/>
            <a:t>Training analysis</a:t>
          </a:r>
        </a:p>
      </dgm:t>
    </dgm:pt>
    <dgm:pt modelId="{7E83C39C-4818-5045-810D-CB992F0424C1}" type="parTrans" cxnId="{01833844-CDDD-E443-88B5-97CE3D0ADEE4}">
      <dgm:prSet/>
      <dgm:spPr/>
      <dgm:t>
        <a:bodyPr/>
        <a:lstStyle/>
        <a:p>
          <a:endParaRPr lang="en-US"/>
        </a:p>
      </dgm:t>
    </dgm:pt>
    <dgm:pt modelId="{D01CFFF9-3E95-404E-9F09-D2CE851866A6}" type="sibTrans" cxnId="{01833844-CDDD-E443-88B5-97CE3D0ADEE4}">
      <dgm:prSet/>
      <dgm:spPr/>
      <dgm:t>
        <a:bodyPr/>
        <a:lstStyle/>
        <a:p>
          <a:endParaRPr lang="en-US"/>
        </a:p>
      </dgm:t>
    </dgm:pt>
    <dgm:pt modelId="{003DCE59-940F-F642-BB12-AA02CC67FCC3}">
      <dgm:prSet custT="1"/>
      <dgm:spPr/>
      <dgm:t>
        <a:bodyPr/>
        <a:lstStyle/>
        <a:p>
          <a:r>
            <a:rPr lang="en-US" sz="2000" dirty="0"/>
            <a:t>Better scalability</a:t>
          </a:r>
        </a:p>
      </dgm:t>
    </dgm:pt>
    <dgm:pt modelId="{22072415-0FEE-B94A-A75E-EDC391E6CF8F}" type="parTrans" cxnId="{210880BB-30DE-B441-9280-99D44BAF7F0B}">
      <dgm:prSet/>
      <dgm:spPr/>
      <dgm:t>
        <a:bodyPr/>
        <a:lstStyle/>
        <a:p>
          <a:endParaRPr lang="en-US"/>
        </a:p>
      </dgm:t>
    </dgm:pt>
    <dgm:pt modelId="{9B8A2F41-2C6D-D547-9CF7-74E33C496888}" type="sibTrans" cxnId="{210880BB-30DE-B441-9280-99D44BAF7F0B}">
      <dgm:prSet/>
      <dgm:spPr/>
      <dgm:t>
        <a:bodyPr/>
        <a:lstStyle/>
        <a:p>
          <a:endParaRPr lang="en-US"/>
        </a:p>
      </dgm:t>
    </dgm:pt>
    <dgm:pt modelId="{1CF987A8-7E01-2B4C-B918-9784E0BA5C62}">
      <dgm:prSet custT="1"/>
      <dgm:spPr/>
      <dgm:t>
        <a:bodyPr/>
        <a:lstStyle/>
        <a:p>
          <a:r>
            <a:rPr lang="en-US" sz="2000" dirty="0"/>
            <a:t>Subgraph the sampling reduces the computation cost</a:t>
          </a:r>
        </a:p>
      </dgm:t>
    </dgm:pt>
    <dgm:pt modelId="{EFA1A2EE-66F3-124A-9527-ACDFA91C59A6}" type="parTrans" cxnId="{6ACD67C2-22F7-8842-87E5-09F0DA4118C8}">
      <dgm:prSet/>
      <dgm:spPr/>
      <dgm:t>
        <a:bodyPr/>
        <a:lstStyle/>
        <a:p>
          <a:endParaRPr lang="en-US"/>
        </a:p>
      </dgm:t>
    </dgm:pt>
    <dgm:pt modelId="{2B9AE424-D667-F04F-B2C3-74D360637980}" type="sibTrans" cxnId="{6ACD67C2-22F7-8842-87E5-09F0DA4118C8}">
      <dgm:prSet/>
      <dgm:spPr/>
      <dgm:t>
        <a:bodyPr/>
        <a:lstStyle/>
        <a:p>
          <a:endParaRPr lang="en-US"/>
        </a:p>
      </dgm:t>
    </dgm:pt>
    <dgm:pt modelId="{DB907E24-113A-D749-9733-710A2A600FE8}" type="pres">
      <dgm:prSet presAssocID="{387A9346-1AA3-49A4-9392-83A049FF53A2}" presName="linear" presStyleCnt="0">
        <dgm:presLayoutVars>
          <dgm:animLvl val="lvl"/>
          <dgm:resizeHandles val="exact"/>
        </dgm:presLayoutVars>
      </dgm:prSet>
      <dgm:spPr/>
    </dgm:pt>
    <dgm:pt modelId="{8D3C7641-40FF-7647-86BB-AD6D01BF8C6B}" type="pres">
      <dgm:prSet presAssocID="{36A3F24A-E0B9-4568-9655-E7413173DFA9}" presName="parentText" presStyleLbl="node1" presStyleIdx="0" presStyleCnt="4" custLinFactNeighborX="-18675" custLinFactNeighborY="-3148">
        <dgm:presLayoutVars>
          <dgm:chMax val="0"/>
          <dgm:bulletEnabled val="1"/>
        </dgm:presLayoutVars>
      </dgm:prSet>
      <dgm:spPr/>
    </dgm:pt>
    <dgm:pt modelId="{4C41DFEC-E7A8-7A43-BBE2-79F5AE47C534}" type="pres">
      <dgm:prSet presAssocID="{36A3F24A-E0B9-4568-9655-E7413173DFA9}" presName="childText" presStyleLbl="revTx" presStyleIdx="0" presStyleCnt="4">
        <dgm:presLayoutVars>
          <dgm:bulletEnabled val="1"/>
        </dgm:presLayoutVars>
      </dgm:prSet>
      <dgm:spPr/>
    </dgm:pt>
    <dgm:pt modelId="{B399852B-78AD-0140-A784-5435BE6E7D0C}" type="pres">
      <dgm:prSet presAssocID="{E74CC6DF-72E5-4D35-A134-E6FB0FDF3B7D}" presName="parentText" presStyleLbl="node1" presStyleIdx="1" presStyleCnt="4" custLinFactNeighborX="-20984" custLinFactNeighborY="3761">
        <dgm:presLayoutVars>
          <dgm:chMax val="0"/>
          <dgm:bulletEnabled val="1"/>
        </dgm:presLayoutVars>
      </dgm:prSet>
      <dgm:spPr/>
    </dgm:pt>
    <dgm:pt modelId="{02C45E93-18CF-BD48-99EA-9145C8BBFE7C}" type="pres">
      <dgm:prSet presAssocID="{E74CC6DF-72E5-4D35-A134-E6FB0FDF3B7D}" presName="childText" presStyleLbl="revTx" presStyleIdx="1" presStyleCnt="4">
        <dgm:presLayoutVars>
          <dgm:bulletEnabled val="1"/>
        </dgm:presLayoutVars>
      </dgm:prSet>
      <dgm:spPr/>
    </dgm:pt>
    <dgm:pt modelId="{71782F48-BC27-2348-8C8A-B78C7CFA0972}" type="pres">
      <dgm:prSet presAssocID="{E9FA0D06-9DDB-4B71-AB1D-3613963F38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79A2DA-83C6-964F-B2FF-6931AD00C238}" type="pres">
      <dgm:prSet presAssocID="{E9FA0D06-9DDB-4B71-AB1D-3613963F38A7}" presName="childText" presStyleLbl="revTx" presStyleIdx="2" presStyleCnt="4">
        <dgm:presLayoutVars>
          <dgm:bulletEnabled val="1"/>
        </dgm:presLayoutVars>
      </dgm:prSet>
      <dgm:spPr/>
    </dgm:pt>
    <dgm:pt modelId="{982A4FFE-26DD-E64E-9CA9-A30C3192CFA0}" type="pres">
      <dgm:prSet presAssocID="{D466E5CB-CB71-8843-944E-D2F890DB92D5}" presName="parentText" presStyleLbl="node1" presStyleIdx="3" presStyleCnt="4" custLinFactNeighborX="-1749">
        <dgm:presLayoutVars>
          <dgm:chMax val="0"/>
          <dgm:bulletEnabled val="1"/>
        </dgm:presLayoutVars>
      </dgm:prSet>
      <dgm:spPr/>
    </dgm:pt>
    <dgm:pt modelId="{B0DF8470-8B6F-AD4B-9297-81553D3127BC}" type="pres">
      <dgm:prSet presAssocID="{D466E5CB-CB71-8843-944E-D2F890DB92D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5EEA305-760A-4C76-8BC2-8A46B6422ABB}" srcId="{E74CC6DF-72E5-4D35-A134-E6FB0FDF3B7D}" destId="{36CA8C13-703E-4CB6-979F-8C7318046022}" srcOrd="0" destOrd="0" parTransId="{D7CFE5BF-FE61-4D0A-94DD-D89DD9EAF41B}" sibTransId="{93867F07-0A9C-41BB-88BA-59E92C5042DD}"/>
    <dgm:cxn modelId="{BFFB2A14-77CB-CB48-A5A9-1F93E2931DD2}" type="presOf" srcId="{B792D327-26D9-6C4E-8D71-1A5E2C90A691}" destId="{4C41DFEC-E7A8-7A43-BBE2-79F5AE47C534}" srcOrd="0" destOrd="2" presId="urn:microsoft.com/office/officeart/2005/8/layout/vList2"/>
    <dgm:cxn modelId="{ACEF4728-C6DE-4E3E-AA11-7EB9B435EC09}" srcId="{E9FA0D06-9DDB-4B71-AB1D-3613963F38A7}" destId="{AA499C3A-B816-4FCB-936B-15ECA7148223}" srcOrd="0" destOrd="0" parTransId="{D5CFDFF3-FE9E-4895-8E08-4E1E36EE34D6}" sibTransId="{1D6A6B63-AC70-4126-B6A2-8C6DD14DAACD}"/>
    <dgm:cxn modelId="{49D7F929-CDC0-BE4F-8FD2-C8FF06607924}" srcId="{36A3F24A-E0B9-4568-9655-E7413173DFA9}" destId="{D0E42C0E-D93D-0140-B29D-8FD89CF3B935}" srcOrd="1" destOrd="0" parTransId="{5426291B-17F6-2D44-ADC8-783BD77F9F1C}" sibTransId="{89910966-529C-4A48-AF11-95EE076015C1}"/>
    <dgm:cxn modelId="{AD0F6D2B-853C-474A-8289-192126F71828}" type="presOf" srcId="{E74CC6DF-72E5-4D35-A134-E6FB0FDF3B7D}" destId="{B399852B-78AD-0140-A784-5435BE6E7D0C}" srcOrd="0" destOrd="0" presId="urn:microsoft.com/office/officeart/2005/8/layout/vList2"/>
    <dgm:cxn modelId="{529B302D-A7BE-A24F-A90E-76EDED4819A1}" type="presOf" srcId="{003DCE59-940F-F642-BB12-AA02CC67FCC3}" destId="{B0DF8470-8B6F-AD4B-9297-81553D3127BC}" srcOrd="0" destOrd="1" presId="urn:microsoft.com/office/officeart/2005/8/layout/vList2"/>
    <dgm:cxn modelId="{01833844-CDDD-E443-88B5-97CE3D0ADEE4}" srcId="{387A9346-1AA3-49A4-9392-83A049FF53A2}" destId="{D466E5CB-CB71-8843-944E-D2F890DB92D5}" srcOrd="3" destOrd="0" parTransId="{7E83C39C-4818-5045-810D-CB992F0424C1}" sibTransId="{D01CFFF9-3E95-404E-9F09-D2CE851866A6}"/>
    <dgm:cxn modelId="{37600058-533B-7F4A-8FEC-F5A905DB0A6C}" type="presOf" srcId="{36A3F24A-E0B9-4568-9655-E7413173DFA9}" destId="{8D3C7641-40FF-7647-86BB-AD6D01BF8C6B}" srcOrd="0" destOrd="0" presId="urn:microsoft.com/office/officeart/2005/8/layout/vList2"/>
    <dgm:cxn modelId="{BB886B70-541B-D341-A9B5-1E02740524AA}" type="presOf" srcId="{387A9346-1AA3-49A4-9392-83A049FF53A2}" destId="{DB907E24-113A-D749-9733-710A2A600FE8}" srcOrd="0" destOrd="0" presId="urn:microsoft.com/office/officeart/2005/8/layout/vList2"/>
    <dgm:cxn modelId="{C5DB7D71-B791-CF42-8472-DFA71220F436}" srcId="{E9FA0D06-9DDB-4B71-AB1D-3613963F38A7}" destId="{9E1BD7C4-DFE9-CD4C-BAA8-CF3FBAB65BFD}" srcOrd="1" destOrd="0" parTransId="{CBF0D358-AEE4-B84A-B234-30ED82CF06DE}" sibTransId="{D67F5890-4AD7-7B4E-AF08-9C1F66CAA926}"/>
    <dgm:cxn modelId="{DB981572-DBE7-A44E-B45A-55B14CA0E36B}" type="presOf" srcId="{E9FA0D06-9DDB-4B71-AB1D-3613963F38A7}" destId="{71782F48-BC27-2348-8C8A-B78C7CFA0972}" srcOrd="0" destOrd="0" presId="urn:microsoft.com/office/officeart/2005/8/layout/vList2"/>
    <dgm:cxn modelId="{99057976-E9D9-FD4D-8DFC-F3780BE401EB}" type="presOf" srcId="{B1A8E1A2-3A54-46F0-A58F-435A0F6692A7}" destId="{4C41DFEC-E7A8-7A43-BBE2-79F5AE47C534}" srcOrd="0" destOrd="0" presId="urn:microsoft.com/office/officeart/2005/8/layout/vList2"/>
    <dgm:cxn modelId="{F68B5B90-BE8A-4DEA-B5E2-E37731A9A936}" srcId="{387A9346-1AA3-49A4-9392-83A049FF53A2}" destId="{E74CC6DF-72E5-4D35-A134-E6FB0FDF3B7D}" srcOrd="1" destOrd="0" parTransId="{04DA4425-7877-48CC-8DC7-CC5548D7ECBA}" sibTransId="{EAF4766D-19E0-4346-9476-CD5B65802F3A}"/>
    <dgm:cxn modelId="{E63C4A93-7246-594D-B6AA-F5DFF6089151}" type="presOf" srcId="{D0E42C0E-D93D-0140-B29D-8FD89CF3B935}" destId="{4C41DFEC-E7A8-7A43-BBE2-79F5AE47C534}" srcOrd="0" destOrd="1" presId="urn:microsoft.com/office/officeart/2005/8/layout/vList2"/>
    <dgm:cxn modelId="{DDB872A3-F09D-6A49-9CA1-9BAB36807051}" type="presOf" srcId="{1CF987A8-7E01-2B4C-B918-9784E0BA5C62}" destId="{B0DF8470-8B6F-AD4B-9297-81553D3127BC}" srcOrd="0" destOrd="0" presId="urn:microsoft.com/office/officeart/2005/8/layout/vList2"/>
    <dgm:cxn modelId="{343E9FB1-1408-4A81-95C0-9856FF11CF3B}" srcId="{387A9346-1AA3-49A4-9392-83A049FF53A2}" destId="{36A3F24A-E0B9-4568-9655-E7413173DFA9}" srcOrd="0" destOrd="0" parTransId="{B3BCA471-C670-41B0-A1B7-3E0514907548}" sibTransId="{EF3F9E58-5058-4B65-8447-63CBC32D2C41}"/>
    <dgm:cxn modelId="{7F7533B9-7866-5F44-99E3-223CC1C941F3}" type="presOf" srcId="{D466E5CB-CB71-8843-944E-D2F890DB92D5}" destId="{982A4FFE-26DD-E64E-9CA9-A30C3192CFA0}" srcOrd="0" destOrd="0" presId="urn:microsoft.com/office/officeart/2005/8/layout/vList2"/>
    <dgm:cxn modelId="{348E3AB9-7D04-AD49-AD27-904AB8D264F1}" srcId="{36A3F24A-E0B9-4568-9655-E7413173DFA9}" destId="{B792D327-26D9-6C4E-8D71-1A5E2C90A691}" srcOrd="2" destOrd="0" parTransId="{8FDDA718-B1C7-0043-BDC6-0C562E6FA2BD}" sibTransId="{647F8F77-D699-EE4A-8FCE-1A9A99FCEF80}"/>
    <dgm:cxn modelId="{210880BB-30DE-B441-9280-99D44BAF7F0B}" srcId="{D466E5CB-CB71-8843-944E-D2F890DB92D5}" destId="{003DCE59-940F-F642-BB12-AA02CC67FCC3}" srcOrd="1" destOrd="0" parTransId="{22072415-0FEE-B94A-A75E-EDC391E6CF8F}" sibTransId="{9B8A2F41-2C6D-D547-9CF7-74E33C496888}"/>
    <dgm:cxn modelId="{6ACD67C2-22F7-8842-87E5-09F0DA4118C8}" srcId="{D466E5CB-CB71-8843-944E-D2F890DB92D5}" destId="{1CF987A8-7E01-2B4C-B918-9784E0BA5C62}" srcOrd="0" destOrd="0" parTransId="{EFA1A2EE-66F3-124A-9527-ACDFA91C59A6}" sibTransId="{2B9AE424-D667-F04F-B2C3-74D360637980}"/>
    <dgm:cxn modelId="{5F4502D0-489D-194C-8FC3-C6036BE57FE4}" type="presOf" srcId="{AA499C3A-B816-4FCB-936B-15ECA7148223}" destId="{0579A2DA-83C6-964F-B2FF-6931AD00C238}" srcOrd="0" destOrd="0" presId="urn:microsoft.com/office/officeart/2005/8/layout/vList2"/>
    <dgm:cxn modelId="{72EF10E8-BFE2-41AC-A41B-5553334DE1F0}" srcId="{36A3F24A-E0B9-4568-9655-E7413173DFA9}" destId="{B1A8E1A2-3A54-46F0-A58F-435A0F6692A7}" srcOrd="0" destOrd="0" parTransId="{409DBFB9-5654-47FE-8E45-CA30471C978D}" sibTransId="{2DAD135B-7180-4DDA-A4E1-45831FD92941}"/>
    <dgm:cxn modelId="{7EFB84F9-778B-614E-91C2-F6F24F05C97C}" type="presOf" srcId="{36CA8C13-703E-4CB6-979F-8C7318046022}" destId="{02C45E93-18CF-BD48-99EA-9145C8BBFE7C}" srcOrd="0" destOrd="0" presId="urn:microsoft.com/office/officeart/2005/8/layout/vList2"/>
    <dgm:cxn modelId="{8E67C0FE-E0E8-8C42-8EA5-681B086FBD37}" type="presOf" srcId="{9E1BD7C4-DFE9-CD4C-BAA8-CF3FBAB65BFD}" destId="{0579A2DA-83C6-964F-B2FF-6931AD00C238}" srcOrd="0" destOrd="1" presId="urn:microsoft.com/office/officeart/2005/8/layout/vList2"/>
    <dgm:cxn modelId="{17B7B7FF-DE90-4C6A-BDE9-DEA9F27C187E}" srcId="{387A9346-1AA3-49A4-9392-83A049FF53A2}" destId="{E9FA0D06-9DDB-4B71-AB1D-3613963F38A7}" srcOrd="2" destOrd="0" parTransId="{A0147E54-3DD6-4329-B012-2A5FC5C6E090}" sibTransId="{29763071-6891-42CC-97F6-90B2558413F8}"/>
    <dgm:cxn modelId="{29438544-B7CD-594A-B37E-B3C85DE94F7C}" type="presParOf" srcId="{DB907E24-113A-D749-9733-710A2A600FE8}" destId="{8D3C7641-40FF-7647-86BB-AD6D01BF8C6B}" srcOrd="0" destOrd="0" presId="urn:microsoft.com/office/officeart/2005/8/layout/vList2"/>
    <dgm:cxn modelId="{E43CB4AB-89DF-BE4C-ACE5-EA32E63CABDF}" type="presParOf" srcId="{DB907E24-113A-D749-9733-710A2A600FE8}" destId="{4C41DFEC-E7A8-7A43-BBE2-79F5AE47C534}" srcOrd="1" destOrd="0" presId="urn:microsoft.com/office/officeart/2005/8/layout/vList2"/>
    <dgm:cxn modelId="{23708762-EC73-6A4A-8762-8A1D5DE0A7E0}" type="presParOf" srcId="{DB907E24-113A-D749-9733-710A2A600FE8}" destId="{B399852B-78AD-0140-A784-5435BE6E7D0C}" srcOrd="2" destOrd="0" presId="urn:microsoft.com/office/officeart/2005/8/layout/vList2"/>
    <dgm:cxn modelId="{B62C9667-A363-FD48-B7B8-02D565B8D820}" type="presParOf" srcId="{DB907E24-113A-D749-9733-710A2A600FE8}" destId="{02C45E93-18CF-BD48-99EA-9145C8BBFE7C}" srcOrd="3" destOrd="0" presId="urn:microsoft.com/office/officeart/2005/8/layout/vList2"/>
    <dgm:cxn modelId="{236DC7D4-06F5-6243-9136-47FBC10591B2}" type="presParOf" srcId="{DB907E24-113A-D749-9733-710A2A600FE8}" destId="{71782F48-BC27-2348-8C8A-B78C7CFA0972}" srcOrd="4" destOrd="0" presId="urn:microsoft.com/office/officeart/2005/8/layout/vList2"/>
    <dgm:cxn modelId="{9D70DB36-3AFA-E446-B763-69625F132B59}" type="presParOf" srcId="{DB907E24-113A-D749-9733-710A2A600FE8}" destId="{0579A2DA-83C6-964F-B2FF-6931AD00C238}" srcOrd="5" destOrd="0" presId="urn:microsoft.com/office/officeart/2005/8/layout/vList2"/>
    <dgm:cxn modelId="{40A458B2-F347-754F-86F1-D5BA6255F00B}" type="presParOf" srcId="{DB907E24-113A-D749-9733-710A2A600FE8}" destId="{982A4FFE-26DD-E64E-9CA9-A30C3192CFA0}" srcOrd="6" destOrd="0" presId="urn:microsoft.com/office/officeart/2005/8/layout/vList2"/>
    <dgm:cxn modelId="{5BDE8810-4167-EA4E-AABE-B9DC62EB8960}" type="presParOf" srcId="{DB907E24-113A-D749-9733-710A2A600FE8}" destId="{B0DF8470-8B6F-AD4B-9297-81553D3127B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87A9346-1AA3-49A4-9392-83A049FF53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3F24A-E0B9-4568-9655-E7413173DFA9}">
      <dgm:prSet custT="1"/>
      <dgm:spPr/>
      <dgm:t>
        <a:bodyPr/>
        <a:lstStyle/>
        <a:p>
          <a:r>
            <a:rPr lang="en-US" sz="2200" dirty="0"/>
            <a:t>Classification task</a:t>
          </a:r>
        </a:p>
      </dgm:t>
    </dgm:pt>
    <dgm:pt modelId="{B3BCA471-C670-41B0-A1B7-3E0514907548}" type="parTrans" cxnId="{343E9FB1-1408-4A81-95C0-9856FF11CF3B}">
      <dgm:prSet/>
      <dgm:spPr/>
      <dgm:t>
        <a:bodyPr/>
        <a:lstStyle/>
        <a:p>
          <a:endParaRPr lang="en-US"/>
        </a:p>
      </dgm:t>
    </dgm:pt>
    <dgm:pt modelId="{EF3F9E58-5058-4B65-8447-63CBC32D2C41}" type="sibTrans" cxnId="{343E9FB1-1408-4A81-95C0-9856FF11CF3B}">
      <dgm:prSet/>
      <dgm:spPr/>
      <dgm:t>
        <a:bodyPr/>
        <a:lstStyle/>
        <a:p>
          <a:endParaRPr lang="en-US"/>
        </a:p>
      </dgm:t>
    </dgm:pt>
    <dgm:pt modelId="{B1A8E1A2-3A54-46F0-A58F-435A0F6692A7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Node: Consistent improvement and more stable performance</a:t>
          </a:r>
          <a:endParaRPr lang="en-US" sz="2000" dirty="0">
            <a:latin typeface="+mn-lt"/>
          </a:endParaRPr>
        </a:p>
      </dgm:t>
    </dgm:pt>
    <dgm:pt modelId="{409DBFB9-5654-47FE-8E45-CA30471C978D}" type="parTrans" cxnId="{72EF10E8-BFE2-41AC-A41B-5553334DE1F0}">
      <dgm:prSet/>
      <dgm:spPr/>
      <dgm:t>
        <a:bodyPr/>
        <a:lstStyle/>
        <a:p>
          <a:endParaRPr lang="en-US"/>
        </a:p>
      </dgm:t>
    </dgm:pt>
    <dgm:pt modelId="{2DAD135B-7180-4DDA-A4E1-45831FD92941}" type="sibTrans" cxnId="{72EF10E8-BFE2-41AC-A41B-5553334DE1F0}">
      <dgm:prSet/>
      <dgm:spPr/>
      <dgm:t>
        <a:bodyPr/>
        <a:lstStyle/>
        <a:p>
          <a:endParaRPr lang="en-US"/>
        </a:p>
      </dgm:t>
    </dgm:pt>
    <dgm:pt modelId="{E74CC6DF-72E5-4D35-A134-E6FB0FDF3B7D}">
      <dgm:prSet custT="1"/>
      <dgm:spPr/>
      <dgm:t>
        <a:bodyPr/>
        <a:lstStyle/>
        <a:p>
          <a:r>
            <a:rPr lang="en-US" sz="2200" dirty="0"/>
            <a:t>Result under attack</a:t>
          </a:r>
        </a:p>
      </dgm:t>
    </dgm:pt>
    <dgm:pt modelId="{04DA4425-7877-48CC-8DC7-CC5548D7ECBA}" type="parTrans" cxnId="{F68B5B90-BE8A-4DEA-B5E2-E37731A9A936}">
      <dgm:prSet/>
      <dgm:spPr/>
      <dgm:t>
        <a:bodyPr/>
        <a:lstStyle/>
        <a:p>
          <a:endParaRPr lang="en-US"/>
        </a:p>
      </dgm:t>
    </dgm:pt>
    <dgm:pt modelId="{EAF4766D-19E0-4346-9476-CD5B65802F3A}" type="sibTrans" cxnId="{F68B5B90-BE8A-4DEA-B5E2-E37731A9A936}">
      <dgm:prSet/>
      <dgm:spPr/>
      <dgm:t>
        <a:bodyPr/>
        <a:lstStyle/>
        <a:p>
          <a:endParaRPr lang="en-US"/>
        </a:p>
      </dgm:t>
    </dgm:pt>
    <dgm:pt modelId="{36CA8C13-703E-4CB6-979F-8C7318046022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latin typeface="+mn-lt"/>
            </a:rPr>
            <a:t>M</a:t>
          </a:r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ore robust than the previous graph contrastive learning methods in the face of an adversarial attack.</a:t>
          </a:r>
          <a:endParaRPr lang="en-US" sz="2000" dirty="0">
            <a:latin typeface="+mn-lt"/>
          </a:endParaRPr>
        </a:p>
      </dgm:t>
    </dgm:pt>
    <dgm:pt modelId="{D7CFE5BF-FE61-4D0A-94DD-D89DD9EAF41B}" type="parTrans" cxnId="{95EEA305-760A-4C76-8BC2-8A46B6422ABB}">
      <dgm:prSet/>
      <dgm:spPr/>
      <dgm:t>
        <a:bodyPr/>
        <a:lstStyle/>
        <a:p>
          <a:endParaRPr lang="en-US"/>
        </a:p>
      </dgm:t>
    </dgm:pt>
    <dgm:pt modelId="{93867F07-0A9C-41BB-88BA-59E92C5042DD}" type="sibTrans" cxnId="{95EEA305-760A-4C76-8BC2-8A46B6422ABB}">
      <dgm:prSet/>
      <dgm:spPr/>
      <dgm:t>
        <a:bodyPr/>
        <a:lstStyle/>
        <a:p>
          <a:endParaRPr lang="en-US"/>
        </a:p>
      </dgm:t>
    </dgm:pt>
    <dgm:pt modelId="{E9FA0D06-9DDB-4B71-AB1D-3613963F38A7}">
      <dgm:prSet custT="1"/>
      <dgm:spPr/>
      <dgm:t>
        <a:bodyPr/>
        <a:lstStyle/>
        <a:p>
          <a:r>
            <a:rPr lang="en-US" sz="2100" dirty="0"/>
            <a:t>Ablation </a:t>
          </a:r>
          <a:r>
            <a:rPr lang="en-US" sz="2200" dirty="0"/>
            <a:t>Study</a:t>
          </a:r>
        </a:p>
      </dgm:t>
    </dgm:pt>
    <dgm:pt modelId="{A0147E54-3DD6-4329-B012-2A5FC5C6E090}" type="parTrans" cxnId="{17B7B7FF-DE90-4C6A-BDE9-DEA9F27C187E}">
      <dgm:prSet/>
      <dgm:spPr/>
      <dgm:t>
        <a:bodyPr/>
        <a:lstStyle/>
        <a:p>
          <a:endParaRPr lang="en-US"/>
        </a:p>
      </dgm:t>
    </dgm:pt>
    <dgm:pt modelId="{29763071-6891-42CC-97F6-90B2558413F8}" type="sibTrans" cxnId="{17B7B7FF-DE90-4C6A-BDE9-DEA9F27C187E}">
      <dgm:prSet/>
      <dgm:spPr/>
      <dgm:t>
        <a:bodyPr/>
        <a:lstStyle/>
        <a:p>
          <a:endParaRPr lang="en-US"/>
        </a:p>
      </dgm:t>
    </dgm:pt>
    <dgm:pt modelId="{AA499C3A-B816-4FCB-936B-15ECA7148223}">
      <dgm:prSet custT="1"/>
      <dgm:spPr>
        <a:blipFill>
          <a:blip xmlns:r="http://schemas.openxmlformats.org/officeDocument/2006/relationships" r:embed="rId1"/>
          <a:stretch>
            <a:fillRect t="-13725" b="-2745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5CFDFF3-FE9E-4895-8E08-4E1E36EE34D6}" type="parTrans" cxnId="{ACEF4728-C6DE-4E3E-AA11-7EB9B435EC09}">
      <dgm:prSet/>
      <dgm:spPr/>
      <dgm:t>
        <a:bodyPr/>
        <a:lstStyle/>
        <a:p>
          <a:endParaRPr lang="en-US"/>
        </a:p>
      </dgm:t>
    </dgm:pt>
    <dgm:pt modelId="{1D6A6B63-AC70-4126-B6A2-8C6DD14DAACD}" type="sibTrans" cxnId="{ACEF4728-C6DE-4E3E-AA11-7EB9B435EC09}">
      <dgm:prSet/>
      <dgm:spPr/>
      <dgm:t>
        <a:bodyPr/>
        <a:lstStyle/>
        <a:p>
          <a:endParaRPr lang="en-US"/>
        </a:p>
      </dgm:t>
    </dgm:pt>
    <dgm:pt modelId="{D0E42C0E-D93D-0140-B29D-8FD89CF3B935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latin typeface="+mn-lt"/>
            </a:rPr>
            <a:t>Graph: Stronger performance</a:t>
          </a:r>
        </a:p>
      </dgm:t>
    </dgm:pt>
    <dgm:pt modelId="{5426291B-17F6-2D44-ADC8-783BD77F9F1C}" type="parTrans" cxnId="{49D7F929-CDC0-BE4F-8FD2-C8FF06607924}">
      <dgm:prSet/>
      <dgm:spPr/>
      <dgm:t>
        <a:bodyPr/>
        <a:lstStyle/>
        <a:p>
          <a:endParaRPr lang="en-US"/>
        </a:p>
      </dgm:t>
    </dgm:pt>
    <dgm:pt modelId="{89910966-529C-4A48-AF11-95EE076015C1}" type="sibTrans" cxnId="{49D7F929-CDC0-BE4F-8FD2-C8FF06607924}">
      <dgm:prSet/>
      <dgm:spPr/>
      <dgm:t>
        <a:bodyPr/>
        <a:lstStyle/>
        <a:p>
          <a:endParaRPr lang="en-US"/>
        </a:p>
      </dgm:t>
    </dgm:pt>
    <dgm:pt modelId="{B792D327-26D9-6C4E-8D71-1A5E2C90A691}">
      <dgm:prSet custT="1"/>
      <dgm:spPr/>
      <dgm:t>
        <a:bodyPr/>
        <a:lstStyle/>
        <a:p>
          <a:r>
            <a:rPr lang="en-US" sz="2000" dirty="0">
              <a:solidFill>
                <a:srgbClr val="141413"/>
              </a:solidFill>
              <a:effectLst/>
              <a:latin typeface="+mn-lt"/>
            </a:rPr>
            <a:t>ARIEL has a better data augmentation strategy</a:t>
          </a:r>
          <a:endParaRPr lang="en-US" sz="2000" dirty="0">
            <a:latin typeface="+mn-lt"/>
          </a:endParaRPr>
        </a:p>
      </dgm:t>
    </dgm:pt>
    <dgm:pt modelId="{8FDDA718-B1C7-0043-BDC6-0C562E6FA2BD}" type="parTrans" cxnId="{348E3AB9-7D04-AD49-AD27-904AB8D264F1}">
      <dgm:prSet/>
      <dgm:spPr/>
      <dgm:t>
        <a:bodyPr/>
        <a:lstStyle/>
        <a:p>
          <a:endParaRPr lang="en-US"/>
        </a:p>
      </dgm:t>
    </dgm:pt>
    <dgm:pt modelId="{647F8F77-D699-EE4A-8FCE-1A9A99FCEF80}" type="sibTrans" cxnId="{348E3AB9-7D04-AD49-AD27-904AB8D264F1}">
      <dgm:prSet/>
      <dgm:spPr/>
      <dgm:t>
        <a:bodyPr/>
        <a:lstStyle/>
        <a:p>
          <a:endParaRPr lang="en-US"/>
        </a:p>
      </dgm:t>
    </dgm:pt>
    <dgm:pt modelId="{9E1BD7C4-DFE9-CD4C-BAA8-CF3FBAB65BF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BF0D358-AEE4-B84A-B234-30ED82CF06DE}" type="parTrans" cxnId="{C5DB7D71-B791-CF42-8472-DFA71220F436}">
      <dgm:prSet/>
      <dgm:spPr/>
      <dgm:t>
        <a:bodyPr/>
        <a:lstStyle/>
        <a:p>
          <a:endParaRPr lang="en-US"/>
        </a:p>
      </dgm:t>
    </dgm:pt>
    <dgm:pt modelId="{D67F5890-4AD7-7B4E-AF08-9C1F66CAA926}" type="sibTrans" cxnId="{C5DB7D71-B791-CF42-8472-DFA71220F436}">
      <dgm:prSet/>
      <dgm:spPr/>
      <dgm:t>
        <a:bodyPr/>
        <a:lstStyle/>
        <a:p>
          <a:endParaRPr lang="en-US"/>
        </a:p>
      </dgm:t>
    </dgm:pt>
    <dgm:pt modelId="{D466E5CB-CB71-8843-944E-D2F890DB92D5}">
      <dgm:prSet custT="1"/>
      <dgm:spPr/>
      <dgm:t>
        <a:bodyPr/>
        <a:lstStyle/>
        <a:p>
          <a:r>
            <a:rPr lang="en-US" sz="2200" dirty="0"/>
            <a:t>Training analysis</a:t>
          </a:r>
        </a:p>
      </dgm:t>
    </dgm:pt>
    <dgm:pt modelId="{7E83C39C-4818-5045-810D-CB992F0424C1}" type="parTrans" cxnId="{01833844-CDDD-E443-88B5-97CE3D0ADEE4}">
      <dgm:prSet/>
      <dgm:spPr/>
      <dgm:t>
        <a:bodyPr/>
        <a:lstStyle/>
        <a:p>
          <a:endParaRPr lang="en-US"/>
        </a:p>
      </dgm:t>
    </dgm:pt>
    <dgm:pt modelId="{D01CFFF9-3E95-404E-9F09-D2CE851866A6}" type="sibTrans" cxnId="{01833844-CDDD-E443-88B5-97CE3D0ADEE4}">
      <dgm:prSet/>
      <dgm:spPr/>
      <dgm:t>
        <a:bodyPr/>
        <a:lstStyle/>
        <a:p>
          <a:endParaRPr lang="en-US"/>
        </a:p>
      </dgm:t>
    </dgm:pt>
    <dgm:pt modelId="{003DCE59-940F-F642-BB12-AA02CC67FCC3}">
      <dgm:prSet custT="1"/>
      <dgm:spPr/>
      <dgm:t>
        <a:bodyPr/>
        <a:lstStyle/>
        <a:p>
          <a:r>
            <a:rPr lang="en-US" sz="2000" dirty="0"/>
            <a:t>Better scalability</a:t>
          </a:r>
        </a:p>
      </dgm:t>
    </dgm:pt>
    <dgm:pt modelId="{22072415-0FEE-B94A-A75E-EDC391E6CF8F}" type="parTrans" cxnId="{210880BB-30DE-B441-9280-99D44BAF7F0B}">
      <dgm:prSet/>
      <dgm:spPr/>
      <dgm:t>
        <a:bodyPr/>
        <a:lstStyle/>
        <a:p>
          <a:endParaRPr lang="en-US"/>
        </a:p>
      </dgm:t>
    </dgm:pt>
    <dgm:pt modelId="{9B8A2F41-2C6D-D547-9CF7-74E33C496888}" type="sibTrans" cxnId="{210880BB-30DE-B441-9280-99D44BAF7F0B}">
      <dgm:prSet/>
      <dgm:spPr/>
      <dgm:t>
        <a:bodyPr/>
        <a:lstStyle/>
        <a:p>
          <a:endParaRPr lang="en-US"/>
        </a:p>
      </dgm:t>
    </dgm:pt>
    <dgm:pt modelId="{1CF987A8-7E01-2B4C-B918-9784E0BA5C62}">
      <dgm:prSet custT="1"/>
      <dgm:spPr/>
      <dgm:t>
        <a:bodyPr/>
        <a:lstStyle/>
        <a:p>
          <a:r>
            <a:rPr lang="en-US" sz="2000" dirty="0"/>
            <a:t>Subgraph the sampling reduces the computation cost</a:t>
          </a:r>
        </a:p>
      </dgm:t>
    </dgm:pt>
    <dgm:pt modelId="{EFA1A2EE-66F3-124A-9527-ACDFA91C59A6}" type="parTrans" cxnId="{6ACD67C2-22F7-8842-87E5-09F0DA4118C8}">
      <dgm:prSet/>
      <dgm:spPr/>
      <dgm:t>
        <a:bodyPr/>
        <a:lstStyle/>
        <a:p>
          <a:endParaRPr lang="en-US"/>
        </a:p>
      </dgm:t>
    </dgm:pt>
    <dgm:pt modelId="{2B9AE424-D667-F04F-B2C3-74D360637980}" type="sibTrans" cxnId="{6ACD67C2-22F7-8842-87E5-09F0DA4118C8}">
      <dgm:prSet/>
      <dgm:spPr/>
      <dgm:t>
        <a:bodyPr/>
        <a:lstStyle/>
        <a:p>
          <a:endParaRPr lang="en-US"/>
        </a:p>
      </dgm:t>
    </dgm:pt>
    <dgm:pt modelId="{DB907E24-113A-D749-9733-710A2A600FE8}" type="pres">
      <dgm:prSet presAssocID="{387A9346-1AA3-49A4-9392-83A049FF53A2}" presName="linear" presStyleCnt="0">
        <dgm:presLayoutVars>
          <dgm:animLvl val="lvl"/>
          <dgm:resizeHandles val="exact"/>
        </dgm:presLayoutVars>
      </dgm:prSet>
      <dgm:spPr/>
    </dgm:pt>
    <dgm:pt modelId="{8D3C7641-40FF-7647-86BB-AD6D01BF8C6B}" type="pres">
      <dgm:prSet presAssocID="{36A3F24A-E0B9-4568-9655-E7413173DFA9}" presName="parentText" presStyleLbl="node1" presStyleIdx="0" presStyleCnt="4" custLinFactNeighborX="-18675" custLinFactNeighborY="-3148">
        <dgm:presLayoutVars>
          <dgm:chMax val="0"/>
          <dgm:bulletEnabled val="1"/>
        </dgm:presLayoutVars>
      </dgm:prSet>
      <dgm:spPr/>
    </dgm:pt>
    <dgm:pt modelId="{4C41DFEC-E7A8-7A43-BBE2-79F5AE47C534}" type="pres">
      <dgm:prSet presAssocID="{36A3F24A-E0B9-4568-9655-E7413173DFA9}" presName="childText" presStyleLbl="revTx" presStyleIdx="0" presStyleCnt="4">
        <dgm:presLayoutVars>
          <dgm:bulletEnabled val="1"/>
        </dgm:presLayoutVars>
      </dgm:prSet>
      <dgm:spPr/>
    </dgm:pt>
    <dgm:pt modelId="{B399852B-78AD-0140-A784-5435BE6E7D0C}" type="pres">
      <dgm:prSet presAssocID="{E74CC6DF-72E5-4D35-A134-E6FB0FDF3B7D}" presName="parentText" presStyleLbl="node1" presStyleIdx="1" presStyleCnt="4" custLinFactNeighborX="-20984" custLinFactNeighborY="3761">
        <dgm:presLayoutVars>
          <dgm:chMax val="0"/>
          <dgm:bulletEnabled val="1"/>
        </dgm:presLayoutVars>
      </dgm:prSet>
      <dgm:spPr/>
    </dgm:pt>
    <dgm:pt modelId="{02C45E93-18CF-BD48-99EA-9145C8BBFE7C}" type="pres">
      <dgm:prSet presAssocID="{E74CC6DF-72E5-4D35-A134-E6FB0FDF3B7D}" presName="childText" presStyleLbl="revTx" presStyleIdx="1" presStyleCnt="4">
        <dgm:presLayoutVars>
          <dgm:bulletEnabled val="1"/>
        </dgm:presLayoutVars>
      </dgm:prSet>
      <dgm:spPr/>
    </dgm:pt>
    <dgm:pt modelId="{71782F48-BC27-2348-8C8A-B78C7CFA0972}" type="pres">
      <dgm:prSet presAssocID="{E9FA0D06-9DDB-4B71-AB1D-3613963F38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79A2DA-83C6-964F-B2FF-6931AD00C238}" type="pres">
      <dgm:prSet presAssocID="{E9FA0D06-9DDB-4B71-AB1D-3613963F38A7}" presName="childText" presStyleLbl="revTx" presStyleIdx="2" presStyleCnt="4">
        <dgm:presLayoutVars>
          <dgm:bulletEnabled val="1"/>
        </dgm:presLayoutVars>
      </dgm:prSet>
      <dgm:spPr/>
    </dgm:pt>
    <dgm:pt modelId="{982A4FFE-26DD-E64E-9CA9-A30C3192CFA0}" type="pres">
      <dgm:prSet presAssocID="{D466E5CB-CB71-8843-944E-D2F890DB92D5}" presName="parentText" presStyleLbl="node1" presStyleIdx="3" presStyleCnt="4" custLinFactNeighborX="-1749">
        <dgm:presLayoutVars>
          <dgm:chMax val="0"/>
          <dgm:bulletEnabled val="1"/>
        </dgm:presLayoutVars>
      </dgm:prSet>
      <dgm:spPr/>
    </dgm:pt>
    <dgm:pt modelId="{B0DF8470-8B6F-AD4B-9297-81553D3127BC}" type="pres">
      <dgm:prSet presAssocID="{D466E5CB-CB71-8843-944E-D2F890DB92D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5EEA305-760A-4C76-8BC2-8A46B6422ABB}" srcId="{E74CC6DF-72E5-4D35-A134-E6FB0FDF3B7D}" destId="{36CA8C13-703E-4CB6-979F-8C7318046022}" srcOrd="0" destOrd="0" parTransId="{D7CFE5BF-FE61-4D0A-94DD-D89DD9EAF41B}" sibTransId="{93867F07-0A9C-41BB-88BA-59E92C5042DD}"/>
    <dgm:cxn modelId="{BFFB2A14-77CB-CB48-A5A9-1F93E2931DD2}" type="presOf" srcId="{B792D327-26D9-6C4E-8D71-1A5E2C90A691}" destId="{4C41DFEC-E7A8-7A43-BBE2-79F5AE47C534}" srcOrd="0" destOrd="2" presId="urn:microsoft.com/office/officeart/2005/8/layout/vList2"/>
    <dgm:cxn modelId="{ACEF4728-C6DE-4E3E-AA11-7EB9B435EC09}" srcId="{E9FA0D06-9DDB-4B71-AB1D-3613963F38A7}" destId="{AA499C3A-B816-4FCB-936B-15ECA7148223}" srcOrd="0" destOrd="0" parTransId="{D5CFDFF3-FE9E-4895-8E08-4E1E36EE34D6}" sibTransId="{1D6A6B63-AC70-4126-B6A2-8C6DD14DAACD}"/>
    <dgm:cxn modelId="{49D7F929-CDC0-BE4F-8FD2-C8FF06607924}" srcId="{36A3F24A-E0B9-4568-9655-E7413173DFA9}" destId="{D0E42C0E-D93D-0140-B29D-8FD89CF3B935}" srcOrd="1" destOrd="0" parTransId="{5426291B-17F6-2D44-ADC8-783BD77F9F1C}" sibTransId="{89910966-529C-4A48-AF11-95EE076015C1}"/>
    <dgm:cxn modelId="{AD0F6D2B-853C-474A-8289-192126F71828}" type="presOf" srcId="{E74CC6DF-72E5-4D35-A134-E6FB0FDF3B7D}" destId="{B399852B-78AD-0140-A784-5435BE6E7D0C}" srcOrd="0" destOrd="0" presId="urn:microsoft.com/office/officeart/2005/8/layout/vList2"/>
    <dgm:cxn modelId="{529B302D-A7BE-A24F-A90E-76EDED4819A1}" type="presOf" srcId="{003DCE59-940F-F642-BB12-AA02CC67FCC3}" destId="{B0DF8470-8B6F-AD4B-9297-81553D3127BC}" srcOrd="0" destOrd="1" presId="urn:microsoft.com/office/officeart/2005/8/layout/vList2"/>
    <dgm:cxn modelId="{01833844-CDDD-E443-88B5-97CE3D0ADEE4}" srcId="{387A9346-1AA3-49A4-9392-83A049FF53A2}" destId="{D466E5CB-CB71-8843-944E-D2F890DB92D5}" srcOrd="3" destOrd="0" parTransId="{7E83C39C-4818-5045-810D-CB992F0424C1}" sibTransId="{D01CFFF9-3E95-404E-9F09-D2CE851866A6}"/>
    <dgm:cxn modelId="{37600058-533B-7F4A-8FEC-F5A905DB0A6C}" type="presOf" srcId="{36A3F24A-E0B9-4568-9655-E7413173DFA9}" destId="{8D3C7641-40FF-7647-86BB-AD6D01BF8C6B}" srcOrd="0" destOrd="0" presId="urn:microsoft.com/office/officeart/2005/8/layout/vList2"/>
    <dgm:cxn modelId="{BB886B70-541B-D341-A9B5-1E02740524AA}" type="presOf" srcId="{387A9346-1AA3-49A4-9392-83A049FF53A2}" destId="{DB907E24-113A-D749-9733-710A2A600FE8}" srcOrd="0" destOrd="0" presId="urn:microsoft.com/office/officeart/2005/8/layout/vList2"/>
    <dgm:cxn modelId="{C5DB7D71-B791-CF42-8472-DFA71220F436}" srcId="{E9FA0D06-9DDB-4B71-AB1D-3613963F38A7}" destId="{9E1BD7C4-DFE9-CD4C-BAA8-CF3FBAB65BFD}" srcOrd="1" destOrd="0" parTransId="{CBF0D358-AEE4-B84A-B234-30ED82CF06DE}" sibTransId="{D67F5890-4AD7-7B4E-AF08-9C1F66CAA926}"/>
    <dgm:cxn modelId="{DB981572-DBE7-A44E-B45A-55B14CA0E36B}" type="presOf" srcId="{E9FA0D06-9DDB-4B71-AB1D-3613963F38A7}" destId="{71782F48-BC27-2348-8C8A-B78C7CFA0972}" srcOrd="0" destOrd="0" presId="urn:microsoft.com/office/officeart/2005/8/layout/vList2"/>
    <dgm:cxn modelId="{99057976-E9D9-FD4D-8DFC-F3780BE401EB}" type="presOf" srcId="{B1A8E1A2-3A54-46F0-A58F-435A0F6692A7}" destId="{4C41DFEC-E7A8-7A43-BBE2-79F5AE47C534}" srcOrd="0" destOrd="0" presId="urn:microsoft.com/office/officeart/2005/8/layout/vList2"/>
    <dgm:cxn modelId="{F68B5B90-BE8A-4DEA-B5E2-E37731A9A936}" srcId="{387A9346-1AA3-49A4-9392-83A049FF53A2}" destId="{E74CC6DF-72E5-4D35-A134-E6FB0FDF3B7D}" srcOrd="1" destOrd="0" parTransId="{04DA4425-7877-48CC-8DC7-CC5548D7ECBA}" sibTransId="{EAF4766D-19E0-4346-9476-CD5B65802F3A}"/>
    <dgm:cxn modelId="{E63C4A93-7246-594D-B6AA-F5DFF6089151}" type="presOf" srcId="{D0E42C0E-D93D-0140-B29D-8FD89CF3B935}" destId="{4C41DFEC-E7A8-7A43-BBE2-79F5AE47C534}" srcOrd="0" destOrd="1" presId="urn:microsoft.com/office/officeart/2005/8/layout/vList2"/>
    <dgm:cxn modelId="{DDB872A3-F09D-6A49-9CA1-9BAB36807051}" type="presOf" srcId="{1CF987A8-7E01-2B4C-B918-9784E0BA5C62}" destId="{B0DF8470-8B6F-AD4B-9297-81553D3127BC}" srcOrd="0" destOrd="0" presId="urn:microsoft.com/office/officeart/2005/8/layout/vList2"/>
    <dgm:cxn modelId="{343E9FB1-1408-4A81-95C0-9856FF11CF3B}" srcId="{387A9346-1AA3-49A4-9392-83A049FF53A2}" destId="{36A3F24A-E0B9-4568-9655-E7413173DFA9}" srcOrd="0" destOrd="0" parTransId="{B3BCA471-C670-41B0-A1B7-3E0514907548}" sibTransId="{EF3F9E58-5058-4B65-8447-63CBC32D2C41}"/>
    <dgm:cxn modelId="{7F7533B9-7866-5F44-99E3-223CC1C941F3}" type="presOf" srcId="{D466E5CB-CB71-8843-944E-D2F890DB92D5}" destId="{982A4FFE-26DD-E64E-9CA9-A30C3192CFA0}" srcOrd="0" destOrd="0" presId="urn:microsoft.com/office/officeart/2005/8/layout/vList2"/>
    <dgm:cxn modelId="{348E3AB9-7D04-AD49-AD27-904AB8D264F1}" srcId="{36A3F24A-E0B9-4568-9655-E7413173DFA9}" destId="{B792D327-26D9-6C4E-8D71-1A5E2C90A691}" srcOrd="2" destOrd="0" parTransId="{8FDDA718-B1C7-0043-BDC6-0C562E6FA2BD}" sibTransId="{647F8F77-D699-EE4A-8FCE-1A9A99FCEF80}"/>
    <dgm:cxn modelId="{210880BB-30DE-B441-9280-99D44BAF7F0B}" srcId="{D466E5CB-CB71-8843-944E-D2F890DB92D5}" destId="{003DCE59-940F-F642-BB12-AA02CC67FCC3}" srcOrd="1" destOrd="0" parTransId="{22072415-0FEE-B94A-A75E-EDC391E6CF8F}" sibTransId="{9B8A2F41-2C6D-D547-9CF7-74E33C496888}"/>
    <dgm:cxn modelId="{6ACD67C2-22F7-8842-87E5-09F0DA4118C8}" srcId="{D466E5CB-CB71-8843-944E-D2F890DB92D5}" destId="{1CF987A8-7E01-2B4C-B918-9784E0BA5C62}" srcOrd="0" destOrd="0" parTransId="{EFA1A2EE-66F3-124A-9527-ACDFA91C59A6}" sibTransId="{2B9AE424-D667-F04F-B2C3-74D360637980}"/>
    <dgm:cxn modelId="{5F4502D0-489D-194C-8FC3-C6036BE57FE4}" type="presOf" srcId="{AA499C3A-B816-4FCB-936B-15ECA7148223}" destId="{0579A2DA-83C6-964F-B2FF-6931AD00C238}" srcOrd="0" destOrd="0" presId="urn:microsoft.com/office/officeart/2005/8/layout/vList2"/>
    <dgm:cxn modelId="{72EF10E8-BFE2-41AC-A41B-5553334DE1F0}" srcId="{36A3F24A-E0B9-4568-9655-E7413173DFA9}" destId="{B1A8E1A2-3A54-46F0-A58F-435A0F6692A7}" srcOrd="0" destOrd="0" parTransId="{409DBFB9-5654-47FE-8E45-CA30471C978D}" sibTransId="{2DAD135B-7180-4DDA-A4E1-45831FD92941}"/>
    <dgm:cxn modelId="{7EFB84F9-778B-614E-91C2-F6F24F05C97C}" type="presOf" srcId="{36CA8C13-703E-4CB6-979F-8C7318046022}" destId="{02C45E93-18CF-BD48-99EA-9145C8BBFE7C}" srcOrd="0" destOrd="0" presId="urn:microsoft.com/office/officeart/2005/8/layout/vList2"/>
    <dgm:cxn modelId="{8E67C0FE-E0E8-8C42-8EA5-681B086FBD37}" type="presOf" srcId="{9E1BD7C4-DFE9-CD4C-BAA8-CF3FBAB65BFD}" destId="{0579A2DA-83C6-964F-B2FF-6931AD00C238}" srcOrd="0" destOrd="1" presId="urn:microsoft.com/office/officeart/2005/8/layout/vList2"/>
    <dgm:cxn modelId="{17B7B7FF-DE90-4C6A-BDE9-DEA9F27C187E}" srcId="{387A9346-1AA3-49A4-9392-83A049FF53A2}" destId="{E9FA0D06-9DDB-4B71-AB1D-3613963F38A7}" srcOrd="2" destOrd="0" parTransId="{A0147E54-3DD6-4329-B012-2A5FC5C6E090}" sibTransId="{29763071-6891-42CC-97F6-90B2558413F8}"/>
    <dgm:cxn modelId="{29438544-B7CD-594A-B37E-B3C85DE94F7C}" type="presParOf" srcId="{DB907E24-113A-D749-9733-710A2A600FE8}" destId="{8D3C7641-40FF-7647-86BB-AD6D01BF8C6B}" srcOrd="0" destOrd="0" presId="urn:microsoft.com/office/officeart/2005/8/layout/vList2"/>
    <dgm:cxn modelId="{E43CB4AB-89DF-BE4C-ACE5-EA32E63CABDF}" type="presParOf" srcId="{DB907E24-113A-D749-9733-710A2A600FE8}" destId="{4C41DFEC-E7A8-7A43-BBE2-79F5AE47C534}" srcOrd="1" destOrd="0" presId="urn:microsoft.com/office/officeart/2005/8/layout/vList2"/>
    <dgm:cxn modelId="{23708762-EC73-6A4A-8762-8A1D5DE0A7E0}" type="presParOf" srcId="{DB907E24-113A-D749-9733-710A2A600FE8}" destId="{B399852B-78AD-0140-A784-5435BE6E7D0C}" srcOrd="2" destOrd="0" presId="urn:microsoft.com/office/officeart/2005/8/layout/vList2"/>
    <dgm:cxn modelId="{B62C9667-A363-FD48-B7B8-02D565B8D820}" type="presParOf" srcId="{DB907E24-113A-D749-9733-710A2A600FE8}" destId="{02C45E93-18CF-BD48-99EA-9145C8BBFE7C}" srcOrd="3" destOrd="0" presId="urn:microsoft.com/office/officeart/2005/8/layout/vList2"/>
    <dgm:cxn modelId="{236DC7D4-06F5-6243-9136-47FBC10591B2}" type="presParOf" srcId="{DB907E24-113A-D749-9733-710A2A600FE8}" destId="{71782F48-BC27-2348-8C8A-B78C7CFA0972}" srcOrd="4" destOrd="0" presId="urn:microsoft.com/office/officeart/2005/8/layout/vList2"/>
    <dgm:cxn modelId="{9D70DB36-3AFA-E446-B763-69625F132B59}" type="presParOf" srcId="{DB907E24-113A-D749-9733-710A2A600FE8}" destId="{0579A2DA-83C6-964F-B2FF-6931AD00C238}" srcOrd="5" destOrd="0" presId="urn:microsoft.com/office/officeart/2005/8/layout/vList2"/>
    <dgm:cxn modelId="{40A458B2-F347-754F-86F1-D5BA6255F00B}" type="presParOf" srcId="{DB907E24-113A-D749-9733-710A2A600FE8}" destId="{982A4FFE-26DD-E64E-9CA9-A30C3192CFA0}" srcOrd="6" destOrd="0" presId="urn:microsoft.com/office/officeart/2005/8/layout/vList2"/>
    <dgm:cxn modelId="{5BDE8810-4167-EA4E-AABE-B9DC62EB8960}" type="presParOf" srcId="{DB907E24-113A-D749-9733-710A2A600FE8}" destId="{B0DF8470-8B6F-AD4B-9297-81553D3127B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20428-C6DC-1F4A-A4A6-D1EEAD19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B10C6-4EA4-8045-9A71-5A933303730B}">
      <dgm:prSet custT="1"/>
      <dgm:spPr/>
      <dgm:t>
        <a:bodyPr/>
        <a:lstStyle/>
        <a:p>
          <a:r>
            <a:rPr lang="en-US" sz="2800" dirty="0"/>
            <a:t>Pro-GNN: Graph structure learning</a:t>
          </a:r>
        </a:p>
      </dgm:t>
    </dgm:pt>
    <dgm:pt modelId="{6A4E8A2A-4841-6C40-BA63-6FC6C2A26978}" type="parTrans" cxnId="{93DCE00C-1FCA-D246-B442-ECF54843BC8E}">
      <dgm:prSet/>
      <dgm:spPr/>
      <dgm:t>
        <a:bodyPr/>
        <a:lstStyle/>
        <a:p>
          <a:endParaRPr lang="en-US"/>
        </a:p>
      </dgm:t>
    </dgm:pt>
    <dgm:pt modelId="{CB564BDB-3347-364E-9169-18A9F938F3A1}" type="sibTrans" cxnId="{93DCE00C-1FCA-D246-B442-ECF54843BC8E}">
      <dgm:prSet/>
      <dgm:spPr/>
      <dgm:t>
        <a:bodyPr/>
        <a:lstStyle/>
        <a:p>
          <a:endParaRPr lang="en-US"/>
        </a:p>
      </dgm:t>
    </dgm:pt>
    <dgm:pt modelId="{069FE295-2564-DF41-BD37-B4CB89FBBB08}">
      <dgm:prSet custT="1"/>
      <dgm:spPr/>
      <dgm:t>
        <a:bodyPr/>
        <a:lstStyle/>
        <a:p>
          <a:r>
            <a:rPr lang="en-US" sz="2400" dirty="0"/>
            <a:t>Node features perturbation</a:t>
          </a:r>
        </a:p>
      </dgm:t>
    </dgm:pt>
    <dgm:pt modelId="{71ED8DBC-9289-5647-8701-F23570F9B49F}" type="parTrans" cxnId="{6EF3E2BE-75E3-2C4D-AB69-F15D26C1E6DC}">
      <dgm:prSet/>
      <dgm:spPr/>
      <dgm:t>
        <a:bodyPr/>
        <a:lstStyle/>
        <a:p>
          <a:endParaRPr lang="en-US"/>
        </a:p>
      </dgm:t>
    </dgm:pt>
    <dgm:pt modelId="{DCAC5F31-70DA-6649-9163-2C4AC2D474A8}" type="sibTrans" cxnId="{6EF3E2BE-75E3-2C4D-AB69-F15D26C1E6DC}">
      <dgm:prSet/>
      <dgm:spPr/>
      <dgm:t>
        <a:bodyPr/>
        <a:lstStyle/>
        <a:p>
          <a:endParaRPr lang="en-US"/>
        </a:p>
      </dgm:t>
    </dgm:pt>
    <dgm:pt modelId="{55959D61-6E14-B040-80C0-A6D137E68CBA}">
      <dgm:prSet custT="1"/>
      <dgm:spPr/>
      <dgm:t>
        <a:bodyPr/>
        <a:lstStyle/>
        <a:p>
          <a:r>
            <a:rPr lang="en-US" sz="2400" dirty="0"/>
            <a:t>Other graph properties: Clustering coefficient, degree distribution…</a:t>
          </a:r>
        </a:p>
      </dgm:t>
    </dgm:pt>
    <dgm:pt modelId="{FDBE1291-A787-0F4C-8570-071CD4ADAD33}" type="parTrans" cxnId="{94B8E222-7E69-6A4B-BAC9-BB2D4BC32CC4}">
      <dgm:prSet/>
      <dgm:spPr/>
      <dgm:t>
        <a:bodyPr/>
        <a:lstStyle/>
        <a:p>
          <a:endParaRPr lang="en-US"/>
        </a:p>
      </dgm:t>
    </dgm:pt>
    <dgm:pt modelId="{C7292123-5506-3B4B-AB61-3A1BD2D3ACFB}" type="sibTrans" cxnId="{94B8E222-7E69-6A4B-BAC9-BB2D4BC32CC4}">
      <dgm:prSet/>
      <dgm:spPr/>
      <dgm:t>
        <a:bodyPr/>
        <a:lstStyle/>
        <a:p>
          <a:endParaRPr lang="en-US"/>
        </a:p>
      </dgm:t>
    </dgm:pt>
    <dgm:pt modelId="{AB148618-0B41-F542-99A6-2878C4DA53D9}">
      <dgm:prSet custT="1"/>
      <dgm:spPr/>
      <dgm:t>
        <a:bodyPr/>
        <a:lstStyle/>
        <a:p>
          <a:r>
            <a:rPr lang="en-US" sz="2800" dirty="0"/>
            <a:t>ARIEL: Adversarial graph contrastive learning</a:t>
          </a:r>
        </a:p>
      </dgm:t>
    </dgm:pt>
    <dgm:pt modelId="{A700BDFA-FC4A-5D41-B924-7CBCBA58E225}" type="parTrans" cxnId="{87BC101B-490F-1745-AF22-C68DEE36875D}">
      <dgm:prSet/>
      <dgm:spPr/>
      <dgm:t>
        <a:bodyPr/>
        <a:lstStyle/>
        <a:p>
          <a:endParaRPr lang="en-US"/>
        </a:p>
      </dgm:t>
    </dgm:pt>
    <dgm:pt modelId="{1242984C-9F47-8D47-BF8E-B9F9AE114868}" type="sibTrans" cxnId="{87BC101B-490F-1745-AF22-C68DEE36875D}">
      <dgm:prSet/>
      <dgm:spPr/>
      <dgm:t>
        <a:bodyPr/>
        <a:lstStyle/>
        <a:p>
          <a:endParaRPr lang="en-US"/>
        </a:p>
      </dgm:t>
    </dgm:pt>
    <dgm:pt modelId="{386C700B-09E0-4A48-8837-E17A5F49CA34}">
      <dgm:prSet custT="1"/>
      <dgm:spPr/>
      <dgm:t>
        <a:bodyPr/>
        <a:lstStyle/>
        <a:p>
          <a:r>
            <a:rPr lang="en-US" sz="2400" dirty="0"/>
            <a:t>Contrastive learning methods: Momentum encoder (</a:t>
          </a:r>
          <a:r>
            <a:rPr lang="en-US" sz="2400" dirty="0" err="1"/>
            <a:t>MoCo</a:t>
          </a:r>
          <a:r>
            <a:rPr lang="en-US" sz="2400" dirty="0"/>
            <a:t>), adaptive Contrastive learning…</a:t>
          </a:r>
        </a:p>
      </dgm:t>
    </dgm:pt>
    <dgm:pt modelId="{5341F1D5-B7C2-474B-B04B-C4630F8E714C}" type="parTrans" cxnId="{E3F899B5-17C3-8940-9E39-952115BEC303}">
      <dgm:prSet/>
      <dgm:spPr/>
      <dgm:t>
        <a:bodyPr/>
        <a:lstStyle/>
        <a:p>
          <a:endParaRPr lang="en-US"/>
        </a:p>
      </dgm:t>
    </dgm:pt>
    <dgm:pt modelId="{44AA1DF7-5D26-444C-A189-5AD5665B7431}" type="sibTrans" cxnId="{E3F899B5-17C3-8940-9E39-952115BEC303}">
      <dgm:prSet/>
      <dgm:spPr/>
      <dgm:t>
        <a:bodyPr/>
        <a:lstStyle/>
        <a:p>
          <a:endParaRPr lang="en-US"/>
        </a:p>
      </dgm:t>
    </dgm:pt>
    <dgm:pt modelId="{6B50CE5C-6915-9C47-B800-4768C05EC3B0}">
      <dgm:prSet custT="1"/>
      <dgm:spPr/>
      <dgm:t>
        <a:bodyPr/>
        <a:lstStyle/>
        <a:p>
          <a:r>
            <a:rPr lang="en-US" sz="2400" dirty="0"/>
            <a:t>Adversarial graph contrastive learning: Negative mining strategy</a:t>
          </a:r>
        </a:p>
      </dgm:t>
    </dgm:pt>
    <dgm:pt modelId="{8B8E86A3-05D5-4346-AEC9-716F608D1AB6}" type="parTrans" cxnId="{0E556453-992C-904D-BE09-FD95EF64EE17}">
      <dgm:prSet/>
      <dgm:spPr/>
      <dgm:t>
        <a:bodyPr/>
        <a:lstStyle/>
        <a:p>
          <a:endParaRPr lang="en-US"/>
        </a:p>
      </dgm:t>
    </dgm:pt>
    <dgm:pt modelId="{3186B796-FFAE-3542-B570-B5B8E47500F0}" type="sibTrans" cxnId="{0E556453-992C-904D-BE09-FD95EF64EE17}">
      <dgm:prSet/>
      <dgm:spPr/>
      <dgm:t>
        <a:bodyPr/>
        <a:lstStyle/>
        <a:p>
          <a:endParaRPr lang="en-US"/>
        </a:p>
      </dgm:t>
    </dgm:pt>
    <dgm:pt modelId="{1329CB31-CB8F-1444-A695-E330D2CD5B58}">
      <dgm:prSet custT="1"/>
      <dgm:spPr/>
      <dgm:t>
        <a:bodyPr/>
        <a:lstStyle/>
        <a:p>
          <a:r>
            <a:rPr lang="en-US" sz="2400" dirty="0"/>
            <a:t>Reduce computation cost: Select some anchor node</a:t>
          </a:r>
        </a:p>
      </dgm:t>
    </dgm:pt>
    <dgm:pt modelId="{D20EACF1-C534-8B45-81D2-A469889834BA}" type="parTrans" cxnId="{31C19F22-4655-3A49-AEAA-07399202A705}">
      <dgm:prSet/>
      <dgm:spPr/>
      <dgm:t>
        <a:bodyPr/>
        <a:lstStyle/>
        <a:p>
          <a:endParaRPr lang="en-US"/>
        </a:p>
      </dgm:t>
    </dgm:pt>
    <dgm:pt modelId="{AC4C8EBA-68CE-3C4E-9F9E-7DC70A5754C9}" type="sibTrans" cxnId="{31C19F22-4655-3A49-AEAA-07399202A705}">
      <dgm:prSet/>
      <dgm:spPr/>
      <dgm:t>
        <a:bodyPr/>
        <a:lstStyle/>
        <a:p>
          <a:endParaRPr lang="en-US"/>
        </a:p>
      </dgm:t>
    </dgm:pt>
    <dgm:pt modelId="{375B055F-4FA6-FB4C-A9AC-D1BBBB8CAAD2}" type="pres">
      <dgm:prSet presAssocID="{A9A20428-C6DC-1F4A-A4A6-D1EEAD1978E0}" presName="linear" presStyleCnt="0">
        <dgm:presLayoutVars>
          <dgm:animLvl val="lvl"/>
          <dgm:resizeHandles val="exact"/>
        </dgm:presLayoutVars>
      </dgm:prSet>
      <dgm:spPr/>
    </dgm:pt>
    <dgm:pt modelId="{D14EEAC0-3AC2-9744-A3EB-7A3BB56A5E91}" type="pres">
      <dgm:prSet presAssocID="{FD4B10C6-4EA4-8045-9A71-5A93330373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011192-14E1-2644-BC8E-76BFA07325B4}" type="pres">
      <dgm:prSet presAssocID="{FD4B10C6-4EA4-8045-9A71-5A933303730B}" presName="childText" presStyleLbl="revTx" presStyleIdx="0" presStyleCnt="2">
        <dgm:presLayoutVars>
          <dgm:bulletEnabled val="1"/>
        </dgm:presLayoutVars>
      </dgm:prSet>
      <dgm:spPr/>
    </dgm:pt>
    <dgm:pt modelId="{4B496140-64C1-A944-AEF1-5BE497AEB326}" type="pres">
      <dgm:prSet presAssocID="{AB148618-0B41-F542-99A6-2878C4DA53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2C276A-BBC1-5843-8B15-7D9C61FC7764}" type="pres">
      <dgm:prSet presAssocID="{AB148618-0B41-F542-99A6-2878C4DA53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DCE00C-1FCA-D246-B442-ECF54843BC8E}" srcId="{A9A20428-C6DC-1F4A-A4A6-D1EEAD1978E0}" destId="{FD4B10C6-4EA4-8045-9A71-5A933303730B}" srcOrd="0" destOrd="0" parTransId="{6A4E8A2A-4841-6C40-BA63-6FC6C2A26978}" sibTransId="{CB564BDB-3347-364E-9169-18A9F938F3A1}"/>
    <dgm:cxn modelId="{87BC101B-490F-1745-AF22-C68DEE36875D}" srcId="{A9A20428-C6DC-1F4A-A4A6-D1EEAD1978E0}" destId="{AB148618-0B41-F542-99A6-2878C4DA53D9}" srcOrd="1" destOrd="0" parTransId="{A700BDFA-FC4A-5D41-B924-7CBCBA58E225}" sibTransId="{1242984C-9F47-8D47-BF8E-B9F9AE114868}"/>
    <dgm:cxn modelId="{31C19F22-4655-3A49-AEAA-07399202A705}" srcId="{AB148618-0B41-F542-99A6-2878C4DA53D9}" destId="{1329CB31-CB8F-1444-A695-E330D2CD5B58}" srcOrd="2" destOrd="0" parTransId="{D20EACF1-C534-8B45-81D2-A469889834BA}" sibTransId="{AC4C8EBA-68CE-3C4E-9F9E-7DC70A5754C9}"/>
    <dgm:cxn modelId="{94B8E222-7E69-6A4B-BAC9-BB2D4BC32CC4}" srcId="{FD4B10C6-4EA4-8045-9A71-5A933303730B}" destId="{55959D61-6E14-B040-80C0-A6D137E68CBA}" srcOrd="1" destOrd="0" parTransId="{FDBE1291-A787-0F4C-8570-071CD4ADAD33}" sibTransId="{C7292123-5506-3B4B-AB61-3A1BD2D3ACFB}"/>
    <dgm:cxn modelId="{3B5A7127-C5B3-2B41-AF77-2F796A8B18EE}" type="presOf" srcId="{386C700B-09E0-4A48-8837-E17A5F49CA34}" destId="{512C276A-BBC1-5843-8B15-7D9C61FC7764}" srcOrd="0" destOrd="0" presId="urn:microsoft.com/office/officeart/2005/8/layout/vList2"/>
    <dgm:cxn modelId="{55DD304B-A425-7E48-B914-77B2F838FC2E}" type="presOf" srcId="{1329CB31-CB8F-1444-A695-E330D2CD5B58}" destId="{512C276A-BBC1-5843-8B15-7D9C61FC7764}" srcOrd="0" destOrd="2" presId="urn:microsoft.com/office/officeart/2005/8/layout/vList2"/>
    <dgm:cxn modelId="{9E3F7C4E-8EB3-7440-91E4-33BD5B377AB8}" type="presOf" srcId="{A9A20428-C6DC-1F4A-A4A6-D1EEAD1978E0}" destId="{375B055F-4FA6-FB4C-A9AC-D1BBBB8CAAD2}" srcOrd="0" destOrd="0" presId="urn:microsoft.com/office/officeart/2005/8/layout/vList2"/>
    <dgm:cxn modelId="{0E556453-992C-904D-BE09-FD95EF64EE17}" srcId="{AB148618-0B41-F542-99A6-2878C4DA53D9}" destId="{6B50CE5C-6915-9C47-B800-4768C05EC3B0}" srcOrd="1" destOrd="0" parTransId="{8B8E86A3-05D5-4346-AEC9-716F608D1AB6}" sibTransId="{3186B796-FFAE-3542-B570-B5B8E47500F0}"/>
    <dgm:cxn modelId="{59D20567-0B63-A04B-9C94-9E2E831FA239}" type="presOf" srcId="{069FE295-2564-DF41-BD37-B4CB89FBBB08}" destId="{48011192-14E1-2644-BC8E-76BFA07325B4}" srcOrd="0" destOrd="0" presId="urn:microsoft.com/office/officeart/2005/8/layout/vList2"/>
    <dgm:cxn modelId="{BE87739A-2AEE-874A-9875-900AC1AE0DE9}" type="presOf" srcId="{AB148618-0B41-F542-99A6-2878C4DA53D9}" destId="{4B496140-64C1-A944-AEF1-5BE497AEB326}" srcOrd="0" destOrd="0" presId="urn:microsoft.com/office/officeart/2005/8/layout/vList2"/>
    <dgm:cxn modelId="{6B6680A4-FBE6-DF4D-B3D3-D0975146AB97}" type="presOf" srcId="{FD4B10C6-4EA4-8045-9A71-5A933303730B}" destId="{D14EEAC0-3AC2-9744-A3EB-7A3BB56A5E91}" srcOrd="0" destOrd="0" presId="urn:microsoft.com/office/officeart/2005/8/layout/vList2"/>
    <dgm:cxn modelId="{86C1A1AD-E9E3-F843-A475-6BD7905D20BD}" type="presOf" srcId="{6B50CE5C-6915-9C47-B800-4768C05EC3B0}" destId="{512C276A-BBC1-5843-8B15-7D9C61FC7764}" srcOrd="0" destOrd="1" presId="urn:microsoft.com/office/officeart/2005/8/layout/vList2"/>
    <dgm:cxn modelId="{E3F899B5-17C3-8940-9E39-952115BEC303}" srcId="{AB148618-0B41-F542-99A6-2878C4DA53D9}" destId="{386C700B-09E0-4A48-8837-E17A5F49CA34}" srcOrd="0" destOrd="0" parTransId="{5341F1D5-B7C2-474B-B04B-C4630F8E714C}" sibTransId="{44AA1DF7-5D26-444C-A189-5AD5665B7431}"/>
    <dgm:cxn modelId="{0E81E0B7-A21B-AA4E-A2D6-B03E543B4E9E}" type="presOf" srcId="{55959D61-6E14-B040-80C0-A6D137E68CBA}" destId="{48011192-14E1-2644-BC8E-76BFA07325B4}" srcOrd="0" destOrd="1" presId="urn:microsoft.com/office/officeart/2005/8/layout/vList2"/>
    <dgm:cxn modelId="{6EF3E2BE-75E3-2C4D-AB69-F15D26C1E6DC}" srcId="{FD4B10C6-4EA4-8045-9A71-5A933303730B}" destId="{069FE295-2564-DF41-BD37-B4CB89FBBB08}" srcOrd="0" destOrd="0" parTransId="{71ED8DBC-9289-5647-8701-F23570F9B49F}" sibTransId="{DCAC5F31-70DA-6649-9163-2C4AC2D474A8}"/>
    <dgm:cxn modelId="{FEA04232-ED32-E54A-94C5-BEC3362E36F7}" type="presParOf" srcId="{375B055F-4FA6-FB4C-A9AC-D1BBBB8CAAD2}" destId="{D14EEAC0-3AC2-9744-A3EB-7A3BB56A5E91}" srcOrd="0" destOrd="0" presId="urn:microsoft.com/office/officeart/2005/8/layout/vList2"/>
    <dgm:cxn modelId="{D8851EB3-F15B-E148-974D-A9F7FB703C37}" type="presParOf" srcId="{375B055F-4FA6-FB4C-A9AC-D1BBBB8CAAD2}" destId="{48011192-14E1-2644-BC8E-76BFA07325B4}" srcOrd="1" destOrd="0" presId="urn:microsoft.com/office/officeart/2005/8/layout/vList2"/>
    <dgm:cxn modelId="{35E70782-C863-5B46-8786-72FBB2029B92}" type="presParOf" srcId="{375B055F-4FA6-FB4C-A9AC-D1BBBB8CAAD2}" destId="{4B496140-64C1-A944-AEF1-5BE497AEB326}" srcOrd="2" destOrd="0" presId="urn:microsoft.com/office/officeart/2005/8/layout/vList2"/>
    <dgm:cxn modelId="{C3FE6A83-15F5-B74A-952C-651D7F107265}" type="presParOf" srcId="{375B055F-4FA6-FB4C-A9AC-D1BBBB8CAAD2}" destId="{512C276A-BBC1-5843-8B15-7D9C61FC77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8A3677-E98C-41AD-B2F7-A34B1151E2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08807-A47E-41CE-B92C-C4C0A20D579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trade-off between Graph representation learning and Privacy &amp; security</a:t>
          </a:r>
        </a:p>
      </dgm:t>
    </dgm:pt>
    <dgm:pt modelId="{C2D4CB59-3079-4FB4-960D-49E2BBE2D993}" type="parTrans" cxnId="{DDEC8082-267B-4E0C-86CA-1F7F3612EFC5}">
      <dgm:prSet/>
      <dgm:spPr/>
      <dgm:t>
        <a:bodyPr/>
        <a:lstStyle/>
        <a:p>
          <a:endParaRPr lang="en-US"/>
        </a:p>
      </dgm:t>
    </dgm:pt>
    <dgm:pt modelId="{4B5821C3-C152-44A6-BC9F-357C279539E1}" type="sibTrans" cxnId="{DDEC8082-267B-4E0C-86CA-1F7F3612EFC5}">
      <dgm:prSet/>
      <dgm:spPr/>
      <dgm:t>
        <a:bodyPr/>
        <a:lstStyle/>
        <a:p>
          <a:endParaRPr lang="en-US"/>
        </a:p>
      </dgm:t>
    </dgm:pt>
    <dgm:pt modelId="{BF4695B2-2FBD-4B74-B9FC-F489D985F53C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Robust GNNs in customer segmentation and custom life value</a:t>
          </a:r>
        </a:p>
      </dgm:t>
    </dgm:pt>
    <dgm:pt modelId="{2B23DA0C-140B-40F1-BB38-4EF153BFE2FE}" type="parTrans" cxnId="{D99BCAA5-0210-48D2-BA2B-6D7A65011589}">
      <dgm:prSet/>
      <dgm:spPr/>
      <dgm:t>
        <a:bodyPr/>
        <a:lstStyle/>
        <a:p>
          <a:endParaRPr lang="en-US"/>
        </a:p>
      </dgm:t>
    </dgm:pt>
    <dgm:pt modelId="{28686134-41BA-4084-9B85-58C76CE0573D}" type="sibTrans" cxnId="{D99BCAA5-0210-48D2-BA2B-6D7A65011589}">
      <dgm:prSet/>
      <dgm:spPr/>
      <dgm:t>
        <a:bodyPr/>
        <a:lstStyle/>
        <a:p>
          <a:endParaRPr lang="en-US"/>
        </a:p>
      </dgm:t>
    </dgm:pt>
    <dgm:pt modelId="{3069C532-C86B-7949-9DA1-E06D415B2A56}">
      <dgm:prSet custT="1"/>
      <dgm:spPr/>
      <dgm:t>
        <a:bodyPr/>
        <a:lstStyle/>
        <a:p>
          <a:r>
            <a:rPr lang="en-US" sz="2400" dirty="0"/>
            <a:t>GAN and Graph Representation Learning</a:t>
          </a:r>
        </a:p>
      </dgm:t>
    </dgm:pt>
    <dgm:pt modelId="{60C726A6-A1F7-BB42-9ECF-CFCBBC563676}" type="parTrans" cxnId="{22326CA0-1005-1D44-AA1C-FE0AAE569BFF}">
      <dgm:prSet/>
      <dgm:spPr/>
    </dgm:pt>
    <dgm:pt modelId="{7CA64687-84DA-5543-B96B-E6BDC4418169}" type="sibTrans" cxnId="{22326CA0-1005-1D44-AA1C-FE0AAE569BFF}">
      <dgm:prSet/>
      <dgm:spPr/>
    </dgm:pt>
    <dgm:pt modelId="{938C9214-A5FF-764C-A6E2-70A64C2AB4D8}" type="pres">
      <dgm:prSet presAssocID="{158A3677-E98C-41AD-B2F7-A34B1151E221}" presName="linear" presStyleCnt="0">
        <dgm:presLayoutVars>
          <dgm:animLvl val="lvl"/>
          <dgm:resizeHandles val="exact"/>
        </dgm:presLayoutVars>
      </dgm:prSet>
      <dgm:spPr/>
    </dgm:pt>
    <dgm:pt modelId="{9587097B-F8A5-4446-AA8F-FFDF76D20ECD}" type="pres">
      <dgm:prSet presAssocID="{3069C532-C86B-7949-9DA1-E06D415B2A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25EBDE-CB25-6F4E-BB80-C6076E97C436}" type="pres">
      <dgm:prSet presAssocID="{7CA64687-84DA-5543-B96B-E6BDC4418169}" presName="spacer" presStyleCnt="0"/>
      <dgm:spPr/>
    </dgm:pt>
    <dgm:pt modelId="{D17F730E-C4B0-3E40-9569-4DDC5149AB8B}" type="pres">
      <dgm:prSet presAssocID="{1BD08807-A47E-41CE-B92C-C4C0A20D57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B8E464-A62F-374D-BFAE-AD1E5153B221}" type="pres">
      <dgm:prSet presAssocID="{4B5821C3-C152-44A6-BC9F-357C279539E1}" presName="spacer" presStyleCnt="0"/>
      <dgm:spPr/>
    </dgm:pt>
    <dgm:pt modelId="{FA3DE172-9EDA-784E-B3FF-03DB234B2DE2}" type="pres">
      <dgm:prSet presAssocID="{BF4695B2-2FBD-4B74-B9FC-F489D985F5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8AA776-3FDF-C046-B580-3C005F206517}" type="presOf" srcId="{3069C532-C86B-7949-9DA1-E06D415B2A56}" destId="{9587097B-F8A5-4446-AA8F-FFDF76D20ECD}" srcOrd="0" destOrd="0" presId="urn:microsoft.com/office/officeart/2005/8/layout/vList2"/>
    <dgm:cxn modelId="{CA1BFD80-9F5A-144C-B5CE-84928252B58F}" type="presOf" srcId="{1BD08807-A47E-41CE-B92C-C4C0A20D579D}" destId="{D17F730E-C4B0-3E40-9569-4DDC5149AB8B}" srcOrd="0" destOrd="0" presId="urn:microsoft.com/office/officeart/2005/8/layout/vList2"/>
    <dgm:cxn modelId="{DDEC8082-267B-4E0C-86CA-1F7F3612EFC5}" srcId="{158A3677-E98C-41AD-B2F7-A34B1151E221}" destId="{1BD08807-A47E-41CE-B92C-C4C0A20D579D}" srcOrd="1" destOrd="0" parTransId="{C2D4CB59-3079-4FB4-960D-49E2BBE2D993}" sibTransId="{4B5821C3-C152-44A6-BC9F-357C279539E1}"/>
    <dgm:cxn modelId="{22326CA0-1005-1D44-AA1C-FE0AAE569BFF}" srcId="{158A3677-E98C-41AD-B2F7-A34B1151E221}" destId="{3069C532-C86B-7949-9DA1-E06D415B2A56}" srcOrd="0" destOrd="0" parTransId="{60C726A6-A1F7-BB42-9ECF-CFCBBC563676}" sibTransId="{7CA64687-84DA-5543-B96B-E6BDC4418169}"/>
    <dgm:cxn modelId="{D99BCAA5-0210-48D2-BA2B-6D7A65011589}" srcId="{158A3677-E98C-41AD-B2F7-A34B1151E221}" destId="{BF4695B2-2FBD-4B74-B9FC-F489D985F53C}" srcOrd="2" destOrd="0" parTransId="{2B23DA0C-140B-40F1-BB38-4EF153BFE2FE}" sibTransId="{28686134-41BA-4084-9B85-58C76CE0573D}"/>
    <dgm:cxn modelId="{67BF0CC0-675F-E543-83CF-07DAFB3E51C1}" type="presOf" srcId="{BF4695B2-2FBD-4B74-B9FC-F489D985F53C}" destId="{FA3DE172-9EDA-784E-B3FF-03DB234B2DE2}" srcOrd="0" destOrd="0" presId="urn:microsoft.com/office/officeart/2005/8/layout/vList2"/>
    <dgm:cxn modelId="{F5A480D8-CD6C-994D-AE12-131462AF2D87}" type="presOf" srcId="{158A3677-E98C-41AD-B2F7-A34B1151E221}" destId="{938C9214-A5FF-764C-A6E2-70A64C2AB4D8}" srcOrd="0" destOrd="0" presId="urn:microsoft.com/office/officeart/2005/8/layout/vList2"/>
    <dgm:cxn modelId="{34CDCBDC-1D3C-5544-B65F-CB4CAE8E771E}" type="presParOf" srcId="{938C9214-A5FF-764C-A6E2-70A64C2AB4D8}" destId="{9587097B-F8A5-4446-AA8F-FFDF76D20ECD}" srcOrd="0" destOrd="0" presId="urn:microsoft.com/office/officeart/2005/8/layout/vList2"/>
    <dgm:cxn modelId="{E2556D66-9742-F44D-B835-781D89095CE0}" type="presParOf" srcId="{938C9214-A5FF-764C-A6E2-70A64C2AB4D8}" destId="{2B25EBDE-CB25-6F4E-BB80-C6076E97C436}" srcOrd="1" destOrd="0" presId="urn:microsoft.com/office/officeart/2005/8/layout/vList2"/>
    <dgm:cxn modelId="{D24EB60A-3409-0D4C-A3F0-83B996EC891F}" type="presParOf" srcId="{938C9214-A5FF-764C-A6E2-70A64C2AB4D8}" destId="{D17F730E-C4B0-3E40-9569-4DDC5149AB8B}" srcOrd="2" destOrd="0" presId="urn:microsoft.com/office/officeart/2005/8/layout/vList2"/>
    <dgm:cxn modelId="{210F145B-1949-7D43-A86A-45D8E10E49FA}" type="presParOf" srcId="{938C9214-A5FF-764C-A6E2-70A64C2AB4D8}" destId="{37B8E464-A62F-374D-BFAE-AD1E5153B221}" srcOrd="3" destOrd="0" presId="urn:microsoft.com/office/officeart/2005/8/layout/vList2"/>
    <dgm:cxn modelId="{F2910BB2-E195-9641-AF91-E98DEA5494C5}" type="presParOf" srcId="{938C9214-A5FF-764C-A6E2-70A64C2AB4D8}" destId="{FA3DE172-9EDA-784E-B3FF-03DB234B2D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16B6B-52AC-FF4C-99A0-04CADC11DD9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C213B-1398-9345-A7B6-1ED5AF13B69E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0" y="531"/>
        <a:ext cx="10515600" cy="621467"/>
      </dsp:txXfrm>
    </dsp:sp>
    <dsp:sp modelId="{B287DE68-99D4-F143-9207-8476200DCB08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5D0A2-A863-B64E-8725-E864C6A26039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Motivation </a:t>
          </a:r>
        </a:p>
      </dsp:txBody>
      <dsp:txXfrm>
        <a:off x="0" y="621999"/>
        <a:ext cx="10515600" cy="621467"/>
      </dsp:txXfrm>
    </dsp:sp>
    <dsp:sp modelId="{081C248F-F290-A046-8E63-CBD397D414B9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513C8-7EA6-B145-83C6-84946C44F0E3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Pro-GNN: Property-GNN</a:t>
          </a:r>
        </a:p>
      </dsp:txBody>
      <dsp:txXfrm>
        <a:off x="0" y="1243467"/>
        <a:ext cx="10515600" cy="621467"/>
      </dsp:txXfrm>
    </dsp:sp>
    <dsp:sp modelId="{7AFD02A2-608A-534E-9824-EEFBA7679502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5036E-2C44-4742-B1A0-3086633B2AB4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ARIEL: Adversarial Graph Contrastive Learning</a:t>
          </a:r>
        </a:p>
      </dsp:txBody>
      <dsp:txXfrm>
        <a:off x="0" y="1864935"/>
        <a:ext cx="10515600" cy="621467"/>
      </dsp:txXfrm>
    </dsp:sp>
    <dsp:sp modelId="{6FBFEB1B-AA70-5448-A137-0CC5AB9FE397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DBE8E-6803-EA4D-984C-D20EA7F9D414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Comparison &amp; Analysis</a:t>
          </a:r>
        </a:p>
      </dsp:txBody>
      <dsp:txXfrm>
        <a:off x="0" y="2486402"/>
        <a:ext cx="10515600" cy="621467"/>
      </dsp:txXfrm>
    </dsp:sp>
    <dsp:sp modelId="{3DA2A5B6-D2A4-F44B-B01F-FE7D70779D79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E3E55-FE17-BE42-B5F8-E0FEB22703A2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Potential Improvement</a:t>
          </a:r>
        </a:p>
      </dsp:txBody>
      <dsp:txXfrm>
        <a:off x="0" y="3107870"/>
        <a:ext cx="10515600" cy="621467"/>
      </dsp:txXfrm>
    </dsp:sp>
    <dsp:sp modelId="{56552C87-1A47-544F-89FC-D9F023089FB6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51A1-8EE1-2A42-ADA2-E6EEBD1613B3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Future work</a:t>
          </a:r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C7641-40FF-7647-86BB-AD6D01BF8C6B}">
      <dsp:nvSpPr>
        <dsp:cNvPr id="0" name=""/>
        <dsp:cNvSpPr/>
      </dsp:nvSpPr>
      <dsp:spPr>
        <a:xfrm>
          <a:off x="0" y="60502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Defense performance: Consistently outperform baseline models </a:t>
          </a:r>
        </a:p>
      </dsp:txBody>
      <dsp:txXfrm>
        <a:off x="31185" y="91687"/>
        <a:ext cx="10453230" cy="576450"/>
      </dsp:txXfrm>
    </dsp:sp>
    <dsp:sp modelId="{4C41DFEC-E7A8-7A43-BBE2-79F5AE47C534}">
      <dsp:nvSpPr>
        <dsp:cNvPr id="0" name=""/>
        <dsp:cNvSpPr/>
      </dsp:nvSpPr>
      <dsp:spPr>
        <a:xfrm>
          <a:off x="0" y="699322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Non-targeted attack: Metattack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Targeted attack: Nettack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Random attack </a:t>
          </a:r>
        </a:p>
      </dsp:txBody>
      <dsp:txXfrm>
        <a:off x="0" y="699322"/>
        <a:ext cx="10515600" cy="1049490"/>
      </dsp:txXfrm>
    </dsp:sp>
    <dsp:sp modelId="{B399852B-78AD-0140-A784-5435BE6E7D0C}">
      <dsp:nvSpPr>
        <dsp:cNvPr id="0" name=""/>
        <dsp:cNvSpPr/>
      </dsp:nvSpPr>
      <dsp:spPr>
        <a:xfrm>
          <a:off x="0" y="1748812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Importance of Graph Structure Learning</a:t>
          </a:r>
        </a:p>
      </dsp:txBody>
      <dsp:txXfrm>
        <a:off x="31185" y="1779997"/>
        <a:ext cx="10453230" cy="576450"/>
      </dsp:txXfrm>
    </dsp:sp>
    <dsp:sp modelId="{02C45E93-18CF-BD48-99EA-9145C8BBFE7C}">
      <dsp:nvSpPr>
        <dsp:cNvPr id="0" name=""/>
        <dsp:cNvSpPr/>
      </dsp:nvSpPr>
      <dsp:spPr>
        <a:xfrm>
          <a:off x="0" y="2387632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Weights of adversarial edges are much smaller than those of normal edges in 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Learn useful structural information on heavily poisoned graph 25%</a:t>
          </a:r>
        </a:p>
      </dsp:txBody>
      <dsp:txXfrm>
        <a:off x="0" y="2387632"/>
        <a:ext cx="10515600" cy="699660"/>
      </dsp:txXfrm>
    </dsp:sp>
    <dsp:sp modelId="{71782F48-BC27-2348-8C8A-B78C7CFA0972}">
      <dsp:nvSpPr>
        <dsp:cNvPr id="0" name=""/>
        <dsp:cNvSpPr/>
      </dsp:nvSpPr>
      <dsp:spPr>
        <a:xfrm>
          <a:off x="0" y="3087292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Ablation Study</a:t>
          </a:r>
        </a:p>
      </dsp:txBody>
      <dsp:txXfrm>
        <a:off x="31185" y="3118477"/>
        <a:ext cx="10453230" cy="576450"/>
      </dsp:txXfrm>
    </dsp:sp>
    <dsp:sp modelId="{0579A2DA-83C6-964F-B2FF-6931AD00C238}">
      <dsp:nvSpPr>
        <dsp:cNvPr id="0" name=""/>
        <dsp:cNvSpPr/>
      </dsp:nvSpPr>
      <dsp:spPr>
        <a:xfrm>
          <a:off x="0" y="3726112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Regularizer</a:t>
          </a:r>
          <a:r>
            <a:rPr lang="en-US" sz="2000" kern="1200" dirty="0"/>
            <a:t>: Pro-GNN-</a:t>
          </a:r>
          <a:r>
            <a:rPr lang="el-GR" sz="2000" kern="1200" dirty="0"/>
            <a:t>α, </a:t>
          </a:r>
          <a:r>
            <a:rPr lang="en-US" sz="2000" b="1" kern="1200" dirty="0"/>
            <a:t>Pro-GNN-</a:t>
          </a:r>
          <a:r>
            <a:rPr lang="el-GR" sz="2000" b="1" kern="1200" dirty="0"/>
            <a:t>β</a:t>
          </a:r>
          <a:r>
            <a:rPr lang="en-US" sz="2000" b="1" kern="1200" dirty="0"/>
            <a:t>(nuclear norm)</a:t>
          </a:r>
          <a:r>
            <a:rPr lang="el-GR" sz="2000" kern="1200" dirty="0"/>
            <a:t>, </a:t>
          </a:r>
          <a:r>
            <a:rPr lang="en-US" sz="2000" kern="1200" dirty="0"/>
            <a:t>Pro-GNN-</a:t>
          </a:r>
          <a:r>
            <a:rPr lang="el-GR" sz="2000" kern="1200" dirty="0"/>
            <a:t>γ </a:t>
          </a:r>
          <a:r>
            <a:rPr lang="en-US" sz="2000" kern="1200" dirty="0"/>
            <a:t>and Pro-GNN-</a:t>
          </a:r>
          <a:r>
            <a:rPr lang="el-GR" sz="2000" kern="1200" dirty="0"/>
            <a:t>λ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Two-Stage vs </a:t>
          </a:r>
          <a:r>
            <a:rPr lang="en-US" sz="2000" b="1" kern="1200" dirty="0"/>
            <a:t>One-Stage</a:t>
          </a:r>
        </a:p>
      </dsp:txBody>
      <dsp:txXfrm>
        <a:off x="0" y="3726112"/>
        <a:ext cx="10515600" cy="699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990B-BF9B-47AB-98B0-E2E2BB8B2FE2}">
      <dsp:nvSpPr>
        <dsp:cNvPr id="0" name=""/>
        <dsp:cNvSpPr/>
      </dsp:nvSpPr>
      <dsp:spPr>
        <a:xfrm>
          <a:off x="0" y="1799"/>
          <a:ext cx="11131471" cy="911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23E7C-1641-4B9E-9313-4FED18B5FAEA}">
      <dsp:nvSpPr>
        <dsp:cNvPr id="0" name=""/>
        <dsp:cNvSpPr/>
      </dsp:nvSpPr>
      <dsp:spPr>
        <a:xfrm>
          <a:off x="275813" y="206949"/>
          <a:ext cx="501478" cy="501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C4F20-6AD6-4AAB-8CE9-646775422CCF}">
      <dsp:nvSpPr>
        <dsp:cNvPr id="0" name=""/>
        <dsp:cNvSpPr/>
      </dsp:nvSpPr>
      <dsp:spPr>
        <a:xfrm>
          <a:off x="1053104" y="1799"/>
          <a:ext cx="10078366" cy="911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97" tIns="96497" rIns="96497" bIns="964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adversarial view as a form of data augmentation: Hard enough for the model to discriminate &amp; maintain the desired properties </a:t>
          </a:r>
        </a:p>
      </dsp:txBody>
      <dsp:txXfrm>
        <a:off x="1053104" y="1799"/>
        <a:ext cx="10078366" cy="911778"/>
      </dsp:txXfrm>
    </dsp:sp>
    <dsp:sp modelId="{15C8B6C6-2BEA-49D6-B190-46A6876F7354}">
      <dsp:nvSpPr>
        <dsp:cNvPr id="0" name=""/>
        <dsp:cNvSpPr/>
      </dsp:nvSpPr>
      <dsp:spPr>
        <a:xfrm>
          <a:off x="0" y="1141522"/>
          <a:ext cx="11131471" cy="911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92994-869D-4F66-9217-F1E73C020BCC}">
      <dsp:nvSpPr>
        <dsp:cNvPr id="0" name=""/>
        <dsp:cNvSpPr/>
      </dsp:nvSpPr>
      <dsp:spPr>
        <a:xfrm>
          <a:off x="275813" y="1346672"/>
          <a:ext cx="501478" cy="501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BC88C-25B4-4A3B-ADB2-BAC8BBE19D91}">
      <dsp:nvSpPr>
        <dsp:cNvPr id="0" name=""/>
        <dsp:cNvSpPr/>
      </dsp:nvSpPr>
      <dsp:spPr>
        <a:xfrm>
          <a:off x="1053104" y="1141522"/>
          <a:ext cx="10078366" cy="911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97" tIns="96497" rIns="96497" bIns="964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 regularization to stabilize the training</a:t>
          </a:r>
        </a:p>
      </dsp:txBody>
      <dsp:txXfrm>
        <a:off x="1053104" y="1141522"/>
        <a:ext cx="10078366" cy="911778"/>
      </dsp:txXfrm>
    </dsp:sp>
    <dsp:sp modelId="{FD1616E7-368F-464A-8231-25798F3134F6}">
      <dsp:nvSpPr>
        <dsp:cNvPr id="0" name=""/>
        <dsp:cNvSpPr/>
      </dsp:nvSpPr>
      <dsp:spPr>
        <a:xfrm>
          <a:off x="0" y="2281245"/>
          <a:ext cx="11131471" cy="911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73E89-A53E-4731-8B8A-913F826BC541}">
      <dsp:nvSpPr>
        <dsp:cNvPr id="0" name=""/>
        <dsp:cNvSpPr/>
      </dsp:nvSpPr>
      <dsp:spPr>
        <a:xfrm>
          <a:off x="275813" y="2486395"/>
          <a:ext cx="501478" cy="501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E7C56-A503-461D-8294-4FAA592DD7A1}">
      <dsp:nvSpPr>
        <dsp:cNvPr id="0" name=""/>
        <dsp:cNvSpPr/>
      </dsp:nvSpPr>
      <dsp:spPr>
        <a:xfrm>
          <a:off x="1053104" y="2281245"/>
          <a:ext cx="10078366" cy="911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97" tIns="96497" rIns="96497" bIns="964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Bridge the gap between node-level and graph-level contrastive learning</a:t>
          </a:r>
        </a:p>
      </dsp:txBody>
      <dsp:txXfrm>
        <a:off x="1053104" y="2281245"/>
        <a:ext cx="10078366" cy="911778"/>
      </dsp:txXfrm>
    </dsp:sp>
    <dsp:sp modelId="{BDF7F38F-BBCD-4010-981F-E775067FC3C9}">
      <dsp:nvSpPr>
        <dsp:cNvPr id="0" name=""/>
        <dsp:cNvSpPr/>
      </dsp:nvSpPr>
      <dsp:spPr>
        <a:xfrm>
          <a:off x="0" y="3420968"/>
          <a:ext cx="11131471" cy="911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9ACB0-E5BC-4D33-8346-A415EEA5F62F}">
      <dsp:nvSpPr>
        <dsp:cNvPr id="0" name=""/>
        <dsp:cNvSpPr/>
      </dsp:nvSpPr>
      <dsp:spPr>
        <a:xfrm>
          <a:off x="275813" y="3626118"/>
          <a:ext cx="501478" cy="501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A4852-0205-4EA4-93C1-CE05FD29C37F}">
      <dsp:nvSpPr>
        <dsp:cNvPr id="0" name=""/>
        <dsp:cNvSpPr/>
      </dsp:nvSpPr>
      <dsp:spPr>
        <a:xfrm>
          <a:off x="1053104" y="3420968"/>
          <a:ext cx="10078366" cy="911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97" tIns="96497" rIns="96497" bIns="964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performance and higher robustness</a:t>
          </a:r>
        </a:p>
      </dsp:txBody>
      <dsp:txXfrm>
        <a:off x="1053104" y="3420968"/>
        <a:ext cx="10078366" cy="911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C7641-40FF-7647-86BB-AD6D01BF8C6B}">
      <dsp:nvSpPr>
        <dsp:cNvPr id="0" name=""/>
        <dsp:cNvSpPr/>
      </dsp:nvSpPr>
      <dsp:spPr>
        <a:xfrm>
          <a:off x="0" y="0"/>
          <a:ext cx="10651902" cy="505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Classification task</a:t>
          </a:r>
        </a:p>
      </dsp:txBody>
      <dsp:txXfrm>
        <a:off x="24684" y="24684"/>
        <a:ext cx="10602534" cy="456276"/>
      </dsp:txXfrm>
    </dsp:sp>
    <dsp:sp modelId="{4C41DFEC-E7A8-7A43-BBE2-79F5AE47C534}">
      <dsp:nvSpPr>
        <dsp:cNvPr id="0" name=""/>
        <dsp:cNvSpPr/>
      </dsp:nvSpPr>
      <dsp:spPr>
        <a:xfrm>
          <a:off x="0" y="508272"/>
          <a:ext cx="10651902" cy="95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9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141413"/>
              </a:solidFill>
              <a:effectLst/>
              <a:latin typeface="+mn-lt"/>
            </a:rPr>
            <a:t>Node: Consistent improvement and more stable performance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141413"/>
              </a:solidFill>
              <a:latin typeface="+mn-lt"/>
            </a:rPr>
            <a:t>Graph: Stronger performance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141413"/>
              </a:solidFill>
              <a:effectLst/>
              <a:latin typeface="+mn-lt"/>
            </a:rPr>
            <a:t>ARIEL has a better data augmentation strategy</a:t>
          </a:r>
          <a:endParaRPr lang="en-US" sz="2000" kern="1200" dirty="0">
            <a:latin typeface="+mn-lt"/>
          </a:endParaRPr>
        </a:p>
      </dsp:txBody>
      <dsp:txXfrm>
        <a:off x="0" y="508272"/>
        <a:ext cx="10651902" cy="952946"/>
      </dsp:txXfrm>
    </dsp:sp>
    <dsp:sp modelId="{B399852B-78AD-0140-A784-5435BE6E7D0C}">
      <dsp:nvSpPr>
        <dsp:cNvPr id="0" name=""/>
        <dsp:cNvSpPr/>
      </dsp:nvSpPr>
      <dsp:spPr>
        <a:xfrm>
          <a:off x="0" y="1482796"/>
          <a:ext cx="10651902" cy="505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 under attack</a:t>
          </a:r>
        </a:p>
      </dsp:txBody>
      <dsp:txXfrm>
        <a:off x="24684" y="1507480"/>
        <a:ext cx="10602534" cy="456276"/>
      </dsp:txXfrm>
    </dsp:sp>
    <dsp:sp modelId="{02C45E93-18CF-BD48-99EA-9145C8BBFE7C}">
      <dsp:nvSpPr>
        <dsp:cNvPr id="0" name=""/>
        <dsp:cNvSpPr/>
      </dsp:nvSpPr>
      <dsp:spPr>
        <a:xfrm>
          <a:off x="0" y="1966863"/>
          <a:ext cx="10651902" cy="57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9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141413"/>
              </a:solidFill>
              <a:latin typeface="+mn-lt"/>
            </a:rPr>
            <a:t>M</a:t>
          </a:r>
          <a:r>
            <a:rPr lang="en-US" sz="2000" kern="1200" dirty="0">
              <a:solidFill>
                <a:srgbClr val="141413"/>
              </a:solidFill>
              <a:effectLst/>
              <a:latin typeface="+mn-lt"/>
            </a:rPr>
            <a:t>ore robust than the previous graph contrastive learning methods in the face of an adversarial attack.</a:t>
          </a:r>
          <a:endParaRPr lang="en-US" sz="2000" kern="1200" dirty="0">
            <a:latin typeface="+mn-lt"/>
          </a:endParaRPr>
        </a:p>
      </dsp:txBody>
      <dsp:txXfrm>
        <a:off x="0" y="1966863"/>
        <a:ext cx="10651902" cy="573712"/>
      </dsp:txXfrm>
    </dsp:sp>
    <dsp:sp modelId="{71782F48-BC27-2348-8C8A-B78C7CFA0972}">
      <dsp:nvSpPr>
        <dsp:cNvPr id="0" name=""/>
        <dsp:cNvSpPr/>
      </dsp:nvSpPr>
      <dsp:spPr>
        <a:xfrm>
          <a:off x="0" y="2540576"/>
          <a:ext cx="10651902" cy="505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Ablation </a:t>
          </a:r>
          <a:r>
            <a:rPr lang="en-US" sz="2200" kern="1200" dirty="0"/>
            <a:t>Study</a:t>
          </a:r>
        </a:p>
      </dsp:txBody>
      <dsp:txXfrm>
        <a:off x="24684" y="2565260"/>
        <a:ext cx="10602534" cy="456276"/>
      </dsp:txXfrm>
    </dsp:sp>
    <dsp:sp modelId="{0579A2DA-83C6-964F-B2FF-6931AD00C238}">
      <dsp:nvSpPr>
        <dsp:cNvPr id="0" name=""/>
        <dsp:cNvSpPr/>
      </dsp:nvSpPr>
      <dsp:spPr>
        <a:xfrm>
          <a:off x="0" y="3046221"/>
          <a:ext cx="10651902" cy="64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9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>
              <a:solidFill>
                <a:srgbClr val="141413"/>
              </a:solidFill>
              <a:effectLst/>
              <a:latin typeface="+mn-lt"/>
            </a:rPr>
            <a:t>Adversarial contrastive loss coefficient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b="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altLang="zh-CN" sz="2000" b="0" i="0" kern="1200" smtClean="0">
                  <a:solidFill>
                    <a:srgbClr val="141413"/>
                  </a:solidFill>
                  <a:effectLst/>
                  <a:latin typeface="Cambria Math" panose="02040503050406030204" pitchFamily="18" charset="0"/>
                </a:rPr>
                <m:t>:</m:t>
              </m:r>
            </m:oMath>
          </a14:m>
          <a:r>
            <a:rPr lang="en-US" altLang="zh-CN" sz="2000" kern="1200" dirty="0">
              <a:solidFill>
                <a:srgbClr val="141413"/>
              </a:solidFill>
              <a:effectLst/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altLang="zh-CN" sz="2000" kern="1200" dirty="0">
              <a:solidFill>
                <a:srgbClr val="141413"/>
              </a:solidFill>
              <a:effectLst/>
              <a:latin typeface="+mn-lt"/>
            </a:rPr>
            <a:t> = 0,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b="0" i="1" kern="1200" smtClean="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altLang="zh-CN" sz="2000" kern="1200" dirty="0">
              <a:solidFill>
                <a:srgbClr val="141413"/>
              </a:solidFill>
              <a:effectLst/>
              <a:latin typeface="+mn-lt"/>
            </a:rPr>
            <a:t> 0 ~ 2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>
              <a:solidFill>
                <a:srgbClr val="141413"/>
              </a:solidFill>
              <a:effectLst/>
              <a:latin typeface="+mn-lt"/>
            </a:rPr>
            <a:t>Information regularization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b="0" i="1" kern="1200" smtClean="0">
                      <a:solidFill>
                        <a:srgbClr val="141413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sz="2000" kern="1200" dirty="0">
              <a:latin typeface="+mn-lt"/>
            </a:rPr>
            <a:t>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b="0" i="1" kern="1200" smtClean="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altLang="zh-CN" sz="2000" kern="1200" dirty="0">
              <a:solidFill>
                <a:srgbClr val="141413"/>
              </a:solidFill>
              <a:latin typeface="+mn-lt"/>
            </a:rPr>
            <a:t> = 0,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e>
                <m:sub>
                  <m:r>
                    <a:rPr lang="en-US" altLang="zh-CN" sz="2000" i="1" kern="1200">
                      <a:solidFill>
                        <a:srgbClr val="14141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altLang="zh-CN" sz="2000" kern="1200" dirty="0">
              <a:solidFill>
                <a:srgbClr val="141413"/>
              </a:solidFill>
              <a:latin typeface="+mn-lt"/>
            </a:rPr>
            <a:t> 0 ~ 2</a:t>
          </a:r>
        </a:p>
      </dsp:txBody>
      <dsp:txXfrm>
        <a:off x="0" y="3046221"/>
        <a:ext cx="10651902" cy="641780"/>
      </dsp:txXfrm>
    </dsp:sp>
    <dsp:sp modelId="{982A4FFE-26DD-E64E-9CA9-A30C3192CFA0}">
      <dsp:nvSpPr>
        <dsp:cNvPr id="0" name=""/>
        <dsp:cNvSpPr/>
      </dsp:nvSpPr>
      <dsp:spPr>
        <a:xfrm>
          <a:off x="0" y="3688001"/>
          <a:ext cx="10651902" cy="505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analysis</a:t>
          </a:r>
        </a:p>
      </dsp:txBody>
      <dsp:txXfrm>
        <a:off x="24684" y="3712685"/>
        <a:ext cx="10602534" cy="456276"/>
      </dsp:txXfrm>
    </dsp:sp>
    <dsp:sp modelId="{B0DF8470-8B6F-AD4B-9297-81553D3127BC}">
      <dsp:nvSpPr>
        <dsp:cNvPr id="0" name=""/>
        <dsp:cNvSpPr/>
      </dsp:nvSpPr>
      <dsp:spPr>
        <a:xfrm>
          <a:off x="0" y="4193646"/>
          <a:ext cx="10651902" cy="64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9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Subgraph the sampling reduces the computation cost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Better scalability</a:t>
          </a:r>
        </a:p>
      </dsp:txBody>
      <dsp:txXfrm>
        <a:off x="0" y="4193646"/>
        <a:ext cx="10651902" cy="641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EEAC0-3AC2-9744-A3EB-7A3BB56A5E91}">
      <dsp:nvSpPr>
        <dsp:cNvPr id="0" name=""/>
        <dsp:cNvSpPr/>
      </dsp:nvSpPr>
      <dsp:spPr>
        <a:xfrm>
          <a:off x="0" y="330"/>
          <a:ext cx="10794999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Pro-GNN: Graph structure learning</a:t>
          </a:r>
        </a:p>
      </dsp:txBody>
      <dsp:txXfrm>
        <a:off x="35640" y="35970"/>
        <a:ext cx="10723719" cy="658800"/>
      </dsp:txXfrm>
    </dsp:sp>
    <dsp:sp modelId="{48011192-14E1-2644-BC8E-76BFA07325B4}">
      <dsp:nvSpPr>
        <dsp:cNvPr id="0" name=""/>
        <dsp:cNvSpPr/>
      </dsp:nvSpPr>
      <dsp:spPr>
        <a:xfrm>
          <a:off x="0" y="730410"/>
          <a:ext cx="10794999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7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Node features perturbation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Other graph properties: Clustering coefficient, degree distribution…</a:t>
          </a:r>
        </a:p>
      </dsp:txBody>
      <dsp:txXfrm>
        <a:off x="0" y="730410"/>
        <a:ext cx="10794999" cy="807300"/>
      </dsp:txXfrm>
    </dsp:sp>
    <dsp:sp modelId="{4B496140-64C1-A944-AEF1-5BE497AEB326}">
      <dsp:nvSpPr>
        <dsp:cNvPr id="0" name=""/>
        <dsp:cNvSpPr/>
      </dsp:nvSpPr>
      <dsp:spPr>
        <a:xfrm>
          <a:off x="0" y="1537710"/>
          <a:ext cx="10794999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ARIEL: Adversarial graph contrastive learning</a:t>
          </a:r>
        </a:p>
      </dsp:txBody>
      <dsp:txXfrm>
        <a:off x="35640" y="1573350"/>
        <a:ext cx="10723719" cy="658800"/>
      </dsp:txXfrm>
    </dsp:sp>
    <dsp:sp modelId="{512C276A-BBC1-5843-8B15-7D9C61FC7764}">
      <dsp:nvSpPr>
        <dsp:cNvPr id="0" name=""/>
        <dsp:cNvSpPr/>
      </dsp:nvSpPr>
      <dsp:spPr>
        <a:xfrm>
          <a:off x="0" y="2267790"/>
          <a:ext cx="10794999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7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Contrastive learning methods: Momentum encoder (</a:t>
          </a:r>
          <a:r>
            <a:rPr lang="en-US" sz="2400" kern="1200" dirty="0" err="1"/>
            <a:t>MoCo</a:t>
          </a:r>
          <a:r>
            <a:rPr lang="en-US" sz="2400" kern="1200" dirty="0"/>
            <a:t>), adaptive Contrastive learning…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Adversarial graph contrastive learning: Negative mining strategy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Reduce computation cost: Select some anchor node</a:t>
          </a:r>
        </a:p>
      </dsp:txBody>
      <dsp:txXfrm>
        <a:off x="0" y="2267790"/>
        <a:ext cx="10794999" cy="1574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7097B-F8A5-4446-AA8F-FFDF76D20ECD}">
      <dsp:nvSpPr>
        <dsp:cNvPr id="0" name=""/>
        <dsp:cNvSpPr/>
      </dsp:nvSpPr>
      <dsp:spPr>
        <a:xfrm>
          <a:off x="0" y="205522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GAN and Graph Representation Learning</a:t>
          </a:r>
        </a:p>
      </dsp:txBody>
      <dsp:txXfrm>
        <a:off x="59399" y="264921"/>
        <a:ext cx="10396802" cy="1098002"/>
      </dsp:txXfrm>
    </dsp:sp>
    <dsp:sp modelId="{D17F730E-C4B0-3E40-9569-4DDC5149AB8B}">
      <dsp:nvSpPr>
        <dsp:cNvPr id="0" name=""/>
        <dsp:cNvSpPr/>
      </dsp:nvSpPr>
      <dsp:spPr>
        <a:xfrm>
          <a:off x="0" y="1609522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trade-off between Graph representation learning and Privacy &amp; security</a:t>
          </a:r>
        </a:p>
      </dsp:txBody>
      <dsp:txXfrm>
        <a:off x="59399" y="1668921"/>
        <a:ext cx="10396802" cy="1098002"/>
      </dsp:txXfrm>
    </dsp:sp>
    <dsp:sp modelId="{FA3DE172-9EDA-784E-B3FF-03DB234B2DE2}">
      <dsp:nvSpPr>
        <dsp:cNvPr id="0" name=""/>
        <dsp:cNvSpPr/>
      </dsp:nvSpPr>
      <dsp:spPr>
        <a:xfrm>
          <a:off x="0" y="3013522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Robust GNNs in customer segmentation and custom life value</a:t>
          </a:r>
        </a:p>
      </dsp:txBody>
      <dsp:txXfrm>
        <a:off x="59399" y="3072921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1674F-979B-8742-8544-6DE263292E64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C072E-2180-BE4B-8977-F4BDD5D9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072E-2180-BE4B-8977-F4BDD5D9FB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AA1E-83B5-5B55-3FAF-755EA683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1512-3127-4748-DA09-2667748E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FDBA-E165-4B1B-4731-280DE280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4076-3E48-5A41-B63B-89CDF24EC3FA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83C0-6697-6FD6-04D9-F45E618F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4BA-6830-1E2A-0554-574E7A17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D1CD-4ACE-64B6-0EB2-DF1143DC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55E0F-66F8-6D46-FC46-21BDA9EA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69E2-7B65-4CE0-B552-C865705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2B96-1753-7E4C-B5B1-6153006A9AED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A0E9-8406-161E-A3A6-16B5199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B537-BBD3-6CE1-7DF6-57B0F346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C64D-22B0-51BF-C86B-B6C2E05BF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A74AC-C072-7DC7-3B1A-93767715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CA51-D550-E219-13BA-D2AB6085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AD14-7AD4-504A-ADC0-4A04BC47D682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4A26-D7C8-B149-6517-63FC72B2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DBC8-E8AD-A119-01C5-2D55376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909E-68C5-6315-7709-99837D50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8680-DF2D-3665-E81F-38D8FAB1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6589-80DF-1D05-A70E-53E9EF8B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E3F4-BE85-F74F-AF93-6EC50CFC9210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E3974-D779-AA58-7A33-4488AC6E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9106-5514-4CA6-9438-6EA56201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836-CE9B-60D9-7E18-A08C5C8F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57F78-D3B8-CD77-BDDC-05B539EE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9C77-76AE-E5B1-5BCF-68545098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2046-6757-C24E-A008-DCBF97B6452B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7E58-DFC4-FC06-EA32-A4010010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8B87-43DD-9932-10B4-9880CD65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BDB0-8EC7-C44C-1391-E8E3A8CF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BB4B-02CE-10DB-8AE7-87442DAE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2FA9-B89E-7C5E-D852-1A56BBC1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32BED-6964-A710-51F9-E3D34CB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88F-86A3-F140-94BA-77EE8A5A00AB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B86CB-1A3C-36DA-601C-028C41F0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299CF-552C-ABC7-6617-823F4BD6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562D-00A4-B99F-AF6D-3F9CBF9A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44B86-246B-9D9E-8C7C-BD6F5232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B021-000D-0EC5-8450-0009508C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ABDD3-372F-8EAE-3413-57F276A39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4AAF6-AE96-D80C-E394-55525BDC1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CA27D-54F5-D6DB-4428-0B53F51B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269-8DAE-9D4A-B381-40421BEF54E2}" type="datetime1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6C410-4BB2-D108-0DE6-09E31674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43FCE-F962-8EA5-3972-D44D2F2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0C64-D189-08EF-1999-AC771B2A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48149-2D0B-AE90-4E94-9F9723F6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9D86-7E8E-9E4F-AA91-B5349F0DEC19}" type="datetime1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281C-D36A-725B-A25C-6568263D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FACB4-362D-55EC-BFE5-A4B6D29F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AA1CD-B4BB-CD2B-8A8D-E51CB1EA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B90-BC53-A34C-A0FD-FFF69462F0B1}" type="datetime1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3ACF-3355-B8FB-E9FB-02EAA463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E5EB-3D0A-B45A-78D6-9C06F74D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A778-02E9-CDD6-D2BA-C964453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46E5-78E2-591C-5661-BF45D48D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CB15F-DF34-371B-BE1F-416EC0F8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B21A-5B48-60B9-CC4C-052197C1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F87B-E8A6-5345-820E-7F504F4A81B2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4579-4B5D-17CE-6868-4C623C64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69273-D4DC-1FA1-AEAB-174084A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FDC-BA79-3A90-BFE7-471EE6B4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26A20-935A-F137-D7AD-268D8304D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7C18F-427E-D256-13A1-04A2A390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D5CC-DEE8-481E-204F-CA02D0AD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EF0C-8290-8442-A3E4-D45D81165035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9821-E36F-463B-49E6-F4FCCD7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CD0E0-A1E9-F90D-A719-FA8E338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9D8DA-B0BB-1045-176B-AD98EE7D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9A3B-5544-A3B1-A63D-4F8A755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843D-29D9-9771-B995-57CB9E13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6E15D-200D-934E-B535-7E60C05602A3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5E7-CF98-A2C5-143A-51F3E198A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4993-A282-D57B-26C0-9168A65E0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7FFC7-137F-6F4F-A669-B3F4AD6E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59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40.xml"/><Relationship Id="rId12" Type="http://schemas.openxmlformats.org/officeDocument/2006/relationships/image" Target="../media/image5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57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3.057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D3432CBE-D714-96E3-8651-066F3FA1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0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489F-8AE4-AFD8-0C67-64438E4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1764156"/>
            <a:ext cx="10917767" cy="2096643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Robust Graph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Representation Learning 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with Adversarial Training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5E6ED-FA1A-EDE4-C9F4-B6C2A5A4442A}"/>
              </a:ext>
            </a:extLst>
          </p:cNvPr>
          <p:cNvSpPr txBox="1"/>
          <p:nvPr/>
        </p:nvSpPr>
        <p:spPr>
          <a:xfrm>
            <a:off x="4834546" y="4142649"/>
            <a:ext cx="2555715" cy="1482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Haijing</a:t>
            </a:r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C4E1-8C35-D166-8277-724D358A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841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Objective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4B1A5A-34EF-2287-C932-3FE0F01B2468}"/>
              </a:ext>
            </a:extLst>
          </p:cNvPr>
          <p:cNvSpPr txBox="1">
            <a:spLocks/>
          </p:cNvSpPr>
          <p:nvPr/>
        </p:nvSpPr>
        <p:spPr>
          <a:xfrm>
            <a:off x="1039869" y="1693604"/>
            <a:ext cx="10262715" cy="311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5840B48-4C30-BC3B-3B09-DDA589CE3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92256"/>
                <a:ext cx="10704227" cy="4954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Low rank &amp; Sparsity, Feature Smoothness, GNN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itchFamily="2" charset="2"/>
                  <a:buChar char="v"/>
                </a:pPr>
                <a:r>
                  <a:rPr lang="en-US" sz="2400" dirty="0"/>
                  <a:t>  S: Clean adjacency matrix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400" dirty="0"/>
                  <a:t>: Normalized Laplacian matrix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400" dirty="0">
                    <a:effectLst/>
                    <a:latin typeface="LinLibertineT"/>
                  </a:rPr>
                  <a:t> </a:t>
                </a:r>
                <a:r>
                  <a:rPr lang="en-US" sz="2400" dirty="0"/>
                  <a:t> </a:t>
                </a:r>
                <a:r>
                  <a:rPr lang="en-US" sz="2400" dirty="0">
                    <a:effectLst/>
                  </a:rPr>
                  <a:t>Jointly learn the GNN model and the new adjacency matrix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5840B48-4C30-BC3B-3B09-DDA589CE3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92256"/>
                <a:ext cx="10704227" cy="4954657"/>
              </a:xfrm>
              <a:blipFill>
                <a:blip r:embed="rId2"/>
                <a:stretch>
                  <a:fillRect l="-82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94273-B467-2C0B-9EAC-79E79927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96" y="2521611"/>
            <a:ext cx="3720434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ED669-28AA-36A1-CA96-7CE1B615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294" y="3090231"/>
            <a:ext cx="6888700" cy="449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A071F-D047-2150-54E4-ABCC3B856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294" y="3681392"/>
            <a:ext cx="1731753" cy="513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3FC783-1A3C-BC06-8A18-849E9E3B90CB}"/>
              </a:ext>
            </a:extLst>
          </p:cNvPr>
          <p:cNvSpPr txBox="1">
            <a:spLocks/>
          </p:cNvSpPr>
          <p:nvPr/>
        </p:nvSpPr>
        <p:spPr>
          <a:xfrm>
            <a:off x="2473377" y="2521611"/>
            <a:ext cx="419725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82792-A794-9418-8485-7F9F5A637914}"/>
              </a:ext>
            </a:extLst>
          </p:cNvPr>
          <p:cNvSpPr/>
          <p:nvPr/>
        </p:nvSpPr>
        <p:spPr>
          <a:xfrm>
            <a:off x="2473377" y="2514650"/>
            <a:ext cx="419725" cy="376293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13584-7DDC-4C6E-2927-97974039EE8F}"/>
              </a:ext>
            </a:extLst>
          </p:cNvPr>
          <p:cNvSpPr/>
          <p:nvPr/>
        </p:nvSpPr>
        <p:spPr>
          <a:xfrm>
            <a:off x="2473377" y="3090231"/>
            <a:ext cx="959371" cy="449263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FCEE2-0768-7405-7EE5-4E38FA767523}"/>
              </a:ext>
            </a:extLst>
          </p:cNvPr>
          <p:cNvSpPr/>
          <p:nvPr/>
        </p:nvSpPr>
        <p:spPr>
          <a:xfrm>
            <a:off x="2197294" y="3681392"/>
            <a:ext cx="1731753" cy="48103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02DA2-C5F1-C081-1B4C-6E940B62BE26}"/>
              </a:ext>
            </a:extLst>
          </p:cNvPr>
          <p:cNvSpPr/>
          <p:nvPr/>
        </p:nvSpPr>
        <p:spPr>
          <a:xfrm>
            <a:off x="3657600" y="3105811"/>
            <a:ext cx="1573967" cy="433683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FADAC4-DCAD-2D54-E10B-F66306DC1CE0}"/>
              </a:ext>
            </a:extLst>
          </p:cNvPr>
          <p:cNvSpPr/>
          <p:nvPr/>
        </p:nvSpPr>
        <p:spPr>
          <a:xfrm>
            <a:off x="7824866" y="3090231"/>
            <a:ext cx="1261128" cy="38257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DA51728E-F5D2-EB3C-CF69-B566AFBC6510}"/>
              </a:ext>
            </a:extLst>
          </p:cNvPr>
          <p:cNvSpPr/>
          <p:nvPr/>
        </p:nvSpPr>
        <p:spPr>
          <a:xfrm>
            <a:off x="5396459" y="3090231"/>
            <a:ext cx="2233534" cy="382577"/>
          </a:xfrm>
          <a:prstGeom prst="plaqu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2442D772-C539-885E-DBEF-F96CB9D6879F}"/>
              </a:ext>
            </a:extLst>
          </p:cNvPr>
          <p:cNvSpPr/>
          <p:nvPr/>
        </p:nvSpPr>
        <p:spPr>
          <a:xfrm>
            <a:off x="3827639" y="2514650"/>
            <a:ext cx="990091" cy="372721"/>
          </a:xfrm>
          <a:prstGeom prst="plaqu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1F6730-A9C4-8FD5-0F6E-4BE74ED387E6}"/>
              </a:ext>
            </a:extLst>
          </p:cNvPr>
          <p:cNvSpPr/>
          <p:nvPr/>
        </p:nvSpPr>
        <p:spPr>
          <a:xfrm>
            <a:off x="3075129" y="2438108"/>
            <a:ext cx="539646" cy="44926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CC76E905-9F78-921E-1DFF-79F46CFA480B}"/>
              </a:ext>
            </a:extLst>
          </p:cNvPr>
          <p:cNvSpPr/>
          <p:nvPr/>
        </p:nvSpPr>
        <p:spPr>
          <a:xfrm>
            <a:off x="6446592" y="1768336"/>
            <a:ext cx="764498" cy="373751"/>
          </a:xfrm>
          <a:prstGeom prst="plaqu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F7D65-D7FD-C351-64FB-FAAA5F212D26}"/>
              </a:ext>
            </a:extLst>
          </p:cNvPr>
          <p:cNvSpPr/>
          <p:nvPr/>
        </p:nvSpPr>
        <p:spPr>
          <a:xfrm>
            <a:off x="832768" y="1795847"/>
            <a:ext cx="2695958" cy="372721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320322-3620-DC94-1C82-5E9C3234CC51}"/>
              </a:ext>
            </a:extLst>
          </p:cNvPr>
          <p:cNvSpPr/>
          <p:nvPr/>
        </p:nvSpPr>
        <p:spPr>
          <a:xfrm>
            <a:off x="3587578" y="1768336"/>
            <a:ext cx="2800162" cy="37272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E5439-A1DE-22EB-CF76-3247D5533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910" y="4269584"/>
            <a:ext cx="2130451" cy="73463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9E574FCA-F6E7-69E2-2F6D-EEBF006DC792}"/>
              </a:ext>
            </a:extLst>
          </p:cNvPr>
          <p:cNvSpPr/>
          <p:nvPr/>
        </p:nvSpPr>
        <p:spPr>
          <a:xfrm>
            <a:off x="5980590" y="4043125"/>
            <a:ext cx="2649092" cy="1151364"/>
          </a:xfrm>
          <a:prstGeom prst="fram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E3E9B9-6D58-B7CC-B6A2-D31B46F9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22055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Optimization Algorithm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4B1A5A-34EF-2287-C932-3FE0F01B2468}"/>
              </a:ext>
            </a:extLst>
          </p:cNvPr>
          <p:cNvSpPr txBox="1">
            <a:spLocks/>
          </p:cNvSpPr>
          <p:nvPr/>
        </p:nvSpPr>
        <p:spPr>
          <a:xfrm>
            <a:off x="1039869" y="1693604"/>
            <a:ext cx="10262715" cy="311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5840B48-4C30-BC3B-3B09-DDA589CE3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750569"/>
                <a:ext cx="10913776" cy="4996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Alternate a gradient descent step and a proximal step </a:t>
                </a:r>
                <a:endParaRPr lang="en-US" sz="2400" i="1" dirty="0"/>
              </a:p>
              <a:p>
                <a:r>
                  <a:rPr lang="en-US" sz="2400" dirty="0"/>
                  <a:t>Update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: Freeze S, GNN optimization</a:t>
                </a:r>
              </a:p>
              <a:p>
                <a:r>
                  <a:rPr lang="en-US" sz="2400" dirty="0"/>
                  <a:t>Update S: Freeze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, Incremental Proximal Descent method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5840B48-4C30-BC3B-3B09-DDA589CE3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750569"/>
                <a:ext cx="10913776" cy="4996344"/>
              </a:xfrm>
              <a:blipFill>
                <a:blip r:embed="rId2"/>
                <a:stretch>
                  <a:fillRect l="-930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94273-B467-2C0B-9EAC-79E79927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16" y="3340432"/>
            <a:ext cx="3720434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ED669-28AA-36A1-CA96-7CE1B615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99" y="3817157"/>
            <a:ext cx="6888700" cy="449263"/>
          </a:xfrm>
          <a:prstGeom prst="rect">
            <a:avLst/>
          </a:prstGeom>
        </p:spPr>
      </p:pic>
      <p:pic>
        <p:nvPicPr>
          <p:cNvPr id="9" name="Picture 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38AFC11-8815-7D2A-BC45-095004B7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156" y="4568799"/>
            <a:ext cx="3494024" cy="14849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A7B3D2-80B6-5DF1-962D-E2CCCF5E5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575" y="4728168"/>
            <a:ext cx="5133902" cy="390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A45303-89E1-D389-C885-CAA7DDCED0BA}"/>
              </a:ext>
            </a:extLst>
          </p:cNvPr>
          <p:cNvSpPr txBox="1"/>
          <p:nvPr/>
        </p:nvSpPr>
        <p:spPr>
          <a:xfrm>
            <a:off x="2459658" y="6333008"/>
            <a:ext cx="7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141413"/>
                </a:solidFill>
                <a:effectLst/>
                <a:latin typeface="Helvetica" pitchFamily="2" charset="0"/>
              </a:rPr>
              <a:t>Raguet</a:t>
            </a:r>
            <a:r>
              <a:rPr lang="en-US" sz="1200" dirty="0">
                <a:solidFill>
                  <a:srgbClr val="141413"/>
                </a:solidFill>
                <a:effectLst/>
                <a:latin typeface="Helvetica" pitchFamily="2" charset="0"/>
              </a:rPr>
              <a:t> et al. 2013. A generalized forward-backward splitting</a:t>
            </a:r>
          </a:p>
          <a:p>
            <a:r>
              <a:rPr lang="en-US" sz="1200" dirty="0">
                <a:solidFill>
                  <a:srgbClr val="141413"/>
                </a:solidFill>
                <a:effectLst/>
                <a:latin typeface="Helvetica" pitchFamily="2" charset="0"/>
              </a:rPr>
              <a:t>Richard et al. 2012. Estimation of simultaneously sparse and low-rank matrices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0A2AC7-C984-7152-029D-C946445EDD91}"/>
              </a:ext>
            </a:extLst>
          </p:cNvPr>
          <p:cNvCxnSpPr/>
          <p:nvPr/>
        </p:nvCxnSpPr>
        <p:spPr>
          <a:xfrm>
            <a:off x="3443288" y="4266420"/>
            <a:ext cx="1585912" cy="0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272C14-DAD8-B48F-0194-DFB3C1E0FD95}"/>
              </a:ext>
            </a:extLst>
          </p:cNvPr>
          <p:cNvCxnSpPr/>
          <p:nvPr/>
        </p:nvCxnSpPr>
        <p:spPr>
          <a:xfrm>
            <a:off x="5300663" y="4266420"/>
            <a:ext cx="212883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1357-C528-5F6F-3D37-2418CA9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98" y="312773"/>
            <a:ext cx="3498577" cy="252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Pro-GNN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Training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4B1A5A-34EF-2287-C932-3FE0F01B2468}"/>
              </a:ext>
            </a:extLst>
          </p:cNvPr>
          <p:cNvSpPr txBox="1">
            <a:spLocks/>
          </p:cNvSpPr>
          <p:nvPr/>
        </p:nvSpPr>
        <p:spPr>
          <a:xfrm>
            <a:off x="1039869" y="1693604"/>
            <a:ext cx="10262715" cy="311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19" name="Content Placeholder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E0B41C-3E88-665C-17AB-451E7CB6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86" y="406430"/>
            <a:ext cx="7719458" cy="598799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847B8E-BAED-F9D6-22A8-6ABECF760D90}"/>
              </a:ext>
            </a:extLst>
          </p:cNvPr>
          <p:cNvSpPr txBox="1"/>
          <p:nvPr/>
        </p:nvSpPr>
        <p:spPr>
          <a:xfrm>
            <a:off x="7494367" y="3846440"/>
            <a:ext cx="469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Projection operation P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(S)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S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ij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 ∈ [0,1], project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S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ij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 &lt; 0 to 0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S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ij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inLibertineT"/>
              </a:rPr>
              <a:t> &gt; 1 to 1 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C3D81AB7-AD1E-F22E-C551-DF5871F0BBCC}"/>
              </a:ext>
            </a:extLst>
          </p:cNvPr>
          <p:cNvSpPr/>
          <p:nvPr/>
        </p:nvSpPr>
        <p:spPr>
          <a:xfrm>
            <a:off x="6827778" y="4080463"/>
            <a:ext cx="509666" cy="2398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47BF0-74E4-09E7-4DE3-616C5E9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BE6E9-614B-8884-4F90-6D4E66F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93" y="260024"/>
            <a:ext cx="9688296" cy="95202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Experimental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8138B-0729-3997-78BE-14111843B843}"/>
              </a:ext>
            </a:extLst>
          </p:cNvPr>
          <p:cNvSpPr/>
          <p:nvPr/>
        </p:nvSpPr>
        <p:spPr>
          <a:xfrm>
            <a:off x="1136397" y="4275807"/>
            <a:ext cx="9688296" cy="57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1F9D5D2-5345-2FDD-89C9-996C1ECF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89670"/>
              </p:ext>
            </p:extLst>
          </p:nvPr>
        </p:nvGraphicFramePr>
        <p:xfrm>
          <a:off x="728093" y="1472073"/>
          <a:ext cx="10735814" cy="413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64">
                  <a:extLst>
                    <a:ext uri="{9D8B030D-6E8A-4147-A177-3AD203B41FA5}">
                      <a16:colId xmlns:a16="http://schemas.microsoft.com/office/drawing/2014/main" val="3908510642"/>
                    </a:ext>
                  </a:extLst>
                </a:gridCol>
                <a:gridCol w="7131750">
                  <a:extLst>
                    <a:ext uri="{9D8B030D-6E8A-4147-A177-3AD203B41FA5}">
                      <a16:colId xmlns:a16="http://schemas.microsoft.com/office/drawing/2014/main" val="1877748888"/>
                    </a:ext>
                  </a:extLst>
                </a:gridCol>
              </a:tblGrid>
              <a:tr h="1241147">
                <a:tc>
                  <a:txBody>
                    <a:bodyPr/>
                    <a:lstStyle/>
                    <a:p>
                      <a:r>
                        <a:rPr lang="en-US" sz="2200" dirty="0"/>
                        <a:t>Four benchmark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200" dirty="0"/>
                        <a:t>Three citation graphs:  Cora, </a:t>
                      </a:r>
                      <a:r>
                        <a:rPr lang="en-US" sz="2200" dirty="0" err="1"/>
                        <a:t>Citeseer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Pubmed</a:t>
                      </a:r>
                      <a:r>
                        <a:rPr lang="en-US" sz="2200" dirty="0"/>
                        <a:t> </a:t>
                      </a:r>
                    </a:p>
                    <a:p>
                      <a:pPr lvl="0"/>
                      <a:r>
                        <a:rPr lang="en-US" sz="2200" dirty="0"/>
                        <a:t>One blog graph: </a:t>
                      </a:r>
                      <a:r>
                        <a:rPr lang="en-US" sz="2200" dirty="0" err="1"/>
                        <a:t>Polblogs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46947"/>
                  </a:ext>
                </a:extLst>
              </a:tr>
              <a:tr h="1019331">
                <a:tc>
                  <a:txBody>
                    <a:bodyPr/>
                    <a:lstStyle/>
                    <a:p>
                      <a:r>
                        <a:rPr lang="en-US" sz="2200" dirty="0"/>
                        <a:t>Baselines </a:t>
                      </a:r>
                    </a:p>
                    <a:p>
                      <a:r>
                        <a:rPr lang="en-US" sz="2200" dirty="0"/>
                        <a:t>–Node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GCN, GAT, RGCN, GCN-Jaccard, </a:t>
                      </a:r>
                      <a:r>
                        <a:rPr lang="en-US" sz="2200" b="1" dirty="0"/>
                        <a:t>GCN-SVD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Pro-GNN-fs </a:t>
                      </a:r>
                      <a:endParaRPr lang="en-US" sz="2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47881"/>
                  </a:ext>
                </a:extLst>
              </a:tr>
              <a:tr h="1877903">
                <a:tc>
                  <a:txBody>
                    <a:bodyPr/>
                    <a:lstStyle/>
                    <a:p>
                      <a:r>
                        <a:rPr lang="en-US" sz="2200" dirty="0"/>
                        <a:t>Parameter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200" dirty="0"/>
                        <a:t>10% of nodes for training</a:t>
                      </a:r>
                    </a:p>
                    <a:p>
                      <a:pPr lvl="0"/>
                      <a:r>
                        <a:rPr lang="en-US" sz="2200" dirty="0"/>
                        <a:t>10% of nodes for validation </a:t>
                      </a:r>
                    </a:p>
                    <a:p>
                      <a:pPr lvl="0"/>
                      <a:r>
                        <a:rPr lang="en-US" sz="2200" dirty="0"/>
                        <a:t>80% of nodes for testing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 average performance of 10 runs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Different perturbation rate 0–25%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38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5161-CA02-01EA-15DB-952A4BF8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C7EE-2E7A-EBC7-18B7-BDF5540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Main Results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72E3B2-FD44-E15E-1FBF-60825C849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27056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DE50B1-5970-1DB2-8B89-56D7B88AE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400331"/>
            <a:ext cx="10525028" cy="1910884"/>
          </a:xfrm>
          <a:prstGeom prst="rect">
            <a:avLst/>
          </a:prstGeom>
        </p:spPr>
      </p:pic>
      <p:pic>
        <p:nvPicPr>
          <p:cNvPr id="24" name="Picture 23" descr="A graph of a normal and normal edge&#10;&#10;Description automatically generated with medium confidence">
            <a:extLst>
              <a:ext uri="{FF2B5EF4-FFF2-40B4-BE49-F238E27FC236}">
                <a16:creationId xmlns:a16="http://schemas.microsoft.com/office/drawing/2014/main" id="{FE9804A1-A47D-9DB4-76EE-A3D834132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395" y="235992"/>
            <a:ext cx="7054516" cy="3722578"/>
          </a:xfrm>
          <a:prstGeom prst="rect">
            <a:avLst/>
          </a:prstGeom>
        </p:spPr>
      </p:pic>
      <p:pic>
        <p:nvPicPr>
          <p:cNvPr id="26" name="Picture 25" descr="A comparison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571BDFC-9083-4B2E-3A73-81AFCAA1B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654" y="485557"/>
            <a:ext cx="8531998" cy="4195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154D-70FE-9163-A103-87E8686F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12065-1005-280F-62C7-CD463696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851488"/>
            <a:ext cx="10341547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RIE</a:t>
            </a:r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L: </a:t>
            </a:r>
            <a:r>
              <a:rPr lang="en-US" sz="4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dversarial </a:t>
            </a:r>
            <a:r>
              <a:rPr lang="en-US" sz="4000" b="1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40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b="1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aph</a:t>
            </a:r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Contrast</a:t>
            </a:r>
            <a:r>
              <a:rPr lang="en-US" sz="40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b="1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40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C371-2B5F-F2F0-2752-0071652BBDE3}"/>
              </a:ext>
            </a:extLst>
          </p:cNvPr>
          <p:cNvSpPr txBox="1"/>
          <p:nvPr/>
        </p:nvSpPr>
        <p:spPr>
          <a:xfrm>
            <a:off x="2575689" y="4680288"/>
            <a:ext cx="7635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effectLst/>
                <a:latin typeface="Courier New" panose="02070309020205020404" pitchFamily="49" charset="0"/>
              </a:rPr>
              <a:t>Shengyu</a:t>
            </a:r>
            <a:r>
              <a:rPr lang="en-US" sz="1600" b="0" i="0" dirty="0">
                <a:effectLst/>
                <a:latin typeface="Courier New" panose="02070309020205020404" pitchFamily="49" charset="0"/>
              </a:rPr>
              <a:t> Feng, </a:t>
            </a:r>
            <a:r>
              <a:rPr lang="en-US" sz="1600" b="0" i="0" dirty="0" err="1">
                <a:effectLst/>
                <a:latin typeface="Courier New" panose="02070309020205020404" pitchFamily="49" charset="0"/>
              </a:rPr>
              <a:t>Baoyu</a:t>
            </a:r>
            <a:r>
              <a:rPr lang="en-US" sz="1600" b="0" i="0" dirty="0">
                <a:effectLst/>
                <a:latin typeface="Courier New" panose="02070309020205020404" pitchFamily="49" charset="0"/>
              </a:rPr>
              <a:t> Jing, Yada Zhu, and </a:t>
            </a:r>
            <a:r>
              <a:rPr lang="en-US" sz="1600" b="0" i="0" dirty="0" err="1">
                <a:effectLst/>
                <a:latin typeface="Courier New" panose="02070309020205020404" pitchFamily="49" charset="0"/>
              </a:rPr>
              <a:t>Hanghang</a:t>
            </a:r>
            <a:r>
              <a:rPr lang="en-US" sz="1600" b="0" i="0" dirty="0">
                <a:effectLst/>
                <a:latin typeface="Courier New" panose="02070309020205020404" pitchFamily="49" charset="0"/>
              </a:rPr>
              <a:t> Tong. 2024. </a:t>
            </a:r>
          </a:p>
          <a:p>
            <a:r>
              <a:rPr lang="en-US" sz="1600" b="0" i="0" dirty="0" err="1">
                <a:effectLst/>
                <a:latin typeface="Courier New" panose="02070309020205020404" pitchFamily="49" charset="0"/>
              </a:rPr>
              <a:t>ArieL</a:t>
            </a:r>
            <a:r>
              <a:rPr lang="en-US" sz="1600" b="0" i="0" dirty="0">
                <a:effectLst/>
                <a:latin typeface="Courier New" panose="02070309020205020404" pitchFamily="49" charset="0"/>
              </a:rPr>
              <a:t>: Adversarial Graph Contrastive Learning. https://</a:t>
            </a:r>
            <a:r>
              <a:rPr lang="en-US" sz="1600" b="0" i="0" dirty="0" err="1">
                <a:effectLst/>
                <a:latin typeface="Courier New" panose="02070309020205020404" pitchFamily="49" charset="0"/>
              </a:rPr>
              <a:t>doi.org</a:t>
            </a:r>
            <a:r>
              <a:rPr lang="en-US" sz="1600" b="0" i="0" dirty="0">
                <a:effectLst/>
                <a:latin typeface="Courier New" panose="02070309020205020404" pitchFamily="49" charset="0"/>
              </a:rPr>
              <a:t>/10.1145/3638054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EA8A-B52D-7F42-D1F7-09D42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9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7DC5-4B42-3CBC-2D4A-5F77A9D5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05" y="306287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</a:rPr>
              <a:t>Graph Contrastive </a:t>
            </a:r>
            <a:r>
              <a:rPr lang="en-US" sz="4000" b="1" dirty="0">
                <a:solidFill>
                  <a:schemeClr val="bg1"/>
                </a:solidFill>
              </a:rPr>
              <a:t>L</a:t>
            </a:r>
            <a:r>
              <a:rPr lang="en-US" sz="4000" b="1" dirty="0">
                <a:solidFill>
                  <a:schemeClr val="bg1"/>
                </a:solidFill>
                <a:effectLst/>
              </a:rPr>
              <a:t>earning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0A98518-E370-7261-14E1-BCD70DB6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05" y="1503753"/>
            <a:ext cx="10141606" cy="22779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</a:t>
            </a:r>
            <a:r>
              <a:rPr lang="en-US" sz="2200" dirty="0">
                <a:effectLst/>
              </a:rPr>
              <a:t>n effective </a:t>
            </a:r>
            <a:r>
              <a:rPr lang="en-US" sz="2200" b="1" dirty="0">
                <a:effectLst/>
              </a:rPr>
              <a:t>self-supervised</a:t>
            </a:r>
            <a:r>
              <a:rPr lang="en-US" sz="2200" dirty="0">
                <a:effectLst/>
              </a:rPr>
              <a:t> method in graph representation learning </a:t>
            </a:r>
            <a:r>
              <a:rPr lang="en-US" sz="2200" b="1" dirty="0">
                <a:effectLst/>
              </a:rPr>
              <a:t>without </a:t>
            </a:r>
            <a:r>
              <a:rPr lang="en-US" sz="2200" dirty="0">
                <a:effectLst/>
              </a:rPr>
              <a:t>relying on labeled data </a:t>
            </a:r>
          </a:p>
          <a:p>
            <a:r>
              <a:rPr lang="en-US" sz="2200" dirty="0"/>
              <a:t>Key idea: Create positive and negative pairs, and then maximize the similarity among positive pairs and minimize the similarity with negative pairs</a:t>
            </a:r>
          </a:p>
        </p:txBody>
      </p:sp>
      <p:pic>
        <p:nvPicPr>
          <p:cNvPr id="7" name="Picture 6" descr="A diagram of 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47BFC8D8-B55C-6430-DAFC-33A612BD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96" y="3788379"/>
            <a:ext cx="7346804" cy="2567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48B2C-E778-A045-CF91-928EB723433D}"/>
              </a:ext>
            </a:extLst>
          </p:cNvPr>
          <p:cNvSpPr txBox="1"/>
          <p:nvPr/>
        </p:nvSpPr>
        <p:spPr>
          <a:xfrm>
            <a:off x="3908899" y="6330811"/>
            <a:ext cx="4146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err="1">
                <a:solidFill>
                  <a:srgbClr val="333333"/>
                </a:solidFill>
                <a:effectLst/>
              </a:rPr>
              <a:t>Yuning</a:t>
            </a:r>
            <a:r>
              <a:rPr lang="en-US" sz="1000" b="0" i="0" dirty="0">
                <a:solidFill>
                  <a:srgbClr val="333333"/>
                </a:solidFill>
                <a:effectLst/>
              </a:rPr>
              <a:t> You . 2020. Graph contrastive learning with augmentations. 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A79D1-4542-D57B-C874-065D468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7245-4520-F1AC-DED0-1DA4068D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5" y="294538"/>
            <a:ext cx="10401276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Adversarial GRaph ContrastIvE Learning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376F1-8704-6959-C0D5-600ED532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z="1600" smtClean="0"/>
              <a:t>17</a:t>
            </a:fld>
            <a:endParaRPr lang="en-US" sz="1600" dirty="0"/>
          </a:p>
        </p:txBody>
      </p:sp>
      <p:graphicFrame>
        <p:nvGraphicFramePr>
          <p:cNvPr id="35" name="TextBox 5">
            <a:extLst>
              <a:ext uri="{FF2B5EF4-FFF2-40B4-BE49-F238E27FC236}">
                <a16:creationId xmlns:a16="http://schemas.microsoft.com/office/drawing/2014/main" id="{A16AE45E-E780-4426-A548-1FF951EBC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648464"/>
              </p:ext>
            </p:extLst>
          </p:nvPr>
        </p:nvGraphicFramePr>
        <p:xfrm>
          <a:off x="705853" y="1885279"/>
          <a:ext cx="11131471" cy="433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25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91369"/>
            <a:ext cx="3248025" cy="2129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</a:t>
            </a:r>
            <a:b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</a:t>
            </a:r>
            <a:b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 Framework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4B1A5A-34EF-2287-C932-3FE0F01B2468}"/>
              </a:ext>
            </a:extLst>
          </p:cNvPr>
          <p:cNvSpPr txBox="1">
            <a:spLocks/>
          </p:cNvSpPr>
          <p:nvPr/>
        </p:nvSpPr>
        <p:spPr>
          <a:xfrm>
            <a:off x="1039869" y="1693604"/>
            <a:ext cx="10262715" cy="311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0E55E-4D27-B14B-F371-E1831327A71D}"/>
              </a:ext>
            </a:extLst>
          </p:cNvPr>
          <p:cNvSpPr txBox="1"/>
          <p:nvPr/>
        </p:nvSpPr>
        <p:spPr>
          <a:xfrm>
            <a:off x="3886200" y="618636"/>
            <a:ext cx="8020802" cy="23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</a:t>
            </a:r>
            <a:r>
              <a:rPr lang="en-US" sz="2400" dirty="0">
                <a:effectLst/>
              </a:rPr>
              <a:t>bjectives: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/>
              <a:t>Minimize t</a:t>
            </a:r>
            <a:r>
              <a:rPr lang="en-US" sz="2400" dirty="0">
                <a:effectLst/>
              </a:rPr>
              <a:t>he contrastive loss between the two augmented views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/>
              <a:t>Minimize t</a:t>
            </a:r>
            <a:r>
              <a:rPr lang="en-US" sz="2400" dirty="0">
                <a:effectLst/>
              </a:rPr>
              <a:t>he contrastive loss between the adversarial view and </a:t>
            </a:r>
            <a:r>
              <a:rPr lang="en-US" sz="2400" dirty="0"/>
              <a:t>its</a:t>
            </a:r>
            <a:r>
              <a:rPr lang="en-US" sz="2400" dirty="0">
                <a:effectLst/>
              </a:rPr>
              <a:t> corresponding augmented view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/>
              <a:t>Apply t</a:t>
            </a:r>
            <a:r>
              <a:rPr lang="en-US" sz="2400" dirty="0">
                <a:effectLst/>
              </a:rPr>
              <a:t>he information regularization to maintain stability</a:t>
            </a:r>
            <a:endParaRPr lang="en-US" sz="2400" dirty="0"/>
          </a:p>
        </p:txBody>
      </p:sp>
      <p:pic>
        <p:nvPicPr>
          <p:cNvPr id="8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5E4879A8-9348-D6C8-3A41-C9C2ECA2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944" y="3400426"/>
            <a:ext cx="8020802" cy="3027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5391-7FC9-FCE8-14F6-41779A41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8138-8433-17CE-E320-64254CD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6" y="663123"/>
            <a:ext cx="7749240" cy="706213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InfoNCE</a:t>
            </a:r>
            <a:r>
              <a:rPr lang="en-US" sz="4000" b="1" dirty="0">
                <a:solidFill>
                  <a:schemeClr val="accent1"/>
                </a:solidFill>
              </a:rPr>
              <a:t> loss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0DA24-415E-D4D7-6C1B-4FEEF6A3E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756" y="1724098"/>
                <a:ext cx="10527958" cy="42776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𝐶𝑜𝑛𝑡𝑟𝑎𝑠𝑡𝑖𝑣𝑒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u="sng" smtClean="0"/>
                        </m:ctrlPr>
                      </m:sSubPr>
                      <m:e>
                        <m:r>
                          <a:rPr lang="en-US" sz="2400" b="0" i="1" u="sng" smtClean="0"/>
                          <m:t>𝐿</m:t>
                        </m:r>
                      </m:e>
                      <m:sub>
                        <m:r>
                          <a:rPr lang="en-US" sz="2400" b="0" i="1" u="sng" smtClean="0"/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: M</a:t>
                </a:r>
                <a:r>
                  <a:rPr lang="en-US" sz="2400" dirty="0">
                    <a:effectLst/>
                  </a:rPr>
                  <a:t>aximize the lower bound of the mutual information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</a:rPr>
                      <m:t>𝐼</m:t>
                    </m:r>
                    <m:r>
                      <a:rPr lang="en-US" sz="2400" b="0" i="1" smtClean="0">
                        <a:effectLst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</a:rPr>
                      <m:t>x</m:t>
                    </m:r>
                    <m:r>
                      <a:rPr lang="en-US" sz="2400" b="0" i="1" smtClean="0">
                        <a:effectLst/>
                      </a:rPr>
                      <m:t>;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</a:rPr>
                          <m:t>x</m:t>
                        </m:r>
                      </m:e>
                      <m:sup>
                        <m:r>
                          <a:rPr lang="en-US" sz="2400" b="0" i="1" smtClean="0">
                            <a:effectLst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effectLst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</a:rPr>
                  <a:t> between two random variables</a:t>
                </a:r>
                <a:endParaRPr lang="en-US" sz="2400" dirty="0"/>
              </a:p>
              <a:p>
                <a:r>
                  <a:rPr lang="en-US" sz="2400" dirty="0">
                    <a:effectLst/>
                  </a:rPr>
                  <a:t>Positive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  <m:r>
                          <a:rPr lang="en-US" sz="2400" i="1"/>
                          <m:t>,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 i="1"/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/>
                      <m:t>𝑘</m:t>
                    </m:r>
                    <m:r>
                      <a:rPr lang="en-US" sz="2400" b="0" i="1" smtClean="0"/>
                      <m:t> </m:t>
                    </m:r>
                    <m:r>
                      <m:rPr>
                        <m:sty m:val="p"/>
                      </m:rPr>
                      <a:rPr lang="en-US" sz="2400" b="0" i="0" smtClean="0"/>
                      <m:t>negtive</m:t>
                    </m:r>
                    <m:r>
                      <a:rPr lang="en-US" sz="2400" b="0" i="0" smtClean="0"/>
                      <m:t> </m:t>
                    </m:r>
                    <m:r>
                      <m:rPr>
                        <m:sty m:val="p"/>
                      </m:rPr>
                      <a:rPr lang="en-US" sz="2400" b="0" i="0" smtClean="0"/>
                      <m:t>samples</m:t>
                    </m:r>
                    <m:r>
                      <a:rPr lang="en-US" sz="2400" b="0" i="0" smtClean="0"/>
                      <m:t> </m:t>
                    </m:r>
                    <m:r>
                      <m:rPr>
                        <m:sty m:val="p"/>
                      </m:rPr>
                      <a:rPr lang="en-US" sz="2400" b="0" i="0" smtClean="0"/>
                      <m:t>of</m:t>
                    </m:r>
                    <m:r>
                      <a:rPr lang="en-US" sz="2400" b="0" i="0" smtClean="0"/>
                      <m:t> </m:t>
                    </m:r>
                    <m:r>
                      <m:rPr>
                        <m:sty m:val="p"/>
                      </m:rPr>
                      <a:rPr lang="en-US" sz="2400" b="0" i="0" smtClean="0"/>
                      <m:t>x</m:t>
                    </m:r>
                  </m:oMath>
                </a14:m>
                <a:endParaRPr lang="en-US" sz="2400" b="0" i="1" dirty="0"/>
              </a:p>
              <a:p>
                <a:r>
                  <a:rPr lang="en-US" sz="2400" dirty="0"/>
                  <a:t>D</a:t>
                </a:r>
                <a:r>
                  <a:rPr lang="en-US" sz="2400" b="0" dirty="0"/>
                  <a:t>ensity ratio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i="1" dirty="0"/>
                  <a:t>(.) </a:t>
                </a:r>
                <a:r>
                  <a:rPr lang="en-US" sz="2400" b="0" dirty="0"/>
                  <a:t>with the property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a.b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0DA24-415E-D4D7-6C1B-4FEEF6A3E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756" y="1724098"/>
                <a:ext cx="10527958" cy="4277691"/>
              </a:xfrm>
              <a:blipFill>
                <a:blip r:embed="rId3"/>
                <a:stretch>
                  <a:fillRect l="-843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6CA68EEF-E10B-FA18-175A-8864E80B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893" y="3856534"/>
            <a:ext cx="3825648" cy="10054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27F558-10E9-46F3-2140-93E51F5B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291" y="4107548"/>
            <a:ext cx="2543646" cy="5034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5314-09E9-832C-96CF-3447140E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70442-EFE0-5BC1-A9FA-08EE0526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EF7CB-7501-C2FC-D9FF-46126E14D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78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DA8A-A3CF-3586-32D7-9BE2140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8138-8433-17CE-E320-64254CD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67" y="640897"/>
            <a:ext cx="7749240" cy="706213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Node-level Contrastive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0DA24-415E-D4D7-6C1B-4FEEF6A3E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467" y="1347537"/>
                <a:ext cx="11504736" cy="467627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 err="1"/>
                  <a:t>SimCLR</a:t>
                </a:r>
                <a:r>
                  <a:rPr lang="en-US" sz="2400" b="1" dirty="0"/>
                  <a:t> framework</a:t>
                </a:r>
              </a:p>
              <a:p>
                <a:r>
                  <a:rPr lang="en-US" sz="2400" dirty="0"/>
                  <a:t>A variant of </a:t>
                </a:r>
                <a:r>
                  <a:rPr lang="en-US" sz="2400" dirty="0" err="1"/>
                  <a:t>InfoNCE</a:t>
                </a:r>
                <a:r>
                  <a:rPr lang="en-US" sz="2400" dirty="0"/>
                  <a:t> loss: symmetrically defined</a:t>
                </a:r>
              </a:p>
              <a:p>
                <a:r>
                  <a:rPr lang="en-US" sz="2400" dirty="0"/>
                  <a:t>Random edge-dropping and feature masking </a:t>
                </a:r>
              </a:p>
              <a:p>
                <a:r>
                  <a:rPr lang="en-US" sz="2400" dirty="0"/>
                  <a:t>Define </a:t>
                </a:r>
                <a:r>
                  <a:rPr lang="el-GR" sz="2400" i="1" dirty="0">
                    <a:solidFill>
                      <a:srgbClr val="141413"/>
                    </a:solidFill>
                  </a:rPr>
                  <a:t>θ (</a:t>
                </a:r>
                <a:r>
                  <a:rPr lang="en-US" sz="2400" i="1" dirty="0">
                    <a:solidFill>
                      <a:srgbClr val="141413"/>
                    </a:solidFill>
                  </a:rPr>
                  <a:t>u, v) </a:t>
                </a:r>
                <a:r>
                  <a:rPr lang="en-US" sz="2400" dirty="0">
                    <a:solidFill>
                      <a:srgbClr val="141413"/>
                    </a:solidFill>
                  </a:rPr>
                  <a:t>to be the similarity function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Density</m:t>
                    </m:r>
                    <m:r>
                      <a:rPr lang="en-US" sz="2400"/>
                      <m:t> </m:t>
                    </m:r>
                    <m:r>
                      <m:rPr>
                        <m:sty m:val="p"/>
                      </m:rPr>
                      <a:rPr lang="en-US" sz="2400"/>
                      <m:t>ratio</m:t>
                    </m:r>
                    <m:r>
                      <a:rPr lang="en-US" sz="2400"/>
                      <m:t> </m:t>
                    </m:r>
                    <m:r>
                      <a:rPr lang="en-US" sz="2400" i="1"/>
                      <m:t>𝑔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  <m:r>
                          <a:rPr lang="en-US" sz="2400" i="1"/>
                          <m:t>,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 i="1"/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/>
                      <m:t>= 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/>
                          <m:t>x</m:t>
                        </m:r>
                        <m:r>
                          <a:rPr lang="en-US" sz="2400" i="1"/>
                          <m:t>;</m:t>
                        </m:r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x</m:t>
                            </m:r>
                          </m:e>
                          <m:sup>
                            <m:r>
                              <a:rPr lang="en-US" sz="2400" i="1"/>
                              <m:t>+</m:t>
                            </m:r>
                          </m:sup>
                        </m:sSup>
                        <m:r>
                          <a:rPr lang="en-US" sz="2400" i="1"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i="1"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400" dirty="0"/>
                  <a:t>; Temperature parameter </a:t>
                </a:r>
                <a14:m>
                  <m:oMath xmlns:m="http://schemas.openxmlformats.org/officeDocument/2006/math">
                    <m:r>
                      <a:rPr lang="en-US" sz="2400" i="1"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0DA24-415E-D4D7-6C1B-4FEEF6A3E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467" y="1347537"/>
                <a:ext cx="11504736" cy="4676274"/>
              </a:xfrm>
              <a:blipFill>
                <a:blip r:embed="rId2"/>
                <a:stretch>
                  <a:fillRect l="-662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thematical symbols and numbers&#10;&#10;Description automatically generated with medium confidence">
            <a:extLst>
              <a:ext uri="{FF2B5EF4-FFF2-40B4-BE49-F238E27FC236}">
                <a16:creationId xmlns:a16="http://schemas.microsoft.com/office/drawing/2014/main" id="{8AE03EB5-1873-BB45-2E9F-1479658F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08" y="4610164"/>
            <a:ext cx="4260918" cy="702083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B6553686-BBB1-A19F-1878-41B1DC52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347110"/>
            <a:ext cx="3226724" cy="2443630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CE76EF01-48CC-E54B-E116-1D0D3AB9CCDE}"/>
              </a:ext>
            </a:extLst>
          </p:cNvPr>
          <p:cNvSpPr/>
          <p:nvPr/>
        </p:nvSpPr>
        <p:spPr>
          <a:xfrm>
            <a:off x="819832" y="4834717"/>
            <a:ext cx="1113231" cy="252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05925-89EB-7C02-ECEE-CBFD31FF44E2}"/>
              </a:ext>
            </a:extLst>
          </p:cNvPr>
          <p:cNvSpPr txBox="1"/>
          <p:nvPr/>
        </p:nvSpPr>
        <p:spPr>
          <a:xfrm>
            <a:off x="4038598" y="6395906"/>
            <a:ext cx="601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</a:rPr>
              <a:t>Chen et al. 2020. A simple framework for contrastive learning of visual representations.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5314-09E9-832C-96CF-3447140E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430F4FEF-265C-1D7D-2284-040360B7B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396" y="5453481"/>
            <a:ext cx="566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C93BC-8653-9C71-118F-F69E7EA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92" y="282413"/>
            <a:ext cx="5038125" cy="93080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Adversarial</a:t>
            </a:r>
            <a:r>
              <a:rPr lang="zh-CN" altLang="en-US" sz="4000" b="1" dirty="0">
                <a:solidFill>
                  <a:schemeClr val="accent1"/>
                </a:solidFill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</a:rPr>
              <a:t>training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EE33F-342F-9658-C9FD-AE92C934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148" y="1358176"/>
                <a:ext cx="11310136" cy="5042196"/>
              </a:xfr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Goal: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/>
                        </m:ctrlPr>
                      </m:sSubPr>
                      <m:e>
                        <m:r>
                          <a:rPr lang="en-US" sz="2200" b="0" i="1" smtClean="0"/>
                          <m:t>𝐺</m:t>
                        </m:r>
                      </m:e>
                      <m:sub>
                        <m:r>
                          <a:rPr lang="en-US" sz="2200" b="0" i="1" smtClean="0"/>
                          <m:t>𝑎𝑑𝑣</m:t>
                        </m:r>
                      </m:sub>
                    </m:sSub>
                    <m:r>
                      <a:rPr lang="en-US" sz="2200" b="0" i="1" smtClean="0"/>
                      <m:t>=</m:t>
                    </m:r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sSub>
                          <m:sSubPr>
                            <m:ctrlPr>
                              <a:rPr lang="en-US" sz="2200" i="1" smtClean="0"/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200" b="0" i="1" smtClean="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/>
                                  <m:t>arg</m:t>
                                </m:r>
                              </m:fName>
                              <m:e>
                                <m:r>
                                  <a:rPr lang="en-US" sz="2200" b="0" i="1" smtClean="0"/>
                                  <m:t>𝑚𝑎𝑥</m:t>
                                </m:r>
                              </m:e>
                            </m:func>
                          </m:e>
                          <m:sub>
                            <m:sSup>
                              <m:sSupPr>
                                <m:ctrlPr>
                                  <a:rPr lang="en-US" sz="2200" b="0" i="1" smtClean="0"/>
                                </m:ctrlPr>
                              </m:sSupPr>
                              <m:e>
                                <m:r>
                                  <a:rPr lang="en-US" sz="2200" b="0" i="1" smtClean="0"/>
                                  <m:t>𝐺</m:t>
                                </m:r>
                              </m:e>
                              <m:sup>
                                <m:r>
                                  <a:rPr lang="en-US" sz="2200" b="0" i="1" smtClean="0"/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2200" i="1"/>
                          <m:t>𝐿</m:t>
                        </m:r>
                      </m:e>
                      <m:sub>
                        <m:r>
                          <a:rPr lang="en-US" sz="2200" i="1"/>
                          <m:t>𝑐𝑜𝑛</m:t>
                        </m:r>
                      </m:sub>
                    </m:sSub>
                    <m:d>
                      <m:dPr>
                        <m:ctrlPr>
                          <a:rPr lang="en-US" sz="2200" i="1"/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/>
                            </m:ctrlPr>
                          </m:sSubPr>
                          <m:e>
                            <m:r>
                              <a:rPr lang="en-US" sz="2200" b="0" i="1" smtClean="0"/>
                              <m:t>𝐺</m:t>
                            </m:r>
                          </m:e>
                          <m:sub>
                            <m:r>
                              <a:rPr lang="en-US" sz="2200" b="0" i="1" smtClean="0"/>
                              <m:t>1</m:t>
                            </m:r>
                          </m:sub>
                        </m:sSub>
                        <m:r>
                          <a:rPr lang="en-US" sz="2200" b="0" i="1" smtClean="0"/>
                          <m:t>, </m:t>
                        </m:r>
                        <m:sSup>
                          <m:sSupPr>
                            <m:ctrlPr>
                              <a:rPr lang="en-US" sz="2200" b="0" i="1" smtClean="0"/>
                            </m:ctrlPr>
                          </m:sSupPr>
                          <m:e>
                            <m:r>
                              <a:rPr lang="en-US" sz="2200" b="0" i="1" smtClean="0"/>
                              <m:t>𝐺</m:t>
                            </m:r>
                          </m:e>
                          <m:sup>
                            <m:r>
                              <a:rPr lang="en-US" sz="2200" b="0" i="1" smtClean="0"/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effectLst/>
                  </a:rPr>
                  <a:t>, G′ = {A′, X′}  , constrained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</a:rPr>
                        </m:ctrlPr>
                      </m:sSubPr>
                      <m:e>
                        <m:r>
                          <a:rPr lang="en-US" sz="2200" i="1" smtClean="0">
                            <a:effectLst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200" b="0" i="1" smtClean="0">
                            <a:effectLst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r>
                          <a:rPr lang="en-US" sz="2200" i="1"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200" b="0" i="1" smtClean="0"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Projected gradient descent (PDG)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attack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altLang="zh-CN" sz="2200" dirty="0"/>
                  <a:t> Perturbed adjacency matrix: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𝐴</m:t>
                        </m:r>
                      </m:e>
                      <m:sub>
                        <m:r>
                          <a:rPr lang="en-US" altLang="zh-CN" sz="2200" b="0" i="1" smtClean="0"/>
                          <m:t>𝑎𝑑𝑣</m:t>
                        </m:r>
                      </m:sub>
                    </m:sSub>
                    <m:r>
                      <a:rPr lang="en-US" altLang="zh-CN" sz="2200" b="0" i="1" smtClean="0"/>
                      <m:t>=</m:t>
                    </m:r>
                    <m:r>
                      <a:rPr lang="en-US" altLang="zh-CN" sz="2200" b="0" i="1" smtClean="0"/>
                      <m:t>𝐴</m:t>
                    </m:r>
                    <m:r>
                      <a:rPr lang="en-US" altLang="zh-CN" sz="2200" b="0" i="1" smtClean="0"/>
                      <m:t>+</m:t>
                    </m:r>
                    <m:r>
                      <a:rPr lang="en-US" altLang="zh-CN" sz="2200" b="0" i="1" smtClean="0"/>
                      <m:t>𝐶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/>
                        </m:ctrlPr>
                      </m:sSubPr>
                      <m:e>
                        <m:r>
                          <a:rPr lang="en-US" altLang="zh-CN" sz="2200" b="0" i="1" dirty="0" smtClean="0"/>
                          <m:t>𝐿</m:t>
                        </m:r>
                      </m:e>
                      <m:sub>
                        <m:r>
                          <a:rPr lang="en-US" altLang="zh-CN" sz="2200" b="0" i="1" dirty="0" smtClean="0"/>
                          <m:t>𝐴</m:t>
                        </m:r>
                      </m:sub>
                    </m:sSub>
                  </m:oMath>
                </a14:m>
                <a:r>
                  <a:rPr lang="en-US" altLang="zh-CN" sz="2200" dirty="0"/>
                  <a:t> , </a:t>
                </a:r>
                <a14:m>
                  <m:oMath xmlns:m="http://schemas.openxmlformats.org/officeDocument/2006/math">
                    <m:r>
                      <a:rPr lang="en-US" altLang="zh-CN" sz="2200" b="0" i="1" smtClean="0"/>
                      <m:t>𝐶</m:t>
                    </m:r>
                    <m:r>
                      <a:rPr lang="en-US" altLang="zh-CN" sz="2200" b="0" i="1" smtClean="0"/>
                      <m:t>= </m:t>
                    </m:r>
                    <m:acc>
                      <m:accPr>
                        <m:chr m:val="̅"/>
                        <m:ctrlPr>
                          <a:rPr lang="en-US" altLang="zh-CN" sz="2200" b="0" i="1" smtClean="0"/>
                        </m:ctrlPr>
                      </m:accPr>
                      <m:e>
                        <m:r>
                          <a:rPr lang="en-US" altLang="zh-CN" sz="2200" b="0" i="1" smtClean="0"/>
                          <m:t>𝐴</m:t>
                        </m:r>
                      </m:e>
                    </m:acc>
                    <m:r>
                      <a:rPr lang="en-US" altLang="zh-CN" sz="2200" b="0" i="1" smtClean="0"/>
                      <m:t>−</m:t>
                    </m:r>
                    <m:r>
                      <a:rPr lang="en-US" altLang="zh-CN" sz="2200" b="0" i="1" smtClean="0"/>
                      <m:t>𝐴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/>
                        </m:ctrlPr>
                      </m:accPr>
                      <m:e>
                        <m:r>
                          <a:rPr lang="en-US" altLang="zh-CN" sz="2200" b="0" i="1" smtClean="0"/>
                          <m:t>𝐴</m:t>
                        </m:r>
                      </m:e>
                    </m:acc>
                    <m:r>
                      <a:rPr lang="en-US" altLang="zh-CN" sz="2200" b="0" i="1" smtClean="0"/>
                      <m:t>=</m:t>
                    </m:r>
                    <m:sSub>
                      <m:sSubPr>
                        <m:ctrlPr>
                          <a:rPr lang="en-US" altLang="zh-CN" sz="2200" b="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1</m:t>
                        </m:r>
                      </m:e>
                      <m:sub>
                        <m:r>
                          <a:rPr lang="en-US" altLang="zh-CN" sz="2200" b="0" i="1" smtClean="0"/>
                          <m:t>𝑛</m:t>
                        </m:r>
                        <m:r>
                          <a:rPr lang="en-US" altLang="zh-CN" sz="2200" b="0" i="1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/>
                          <m:t>x</m:t>
                        </m:r>
                        <m:r>
                          <a:rPr lang="en-US" altLang="zh-CN" sz="2200" b="0" i="1" smtClean="0"/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𝐼</m:t>
                        </m:r>
                      </m:e>
                      <m:sub>
                        <m:r>
                          <a:rPr lang="en-US" altLang="zh-CN" sz="2200" b="0" i="1" smtClean="0"/>
                          <m:t>𝑛</m:t>
                        </m:r>
                      </m:sub>
                    </m:sSub>
                    <m:r>
                      <a:rPr lang="en-US" altLang="zh-CN" sz="2200" b="0" i="1" smtClean="0"/>
                      <m:t> −</m:t>
                    </m:r>
                    <m:r>
                      <a:rPr lang="en-US" altLang="zh-CN" sz="2200" b="0" i="1" smtClean="0"/>
                      <m:t>𝐴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𝐿</m:t>
                        </m:r>
                      </m:e>
                      <m:sub>
                        <m:r>
                          <a:rPr lang="en-US" altLang="zh-CN" sz="2200" b="0" i="1" smtClean="0"/>
                          <m:t>𝐴</m:t>
                        </m:r>
                        <m:r>
                          <a:rPr lang="en-US" altLang="zh-CN" sz="2200" b="0" i="1" smtClean="0"/>
                          <m:t> </m:t>
                        </m:r>
                      </m:sub>
                    </m:sSub>
                    <m:r>
                      <a:rPr lang="en-US" altLang="zh-CN" sz="2200" i="1" smtClean="0"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b="0" i="1" smtClean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1" i="0" smtClean="0"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0" smtClean="0"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/>
                  <a:t> Whether or not to be modified; Symmetric matrix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           Perturbed feature matrix: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𝑋</m:t>
                        </m:r>
                      </m:e>
                      <m:sub>
                        <m:r>
                          <a:rPr lang="en-US" altLang="zh-CN" sz="2200" b="0" i="1" smtClean="0"/>
                          <m:t>𝑎𝑑𝑣</m:t>
                        </m:r>
                      </m:sub>
                    </m:sSub>
                    <m:r>
                      <a:rPr lang="en-US" altLang="zh-CN" sz="2200" b="0" i="1" smtClean="0"/>
                      <m:t>=</m:t>
                    </m:r>
                    <m:r>
                      <a:rPr lang="en-US" altLang="zh-CN" sz="2200" b="0" i="1" smtClean="0"/>
                      <m:t>𝑋</m:t>
                    </m:r>
                    <m:r>
                      <a:rPr lang="en-US" altLang="zh-CN" sz="2200" b="0" i="1" smtClean="0"/>
                      <m:t>+ </m:t>
                    </m:r>
                    <m:sSub>
                      <m:sSubPr>
                        <m:ctrlPr>
                          <a:rPr lang="en-US" altLang="zh-CN" sz="2200" b="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𝐿</m:t>
                        </m:r>
                      </m:e>
                      <m:sub>
                        <m:r>
                          <a:rPr lang="en-US" altLang="zh-CN" sz="2200" b="0" i="1" smtClean="0"/>
                          <m:t>𝑋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lvl="1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altLang="zh-CN" sz="2200" dirty="0"/>
                  <a:t> Relax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/>
                        </m:ctrlPr>
                      </m:sSubPr>
                      <m:e>
                        <m:r>
                          <a:rPr lang="en-US" altLang="zh-CN" sz="2200" b="0" i="1" dirty="0" smtClean="0"/>
                          <m:t>𝐿</m:t>
                        </m:r>
                      </m:e>
                      <m:sub>
                        <m:r>
                          <a:rPr lang="en-US" altLang="zh-CN" sz="2200" b="0" i="1" dirty="0" smtClean="0"/>
                          <m:t>𝐴</m:t>
                        </m:r>
                      </m:sub>
                    </m:sSub>
                  </m:oMath>
                </a14:m>
                <a:r>
                  <a:rPr lang="en-US" altLang="zh-CN" sz="2200" dirty="0"/>
                  <a:t> to convex hull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i="1"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200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1"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200" i="1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i="1"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𝑆</m:t>
                        </m:r>
                      </m:e>
                      <m:sub>
                        <m:r>
                          <a:rPr lang="en-US" altLang="zh-CN" sz="2200" b="0" i="1" smtClean="0"/>
                          <m:t>𝐴</m:t>
                        </m:r>
                      </m:sub>
                    </m:sSub>
                    <m:r>
                      <a:rPr lang="en-US" altLang="zh-CN" sz="2200" b="0" i="1" smtClean="0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 |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 ≤</m:t>
                            </m:r>
                            <m:sSub>
                              <m:sSubPr>
                                <m:ctrlPr>
                                  <a:rPr lang="en-US" sz="2200" i="1"/>
                                </m:ctrlPr>
                              </m:sSubPr>
                              <m:e>
                                <m:r>
                                  <a:rPr lang="en-US" sz="2200" i="1"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sz="2200" i="1"/>
                                  <m:t>𝐴</m:t>
                                </m:r>
                              </m:sub>
                            </m:sSub>
                            <m:r>
                              <a:rPr lang="en-US" sz="2200" b="0" i="1" smtClean="0"/>
                              <m:t>, 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sz="2200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 ∈ 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/>
                        </m:ctrlPr>
                      </m:sSubPr>
                      <m:e>
                        <m:r>
                          <a:rPr lang="en-US" altLang="zh-CN" sz="2200" b="0" i="1" smtClean="0"/>
                          <m:t>𝑆</m:t>
                        </m:r>
                      </m:e>
                      <m:sub>
                        <m:r>
                          <a:rPr lang="en-US" altLang="zh-CN" sz="2200" b="0" i="1" smtClean="0"/>
                          <m:t>𝑋</m:t>
                        </m:r>
                      </m:sub>
                    </m:sSub>
                    <m:r>
                      <a:rPr lang="en-US" altLang="zh-CN" sz="2200" b="0" i="1" smtClean="0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/>
                            </m:ctrlPr>
                          </m:sSubPr>
                          <m:e>
                            <m:r>
                              <a:rPr lang="en-US" altLang="zh-CN" sz="2200" i="1"/>
                              <m:t>𝐿</m:t>
                            </m:r>
                          </m:e>
                          <m:sub>
                            <m:r>
                              <a:rPr lang="en-US" altLang="zh-CN" sz="2200" i="1"/>
                              <m:t>𝑋</m:t>
                            </m:r>
                          </m:sub>
                        </m:sSub>
                        <m:r>
                          <a:rPr lang="en-US" altLang="zh-CN" sz="2200" b="0" i="1" smtClean="0">
                            <a:ea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/>
                                    </m:ctrlPr>
                                  </m:sSubPr>
                                  <m:e>
                                    <m:r>
                                      <a:rPr lang="en-US" altLang="zh-CN" sz="2200" i="1"/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200" i="1"/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/>
                                </m:ctrlPr>
                              </m:sSubPr>
                              <m:e>
                                <m:r>
                                  <a:rPr lang="en-US" altLang="zh-CN" sz="2200" i="1"/>
                                  <m:t>𝐿</m:t>
                                </m:r>
                              </m:e>
                              <m:sub>
                                <m:r>
                                  <a:rPr lang="en-US" altLang="zh-CN" sz="2200" i="1"/>
                                  <m:t>𝑋</m:t>
                                </m:r>
                              </m:sub>
                            </m:sSub>
                            <m:r>
                              <a:rPr lang="en-US" altLang="zh-CN" sz="2200" i="1" smtClean="0"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b="0" i="1" smtClean="0"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EE33F-342F-9658-C9FD-AE92C934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148" y="1358176"/>
                <a:ext cx="11310136" cy="5042196"/>
              </a:xfrm>
              <a:blipFill>
                <a:blip r:embed="rId3"/>
                <a:stretch>
                  <a:fillRect l="-786" t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EFB814-5B0C-55E1-A832-AADFB88AD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63" y="5031745"/>
            <a:ext cx="2878684" cy="4680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99FE3-0732-CE76-DB2F-82302F17C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54" y="5028386"/>
            <a:ext cx="3361544" cy="5100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77D582-1BF6-58F6-F4E6-C8CD0CD1F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863" y="5655165"/>
            <a:ext cx="2654095" cy="482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A7772A-75F5-EBC8-EBFB-976DBB169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654" y="5683374"/>
            <a:ext cx="2851193" cy="513729"/>
          </a:xfrm>
          <a:prstGeom prst="rect">
            <a:avLst/>
          </a:prstGeom>
        </p:spPr>
      </p:pic>
      <p:sp>
        <p:nvSpPr>
          <p:cNvPr id="39" name="Frame 38">
            <a:extLst>
              <a:ext uri="{FF2B5EF4-FFF2-40B4-BE49-F238E27FC236}">
                <a16:creationId xmlns:a16="http://schemas.microsoft.com/office/drawing/2014/main" id="{9AFDE209-C0FF-E93B-7BC1-861D12054B99}"/>
              </a:ext>
            </a:extLst>
          </p:cNvPr>
          <p:cNvSpPr/>
          <p:nvPr/>
        </p:nvSpPr>
        <p:spPr>
          <a:xfrm>
            <a:off x="3854115" y="5017261"/>
            <a:ext cx="368969" cy="468079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5422D0BE-D1F3-08FA-B3F4-3E3D08927763}"/>
              </a:ext>
            </a:extLst>
          </p:cNvPr>
          <p:cNvSpPr/>
          <p:nvPr/>
        </p:nvSpPr>
        <p:spPr>
          <a:xfrm>
            <a:off x="7704672" y="5089340"/>
            <a:ext cx="320842" cy="423321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F42372E8-7385-DB06-A62D-191BB2B11DCA}"/>
              </a:ext>
            </a:extLst>
          </p:cNvPr>
          <p:cNvSpPr/>
          <p:nvPr/>
        </p:nvSpPr>
        <p:spPr>
          <a:xfrm>
            <a:off x="8610600" y="3957505"/>
            <a:ext cx="433647" cy="481211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FE0D90E1-8C13-927D-0A21-E99CD15DF6AF}"/>
              </a:ext>
            </a:extLst>
          </p:cNvPr>
          <p:cNvSpPr/>
          <p:nvPr/>
        </p:nvSpPr>
        <p:spPr>
          <a:xfrm>
            <a:off x="8594994" y="4456141"/>
            <a:ext cx="381364" cy="427284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959C2-C919-60DD-9F4E-064C93CAEF43}"/>
              </a:ext>
            </a:extLst>
          </p:cNvPr>
          <p:cNvSpPr txBox="1"/>
          <p:nvPr/>
        </p:nvSpPr>
        <p:spPr>
          <a:xfrm>
            <a:off x="2358471" y="6435649"/>
            <a:ext cx="689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</a:rPr>
              <a:t>Xu et al. 2019. Topology attack and defense for graph neural networks: an optimization perspective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9ED-8061-4FD3-6F0B-26A9B93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C93BC-8653-9C71-118F-F69E7EA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48" y="672536"/>
            <a:ext cx="9042852" cy="771252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Adversarial Graph Contrastive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EE33F-342F-9658-C9FD-AE92C934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148" y="1443788"/>
                <a:ext cx="10866572" cy="495658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US" sz="2400" dirty="0">
                    <a:effectLst/>
                  </a:rPr>
                  <a:t>dversarial contrastive loss:  Contrastive loss between </a:t>
                </a:r>
                <a:r>
                  <a:rPr lang="en-US" sz="2400" i="1" dirty="0">
                    <a:effectLst/>
                  </a:rPr>
                  <a:t>G</a:t>
                </a:r>
                <a:r>
                  <a:rPr lang="en-US" sz="2400" i="1" baseline="-25000" dirty="0">
                    <a:effectLst/>
                  </a:rPr>
                  <a:t>1</a:t>
                </a:r>
                <a:r>
                  <a:rPr lang="en-US" sz="2400" dirty="0">
                    <a:effectLst/>
                  </a:rPr>
                  <a:t> and </a:t>
                </a:r>
                <a:r>
                  <a:rPr lang="en-US" sz="2400" i="1" dirty="0" err="1">
                    <a:effectLst/>
                  </a:rPr>
                  <a:t>G</a:t>
                </a:r>
                <a:r>
                  <a:rPr lang="en-US" sz="2400" i="1" baseline="-25000" dirty="0" err="1">
                    <a:effectLst/>
                  </a:rPr>
                  <a:t>adv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 Subgraph sampling </a:t>
                </a:r>
                <a:r>
                  <a:rPr lang="en-US" sz="2400" i="1" dirty="0" err="1"/>
                  <a:t>G</a:t>
                </a:r>
                <a:r>
                  <a:rPr lang="en-US" sz="2400" i="1" baseline="-25000" dirty="0" err="1"/>
                  <a:t>s</a:t>
                </a:r>
                <a:r>
                  <a:rPr lang="en-US" sz="2400" dirty="0"/>
                  <a:t>: A</a:t>
                </a:r>
                <a:r>
                  <a:rPr lang="en-US" sz="2400" dirty="0">
                    <a:effectLst/>
                  </a:rPr>
                  <a:t>void heavy computation; Increase randomness</a:t>
                </a:r>
                <a:endParaRPr lang="en-US" sz="24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Curriculum learning: </a:t>
                </a:r>
                <a:r>
                  <a:rPr lang="en-US" sz="2400" dirty="0">
                    <a:effectLst/>
                  </a:rPr>
                  <a:t>For every T epoch,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sz="2400" i="1" baseline="-25000" dirty="0">
                    <a:effectLst/>
                  </a:rPr>
                  <a:t>1</a:t>
                </a:r>
                <a:r>
                  <a:rPr lang="el-GR" sz="2400" baseline="-25000" dirty="0">
                    <a:effectLst/>
                  </a:rPr>
                  <a:t> </a:t>
                </a:r>
                <a:r>
                  <a:rPr lang="en-US" sz="2400" dirty="0">
                    <a:effectLst/>
                  </a:rPr>
                  <a:t>is multiplied by a weight </a:t>
                </a:r>
                <a:r>
                  <a:rPr lang="el-GR" sz="2400" i="1" dirty="0">
                    <a:effectLst/>
                  </a:rPr>
                  <a:t>γ</a:t>
                </a:r>
                <a:r>
                  <a:rPr lang="en-US" sz="2400" dirty="0">
                    <a:effectLst/>
                  </a:rPr>
                  <a:t>, </a:t>
                </a:r>
                <a:r>
                  <a:rPr lang="el-GR" sz="2400" i="1" dirty="0">
                    <a:effectLst/>
                  </a:rPr>
                  <a:t>γ &gt; 1 </a:t>
                </a:r>
                <a:endParaRPr lang="en-US" sz="2400" i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EE33F-342F-9658-C9FD-AE92C934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148" y="1443788"/>
                <a:ext cx="10866572" cy="4956583"/>
              </a:xfrm>
              <a:blipFill>
                <a:blip r:embed="rId2"/>
                <a:stretch>
                  <a:fillRect l="-935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0A572-2F24-9F2F-7F25-8F59699C3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10" y="4905488"/>
            <a:ext cx="5160786" cy="459872"/>
          </a:xfrm>
          <a:prstGeom prst="rect">
            <a:avLst/>
          </a:prstGeom>
        </p:spPr>
      </p:pic>
      <p:pic>
        <p:nvPicPr>
          <p:cNvPr id="5" name="Picture 4" descr="A mathematical symbols and numbers&#10;&#10;Description automatically generated with medium confidence">
            <a:extLst>
              <a:ext uri="{FF2B5EF4-FFF2-40B4-BE49-F238E27FC236}">
                <a16:creationId xmlns:a16="http://schemas.microsoft.com/office/drawing/2014/main" id="{616902B6-AAFA-CA02-4EB1-BFC3EF04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95" y="3200620"/>
            <a:ext cx="4260918" cy="702083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86224BF8-EFE5-F0AD-BCBB-01415F242D68}"/>
              </a:ext>
            </a:extLst>
          </p:cNvPr>
          <p:cNvSpPr/>
          <p:nvPr/>
        </p:nvSpPr>
        <p:spPr>
          <a:xfrm>
            <a:off x="4949737" y="4105767"/>
            <a:ext cx="184033" cy="6745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199AD-0E35-9FE3-931A-F5725649929D}"/>
                  </a:ext>
                </a:extLst>
              </p:cNvPr>
              <p:cNvSpPr txBox="1"/>
              <p:nvPr/>
            </p:nvSpPr>
            <p:spPr>
              <a:xfrm>
                <a:off x="2671799" y="5414212"/>
                <a:ext cx="506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sz="1800" i="1" baseline="-25000" dirty="0"/>
                  <a:t>1</a:t>
                </a:r>
                <a:r>
                  <a:rPr lang="el-GR" sz="1800" dirty="0"/>
                  <a:t> &gt; 0</a:t>
                </a:r>
                <a:r>
                  <a:rPr lang="en-US" dirty="0"/>
                  <a:t>:</a:t>
                </a:r>
                <a:r>
                  <a:rPr lang="en-US" sz="1800" dirty="0"/>
                  <a:t> The adversarial contrastive loss coefficient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199AD-0E35-9FE3-931A-F5725649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99" y="5414212"/>
                <a:ext cx="506529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9763F-2723-31F6-7C5D-3D0D85D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8138-8433-17CE-E320-64254CD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481083"/>
            <a:ext cx="7749240" cy="706213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Information Regularization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DA24-415E-D4D7-6C1B-4FEEF6A3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347536"/>
            <a:ext cx="10483617" cy="5029381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Goal: Address training collapse and </a:t>
            </a:r>
            <a:r>
              <a:rPr lang="en-US" sz="2400" dirty="0">
                <a:effectLst/>
              </a:rPr>
              <a:t>regularize the instance similarity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lang="en-US" sz="2400" dirty="0">
              <a:effectLst/>
            </a:endParaRPr>
          </a:p>
          <a:p>
            <a:pPr marL="0" indent="0">
              <a:spcBef>
                <a:spcPts val="2200"/>
              </a:spcBef>
              <a:buNone/>
            </a:pPr>
            <a:r>
              <a:rPr lang="en-US" sz="2400" dirty="0"/>
              <a:t>The loss function of Ariel:  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endParaRPr lang="en-US" sz="2000" dirty="0"/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A512A-1296-8E4E-94F7-F139B7E1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20" y="5278736"/>
            <a:ext cx="6728810" cy="487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D14FBF-6660-6BEE-A3E3-51551BB814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50026"/>
                  </p:ext>
                </p:extLst>
              </p:nvPr>
            </p:nvGraphicFramePr>
            <p:xfrm>
              <a:off x="788407" y="2160581"/>
              <a:ext cx="10184392" cy="1706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{5C22544A-7EE6-4342-B048-85BDC9FD1C3A}</a:tableStyleId>
                  </a:tblPr>
                  <a:tblGrid>
                    <a:gridCol w="10184392">
                      <a:extLst>
                        <a:ext uri="{9D8B030D-6E8A-4147-A177-3AD203B41FA5}">
                          <a16:colId xmlns:a16="http://schemas.microsoft.com/office/drawing/2014/main" val="1499964354"/>
                        </a:ext>
                      </a:extLst>
                    </a:gridCol>
                  </a:tblGrid>
                  <a:tr h="1652524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Theorem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. For two graph views,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independently transformed from graph G, the density ratio of their node embeddings</a:t>
                          </a:r>
                          <a:r>
                            <a:rPr lang="en-US" sz="2200" b="0" i="1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H</a:t>
                          </a:r>
                          <a:r>
                            <a:rPr lang="en-US" sz="2200" b="0" i="1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lang="en-US" sz="2200" b="0" i="1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and </a:t>
                          </a:r>
                          <a:r>
                            <a:rPr lang="en-US" sz="2200" b="0" i="1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H</a:t>
                          </a:r>
                          <a:r>
                            <a:rPr lang="en-US" sz="2200" b="0" i="1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r>
                            <a:rPr lang="en-US" sz="2200" b="0" i="1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should satisfy </a:t>
                          </a:r>
                          <a:endParaRPr lang="en-US" sz="2200" b="0" i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z-Cyrl-AZ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:],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:]) ≤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z-Cyrl-AZ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:],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:])</m:t>
                              </m:r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z-Cyrl-AZ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:],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:]) ≤ </m:t>
                              </m:r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az-Cyrl-AZ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baseline="-250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:], 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:]),</m:t>
                              </m:r>
                            </m:oMath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is the node embeddings of the original graph. </a:t>
                          </a:r>
                          <a:endParaRPr lang="en-US" sz="22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597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D14FBF-6660-6BEE-A3E3-51551BB814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50026"/>
                  </p:ext>
                </p:extLst>
              </p:nvPr>
            </p:nvGraphicFramePr>
            <p:xfrm>
              <a:off x="788407" y="2160581"/>
              <a:ext cx="10184392" cy="1706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{5C22544A-7EE6-4342-B048-85BDC9FD1C3A}</a:tableStyleId>
                  </a:tblPr>
                  <a:tblGrid>
                    <a:gridCol w="10184392">
                      <a:extLst>
                        <a:ext uri="{9D8B030D-6E8A-4147-A177-3AD203B41FA5}">
                          <a16:colId xmlns:a16="http://schemas.microsoft.com/office/drawing/2014/main" val="1499964354"/>
                        </a:ext>
                      </a:extLst>
                    </a:gridCol>
                  </a:tblGrid>
                  <a:tr h="1706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3" t="-2222" r="-748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9745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3E0F6AE4-C2C1-2826-8AF4-23BA32E48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712" y="4119305"/>
            <a:ext cx="2990087" cy="71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BEE039-F343-FCF4-7C5E-880E5B8D6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07" y="4246219"/>
            <a:ext cx="6959931" cy="351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BF3C20-1C38-B3A2-74C9-97AEAEEE0AE7}"/>
                  </a:ext>
                </a:extLst>
              </p:cNvPr>
              <p:cNvSpPr txBox="1"/>
              <p:nvPr/>
            </p:nvSpPr>
            <p:spPr>
              <a:xfrm>
                <a:off x="4114920" y="5790213"/>
                <a:ext cx="62950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i="1" baseline="-25000" dirty="0">
                    <a:effectLst/>
                  </a:rPr>
                  <a:t>2</a:t>
                </a:r>
                <a:r>
                  <a:rPr lang="el-GR" i="1" dirty="0">
                    <a:effectLst/>
                  </a:rPr>
                  <a:t> </a:t>
                </a:r>
                <a:r>
                  <a:rPr lang="el-GR" dirty="0">
                    <a:effectLst/>
                  </a:rPr>
                  <a:t>&gt; 0 </a:t>
                </a:r>
                <a:r>
                  <a:rPr lang="en-US" dirty="0">
                    <a:effectLst/>
                  </a:rPr>
                  <a:t>controls the strength of the information regularization </a:t>
                </a: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BF3C20-1C38-B3A2-74C9-97AEAEEE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20" y="5790213"/>
                <a:ext cx="6295037" cy="369332"/>
              </a:xfrm>
              <a:prstGeom prst="rect">
                <a:avLst/>
              </a:prstGeom>
              <a:blipFill>
                <a:blip r:embed="rId7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ame 18">
            <a:extLst>
              <a:ext uri="{FF2B5EF4-FFF2-40B4-BE49-F238E27FC236}">
                <a16:creationId xmlns:a16="http://schemas.microsoft.com/office/drawing/2014/main" id="{D7C3FAA0-4C61-FE49-50E3-D46477B92EA3}"/>
              </a:ext>
            </a:extLst>
          </p:cNvPr>
          <p:cNvSpPr/>
          <p:nvPr/>
        </p:nvSpPr>
        <p:spPr>
          <a:xfrm>
            <a:off x="788407" y="2871537"/>
            <a:ext cx="4664444" cy="368968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8188323B-456E-297E-EED9-BF6568347FAA}"/>
              </a:ext>
            </a:extLst>
          </p:cNvPr>
          <p:cNvSpPr/>
          <p:nvPr/>
        </p:nvSpPr>
        <p:spPr>
          <a:xfrm>
            <a:off x="6073841" y="2871537"/>
            <a:ext cx="4664444" cy="368968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9AD4D66-C092-621E-A994-E81BB3D0C6C5}"/>
              </a:ext>
            </a:extLst>
          </p:cNvPr>
          <p:cNvSpPr/>
          <p:nvPr/>
        </p:nvSpPr>
        <p:spPr>
          <a:xfrm>
            <a:off x="5598695" y="4748445"/>
            <a:ext cx="144379" cy="4392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5E69-32FC-9976-ADC6-73EFD73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9E83-D83A-40D6-980E-060F67F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0" y="1769563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Ariel</a:t>
            </a:r>
          </a:p>
        </p:txBody>
      </p:sp>
      <p:pic>
        <p:nvPicPr>
          <p:cNvPr id="9" name="Content Placeholder 8" descr="A white sheet with black text&#10;&#10;Description automatically generated">
            <a:extLst>
              <a:ext uri="{FF2B5EF4-FFF2-40B4-BE49-F238E27FC236}">
                <a16:creationId xmlns:a16="http://schemas.microsoft.com/office/drawing/2014/main" id="{AF2399DC-8B29-A3D6-09F0-DD457299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004" y="632265"/>
            <a:ext cx="8386355" cy="4321803"/>
          </a:xfrm>
        </p:spPr>
      </p:pic>
      <p:sp>
        <p:nvSpPr>
          <p:cNvPr id="16" name="Predefined Process 15">
            <a:extLst>
              <a:ext uri="{FF2B5EF4-FFF2-40B4-BE49-F238E27FC236}">
                <a16:creationId xmlns:a16="http://schemas.microsoft.com/office/drawing/2014/main" id="{8DAC1DFF-5B8A-DFFF-8395-BF930A319DDC}"/>
              </a:ext>
            </a:extLst>
          </p:cNvPr>
          <p:cNvSpPr/>
          <p:nvPr/>
        </p:nvSpPr>
        <p:spPr>
          <a:xfrm>
            <a:off x="10186737" y="2679032"/>
            <a:ext cx="433137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Predefined Process 17">
            <a:extLst>
              <a:ext uri="{FF2B5EF4-FFF2-40B4-BE49-F238E27FC236}">
                <a16:creationId xmlns:a16="http://schemas.microsoft.com/office/drawing/2014/main" id="{03D3C6A3-A07F-45E3-9635-C96F2437BAE2}"/>
              </a:ext>
            </a:extLst>
          </p:cNvPr>
          <p:cNvSpPr/>
          <p:nvPr/>
        </p:nvSpPr>
        <p:spPr>
          <a:xfrm>
            <a:off x="11101137" y="2679032"/>
            <a:ext cx="449179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Predefined Process 18">
            <a:extLst>
              <a:ext uri="{FF2B5EF4-FFF2-40B4-BE49-F238E27FC236}">
                <a16:creationId xmlns:a16="http://schemas.microsoft.com/office/drawing/2014/main" id="{D5E9068E-8FDB-3E15-D984-9BC387709BBF}"/>
              </a:ext>
            </a:extLst>
          </p:cNvPr>
          <p:cNvSpPr/>
          <p:nvPr/>
        </p:nvSpPr>
        <p:spPr>
          <a:xfrm>
            <a:off x="9914021" y="3015915"/>
            <a:ext cx="489284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Predefined Process 20">
            <a:extLst>
              <a:ext uri="{FF2B5EF4-FFF2-40B4-BE49-F238E27FC236}">
                <a16:creationId xmlns:a16="http://schemas.microsoft.com/office/drawing/2014/main" id="{96271F69-D849-830E-0D9C-BBF5A5EA093C}"/>
              </a:ext>
            </a:extLst>
          </p:cNvPr>
          <p:cNvSpPr/>
          <p:nvPr/>
        </p:nvSpPr>
        <p:spPr>
          <a:xfrm>
            <a:off x="1645547" y="5196765"/>
            <a:ext cx="433137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Predefined Process 22">
            <a:extLst>
              <a:ext uri="{FF2B5EF4-FFF2-40B4-BE49-F238E27FC236}">
                <a16:creationId xmlns:a16="http://schemas.microsoft.com/office/drawing/2014/main" id="{DE5A61E0-D4A0-2FEC-0587-4029030B3056}"/>
              </a:ext>
            </a:extLst>
          </p:cNvPr>
          <p:cNvSpPr/>
          <p:nvPr/>
        </p:nvSpPr>
        <p:spPr>
          <a:xfrm>
            <a:off x="6389771" y="5217748"/>
            <a:ext cx="449179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Predefined Process 23">
            <a:extLst>
              <a:ext uri="{FF2B5EF4-FFF2-40B4-BE49-F238E27FC236}">
                <a16:creationId xmlns:a16="http://schemas.microsoft.com/office/drawing/2014/main" id="{5A9FFEAB-BE00-27E9-50C5-E088EA0FEE3D}"/>
              </a:ext>
            </a:extLst>
          </p:cNvPr>
          <p:cNvSpPr/>
          <p:nvPr/>
        </p:nvSpPr>
        <p:spPr>
          <a:xfrm>
            <a:off x="1646302" y="6080930"/>
            <a:ext cx="489284" cy="25667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30B83D-049A-FD73-87A0-9DF9189E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26" y="5168224"/>
            <a:ext cx="2791104" cy="3823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3C06D0-6A1D-5CE5-27D3-6FCC6676E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626" y="5975798"/>
            <a:ext cx="5910622" cy="4283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29B98-509F-1926-CD01-361D1CCB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652" y="5186431"/>
            <a:ext cx="2370520" cy="3823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FA69-637D-630E-96D6-1AF978C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64FF1-391C-424A-381D-BDE795D3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9453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Extension to Graph-level contrastive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4EFF-1814-D96D-25B9-4E1A12F6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2" y="5987433"/>
            <a:ext cx="10908632" cy="3340925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endParaRPr lang="en-US" sz="1800" dirty="0"/>
          </a:p>
          <a:p>
            <a:endParaRPr lang="en-US" sz="1800" dirty="0">
              <a:latin typeface="LinLibertineT"/>
            </a:endParaRPr>
          </a:p>
          <a:p>
            <a:endParaRPr lang="en-US" sz="1800" dirty="0">
              <a:effectLst/>
              <a:latin typeface="LinLibertineT"/>
            </a:endParaRPr>
          </a:p>
          <a:p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C713A9-9F37-AB32-577B-A38A71915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55661"/>
              </p:ext>
            </p:extLst>
          </p:nvPr>
        </p:nvGraphicFramePr>
        <p:xfrm>
          <a:off x="1069473" y="3535975"/>
          <a:ext cx="2026653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/>
                  </a:outerShdw>
                </a:effectLst>
                <a:tableStyleId>{2D5ABB26-0587-4C30-8999-92F81FD0307C}</a:tableStyleId>
              </a:tblPr>
              <a:tblGrid>
                <a:gridCol w="2026653">
                  <a:extLst>
                    <a:ext uri="{9D8B030D-6E8A-4147-A177-3AD203B41FA5}">
                      <a16:colId xmlns:a16="http://schemas.microsoft.com/office/drawing/2014/main" val="3849491579"/>
                    </a:ext>
                  </a:extLst>
                </a:gridCol>
              </a:tblGrid>
              <a:tr h="611509"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+mn-lt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batch of graphs </a:t>
                      </a:r>
                    </a:p>
                    <a:p>
                      <a:pPr lvl="0"/>
                      <a:r>
                        <a:rPr lang="en-US" sz="1800" i="1" dirty="0">
                          <a:latin typeface="+mn-lt"/>
                        </a:rPr>
                        <a:t>B = {G</a:t>
                      </a:r>
                      <a:r>
                        <a:rPr lang="en-US" sz="1800" i="1" baseline="-25000" dirty="0">
                          <a:latin typeface="+mn-lt"/>
                        </a:rPr>
                        <a:t>1</a:t>
                      </a:r>
                      <a:r>
                        <a:rPr lang="en-US" sz="1800" i="1" dirty="0">
                          <a:latin typeface="+mn-lt"/>
                        </a:rPr>
                        <a:t>, · · · , G</a:t>
                      </a:r>
                      <a:r>
                        <a:rPr lang="en-US" sz="1800" i="1" baseline="-25000" dirty="0">
                          <a:latin typeface="+mn-lt"/>
                        </a:rPr>
                        <a:t>b</a:t>
                      </a:r>
                      <a:r>
                        <a:rPr lang="en-US" sz="1800" i="1" dirty="0">
                          <a:latin typeface="+mn-lt"/>
                        </a:rPr>
                        <a:t> }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8013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76429EB-E3AA-3BD1-8903-5C6896BF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58384"/>
              </p:ext>
            </p:extLst>
          </p:nvPr>
        </p:nvGraphicFramePr>
        <p:xfrm>
          <a:off x="7134229" y="3429000"/>
          <a:ext cx="318997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/>
                  </a:outerShdw>
                </a:effectLst>
                <a:tableStyleId>{2D5ABB26-0587-4C30-8999-92F81FD0307C}</a:tableStyleId>
              </a:tblPr>
              <a:tblGrid>
                <a:gridCol w="3189970">
                  <a:extLst>
                    <a:ext uri="{9D8B030D-6E8A-4147-A177-3AD203B41FA5}">
                      <a16:colId xmlns:a16="http://schemas.microsoft.com/office/drawing/2014/main" val="3849491579"/>
                    </a:ext>
                  </a:extLst>
                </a:gridCol>
              </a:tblGrid>
              <a:tr h="611509"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effectLst/>
                          <a:latin typeface="LinLibertineT"/>
                        </a:rPr>
                        <a:t>the augmentation of each graph </a:t>
                      </a:r>
                    </a:p>
                    <a:p>
                      <a:pPr lvl="0"/>
                      <a:r>
                        <a:rPr lang="en-US" sz="1800" dirty="0">
                          <a:effectLst/>
                          <a:latin typeface="LinLibertineT"/>
                        </a:rPr>
                        <a:t> </a:t>
                      </a:r>
                      <a:r>
                        <a:rPr lang="en-US" sz="1800" i="1" dirty="0">
                          <a:effectLst/>
                          <a:latin typeface="txsy"/>
                        </a:rPr>
                        <a:t>B</a:t>
                      </a:r>
                      <a:r>
                        <a:rPr lang="en-US" sz="1800" i="1" baseline="30000" dirty="0">
                          <a:effectLst/>
                          <a:latin typeface="rtxr"/>
                        </a:rPr>
                        <a:t>+</a:t>
                      </a:r>
                      <a:r>
                        <a:rPr lang="en-US" sz="1800" i="1" dirty="0">
                          <a:effectLst/>
                          <a:latin typeface="rtxr"/>
                        </a:rPr>
                        <a:t> = </a:t>
                      </a:r>
                      <a:r>
                        <a:rPr lang="en-US" sz="1800" i="1" dirty="0">
                          <a:effectLst/>
                          <a:latin typeface="txsy"/>
                        </a:rPr>
                        <a:t>{</a:t>
                      </a:r>
                      <a:r>
                        <a:rPr lang="en-US" sz="1800" i="1" dirty="0">
                          <a:effectLst/>
                          <a:latin typeface="LinLibertineI"/>
                        </a:rPr>
                        <a:t>G</a:t>
                      </a:r>
                      <a:r>
                        <a:rPr lang="en-US" sz="1800" i="1" baseline="-25000" dirty="0">
                          <a:effectLst/>
                          <a:latin typeface="LinLibertineT"/>
                        </a:rPr>
                        <a:t>1</a:t>
                      </a:r>
                      <a:r>
                        <a:rPr lang="en-US" sz="1800" i="1" baseline="30000" dirty="0">
                          <a:effectLst/>
                          <a:latin typeface="rtxr"/>
                        </a:rPr>
                        <a:t>+</a:t>
                      </a:r>
                      <a:r>
                        <a:rPr lang="en-US" sz="1800" i="1" dirty="0">
                          <a:effectLst/>
                          <a:latin typeface="rtxmi"/>
                        </a:rPr>
                        <a:t>, </a:t>
                      </a:r>
                      <a:r>
                        <a:rPr lang="en-US" sz="1800" i="1" dirty="0">
                          <a:effectLst/>
                          <a:latin typeface="txsy"/>
                        </a:rPr>
                        <a:t>· · · </a:t>
                      </a:r>
                      <a:r>
                        <a:rPr lang="en-US" sz="1800" i="1" dirty="0">
                          <a:effectLst/>
                          <a:latin typeface="rtxmi"/>
                        </a:rPr>
                        <a:t>,</a:t>
                      </a:r>
                      <a:r>
                        <a:rPr lang="en-US" sz="1800" i="1" dirty="0">
                          <a:effectLst/>
                          <a:latin typeface="LinLibertineI"/>
                        </a:rPr>
                        <a:t>G</a:t>
                      </a:r>
                      <a:r>
                        <a:rPr lang="en-US" sz="1800" i="1" baseline="-25000" dirty="0">
                          <a:effectLst/>
                          <a:latin typeface="LinLibertineI7"/>
                        </a:rPr>
                        <a:t>b</a:t>
                      </a:r>
                      <a:r>
                        <a:rPr lang="en-US" sz="1800" i="1" baseline="30000" dirty="0">
                          <a:effectLst/>
                          <a:latin typeface="rtxr"/>
                        </a:rPr>
                        <a:t>+</a:t>
                      </a:r>
                      <a:r>
                        <a:rPr lang="en-US" sz="1800" i="1" dirty="0">
                          <a:effectLst/>
                          <a:latin typeface="txsy"/>
                        </a:rPr>
                        <a:t>} </a:t>
                      </a:r>
                      <a:endParaRPr lang="en-US" sz="1800" i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801378"/>
                  </a:ext>
                </a:extLst>
              </a:tr>
            </a:tbl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FEEC0E91-09CB-25B4-2597-C66F4C98EFB1}"/>
              </a:ext>
            </a:extLst>
          </p:cNvPr>
          <p:cNvSpPr/>
          <p:nvPr/>
        </p:nvSpPr>
        <p:spPr>
          <a:xfrm>
            <a:off x="3357889" y="3840597"/>
            <a:ext cx="3332502" cy="17702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51208-9AFA-05BD-9A3A-C297DC206E9D}"/>
              </a:ext>
            </a:extLst>
          </p:cNvPr>
          <p:cNvSpPr txBox="1"/>
          <p:nvPr/>
        </p:nvSpPr>
        <p:spPr>
          <a:xfrm>
            <a:off x="3357889" y="3993519"/>
            <a:ext cx="3369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r>
              <a:rPr lang="en-US" sz="1600" dirty="0">
                <a:effectLst/>
              </a:rPr>
              <a:t>dge perturbation,  Feature masking 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5B0A1-67BC-F930-061A-7ED5020681CD}"/>
              </a:ext>
            </a:extLst>
          </p:cNvPr>
          <p:cNvSpPr txBox="1"/>
          <p:nvPr/>
        </p:nvSpPr>
        <p:spPr>
          <a:xfrm>
            <a:off x="3376541" y="3517075"/>
            <a:ext cx="3295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Node dropping, Subgraph sampling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0772395-8E9A-19EB-6E8B-4A966BDC3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519196"/>
                  </p:ext>
                </p:extLst>
              </p:nvPr>
            </p:nvGraphicFramePr>
            <p:xfrm>
              <a:off x="1069473" y="1961373"/>
              <a:ext cx="2026653" cy="6400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{2D5ABB26-0587-4C30-8999-92F81FD0307C}</a:tableStyleId>
                  </a:tblPr>
                  <a:tblGrid>
                    <a:gridCol w="2026653">
                      <a:extLst>
                        <a:ext uri="{9D8B030D-6E8A-4147-A177-3AD203B41FA5}">
                          <a16:colId xmlns:a16="http://schemas.microsoft.com/office/drawing/2014/main" val="3849491579"/>
                        </a:ext>
                      </a:extLst>
                    </a:gridCol>
                  </a:tblGrid>
                  <a:tr h="611509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1800" dirty="0">
                              <a:latin typeface="+mn-lt"/>
                            </a:rPr>
                            <a:t>A</a:t>
                          </a:r>
                          <a:r>
                            <a:rPr lang="en-US" sz="1800" dirty="0">
                              <a:effectLst/>
                              <a:latin typeface="+mn-lt"/>
                            </a:rPr>
                            <a:t> set of graphs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dirty="0">
                              <a:latin typeface="+mn-lt"/>
                            </a:rPr>
                            <a:t>                  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2801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B0772395-8E9A-19EB-6E8B-4A966BDC3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519196"/>
                  </p:ext>
                </p:extLst>
              </p:nvPr>
            </p:nvGraphicFramePr>
            <p:xfrm>
              <a:off x="1069473" y="1961373"/>
              <a:ext cx="2026653" cy="6400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{2D5ABB26-0587-4C30-8999-92F81FD0307C}</a:tableStyleId>
                  </a:tblPr>
                  <a:tblGrid>
                    <a:gridCol w="2026653">
                      <a:extLst>
                        <a:ext uri="{9D8B030D-6E8A-4147-A177-3AD203B41FA5}">
                          <a16:colId xmlns:a16="http://schemas.microsoft.com/office/drawing/2014/main" val="384949157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3922" r="-3750" b="-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8013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D3BDD792-4D1B-D94D-5049-B8563402A508}"/>
              </a:ext>
            </a:extLst>
          </p:cNvPr>
          <p:cNvSpPr/>
          <p:nvPr/>
        </p:nvSpPr>
        <p:spPr>
          <a:xfrm>
            <a:off x="3378598" y="2228010"/>
            <a:ext cx="2487731" cy="18466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2F056-1453-D47D-9340-F28EC3E473A0}"/>
              </a:ext>
            </a:extLst>
          </p:cNvPr>
          <p:cNvSpPr txBox="1"/>
          <p:nvPr/>
        </p:nvSpPr>
        <p:spPr>
          <a:xfrm>
            <a:off x="3967411" y="19347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6FF692DA-1CAC-3CB2-C114-E259F62FFB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518354"/>
                  </p:ext>
                </p:extLst>
              </p:nvPr>
            </p:nvGraphicFramePr>
            <p:xfrm>
              <a:off x="6325672" y="1980618"/>
              <a:ext cx="4951927" cy="6400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{2D5ABB26-0587-4C30-8999-92F81FD0307C}</a:tableStyleId>
                  </a:tblPr>
                  <a:tblGrid>
                    <a:gridCol w="4951927">
                      <a:extLst>
                        <a:ext uri="{9D8B030D-6E8A-4147-A177-3AD203B41FA5}">
                          <a16:colId xmlns:a16="http://schemas.microsoft.com/office/drawing/2014/main" val="3849491579"/>
                        </a:ext>
                      </a:extLst>
                    </a:gridCol>
                  </a:tblGrid>
                  <a:tr h="611509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1800" dirty="0">
                              <a:latin typeface="+mn-lt"/>
                            </a:rPr>
                            <a:t>One graph</a:t>
                          </a:r>
                        </a:p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block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diag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Concat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2801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6FF692DA-1CAC-3CB2-C114-E259F62FFB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518354"/>
                  </p:ext>
                </p:extLst>
              </p:nvPr>
            </p:nvGraphicFramePr>
            <p:xfrm>
              <a:off x="6325672" y="1980618"/>
              <a:ext cx="4951927" cy="6400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accent1"/>
                      </a:outerShdw>
                    </a:effectLst>
                    <a:tableStyleId>{2D5ABB26-0587-4C30-8999-92F81FD0307C}</a:tableStyleId>
                  </a:tblPr>
                  <a:tblGrid>
                    <a:gridCol w="4951927">
                      <a:extLst>
                        <a:ext uri="{9D8B030D-6E8A-4147-A177-3AD203B41FA5}">
                          <a16:colId xmlns:a16="http://schemas.microsoft.com/office/drawing/2014/main" val="384949157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3846" r="-1538" b="-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8013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80AB0790-E4D8-5218-31E3-7671AC920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68" y="5937207"/>
            <a:ext cx="9380017" cy="667730"/>
          </a:xfrm>
          <a:prstGeom prst="rect">
            <a:avLst/>
          </a:prstGeom>
        </p:spPr>
      </p:pic>
      <p:pic>
        <p:nvPicPr>
          <p:cNvPr id="34" name="Picture 33" descr="A close-up of a number&#10;&#10;Description automatically generated">
            <a:extLst>
              <a:ext uri="{FF2B5EF4-FFF2-40B4-BE49-F238E27FC236}">
                <a16:creationId xmlns:a16="http://schemas.microsoft.com/office/drawing/2014/main" id="{817E3FC8-9D78-0600-A23A-83122400A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232" y="2425655"/>
            <a:ext cx="1422400" cy="863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90D666-5862-F065-49D6-0B5696D97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965" y="4366000"/>
            <a:ext cx="3243486" cy="5051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8A59E9-8C70-81A3-1646-FC55475ED768}"/>
              </a:ext>
            </a:extLst>
          </p:cNvPr>
          <p:cNvSpPr txBox="1"/>
          <p:nvPr/>
        </p:nvSpPr>
        <p:spPr>
          <a:xfrm>
            <a:off x="981070" y="4366000"/>
            <a:ext cx="6153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The objective of adversarial graph contrastive learning </a:t>
            </a:r>
            <a:endParaRPr lang="en-US" sz="2000" dirty="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8EE8979D-4C51-92EA-81D5-F821082CCF3C}"/>
              </a:ext>
            </a:extLst>
          </p:cNvPr>
          <p:cNvSpPr/>
          <p:nvPr/>
        </p:nvSpPr>
        <p:spPr>
          <a:xfrm>
            <a:off x="5454316" y="4870554"/>
            <a:ext cx="311806" cy="5948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51ECB-4EA6-1818-1B50-E4AABDB2F647}"/>
              </a:ext>
            </a:extLst>
          </p:cNvPr>
          <p:cNvSpPr txBox="1"/>
          <p:nvPr/>
        </p:nvSpPr>
        <p:spPr>
          <a:xfrm>
            <a:off x="1208568" y="5519469"/>
            <a:ext cx="849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The final loss function of ARIEL for the graph-level contrastive learning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6079-D8D9-0347-A8C7-77BD6E0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BC17C-B8A0-5F7B-B59D-AB54B0A4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0" y="273332"/>
            <a:ext cx="5808145" cy="694605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7414-E332-6E52-FF1E-49B16D38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315453"/>
            <a:ext cx="11534273" cy="5084919"/>
          </a:xfrm>
        </p:spPr>
        <p:txBody>
          <a:bodyPr anchor="t">
            <a:normAutofit/>
          </a:bodyPr>
          <a:lstStyle/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0DF0E-3E52-FE07-70FA-B16F77FE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83278"/>
              </p:ext>
            </p:extLst>
          </p:nvPr>
        </p:nvGraphicFramePr>
        <p:xfrm>
          <a:off x="496866" y="1103648"/>
          <a:ext cx="11198268" cy="529693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68573">
                  <a:extLst>
                    <a:ext uri="{9D8B030D-6E8A-4147-A177-3AD203B41FA5}">
                      <a16:colId xmlns:a16="http://schemas.microsoft.com/office/drawing/2014/main" val="1928982247"/>
                    </a:ext>
                  </a:extLst>
                </a:gridCol>
                <a:gridCol w="8929695">
                  <a:extLst>
                    <a:ext uri="{9D8B030D-6E8A-4147-A177-3AD203B41FA5}">
                      <a16:colId xmlns:a16="http://schemas.microsoft.com/office/drawing/2014/main" val="2135530815"/>
                    </a:ext>
                  </a:extLst>
                </a:gridCol>
              </a:tblGrid>
              <a:tr h="570524"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2000" kern="100" dirty="0">
                          <a:effectLst/>
                        </a:rPr>
                        <a:t>Evaluation: </a:t>
                      </a:r>
                      <a:r>
                        <a:rPr lang="en-US" sz="2000" b="0" kern="100" dirty="0">
                          <a:effectLst/>
                        </a:rPr>
                        <a:t>Node/Graph classification task; Robustness node classification task on attacked graphs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7864"/>
                  </a:ext>
                </a:extLst>
              </a:tr>
              <a:tr h="624959"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1800" kern="100" dirty="0">
                          <a:effectLst/>
                        </a:rPr>
                        <a:t>Node-level contrastive leaning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Datasets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Eight</a:t>
                      </a:r>
                      <a:r>
                        <a:rPr lang="en-US" sz="1800" kern="100" dirty="0">
                          <a:effectLst/>
                        </a:rPr>
                        <a:t> datasets--</a:t>
                      </a:r>
                      <a:r>
                        <a:rPr lang="en-US" sz="1800" b="1" kern="100" dirty="0">
                          <a:effectLst/>
                        </a:rPr>
                        <a:t>Cora, </a:t>
                      </a:r>
                      <a:r>
                        <a:rPr lang="en-US" sz="1800" b="1" kern="100" dirty="0" err="1">
                          <a:effectLst/>
                        </a:rPr>
                        <a:t>CiteSeer</a:t>
                      </a:r>
                      <a:r>
                        <a:rPr lang="en-US" sz="1800" kern="100" dirty="0">
                          <a:effectLst/>
                        </a:rPr>
                        <a:t>, Amazon-Computers, Amazon-Photo, Coauthor-CS, Coauthor-Physics, Facebook, </a:t>
                      </a:r>
                      <a:r>
                        <a:rPr lang="en-US" sz="1800" kern="100" dirty="0" err="1">
                          <a:effectLst/>
                        </a:rPr>
                        <a:t>LastFM</a:t>
                      </a:r>
                      <a:r>
                        <a:rPr lang="en-US" sz="1800" kern="100" dirty="0">
                          <a:effectLst/>
                        </a:rPr>
                        <a:t> Asia 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13449"/>
                  </a:ext>
                </a:extLst>
              </a:tr>
              <a:tr h="957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Baseline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b="1" kern="100" dirty="0">
                          <a:effectLst/>
                        </a:rPr>
                        <a:t>Seven graph contrastive learning </a:t>
                      </a:r>
                      <a:r>
                        <a:rPr lang="en-US" sz="1800" kern="100" dirty="0">
                          <a:effectLst/>
                        </a:rPr>
                        <a:t>methods--</a:t>
                      </a:r>
                      <a:r>
                        <a:rPr lang="en-US" sz="1800" kern="100" dirty="0" err="1">
                          <a:effectLst/>
                        </a:rPr>
                        <a:t>DeepWalk</a:t>
                      </a:r>
                      <a:r>
                        <a:rPr lang="en-US" sz="1800" kern="100" dirty="0">
                          <a:effectLst/>
                        </a:rPr>
                        <a:t>, DGI, Robust DGI (RDGI), GMI, MVGRL, GRACE, GCA; </a:t>
                      </a:r>
                      <a:r>
                        <a:rPr lang="en-US" sz="1800" b="1" kern="100" dirty="0">
                          <a:effectLst/>
                        </a:rPr>
                        <a:t>Two supervised </a:t>
                      </a:r>
                      <a:r>
                        <a:rPr lang="en-US" sz="1800" kern="100" dirty="0">
                          <a:effectLst/>
                        </a:rPr>
                        <a:t>methods—GCN, Graph Attention Network (GAT).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73868"/>
                  </a:ext>
                </a:extLst>
              </a:tr>
              <a:tr h="640889"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Graph-level contrastive learning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Datasets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TUDataset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-the biochemical molecules graphs NCI1, PROTEINS, DD, and MUTAG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19016"/>
                  </a:ext>
                </a:extLst>
              </a:tr>
              <a:tr h="109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accent1"/>
                          </a:solidFill>
                          <a:effectLst/>
                        </a:rPr>
                        <a:t>Baseline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</a:rPr>
                        <a:t>Graph kernel method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s-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- graphlet kernel (GL),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Weisfeiler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-Lehman sub-tree kernel (WL), deep graph kernel (DGK); </a:t>
                      </a: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</a:rPr>
                        <a:t>Unsupervised GRL methods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- node2vec, sub2vec, graph2vec,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InfoGraph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GraphCL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09837"/>
                  </a:ext>
                </a:extLst>
              </a:tr>
              <a:tr h="1413089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10% nodes/graphs for training, 10% nodes/graphs for validation, and 80% for testing </a:t>
                      </a:r>
                    </a:p>
                    <a:p>
                      <a:pPr marL="342900" marR="0" lvl="0" indent="-342900"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Evaluation metric: Accuracy</a:t>
                      </a:r>
                    </a:p>
                    <a:p>
                      <a:pPr marL="342900" marR="0" lvl="0" indent="-342900"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Poisoning attack: </a:t>
                      </a:r>
                      <a:r>
                        <a:rPr lang="en-US" sz="1800" b="1" kern="100" dirty="0" err="1">
                          <a:effectLst/>
                        </a:rPr>
                        <a:t>Metattack</a:t>
                      </a:r>
                      <a:r>
                        <a:rPr lang="en-US" sz="1800" kern="100" dirty="0">
                          <a:effectLst/>
                        </a:rPr>
                        <a:t>, randomly mask out 20% of the node features and use </a:t>
                      </a:r>
                      <a:r>
                        <a:rPr lang="en-US" sz="1800" kern="100" dirty="0" err="1">
                          <a:effectLst/>
                        </a:rPr>
                        <a:t>Metattack</a:t>
                      </a:r>
                      <a:r>
                        <a:rPr lang="en-US" sz="1800" kern="100" dirty="0">
                          <a:effectLst/>
                        </a:rPr>
                        <a:t> to perturb 20% of the edges 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109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EC54-F14B-D7FA-2637-D76729A6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A3E16-A8A9-FD55-6982-53F15CE0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8" y="584570"/>
            <a:ext cx="4284145" cy="754339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Main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2">
                <a:extLst>
                  <a:ext uri="{FF2B5EF4-FFF2-40B4-BE49-F238E27FC236}">
                    <a16:creationId xmlns:a16="http://schemas.microsoft.com/office/drawing/2014/main" id="{D4BEB61C-1B9A-6779-530D-DA0D552431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718460"/>
                  </p:ext>
                </p:extLst>
              </p:nvPr>
            </p:nvGraphicFramePr>
            <p:xfrm>
              <a:off x="701898" y="1338910"/>
              <a:ext cx="10651902" cy="48380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Content Placeholder 2">
                <a:extLst>
                  <a:ext uri="{FF2B5EF4-FFF2-40B4-BE49-F238E27FC236}">
                    <a16:creationId xmlns:a16="http://schemas.microsoft.com/office/drawing/2014/main" id="{D4BEB61C-1B9A-6779-530D-DA0D552431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718460"/>
                  </p:ext>
                </p:extLst>
              </p:nvPr>
            </p:nvGraphicFramePr>
            <p:xfrm>
              <a:off x="701898" y="1338910"/>
              <a:ext cx="10651902" cy="48380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7" name="Picture 1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54F999E-798B-55A6-5FC1-D1AFAF676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66022"/>
            <a:ext cx="12299557" cy="4838053"/>
          </a:xfrm>
          <a:prstGeom prst="rect">
            <a:avLst/>
          </a:prstGeom>
        </p:spPr>
      </p:pic>
      <p:pic>
        <p:nvPicPr>
          <p:cNvPr id="19" name="Picture 1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ED11732-A87A-EA55-A72A-713C2EB4D1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8415" y="1338483"/>
            <a:ext cx="7538868" cy="2763514"/>
          </a:xfrm>
          <a:prstGeom prst="rect">
            <a:avLst/>
          </a:prstGeom>
        </p:spPr>
      </p:pic>
      <p:pic>
        <p:nvPicPr>
          <p:cNvPr id="21" name="Picture 20" descr="A graph of 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EE5B8E52-D48F-B7C6-EAB6-D5F47CDED8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4717" y="1425253"/>
            <a:ext cx="7419341" cy="26902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5AF4-4550-D213-AD17-CC5020C7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D3432CBE-D714-96E3-8651-066F3FA1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0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489F-8AE4-AFD8-0C67-64438E4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35" y="379046"/>
            <a:ext cx="5883442" cy="103779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Comparison &amp;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ED2E86-6E09-E78B-A50A-AFCBA6F8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58729"/>
              </p:ext>
            </p:extLst>
          </p:nvPr>
        </p:nvGraphicFramePr>
        <p:xfrm>
          <a:off x="551145" y="1253058"/>
          <a:ext cx="11200588" cy="532661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495330">
                  <a:extLst>
                    <a:ext uri="{9D8B030D-6E8A-4147-A177-3AD203B41FA5}">
                      <a16:colId xmlns:a16="http://schemas.microsoft.com/office/drawing/2014/main" val="4139783783"/>
                    </a:ext>
                  </a:extLst>
                </a:gridCol>
                <a:gridCol w="6705258">
                  <a:extLst>
                    <a:ext uri="{9D8B030D-6E8A-4147-A177-3AD203B41FA5}">
                      <a16:colId xmlns:a16="http://schemas.microsoft.com/office/drawing/2014/main" val="1824136519"/>
                    </a:ext>
                  </a:extLst>
                </a:gridCol>
              </a:tblGrid>
              <a:tr h="605419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Pro-GNN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ARIEL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40763"/>
                  </a:ext>
                </a:extLst>
              </a:tr>
              <a:tr h="6090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00" dirty="0">
                          <a:effectLst/>
                        </a:rPr>
                        <a:t>Graph(Node-level) representation learning with adversarial training, Better downstream task (classification) performance, Robust GNNs against adversarial attack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46488"/>
                  </a:ext>
                </a:extLst>
              </a:tr>
              <a:tr h="670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Structure learning: Graph properties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Graph sanitization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1"/>
                          </a:solidFill>
                          <a:effectLst/>
                        </a:rPr>
                        <a:t>Contrastive learning</a:t>
                      </a:r>
                      <a:r>
                        <a:rPr lang="en-US" sz="2000" b="0" kern="100" dirty="0">
                          <a:effectLst/>
                        </a:rPr>
                        <a:t>: Graph data-augmentation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Combine graph structure learning and contrastive learning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More robust and</a:t>
                      </a:r>
                      <a:r>
                        <a:rPr lang="en-US" sz="2000" b="0" kern="100" dirty="0">
                          <a:effectLst/>
                        </a:rPr>
                        <a:t> informative graph representation 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55288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Semi-supervised learning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1"/>
                          </a:solidFill>
                          <a:effectLst/>
                        </a:rPr>
                        <a:t>Unsupervised</a:t>
                      </a:r>
                      <a:r>
                        <a:rPr lang="en-US" sz="2000" b="0" kern="100" dirty="0">
                          <a:effectLst/>
                        </a:rPr>
                        <a:t> learning: Without labeled 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More flexible and scalable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00700"/>
                  </a:ext>
                </a:extLst>
              </a:tr>
              <a:tr h="526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Adversarial training: Edge perturbation, </a:t>
                      </a:r>
                      <a:r>
                        <a:rPr lang="en-US" altLang="zh-CN" sz="2000" b="0" kern="100" dirty="0">
                          <a:effectLst/>
                        </a:rPr>
                        <a:t>Node feature unchanged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00" dirty="0">
                          <a:effectLst/>
                        </a:rPr>
                        <a:t>Adversarial training: Edge &amp; </a:t>
                      </a:r>
                      <a:r>
                        <a:rPr lang="en-US" sz="2000" b="1" kern="100" dirty="0">
                          <a:solidFill>
                            <a:schemeClr val="accent1"/>
                          </a:solidFill>
                          <a:effectLst/>
                        </a:rPr>
                        <a:t>Node feature</a:t>
                      </a:r>
                      <a:r>
                        <a:rPr lang="en-US" sz="2000" b="0" kern="1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2000" b="0" kern="100" dirty="0">
                          <a:effectLst/>
                        </a:rPr>
                        <a:t>perturbation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12285"/>
                  </a:ext>
                </a:extLst>
              </a:tr>
              <a:tr h="5249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Node-level representation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Node-level &amp; </a:t>
                      </a:r>
                      <a:r>
                        <a:rPr lang="en-US" sz="2000" b="1" kern="100" dirty="0">
                          <a:solidFill>
                            <a:schemeClr val="accent1"/>
                          </a:solidFill>
                          <a:effectLst/>
                        </a:rPr>
                        <a:t>graph-level</a:t>
                      </a:r>
                      <a:r>
                        <a:rPr lang="en-US" sz="2000" b="0" kern="100" dirty="0">
                          <a:effectLst/>
                        </a:rPr>
                        <a:t> representation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1361"/>
                  </a:ext>
                </a:extLst>
              </a:tr>
              <a:tr h="421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Small size datasets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Diverse, larger datasets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342650"/>
                  </a:ext>
                </a:extLst>
              </a:tr>
              <a:tr h="521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Parameter analysis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Parameter analysis and </a:t>
                      </a:r>
                      <a:r>
                        <a:rPr lang="en-US" sz="2000" b="1" kern="100" dirty="0">
                          <a:solidFill>
                            <a:schemeClr val="accent1"/>
                          </a:solidFill>
                          <a:effectLst/>
                        </a:rPr>
                        <a:t>computational cost and training time</a:t>
                      </a:r>
                      <a:r>
                        <a:rPr lang="en-US" sz="2000" b="0" kern="100" dirty="0">
                          <a:effectLst/>
                        </a:rPr>
                        <a:t>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Tesla V100S GPU with 32 G memory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618602"/>
                  </a:ext>
                </a:extLst>
              </a:tr>
            </a:tbl>
          </a:graphicData>
        </a:graphic>
      </p:graphicFrame>
      <p:pic>
        <p:nvPicPr>
          <p:cNvPr id="10" name="Picture 9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596B75D0-C153-63C1-E65C-3E03F099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2347188"/>
            <a:ext cx="5139225" cy="1850121"/>
          </a:xfrm>
          <a:prstGeom prst="rect">
            <a:avLst/>
          </a:prstGeom>
        </p:spPr>
      </p:pic>
      <p:pic>
        <p:nvPicPr>
          <p:cNvPr id="12" name="Picture 1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D25F1D5-F4C6-8AA3-AF38-DE46D3244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91" y="2347188"/>
            <a:ext cx="6587044" cy="29914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A86-E313-ED01-23FA-F9B2A2BF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D3432CBE-D714-96E3-8651-066F3FA1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0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489F-8AE4-AFD8-0C67-64438E4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9" y="365125"/>
            <a:ext cx="10795001" cy="15368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Potential Improvement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3FFFBB-C357-3304-D47D-DAE89ADBE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07933"/>
              </p:ext>
            </p:extLst>
          </p:nvPr>
        </p:nvGraphicFramePr>
        <p:xfrm>
          <a:off x="558800" y="1901953"/>
          <a:ext cx="10795000" cy="384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CB66-676C-B0D2-2551-8A67841C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D6EA9-B327-1940-FEE9-46E084F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84" y="453018"/>
            <a:ext cx="10066122" cy="1113050"/>
          </a:xfrm>
        </p:spPr>
        <p:txBody>
          <a:bodyPr anchor="b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7AB8-3A7D-0044-3992-29CEC1D3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8" y="2203079"/>
            <a:ext cx="10831567" cy="37246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Graph G(V, E): A structure used to model relationships and interactions (E) between entities (V)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A702DD80-5156-D2AD-11CC-8D4B86A6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46" y="3025322"/>
            <a:ext cx="2171700" cy="2902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318EA-3836-FAB1-9EFE-7C452DA15A3B}"/>
              </a:ext>
            </a:extLst>
          </p:cNvPr>
          <p:cNvSpPr txBox="1"/>
          <p:nvPr/>
        </p:nvSpPr>
        <p:spPr>
          <a:xfrm>
            <a:off x="3716215" y="6417996"/>
            <a:ext cx="2986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cse.msu.edu</a:t>
            </a:r>
            <a:r>
              <a:rPr lang="en-US" sz="1000" dirty="0"/>
              <a:t>/~mayao4/tutorials/aaai2020/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DFFD94-DEF2-32F7-74CE-F6020D2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collage of different social networks&#10;&#10;Description automatically generated">
            <a:extLst>
              <a:ext uri="{FF2B5EF4-FFF2-40B4-BE49-F238E27FC236}">
                <a16:creationId xmlns:a16="http://schemas.microsoft.com/office/drawing/2014/main" id="{E7A963C2-EF7B-EF2F-682B-AD72CABD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270" y="3025322"/>
            <a:ext cx="6104303" cy="30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81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D3432CBE-D714-96E3-8651-066F3FA1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0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489F-8AE4-AFD8-0C67-64438E4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9" y="365126"/>
            <a:ext cx="10795001" cy="12450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Potential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48AC-58A5-521C-7E65-1F493350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10214"/>
            <a:ext cx="11074400" cy="4882661"/>
          </a:xfrm>
        </p:spPr>
        <p:txBody>
          <a:bodyPr>
            <a:normAutofit/>
          </a:bodyPr>
          <a:lstStyle/>
          <a:p>
            <a:r>
              <a:rPr lang="en-US" sz="2400" dirty="0"/>
              <a:t>Adversarial Training: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Generating adversarial 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Perturb graph data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Graph encoder: Attention Mechanism (GAT), </a:t>
            </a:r>
            <a:r>
              <a:rPr lang="en-US" sz="2400" dirty="0" err="1"/>
              <a:t>GraphSAGE</a:t>
            </a:r>
            <a:r>
              <a:rPr lang="en-US" sz="2400" dirty="0"/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CB66-676C-B0D2-2551-8A67841C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AC121-F00D-9D2F-1ED1-2A6F144C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338" y="2828416"/>
            <a:ext cx="7365934" cy="30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D3432CBE-D714-96E3-8651-066F3FA1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0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489F-8AE4-AFD8-0C67-64438E4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3442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Future Work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C3DE996-8E66-5932-7BC1-0C077DA18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41612"/>
              </p:ext>
            </p:extLst>
          </p:nvPr>
        </p:nvGraphicFramePr>
        <p:xfrm>
          <a:off x="838200" y="1741118"/>
          <a:ext cx="10515600" cy="4435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7A48-4629-5C0A-F933-8BFD34F4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8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77798-1CC8-9D17-05E0-AF252C6A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088" y="2345307"/>
            <a:ext cx="6092786" cy="212728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Q &amp; A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1" name="Graphic 70" descr="Blog">
            <a:extLst>
              <a:ext uri="{FF2B5EF4-FFF2-40B4-BE49-F238E27FC236}">
                <a16:creationId xmlns:a16="http://schemas.microsoft.com/office/drawing/2014/main" id="{7B0C2075-05CD-5C44-037B-0D92C994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D873-518F-4D22-8FA3-C4069E05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66C2F-D916-3D83-1845-395C1DA1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3" y="4071597"/>
            <a:ext cx="10515600" cy="12865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accent1"/>
                </a:solidFill>
              </a:rPr>
              <a:t>Thank you!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0080293-2FB3-5B4D-B9AA-2F1C0744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16" b="30732"/>
          <a:stretch/>
        </p:blipFill>
        <p:spPr>
          <a:xfrm>
            <a:off x="20" y="2"/>
            <a:ext cx="12191979" cy="39001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5341C-915F-4498-6685-AA31365F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D6EA9-B327-1940-FEE9-46E084F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84" y="453018"/>
            <a:ext cx="10066122" cy="1113050"/>
          </a:xfrm>
        </p:spPr>
        <p:txBody>
          <a:bodyPr anchor="b">
            <a:normAutofit/>
          </a:bodyPr>
          <a:lstStyle/>
          <a:p>
            <a:r>
              <a:rPr lang="en-US" b="1" dirty="0"/>
              <a:t>Graph Representation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37AB8-3A7D-0044-3992-29CEC1D3A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918" y="2203079"/>
                <a:ext cx="11111965" cy="372467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Goal: Learn an encoder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, mapping graph information </a:t>
                </a:r>
                <a:r>
                  <a:rPr lang="en-US" sz="2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into low-dimensional embeddings</a:t>
                </a:r>
              </a:p>
              <a:p>
                <a:r>
                  <a:rPr lang="en-US" sz="2200" dirty="0"/>
                  <a:t>Enable machine learning algorithms to work effectively with graphs for downstream tasks </a:t>
                </a:r>
              </a:p>
              <a:p>
                <a:r>
                  <a:rPr lang="en-US" sz="22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G(A, X): N</a:t>
                </a:r>
                <a:r>
                  <a:rPr lang="en-US" sz="2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ode embedding matrix</a:t>
                </a:r>
                <a:r>
                  <a:rPr lang="en-US" sz="2200" dirty="0"/>
                  <a:t> H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(A,X), </a:t>
                </a:r>
                <a:r>
                  <a:rPr lang="en-US" sz="2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graph representation R(H)</a:t>
                </a:r>
                <a:endParaRPr lang="en-US" sz="2200" dirty="0">
                  <a:effectLst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37AB8-3A7D-0044-3992-29CEC1D3A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918" y="2203079"/>
                <a:ext cx="11111965" cy="3724673"/>
              </a:xfrm>
              <a:blipFill>
                <a:blip r:embed="rId3"/>
                <a:stretch>
                  <a:fillRect l="-686" t="-1701" r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diagram of a diagram of a person&#10;&#10;Description automatically generated">
            <a:extLst>
              <a:ext uri="{FF2B5EF4-FFF2-40B4-BE49-F238E27FC236}">
                <a16:creationId xmlns:a16="http://schemas.microsoft.com/office/drawing/2014/main" id="{24205BCD-C14C-2B45-86CD-85A48C2F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8" y="3968528"/>
            <a:ext cx="4215971" cy="18321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FBA23D-30C4-CBF6-D0E3-850B4B6BDA52}"/>
              </a:ext>
            </a:extLst>
          </p:cNvPr>
          <p:cNvSpPr txBox="1"/>
          <p:nvPr/>
        </p:nvSpPr>
        <p:spPr>
          <a:xfrm>
            <a:off x="169962" y="6460677"/>
            <a:ext cx="6168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blog.reachsumit.com</a:t>
            </a:r>
            <a:r>
              <a:rPr lang="en-US" sz="1200" dirty="0"/>
              <a:t>/posts/2023/04/intro-to-graph-representation-learning/</a:t>
            </a:r>
          </a:p>
        </p:txBody>
      </p:sp>
      <p:pic>
        <p:nvPicPr>
          <p:cNvPr id="36" name="Picture 35" descr="A diagram of a matrix&#10;&#10;Description automatically generated">
            <a:extLst>
              <a:ext uri="{FF2B5EF4-FFF2-40B4-BE49-F238E27FC236}">
                <a16:creationId xmlns:a16="http://schemas.microsoft.com/office/drawing/2014/main" id="{CD5FAFE8-A4A5-8E01-667D-036C8CB15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751" y="4086669"/>
            <a:ext cx="5651500" cy="2095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AFA519-6CFE-3FD7-84D1-821DC6365231}"/>
              </a:ext>
            </a:extLst>
          </p:cNvPr>
          <p:cNvSpPr txBox="1"/>
          <p:nvPr/>
        </p:nvSpPr>
        <p:spPr>
          <a:xfrm>
            <a:off x="7075905" y="6472142"/>
            <a:ext cx="35814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syedarizvi.com</a:t>
            </a:r>
            <a:r>
              <a:rPr lang="en-US" sz="1200" dirty="0"/>
              <a:t>/blog/2024/</a:t>
            </a:r>
            <a:r>
              <a:rPr lang="en-US" sz="1200" dirty="0" err="1"/>
              <a:t>gnn</a:t>
            </a:r>
            <a:r>
              <a:rPr lang="en-US" sz="1200" dirty="0"/>
              <a:t>-basics/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1CB7E-3044-42A0-0D92-770225015D1A}"/>
              </a:ext>
            </a:extLst>
          </p:cNvPr>
          <p:cNvSpPr txBox="1"/>
          <p:nvPr/>
        </p:nvSpPr>
        <p:spPr>
          <a:xfrm>
            <a:off x="10496845" y="371733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C6684A-13E3-636D-CDEB-90B95F1CC065}"/>
              </a:ext>
            </a:extLst>
          </p:cNvPr>
          <p:cNvSpPr txBox="1"/>
          <p:nvPr/>
        </p:nvSpPr>
        <p:spPr>
          <a:xfrm>
            <a:off x="8639811" y="371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043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D6EA9-B327-1940-FEE9-46E084F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dirty="0"/>
              <a:t>Graph Neural Network (GNN)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7AB8-3A7D-0044-3992-29CEC1D3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043308"/>
            <a:ext cx="9785106" cy="329284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Powerful tools for graph representation learning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Message-passing scheme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teratively aggregating feature information from a node's neighbors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Node-level, edge-level, and graph-level task</a:t>
            </a:r>
            <a:endParaRPr lang="en-US" sz="2400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text with arrows&#10;&#10;Description automatically generated">
            <a:extLst>
              <a:ext uri="{FF2B5EF4-FFF2-40B4-BE49-F238E27FC236}">
                <a16:creationId xmlns:a16="http://schemas.microsoft.com/office/drawing/2014/main" id="{8FC8B5E0-9A9C-39E2-C45D-22E515A9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15" y="5540731"/>
            <a:ext cx="2971800" cy="48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CB3A36-3E3B-7B6A-5317-888869F6B623}"/>
              </a:ext>
            </a:extLst>
          </p:cNvPr>
          <p:cNvSpPr txBox="1"/>
          <p:nvPr/>
        </p:nvSpPr>
        <p:spPr>
          <a:xfrm>
            <a:off x="911180" y="5154436"/>
            <a:ext cx="464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  <a:r>
              <a:rPr lang="en-US" altLang="zh-CN" dirty="0"/>
              <a:t>-</a:t>
            </a:r>
            <a:r>
              <a:rPr lang="en-US" dirty="0"/>
              <a:t>layer Graph Convolution Networks(GCN)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FCD5C0A-2236-D95A-50AD-CD786347CC10}"/>
              </a:ext>
            </a:extLst>
          </p:cNvPr>
          <p:cNvSpPr/>
          <p:nvPr/>
        </p:nvSpPr>
        <p:spPr>
          <a:xfrm>
            <a:off x="793662" y="5014701"/>
            <a:ext cx="4898019" cy="1154702"/>
          </a:xfrm>
          <a:prstGeom prst="frame">
            <a:avLst>
              <a:gd name="adj1" fmla="val 878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82975B-AD3A-3FD7-17B0-D98FD80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9F5EA2B5-B762-6291-DA00-A8195B47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07" y="4373662"/>
            <a:ext cx="5081186" cy="1960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C61774-D0D5-E552-E73C-B9D9A5D48C8E}"/>
              </a:ext>
            </a:extLst>
          </p:cNvPr>
          <p:cNvSpPr txBox="1"/>
          <p:nvPr/>
        </p:nvSpPr>
        <p:spPr>
          <a:xfrm>
            <a:off x="3476904" y="6453132"/>
            <a:ext cx="814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41413"/>
                </a:solidFill>
                <a:effectLst/>
              </a:rPr>
              <a:t>Thomas N. </a:t>
            </a:r>
            <a:r>
              <a:rPr lang="en-US" sz="1200" dirty="0" err="1">
                <a:solidFill>
                  <a:srgbClr val="141413"/>
                </a:solidFill>
                <a:effectLst/>
              </a:rPr>
              <a:t>Kipf</a:t>
            </a:r>
            <a:r>
              <a:rPr lang="en-US" sz="1200" dirty="0">
                <a:solidFill>
                  <a:srgbClr val="141413"/>
                </a:solidFill>
                <a:effectLst/>
              </a:rPr>
              <a:t> and Max Welling. 2017. Semi-Supervised Classification with Graph Convolutional Networks.</a:t>
            </a:r>
          </a:p>
        </p:txBody>
      </p:sp>
    </p:spTree>
    <p:extLst>
      <p:ext uri="{BB962C8B-B14F-4D97-AF65-F5344CB8AC3E}">
        <p14:creationId xmlns:p14="http://schemas.microsoft.com/office/powerpoint/2010/main" val="14286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331B-653F-A944-9959-87A0CF3B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A82F-56D7-3F8A-70AE-6539F16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26" y="2413147"/>
            <a:ext cx="5960417" cy="3847853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</a:rPr>
              <a:t>Security and Privacy Problem: Many GNNs are vulnerable to adversarial attacks </a:t>
            </a:r>
          </a:p>
          <a:p>
            <a:r>
              <a:rPr lang="en-US" sz="2400" dirty="0"/>
              <a:t>Adversarial training enhances the robustness of GNNs </a:t>
            </a:r>
          </a:p>
          <a:p>
            <a:r>
              <a:rPr lang="en-US" sz="2400" dirty="0"/>
              <a:t>Two models: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Property-GNN (Pro-GNN): Graph properties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Adversarial Contrastive Learning (ARIEL): Graph contrastive learning</a:t>
            </a:r>
          </a:p>
        </p:txBody>
      </p:sp>
      <p:pic>
        <p:nvPicPr>
          <p:cNvPr id="5" name="Picture 4" descr="A diagram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8C868C52-8A77-8556-B1A3-7B4C3D7A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44" y="2609596"/>
            <a:ext cx="5150277" cy="34635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2918-DA2B-28B8-BF3A-313E5D5063CC}"/>
              </a:ext>
            </a:extLst>
          </p:cNvPr>
          <p:cNvSpPr txBox="1"/>
          <p:nvPr/>
        </p:nvSpPr>
        <p:spPr>
          <a:xfrm>
            <a:off x="7390423" y="6433385"/>
            <a:ext cx="415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0" dirty="0">
                <a:solidFill>
                  <a:srgbClr val="000000"/>
                </a:solidFill>
                <a:effectLst/>
              </a:rPr>
              <a:t>A Survey of Adversarial Learning on Graphs</a:t>
            </a:r>
            <a:endParaRPr lang="en-US" sz="1200" i="0" u="sng" dirty="0">
              <a:effectLst/>
              <a:hlinkClick r:id="rId3"/>
            </a:endParaRPr>
          </a:p>
          <a:p>
            <a:r>
              <a:rPr lang="en-US" sz="1200" i="0" u="sng" dirty="0">
                <a:effectLst/>
                <a:hlinkClick r:id="rId3"/>
              </a:rPr>
              <a:t>arXiv:2003.05730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650A-8AA3-4216-FB81-465E038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1E2B-DA97-907F-4D6C-232785B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Pro-GNN: Property-GNN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604A-E936-2F24-12DF-86DEABA18A11}"/>
              </a:ext>
            </a:extLst>
          </p:cNvPr>
          <p:cNvSpPr txBox="1"/>
          <p:nvPr/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200" kern="1200" dirty="0"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B3A7-10B5-702F-E8EE-3AA6AB57632B}"/>
              </a:ext>
            </a:extLst>
          </p:cNvPr>
          <p:cNvSpPr txBox="1"/>
          <p:nvPr/>
        </p:nvSpPr>
        <p:spPr>
          <a:xfrm>
            <a:off x="2868118" y="4663493"/>
            <a:ext cx="677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Wei Jin, Yao Ma, </a:t>
            </a:r>
            <a:r>
              <a:rPr lang="en-US" sz="1200" b="0" i="0" dirty="0" err="1">
                <a:effectLst/>
              </a:rPr>
              <a:t>Xiaorui</a:t>
            </a:r>
            <a:r>
              <a:rPr lang="en-US" sz="1200" b="0" i="0" dirty="0">
                <a:effectLst/>
              </a:rPr>
              <a:t> Liu, Xianfeng Tang, </a:t>
            </a:r>
            <a:r>
              <a:rPr lang="en-US" sz="1200" b="0" i="0" dirty="0" err="1">
                <a:effectLst/>
              </a:rPr>
              <a:t>Suhang</a:t>
            </a:r>
            <a:r>
              <a:rPr lang="en-US" sz="1200" b="0" i="0" dirty="0">
                <a:effectLst/>
              </a:rPr>
              <a:t> Wang, and </a:t>
            </a:r>
            <a:r>
              <a:rPr lang="en-US" sz="1200" b="0" i="0" dirty="0" err="1">
                <a:effectLst/>
              </a:rPr>
              <a:t>Jiliang</a:t>
            </a:r>
            <a:r>
              <a:rPr lang="en-US" sz="1200" b="0" i="0" dirty="0">
                <a:effectLst/>
              </a:rPr>
              <a:t> Tang. 2020. Graph Structure Learning for Robust Graph Neural Networks 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04A0-A516-54A2-0424-DEABA16A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69" y="272472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Graph Structure Learning</a:t>
            </a:r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956FAAA4-0EDF-B72D-6669-BB970FA85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815" y="3778882"/>
            <a:ext cx="5123882" cy="24082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4B1A5A-34EF-2287-C932-3FE0F01B2468}"/>
              </a:ext>
            </a:extLst>
          </p:cNvPr>
          <p:cNvSpPr txBox="1">
            <a:spLocks/>
          </p:cNvSpPr>
          <p:nvPr/>
        </p:nvSpPr>
        <p:spPr>
          <a:xfrm>
            <a:off x="1039869" y="1693605"/>
            <a:ext cx="10262715" cy="199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Graph structure properties: low-rank, sparsity, and feature smoothness</a:t>
            </a:r>
          </a:p>
          <a:p>
            <a:r>
              <a:rPr lang="en-US" sz="2400" dirty="0"/>
              <a:t>Adversarial attacks are likely to violate these graph properties </a:t>
            </a:r>
          </a:p>
          <a:p>
            <a:r>
              <a:rPr lang="en-US" sz="2400" dirty="0"/>
              <a:t>Pro-GNN: Reconstruct a clean graph &amp; Update GNN’s parameter to </a:t>
            </a:r>
            <a:r>
              <a:rPr lang="en-US" sz="2400" dirty="0">
                <a:latin typeface="LinLibertineTI"/>
              </a:rPr>
              <a:t>i</a:t>
            </a:r>
            <a:r>
              <a:rPr lang="en-US" sz="2400" dirty="0">
                <a:effectLst/>
                <a:latin typeface="LinLibertineTI"/>
              </a:rPr>
              <a:t>mprove node classification performance for unlabeled nodes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1254F-3410-E8A7-72E5-43EB912A00E7}"/>
              </a:ext>
            </a:extLst>
          </p:cNvPr>
          <p:cNvSpPr txBox="1"/>
          <p:nvPr/>
        </p:nvSpPr>
        <p:spPr>
          <a:xfrm>
            <a:off x="1793656" y="6167416"/>
            <a:ext cx="903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LinLibertineTB"/>
              </a:rPr>
              <a:t>An illustrative example on the property changes of the adjacency matrix by adversarial attacks </a:t>
            </a:r>
            <a:endParaRPr lang="en-US" dirty="0"/>
          </a:p>
        </p:txBody>
      </p:sp>
      <p:pic>
        <p:nvPicPr>
          <p:cNvPr id="4" name="Picture 3" descr="A graph of growth rate and values&#10;&#10;Description automatically generated">
            <a:extLst>
              <a:ext uri="{FF2B5EF4-FFF2-40B4-BE49-F238E27FC236}">
                <a16:creationId xmlns:a16="http://schemas.microsoft.com/office/drawing/2014/main" id="{23E824FF-C6EC-C4EA-AF5F-DD811B22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69" y="3748931"/>
            <a:ext cx="5198204" cy="24171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AA0DD-CA07-07FE-3AD2-6A7F901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41B4C-E0D9-5249-5ADB-B7892B89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35" y="248038"/>
            <a:ext cx="7634365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Framework of Pro-GNN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34D15-859D-AD34-EB5D-40076C4D0DF8}"/>
              </a:ext>
            </a:extLst>
          </p:cNvPr>
          <p:cNvSpPr txBox="1"/>
          <p:nvPr/>
        </p:nvSpPr>
        <p:spPr>
          <a:xfrm>
            <a:off x="765593" y="5221213"/>
            <a:ext cx="10660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Given G(A,X) and partial node label Y with  </a:t>
            </a:r>
            <a:r>
              <a:rPr lang="en-US" sz="2400" b="1" i="1" dirty="0"/>
              <a:t>A</a:t>
            </a:r>
            <a:r>
              <a:rPr lang="en-US" sz="2400" i="1" dirty="0"/>
              <a:t> p</a:t>
            </a:r>
            <a:r>
              <a:rPr lang="en-US" sz="2400" dirty="0"/>
              <a:t>oisoned by adversarial edges and feature matrix </a:t>
            </a:r>
            <a:r>
              <a:rPr lang="en-US" sz="2400" b="1" i="1" dirty="0"/>
              <a:t>X</a:t>
            </a:r>
            <a:r>
              <a:rPr lang="en-US" sz="2400" dirty="0"/>
              <a:t> unperturbed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Normal Edges in </a:t>
            </a:r>
            <a:r>
              <a:rPr lang="en-US" sz="2400" b="1" i="1" dirty="0"/>
              <a:t>black</a:t>
            </a:r>
            <a:r>
              <a:rPr lang="en-US" sz="2400" dirty="0"/>
              <a:t> and adversarial edges in </a:t>
            </a:r>
            <a:r>
              <a:rPr lang="en-US" sz="2400" b="1" i="1" dirty="0">
                <a:solidFill>
                  <a:srgbClr val="FF0000"/>
                </a:solidFill>
              </a:rPr>
              <a:t>red</a:t>
            </a:r>
            <a:endParaRPr lang="en-US" sz="2400" b="1" dirty="0">
              <a:effectLst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effectLst/>
              </a:rPr>
              <a:t> </a:t>
            </a:r>
            <a:r>
              <a:rPr lang="en-US" sz="2400" b="1" i="1" dirty="0"/>
              <a:t>S</a:t>
            </a:r>
            <a:r>
              <a:rPr lang="en-US" sz="2400" b="1" i="1" dirty="0">
                <a:effectLst/>
              </a:rPr>
              <a:t>imultaneously</a:t>
            </a:r>
            <a:r>
              <a:rPr lang="en-US" sz="2400" dirty="0">
                <a:effectLst/>
              </a:rPr>
              <a:t> learn a clean graph structure and the GNN parameters </a:t>
            </a:r>
            <a:r>
              <a:rPr lang="el-GR" sz="2400" i="1" dirty="0">
                <a:effectLst/>
              </a:rPr>
              <a:t>θ</a:t>
            </a:r>
            <a:endParaRPr lang="en-US" sz="2400" i="1" dirty="0"/>
          </a:p>
        </p:txBody>
      </p:sp>
      <p:pic>
        <p:nvPicPr>
          <p:cNvPr id="14" name="Picture 13" descr="A diagram of a new method&#10;&#10;Description automatically generated">
            <a:extLst>
              <a:ext uri="{FF2B5EF4-FFF2-40B4-BE49-F238E27FC236}">
                <a16:creationId xmlns:a16="http://schemas.microsoft.com/office/drawing/2014/main" id="{822C605F-78F9-6133-13D3-FB87CC12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08" y="1583759"/>
            <a:ext cx="8913761" cy="36374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221E6-3546-BEBF-5411-21C877B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FFC7-137F-6F4F-A669-B3F4AD6E03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39498</TotalTime>
  <Words>1833</Words>
  <Application>Microsoft Macintosh PowerPoint</Application>
  <PresentationFormat>Widescreen</PresentationFormat>
  <Paragraphs>294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DengXian</vt:lpstr>
      <vt:lpstr>LinLibertineI</vt:lpstr>
      <vt:lpstr>LinLibertineI7</vt:lpstr>
      <vt:lpstr>LinLibertineT</vt:lpstr>
      <vt:lpstr>LinLibertineTB</vt:lpstr>
      <vt:lpstr>LinLibertineTI</vt:lpstr>
      <vt:lpstr>rtxmi</vt:lpstr>
      <vt:lpstr>rtxr</vt:lpstr>
      <vt:lpstr>txsy</vt:lpstr>
      <vt:lpstr>Aptos</vt:lpstr>
      <vt:lpstr>Aptos Display</vt:lpstr>
      <vt:lpstr>Arial</vt:lpstr>
      <vt:lpstr>Cambria Math</vt:lpstr>
      <vt:lpstr>Courier New</vt:lpstr>
      <vt:lpstr>Helvetica</vt:lpstr>
      <vt:lpstr>Helvetica Neue Medium</vt:lpstr>
      <vt:lpstr>Wingdings</vt:lpstr>
      <vt:lpstr>Office Theme</vt:lpstr>
      <vt:lpstr>Robust Graph Representation Learning  with Adversarial Training </vt:lpstr>
      <vt:lpstr>Table of Content</vt:lpstr>
      <vt:lpstr>Introduction</vt:lpstr>
      <vt:lpstr>Graph Representation Learning</vt:lpstr>
      <vt:lpstr>Graph Neural Network (GNN)</vt:lpstr>
      <vt:lpstr>Motivation</vt:lpstr>
      <vt:lpstr>Pro-GNN: Property-GNN</vt:lpstr>
      <vt:lpstr>Graph Structure Learning</vt:lpstr>
      <vt:lpstr>Overall Framework of Pro-GNN</vt:lpstr>
      <vt:lpstr>Objective Function</vt:lpstr>
      <vt:lpstr>Optimization Algorithm</vt:lpstr>
      <vt:lpstr>Pro-GNN Training Algorithm</vt:lpstr>
      <vt:lpstr>Experimental Settings</vt:lpstr>
      <vt:lpstr>Main Results </vt:lpstr>
      <vt:lpstr>ARIEL: Adversarial GRaph ContrastIvE Learning</vt:lpstr>
      <vt:lpstr>Graph Contrastive Learning</vt:lpstr>
      <vt:lpstr>Adversarial GRaph ContrastIvE Learning</vt:lpstr>
      <vt:lpstr> Overview  of  ARIEL Framework</vt:lpstr>
      <vt:lpstr>InfoNCE loss </vt:lpstr>
      <vt:lpstr>Node-level Contrastive Learning</vt:lpstr>
      <vt:lpstr>Adversarial training</vt:lpstr>
      <vt:lpstr>Adversarial Graph Contrastive learning</vt:lpstr>
      <vt:lpstr>Information Regularization</vt:lpstr>
      <vt:lpstr>Algorithm  of  Ariel</vt:lpstr>
      <vt:lpstr>Extension to Graph-level contrastive learning</vt:lpstr>
      <vt:lpstr>Experiments</vt:lpstr>
      <vt:lpstr>Main Results</vt:lpstr>
      <vt:lpstr>Comparison &amp; Analysis</vt:lpstr>
      <vt:lpstr>Potential Improvement</vt:lpstr>
      <vt:lpstr>Potential Improvement</vt:lpstr>
      <vt:lpstr>Future Work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Haijing Zhang</dc:creator>
  <cp:lastModifiedBy>Haijing Zhang</cp:lastModifiedBy>
  <cp:revision>15</cp:revision>
  <dcterms:created xsi:type="dcterms:W3CDTF">2024-08-26T15:40:04Z</dcterms:created>
  <dcterms:modified xsi:type="dcterms:W3CDTF">2024-09-23T12:33:46Z</dcterms:modified>
</cp:coreProperties>
</file>