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9" r:id="rId2"/>
    <p:sldId id="262" r:id="rId3"/>
    <p:sldId id="297" r:id="rId4"/>
    <p:sldId id="338" r:id="rId5"/>
    <p:sldId id="340" r:id="rId6"/>
    <p:sldId id="339" r:id="rId7"/>
    <p:sldId id="341" r:id="rId8"/>
    <p:sldId id="317" r:id="rId9"/>
    <p:sldId id="344" r:id="rId10"/>
    <p:sldId id="342" r:id="rId11"/>
    <p:sldId id="299" r:id="rId12"/>
    <p:sldId id="322" r:id="rId13"/>
    <p:sldId id="343" r:id="rId14"/>
    <p:sldId id="349" r:id="rId15"/>
    <p:sldId id="347" r:id="rId16"/>
    <p:sldId id="346" r:id="rId17"/>
    <p:sldId id="351" r:id="rId18"/>
    <p:sldId id="350" r:id="rId19"/>
    <p:sldId id="330" r:id="rId20"/>
    <p:sldId id="305" r:id="rId21"/>
    <p:sldId id="329" r:id="rId22"/>
    <p:sldId id="345" r:id="rId23"/>
    <p:sldId id="352" r:id="rId24"/>
    <p:sldId id="353" r:id="rId25"/>
    <p:sldId id="336" r:id="rId26"/>
    <p:sldId id="354" r:id="rId27"/>
    <p:sldId id="355" r:id="rId28"/>
    <p:sldId id="357" r:id="rId29"/>
    <p:sldId id="356" r:id="rId30"/>
    <p:sldId id="359" r:id="rId31"/>
    <p:sldId id="360" r:id="rId32"/>
    <p:sldId id="335" r:id="rId33"/>
    <p:sldId id="334" r:id="rId34"/>
    <p:sldId id="314"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ECECEC"/>
    <a:srgbClr val="404040"/>
    <a:srgbClr val="D9D9D9"/>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4" autoAdjust="0"/>
    <p:restoredTop sz="94660"/>
  </p:normalViewPr>
  <p:slideViewPr>
    <p:cSldViewPr snapToGrid="0" showGuides="1">
      <p:cViewPr varScale="1">
        <p:scale>
          <a:sx n="83" d="100"/>
          <a:sy n="83" d="100"/>
        </p:scale>
        <p:origin x="52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0T22:20:38.077"/>
    </inkml:context>
    <inkml:brush xml:id="br0">
      <inkml:brushProperty name="width" value="0.035" units="cm"/>
      <inkml:brushProperty name="height" value="0.035" units="cm"/>
      <inkml:brushProperty name="color" value="#E71224"/>
    </inkml:brush>
  </inkml:definitions>
  <inkml:trace contextRef="#ctx0" brushRef="#br0">121 1136 24575,'0'-2'0,"1"-1"0,0 1 0,0-1 0,0 1 0,1 0 0,-1 0 0,0-1 0,1 1 0,-1 0 0,1 0 0,2-2 0,8-10 0,344-507 0,-317 469 0,2 1 0,3 3 0,2 1 0,1 3 0,3 1 0,1 3 0,82-49 0,62-14 0,-170 92 0,0 2 0,1 0 0,0 2 0,0 1 0,1 1 0,35-2 0,65 7 0,0 7 0,164 28 0,-4 9-391,458 132 0,-682-157 391,-1 4 0,0 2 0,-2 2 0,83 53 0,-128-69 24,-1 0 0,-1 1 0,0 0 0,-1 1 0,0 0 0,-1 1 0,0 0 0,-1 1 0,-1 0 0,0 1 0,-1 0 1,-1 0-1,5 18 0,5 23 118,-3 1 0,11 92 0,-17-97-123,73 309-19,31-6 0,-77-250 0,-29-88 0,3 7 0,-2 0 0,9 53 0,-15-72 0,0 1 0,-1 0 0,0 0 0,0 0 0,-1 0 0,0 0 0,0 0 0,0 0 0,-1 0 0,0 0 0,-1-1 0,1 1 0,-1-1 0,0 0 0,-1 0 0,-6 9 0,-8 4 0,-1-1 0,-1-1 0,0 0 0,-45 25 0,54-34 0,-104 63-133,-2-4 0,-4-5 0,-2-6 0,-3-5 0,-2-5 0,-156 33 0,87-42 133,0-10 0,-250 4 0,-403-39 0,556 0 0,280 8 6,-3 0 69,0-1-1,0 0 1,-20-5-1,32 4-38,-1 1 1,1-1-1,-1 0 0,1-1 1,0 0-1,-1 1 0,2-2 1,-1 1-1,0 0 0,1-1 0,-1 0 1,-7-9-1,-14-22-5,2-1 0,1-2 0,2 0 0,-29-74 0,13 8-31,-35-161 0,55 196 0,-124-622 0,134 655 0,-30-189 0,32 177 0,1 0 0,6-82 0,-1 125 0,-1 0 0,2 0 0,-1 0 0,0 0 0,1 0 0,0 0 0,0 0 0,1 1 0,-1-1 0,1 1 0,0 0 0,0-1 0,0 1 0,7-6 0,5-2 0,0-1 0,30-16 0,-23 14 0,539-321-1365,-429 262-5461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0T22:20:39.791"/>
    </inkml:context>
    <inkml:brush xml:id="br0">
      <inkml:brushProperty name="width" value="0.035" units="cm"/>
      <inkml:brushProperty name="height" value="0.035" units="cm"/>
      <inkml:brushProperty name="color" value="#E71224"/>
    </inkml:brush>
  </inkml:definitions>
  <inkml:trace contextRef="#ctx0" brushRef="#br0">37 1297 24575,'5'-1'0,"1"1"0,-1-1 0,0-1 0,1 1 0,9-5 0,6-2 0,198-74 0,-108 37 0,-24 12-6,663-242-334,-564 217 243,3 8-1,218-27 1,307 27-459,2 51-203,-508 1 696,26-1-49,373 13-295,-450 0 407,-1 7 0,-1 7 0,245 77 0,-334-83 46,110 52 0,-147-59 74,-1 1-1,0 2 0,-1 1 0,-1 1 0,43 43 0,-36-26 331,-3 0 1,33 53-1,41 88-140,-68-115-243,147 292-67,-158-296 0,-2 2 0,-4-1 0,-2 2 0,12 82 0,-22-72 0,-2 1 0,-4 0 0,-15 132 0,-6-72 0,-42 149 0,47-225 0,-2-1 0,-3-1 0,-31 62 0,40-96 0,0-2 0,-1 1 0,-1-2 0,-1 1 0,-1-2 0,0 0 0,-1-1 0,-1 0 0,0-1 0,-1-1 0,-25 15 0,10-13 0,-1-1 0,0-1 0,-1-2 0,-1-1 0,-55 9 0,-189 12 0,-440-11-951,475-28 698,-287-48-1,-239-82-1158,-604-176 735,670 130 541,597 151 96,-183-80 0,220 78 258,0-4 1,3-2-1,-82-65 1,102 64 352,3-3 1,2-2-1,1-1 1,-62-96 0,92 124-569,1 0 1,1-1-1,1-1 0,0 0 1,2 0-1,1-1 1,0 1-1,2-1 1,-3-30-1,3-5-4,3-1 0,8-82 0,3 63-52,3 0 0,4 1 1,3 1-1,3 0 0,4 2 0,61-122 0,-26 82-73,5 3-1,5 3 1,111-128-1,-114 155 127,4 3 0,3 4 0,3 3 0,3 4 0,114-71 0,-178 125-135,2 0-1,0 2 1,0 0-1,0 2 1,1 0-1,1 1 1,-1 1-1,36-5 1,-15 10-5961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0T22:20:41.41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0:10:19.059"/>
    </inkml:context>
    <inkml:brush xml:id="br0">
      <inkml:brushProperty name="width" value="0.035" units="cm"/>
      <inkml:brushProperty name="height" value="0.035" units="cm"/>
      <inkml:brushProperty name="color" value="#E71224"/>
    </inkml:brush>
  </inkml:definitions>
  <inkml:trace contextRef="#ctx0" brushRef="#br0">0 0 24575,'1'1'0,"-1"0"0,1 0 0,-1 0 0,1 0 0,-1 0 0,1 0 0,0 0 0,0 0 0,-1-1 0,1 1 0,0 0 0,0 0 0,0-1 0,0 1 0,0 0 0,0-1 0,0 1 0,0-1 0,0 0 0,0 1 0,0-1 0,0 0 0,0 1 0,0-1 0,0 0 0,0 0 0,0 0 0,0 0 0,1 0 0,0 0 0,0 0 0,76 8 0,130-4 0,-119-4 0,425-2 0,275 4 0,-629 9 0,224 44 0,-156-18 0,-123-27 0,208-7 0,-175-6 0,1858 1 0,-1069 3 0,3216-1 0,-4073-3 0,-1-4 0,82-18 0,48-6 0,255 7 0,6 26 0,-140 1 0,1661-3-1365,-1935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2024/11/10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1774415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FBE4D-619C-F29C-5CC2-30F57694E7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9AF72B-F9DB-DD8D-E161-6A9AD91968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51DBDE8-1F79-8C2F-95B9-6FDAEF95B16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0132419-BFC8-A4E8-DDF0-D3B91DDE8A89}"/>
              </a:ext>
            </a:extLst>
          </p:cNvPr>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176243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262987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0408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F9283-0173-6C7A-274E-5039B3FEEF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0E8B954-D80F-48D8-7ACB-0CB7FBCD6C6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E85EBB-C074-1016-4EC7-C5BF6D348F7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E507691-BE79-1C55-6118-1886E3DA29B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6087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6E9FF-4C0C-1896-33B7-24B978770A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8CEE4B-ECC2-74C6-CBCB-6B9FF9BF9EF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6D75CF3-E96B-CCAC-39FC-AD8F7D37885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ACA41-A944-AAFA-439C-7ABBE8A9F56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1823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3AE55-E8E9-8AE4-F67E-D050F48E2F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8FE1994-AC4E-B482-F1D9-6B8D697AF06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674BC32-2D9F-E9EE-99B9-2FEEC592B70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E603CDC-526A-5F48-3EAD-D880EF2A1ED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6181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DD9EC-BD2E-3DF5-0299-A1F16777FE0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F4A319-7CDE-F298-0666-EAE55660049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A5F1F0B-9A51-1F09-87C5-197F50AECD5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C34D7B1-E558-C74A-24D9-EC3AB5FE936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3628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6B574-AA86-BA32-FE90-1EC9D33BE8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0794E95-590C-4448-8D5A-45234ED634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647AE5-5918-EFC6-CD69-16DB0FE8121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89E9844-8AF9-ECFD-4AEB-080A90EA9D0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4882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7CD29-D033-363E-75E8-85447A0D89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7ABF86-E19A-7C58-78EB-CFEDDFE0772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CE71F9-C52D-26D2-DA63-74792B7EE41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CA81910-E4F6-B08A-6194-33AC235D8F0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635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436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2420009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129895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8494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03197-E57A-F6E8-A547-3123AD0223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EA5753-CDAB-E04D-06A2-231C6527FA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676E26-8577-62A2-FB2C-8CEF4AC171F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1BF8B2F-7497-2986-B40D-A36AD1A0D48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372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79FEA-BDCA-8F03-E1EA-92A3977AE8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D9660D-308F-4FE9-0D4A-CE88AB72AA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EB72EE-0228-83AB-84E5-13FF636F535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E5BB77A-AA5D-4F98-AFA8-84F9F4C322C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071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0928E-3345-DF86-090E-510500C015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F96029-1012-F2BE-C1CA-095D84411D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399AEF2-92FC-EEA3-183F-711936EBF05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B23E69A-6962-54F4-D22B-3233FF89DB3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74610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697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FE95C-4BE4-898A-B8AF-0EB63F32EE4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808A66-B48B-B2FC-3D19-9AE26AF0A78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F35A35-02F5-5231-14FA-C68628C20E8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20D683C-2CB3-2794-AAD8-3C8C538FA71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747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EFD5D-5C5E-DF46-03D8-40C76F32B7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43D913-DBB9-FAD5-0BD2-02DA41112FA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DE95DE-5F91-4FA0-7BFC-7B111BBD052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972363D-7802-896A-5002-CFBFDEAB744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711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802C2-D1D3-1FDC-2E25-F8645B09DD8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D864AF-33F3-83CC-DAA8-EFA6E66976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E39FA3-32D8-A71F-41BF-1D33F70FA4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FF5B269-B6DB-6CAF-2773-3F365617D81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4474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43FA2-CD36-36DF-96EA-21D59F5DBB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058198-96BA-CA82-5011-56E64236B1A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E58A15-05B0-8ABC-5EBE-6D0A5F10E46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EBB940E-CF92-FC47-C974-E56CD02EC4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17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947351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00D7F-DE89-9E9B-568D-BB69697870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EC0486-EB9F-74FB-8A49-391DD76059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81EDF4-3538-8B36-E0CD-7EC49D7A650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68CA467-C9B2-E9B2-D059-4B6E4847969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76524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C4213-1066-3F8A-4E76-839D25E9D9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F11BFB-C1BE-29F3-7D55-983EB7DBF3B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B181CB-EC35-A2E8-23BA-17676FFD783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DE2BEEB-15C7-1825-1E27-66A347B4C22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7629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32</a:t>
            </a:fld>
            <a:endParaRPr lang="zh-CN" altLang="en-US"/>
          </a:p>
        </p:txBody>
      </p:sp>
    </p:spTree>
    <p:extLst>
      <p:ext uri="{BB962C8B-B14F-4D97-AF65-F5344CB8AC3E}">
        <p14:creationId xmlns:p14="http://schemas.microsoft.com/office/powerpoint/2010/main" val="4122066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34</a:t>
            </a:fld>
            <a:endParaRPr lang="zh-CN" altLang="en-US"/>
          </a:p>
        </p:txBody>
      </p:sp>
    </p:spTree>
    <p:extLst>
      <p:ext uri="{BB962C8B-B14F-4D97-AF65-F5344CB8AC3E}">
        <p14:creationId xmlns:p14="http://schemas.microsoft.com/office/powerpoint/2010/main" val="75232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4CC82-88CA-6CF8-442E-B66C638CAC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46057E4-25EE-F0BF-E4D6-396B3ECD74A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B5ED61D-EB5D-F8AC-5FF3-92D8766A30A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C977B9C-F210-F890-D934-2D84678B0E59}"/>
              </a:ext>
            </a:extLst>
          </p:cNvPr>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113882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9660D-B621-8363-99EB-1921ED9F65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D2613D-EAEE-9FF0-F09F-55CE1CE1A5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7398E71-8A97-CAB9-C645-D07FA568A74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A4FB005-5545-7643-69ED-155CFEE8EC9B}"/>
              </a:ext>
            </a:extLst>
          </p:cNvPr>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233855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FC718-8A81-C6EA-D745-39C986EFFF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DCA9155-5677-DD9E-9449-B613AE5D1F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D8EF6C-8B5D-86D3-7D05-1CA7A26056B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4EDAACD-2985-006C-CDA2-E2424744191B}"/>
              </a:ext>
            </a:extLst>
          </p:cNvPr>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318576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0C612-D2C9-CF7B-B10D-BC4325F248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B4ABD9-D3A4-9D83-973E-540BE1FCA42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23E506A-D24A-C8ED-E610-E9B20F35F9C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66BD00B-101E-F0ED-F24F-4FFD01F0245A}"/>
              </a:ext>
            </a:extLst>
          </p:cNvPr>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244441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125269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24BFD-09F2-B630-8A55-A0A48CB3C9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29849E-E8A8-6372-00ED-DB99B6F6D5F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8FFE689-AFBF-EF34-128E-0499054AFF5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0BD886-5BDA-3C9C-77AC-D34D7B91EFD1}"/>
              </a:ext>
            </a:extLst>
          </p:cNvPr>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31319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9">
            <a:extLst>
              <a:ext uri="{FF2B5EF4-FFF2-40B4-BE49-F238E27FC236}">
                <a16:creationId xmlns:a16="http://schemas.microsoft.com/office/drawing/2014/main" id="{A78664F5-8651-683D-DD3F-9B7B6DA4D035}"/>
              </a:ext>
            </a:extLst>
          </p:cNvPr>
          <p:cNvSpPr>
            <a:spLocks noGrp="1"/>
          </p:cNvSpPr>
          <p:nvPr>
            <p:ph type="dt" sz="half" idx="10"/>
          </p:nvPr>
        </p:nvSpPr>
        <p:spPr/>
        <p:txBody>
          <a:bodyPr/>
          <a:lstStyle/>
          <a:p>
            <a:fld id="{C3E5EFF3-32C3-42EA-9D1E-B9E0979E64FD}" type="datetime1">
              <a:rPr lang="zh-CN" altLang="en-US" smtClean="0"/>
              <a:t>2024/11/11</a:t>
            </a:fld>
            <a:endParaRPr lang="zh-CN" altLang="en-US"/>
          </a:p>
        </p:txBody>
      </p:sp>
      <p:sp>
        <p:nvSpPr>
          <p:cNvPr id="11" name="页脚占位符 10">
            <a:extLst>
              <a:ext uri="{FF2B5EF4-FFF2-40B4-BE49-F238E27FC236}">
                <a16:creationId xmlns:a16="http://schemas.microsoft.com/office/drawing/2014/main" id="{BC6635FD-29FC-0524-62C9-9703CC386919}"/>
              </a:ext>
            </a:extLst>
          </p:cNvPr>
          <p:cNvSpPr>
            <a:spLocks noGrp="1"/>
          </p:cNvSpPr>
          <p:nvPr>
            <p:ph type="ftr" sz="quarter" idx="11"/>
          </p:nvPr>
        </p:nvSpPr>
        <p:spPr/>
        <p:txBody>
          <a:bodyPr/>
          <a:lstStyle/>
          <a:p>
            <a:endParaRPr lang="zh-CN" altLang="en-US"/>
          </a:p>
        </p:txBody>
      </p:sp>
      <p:sp>
        <p:nvSpPr>
          <p:cNvPr id="12" name="灯片编号占位符 11">
            <a:extLst>
              <a:ext uri="{FF2B5EF4-FFF2-40B4-BE49-F238E27FC236}">
                <a16:creationId xmlns:a16="http://schemas.microsoft.com/office/drawing/2014/main" id="{DF513E82-925E-B9BE-3265-DCE4CBECA546}"/>
              </a:ext>
            </a:extLst>
          </p:cNvPr>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0EAD57-88F3-443B-B926-CA4FCF33E20B}" type="datetime1">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2B246D-EEA7-434B-997B-6A7244B58FC4}" type="datetime1">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1672BCA-CF85-0083-70D5-08C24D9DA610}"/>
              </a:ext>
            </a:extLst>
          </p:cNvPr>
          <p:cNvSpPr>
            <a:spLocks noGrp="1"/>
          </p:cNvSpPr>
          <p:nvPr>
            <p:ph type="dt" sz="half" idx="10"/>
          </p:nvPr>
        </p:nvSpPr>
        <p:spPr/>
        <p:txBody>
          <a:bodyPr/>
          <a:lstStyle/>
          <a:p>
            <a:fld id="{C3E5EFF3-32C3-42EA-9D1E-B9E0979E64FD}" type="datetime1">
              <a:rPr lang="zh-CN" altLang="en-US" smtClean="0"/>
              <a:t>2024/11/11</a:t>
            </a:fld>
            <a:endParaRPr lang="zh-CN" altLang="en-US"/>
          </a:p>
        </p:txBody>
      </p:sp>
      <p:sp>
        <p:nvSpPr>
          <p:cNvPr id="8" name="页脚占位符 7">
            <a:extLst>
              <a:ext uri="{FF2B5EF4-FFF2-40B4-BE49-F238E27FC236}">
                <a16:creationId xmlns:a16="http://schemas.microsoft.com/office/drawing/2014/main" id="{5A4A516D-B49F-A33E-6CC5-319D30BE85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28F5E4-9514-6AD8-5F2F-0BB95FB5DC3B}"/>
              </a:ext>
            </a:extLst>
          </p:cNvPr>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DADB128-14B4-459D-ACEF-B76875E1B9F3}" type="datetime1">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1BAD07C-EAF4-413C-811E-64E2C9CC686C}" type="datetime1">
              <a:rPr lang="zh-CN" altLang="en-US" smtClean="0"/>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D59FD91-51F1-479A-B6BD-9C8377485929}" type="datetime1">
              <a:rPr lang="zh-CN" altLang="en-US" smtClean="0"/>
              <a:t>2024/11/11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11D29F-6862-4C9B-9357-C2A2EBFB0B78}" type="datetime1">
              <a:rPr lang="zh-CN" altLang="en-US" smtClean="0"/>
              <a:t>2024/11/11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D4ACE7-22C0-4489-85DC-7C6B0FC1FB8F}" type="datetime1">
              <a:rPr lang="zh-CN" altLang="en-US" smtClean="0"/>
              <a:t>2024/11/11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0CE5FDE-731C-47BB-8320-EAC3CA7EB841}" type="datetime1">
              <a:rPr lang="zh-CN" altLang="en-US" smtClean="0"/>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2A94C6B-340D-4AAE-823F-70AB6A959331}" type="datetime1">
              <a:rPr lang="zh-CN" altLang="en-US" smtClean="0"/>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5EFF3-32C3-42EA-9D1E-B9E0979E64FD}" type="datetime1">
              <a:rPr lang="zh-CN" altLang="en-US" smtClean="0"/>
              <a:t>2024/11/11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tint val="75000"/>
                  </a:schemeClr>
                </a:solidFill>
              </a:defRPr>
            </a:lvl1pPr>
          </a:lstStyle>
          <a:p>
            <a:fld id="{B9E38970-8790-42ED-BDAA-B4F075DE2BCF}" type="slidenum">
              <a:rPr lang="zh-CN" altLang="en-US" smtClean="0"/>
              <a:pPr/>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463614" y="1779034"/>
            <a:ext cx="10298464" cy="1200329"/>
          </a:xfrm>
          <a:prstGeom prst="rect">
            <a:avLst/>
          </a:prstGeom>
          <a:noFill/>
        </p:spPr>
        <p:txBody>
          <a:bodyPr wrap="square" rtlCol="0">
            <a:spAutoFit/>
          </a:bodyPr>
          <a:lstStyle/>
          <a:p>
            <a:r>
              <a:rPr lang="en-US" altLang="zh-CN" sz="3600" b="1" i="0" u="none" strike="noStrike" baseline="0">
                <a:latin typeface="NimbusRomNo9L-Regu"/>
              </a:rPr>
              <a:t>LOCUS</a:t>
            </a:r>
            <a:r>
              <a:rPr lang="en-US" altLang="zh-CN" sz="3600" b="1">
                <a:latin typeface="NimbusRomNo9L-Regu"/>
              </a:rPr>
              <a:t>:</a:t>
            </a:r>
            <a:r>
              <a:rPr lang="en-US" altLang="zh-CN" sz="3600" b="1" i="0" u="none" strike="noStrike" baseline="0">
                <a:latin typeface="NimbusRomNo9L-Regu"/>
              </a:rPr>
              <a:t> User-Perceived Delay-Aware Service Placement and User Allocation in MEC Environment</a:t>
            </a:r>
            <a:endParaRPr lang="zh-CN" altLang="en-US" sz="3600" b="1"/>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E3C1A79-9A40-DC27-D797-95A3FA4476F3}"/>
              </a:ext>
            </a:extLst>
          </p:cNvPr>
          <p:cNvSpPr txBox="1"/>
          <p:nvPr/>
        </p:nvSpPr>
        <p:spPr>
          <a:xfrm>
            <a:off x="292287" y="4285299"/>
            <a:ext cx="1315425" cy="369332"/>
          </a:xfrm>
          <a:prstGeom prst="rect">
            <a:avLst/>
          </a:prstGeom>
          <a:noFill/>
        </p:spPr>
        <p:txBody>
          <a:bodyPr wrap="none" rtlCol="0">
            <a:spAutoFit/>
          </a:bodyPr>
          <a:lstStyle/>
          <a:p>
            <a:r>
              <a:rPr lang="en-US" altLang="zh-CN"/>
              <a:t>1st </a:t>
            </a:r>
            <a:r>
              <a:rPr lang="en-US" altLang="zh-CN" sz="1800" b="0" i="0" u="none" strike="noStrike" baseline="0">
                <a:latin typeface="LinLibertineT"/>
              </a:rPr>
              <a:t>Yu Chen</a:t>
            </a:r>
            <a:endParaRPr lang="zh-CN" altLang="en-US"/>
          </a:p>
        </p:txBody>
      </p:sp>
      <p:sp>
        <p:nvSpPr>
          <p:cNvPr id="3" name="文本框 2">
            <a:extLst>
              <a:ext uri="{FF2B5EF4-FFF2-40B4-BE49-F238E27FC236}">
                <a16:creationId xmlns:a16="http://schemas.microsoft.com/office/drawing/2014/main" id="{001B3479-A333-E63E-E2CE-8814853004D1}"/>
              </a:ext>
            </a:extLst>
          </p:cNvPr>
          <p:cNvSpPr txBox="1"/>
          <p:nvPr/>
        </p:nvSpPr>
        <p:spPr>
          <a:xfrm>
            <a:off x="2548008" y="4277011"/>
            <a:ext cx="1795684" cy="369332"/>
          </a:xfrm>
          <a:prstGeom prst="rect">
            <a:avLst/>
          </a:prstGeom>
          <a:noFill/>
        </p:spPr>
        <p:txBody>
          <a:bodyPr wrap="none" rtlCol="0">
            <a:spAutoFit/>
          </a:bodyPr>
          <a:lstStyle/>
          <a:p>
            <a:pPr algn="l"/>
            <a:r>
              <a:rPr lang="en-US" altLang="zh-CN" sz="1800" b="0" i="0" u="none" strike="noStrike" baseline="0">
                <a:latin typeface="NimbusRomNo9L-Regu"/>
              </a:rPr>
              <a:t>2nd </a:t>
            </a:r>
            <a:r>
              <a:rPr lang="en-US" altLang="zh-CN" sz="1800" b="0" i="0" u="none" strike="noStrike" baseline="0">
                <a:latin typeface="LinLibertineT"/>
              </a:rPr>
              <a:t>Sheng Zhang</a:t>
            </a:r>
            <a:endParaRPr lang="zh-CN" altLang="en-US"/>
          </a:p>
        </p:txBody>
      </p:sp>
      <p:sp>
        <p:nvSpPr>
          <p:cNvPr id="4" name="文本框 3">
            <a:extLst>
              <a:ext uri="{FF2B5EF4-FFF2-40B4-BE49-F238E27FC236}">
                <a16:creationId xmlns:a16="http://schemas.microsoft.com/office/drawing/2014/main" id="{0801024D-09CC-27C1-EB2D-D47F78A168E1}"/>
              </a:ext>
            </a:extLst>
          </p:cNvPr>
          <p:cNvSpPr txBox="1"/>
          <p:nvPr/>
        </p:nvSpPr>
        <p:spPr>
          <a:xfrm>
            <a:off x="4679629" y="4302976"/>
            <a:ext cx="1259960" cy="369332"/>
          </a:xfrm>
          <a:prstGeom prst="rect">
            <a:avLst/>
          </a:prstGeom>
          <a:noFill/>
        </p:spPr>
        <p:txBody>
          <a:bodyPr wrap="none" rtlCol="0">
            <a:spAutoFit/>
          </a:bodyPr>
          <a:lstStyle/>
          <a:p>
            <a:pPr algn="l"/>
            <a:r>
              <a:rPr lang="en-US" altLang="zh-CN" sz="1800" b="0" i="0" u="none" strike="noStrike" baseline="0">
                <a:latin typeface="NimbusRomNo9L-Regu"/>
              </a:rPr>
              <a:t>3</a:t>
            </a:r>
            <a:r>
              <a:rPr lang="en-US" altLang="zh-CN">
                <a:latin typeface="NimbusRomNo9L-Regu"/>
              </a:rPr>
              <a:t>rd</a:t>
            </a:r>
            <a:r>
              <a:rPr lang="en-US" altLang="zh-CN" sz="1800" b="0" i="0" u="none" strike="noStrike" baseline="0">
                <a:latin typeface="NimbusRomNo9L-Regu"/>
              </a:rPr>
              <a:t> </a:t>
            </a:r>
            <a:r>
              <a:rPr lang="en-US" altLang="zh-CN" sz="1800" b="0" i="0" u="none" strike="noStrike" baseline="0">
                <a:latin typeface="LinLibertineT"/>
              </a:rPr>
              <a:t>Yibo Jin</a:t>
            </a:r>
            <a:endParaRPr lang="zh-CN" altLang="en-US"/>
          </a:p>
        </p:txBody>
      </p:sp>
      <p:sp>
        <p:nvSpPr>
          <p:cNvPr id="5" name="文本框 4">
            <a:extLst>
              <a:ext uri="{FF2B5EF4-FFF2-40B4-BE49-F238E27FC236}">
                <a16:creationId xmlns:a16="http://schemas.microsoft.com/office/drawing/2014/main" id="{596C2259-077C-D081-DD90-0E1876A6F8EB}"/>
              </a:ext>
            </a:extLst>
          </p:cNvPr>
          <p:cNvSpPr txBox="1"/>
          <p:nvPr/>
        </p:nvSpPr>
        <p:spPr>
          <a:xfrm>
            <a:off x="6382459" y="4297571"/>
            <a:ext cx="1963999" cy="369332"/>
          </a:xfrm>
          <a:prstGeom prst="rect">
            <a:avLst/>
          </a:prstGeom>
          <a:noFill/>
        </p:spPr>
        <p:txBody>
          <a:bodyPr wrap="none" rtlCol="0">
            <a:spAutoFit/>
          </a:bodyPr>
          <a:lstStyle/>
          <a:p>
            <a:pPr algn="l"/>
            <a:r>
              <a:rPr lang="en-US" altLang="zh-CN" sz="1800" b="0" i="0" u="none" strike="noStrike" baseline="0">
                <a:latin typeface="NimbusRomNo9L-Regu"/>
              </a:rPr>
              <a:t>4th </a:t>
            </a:r>
            <a:r>
              <a:rPr lang="en-US" altLang="zh-CN" sz="1800" b="0" i="0" u="none" strike="noStrike" baseline="0">
                <a:latin typeface="LinLibertineT"/>
              </a:rPr>
              <a:t>Zhuzhong Qian</a:t>
            </a:r>
            <a:endParaRPr lang="zh-CN" altLang="en-US"/>
          </a:p>
        </p:txBody>
      </p:sp>
      <p:sp>
        <p:nvSpPr>
          <p:cNvPr id="6" name="灯片编号占位符 5">
            <a:extLst>
              <a:ext uri="{FF2B5EF4-FFF2-40B4-BE49-F238E27FC236}">
                <a16:creationId xmlns:a16="http://schemas.microsoft.com/office/drawing/2014/main" id="{C3E74123-6B79-B18E-FB47-CB4CAFDBCC2F}"/>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a:t>
            </a:fld>
            <a:endParaRPr lang="zh-CN" altLang="en-US"/>
          </a:p>
        </p:txBody>
      </p:sp>
    </p:spTree>
    <p:extLst>
      <p:ext uri="{BB962C8B-B14F-4D97-AF65-F5344CB8AC3E}">
        <p14:creationId xmlns:p14="http://schemas.microsoft.com/office/powerpoint/2010/main" val="29088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939A5A47-D0DB-847B-4463-93B664F94889}"/>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32A3DCEF-903A-4DCD-D3CF-4A8C740CDD79}"/>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C3922E6-A7D7-3174-915B-12E3C0852842}"/>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8CC8BE50-F4A7-0561-5E04-9D4BAFA7520A}"/>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59423E7C-2A3F-7131-F62F-E95E6720B57A}"/>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9D85013C-7070-2C69-2632-1BD099861BAF}"/>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180C1D6C-C2E4-AE43-0AAE-AD257BA60FF7}"/>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918177D5-7CF9-0836-A9C1-9F8F78EB6B1F}"/>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6C971B58-DECF-D705-C0B4-D5F9A47AE1A6}"/>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692938FD-576F-1E2C-3018-B77C24864A8A}"/>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EF4C942B-EEB0-6630-9C4B-6C3917473825}"/>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DE6E6333-0DA6-1803-ECF3-E45EE94F4500}"/>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D806997B-9209-11AD-D3F2-1D772C16F93A}"/>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81008BD7-E214-91D4-0117-983574ED40D5}"/>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50012C24-034B-08A1-4E4D-9228E47699DB}"/>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5BECF6FC-C09C-6343-05FD-21285FCB6975}"/>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7FF3F8BE-9502-4DE5-0C20-74728C62A5BD}"/>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81CFE977-D5CD-CB20-E42F-3B0A97E79842}"/>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9C3D9CA-07DB-6E39-80BF-35A421CE5324}"/>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879B05D-617E-2652-E135-0A00A01E321E}"/>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6D82DAFE-1E63-079F-680F-0A2E479B4C2E}"/>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5613EC25-9DBB-5A13-DB42-EF516A8715FB}"/>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A20C893-76F2-5D85-FAB8-8401466121EB}"/>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2934EF49-B2F5-184A-8638-1B7B01EBB072}"/>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41948785-301B-314A-CFBC-DA85A4244AC0}"/>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DDBE8513-E664-BC2A-9B75-6FA30F2FED9B}"/>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11F21731-322B-DE68-72FA-05E998B9D0A3}"/>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9336B637-E677-2766-80EC-555E8F1F042D}"/>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ABFB771F-ED3A-02A7-CF1F-19A115F0F605}"/>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49131425-D4EA-4F10-C8C9-241A9F5757FC}"/>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4A281EDB-E128-4068-A8F1-E7971AE10AC6}"/>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3A42C446-AFC0-2323-D686-C20DC563FAEC}"/>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6764CC7B-6AB8-D97E-F71C-5871CE39DD13}"/>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B0C35298-9613-3F10-251D-74E553A81BC6}"/>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D1AC443E-E96C-BDD4-1A60-87FFC78864AD}"/>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8EA86CBC-BCE7-BAD0-664B-01222DB1FB62}"/>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840B2BA3-E2FB-425F-D149-6C53E19FD87A}"/>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4FA3FD55-8845-A73B-9F34-34B23B80009D}"/>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0AE9874C-30B2-0591-5E12-6A6CAA69BF5B}"/>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2F5DE492-57B9-A493-68EC-404C0173F9ED}"/>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08426952-D3C6-DDBF-1448-229B70968CAE}"/>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68369A98-F4AA-5D32-17A2-DBDFFE6F5C1D}"/>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9B748328-E268-81FD-EB14-7283CA6FED43}"/>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AE0E1143-30B0-427E-5501-8A4040A30582}"/>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035395BC-15EF-7F02-3964-5C8F7B1B126B}"/>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F3F02A4A-033A-6804-B620-10851D2195C8}"/>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46FF60C2-14E5-5FFC-FCCF-8DE626A7A58F}"/>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407A8E83-39A8-AB46-7EFC-6D111E4231B5}"/>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4B71749B-BBF4-3CBA-AE70-DBC2E6A00A9A}"/>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9271DD1E-C723-A352-E32A-D722AFE820EA}"/>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F34FFFC1-67D7-D5C9-8327-ED6632B44B8E}"/>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D7AD30BC-0776-9513-08A9-1057251B37E3}"/>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77E6A483-4702-F8CF-0027-0227D00B76A6}"/>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CC944542-F0E1-2EBA-6680-8876FA003BB9}"/>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7C9534DF-2EF3-C8F9-C9A1-7ACCB20C22E6}"/>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67AF4DE3-0A4B-800A-A3E8-81407AB1EACE}"/>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A20232D8-4147-E8F9-90EA-07AE5BDB7F49}"/>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B1E19DD8-631F-2BCB-F11B-5DFA1FCC3708}"/>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0F73E92C-B362-9D82-983E-87302627B6D6}"/>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7D329B0E-DBF7-05F5-53EC-A286505B29DF}"/>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83AE1C7D-CC16-43F6-82A7-1FDA861B5858}"/>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B0AF0A14-DDEE-0AA9-251D-57F0AF9CD041}"/>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D91F0C9-1A6F-3B96-DA64-E2381C8C3724}"/>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B1858B54-8BF8-601B-821E-98A372C28638}"/>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B89C8114-0F82-4319-3B08-A412E2726E4C}"/>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602A79E5-74D3-014E-EE1D-03C5E47A960F}"/>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EE7F92BC-9E6D-925E-79D0-42DC8C8D9780}"/>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ED34756B-5EEB-22F8-53E9-D48288D17B8D}"/>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AEBC4883-BDE9-A1FD-3C10-AA98A0D0AC49}"/>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6D5938E5-7C99-9F53-7D51-E09295E06066}"/>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9FA1BB00-4DA0-F5A0-18A8-3AD1C33273D9}"/>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9C660C59-6C65-AA69-89CE-CF6662857B22}"/>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91174BCE-C715-5FE9-09FA-98C878BA1097}"/>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6A1E0E7B-41B0-7B68-430F-BE51B120E00A}"/>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9FC38B6F-33F9-1C0A-7449-9269E792A4E5}"/>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26BC48FD-8750-6863-DBA9-3E57730E2D13}"/>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2E4BF96A-A6F1-DFC5-2C63-8611FE3B64E0}"/>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EFA8A8A4-C22B-134C-05FE-336EA785E99C}"/>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B83709DE-61CF-AAAE-CD7C-C12D6E243F3B}"/>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AB349707-7B12-1E63-567E-E19C0C7997BD}"/>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06E54244-0273-DF01-58E4-99F7DE7E405B}"/>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83711B90-FDB3-2A71-5156-0186168F7DB5}"/>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EE305B3D-9BD2-6695-110E-7D9ADE2BC38B}"/>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23345899-E92A-16F1-0A7B-AE076E8A1C08}"/>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4C6DAC18-E7FE-D564-7193-8BD6D65805C4}"/>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0263DE4C-8A0F-7BEB-C2DF-1FFA5B281913}"/>
              </a:ext>
            </a:extLst>
          </p:cNvPr>
          <p:cNvSpPr txBox="1"/>
          <p:nvPr/>
        </p:nvSpPr>
        <p:spPr>
          <a:xfrm>
            <a:off x="1340860" y="1247620"/>
            <a:ext cx="9591299" cy="2239844"/>
          </a:xfrm>
          <a:prstGeom prst="rect">
            <a:avLst/>
          </a:prstGeom>
          <a:noFill/>
        </p:spPr>
        <p:txBody>
          <a:bodyPr wrap="square" rtlCol="0">
            <a:spAutoFit/>
          </a:bodyPr>
          <a:lstStyle/>
          <a:p>
            <a:pPr>
              <a:lnSpc>
                <a:spcPct val="150000"/>
              </a:lnSpc>
            </a:pPr>
            <a:r>
              <a:rPr lang="en-US" altLang="zh-CN" sz="2400"/>
              <a:t>Scheduling in multi-access edge computing involves assigning computation tasks to edge servers, installing service to edge servers, managing dataflow, allocating user to edge servers and so on.</a:t>
            </a:r>
          </a:p>
          <a:p>
            <a:pPr>
              <a:lnSpc>
                <a:spcPct val="150000"/>
              </a:lnSpc>
            </a:pPr>
            <a:r>
              <a:rPr lang="en-US" altLang="zh-CN" sz="2400"/>
              <a:t>Considering energy efficiency, latency, QoE, utility and more.</a:t>
            </a:r>
            <a:endParaRPr lang="en-US" altLang="zh-CN" sz="2400">
              <a:solidFill>
                <a:srgbClr val="333333"/>
              </a:solidFill>
              <a:latin typeface="Arial" panose="020B0604020202020204" pitchFamily="34" charset="0"/>
            </a:endParaRPr>
          </a:p>
        </p:txBody>
      </p:sp>
      <p:sp>
        <p:nvSpPr>
          <p:cNvPr id="256" name="文本框 255">
            <a:extLst>
              <a:ext uri="{FF2B5EF4-FFF2-40B4-BE49-F238E27FC236}">
                <a16:creationId xmlns:a16="http://schemas.microsoft.com/office/drawing/2014/main" id="{D90A4FFD-7D00-1A5E-2509-BDFAAB18963A}"/>
              </a:ext>
            </a:extLst>
          </p:cNvPr>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C59A5B21-E3B9-629C-13E2-469E0DCFB5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FD5CBA7E-04A3-F8B7-C53F-606B48872A85}"/>
              </a:ext>
            </a:extLst>
          </p:cNvPr>
          <p:cNvSpPr txBox="1"/>
          <p:nvPr/>
        </p:nvSpPr>
        <p:spPr>
          <a:xfrm>
            <a:off x="1229135" y="4363565"/>
            <a:ext cx="9470112" cy="1685846"/>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Manager have different methods to offload the task, including convex optimization, heuristic algorithm, machine learning, game theory, federated learning and other methods.</a:t>
            </a:r>
          </a:p>
        </p:txBody>
      </p:sp>
      <p:pic>
        <p:nvPicPr>
          <p:cNvPr id="3" name="图片 2" descr="Multi-access Edge Computing&#10;">
            <a:extLst>
              <a:ext uri="{FF2B5EF4-FFF2-40B4-BE49-F238E27FC236}">
                <a16:creationId xmlns:a16="http://schemas.microsoft.com/office/drawing/2014/main" id="{C5FF331C-CE54-67DF-C219-BC786D4242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7806" y="359475"/>
            <a:ext cx="4660816" cy="3787119"/>
          </a:xfrm>
          <a:prstGeom prst="rect">
            <a:avLst/>
          </a:prstGeom>
        </p:spPr>
      </p:pic>
      <p:sp>
        <p:nvSpPr>
          <p:cNvPr id="4" name="矩形 3">
            <a:extLst>
              <a:ext uri="{FF2B5EF4-FFF2-40B4-BE49-F238E27FC236}">
                <a16:creationId xmlns:a16="http://schemas.microsoft.com/office/drawing/2014/main" id="{1032F216-8D9E-68D9-882A-FF5F298B7188}"/>
              </a:ext>
            </a:extLst>
          </p:cNvPr>
          <p:cNvSpPr/>
          <p:nvPr/>
        </p:nvSpPr>
        <p:spPr>
          <a:xfrm>
            <a:off x="6502402" y="682271"/>
            <a:ext cx="564041" cy="481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BE7AA4B8-F484-F0D2-CBE5-C5D6F951BCB5}"/>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10</a:t>
            </a:fld>
            <a:endParaRPr lang="zh-CN" altLang="en-US"/>
          </a:p>
        </p:txBody>
      </p:sp>
    </p:spTree>
    <p:extLst>
      <p:ext uri="{BB962C8B-B14F-4D97-AF65-F5344CB8AC3E}">
        <p14:creationId xmlns:p14="http://schemas.microsoft.com/office/powerpoint/2010/main" val="122936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2</a:t>
            </a:r>
            <a:endParaRPr lang="zh-CN" altLang="en-US" sz="12000">
              <a:latin typeface="24 LED" panose="020B0603050302020204" pitchFamily="34" charset="0"/>
            </a:endParaRPr>
          </a:p>
        </p:txBody>
      </p:sp>
      <p:sp>
        <p:nvSpPr>
          <p:cNvPr id="2" name="灯片编号占位符 1">
            <a:extLst>
              <a:ext uri="{FF2B5EF4-FFF2-40B4-BE49-F238E27FC236}">
                <a16:creationId xmlns:a16="http://schemas.microsoft.com/office/drawing/2014/main" id="{E83B155A-D2CB-A833-A1A6-575F9DB46DE6}"/>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11</a:t>
            </a:fld>
            <a:endParaRPr lang="zh-CN" altLang="en-US"/>
          </a:p>
        </p:txBody>
      </p:sp>
    </p:spTree>
    <p:extLst>
      <p:ext uri="{BB962C8B-B14F-4D97-AF65-F5344CB8AC3E}">
        <p14:creationId xmlns:p14="http://schemas.microsoft.com/office/powerpoint/2010/main" val="8568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1" name="椭圆 10"/>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CAEB044-1A1B-57A0-6FD7-1A57D2929C76}"/>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a:t>Problem</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3" name="文本框 2">
            <a:extLst>
              <a:ext uri="{FF2B5EF4-FFF2-40B4-BE49-F238E27FC236}">
                <a16:creationId xmlns:a16="http://schemas.microsoft.com/office/drawing/2014/main" id="{122DBF79-82FA-11EE-9D5D-BBB97F4249F1}"/>
              </a:ext>
            </a:extLst>
          </p:cNvPr>
          <p:cNvSpPr txBox="1"/>
          <p:nvPr/>
        </p:nvSpPr>
        <p:spPr>
          <a:xfrm>
            <a:off x="1119223" y="761997"/>
            <a:ext cx="10004506" cy="5009833"/>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paper’s </a:t>
            </a:r>
            <a:r>
              <a:rPr lang="en-US" altLang="zh-CN" sz="2400"/>
              <a:t>primary issue is minimizing total offloading costs, which include placement, usage, and energy costs under the constrain of user-perceived delay.</a:t>
            </a:r>
          </a:p>
          <a:p>
            <a:pPr>
              <a:lnSpc>
                <a:spcPct val="150000"/>
              </a:lnSpc>
            </a:pPr>
            <a:endParaRPr lang="en-US" altLang="zh-CN" sz="2400"/>
          </a:p>
          <a:p>
            <a:pPr>
              <a:lnSpc>
                <a:spcPct val="150000"/>
              </a:lnSpc>
            </a:pPr>
            <a:r>
              <a:rPr lang="en-US" altLang="zh-CN" sz="2400"/>
              <a:t>Current solutions often fail to jointly address service placement and user allocation with strict delay constraints​.</a:t>
            </a:r>
          </a:p>
          <a:p>
            <a:pPr>
              <a:lnSpc>
                <a:spcPct val="150000"/>
              </a:lnSpc>
            </a:pPr>
            <a:endParaRPr lang="en-US" altLang="zh-CN" sz="2400"/>
          </a:p>
          <a:p>
            <a:pPr>
              <a:lnSpc>
                <a:spcPct val="150000"/>
              </a:lnSpc>
            </a:pPr>
            <a:endParaRPr lang="en-US" altLang="zh-CN" sz="2400"/>
          </a:p>
          <a:p>
            <a:pPr>
              <a:lnSpc>
                <a:spcPct val="150000"/>
              </a:lnSpc>
            </a:pPr>
            <a:endParaRPr lang="zh-CN" altLang="en-US" sz="2400"/>
          </a:p>
        </p:txBody>
      </p:sp>
      <p:pic>
        <p:nvPicPr>
          <p:cNvPr id="5" name="图片 4">
            <a:extLst>
              <a:ext uri="{FF2B5EF4-FFF2-40B4-BE49-F238E27FC236}">
                <a16:creationId xmlns:a16="http://schemas.microsoft.com/office/drawing/2014/main" id="{F2D11477-B8E8-2081-285E-7CD9DA08C58F}"/>
              </a:ext>
            </a:extLst>
          </p:cNvPr>
          <p:cNvPicPr>
            <a:picLocks noChangeAspect="1"/>
          </p:cNvPicPr>
          <p:nvPr/>
        </p:nvPicPr>
        <p:blipFill>
          <a:blip r:embed="rId3"/>
          <a:stretch>
            <a:fillRect/>
          </a:stretch>
        </p:blipFill>
        <p:spPr>
          <a:xfrm>
            <a:off x="3739578" y="4149004"/>
            <a:ext cx="4566300" cy="2528010"/>
          </a:xfrm>
          <a:prstGeom prst="rect">
            <a:avLst/>
          </a:prstGeom>
        </p:spPr>
      </p:pic>
      <p:sp>
        <p:nvSpPr>
          <p:cNvPr id="4" name="灯片编号占位符 3">
            <a:extLst>
              <a:ext uri="{FF2B5EF4-FFF2-40B4-BE49-F238E27FC236}">
                <a16:creationId xmlns:a16="http://schemas.microsoft.com/office/drawing/2014/main" id="{58DFD138-AC0F-13EB-A47B-E8D061CC6F4B}"/>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12</a:t>
            </a:fld>
            <a:endParaRPr lang="zh-CN" altLang="en-US"/>
          </a:p>
        </p:txBody>
      </p:sp>
    </p:spTree>
    <p:extLst>
      <p:ext uri="{BB962C8B-B14F-4D97-AF65-F5344CB8AC3E}">
        <p14:creationId xmlns:p14="http://schemas.microsoft.com/office/powerpoint/2010/main" val="173356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5653E019-3A9B-6933-6832-B11427B422A8}"/>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61D86BBE-43E0-7121-AA99-F4A52E17C52A}"/>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5F1C1E4A-007B-5FDA-DDB6-3EB52D88477B}"/>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DFEEF0C-44AB-839C-A949-7C143122174E}"/>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EF16BE3A-A926-D3C9-5B15-1F6F6930974C}"/>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C40230F-95AB-B44A-B2F0-0172F264F8F6}"/>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5A29AA4-F4A1-BF6C-220D-C21947CEC881}"/>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F0F161FB-6FAF-E946-DF3F-374B5C6DCBBD}"/>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BA3C0F8-A144-1ED4-FE7B-C947B721F9EF}"/>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FEB79296-9CC9-733C-6F8E-D937CB8E4256}"/>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AC1A0AA-2DBA-AAF1-E279-8CBE79DEC06D}"/>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89070658-7951-E51B-22E1-20B23958ABBF}"/>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C6DCF659-07AA-5C21-3F2D-AF0C9E25080C}"/>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6FEE3755-AA82-DA44-A30A-ECB588FAE9BD}"/>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9C9F640A-E085-0EF7-44A8-537273E82265}"/>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6635D542-BE42-B6E4-136F-185478476356}"/>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38783CF9-360C-EF92-CFF3-10001F61D247}"/>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364DC-4CB1-A25A-3C3F-7F4E603C0485}"/>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C67EFBA3-7EB7-A368-F571-DBDDC9DE11E1}"/>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A5EB4701-71C5-D5EC-37FD-DB9AD6D4D041}"/>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EDE681FC-A159-F6A8-472F-483F8C8F41CB}"/>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58200460-CC39-A00D-ADF4-003EBFB85CF7}"/>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0EDC929F-2AF7-5AD6-C783-CD20AD22DD34}"/>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4936612A-10CE-48D1-C9FE-22ACBCCB2B76}"/>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EF49966C-EA56-BA25-CB8D-1C68868B740D}"/>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BDA30C0D-81A4-B1C6-0F41-3B9ED1689C4A}"/>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74933139-AF58-0527-C182-6BC3849BAA8D}"/>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D231FF5A-D9E0-AE1F-FFC7-63FF704D0576}"/>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BCD2A107-2892-0E5C-EBB3-3091251490D5}"/>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B19ED6A2-70E5-D89A-BF04-8205AB3F70D8}"/>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E1C0CA54-F909-0090-E986-4AD2D7F0CA0E}"/>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AFFA7AEB-AD63-F59A-62F2-F43F5094461A}"/>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CAA9AA5A-2D71-564E-CF57-87D46185EFCC}"/>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57862F2C-E0D3-FF15-8C0B-B23E9641ABD7}"/>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DFD1D18F-A099-BB40-3BAA-C7EE018EEE0E}"/>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03D9DEA5-DB7D-D533-8ED0-FA776BD34210}"/>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CBE2413B-105A-141C-19A4-61661F7053C0}"/>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9405D7B0-0B3E-0B21-79EA-B30F12243125}"/>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95E40685-B89A-BA2D-0BCE-F83EF5A91E65}"/>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B5D0EA19-BCC9-C5FB-9F6C-25F5B923558D}"/>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336E7E8A-CCEB-455C-514A-F7576F725998}"/>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0EB19C76-41D0-D293-0E57-5067AAC956CC}"/>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5CC2E42E-D277-65E3-6030-E5B306AE2A3E}"/>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8A883E0-F70F-8B93-0D02-69C5369B0AA2}"/>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a:t>Problem</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3" name="文本框 2">
            <a:extLst>
              <a:ext uri="{FF2B5EF4-FFF2-40B4-BE49-F238E27FC236}">
                <a16:creationId xmlns:a16="http://schemas.microsoft.com/office/drawing/2014/main" id="{7C9EDF94-082A-6304-BAC8-34357DB3ACEE}"/>
              </a:ext>
            </a:extLst>
          </p:cNvPr>
          <p:cNvSpPr txBox="1"/>
          <p:nvPr/>
        </p:nvSpPr>
        <p:spPr>
          <a:xfrm>
            <a:off x="1119223" y="761997"/>
            <a:ext cx="10004506" cy="5009833"/>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paper’s </a:t>
            </a:r>
            <a:r>
              <a:rPr lang="en-US" altLang="zh-CN" sz="2400"/>
              <a:t>primary issue is minimizing total offloading costs, which include placement, usage, and energy costs under the constrain of user-perceived delay.</a:t>
            </a:r>
          </a:p>
          <a:p>
            <a:pPr>
              <a:lnSpc>
                <a:spcPct val="150000"/>
              </a:lnSpc>
            </a:pPr>
            <a:endParaRPr lang="en-US" altLang="zh-CN" sz="2400"/>
          </a:p>
          <a:p>
            <a:pPr>
              <a:lnSpc>
                <a:spcPct val="150000"/>
              </a:lnSpc>
            </a:pPr>
            <a:r>
              <a:rPr lang="en-US" altLang="zh-CN" sz="2400"/>
              <a:t>Current solutions often fail to jointly address service placement and user allocation with strict delay constraints​.</a:t>
            </a:r>
          </a:p>
          <a:p>
            <a:pPr>
              <a:lnSpc>
                <a:spcPct val="150000"/>
              </a:lnSpc>
            </a:pPr>
            <a:endParaRPr lang="en-US" altLang="zh-CN" sz="2400"/>
          </a:p>
          <a:p>
            <a:pPr>
              <a:lnSpc>
                <a:spcPct val="150000"/>
              </a:lnSpc>
            </a:pPr>
            <a:endParaRPr lang="en-US" altLang="zh-CN" sz="2400"/>
          </a:p>
          <a:p>
            <a:pPr>
              <a:lnSpc>
                <a:spcPct val="150000"/>
              </a:lnSpc>
            </a:pPr>
            <a:endParaRPr lang="zh-CN" altLang="en-US" sz="2400"/>
          </a:p>
        </p:txBody>
      </p:sp>
      <p:pic>
        <p:nvPicPr>
          <p:cNvPr id="5" name="图片 4">
            <a:extLst>
              <a:ext uri="{FF2B5EF4-FFF2-40B4-BE49-F238E27FC236}">
                <a16:creationId xmlns:a16="http://schemas.microsoft.com/office/drawing/2014/main" id="{9A3D0A15-F897-58D5-F0A7-47567425A5C1}"/>
              </a:ext>
            </a:extLst>
          </p:cNvPr>
          <p:cNvPicPr>
            <a:picLocks noChangeAspect="1"/>
          </p:cNvPicPr>
          <p:nvPr/>
        </p:nvPicPr>
        <p:blipFill>
          <a:blip r:embed="rId3"/>
          <a:stretch>
            <a:fillRect/>
          </a:stretch>
        </p:blipFill>
        <p:spPr>
          <a:xfrm>
            <a:off x="1645729" y="912169"/>
            <a:ext cx="8789961" cy="4866327"/>
          </a:xfrm>
          <a:prstGeom prst="rect">
            <a:avLst/>
          </a:prstGeom>
        </p:spPr>
      </p:pic>
      <p:grpSp>
        <p:nvGrpSpPr>
          <p:cNvPr id="7" name="组合 6">
            <a:extLst>
              <a:ext uri="{FF2B5EF4-FFF2-40B4-BE49-F238E27FC236}">
                <a16:creationId xmlns:a16="http://schemas.microsoft.com/office/drawing/2014/main" id="{E5559820-3BD8-7EB4-8D5E-9093BA4BF099}"/>
              </a:ext>
            </a:extLst>
          </p:cNvPr>
          <p:cNvGrpSpPr/>
          <p:nvPr/>
        </p:nvGrpSpPr>
        <p:grpSpPr>
          <a:xfrm>
            <a:off x="2242520" y="4203160"/>
            <a:ext cx="5368680" cy="1559160"/>
            <a:chOff x="2242520" y="4203160"/>
            <a:chExt cx="5368680" cy="1559160"/>
          </a:xfrm>
        </p:grpSpPr>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3B42852D-682C-6C84-4BA8-BD1844CD2356}"/>
                    </a:ext>
                  </a:extLst>
                </p14:cNvPr>
                <p14:cNvContentPartPr/>
                <p14:nvPr/>
              </p14:nvContentPartPr>
              <p14:xfrm>
                <a:off x="2242520" y="4203160"/>
                <a:ext cx="1377000" cy="974880"/>
              </p14:xfrm>
            </p:contentPart>
          </mc:Choice>
          <mc:Fallback xmlns="">
            <p:pic>
              <p:nvPicPr>
                <p:cNvPr id="4" name="墨迹 3">
                  <a:extLst>
                    <a:ext uri="{FF2B5EF4-FFF2-40B4-BE49-F238E27FC236}">
                      <a16:creationId xmlns:a16="http://schemas.microsoft.com/office/drawing/2014/main" id="{3B42852D-682C-6C84-4BA8-BD1844CD2356}"/>
                    </a:ext>
                  </a:extLst>
                </p:cNvPr>
                <p:cNvPicPr/>
                <p:nvPr/>
              </p:nvPicPr>
              <p:blipFill>
                <a:blip r:embed="rId5"/>
                <a:stretch>
                  <a:fillRect/>
                </a:stretch>
              </p:blipFill>
              <p:spPr>
                <a:xfrm>
                  <a:off x="2236400" y="4197040"/>
                  <a:ext cx="1389240" cy="98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C2BEE535-CB2A-6DFE-2328-417484F19A1F}"/>
                    </a:ext>
                  </a:extLst>
                </p14:cNvPr>
                <p14:cNvContentPartPr/>
                <p14:nvPr/>
              </p14:nvContentPartPr>
              <p14:xfrm>
                <a:off x="5300000" y="4440040"/>
                <a:ext cx="2311200" cy="1322280"/>
              </p14:xfrm>
            </p:contentPart>
          </mc:Choice>
          <mc:Fallback xmlns="">
            <p:pic>
              <p:nvPicPr>
                <p:cNvPr id="6" name="墨迹 5">
                  <a:extLst>
                    <a:ext uri="{FF2B5EF4-FFF2-40B4-BE49-F238E27FC236}">
                      <a16:creationId xmlns:a16="http://schemas.microsoft.com/office/drawing/2014/main" id="{C2BEE535-CB2A-6DFE-2328-417484F19A1F}"/>
                    </a:ext>
                  </a:extLst>
                </p:cNvPr>
                <p:cNvPicPr/>
                <p:nvPr/>
              </p:nvPicPr>
              <p:blipFill>
                <a:blip r:embed="rId7"/>
                <a:stretch>
                  <a:fillRect/>
                </a:stretch>
              </p:blipFill>
              <p:spPr>
                <a:xfrm>
                  <a:off x="5293880" y="4433920"/>
                  <a:ext cx="2323440" cy="1334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4805BC09-6771-FF8C-7BDA-A6511D92CB9D}"/>
                  </a:ext>
                </a:extLst>
              </p14:cNvPr>
              <p14:cNvContentPartPr/>
              <p14:nvPr/>
            </p14:nvContentPartPr>
            <p14:xfrm>
              <a:off x="5770520" y="6725680"/>
              <a:ext cx="360" cy="360"/>
            </p14:xfrm>
          </p:contentPart>
        </mc:Choice>
        <mc:Fallback xmlns="">
          <p:pic>
            <p:nvPicPr>
              <p:cNvPr id="8" name="墨迹 7">
                <a:extLst>
                  <a:ext uri="{FF2B5EF4-FFF2-40B4-BE49-F238E27FC236}">
                    <a16:creationId xmlns:a16="http://schemas.microsoft.com/office/drawing/2014/main" id="{4805BC09-6771-FF8C-7BDA-A6511D92CB9D}"/>
                  </a:ext>
                </a:extLst>
              </p:cNvPr>
              <p:cNvPicPr/>
              <p:nvPr/>
            </p:nvPicPr>
            <p:blipFill>
              <a:blip r:embed="rId9"/>
              <a:stretch>
                <a:fillRect/>
              </a:stretch>
            </p:blipFill>
            <p:spPr>
              <a:xfrm>
                <a:off x="5764400" y="6719200"/>
                <a:ext cx="12600" cy="12600"/>
              </a:xfrm>
              <a:prstGeom prst="rect">
                <a:avLst/>
              </a:prstGeom>
            </p:spPr>
          </p:pic>
        </mc:Fallback>
      </mc:AlternateContent>
      <p:sp>
        <p:nvSpPr>
          <p:cNvPr id="9" name="灯片编号占位符 8">
            <a:extLst>
              <a:ext uri="{FF2B5EF4-FFF2-40B4-BE49-F238E27FC236}">
                <a16:creationId xmlns:a16="http://schemas.microsoft.com/office/drawing/2014/main" id="{0686B499-E48E-B7DC-EF24-7F264826D81F}"/>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13</a:t>
            </a:fld>
            <a:endParaRPr lang="zh-CN" altLang="en-US"/>
          </a:p>
        </p:txBody>
      </p:sp>
    </p:spTree>
    <p:extLst>
      <p:ext uri="{BB962C8B-B14F-4D97-AF65-F5344CB8AC3E}">
        <p14:creationId xmlns:p14="http://schemas.microsoft.com/office/powerpoint/2010/main" val="302432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B9B6D-FE4B-62FF-6AF0-2BEB3CCFFF7C}"/>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2BD0A2DE-8D85-D138-C781-400C305AD367}"/>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545647C7-421F-C5BC-1B43-0600C6BD6375}"/>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74450004-BB8F-7BBE-75AD-A1395A2893ED}"/>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426E1B87-0DEF-C5E0-9ECB-A86C0D52599A}"/>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027EE4B-CC8E-2A6E-8FF6-3E7E779548BE}"/>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5FE45D03-B3C8-134A-F52F-FCB5829863BF}"/>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30A07C95-7219-2C2B-8BC2-05D716D2C161}"/>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5F817A50-824A-E25B-E162-E2D2C74907B5}"/>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D3A40B04-4317-46A5-338C-06709A23DE0E}"/>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718BEC07-90E4-43AF-62A5-0980A0A69258}"/>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687AB3CC-D791-A4F4-B08D-26B24704C287}"/>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99B67B1E-91C7-F2D4-54D4-0132DD06C5EF}"/>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B834D5D1-8660-4948-F597-2BE4E8CE7702}"/>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2F9917A-1E28-4E76-FD16-8DB16598C8EB}"/>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513A709D-0EE9-19B7-0077-0CD3DB949D81}"/>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5D17B451-857D-6ACA-513B-1C9BCB71A69B}"/>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737C2927-2C71-0B79-B927-BA3D658A28D4}"/>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339657D0-932A-B140-BDF9-A1F2A378A513}"/>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0D663F90-9CB8-9750-1908-3D456AAD5CFA}"/>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FF35BE56-296F-8707-C042-D2CC6F399859}"/>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09616C4D-D569-4E07-A2F0-3AD80095CA0D}"/>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B95FE3EB-7F85-8EC1-E546-BC0C424E6105}"/>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5B74B184-2F87-59CB-D463-925D5C6C3938}"/>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CC3E6607-97BD-BFA2-EA6D-D62444948C31}"/>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2C1672B0-5B9B-2810-CB82-BA2FBB368E13}"/>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E8BE965E-1892-2C2F-13EF-A6683FD364D1}"/>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9C665F5E-AAC2-7840-C130-445C4107461A}"/>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BB0CB721-B4B6-3E37-15BC-76F343AA28F1}"/>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C82AA997-6F10-AF25-749A-744267F4EF48}"/>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C854F740-5DCD-18FE-5985-15EAB18A01EA}"/>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5191CE42-4C5A-E707-9273-0ACC0D15B26F}"/>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92D35CED-152B-9D86-B182-B6072B823AC5}"/>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262224CB-7988-0274-BCD6-51005161A4C8}"/>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FDA0C72D-0ED3-39A8-981A-399D5F5639E7}"/>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E828C168-E8D6-3E08-8ACD-C5624BD44488}"/>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160DD741-DAEB-E068-B89F-135041176A5A}"/>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E29935EB-3138-86C5-9982-D73194CAEAB0}"/>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253E45AA-6684-C2D9-2354-C50A6D76F773}"/>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C1DB5201-6CDC-2D32-4C73-C86654336CA1}"/>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EE4182AB-0BD9-A9C2-21C0-61806AC96260}"/>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8ED4A202-4239-432C-436C-B5F652C684DA}"/>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4EA0EF8B-8B7B-027A-3FEB-DA6C396225CD}"/>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B642C842-108F-F974-6916-691407957C70}"/>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DD0B00D0-01C2-A8E8-7411-251B7DFEFC3A}"/>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066C87AC-59C5-B4DB-8B7A-BF8E898E3D3E}"/>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FDB2A30E-40FB-FEDF-8E5E-4CC4E46650A7}"/>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8F5BA6E0-1293-7EC5-32A1-BB7092B53961}"/>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47306940-DF8E-E00C-7E7C-BE2834BDAA89}"/>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F3DDF38E-73FB-4CBE-5B5C-59BB4168CA65}"/>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9E87946-321E-5854-3A01-525CF64828AD}"/>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ED818FB-E73A-3750-66C7-124A1414DC43}"/>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EB247B13-16CC-BCAB-BB1F-AD386660F20E}"/>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2A308878-3BAA-6E71-F6D9-315380674DC0}"/>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93B021C-51AA-77A1-30A5-3802C65442C6}"/>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9534DAFA-C2E7-05A9-9AC5-2BBE02590EAA}"/>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06F6AF9A-AD2A-DEAE-F486-3EDE604E24DC}"/>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AB252F25-D450-B1B9-E25A-723BBEDD7F17}"/>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32060E0-1B42-1BFE-17AB-1B491D655A0E}"/>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1916C603-424A-BD0C-E254-B0AF74BA3E9F}"/>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C30345CA-A90C-E670-1D85-3F53A2A6EBFC}"/>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2186D352-5572-B667-9E14-549F32513A27}"/>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3E69D06E-BCB9-38AA-A2D7-50F54AFEB305}"/>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EF5C234A-ABEB-E907-B209-C3435D060105}"/>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BCDBDD9A-5BBD-8F78-8E5D-625031336D95}"/>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F6FA03AE-D928-68C3-79DF-A9A95B18B072}"/>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1AC0A772-29F1-8D68-BC77-A45330DAA88C}"/>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44F70E00-A28E-D5AE-AA26-E8F551BB64C6}"/>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14FFD9E2-285D-B0FA-F597-A5B805DD38A8}"/>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523AF48F-9FCC-485A-C7D3-8286EC47D846}"/>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78A2BAE1-584B-3689-B2F4-F6A1D77B4614}"/>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F1890AB1-B701-E0ED-892C-686D0D03218B}"/>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263DA015-7074-349D-AFCC-53937E8FFAC1}"/>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5D5D5E4A-1BBC-4DBA-2911-E1FA99B9D76C}"/>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B33B7D59-7098-E7F8-4887-E32F756ED93D}"/>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824B19ED-B7F3-183D-2E62-47AEC191CC11}"/>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F43B426E-7F04-398E-02AA-1F1DAFD3CF31}"/>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48981F59-B602-3B13-4F46-B112D0B93B6D}"/>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05B8E339-695C-46A0-C4B5-D669521D9FAC}"/>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6E6B6301-2357-1828-DD10-2194E3A8CEF4}"/>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87C15628-B5DE-366B-2C37-B9BE3C55E9F6}"/>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6F85BE02-40AD-ECA9-5923-791EB867EB66}"/>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FAF02838-2003-B64F-7475-0AC5BF39F56E}"/>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C321D01A-DD14-1D54-79FA-8F92AE172473}"/>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557BA013-B110-7ED3-B4BA-E8F53FD27ED4}"/>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942D0133-4AE3-DF5C-19E6-54F80A59E2DE}"/>
              </a:ext>
            </a:extLst>
          </p:cNvPr>
          <p:cNvSpPr/>
          <p:nvPr/>
        </p:nvSpPr>
        <p:spPr>
          <a:xfrm>
            <a:off x="6058160" y="1752774"/>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D8D0A525-FE65-4D34-8B74-F96410DA72C7}"/>
              </a:ext>
            </a:extLst>
          </p:cNvPr>
          <p:cNvSpPr/>
          <p:nvPr/>
        </p:nvSpPr>
        <p:spPr>
          <a:xfrm>
            <a:off x="5433691" y="1652413"/>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58772580-2BFB-0DF5-D98C-AD7F0260D1BA}"/>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A4066A6D-FA93-5C56-ED80-AA69F5B1F13F}"/>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D99FE2FE-FA24-974D-4E1B-DCAEE0B0564B}"/>
              </a:ext>
            </a:extLst>
          </p:cNvPr>
          <p:cNvSpPr txBox="1"/>
          <p:nvPr/>
        </p:nvSpPr>
        <p:spPr>
          <a:xfrm>
            <a:off x="3239390" y="349270"/>
            <a:ext cx="63781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System Model</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9D979B-8D9E-FA38-A536-CE18DC06BA47}"/>
                  </a:ext>
                </a:extLst>
              </p:cNvPr>
              <p:cNvSpPr txBox="1"/>
              <p:nvPr/>
            </p:nvSpPr>
            <p:spPr>
              <a:xfrm>
                <a:off x="1354986" y="5622725"/>
                <a:ext cx="9406347" cy="847220"/>
              </a:xfrm>
              <a:prstGeom prst="rect">
                <a:avLst/>
              </a:prstGeom>
              <a:noFill/>
            </p:spPr>
            <p:txBody>
              <a:bodyPr wrap="square" rtlCol="0">
                <a:spAutoFit/>
              </a:bodyPr>
              <a:lstStyle/>
              <a:p>
                <a:r>
                  <a:rPr lang="en-US" altLang="zh-CN" sz="2400"/>
                  <a:t>The authors use </a:t>
                </a:r>
                <a:r>
                  <a:rPr lang="en-US" altLang="zh-CN" sz="2400">
                    <a:solidFill>
                      <a:srgbClr val="FF0000"/>
                    </a:solidFill>
                  </a:rPr>
                  <a:t>continuous</a:t>
                </a:r>
                <a:r>
                  <a:rPr lang="en-US" altLang="zh-CN" sz="2400"/>
                  <a:t> variable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∈[0,1]</m:t>
                    </m:r>
                  </m:oMath>
                </a14:m>
                <a:r>
                  <a:rPr lang="en-US" altLang="zh-CN" sz="2400"/>
                  <a:t> to denote the the fraction of user </a:t>
                </a:r>
                <a14:m>
                  <m:oMath xmlns:m="http://schemas.openxmlformats.org/officeDocument/2006/math">
                    <m:r>
                      <a:rPr lang="en-US" altLang="zh-CN" sz="2400" b="0" i="1" smtClean="0">
                        <a:latin typeface="Cambria Math" panose="02040503050406030204" pitchFamily="18" charset="0"/>
                      </a:rPr>
                      <m:t>𝑛</m:t>
                    </m:r>
                  </m:oMath>
                </a14:m>
                <a:r>
                  <a:rPr lang="en-US" altLang="zh-CN" sz="2400"/>
                  <a:t>’s task offload to server </a:t>
                </a:r>
                <a14:m>
                  <m:oMath xmlns:m="http://schemas.openxmlformats.org/officeDocument/2006/math">
                    <m:r>
                      <a:rPr lang="en-US" altLang="zh-CN" sz="2400" b="0" i="1" smtClean="0">
                        <a:latin typeface="Cambria Math" panose="02040503050406030204" pitchFamily="18" charset="0"/>
                      </a:rPr>
                      <m:t>𝑚</m:t>
                    </m:r>
                  </m:oMath>
                </a14:m>
                <a:r>
                  <a:rPr lang="en-US" altLang="zh-CN" sz="2400"/>
                  <a:t>.</a:t>
                </a:r>
              </a:p>
            </p:txBody>
          </p:sp>
        </mc:Choice>
        <mc:Fallback xmlns="">
          <p:sp>
            <p:nvSpPr>
              <p:cNvPr id="9" name="文本框 8">
                <a:extLst>
                  <a:ext uri="{FF2B5EF4-FFF2-40B4-BE49-F238E27FC236}">
                    <a16:creationId xmlns:a16="http://schemas.microsoft.com/office/drawing/2014/main" id="{649D979B-8D9E-FA38-A536-CE18DC06BA47}"/>
                  </a:ext>
                </a:extLst>
              </p:cNvPr>
              <p:cNvSpPr txBox="1">
                <a:spLocks noRot="1" noChangeAspect="1" noMove="1" noResize="1" noEditPoints="1" noAdjustHandles="1" noChangeArrowheads="1" noChangeShapeType="1" noTextEdit="1"/>
              </p:cNvSpPr>
              <p:nvPr/>
            </p:nvSpPr>
            <p:spPr>
              <a:xfrm>
                <a:off x="1354986" y="5622725"/>
                <a:ext cx="9406347" cy="847220"/>
              </a:xfrm>
              <a:prstGeom prst="rect">
                <a:avLst/>
              </a:prstGeom>
              <a:blipFill>
                <a:blip r:embed="rId3"/>
                <a:stretch>
                  <a:fillRect l="-972" t="-5755" b="-1582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AF12B3A-78AD-A003-4FB9-4F1EA243869D}"/>
              </a:ext>
            </a:extLst>
          </p:cNvPr>
          <p:cNvPicPr>
            <a:picLocks noChangeAspect="1"/>
          </p:cNvPicPr>
          <p:nvPr/>
        </p:nvPicPr>
        <p:blipFill>
          <a:blip r:embed="rId4"/>
          <a:stretch>
            <a:fillRect/>
          </a:stretch>
        </p:blipFill>
        <p:spPr>
          <a:xfrm>
            <a:off x="2445259" y="1027999"/>
            <a:ext cx="7160421" cy="4413535"/>
          </a:xfrm>
          <a:prstGeom prst="rect">
            <a:avLst/>
          </a:prstGeom>
        </p:spPr>
      </p:pic>
      <p:sp>
        <p:nvSpPr>
          <p:cNvPr id="3" name="灯片编号占位符 2">
            <a:extLst>
              <a:ext uri="{FF2B5EF4-FFF2-40B4-BE49-F238E27FC236}">
                <a16:creationId xmlns:a16="http://schemas.microsoft.com/office/drawing/2014/main" id="{CBA08CB0-918C-EFFD-523B-50CEDE13BC8E}"/>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14</a:t>
            </a:fld>
            <a:endParaRPr lang="zh-CN" altLang="en-US"/>
          </a:p>
        </p:txBody>
      </p:sp>
    </p:spTree>
    <p:extLst>
      <p:ext uri="{BB962C8B-B14F-4D97-AF65-F5344CB8AC3E}">
        <p14:creationId xmlns:p14="http://schemas.microsoft.com/office/powerpoint/2010/main" val="202103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32664-7635-D60E-7C12-E5538DE2BEDF}"/>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AF5ECF0C-CBE5-D034-65B4-7537A7490DE4}"/>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B0225792-F0DF-6BDB-F262-D1F90A5D09C7}"/>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A6BF852F-AE31-D5C5-B5DC-9E4B2B63AAA5}"/>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064FA6E8-24DF-6B59-D10E-BDA4E06864C8}"/>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805EBC8-E194-5893-D026-3E6F9541C8DD}"/>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5035BE85-E52D-8B1E-85B1-0D03AB166583}"/>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A6841057-7551-3BA3-545A-6E2203663EB7}"/>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CA50A078-F8E3-1258-D8BA-5DC411451F15}"/>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6EBE84D1-A4E2-36A9-5791-AD2A84A6390C}"/>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A06D4441-656C-6FC2-CFBE-5766F018229F}"/>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C89CB122-85B2-2F44-02F2-68087E373576}"/>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2F919B80-01E9-223B-A8CE-BF6FE5E257DA}"/>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1268003C-F5B4-7B44-1A54-C6A5805721BB}"/>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5127FFE0-5903-B4E1-59B9-6AA8BAB1D8A9}"/>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51640737-D8DF-72EB-F62D-3EB517DC4E8D}"/>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D8F68205-CD1D-C617-DBE5-53DBF5FFF136}"/>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850C44AE-2F56-C0FD-21D7-366947975A19}"/>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53B7CAE9-037B-33CA-50B2-B89E8ED5B5AA}"/>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73DA5FC7-2D5B-C46A-6127-20B815829D09}"/>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44F571FA-E9E4-58C3-8C2B-AE2CDA07F3D6}"/>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3F9BDDD5-4477-5A6F-C746-D9A6D3E9E394}"/>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4AB6410E-D97E-09A3-CBAA-4F14C57BC703}"/>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6DC5CE6-83E7-37DB-86C7-6CD0CEA24DCD}"/>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9BA5106A-784D-5137-AA08-1F2B7DB616A0}"/>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6AC473A1-E143-9A3F-A9E7-E53A5FA208AA}"/>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A38516B8-08B9-B576-A4D4-6B5D18B4CC5C}"/>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DF802B03-B843-72FE-4A1F-7F9C83A049D9}"/>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099D1E71-404C-628D-4825-175D7F34E93D}"/>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1A4EC900-AEF9-E035-66F7-3C57D0C68ACF}"/>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1EE87B6C-2323-9BBA-6678-B72286B67F52}"/>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DE369AC9-B0C2-A214-A2A0-A1E10532919A}"/>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7E7A5F3C-CCDD-DE74-6E28-714AFCCB774B}"/>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A337C0B6-8AA4-4604-D082-08B8FA9558FB}"/>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3C65D36D-0AC2-FFA2-4378-1256152504CB}"/>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C6BE7C4C-A39D-34A2-14F2-29D6BF7A5A6F}"/>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26A37937-DF57-6D95-E985-611F8A9B3A4A}"/>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D98B36CB-086D-055B-4E43-90CE06FF2B40}"/>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5651BF8E-5B62-4E9F-1F5C-1D09B9C8CC3C}"/>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1803BCBA-60A9-BD5C-0B9F-1B834E8BE78E}"/>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4F8690D4-B0DD-2D2E-1D22-99898A66AC49}"/>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7E7DA173-5F7E-9365-851D-4571BD8DA382}"/>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3F51382A-7E3E-C701-DC7E-B148E067BF8F}"/>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07F6A132-2986-9E52-F2DB-CDF1762E2828}"/>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7DAF9FBD-1F52-007C-B88C-A6D3F06524F8}"/>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63275625-72F4-88BF-E6E8-C5FFDD9321DF}"/>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E98C3E23-322F-5F4F-E5B0-47368472A662}"/>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02743C1C-CD13-87F2-CC50-996F67954C7E}"/>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AEB5BD0A-D7B0-4A3F-F33C-3832A719C1C9}"/>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88D3F387-2F0D-13F5-A8E7-453CD0D177A7}"/>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B2FDBBD-8DA3-348B-CFED-0B77AE971754}"/>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FAFF6EF-68B2-BE4D-911E-696A06BDD41C}"/>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765AB2E2-CE8A-2237-6C9E-3FA76DACD309}"/>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7CBCAA78-7AE0-FBA9-2343-2E2EF0052010}"/>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A7A0088-EF1A-9AFC-2161-ED3E1E27F851}"/>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C5FA42F2-B0A4-60DC-C14D-CB637CCC2508}"/>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6205BDFD-0DC0-5B1B-D6FE-EEDB433CE30D}"/>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7C038D5E-0344-0733-506D-7137BE63BAE6}"/>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6CD3E57F-0D55-9D55-1E7F-7749CF6FEE27}"/>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932677AD-DA7F-12D3-E199-1A45CF0ED1E1}"/>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930201F0-D773-B0AC-E7E9-41061A9884BF}"/>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86400DA8-F2AE-9140-E2E4-B800A8A3E9B4}"/>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C510CCCB-F118-9083-793C-0B56BB5ABDDA}"/>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2BE2D28A-06E5-C77F-12CA-194652003906}"/>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969A951B-00DA-468D-AE98-252C75B97D97}"/>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A7942277-69BA-20F0-2233-F85B7D1E416E}"/>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F691DD20-6378-0E77-E684-ADBA4694E628}"/>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D31B574C-B6EF-1424-DE60-F03EB5990B92}"/>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878C4DD0-EC82-B411-B34A-9E18B7016820}"/>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6ECDE4F1-D082-2D5C-CE5B-D60C0C6B1C40}"/>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072D4FA0-A783-2E41-1AE5-225DA5C54E4E}"/>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76CD3B17-B300-B4FF-059E-1457288D1AEA}"/>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935B66C5-1D41-BBFC-EB8B-641B65C1608B}"/>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A810C9A7-AEB8-F793-10CE-A759B14B104C}"/>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DEC0BAB6-7E6B-8FCA-C1EF-5206043E7056}"/>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B5A3DE7B-CE95-9DC9-FFA9-86D58571B9F3}"/>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C8310F0F-81E0-DB32-565F-17C371C60EFF}"/>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84B91CEA-621C-6CD7-C976-5190121705A4}"/>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C5D31632-512F-D4BD-5818-4070881AB358}"/>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DBD635E9-851D-03F6-0BA6-567F6804D8BD}"/>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7A741BE0-D54F-E5EF-DC1F-5179A039C991}"/>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DA2AF3BF-1A9D-4AF8-7951-AA9A0175E07A}"/>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1506B297-2AA0-3E3C-EE21-08E0EC341E2B}"/>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BA88452B-8ACD-09E5-DD22-EA474C9863DF}"/>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76F18575-B5E3-5F9A-6100-F84534F100EB}"/>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C7259483-114B-64CE-EA66-9E240DBC7265}"/>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12FF0576-BCA5-E4D8-046A-F3DE7F14C44D}"/>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ECA1C8D9-13E4-31F7-D295-CE95E659A7A7}"/>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BFAD3163-C432-A579-556D-FD18D771D98E}"/>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FF91F9CA-39DF-309A-DF74-D1234C240040}"/>
              </a:ext>
            </a:extLst>
          </p:cNvPr>
          <p:cNvSpPr txBox="1"/>
          <p:nvPr/>
        </p:nvSpPr>
        <p:spPr>
          <a:xfrm>
            <a:off x="3289208" y="247663"/>
            <a:ext cx="63781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System Model</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EF4F3A-E177-042C-9C54-F98DF1AC732B}"/>
                  </a:ext>
                </a:extLst>
              </p:cNvPr>
              <p:cNvSpPr txBox="1"/>
              <p:nvPr/>
            </p:nvSpPr>
            <p:spPr>
              <a:xfrm>
                <a:off x="1474975" y="5372532"/>
                <a:ext cx="9406347" cy="847220"/>
              </a:xfrm>
              <a:prstGeom prst="rect">
                <a:avLst/>
              </a:prstGeom>
              <a:noFill/>
            </p:spPr>
            <p:txBody>
              <a:bodyPr wrap="square" rtlCol="0">
                <a:spAutoFit/>
              </a:bodyPr>
              <a:lstStyle/>
              <a:p>
                <a:r>
                  <a:rPr lang="en-US" altLang="zh-CN" sz="2400"/>
                  <a:t>The authors use </a:t>
                </a:r>
                <a:r>
                  <a:rPr lang="en-US" altLang="zh-CN" sz="2400">
                    <a:solidFill>
                      <a:srgbClr val="FF0000"/>
                    </a:solidFill>
                  </a:rPr>
                  <a:t>binary</a:t>
                </a:r>
                <a:r>
                  <a:rPr lang="en-US" altLang="zh-CN" sz="2400"/>
                  <a:t> variable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∈{0,1</m:t>
                    </m:r>
                  </m:oMath>
                </a14:m>
                <a:r>
                  <a:rPr lang="en-US" altLang="zh-CN" sz="2400"/>
                  <a:t>} to denote whether service </a:t>
                </a:r>
                <a14:m>
                  <m:oMath xmlns:m="http://schemas.openxmlformats.org/officeDocument/2006/math">
                    <m:r>
                      <a:rPr lang="en-US" altLang="zh-CN" sz="2400" b="0" i="1" smtClean="0">
                        <a:latin typeface="Cambria Math" panose="02040503050406030204" pitchFamily="18" charset="0"/>
                      </a:rPr>
                      <m:t>𝑠</m:t>
                    </m:r>
                  </m:oMath>
                </a14:m>
                <a:r>
                  <a:rPr lang="en-US" altLang="zh-CN" sz="2400"/>
                  <a:t> is placed at edge server </a:t>
                </a:r>
                <a14:m>
                  <m:oMath xmlns:m="http://schemas.openxmlformats.org/officeDocument/2006/math">
                    <m:r>
                      <a:rPr lang="en-US" altLang="zh-CN" sz="2400" b="0" i="1" smtClean="0">
                        <a:latin typeface="Cambria Math" panose="02040503050406030204" pitchFamily="18" charset="0"/>
                      </a:rPr>
                      <m:t>𝑚</m:t>
                    </m:r>
                  </m:oMath>
                </a14:m>
                <a:r>
                  <a:rPr lang="en-US" altLang="zh-CN" sz="2400"/>
                  <a:t>.</a:t>
                </a:r>
                <a:endParaRPr lang="zh-CN" altLang="en-US" sz="2400"/>
              </a:p>
            </p:txBody>
          </p:sp>
        </mc:Choice>
        <mc:Fallback xmlns="">
          <p:sp>
            <p:nvSpPr>
              <p:cNvPr id="9" name="文本框 8">
                <a:extLst>
                  <a:ext uri="{FF2B5EF4-FFF2-40B4-BE49-F238E27FC236}">
                    <a16:creationId xmlns:a16="http://schemas.microsoft.com/office/drawing/2014/main" id="{34EF4F3A-E177-042C-9C54-F98DF1AC732B}"/>
                  </a:ext>
                </a:extLst>
              </p:cNvPr>
              <p:cNvSpPr txBox="1">
                <a:spLocks noRot="1" noChangeAspect="1" noMove="1" noResize="1" noEditPoints="1" noAdjustHandles="1" noChangeArrowheads="1" noChangeShapeType="1" noTextEdit="1"/>
              </p:cNvSpPr>
              <p:nvPr/>
            </p:nvSpPr>
            <p:spPr>
              <a:xfrm>
                <a:off x="1474975" y="5372532"/>
                <a:ext cx="9406347" cy="847220"/>
              </a:xfrm>
              <a:prstGeom prst="rect">
                <a:avLst/>
              </a:prstGeom>
              <a:blipFill>
                <a:blip r:embed="rId3"/>
                <a:stretch>
                  <a:fillRect l="-1037" t="-5755" b="-15827"/>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C4A10B75-ECFC-42D1-4B81-B266B748F45B}"/>
              </a:ext>
            </a:extLst>
          </p:cNvPr>
          <p:cNvCxnSpPr>
            <a:endCxn id="25" idx="0"/>
          </p:cNvCxnSpPr>
          <p:nvPr/>
        </p:nvCxnSpPr>
        <p:spPr>
          <a:xfrm flipH="1">
            <a:off x="4445480" y="1017029"/>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CAAE74B-0ACA-A83F-56E4-C80B14E6F141}"/>
              </a:ext>
            </a:extLst>
          </p:cNvPr>
          <p:cNvCxnSpPr/>
          <p:nvPr/>
        </p:nvCxnSpPr>
        <p:spPr>
          <a:xfrm flipH="1">
            <a:off x="4428486" y="907417"/>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0F1B7AB-D12B-EA40-8754-8017D94367F9}"/>
              </a:ext>
            </a:extLst>
          </p:cNvPr>
          <p:cNvCxnSpPr>
            <a:endCxn id="24" idx="0"/>
          </p:cNvCxnSpPr>
          <p:nvPr/>
        </p:nvCxnSpPr>
        <p:spPr>
          <a:xfrm>
            <a:off x="5038839" y="1076769"/>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E4E0FE6-3522-4AE2-F1BE-C6958B9C1164}"/>
              </a:ext>
            </a:extLst>
          </p:cNvPr>
          <p:cNvSpPr/>
          <p:nvPr/>
        </p:nvSpPr>
        <p:spPr>
          <a:xfrm flipH="1">
            <a:off x="6442504" y="164311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0AD26C6C-B912-3A8C-D62C-03DD7996EEBC}"/>
              </a:ext>
            </a:extLst>
          </p:cNvPr>
          <p:cNvCxnSpPr>
            <a:endCxn id="7" idx="5"/>
          </p:cNvCxnSpPr>
          <p:nvPr/>
        </p:nvCxnSpPr>
        <p:spPr>
          <a:xfrm>
            <a:off x="5127240" y="1040152"/>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3121760-26ED-11F8-F178-6C76CD3727D7}"/>
              </a:ext>
            </a:extLst>
          </p:cNvPr>
          <p:cNvCxnSpPr>
            <a:stCxn id="7" idx="2"/>
            <a:endCxn id="22" idx="6"/>
          </p:cNvCxnSpPr>
          <p:nvPr/>
        </p:nvCxnSpPr>
        <p:spPr>
          <a:xfrm>
            <a:off x="6585306" y="1714519"/>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B56B56F-8116-8854-4E1D-71B6ECC4976B}"/>
              </a:ext>
            </a:extLst>
          </p:cNvPr>
          <p:cNvCxnSpPr>
            <a:cxnSpLocks/>
            <a:endCxn id="7" idx="5"/>
          </p:cNvCxnSpPr>
          <p:nvPr/>
        </p:nvCxnSpPr>
        <p:spPr>
          <a:xfrm flipV="1">
            <a:off x="6035130" y="1765007"/>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0A78FB-9620-16BD-AC26-6EBA5DCAD1CF}"/>
              </a:ext>
            </a:extLst>
          </p:cNvPr>
          <p:cNvCxnSpPr>
            <a:cxnSpLocks/>
            <a:endCxn id="7" idx="4"/>
          </p:cNvCxnSpPr>
          <p:nvPr/>
        </p:nvCxnSpPr>
        <p:spPr>
          <a:xfrm flipH="1" flipV="1">
            <a:off x="6513905" y="1785920"/>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2151814-CF72-7782-ADF4-0C7AC909EB88}"/>
              </a:ext>
            </a:extLst>
          </p:cNvPr>
          <p:cNvCxnSpPr>
            <a:stCxn id="24" idx="2"/>
            <a:endCxn id="7" idx="4"/>
          </p:cNvCxnSpPr>
          <p:nvPr/>
        </p:nvCxnSpPr>
        <p:spPr>
          <a:xfrm flipV="1">
            <a:off x="5349187" y="1785920"/>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4FC05BE-07A2-2349-FA91-CD3D6DBEFF78}"/>
              </a:ext>
            </a:extLst>
          </p:cNvPr>
          <p:cNvCxnSpPr>
            <a:stCxn id="24" idx="6"/>
            <a:endCxn id="25" idx="3"/>
          </p:cNvCxnSpPr>
          <p:nvPr/>
        </p:nvCxnSpPr>
        <p:spPr>
          <a:xfrm flipH="1" flipV="1">
            <a:off x="4533881" y="1986100"/>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9F092DC-3979-37C0-44E5-5C93FB6CE646}"/>
              </a:ext>
            </a:extLst>
          </p:cNvPr>
          <p:cNvCxnSpPr>
            <a:stCxn id="24" idx="3"/>
          </p:cNvCxnSpPr>
          <p:nvPr/>
        </p:nvCxnSpPr>
        <p:spPr>
          <a:xfrm>
            <a:off x="5323633" y="2373440"/>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BFB6C9C-D30F-AB99-20F1-EB8C9072A505}"/>
              </a:ext>
            </a:extLst>
          </p:cNvPr>
          <p:cNvCxnSpPr>
            <a:stCxn id="24" idx="5"/>
          </p:cNvCxnSpPr>
          <p:nvPr/>
        </p:nvCxnSpPr>
        <p:spPr>
          <a:xfrm flipH="1">
            <a:off x="3812741" y="2373440"/>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3FE9378-B52C-1E05-DD2F-A70C8D7D1827}"/>
              </a:ext>
            </a:extLst>
          </p:cNvPr>
          <p:cNvCxnSpPr>
            <a:stCxn id="25" idx="4"/>
          </p:cNvCxnSpPr>
          <p:nvPr/>
        </p:nvCxnSpPr>
        <p:spPr>
          <a:xfrm flipH="1">
            <a:off x="3831791" y="2022717"/>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C8E54E49-0292-D24B-D880-BB3DB150F9CC}"/>
              </a:ext>
            </a:extLst>
          </p:cNvPr>
          <p:cNvSpPr/>
          <p:nvPr/>
        </p:nvSpPr>
        <p:spPr>
          <a:xfrm flipH="1">
            <a:off x="8078985" y="170843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A8AA9BB-1E97-CC17-ADD0-76393DD0C9D1}"/>
              </a:ext>
            </a:extLst>
          </p:cNvPr>
          <p:cNvSpPr/>
          <p:nvPr/>
        </p:nvSpPr>
        <p:spPr>
          <a:xfrm flipH="1">
            <a:off x="3735433" y="2985169"/>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31E889D-0748-8A2E-F345-AEA42BEF754A}"/>
              </a:ext>
            </a:extLst>
          </p:cNvPr>
          <p:cNvSpPr/>
          <p:nvPr/>
        </p:nvSpPr>
        <p:spPr>
          <a:xfrm flipH="1">
            <a:off x="5174690" y="2224497"/>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E04DBF6-DBCF-3C59-0B4C-3CAC1112219F}"/>
              </a:ext>
            </a:extLst>
          </p:cNvPr>
          <p:cNvSpPr/>
          <p:nvPr/>
        </p:nvSpPr>
        <p:spPr>
          <a:xfrm flipH="1">
            <a:off x="4320462" y="1772681"/>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365AE96-FB17-9EB3-7242-BBBAD13B0652}"/>
              </a:ext>
            </a:extLst>
          </p:cNvPr>
          <p:cNvCxnSpPr>
            <a:cxnSpLocks/>
            <a:endCxn id="22" idx="4"/>
          </p:cNvCxnSpPr>
          <p:nvPr/>
        </p:nvCxnSpPr>
        <p:spPr>
          <a:xfrm flipV="1">
            <a:off x="7445706" y="1958466"/>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descr="Multi-access Edge Computing&#10;">
            <a:extLst>
              <a:ext uri="{FF2B5EF4-FFF2-40B4-BE49-F238E27FC236}">
                <a16:creationId xmlns:a16="http://schemas.microsoft.com/office/drawing/2014/main" id="{73A11D14-CB1E-0EB8-17E8-31941C7EBC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0781" y="1137745"/>
            <a:ext cx="4829321" cy="3924038"/>
          </a:xfrm>
          <a:prstGeom prst="rect">
            <a:avLst/>
          </a:prstGeom>
        </p:spPr>
      </p:pic>
      <p:cxnSp>
        <p:nvCxnSpPr>
          <p:cNvPr id="29" name="直接连接符 28">
            <a:extLst>
              <a:ext uri="{FF2B5EF4-FFF2-40B4-BE49-F238E27FC236}">
                <a16:creationId xmlns:a16="http://schemas.microsoft.com/office/drawing/2014/main" id="{2F9649D4-504E-6CBB-1D60-00CF66302791}"/>
              </a:ext>
            </a:extLst>
          </p:cNvPr>
          <p:cNvCxnSpPr>
            <a:cxnSpLocks/>
          </p:cNvCxnSpPr>
          <p:nvPr/>
        </p:nvCxnSpPr>
        <p:spPr>
          <a:xfrm>
            <a:off x="4594531" y="2066506"/>
            <a:ext cx="499123" cy="0"/>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33" name="矩形 32">
            <a:extLst>
              <a:ext uri="{FF2B5EF4-FFF2-40B4-BE49-F238E27FC236}">
                <a16:creationId xmlns:a16="http://schemas.microsoft.com/office/drawing/2014/main" id="{993CD8BC-45B1-AD7C-DFB7-0C8FF9272203}"/>
              </a:ext>
            </a:extLst>
          </p:cNvPr>
          <p:cNvSpPr/>
          <p:nvPr/>
        </p:nvSpPr>
        <p:spPr>
          <a:xfrm>
            <a:off x="5174690" y="3825973"/>
            <a:ext cx="732615" cy="46196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000"/>
              <a:t>Objett</a:t>
            </a:r>
          </a:p>
          <a:p>
            <a:pPr algn="ctr"/>
            <a:r>
              <a:rPr lang="en-US" altLang="zh-CN" sz="1000"/>
              <a:t>Detaction</a:t>
            </a:r>
            <a:endParaRPr lang="zh-CN" altLang="en-US" sz="1000"/>
          </a:p>
        </p:txBody>
      </p:sp>
      <p:sp>
        <p:nvSpPr>
          <p:cNvPr id="37" name="矩形 36">
            <a:extLst>
              <a:ext uri="{FF2B5EF4-FFF2-40B4-BE49-F238E27FC236}">
                <a16:creationId xmlns:a16="http://schemas.microsoft.com/office/drawing/2014/main" id="{F9A47A32-82CD-F0C5-6E37-3B0106142FDE}"/>
              </a:ext>
            </a:extLst>
          </p:cNvPr>
          <p:cNvSpPr/>
          <p:nvPr/>
        </p:nvSpPr>
        <p:spPr>
          <a:xfrm>
            <a:off x="5202970" y="1260706"/>
            <a:ext cx="808294"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Crowd Feature</a:t>
            </a:r>
          </a:p>
          <a:p>
            <a:pPr algn="ctr"/>
            <a:r>
              <a:rPr lang="en-US" altLang="zh-CN" sz="1000"/>
              <a:t>Classfier </a:t>
            </a:r>
            <a:endParaRPr lang="zh-CN" altLang="en-US" sz="1000"/>
          </a:p>
        </p:txBody>
      </p:sp>
      <p:sp>
        <p:nvSpPr>
          <p:cNvPr id="38" name="矩形 37">
            <a:extLst>
              <a:ext uri="{FF2B5EF4-FFF2-40B4-BE49-F238E27FC236}">
                <a16:creationId xmlns:a16="http://schemas.microsoft.com/office/drawing/2014/main" id="{DDC1CFB2-220A-1FCB-C1D6-DCD8A21424A2}"/>
              </a:ext>
            </a:extLst>
          </p:cNvPr>
          <p:cNvSpPr/>
          <p:nvPr/>
        </p:nvSpPr>
        <p:spPr>
          <a:xfrm>
            <a:off x="5140153" y="2654660"/>
            <a:ext cx="808294"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Bike Feature</a:t>
            </a:r>
          </a:p>
          <a:p>
            <a:pPr algn="ctr"/>
            <a:r>
              <a:rPr lang="en-US" altLang="zh-CN" sz="1000"/>
              <a:t>Classfier </a:t>
            </a:r>
            <a:endParaRPr lang="zh-CN" altLang="en-US" sz="1000"/>
          </a:p>
        </p:txBody>
      </p:sp>
      <p:sp>
        <p:nvSpPr>
          <p:cNvPr id="2" name="灯片编号占位符 1">
            <a:extLst>
              <a:ext uri="{FF2B5EF4-FFF2-40B4-BE49-F238E27FC236}">
                <a16:creationId xmlns:a16="http://schemas.microsoft.com/office/drawing/2014/main" id="{466442FF-F7E7-39FD-09A4-26EC5D230B7A}"/>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15</a:t>
            </a:fld>
            <a:endParaRPr lang="zh-CN" altLang="en-US"/>
          </a:p>
        </p:txBody>
      </p:sp>
    </p:spTree>
    <p:extLst>
      <p:ext uri="{BB962C8B-B14F-4D97-AF65-F5344CB8AC3E}">
        <p14:creationId xmlns:p14="http://schemas.microsoft.com/office/powerpoint/2010/main" val="362103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D2338-2629-DE75-64F6-3D22373FDF00}"/>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34130963-D991-2EC1-8BD8-83B7DDC3CC02}"/>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C67A1738-9524-4FB8-FC35-91D7DAE7AAE9}"/>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10880022-C0AB-9883-91AF-08C9FA9D4D3C}"/>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92213B7D-8200-E224-B895-CE8627362AD1}"/>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523EBF34-18EE-64B4-8E61-DB0ED472C6F1}"/>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38BD8337-581F-E890-F1A1-9B5945269591}"/>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E882545D-3C56-2085-DF26-2CCC722080F2}"/>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EC1DD944-7D98-CA33-B4C0-EF7E6F6A6CCF}"/>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9676E05B-88E6-0174-59E4-651BCD60031C}"/>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8C9BFC42-897D-44C1-D56C-9359BC6C34A6}"/>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3491DDA8-FD7A-0B3E-FEB3-623DFA8F227B}"/>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4868C8F3-C791-13DF-A961-F61C0CE67C04}"/>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E7D39CCB-7057-511B-D859-41ED4054B1E3}"/>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2F2CA4CD-D1FF-D84C-064C-15A14F5364E4}"/>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B7B35CB-7C70-005B-ADD9-E0FB5B43636C}"/>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35C3CF73-3041-5E71-D784-C38C2C12D7B5}"/>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2D8B9D88-91C0-E7F8-78F7-C808C3AD4892}"/>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E00E16B2-FC6C-3F1E-65FF-BE48DF45952A}"/>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460B7675-8A45-08B5-8AA9-38A46F98DDBB}"/>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5AF38D6A-934E-8697-EB14-3C4A88D43F9A}"/>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FCCC37B2-9ED5-7674-5652-3F93C5785623}"/>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60D726E4-8955-EBA6-7A34-81261D11B4C6}"/>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640ED4F2-177D-F238-2758-8F27ADD9D3A0}"/>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9307E31C-5243-9D5C-9E39-D9D84B224CFF}"/>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11FA3E3A-E90F-EA4F-81FE-7663F7EA5D2A}"/>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9ABEF2C9-6150-AA54-8282-A8943639968F}"/>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335E2125-BF91-64DB-01F0-E439A27CB3E9}"/>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0550DA61-91E3-79B8-A54C-03E7E59AE518}"/>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5A2EEE3A-E1CA-AE67-28C5-36C107DE08A6}"/>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8D798929-34CD-9833-A762-1275917E46D8}"/>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D43CF394-105D-2081-6F00-9B49930DBA70}"/>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8F93791E-47FB-BA86-35A3-8FF6346004B4}"/>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57A50EBD-A184-C9C2-142E-C4001C1678B2}"/>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95C49F97-063E-5867-B282-FF0100550551}"/>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E67B5BE3-D7A7-95FD-2170-BA284DFD2600}"/>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9156EFC1-810C-9C07-D9D4-49B1BAA1C91A}"/>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43F1FD98-E051-8729-7302-EB70FFE42F8D}"/>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89EEA1D-3C1E-A07F-7CBF-A5D036FF91CA}"/>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1C1C9447-6E6D-E473-D485-83A4E8843569}"/>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DF2618B-CD81-54A3-647A-D60FB3F4D063}"/>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C534AC8B-B988-A88E-2EFF-9A6A09B319E8}"/>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91F57B1D-6340-9ADB-3706-3F81B09998A7}"/>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906EEEFB-5449-EEE0-5417-2F1CD3B0ACA3}"/>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736AC29A-0230-84D6-3038-7F679C29FC3E}"/>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4A1AC820-56D3-82A1-EEC8-BD78099BCB51}"/>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A05F043D-97CC-1328-1603-E3DA9BAB737E}"/>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97F4BBD9-07CE-EAFF-EED9-78CD86C6D833}"/>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5836C9E4-305B-C47F-E566-8072EB8011E0}"/>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62102679-3383-A721-DACB-A8B95E2B6B05}"/>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C74DD858-E872-369D-0ADC-8E3C1FFA4CBF}"/>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6E0A570-689D-8EC5-1DD3-F380FE27336F}"/>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9D4D9C5D-9229-4DCC-C7B2-E5F2258885CF}"/>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4645FFC9-664C-95FC-22BF-8E5E4FFD6C6D}"/>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EB3A993-6F79-AB77-A1AF-421BB79AE421}"/>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A70DA7C-AC34-4E3E-396F-CB27D4653FC8}"/>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7FCE27D4-AFDC-C0FB-F426-70C0F0C4943F}"/>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A30637A3-A80C-798A-9087-6192ADF3474D}"/>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76D06FD-B498-395A-13F6-3AAD94931488}"/>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95A80698-DF1D-6710-7A23-AD5FAD831516}"/>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94EEF884-24E4-E94A-AA57-8D4066C24E08}"/>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9AE6EC97-BA5D-EFF8-DE4D-E4AD6497E9E6}"/>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0A9DFBC6-10BA-C87D-C044-529DEF41E6B0}"/>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42873A7A-8F2B-6048-B72E-8C2A7A4740D9}"/>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F78B84F8-A9D7-AD3C-1479-0D4F0097FE6C}"/>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7C93419F-0FEB-EEA5-E7BA-9D9A28AA1D04}"/>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80C9B023-E26F-217C-78B2-80F15B5666B3}"/>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0040910E-B470-D8FF-0CEC-FBE363F57CA9}"/>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7C25FCD6-B160-74C1-8DB0-3CE96EC8A363}"/>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C0A88F69-FDBC-08F2-EE7F-149A2CCB2ED0}"/>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5DB5591D-F3CD-B0D5-2A89-9EB8BA1A4B1D}"/>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645B0940-AD05-0AE1-2D45-77BF654755B2}"/>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29A34145-E56B-DDC8-44C4-01190F3421E9}"/>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BC6CFFB1-FE1E-254C-6197-81AD626EEF42}"/>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BCC9E02D-D51D-6A59-30E8-85292DF13749}"/>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825EEE30-9CAB-08C9-3889-D7DDB233FC62}"/>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54992D66-6F09-84DF-7844-6576E5AE7F66}"/>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3E1EA35E-B967-8017-72EF-01EC68A978BD}"/>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CA5B104B-3B98-9D6F-5D11-A2009EC8205D}"/>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68439E7F-16CC-0876-828B-66C8F9458B44}"/>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7718B9F6-CDAE-331D-DF43-4F937BCA7580}"/>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78B423C1-241E-3F0A-7490-5CDAF2B2CD03}"/>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EC034D5A-FA43-D105-D797-1B0980AF5963}"/>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915BAC95-01D6-A054-5D7D-4C0EC67453D7}"/>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651A2756-E634-6597-2555-03FA4700852B}"/>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B463A948-4CE9-318B-120F-03CD2895DD89}"/>
              </a:ext>
            </a:extLst>
          </p:cNvPr>
          <p:cNvSpPr/>
          <p:nvPr/>
        </p:nvSpPr>
        <p:spPr>
          <a:xfrm>
            <a:off x="6058160" y="1752774"/>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C08643A7-91E2-1565-B249-0EC294811DD7}"/>
              </a:ext>
            </a:extLst>
          </p:cNvPr>
          <p:cNvSpPr/>
          <p:nvPr/>
        </p:nvSpPr>
        <p:spPr>
          <a:xfrm>
            <a:off x="5433691" y="1652413"/>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90B79365-C103-6E24-BFED-2746C1446FB9}"/>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A2BD02F6-9F33-1A78-8967-E806B92CE9F2}"/>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AA097A4C-AD1D-90B9-3473-275A9BBEEB42}"/>
              </a:ext>
            </a:extLst>
          </p:cNvPr>
          <p:cNvSpPr txBox="1"/>
          <p:nvPr/>
        </p:nvSpPr>
        <p:spPr>
          <a:xfrm>
            <a:off x="3589173" y="335303"/>
            <a:ext cx="63781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System Model</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7B1B855-A15E-4742-A24D-EEBBA1B470D7}"/>
                  </a:ext>
                </a:extLst>
              </p:cNvPr>
              <p:cNvSpPr txBox="1"/>
              <p:nvPr/>
            </p:nvSpPr>
            <p:spPr>
              <a:xfrm flipH="1">
                <a:off x="1278254" y="2838856"/>
                <a:ext cx="9999345" cy="2327497"/>
              </a:xfrm>
              <a:prstGeom prst="rect">
                <a:avLst/>
              </a:prstGeom>
              <a:noFill/>
            </p:spPr>
            <p:txBody>
              <a:bodyPr wrap="square" rtlCol="0">
                <a:spAutoFit/>
              </a:bodyPr>
              <a:lstStyle/>
              <a:p>
                <a:r>
                  <a:rPr lang="en-US" altLang="zh-CN" sz="2400"/>
                  <a:t>Total User-Perceived Delay is</a:t>
                </a:r>
                <a14:m>
                  <m:oMath xmlns:m="http://schemas.openxmlformats.org/officeDocument/2006/math">
                    <m:r>
                      <a:rPr lang="en-US" altLang="zh-CN" sz="2400" b="0" i="0" smtClean="0">
                        <a:latin typeface="Cambria Math" panose="02040503050406030204" pitchFamily="18" charset="0"/>
                      </a:rPr>
                      <m:t> </m:t>
                    </m:r>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𝐷</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 </m:t>
                        </m:r>
                      </m:sup>
                    </m:sSubSup>
                  </m:oMath>
                </a14:m>
                <a:r>
                  <a:rPr lang="zh-CN" altLang="en-US" sz="2400"/>
                  <a:t> </a:t>
                </a:r>
                <a:r>
                  <a:rPr lang="en-US" altLang="zh-CN" sz="2400"/>
                  <a:t>which calculate by the maximum sum of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𝐷</m:t>
                        </m:r>
                      </m:e>
                      <m:sub>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𝑛</m:t>
                        </m:r>
                      </m:sub>
                      <m:sup>
                        <m:r>
                          <a:rPr lang="en-US" altLang="zh-CN" sz="2400" i="1">
                            <a:latin typeface="Cambria Math" panose="02040503050406030204" pitchFamily="18" charset="0"/>
                          </a:rPr>
                          <m:t>𝑐</m:t>
                        </m:r>
                      </m:sup>
                    </m:sSubSup>
                  </m:oMath>
                </a14:m>
                <a:r>
                  <a:rPr lang="zh-CN" altLang="en-US" sz="2400"/>
                  <a:t> </a:t>
                </a:r>
                <a:r>
                  <a:rPr lang="en-US" altLang="zh-CN" sz="2400"/>
                  <a:t>and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𝐷</m:t>
                        </m:r>
                      </m:e>
                      <m:sub>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𝑡</m:t>
                        </m:r>
                      </m:sup>
                    </m:sSubSup>
                  </m:oMath>
                </a14:m>
                <a:r>
                  <a:rPr lang="en-US" altLang="zh-CN" sz="2400"/>
                  <a:t>. Because offloading work could be run concurrently.</a:t>
                </a:r>
                <a:endParaRPr lang="zh-CN" altLang="en-US" sz="2400"/>
              </a:p>
              <a:p>
                <a:endParaRPr lang="en-US" altLang="zh-CN" sz="2400"/>
              </a:p>
              <a:p>
                <a:endParaRPr lang="zh-CN" altLang="en-US" sz="2400"/>
              </a:p>
              <a:p>
                <a:r>
                  <a:rPr lang="en-US" altLang="zh-CN" sz="2400"/>
                  <a:t>For each task </a:t>
                </a:r>
                <a14:m>
                  <m:oMath xmlns:m="http://schemas.openxmlformats.org/officeDocument/2006/math">
                    <m:r>
                      <a:rPr lang="en-US" altLang="zh-CN" sz="2400" b="0" i="1" smtClean="0">
                        <a:latin typeface="Cambria Math" panose="02040503050406030204" pitchFamily="18" charset="0"/>
                      </a:rPr>
                      <m:t>𝑛</m:t>
                    </m:r>
                  </m:oMath>
                </a14:m>
                <a:r>
                  <a:rPr lang="en-US" altLang="zh-CN" sz="2400"/>
                  <a:t>, it has a perceived delay requirement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𝑛</m:t>
                        </m:r>
                      </m:sub>
                    </m:sSub>
                  </m:oMath>
                </a14:m>
                <a:r>
                  <a:rPr lang="en-US" altLang="zh-CN" sz="2400"/>
                  <a:t>. The total user perceived delay must meet each task requirement.</a:t>
                </a:r>
                <a:endParaRPr lang="zh-CN" altLang="en-US" sz="2400"/>
              </a:p>
            </p:txBody>
          </p:sp>
        </mc:Choice>
        <mc:Fallback xmlns="">
          <p:sp>
            <p:nvSpPr>
              <p:cNvPr id="9" name="文本框 8">
                <a:extLst>
                  <a:ext uri="{FF2B5EF4-FFF2-40B4-BE49-F238E27FC236}">
                    <a16:creationId xmlns:a16="http://schemas.microsoft.com/office/drawing/2014/main" id="{57B1B855-A15E-4742-A24D-EEBBA1B470D7}"/>
                  </a:ext>
                </a:extLst>
              </p:cNvPr>
              <p:cNvSpPr txBox="1">
                <a:spLocks noRot="1" noChangeAspect="1" noMove="1" noResize="1" noEditPoints="1" noAdjustHandles="1" noChangeArrowheads="1" noChangeShapeType="1" noTextEdit="1"/>
              </p:cNvSpPr>
              <p:nvPr/>
            </p:nvSpPr>
            <p:spPr>
              <a:xfrm flipH="1">
                <a:off x="1278254" y="2838856"/>
                <a:ext cx="9999345" cy="2327497"/>
              </a:xfrm>
              <a:prstGeom prst="rect">
                <a:avLst/>
              </a:prstGeom>
              <a:blipFill>
                <a:blip r:embed="rId3"/>
                <a:stretch>
                  <a:fillRect l="-976" t="-1837" r="-61" b="-55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BF165D6-CF3F-9E8B-410A-C2F79F2527E9}"/>
                  </a:ext>
                </a:extLst>
              </p:cNvPr>
              <p:cNvSpPr txBox="1"/>
              <p:nvPr/>
            </p:nvSpPr>
            <p:spPr>
              <a:xfrm>
                <a:off x="3886986" y="1856012"/>
                <a:ext cx="887615" cy="477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𝑐</m:t>
                          </m:r>
                        </m:sup>
                      </m:sSubSup>
                    </m:oMath>
                  </m:oMathPara>
                </a14:m>
                <a:endParaRPr lang="zh-CN" altLang="en-US" sz="2400"/>
              </a:p>
            </p:txBody>
          </p:sp>
        </mc:Choice>
        <mc:Fallback xmlns="">
          <p:sp>
            <p:nvSpPr>
              <p:cNvPr id="3" name="文本框 2">
                <a:extLst>
                  <a:ext uri="{FF2B5EF4-FFF2-40B4-BE49-F238E27FC236}">
                    <a16:creationId xmlns:a16="http://schemas.microsoft.com/office/drawing/2014/main" id="{6BF165D6-CF3F-9E8B-410A-C2F79F2527E9}"/>
                  </a:ext>
                </a:extLst>
              </p:cNvPr>
              <p:cNvSpPr txBox="1">
                <a:spLocks noRot="1" noChangeAspect="1" noMove="1" noResize="1" noEditPoints="1" noAdjustHandles="1" noChangeArrowheads="1" noChangeShapeType="1" noTextEdit="1"/>
              </p:cNvSpPr>
              <p:nvPr/>
            </p:nvSpPr>
            <p:spPr>
              <a:xfrm>
                <a:off x="3886986" y="1856012"/>
                <a:ext cx="887615" cy="47788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2D40D14-0D86-656C-2B9F-EADFA999651A}"/>
                  </a:ext>
                </a:extLst>
              </p:cNvPr>
              <p:cNvSpPr txBox="1"/>
              <p:nvPr/>
            </p:nvSpPr>
            <p:spPr>
              <a:xfrm>
                <a:off x="5479919" y="2151443"/>
                <a:ext cx="887615" cy="4808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𝑡</m:t>
                          </m:r>
                        </m:sup>
                      </m:sSubSup>
                    </m:oMath>
                  </m:oMathPara>
                </a14:m>
                <a:endParaRPr lang="zh-CN" altLang="en-US" sz="2400"/>
              </a:p>
            </p:txBody>
          </p:sp>
        </mc:Choice>
        <mc:Fallback xmlns="">
          <p:sp>
            <p:nvSpPr>
              <p:cNvPr id="5" name="文本框 4">
                <a:extLst>
                  <a:ext uri="{FF2B5EF4-FFF2-40B4-BE49-F238E27FC236}">
                    <a16:creationId xmlns:a16="http://schemas.microsoft.com/office/drawing/2014/main" id="{D2D40D14-0D86-656C-2B9F-EADFA999651A}"/>
                  </a:ext>
                </a:extLst>
              </p:cNvPr>
              <p:cNvSpPr txBox="1">
                <a:spLocks noRot="1" noChangeAspect="1" noMove="1" noResize="1" noEditPoints="1" noAdjustHandles="1" noChangeArrowheads="1" noChangeShapeType="1" noTextEdit="1"/>
              </p:cNvSpPr>
              <p:nvPr/>
            </p:nvSpPr>
            <p:spPr>
              <a:xfrm>
                <a:off x="5479919" y="2151443"/>
                <a:ext cx="887615" cy="480837"/>
              </a:xfrm>
              <a:prstGeom prst="rect">
                <a:avLst/>
              </a:prstGeom>
              <a:blipFill>
                <a:blip r:embed="rId5"/>
                <a:stretch>
                  <a:fillRect/>
                </a:stretch>
              </a:blipFill>
            </p:spPr>
            <p:txBody>
              <a:bodyPr/>
              <a:lstStyle/>
              <a:p>
                <a:r>
                  <a:rPr lang="zh-CN" altLang="en-US">
                    <a:noFill/>
                  </a:rPr>
                  <a:t> </a:t>
                </a:r>
              </a:p>
            </p:txBody>
          </p:sp>
        </mc:Fallback>
      </mc:AlternateContent>
      <p:pic>
        <p:nvPicPr>
          <p:cNvPr id="1027" name="Picture 3">
            <a:extLst>
              <a:ext uri="{FF2B5EF4-FFF2-40B4-BE49-F238E27FC236}">
                <a16:creationId xmlns:a16="http://schemas.microsoft.com/office/drawing/2014/main" id="{3D3C6AF4-3086-2A0E-5756-ED3E45788F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584546" y="1127906"/>
            <a:ext cx="1866900" cy="1600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016923F-1F49-02AC-7EB0-223E548B0827}"/>
                  </a:ext>
                </a:extLst>
              </p:cNvPr>
              <p:cNvSpPr txBox="1"/>
              <p:nvPr/>
            </p:nvSpPr>
            <p:spPr>
              <a:xfrm>
                <a:off x="7679336" y="2187459"/>
                <a:ext cx="887615" cy="4808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𝑡</m:t>
                          </m:r>
                        </m:sup>
                      </m:sSubSup>
                    </m:oMath>
                  </m:oMathPara>
                </a14:m>
                <a:endParaRPr lang="zh-CN" altLang="en-US" sz="2400"/>
              </a:p>
            </p:txBody>
          </p:sp>
        </mc:Choice>
        <mc:Fallback xmlns="">
          <p:sp>
            <p:nvSpPr>
              <p:cNvPr id="7" name="文本框 6">
                <a:extLst>
                  <a:ext uri="{FF2B5EF4-FFF2-40B4-BE49-F238E27FC236}">
                    <a16:creationId xmlns:a16="http://schemas.microsoft.com/office/drawing/2014/main" id="{6016923F-1F49-02AC-7EB0-223E548B0827}"/>
                  </a:ext>
                </a:extLst>
              </p:cNvPr>
              <p:cNvSpPr txBox="1">
                <a:spLocks noRot="1" noChangeAspect="1" noMove="1" noResize="1" noEditPoints="1" noAdjustHandles="1" noChangeArrowheads="1" noChangeShapeType="1" noTextEdit="1"/>
              </p:cNvSpPr>
              <p:nvPr/>
            </p:nvSpPr>
            <p:spPr>
              <a:xfrm>
                <a:off x="7679336" y="2187459"/>
                <a:ext cx="887615" cy="4808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69AFD64-631C-45B7-E52F-EDFFF28F08CB}"/>
                  </a:ext>
                </a:extLst>
              </p:cNvPr>
              <p:cNvSpPr txBox="1"/>
              <p:nvPr/>
            </p:nvSpPr>
            <p:spPr>
              <a:xfrm>
                <a:off x="9381552" y="1912499"/>
                <a:ext cx="887615" cy="477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𝑐</m:t>
                          </m:r>
                        </m:sup>
                      </m:sSubSup>
                    </m:oMath>
                  </m:oMathPara>
                </a14:m>
                <a:endParaRPr lang="zh-CN" altLang="en-US" sz="2400"/>
              </a:p>
            </p:txBody>
          </p:sp>
        </mc:Choice>
        <mc:Fallback xmlns="">
          <p:sp>
            <p:nvSpPr>
              <p:cNvPr id="10" name="文本框 9">
                <a:extLst>
                  <a:ext uri="{FF2B5EF4-FFF2-40B4-BE49-F238E27FC236}">
                    <a16:creationId xmlns:a16="http://schemas.microsoft.com/office/drawing/2014/main" id="{169AFD64-631C-45B7-E52F-EDFFF28F08CB}"/>
                  </a:ext>
                </a:extLst>
              </p:cNvPr>
              <p:cNvSpPr txBox="1">
                <a:spLocks noRot="1" noChangeAspect="1" noMove="1" noResize="1" noEditPoints="1" noAdjustHandles="1" noChangeArrowheads="1" noChangeShapeType="1" noTextEdit="1"/>
              </p:cNvSpPr>
              <p:nvPr/>
            </p:nvSpPr>
            <p:spPr>
              <a:xfrm>
                <a:off x="9381552" y="1912499"/>
                <a:ext cx="887615" cy="477888"/>
              </a:xfrm>
              <a:prstGeom prst="rect">
                <a:avLst/>
              </a:prstGeom>
              <a:blipFill>
                <a:blip r:embed="rId8"/>
                <a:stretch>
                  <a:fillRect/>
                </a:stretch>
              </a:blipFill>
            </p:spPr>
            <p:txBody>
              <a:bodyPr/>
              <a:lstStyle/>
              <a:p>
                <a:r>
                  <a:rPr lang="zh-CN" altLang="en-US">
                    <a:noFill/>
                  </a:rPr>
                  <a:t> </a:t>
                </a:r>
              </a:p>
            </p:txBody>
          </p:sp>
        </mc:Fallback>
      </mc:AlternateContent>
      <p:pic>
        <p:nvPicPr>
          <p:cNvPr id="1028" name="Picture 4">
            <a:extLst>
              <a:ext uri="{FF2B5EF4-FFF2-40B4-BE49-F238E27FC236}">
                <a16:creationId xmlns:a16="http://schemas.microsoft.com/office/drawing/2014/main" id="{8FB630E3-067C-4583-65B5-F9CABBFB9E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3525" y="1115724"/>
            <a:ext cx="2962275"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066ACB0B-B1FF-139F-3745-9BEA9D382ED5}"/>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16</a:t>
            </a:fld>
            <a:endParaRPr lang="zh-CN" altLang="en-US"/>
          </a:p>
        </p:txBody>
      </p:sp>
    </p:spTree>
    <p:extLst>
      <p:ext uri="{BB962C8B-B14F-4D97-AF65-F5344CB8AC3E}">
        <p14:creationId xmlns:p14="http://schemas.microsoft.com/office/powerpoint/2010/main" val="1327963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CD50D-8E5A-608C-A902-19B2EB7BE6B5}"/>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010FA406-AD3C-F75E-69E7-6340F07F3CA3}"/>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DE3AC428-97BB-1453-104C-D6807E873671}"/>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89941D60-1A82-985B-1E16-200D3F4FB9FC}"/>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8CFB07AB-9A37-D351-E83C-ADDCA83C8C88}"/>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F1B2921-8014-380B-BA48-06C09B750F68}"/>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186190AD-1C1B-F585-A3D5-AFD5BC0ADB8D}"/>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60751D4F-4DFF-1734-0E47-66C99EA6AD6B}"/>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DEC7F947-4692-0042-F67D-1127A78CB5C3}"/>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D96F9EC0-957B-8A75-EC4D-F0D5384FDDEE}"/>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48C492B6-C7C3-0947-C110-B02BBBF46E9C}"/>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36B1E49D-AE5F-2736-AF9A-D4CA090C977C}"/>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3B05409E-3B8E-F6D7-DDD5-A0E353E0083E}"/>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A0E39D61-C585-64D7-9C2B-91D154662794}"/>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A2AA480-621B-F06D-97B4-D6A1FE358F07}"/>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6C0D5C67-1378-3AEC-9CA7-99982F5B67BB}"/>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6E0690D4-F310-C8B9-518F-FBE3A6D1886F}"/>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88544469-3D80-A67C-F84C-7E66F4FF07B5}"/>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9BF7A6F9-173E-F333-CA7E-EEC48A6F36B9}"/>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90B44B2F-61EA-E82C-B1BC-E18DADB98AEC}"/>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1FBD632C-6EA6-4312-EFD0-BBAE0ACE79F5}"/>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08FD7704-04D4-A1DA-79F8-7CB742FD1877}"/>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9F556268-0747-C83D-9E49-80D85F6EB0FA}"/>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630AD9DE-CFC3-32E3-6E7E-57C10C8406C1}"/>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30511495-7DEB-4ECF-12B6-3E6FD011250A}"/>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FF3061EF-6E0F-0D33-EAF8-0FAF1D640BDC}"/>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92A86897-5F80-F080-5069-7A153B9B0A8E}"/>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DDEDE8AC-D899-61AA-D649-12447947D008}"/>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D46E24E6-61FC-C42A-EF1F-93E5E87640DF}"/>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3CF4B203-E5A4-7781-1E1D-91B2FC538AED}"/>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6C93BD96-FAE0-C11C-41E6-DC523260658A}"/>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7B9B841C-A6D4-8508-30FB-CDEA30836A14}"/>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EF0B8604-808E-0199-D20B-B04D3F9F6376}"/>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D68852C7-917C-8A81-9BDC-FA2B397F5AD3}"/>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FFF24598-FC34-1CE4-9F2D-00CF5AA8341D}"/>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9C463629-CB49-A079-68A3-FDC6F7335582}"/>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C051908B-3704-B12C-B853-5553DF97A0CD}"/>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47B20DF9-7128-7486-F57B-190FFACD280C}"/>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F93A66-3213-2ACD-CC8F-2563DEA8E4C3}"/>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03DCD610-2B56-EB5D-ECD5-05F396F49FA5}"/>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1E0F736-C3B7-5013-5704-6D2661DE9805}"/>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70B83C62-B0AE-D632-C224-CD7D3EE381B3}"/>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76E64805-F822-6D8C-45EE-4D973B135DC8}"/>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F378FECA-DAB1-2AA0-0079-1B872795AC39}"/>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C06DE840-E6C4-0DE5-0166-519C5801B058}"/>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9A368CBD-9397-AC23-78AD-8EEF5F6BFC31}"/>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BB90D1AC-35F0-41E1-5FC7-479F3067A75C}"/>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98023598-A01C-D9AC-4BA0-D3C693248C38}"/>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0A15DD7B-C109-03F1-50C3-AEF6ACE08D55}"/>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B6ECDDDC-2BFE-B629-8530-0A250DEE9424}"/>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A731B97-8EF5-D1F8-74CE-364D961417C9}"/>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4E7D9DD-4ECC-8F2D-5943-BB72FBF243FB}"/>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F7466519-15F1-7C2A-7870-53FC6ADA1CF2}"/>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B38FE49B-CBB0-7817-5A04-649F9B436C8F}"/>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106A43A-42A3-0A09-224A-2F2FC4249A1C}"/>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C3DCF995-2825-22C4-6CDE-A6E902F7449C}"/>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50C54461-02C5-2C80-5FA6-A297B54AA5FC}"/>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00A94A96-39E8-F4BA-33F0-F81D8A622780}"/>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F3DA903-15EF-3F23-1763-A9634BCCC130}"/>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8B0409B5-A190-749A-FD12-AEE4C8D126D3}"/>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40D6C7EE-4C0D-6E25-D5F1-D1400E0DF52D}"/>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F533D546-D011-CC7E-4825-FB859F2B6451}"/>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60B80370-5217-3D0F-1F44-746970436EEF}"/>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71A41781-329D-27F8-FB33-F4AC6A5F038F}"/>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1478B267-6BE0-6A61-6BC1-AEB5468A3295}"/>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65F973B6-C1E6-C27F-DF8A-E7F422A56487}"/>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50993AD9-7C5F-D06E-312F-212447A80180}"/>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641E1CEA-38A5-757F-2B95-F4517D7ED182}"/>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40CA2C5C-7105-08CF-0F0F-8E23D7751F15}"/>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ACE2C5A2-53D0-1957-1262-ECC9F5EF6548}"/>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5E07644F-7C01-B094-39D5-10E189E02487}"/>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0A0B55A2-EA60-DCED-C169-37D6D4CE3B76}"/>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2B5C73BC-D70C-3527-ABDF-34708C0AC4E4}"/>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C11229F3-9064-B42C-1C99-B262DB53F029}"/>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6A4DEFB4-0BBD-C3EB-84B0-B42F8AEE36D2}"/>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CAF634D0-6FD9-2614-01E1-FF3EE639526A}"/>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BF3E1B18-B040-FBDB-6F4B-956CDB0E1F57}"/>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19BED359-1A1E-0C97-4D5A-269CB6DD0BBE}"/>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FD9213BF-8241-7EFD-0DE2-E6862D56E4C1}"/>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79641C8B-537D-EC66-B2D5-F1A8050920B0}"/>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A976C6FB-335D-EEF1-2EB1-82F8B2C72A81}"/>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560AEE8B-B6A5-98BA-CB36-5ED8DCF488D8}"/>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B84B30CC-A416-49B7-D17B-2F313E3266E9}"/>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BF94D1F6-DD57-A473-A010-BB34D471E955}"/>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BC685EE4-37C1-0315-04A1-59D7BFD1CA1C}"/>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2BEB08AD-3696-D3A7-F5BB-D069E475E319}"/>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0B307177-1EE6-07E1-CF91-207F48044DE6}"/>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9F938ED8-5369-3774-FA8A-3C5DB08E5242}"/>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B5B2C1FF-47DE-1896-775F-DEF59EFB3AEF}"/>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68B1BC39-007B-5810-E589-116E7951182C}"/>
              </a:ext>
            </a:extLst>
          </p:cNvPr>
          <p:cNvSpPr txBox="1"/>
          <p:nvPr/>
        </p:nvSpPr>
        <p:spPr>
          <a:xfrm>
            <a:off x="3289208" y="247663"/>
            <a:ext cx="63781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System Model</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7931E0E-2CD1-5C8B-4FB4-679BC822CAA0}"/>
                  </a:ext>
                </a:extLst>
              </p:cNvPr>
              <p:cNvSpPr txBox="1"/>
              <p:nvPr/>
            </p:nvSpPr>
            <p:spPr>
              <a:xfrm>
                <a:off x="1474975" y="5372532"/>
                <a:ext cx="9640065" cy="461665"/>
              </a:xfrm>
              <a:prstGeom prst="rect">
                <a:avLst/>
              </a:prstGeom>
              <a:noFill/>
            </p:spPr>
            <p:txBody>
              <a:bodyPr wrap="square" rtlCol="0">
                <a:spAutoFit/>
              </a:bodyPr>
              <a:lstStyle/>
              <a:p>
                <a:r>
                  <a:rPr lang="en-US" altLang="zh-CN" sz="2400"/>
                  <a: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𝑝</m:t>
                        </m:r>
                      </m:sup>
                    </m:sSup>
                  </m:oMath>
                </a14:m>
                <a:r>
                  <a:rPr lang="zh-CN" altLang="en-US" sz="2400"/>
                  <a:t> </a:t>
                </a:r>
                <a:r>
                  <a:rPr lang="en-US" altLang="zh-CN" sz="2400"/>
                  <a:t>is the service placement cost. Each service placement has a cost. </a:t>
                </a:r>
                <a:endParaRPr lang="zh-CN" altLang="en-US" sz="2400"/>
              </a:p>
            </p:txBody>
          </p:sp>
        </mc:Choice>
        <mc:Fallback xmlns="">
          <p:sp>
            <p:nvSpPr>
              <p:cNvPr id="9" name="文本框 8">
                <a:extLst>
                  <a:ext uri="{FF2B5EF4-FFF2-40B4-BE49-F238E27FC236}">
                    <a16:creationId xmlns:a16="http://schemas.microsoft.com/office/drawing/2014/main" id="{17931E0E-2CD1-5C8B-4FB4-679BC822CAA0}"/>
                  </a:ext>
                </a:extLst>
              </p:cNvPr>
              <p:cNvSpPr txBox="1">
                <a:spLocks noRot="1" noChangeAspect="1" noMove="1" noResize="1" noEditPoints="1" noAdjustHandles="1" noChangeArrowheads="1" noChangeShapeType="1" noTextEdit="1"/>
              </p:cNvSpPr>
              <p:nvPr/>
            </p:nvSpPr>
            <p:spPr>
              <a:xfrm>
                <a:off x="1474975" y="5372532"/>
                <a:ext cx="9640065" cy="461665"/>
              </a:xfrm>
              <a:prstGeom prst="rect">
                <a:avLst/>
              </a:prstGeom>
              <a:blipFill>
                <a:blip r:embed="rId3"/>
                <a:stretch>
                  <a:fillRect t="-9211" r="-1265" b="-30263"/>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681750D3-83F8-D4C9-8B96-7CFD5236338C}"/>
              </a:ext>
            </a:extLst>
          </p:cNvPr>
          <p:cNvCxnSpPr>
            <a:endCxn id="25" idx="0"/>
          </p:cNvCxnSpPr>
          <p:nvPr/>
        </p:nvCxnSpPr>
        <p:spPr>
          <a:xfrm flipH="1">
            <a:off x="4445480" y="1017029"/>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F9D4186-64E1-AF08-6BAF-B8EFCE5ABA86}"/>
              </a:ext>
            </a:extLst>
          </p:cNvPr>
          <p:cNvCxnSpPr/>
          <p:nvPr/>
        </p:nvCxnSpPr>
        <p:spPr>
          <a:xfrm flipH="1">
            <a:off x="4428486" y="907417"/>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364F3E4-DEFF-DA68-4F17-0F0F9AB5538C}"/>
              </a:ext>
            </a:extLst>
          </p:cNvPr>
          <p:cNvCxnSpPr>
            <a:endCxn id="24" idx="0"/>
          </p:cNvCxnSpPr>
          <p:nvPr/>
        </p:nvCxnSpPr>
        <p:spPr>
          <a:xfrm>
            <a:off x="5038839" y="1076769"/>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BA8C60CC-6571-32E9-EBC2-8E0F0BA44564}"/>
              </a:ext>
            </a:extLst>
          </p:cNvPr>
          <p:cNvSpPr/>
          <p:nvPr/>
        </p:nvSpPr>
        <p:spPr>
          <a:xfrm flipH="1">
            <a:off x="6442504" y="164311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8A4DC093-4F56-8239-D034-CA62ED8653CD}"/>
              </a:ext>
            </a:extLst>
          </p:cNvPr>
          <p:cNvCxnSpPr>
            <a:endCxn id="7" idx="5"/>
          </p:cNvCxnSpPr>
          <p:nvPr/>
        </p:nvCxnSpPr>
        <p:spPr>
          <a:xfrm>
            <a:off x="5127240" y="1040152"/>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F8EFBA4-892F-4D69-3DEC-D161226928E8}"/>
              </a:ext>
            </a:extLst>
          </p:cNvPr>
          <p:cNvCxnSpPr>
            <a:stCxn id="7" idx="2"/>
            <a:endCxn id="22" idx="6"/>
          </p:cNvCxnSpPr>
          <p:nvPr/>
        </p:nvCxnSpPr>
        <p:spPr>
          <a:xfrm>
            <a:off x="6585306" y="1714519"/>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7C765DE-10A6-20EC-B4EE-4E8FDED89124}"/>
              </a:ext>
            </a:extLst>
          </p:cNvPr>
          <p:cNvCxnSpPr>
            <a:cxnSpLocks/>
            <a:endCxn id="7" idx="5"/>
          </p:cNvCxnSpPr>
          <p:nvPr/>
        </p:nvCxnSpPr>
        <p:spPr>
          <a:xfrm flipV="1">
            <a:off x="6035130" y="1765007"/>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F32A34E-91B7-6F13-EE5F-8ACCDE4737C8}"/>
              </a:ext>
            </a:extLst>
          </p:cNvPr>
          <p:cNvCxnSpPr>
            <a:cxnSpLocks/>
            <a:endCxn id="7" idx="4"/>
          </p:cNvCxnSpPr>
          <p:nvPr/>
        </p:nvCxnSpPr>
        <p:spPr>
          <a:xfrm flipH="1" flipV="1">
            <a:off x="6513905" y="1785920"/>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00D3929-3DC0-2A6D-8A2F-83D77AAB9AA5}"/>
              </a:ext>
            </a:extLst>
          </p:cNvPr>
          <p:cNvCxnSpPr>
            <a:stCxn id="24" idx="2"/>
            <a:endCxn id="7" idx="4"/>
          </p:cNvCxnSpPr>
          <p:nvPr/>
        </p:nvCxnSpPr>
        <p:spPr>
          <a:xfrm flipV="1">
            <a:off x="5349187" y="1785920"/>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21F07B6-9B48-90D3-BC39-55CFDD8256D8}"/>
              </a:ext>
            </a:extLst>
          </p:cNvPr>
          <p:cNvCxnSpPr>
            <a:stCxn id="24" idx="6"/>
            <a:endCxn id="25" idx="3"/>
          </p:cNvCxnSpPr>
          <p:nvPr/>
        </p:nvCxnSpPr>
        <p:spPr>
          <a:xfrm flipH="1" flipV="1">
            <a:off x="4533881" y="1986100"/>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C438CA1-361F-2750-F58F-F23809D51576}"/>
              </a:ext>
            </a:extLst>
          </p:cNvPr>
          <p:cNvCxnSpPr>
            <a:stCxn id="24" idx="3"/>
          </p:cNvCxnSpPr>
          <p:nvPr/>
        </p:nvCxnSpPr>
        <p:spPr>
          <a:xfrm>
            <a:off x="5323633" y="2373440"/>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A57AF11-8C81-0287-294D-1ECFEFEA2C9B}"/>
              </a:ext>
            </a:extLst>
          </p:cNvPr>
          <p:cNvCxnSpPr>
            <a:stCxn id="24" idx="5"/>
          </p:cNvCxnSpPr>
          <p:nvPr/>
        </p:nvCxnSpPr>
        <p:spPr>
          <a:xfrm flipH="1">
            <a:off x="3812741" y="2373440"/>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A1B14AA-34B6-B8E8-3D13-4999E7014F3C}"/>
              </a:ext>
            </a:extLst>
          </p:cNvPr>
          <p:cNvCxnSpPr>
            <a:stCxn id="25" idx="4"/>
          </p:cNvCxnSpPr>
          <p:nvPr/>
        </p:nvCxnSpPr>
        <p:spPr>
          <a:xfrm flipH="1">
            <a:off x="3831791" y="2022717"/>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44DEACDD-B9AC-5252-EB3A-BA0D593BACB4}"/>
              </a:ext>
            </a:extLst>
          </p:cNvPr>
          <p:cNvSpPr/>
          <p:nvPr/>
        </p:nvSpPr>
        <p:spPr>
          <a:xfrm flipH="1">
            <a:off x="8078985" y="170843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01ACD9E-3E47-04A0-A094-15C2F1BE3F85}"/>
              </a:ext>
            </a:extLst>
          </p:cNvPr>
          <p:cNvSpPr/>
          <p:nvPr/>
        </p:nvSpPr>
        <p:spPr>
          <a:xfrm flipH="1">
            <a:off x="3735433" y="2985169"/>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EFAF0DF-0C3C-D0D5-D2FB-1CD436D487FA}"/>
              </a:ext>
            </a:extLst>
          </p:cNvPr>
          <p:cNvSpPr/>
          <p:nvPr/>
        </p:nvSpPr>
        <p:spPr>
          <a:xfrm flipH="1">
            <a:off x="5174690" y="2224497"/>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B4C603A-82C4-1511-6FB7-E54821B61FF3}"/>
              </a:ext>
            </a:extLst>
          </p:cNvPr>
          <p:cNvSpPr/>
          <p:nvPr/>
        </p:nvSpPr>
        <p:spPr>
          <a:xfrm flipH="1">
            <a:off x="4320462" y="1772681"/>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00A88FB6-5E16-8117-0FE1-0A5317608C8F}"/>
              </a:ext>
            </a:extLst>
          </p:cNvPr>
          <p:cNvCxnSpPr>
            <a:cxnSpLocks/>
            <a:endCxn id="22" idx="4"/>
          </p:cNvCxnSpPr>
          <p:nvPr/>
        </p:nvCxnSpPr>
        <p:spPr>
          <a:xfrm flipV="1">
            <a:off x="7445706" y="1958466"/>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descr="Multi-access Edge Computing&#10;">
            <a:extLst>
              <a:ext uri="{FF2B5EF4-FFF2-40B4-BE49-F238E27FC236}">
                <a16:creationId xmlns:a16="http://schemas.microsoft.com/office/drawing/2014/main" id="{44BB5AF1-A719-BA8F-BE0A-610B07B4CE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0781" y="1137745"/>
            <a:ext cx="4829321" cy="3924038"/>
          </a:xfrm>
          <a:prstGeom prst="rect">
            <a:avLst/>
          </a:prstGeom>
        </p:spPr>
      </p:pic>
      <p:cxnSp>
        <p:nvCxnSpPr>
          <p:cNvPr id="29" name="直接连接符 28">
            <a:extLst>
              <a:ext uri="{FF2B5EF4-FFF2-40B4-BE49-F238E27FC236}">
                <a16:creationId xmlns:a16="http://schemas.microsoft.com/office/drawing/2014/main" id="{7AFF6210-11FB-275F-426B-B1FEEA10F21F}"/>
              </a:ext>
            </a:extLst>
          </p:cNvPr>
          <p:cNvCxnSpPr>
            <a:cxnSpLocks/>
          </p:cNvCxnSpPr>
          <p:nvPr/>
        </p:nvCxnSpPr>
        <p:spPr>
          <a:xfrm>
            <a:off x="4594531" y="2066506"/>
            <a:ext cx="499123" cy="0"/>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33" name="矩形 32">
            <a:extLst>
              <a:ext uri="{FF2B5EF4-FFF2-40B4-BE49-F238E27FC236}">
                <a16:creationId xmlns:a16="http://schemas.microsoft.com/office/drawing/2014/main" id="{9758F608-E338-28AA-A210-E88BBE217507}"/>
              </a:ext>
            </a:extLst>
          </p:cNvPr>
          <p:cNvSpPr/>
          <p:nvPr/>
        </p:nvSpPr>
        <p:spPr>
          <a:xfrm>
            <a:off x="5174690" y="3825973"/>
            <a:ext cx="732615" cy="46196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000"/>
              <a:t>Objett</a:t>
            </a:r>
          </a:p>
          <a:p>
            <a:pPr algn="ctr"/>
            <a:r>
              <a:rPr lang="en-US" altLang="zh-CN" sz="1000"/>
              <a:t>Detaction</a:t>
            </a:r>
            <a:endParaRPr lang="zh-CN" altLang="en-US" sz="1000"/>
          </a:p>
        </p:txBody>
      </p:sp>
      <p:sp>
        <p:nvSpPr>
          <p:cNvPr id="37" name="矩形 36">
            <a:extLst>
              <a:ext uri="{FF2B5EF4-FFF2-40B4-BE49-F238E27FC236}">
                <a16:creationId xmlns:a16="http://schemas.microsoft.com/office/drawing/2014/main" id="{948A5873-6EDC-E772-A902-4C5B274BD869}"/>
              </a:ext>
            </a:extLst>
          </p:cNvPr>
          <p:cNvSpPr/>
          <p:nvPr/>
        </p:nvSpPr>
        <p:spPr>
          <a:xfrm>
            <a:off x="5202970" y="1260706"/>
            <a:ext cx="808294"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Crowd Feature</a:t>
            </a:r>
          </a:p>
          <a:p>
            <a:pPr algn="ctr"/>
            <a:r>
              <a:rPr lang="en-US" altLang="zh-CN" sz="1000"/>
              <a:t>Classfier </a:t>
            </a:r>
            <a:endParaRPr lang="zh-CN" altLang="en-US" sz="1000"/>
          </a:p>
        </p:txBody>
      </p:sp>
      <p:sp>
        <p:nvSpPr>
          <p:cNvPr id="38" name="矩形 37">
            <a:extLst>
              <a:ext uri="{FF2B5EF4-FFF2-40B4-BE49-F238E27FC236}">
                <a16:creationId xmlns:a16="http://schemas.microsoft.com/office/drawing/2014/main" id="{21B78AC5-7AFC-95CA-17F6-DD78FBBC270D}"/>
              </a:ext>
            </a:extLst>
          </p:cNvPr>
          <p:cNvSpPr/>
          <p:nvPr/>
        </p:nvSpPr>
        <p:spPr>
          <a:xfrm>
            <a:off x="5140153" y="2654660"/>
            <a:ext cx="808294"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Bike Feature</a:t>
            </a:r>
          </a:p>
          <a:p>
            <a:pPr algn="ctr"/>
            <a:r>
              <a:rPr lang="en-US" altLang="zh-CN" sz="1000"/>
              <a:t>Classfier </a:t>
            </a:r>
            <a:endParaRPr lang="zh-CN" altLang="en-US" sz="10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2208390-A890-6ACB-E525-0F60D44E8A3B}"/>
                  </a:ext>
                </a:extLst>
              </p:cNvPr>
              <p:cNvSpPr txBox="1"/>
              <p:nvPr/>
            </p:nvSpPr>
            <p:spPr>
              <a:xfrm>
                <a:off x="5961286" y="3884413"/>
                <a:ext cx="517578" cy="369332"/>
              </a:xfrm>
              <a:prstGeom prst="rect">
                <a:avLst/>
              </a:prstGeom>
              <a:noFill/>
            </p:spPr>
            <p:txBody>
              <a:bodyPr wrap="none" rtlCol="0">
                <a:spAutoFit/>
              </a:bodyPr>
              <a:lstStyle/>
              <a:p>
                <a14:m>
                  <m:oMath xmlns:m="http://schemas.openxmlformats.org/officeDocument/2006/math">
                    <m:sSup>
                      <m:sSupPr>
                        <m:ctrlPr>
                          <a:rPr lang="en-US" altLang="zh-CN" sz="1800" i="1" smtClean="0">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𝑝</m:t>
                        </m:r>
                      </m:sup>
                    </m:sSup>
                  </m:oMath>
                </a14:m>
                <a:r>
                  <a:rPr lang="zh-CN" altLang="en-US" sz="1800"/>
                  <a:t> </a:t>
                </a:r>
                <a:endParaRPr lang="zh-CN" altLang="en-US"/>
              </a:p>
            </p:txBody>
          </p:sp>
        </mc:Choice>
        <mc:Fallback xmlns="">
          <p:sp>
            <p:nvSpPr>
              <p:cNvPr id="2" name="文本框 1">
                <a:extLst>
                  <a:ext uri="{FF2B5EF4-FFF2-40B4-BE49-F238E27FC236}">
                    <a16:creationId xmlns:a16="http://schemas.microsoft.com/office/drawing/2014/main" id="{52208390-A890-6ACB-E525-0F60D44E8A3B}"/>
                  </a:ext>
                </a:extLst>
              </p:cNvPr>
              <p:cNvSpPr txBox="1">
                <a:spLocks noRot="1" noChangeAspect="1" noMove="1" noResize="1" noEditPoints="1" noAdjustHandles="1" noChangeArrowheads="1" noChangeShapeType="1" noTextEdit="1"/>
              </p:cNvSpPr>
              <p:nvPr/>
            </p:nvSpPr>
            <p:spPr>
              <a:xfrm>
                <a:off x="5961286" y="3884413"/>
                <a:ext cx="51757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FA001C8-6348-FAD9-5E35-6A0E150C447F}"/>
                  </a:ext>
                </a:extLst>
              </p:cNvPr>
              <p:cNvSpPr txBox="1"/>
              <p:nvPr/>
            </p:nvSpPr>
            <p:spPr>
              <a:xfrm>
                <a:off x="5919752" y="2654660"/>
                <a:ext cx="517578" cy="369332"/>
              </a:xfrm>
              <a:prstGeom prst="rect">
                <a:avLst/>
              </a:prstGeom>
              <a:noFill/>
            </p:spPr>
            <p:txBody>
              <a:bodyPr wrap="none" rtlCol="0">
                <a:spAutoFit/>
              </a:bodyPr>
              <a:lstStyle/>
              <a:p>
                <a14:m>
                  <m:oMath xmlns:m="http://schemas.openxmlformats.org/officeDocument/2006/math">
                    <m:sSup>
                      <m:sSupPr>
                        <m:ctrlPr>
                          <a:rPr lang="en-US" altLang="zh-CN" sz="1800" i="1" smtClean="0">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𝑝</m:t>
                        </m:r>
                      </m:sup>
                    </m:sSup>
                  </m:oMath>
                </a14:m>
                <a:r>
                  <a:rPr lang="zh-CN" altLang="en-US" sz="1800"/>
                  <a:t> </a:t>
                </a:r>
                <a:endParaRPr lang="zh-CN" altLang="en-US"/>
              </a:p>
            </p:txBody>
          </p:sp>
        </mc:Choice>
        <mc:Fallback xmlns="">
          <p:sp>
            <p:nvSpPr>
              <p:cNvPr id="28" name="文本框 27">
                <a:extLst>
                  <a:ext uri="{FF2B5EF4-FFF2-40B4-BE49-F238E27FC236}">
                    <a16:creationId xmlns:a16="http://schemas.microsoft.com/office/drawing/2014/main" id="{AFA001C8-6348-FAD9-5E35-6A0E150C447F}"/>
                  </a:ext>
                </a:extLst>
              </p:cNvPr>
              <p:cNvSpPr txBox="1">
                <a:spLocks noRot="1" noChangeAspect="1" noMove="1" noResize="1" noEditPoints="1" noAdjustHandles="1" noChangeArrowheads="1" noChangeShapeType="1" noTextEdit="1"/>
              </p:cNvSpPr>
              <p:nvPr/>
            </p:nvSpPr>
            <p:spPr>
              <a:xfrm>
                <a:off x="5919752" y="2654660"/>
                <a:ext cx="51757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BCEE37E-15D6-0642-EBAA-6193A061CE73}"/>
                  </a:ext>
                </a:extLst>
              </p:cNvPr>
              <p:cNvSpPr txBox="1"/>
              <p:nvPr/>
            </p:nvSpPr>
            <p:spPr>
              <a:xfrm>
                <a:off x="5961286" y="1354894"/>
                <a:ext cx="517578" cy="369332"/>
              </a:xfrm>
              <a:prstGeom prst="rect">
                <a:avLst/>
              </a:prstGeom>
              <a:noFill/>
            </p:spPr>
            <p:txBody>
              <a:bodyPr wrap="none" rtlCol="0">
                <a:spAutoFit/>
              </a:bodyPr>
              <a:lstStyle/>
              <a:p>
                <a14:m>
                  <m:oMath xmlns:m="http://schemas.openxmlformats.org/officeDocument/2006/math">
                    <m:sSup>
                      <m:sSupPr>
                        <m:ctrlPr>
                          <a:rPr lang="en-US" altLang="zh-CN" sz="1800" i="1" smtClean="0">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𝑝</m:t>
                        </m:r>
                      </m:sup>
                    </m:sSup>
                  </m:oMath>
                </a14:m>
                <a:r>
                  <a:rPr lang="zh-CN" altLang="en-US" sz="1800"/>
                  <a:t> </a:t>
                </a:r>
                <a:endParaRPr lang="zh-CN" altLang="en-US"/>
              </a:p>
            </p:txBody>
          </p:sp>
        </mc:Choice>
        <mc:Fallback xmlns="">
          <p:sp>
            <p:nvSpPr>
              <p:cNvPr id="30" name="文本框 29">
                <a:extLst>
                  <a:ext uri="{FF2B5EF4-FFF2-40B4-BE49-F238E27FC236}">
                    <a16:creationId xmlns:a16="http://schemas.microsoft.com/office/drawing/2014/main" id="{4BCEE37E-15D6-0642-EBAA-6193A061CE73}"/>
                  </a:ext>
                </a:extLst>
              </p:cNvPr>
              <p:cNvSpPr txBox="1">
                <a:spLocks noRot="1" noChangeAspect="1" noMove="1" noResize="1" noEditPoints="1" noAdjustHandles="1" noChangeArrowheads="1" noChangeShapeType="1" noTextEdit="1"/>
              </p:cNvSpPr>
              <p:nvPr/>
            </p:nvSpPr>
            <p:spPr>
              <a:xfrm>
                <a:off x="5961286" y="1354894"/>
                <a:ext cx="517578" cy="369332"/>
              </a:xfrm>
              <a:prstGeom prst="rect">
                <a:avLst/>
              </a:prstGeom>
              <a:blipFill>
                <a:blip r:embed="rId7"/>
                <a:stretch>
                  <a:fillRect/>
                </a:stretch>
              </a:blipFill>
            </p:spPr>
            <p:txBody>
              <a:bodyPr/>
              <a:lstStyle/>
              <a:p>
                <a:r>
                  <a:rPr lang="zh-CN" altLang="en-US">
                    <a:noFill/>
                  </a:rPr>
                  <a:t> </a:t>
                </a:r>
              </a:p>
            </p:txBody>
          </p:sp>
        </mc:Fallback>
      </mc:AlternateContent>
      <p:sp>
        <p:nvSpPr>
          <p:cNvPr id="31" name="灯片编号占位符 30">
            <a:extLst>
              <a:ext uri="{FF2B5EF4-FFF2-40B4-BE49-F238E27FC236}">
                <a16:creationId xmlns:a16="http://schemas.microsoft.com/office/drawing/2014/main" id="{75646F2F-688B-242B-9EF0-496B6ADAF9C4}"/>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17</a:t>
            </a:fld>
            <a:endParaRPr lang="zh-CN" altLang="en-US"/>
          </a:p>
        </p:txBody>
      </p:sp>
    </p:spTree>
    <p:extLst>
      <p:ext uri="{BB962C8B-B14F-4D97-AF65-F5344CB8AC3E}">
        <p14:creationId xmlns:p14="http://schemas.microsoft.com/office/powerpoint/2010/main" val="126675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64485-8CE2-9AFF-5199-7429279F6C73}"/>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3F9EE607-D761-8FC7-2C32-2E8B988C4F12}"/>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51FF1F4B-244E-B72D-B8BE-5A7243BA48B2}"/>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33F3C517-719B-C033-B1F7-C8DF63E5C3DB}"/>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284EDD83-E1C5-D503-A7F1-CB1F4C2162CF}"/>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304A88E-35E1-463F-C3EF-0EFDBEA2C798}"/>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63281D07-05BF-0498-AE52-3F619320C9B5}"/>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196B622C-0254-E04B-4464-8607326B05F7}"/>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417546E8-CBBA-1F1E-F5C5-052F2D53F7C5}"/>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941D7B31-60BF-1524-CD51-A20A7A074F3A}"/>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C3F2C0E0-134C-2A80-71F5-52F45E4EF0B0}"/>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DD4FC8F3-B362-C950-CA25-37F114E87090}"/>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D1B721A0-CB6E-6DA9-CF0E-99BF5460A642}"/>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4B9E0B00-96AB-13B3-C4B5-9E7EB780B3AB}"/>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57AB1074-AD57-A619-2C1A-9F87B561FBC3}"/>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B266F293-2074-20B7-2630-86BFC5F9DD09}"/>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321A6B88-E93D-2E61-A35B-27768D11C04F}"/>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D152AD68-3529-C9F9-AB78-C675C6BF28BD}"/>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B817E13C-1D70-03EE-A279-3F030907EFA9}"/>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992AEF54-1E35-B733-A2B4-7DAA62F7E39F}"/>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3D7B7341-1C0E-6443-9357-CADE5EB2CDAF}"/>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D2443444-989C-366B-0302-9D0C8C0CE4BF}"/>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45A987E6-E02F-4CFC-4B38-CDF5CDE6D5E9}"/>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F350949E-5545-A157-E486-A494C87592ED}"/>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C277A95-89A1-7FBC-7B8E-6B4190B4B0BD}"/>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CEC4D326-774C-1BF5-B62A-E7C2259E1BDF}"/>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3EE101F-103C-9646-D72D-E332D8E36134}"/>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AA89240B-408E-15BA-6788-323F879D92FC}"/>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221F4B54-6D41-FCB3-46AC-15B9942CF1E2}"/>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9DE03385-64EA-63E7-8870-2CF3E6B9A6E1}"/>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AC8C6374-F171-E849-1BF1-89AB02A26224}"/>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4007BCA6-BB81-C7A3-151B-7CAC34D44B42}"/>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CCC5952E-0124-0D24-B55F-5B0029328333}"/>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4A95F331-5B7A-9EB4-9873-1977C408FE78}"/>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983C1697-4047-28FA-3AA0-E2D33E01429D}"/>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C02EB4F0-0CD8-28F8-B1A2-4324F2C4508B}"/>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E059BE5E-2BC9-D810-9DE9-27148CF93910}"/>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15FA5A04-A54B-AA3E-2815-380FA07FA62A}"/>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161FF68-C74D-2789-08CF-03063BF82B9B}"/>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56CC66BC-2EAD-A1F8-20E1-EC77BA1DCA1D}"/>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ED4B871F-FB69-5A13-BD0D-3EECAF516A27}"/>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974A441E-02A5-A80D-7FCF-69A2D6779829}"/>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5ED2FB13-F84C-FE21-BC35-B6F7F7A7984B}"/>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A886DACD-CCBD-466E-CB21-82E2B31DC12A}"/>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E5D12377-3790-98B4-9394-BB19B8FFB38D}"/>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3B4C213-12D8-B050-0F76-E8C9DBDD05FF}"/>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900333B1-0F26-7C70-B610-1290C282F31A}"/>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2CB25745-9136-E261-1088-2A89E24731EF}"/>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816808F8-BB6F-A458-C7D9-E981927EC0E2}"/>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4106297E-13F4-F6FC-A8EE-4078E6CDF909}"/>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5DE2E85-1746-728A-4CE8-9AEAF277EFDF}"/>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9AC5507-3100-EF5E-A315-82241EF71894}"/>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EAE452E5-0BFF-0604-057F-D45062F51430}"/>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8F659DD5-AF74-7AF1-AA2C-FFEF2A423C79}"/>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CF8ECAE4-F5F8-FC42-155A-16801B641E04}"/>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CD6500FA-7675-3F4B-13F8-2A0EE83E926C}"/>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B882FFE1-CB87-8F33-839A-723A332CFBFE}"/>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B6AC73F7-058E-47FC-E7AC-FC2D3B8FEEF8}"/>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18E069A-0825-D55F-78C7-201F72506ED1}"/>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5852D50E-E57D-AD6F-2916-5660A29E09EF}"/>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75550FAD-CDC5-2678-6729-893E5EE786DC}"/>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90D8298F-2561-7069-51A9-32DF3BB6E13C}"/>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C7A2B8A0-5210-46EA-0F3B-610EBFFEC7E8}"/>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DF0625DF-7C32-B427-5F3A-DEA9B61349CE}"/>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95CB9958-6227-A6ED-71F2-F9263AD25387}"/>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CEC37274-0C02-E650-881E-DFF94AE37BC7}"/>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BD064A2D-BA2E-8167-5E94-399C3743BC7C}"/>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D7351F47-792D-94F1-CD49-F8A99C08AA9B}"/>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D03DB2B9-FDAD-290E-66FB-1D057F266241}"/>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74F6117C-7A94-4D4D-4CC9-6C0C15CFF054}"/>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83E444DC-96A8-9816-F8C2-68249C27855C}"/>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BFD79E3A-DF68-9825-0FD1-9693BCF08B2B}"/>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E8124809-A5BC-E421-FB9F-6331EB3B20B9}"/>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AED9BEA4-A457-BB66-6342-36B0E429FA50}"/>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E61090E5-5459-03D0-CA08-097B81882131}"/>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21A0DB86-89D3-B004-0E93-8F05888BD320}"/>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03ECE215-7327-80C2-FFB3-C1B453B457DF}"/>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37BB90FE-81A5-5D9D-00D4-73D6892C9263}"/>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3827602A-3013-5B9E-9608-A3CC700EF033}"/>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EB0FD5E2-C357-B84D-D3E9-B5FB5CC60A89}"/>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CF1E9BB9-492C-D74A-216A-9307CA0D7EC3}"/>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459904EF-27EA-49F1-9425-651924238C17}"/>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D93C1F57-2F65-4256-7811-B047D52441E2}"/>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B512FD3C-BA24-6760-160E-E0476EED1751}"/>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5FA5E36C-9A49-F06A-2BA3-B012668EC3C3}"/>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345CA9EA-A102-04E0-F0E6-7B5316F7BF6D}"/>
              </a:ext>
            </a:extLst>
          </p:cNvPr>
          <p:cNvSpPr/>
          <p:nvPr/>
        </p:nvSpPr>
        <p:spPr>
          <a:xfrm>
            <a:off x="6058160" y="1752774"/>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5CD1ECD2-85D6-4219-1AAE-E7BA00A2FC19}"/>
              </a:ext>
            </a:extLst>
          </p:cNvPr>
          <p:cNvSpPr/>
          <p:nvPr/>
        </p:nvSpPr>
        <p:spPr>
          <a:xfrm>
            <a:off x="5433691" y="1652413"/>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6A488AF7-3E9A-0963-1E3D-209613B4CE31}"/>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2A092C02-5859-CADD-78D0-753A3C1E6F76}"/>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4A0024B1-ADF7-5716-847B-46F7B4FA048B}"/>
              </a:ext>
            </a:extLst>
          </p:cNvPr>
          <p:cNvSpPr txBox="1"/>
          <p:nvPr/>
        </p:nvSpPr>
        <p:spPr>
          <a:xfrm>
            <a:off x="3589173" y="335303"/>
            <a:ext cx="63781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System Model</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301C42C-F98E-97C1-AA7E-AF253AC50C21}"/>
                  </a:ext>
                </a:extLst>
              </p:cNvPr>
              <p:cNvSpPr txBox="1"/>
              <p:nvPr/>
            </p:nvSpPr>
            <p:spPr>
              <a:xfrm flipH="1">
                <a:off x="1278254" y="2838856"/>
                <a:ext cx="9999345" cy="2308324"/>
              </a:xfrm>
              <a:prstGeom prst="rect">
                <a:avLst/>
              </a:prstGeom>
              <a:noFill/>
            </p:spPr>
            <p:txBody>
              <a:bodyPr wrap="square" rtlCol="0">
                <a:spAutoFit/>
              </a:bodyPr>
              <a:lstStyle/>
              <a:p>
                <a:r>
                  <a:rPr lang="en-US" altLang="zh-CN" sz="2400"/>
                  <a:t>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b="0" i="1" smtClean="0">
                            <a:latin typeface="Cambria Math" panose="02040503050406030204" pitchFamily="18" charset="0"/>
                          </a:rPr>
                          <m:t>𝑢</m:t>
                        </m:r>
                      </m:sup>
                    </m:sSup>
                  </m:oMath>
                </a14:m>
                <a:r>
                  <a:rPr lang="zh-CN" altLang="en-US" sz="2400"/>
                  <a:t> </a:t>
                </a:r>
                <a:r>
                  <a:rPr lang="en-US" altLang="zh-CN" sz="2400"/>
                  <a:t>is the edge server cost. It is based on actual execution time and workload. </a:t>
                </a:r>
                <a:endParaRPr lang="zh-CN" altLang="en-US" sz="2400"/>
              </a:p>
              <a:p>
                <a:endParaRPr lang="en-US" altLang="zh-CN" sz="2400"/>
              </a:p>
              <a:p>
                <a:endParaRPr lang="zh-CN" altLang="en-US" sz="240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b="0" i="1" smtClean="0">
                            <a:latin typeface="Cambria Math" panose="02040503050406030204" pitchFamily="18" charset="0"/>
                          </a:rPr>
                          <m:t>𝑒</m:t>
                        </m:r>
                      </m:sup>
                    </m:sSup>
                  </m:oMath>
                </a14:m>
                <a:r>
                  <a:rPr lang="zh-CN" altLang="en-US" sz="2400"/>
                  <a:t> </a:t>
                </a:r>
                <a:r>
                  <a:rPr lang="en-US" altLang="zh-CN" sz="2400"/>
                  <a:t>is the energy consumption cost. It is the energy consumption during transmission based on their distance and information volume.. </a:t>
                </a:r>
                <a:endParaRPr lang="zh-CN" altLang="en-US" sz="2400"/>
              </a:p>
            </p:txBody>
          </p:sp>
        </mc:Choice>
        <mc:Fallback xmlns="">
          <p:sp>
            <p:nvSpPr>
              <p:cNvPr id="9" name="文本框 8">
                <a:extLst>
                  <a:ext uri="{FF2B5EF4-FFF2-40B4-BE49-F238E27FC236}">
                    <a16:creationId xmlns:a16="http://schemas.microsoft.com/office/drawing/2014/main" id="{5301C42C-F98E-97C1-AA7E-AF253AC50C21}"/>
                  </a:ext>
                </a:extLst>
              </p:cNvPr>
              <p:cNvSpPr txBox="1">
                <a:spLocks noRot="1" noChangeAspect="1" noMove="1" noResize="1" noEditPoints="1" noAdjustHandles="1" noChangeArrowheads="1" noChangeShapeType="1" noTextEdit="1"/>
              </p:cNvSpPr>
              <p:nvPr/>
            </p:nvSpPr>
            <p:spPr>
              <a:xfrm flipH="1">
                <a:off x="1278254" y="2838856"/>
                <a:ext cx="9999345" cy="2308324"/>
              </a:xfrm>
              <a:prstGeom prst="rect">
                <a:avLst/>
              </a:prstGeom>
              <a:blipFill>
                <a:blip r:embed="rId3"/>
                <a:stretch>
                  <a:fillRect l="-976" t="-1852"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84FAA66-DB52-3A9D-E878-40C4EB4CD48E}"/>
                  </a:ext>
                </a:extLst>
              </p:cNvPr>
              <p:cNvSpPr txBox="1"/>
              <p:nvPr/>
            </p:nvSpPr>
            <p:spPr>
              <a:xfrm>
                <a:off x="3886986" y="1856012"/>
                <a:ext cx="6344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𝑢</m:t>
                          </m:r>
                        </m:sup>
                      </m:sSup>
                    </m:oMath>
                  </m:oMathPara>
                </a14:m>
                <a:endParaRPr lang="zh-CN" altLang="en-US" sz="2400"/>
              </a:p>
            </p:txBody>
          </p:sp>
        </mc:Choice>
        <mc:Fallback xmlns="">
          <p:sp>
            <p:nvSpPr>
              <p:cNvPr id="3" name="文本框 2">
                <a:extLst>
                  <a:ext uri="{FF2B5EF4-FFF2-40B4-BE49-F238E27FC236}">
                    <a16:creationId xmlns:a16="http://schemas.microsoft.com/office/drawing/2014/main" id="{584FAA66-DB52-3A9D-E878-40C4EB4CD48E}"/>
                  </a:ext>
                </a:extLst>
              </p:cNvPr>
              <p:cNvSpPr txBox="1">
                <a:spLocks noRot="1" noChangeAspect="1" noMove="1" noResize="1" noEditPoints="1" noAdjustHandles="1" noChangeArrowheads="1" noChangeShapeType="1" noTextEdit="1"/>
              </p:cNvSpPr>
              <p:nvPr/>
            </p:nvSpPr>
            <p:spPr>
              <a:xfrm>
                <a:off x="3886986" y="1856012"/>
                <a:ext cx="634469" cy="461665"/>
              </a:xfrm>
              <a:prstGeom prst="rect">
                <a:avLst/>
              </a:prstGeom>
              <a:blipFill>
                <a:blip r:embed="rId4"/>
                <a:stretch>
                  <a:fillRect/>
                </a:stretch>
              </a:blipFill>
            </p:spPr>
            <p:txBody>
              <a:bodyPr/>
              <a:lstStyle/>
              <a:p>
                <a:r>
                  <a:rPr lang="zh-CN" altLang="en-US">
                    <a:noFill/>
                  </a:rPr>
                  <a:t> </a:t>
                </a:r>
              </a:p>
            </p:txBody>
          </p:sp>
        </mc:Fallback>
      </mc:AlternateContent>
      <p:pic>
        <p:nvPicPr>
          <p:cNvPr id="1028" name="Picture 4">
            <a:extLst>
              <a:ext uri="{FF2B5EF4-FFF2-40B4-BE49-F238E27FC236}">
                <a16:creationId xmlns:a16="http://schemas.microsoft.com/office/drawing/2014/main" id="{8F2B7FCF-C2D4-5AD1-A086-669A30B24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525" y="1115724"/>
            <a:ext cx="2962275" cy="1600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192C60-0D74-F1F7-586D-0FA071EC0350}"/>
                  </a:ext>
                </a:extLst>
              </p:cNvPr>
              <p:cNvSpPr txBox="1"/>
              <p:nvPr/>
            </p:nvSpPr>
            <p:spPr>
              <a:xfrm>
                <a:off x="5661913" y="2183400"/>
                <a:ext cx="69833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𝑒</m:t>
                          </m:r>
                        </m:sup>
                      </m:sSup>
                      <m:r>
                        <m:rPr>
                          <m:nor/>
                        </m:rPr>
                        <a:rPr lang="zh-CN" altLang="en-US" sz="2400"/>
                        <m:t> </m:t>
                      </m:r>
                    </m:oMath>
                  </m:oMathPara>
                </a14:m>
                <a:endParaRPr lang="zh-CN" altLang="en-US" sz="2400"/>
              </a:p>
            </p:txBody>
          </p:sp>
        </mc:Choice>
        <mc:Fallback xmlns="">
          <p:sp>
            <p:nvSpPr>
              <p:cNvPr id="5" name="文本框 4">
                <a:extLst>
                  <a:ext uri="{FF2B5EF4-FFF2-40B4-BE49-F238E27FC236}">
                    <a16:creationId xmlns:a16="http://schemas.microsoft.com/office/drawing/2014/main" id="{B1192C60-0D74-F1F7-586D-0FA071EC0350}"/>
                  </a:ext>
                </a:extLst>
              </p:cNvPr>
              <p:cNvSpPr txBox="1">
                <a:spLocks noRot="1" noChangeAspect="1" noMove="1" noResize="1" noEditPoints="1" noAdjustHandles="1" noChangeArrowheads="1" noChangeShapeType="1" noTextEdit="1"/>
              </p:cNvSpPr>
              <p:nvPr/>
            </p:nvSpPr>
            <p:spPr>
              <a:xfrm>
                <a:off x="5661913" y="2183400"/>
                <a:ext cx="698333" cy="461665"/>
              </a:xfrm>
              <a:prstGeom prst="rect">
                <a:avLst/>
              </a:prstGeom>
              <a:blipFill>
                <a:blip r:embed="rId6"/>
                <a:stretch>
                  <a:fillRect/>
                </a:stretch>
              </a:blipFill>
            </p:spPr>
            <p:txBody>
              <a:bodyPr/>
              <a:lstStyle/>
              <a:p>
                <a:r>
                  <a:rPr lang="zh-CN" altLang="en-US">
                    <a:noFill/>
                  </a:rPr>
                  <a:t> </a:t>
                </a:r>
              </a:p>
            </p:txBody>
          </p:sp>
        </mc:Fallback>
      </mc:AlternateContent>
      <p:pic>
        <p:nvPicPr>
          <p:cNvPr id="1027" name="Picture 3">
            <a:extLst>
              <a:ext uri="{FF2B5EF4-FFF2-40B4-BE49-F238E27FC236}">
                <a16:creationId xmlns:a16="http://schemas.microsoft.com/office/drawing/2014/main" id="{A6139CEA-246C-5C23-F9E1-A601ABE3A8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584546" y="1127906"/>
            <a:ext cx="1866900" cy="1600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74CF7A9-08F0-373D-1031-7A1FEAF0DE30}"/>
                  </a:ext>
                </a:extLst>
              </p:cNvPr>
              <p:cNvSpPr txBox="1"/>
              <p:nvPr/>
            </p:nvSpPr>
            <p:spPr>
              <a:xfrm>
                <a:off x="7840289" y="2197576"/>
                <a:ext cx="69833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𝑒</m:t>
                          </m:r>
                        </m:sup>
                      </m:sSup>
                      <m:r>
                        <m:rPr>
                          <m:nor/>
                        </m:rPr>
                        <a:rPr lang="zh-CN" altLang="en-US" sz="2400"/>
                        <m:t> </m:t>
                      </m:r>
                    </m:oMath>
                  </m:oMathPara>
                </a14:m>
                <a:endParaRPr lang="zh-CN" altLang="en-US" sz="2400"/>
              </a:p>
            </p:txBody>
          </p:sp>
        </mc:Choice>
        <mc:Fallback xmlns="">
          <p:sp>
            <p:nvSpPr>
              <p:cNvPr id="7" name="文本框 6">
                <a:extLst>
                  <a:ext uri="{FF2B5EF4-FFF2-40B4-BE49-F238E27FC236}">
                    <a16:creationId xmlns:a16="http://schemas.microsoft.com/office/drawing/2014/main" id="{974CF7A9-08F0-373D-1031-7A1FEAF0DE30}"/>
                  </a:ext>
                </a:extLst>
              </p:cNvPr>
              <p:cNvSpPr txBox="1">
                <a:spLocks noRot="1" noChangeAspect="1" noMove="1" noResize="1" noEditPoints="1" noAdjustHandles="1" noChangeArrowheads="1" noChangeShapeType="1" noTextEdit="1"/>
              </p:cNvSpPr>
              <p:nvPr/>
            </p:nvSpPr>
            <p:spPr>
              <a:xfrm>
                <a:off x="7840289" y="2197576"/>
                <a:ext cx="698333"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21AAC8F-460C-BD3D-CD8D-224CCAE7A9C4}"/>
                  </a:ext>
                </a:extLst>
              </p:cNvPr>
              <p:cNvSpPr txBox="1"/>
              <p:nvPr/>
            </p:nvSpPr>
            <p:spPr>
              <a:xfrm>
                <a:off x="9381552" y="1912499"/>
                <a:ext cx="6344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𝑢</m:t>
                          </m:r>
                        </m:sup>
                      </m:sSup>
                    </m:oMath>
                  </m:oMathPara>
                </a14:m>
                <a:endParaRPr lang="zh-CN" altLang="en-US" sz="2400"/>
              </a:p>
            </p:txBody>
          </p:sp>
        </mc:Choice>
        <mc:Fallback xmlns="">
          <p:sp>
            <p:nvSpPr>
              <p:cNvPr id="10" name="文本框 9">
                <a:extLst>
                  <a:ext uri="{FF2B5EF4-FFF2-40B4-BE49-F238E27FC236}">
                    <a16:creationId xmlns:a16="http://schemas.microsoft.com/office/drawing/2014/main" id="{921AAC8F-460C-BD3D-CD8D-224CCAE7A9C4}"/>
                  </a:ext>
                </a:extLst>
              </p:cNvPr>
              <p:cNvSpPr txBox="1">
                <a:spLocks noRot="1" noChangeAspect="1" noMove="1" noResize="1" noEditPoints="1" noAdjustHandles="1" noChangeArrowheads="1" noChangeShapeType="1" noTextEdit="1"/>
              </p:cNvSpPr>
              <p:nvPr/>
            </p:nvSpPr>
            <p:spPr>
              <a:xfrm>
                <a:off x="9381552" y="1912499"/>
                <a:ext cx="634469" cy="461665"/>
              </a:xfrm>
              <a:prstGeom prst="rect">
                <a:avLst/>
              </a:prstGeom>
              <a:blipFill>
                <a:blip r:embed="rId9"/>
                <a:stretch>
                  <a:fillRect/>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C02D48F0-303E-6E1E-DB64-B03E42293F99}"/>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18</a:t>
            </a:fld>
            <a:endParaRPr lang="zh-CN" altLang="en-US"/>
          </a:p>
        </p:txBody>
      </p:sp>
    </p:spTree>
    <p:extLst>
      <p:ext uri="{BB962C8B-B14F-4D97-AF65-F5344CB8AC3E}">
        <p14:creationId xmlns:p14="http://schemas.microsoft.com/office/powerpoint/2010/main" val="169817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4AD1B996-4521-C222-00C4-C0EAC2FEEFDD}"/>
              </a:ext>
            </a:extLst>
          </p:cNvPr>
          <p:cNvSpPr txBox="1"/>
          <p:nvPr/>
        </p:nvSpPr>
        <p:spPr>
          <a:xfrm>
            <a:off x="2779113" y="400259"/>
            <a:ext cx="63781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Problem</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1A76EE67-6606-70E0-E2A2-69D8830A5770}"/>
              </a:ext>
            </a:extLst>
          </p:cNvPr>
          <p:cNvPicPr>
            <a:picLocks noChangeAspect="1"/>
          </p:cNvPicPr>
          <p:nvPr/>
        </p:nvPicPr>
        <p:blipFill>
          <a:blip r:embed="rId3"/>
          <a:stretch>
            <a:fillRect/>
          </a:stretch>
        </p:blipFill>
        <p:spPr>
          <a:xfrm>
            <a:off x="2605886" y="1052915"/>
            <a:ext cx="6724650" cy="752475"/>
          </a:xfrm>
          <a:prstGeom prst="rect">
            <a:avLst/>
          </a:prstGeom>
        </p:spPr>
      </p:pic>
      <p:pic>
        <p:nvPicPr>
          <p:cNvPr id="8" name="图片 7">
            <a:extLst>
              <a:ext uri="{FF2B5EF4-FFF2-40B4-BE49-F238E27FC236}">
                <a16:creationId xmlns:a16="http://schemas.microsoft.com/office/drawing/2014/main" id="{F475E25C-9550-66F7-3E6A-BEB3CFD83C12}"/>
              </a:ext>
            </a:extLst>
          </p:cNvPr>
          <p:cNvPicPr>
            <a:picLocks noChangeAspect="1"/>
          </p:cNvPicPr>
          <p:nvPr/>
        </p:nvPicPr>
        <p:blipFill>
          <a:blip r:embed="rId4"/>
          <a:stretch>
            <a:fillRect/>
          </a:stretch>
        </p:blipFill>
        <p:spPr>
          <a:xfrm>
            <a:off x="2552330" y="1788406"/>
            <a:ext cx="6734175" cy="3581400"/>
          </a:xfrm>
          <a:prstGeom prst="rect">
            <a:avLst/>
          </a:prstGeom>
        </p:spPr>
      </p:pic>
      <p:sp>
        <p:nvSpPr>
          <p:cNvPr id="9" name="文本框 8">
            <a:extLst>
              <a:ext uri="{FF2B5EF4-FFF2-40B4-BE49-F238E27FC236}">
                <a16:creationId xmlns:a16="http://schemas.microsoft.com/office/drawing/2014/main" id="{FA969EF8-C0C9-18AB-19E1-108867698FD3}"/>
              </a:ext>
            </a:extLst>
          </p:cNvPr>
          <p:cNvSpPr txBox="1"/>
          <p:nvPr/>
        </p:nvSpPr>
        <p:spPr>
          <a:xfrm>
            <a:off x="1393733" y="5630835"/>
            <a:ext cx="9406347" cy="830997"/>
          </a:xfrm>
          <a:prstGeom prst="rect">
            <a:avLst/>
          </a:prstGeom>
          <a:noFill/>
        </p:spPr>
        <p:txBody>
          <a:bodyPr wrap="square" rtlCol="0">
            <a:spAutoFit/>
          </a:bodyPr>
          <a:lstStyle/>
          <a:p>
            <a:r>
              <a:rPr lang="en-US" altLang="zh-CN" sz="2400"/>
              <a:t>This is the Problem Formulation which X is user-allocation decision and Y is service-placing decision.</a:t>
            </a:r>
            <a:endParaRPr lang="zh-CN" altLang="en-US" sz="2400"/>
          </a:p>
        </p:txBody>
      </p:sp>
      <p:sp>
        <p:nvSpPr>
          <p:cNvPr id="2" name="灯片编号占位符 1">
            <a:extLst>
              <a:ext uri="{FF2B5EF4-FFF2-40B4-BE49-F238E27FC236}">
                <a16:creationId xmlns:a16="http://schemas.microsoft.com/office/drawing/2014/main" id="{F03C555A-051C-EBA7-9C3E-224ED82A1183}"/>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19</a:t>
            </a:fld>
            <a:endParaRPr lang="zh-CN" altLang="en-US"/>
          </a:p>
        </p:txBody>
      </p:sp>
    </p:spTree>
    <p:extLst>
      <p:ext uri="{BB962C8B-B14F-4D97-AF65-F5344CB8AC3E}">
        <p14:creationId xmlns:p14="http://schemas.microsoft.com/office/powerpoint/2010/main" val="3666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文本框 1"/>
          <p:cNvSpPr txBox="1"/>
          <p:nvPr/>
        </p:nvSpPr>
        <p:spPr>
          <a:xfrm>
            <a:off x="4330132" y="720575"/>
            <a:ext cx="3531736" cy="923330"/>
          </a:xfrm>
          <a:prstGeom prst="rect">
            <a:avLst/>
          </a:prstGeom>
          <a:noFill/>
        </p:spPr>
        <p:txBody>
          <a:bodyPr wrap="none" rtlCol="0">
            <a:spAutoFit/>
          </a:bodyPr>
          <a:lstStyle/>
          <a:p>
            <a:r>
              <a:rPr lang="en-US" altLang="zh-CN" sz="5400" b="1"/>
              <a:t>CONTENT</a:t>
            </a:r>
            <a:endParaRPr lang="zh-CN" altLang="en-US" sz="5400" b="1"/>
          </a:p>
        </p:txBody>
      </p:sp>
      <p:cxnSp>
        <p:nvCxnSpPr>
          <p:cNvPr id="25" name="直接连接符 24"/>
          <p:cNvCxnSpPr>
            <a:cxnSpLocks/>
          </p:cNvCxnSpPr>
          <p:nvPr/>
        </p:nvCxnSpPr>
        <p:spPr>
          <a:xfrm>
            <a:off x="5204471" y="3379762"/>
            <a:ext cx="340215" cy="66374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32" idx="7"/>
          </p:cNvCxnSpPr>
          <p:nvPr/>
        </p:nvCxnSpPr>
        <p:spPr>
          <a:xfrm flipV="1">
            <a:off x="1967871" y="2508925"/>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1955022" y="3199206"/>
            <a:ext cx="116686" cy="1166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flipV="1">
            <a:off x="2904518" y="2000790"/>
            <a:ext cx="1140516" cy="365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H="1" flipV="1">
            <a:off x="4055923" y="1990986"/>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1840088" y="3875060"/>
            <a:ext cx="102364" cy="10236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0" name="直接连接符 49"/>
          <p:cNvCxnSpPr/>
          <p:nvPr/>
        </p:nvCxnSpPr>
        <p:spPr>
          <a:xfrm>
            <a:off x="4826803" y="2438073"/>
            <a:ext cx="254010" cy="4996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cxnSpLocks/>
          </p:cNvCxnSpPr>
          <p:nvPr/>
        </p:nvCxnSpPr>
        <p:spPr>
          <a:xfrm flipH="1">
            <a:off x="2338721" y="302399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2255618" y="3339104"/>
            <a:ext cx="153494" cy="15349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6" name="直接连接符 55"/>
          <p:cNvCxnSpPr/>
          <p:nvPr/>
        </p:nvCxnSpPr>
        <p:spPr>
          <a:xfrm flipH="1">
            <a:off x="1386439" y="3560208"/>
            <a:ext cx="1896428" cy="510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cxnSpLocks/>
          </p:cNvCxnSpPr>
          <p:nvPr/>
        </p:nvCxnSpPr>
        <p:spPr>
          <a:xfrm flipH="1" flipV="1">
            <a:off x="2892661" y="3356782"/>
            <a:ext cx="1277547" cy="56715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p:cNvCxnSpPr>
          <p:nvPr/>
        </p:nvCxnSpPr>
        <p:spPr>
          <a:xfrm flipH="1">
            <a:off x="4105101" y="3324667"/>
            <a:ext cx="1396225" cy="5702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617856" y="1994720"/>
            <a:ext cx="1761591" cy="584775"/>
          </a:xfrm>
          <a:prstGeom prst="rect">
            <a:avLst/>
          </a:prstGeom>
          <a:noFill/>
        </p:spPr>
        <p:txBody>
          <a:bodyPr wrap="square" rtlCol="0">
            <a:spAutoFit/>
          </a:bodyPr>
          <a:lstStyle/>
          <a:p>
            <a:r>
              <a:rPr lang="en-US" altLang="zh-CN" sz="3200">
                <a:latin typeface="24 LED" panose="020B0603050302020204" pitchFamily="34" charset="0"/>
              </a:rPr>
              <a:t>NO.1</a:t>
            </a:r>
            <a:endParaRPr lang="zh-CN" altLang="en-US" sz="3200">
              <a:latin typeface="24 LED" panose="020B0603050302020204" pitchFamily="34" charset="0"/>
            </a:endParaRPr>
          </a:p>
        </p:txBody>
      </p:sp>
      <p:sp>
        <p:nvSpPr>
          <p:cNvPr id="41" name="文本框 40"/>
          <p:cNvSpPr txBox="1"/>
          <p:nvPr/>
        </p:nvSpPr>
        <p:spPr>
          <a:xfrm>
            <a:off x="2595610" y="2710828"/>
            <a:ext cx="1761591" cy="584775"/>
          </a:xfrm>
          <a:prstGeom prst="rect">
            <a:avLst/>
          </a:prstGeom>
          <a:noFill/>
        </p:spPr>
        <p:txBody>
          <a:bodyPr wrap="square" rtlCol="0">
            <a:spAutoFit/>
          </a:bodyPr>
          <a:lstStyle/>
          <a:p>
            <a:r>
              <a:rPr lang="en-US" altLang="zh-CN" sz="3200">
                <a:latin typeface="24 LED" panose="020B0603050302020204" pitchFamily="34" charset="0"/>
              </a:rPr>
              <a:t>NO.2</a:t>
            </a:r>
            <a:endParaRPr lang="zh-CN" altLang="en-US" sz="3200">
              <a:latin typeface="24 LED" panose="020B0603050302020204" pitchFamily="34" charset="0"/>
            </a:endParaRPr>
          </a:p>
        </p:txBody>
      </p:sp>
      <p:sp>
        <p:nvSpPr>
          <p:cNvPr id="43" name="文本框 42"/>
          <p:cNvSpPr txBox="1"/>
          <p:nvPr/>
        </p:nvSpPr>
        <p:spPr>
          <a:xfrm>
            <a:off x="2603942" y="3518512"/>
            <a:ext cx="1761591" cy="584775"/>
          </a:xfrm>
          <a:prstGeom prst="rect">
            <a:avLst/>
          </a:prstGeom>
          <a:noFill/>
        </p:spPr>
        <p:txBody>
          <a:bodyPr wrap="square" rtlCol="0">
            <a:spAutoFit/>
          </a:bodyPr>
          <a:lstStyle/>
          <a:p>
            <a:r>
              <a:rPr lang="en-US" altLang="zh-CN" sz="3200">
                <a:latin typeface="24 LED" panose="020B0603050302020204" pitchFamily="34" charset="0"/>
              </a:rPr>
              <a:t>NO.3</a:t>
            </a:r>
            <a:endParaRPr lang="zh-CN" altLang="en-US" sz="3200">
              <a:latin typeface="24 LED" panose="020B0603050302020204" pitchFamily="34" charset="0"/>
            </a:endParaRPr>
          </a:p>
        </p:txBody>
      </p:sp>
      <p:sp>
        <p:nvSpPr>
          <p:cNvPr id="27" name="矩形 26"/>
          <p:cNvSpPr/>
          <p:nvPr/>
        </p:nvSpPr>
        <p:spPr>
          <a:xfrm>
            <a:off x="3709539" y="1998357"/>
            <a:ext cx="4873450" cy="584775"/>
          </a:xfrm>
          <a:prstGeom prst="rect">
            <a:avLst/>
          </a:prstGeom>
          <a:noFill/>
        </p:spPr>
        <p:txBody>
          <a:bodyPr wrap="none">
            <a:spAutoFit/>
          </a:bodyPr>
          <a:lstStyle/>
          <a:p>
            <a:r>
              <a:rPr lang="en-US" altLang="zh-CN" sz="3200" b="1"/>
              <a:t>Background Knowledge</a:t>
            </a:r>
          </a:p>
        </p:txBody>
      </p:sp>
      <p:sp>
        <p:nvSpPr>
          <p:cNvPr id="48" name="矩形 47"/>
          <p:cNvSpPr/>
          <p:nvPr/>
        </p:nvSpPr>
        <p:spPr>
          <a:xfrm>
            <a:off x="3748303" y="3481603"/>
            <a:ext cx="1822935" cy="584775"/>
          </a:xfrm>
          <a:prstGeom prst="rect">
            <a:avLst/>
          </a:prstGeom>
          <a:noFill/>
        </p:spPr>
        <p:txBody>
          <a:bodyPr wrap="none">
            <a:spAutoFit/>
          </a:bodyPr>
          <a:lstStyle/>
          <a:p>
            <a:r>
              <a:rPr lang="en-US" altLang="zh-CN" sz="3200" b="1"/>
              <a:t>Solution</a:t>
            </a:r>
            <a:endParaRPr lang="zh-CN" altLang="en-US" sz="3200" b="1"/>
          </a:p>
        </p:txBody>
      </p:sp>
      <p:cxnSp>
        <p:nvCxnSpPr>
          <p:cNvPr id="3" name="直接连接符 2">
            <a:extLst>
              <a:ext uri="{FF2B5EF4-FFF2-40B4-BE49-F238E27FC236}">
                <a16:creationId xmlns:a16="http://schemas.microsoft.com/office/drawing/2014/main" id="{DF5B4DB0-33AC-0C82-44CD-669343001B1E}"/>
              </a:ext>
            </a:extLst>
          </p:cNvPr>
          <p:cNvCxnSpPr>
            <a:cxnSpLocks/>
          </p:cNvCxnSpPr>
          <p:nvPr/>
        </p:nvCxnSpPr>
        <p:spPr>
          <a:xfrm flipH="1" flipV="1">
            <a:off x="2878517" y="4121365"/>
            <a:ext cx="1277547" cy="56715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5E97B92-96A0-78AC-9996-5111846C18E0}"/>
              </a:ext>
            </a:extLst>
          </p:cNvPr>
          <p:cNvCxnSpPr>
            <a:cxnSpLocks/>
          </p:cNvCxnSpPr>
          <p:nvPr/>
        </p:nvCxnSpPr>
        <p:spPr>
          <a:xfrm flipH="1">
            <a:off x="4090957" y="4089250"/>
            <a:ext cx="1396225" cy="5702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59632FC9-CF05-CF6C-8429-54E17B43111A}"/>
              </a:ext>
            </a:extLst>
          </p:cNvPr>
          <p:cNvSpPr/>
          <p:nvPr/>
        </p:nvSpPr>
        <p:spPr>
          <a:xfrm>
            <a:off x="3765427" y="4184352"/>
            <a:ext cx="1886029" cy="584775"/>
          </a:xfrm>
          <a:prstGeom prst="rect">
            <a:avLst/>
          </a:prstGeom>
          <a:noFill/>
        </p:spPr>
        <p:txBody>
          <a:bodyPr wrap="none">
            <a:spAutoFit/>
          </a:bodyPr>
          <a:lstStyle/>
          <a:p>
            <a:r>
              <a:rPr lang="en-US" altLang="zh-CN" sz="3200" b="1"/>
              <a:t>My Work</a:t>
            </a:r>
            <a:endParaRPr lang="zh-CN" altLang="en-US" sz="3200" b="1"/>
          </a:p>
        </p:txBody>
      </p:sp>
      <p:sp>
        <p:nvSpPr>
          <p:cNvPr id="4" name="文本框 3">
            <a:extLst>
              <a:ext uri="{FF2B5EF4-FFF2-40B4-BE49-F238E27FC236}">
                <a16:creationId xmlns:a16="http://schemas.microsoft.com/office/drawing/2014/main" id="{75E075CA-DDBB-BCED-1186-447367B53EE5}"/>
              </a:ext>
            </a:extLst>
          </p:cNvPr>
          <p:cNvSpPr txBox="1"/>
          <p:nvPr/>
        </p:nvSpPr>
        <p:spPr>
          <a:xfrm>
            <a:off x="2618602" y="4190072"/>
            <a:ext cx="1761591" cy="584775"/>
          </a:xfrm>
          <a:prstGeom prst="rect">
            <a:avLst/>
          </a:prstGeom>
          <a:noFill/>
        </p:spPr>
        <p:txBody>
          <a:bodyPr wrap="square" rtlCol="0">
            <a:spAutoFit/>
          </a:bodyPr>
          <a:lstStyle/>
          <a:p>
            <a:r>
              <a:rPr lang="en-US" altLang="zh-CN" sz="3200">
                <a:latin typeface="24 LED" panose="020B0603050302020204" pitchFamily="34" charset="0"/>
              </a:rPr>
              <a:t>NO.4</a:t>
            </a:r>
            <a:endParaRPr lang="zh-CN" altLang="en-US" sz="3200">
              <a:latin typeface="24 LED" panose="020B0603050302020204" pitchFamily="34" charset="0"/>
            </a:endParaRPr>
          </a:p>
        </p:txBody>
      </p:sp>
      <p:sp>
        <p:nvSpPr>
          <p:cNvPr id="6" name="矩形 5">
            <a:extLst>
              <a:ext uri="{FF2B5EF4-FFF2-40B4-BE49-F238E27FC236}">
                <a16:creationId xmlns:a16="http://schemas.microsoft.com/office/drawing/2014/main" id="{85517D12-8D43-C52C-B3C0-CFC15A3389EB}"/>
              </a:ext>
            </a:extLst>
          </p:cNvPr>
          <p:cNvSpPr/>
          <p:nvPr/>
        </p:nvSpPr>
        <p:spPr>
          <a:xfrm>
            <a:off x="3709538" y="2713688"/>
            <a:ext cx="5537093" cy="584775"/>
          </a:xfrm>
          <a:prstGeom prst="rect">
            <a:avLst/>
          </a:prstGeom>
          <a:noFill/>
        </p:spPr>
        <p:txBody>
          <a:bodyPr wrap="none">
            <a:spAutoFit/>
          </a:bodyPr>
          <a:lstStyle/>
          <a:p>
            <a:r>
              <a:rPr lang="en-US" altLang="zh-CN" sz="3200" b="1"/>
              <a:t>Problem and System Model</a:t>
            </a:r>
            <a:endParaRPr lang="zh-CN" altLang="en-US" sz="3200" b="1"/>
          </a:p>
        </p:txBody>
      </p:sp>
      <p:sp>
        <p:nvSpPr>
          <p:cNvPr id="8" name="灯片编号占位符 7">
            <a:extLst>
              <a:ext uri="{FF2B5EF4-FFF2-40B4-BE49-F238E27FC236}">
                <a16:creationId xmlns:a16="http://schemas.microsoft.com/office/drawing/2014/main" id="{1F56429B-E1A2-4C5C-4387-C476C8066751}"/>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a:t>
            </a:fld>
            <a:endParaRPr lang="zh-CN" altLang="en-US"/>
          </a:p>
        </p:txBody>
      </p:sp>
    </p:spTree>
    <p:extLst>
      <p:ext uri="{BB962C8B-B14F-4D97-AF65-F5344CB8AC3E}">
        <p14:creationId xmlns:p14="http://schemas.microsoft.com/office/powerpoint/2010/main" val="415090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3</a:t>
            </a:r>
            <a:endParaRPr lang="zh-CN" altLang="en-US" sz="12000">
              <a:latin typeface="24 LED" panose="020B0603050302020204" pitchFamily="34" charset="0"/>
            </a:endParaRPr>
          </a:p>
        </p:txBody>
      </p:sp>
      <p:sp>
        <p:nvSpPr>
          <p:cNvPr id="2" name="灯片编号占位符 1">
            <a:extLst>
              <a:ext uri="{FF2B5EF4-FFF2-40B4-BE49-F238E27FC236}">
                <a16:creationId xmlns:a16="http://schemas.microsoft.com/office/drawing/2014/main" id="{E2730EE8-C28F-4BB4-19E9-5BDB280EE187}"/>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20</a:t>
            </a:fld>
            <a:endParaRPr lang="zh-CN" altLang="en-US"/>
          </a:p>
        </p:txBody>
      </p:sp>
    </p:spTree>
    <p:extLst>
      <p:ext uri="{BB962C8B-B14F-4D97-AF65-F5344CB8AC3E}">
        <p14:creationId xmlns:p14="http://schemas.microsoft.com/office/powerpoint/2010/main" val="1392364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61" name="椭圆 60"/>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4AD1B996-4521-C222-00C4-C0EAC2FEEFDD}"/>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F9874250-37F2-C9EB-7739-A0EB0AA377FF}"/>
              </a:ext>
            </a:extLst>
          </p:cNvPr>
          <p:cNvSpPr txBox="1"/>
          <p:nvPr/>
        </p:nvSpPr>
        <p:spPr>
          <a:xfrm>
            <a:off x="1119460" y="931371"/>
            <a:ext cx="10004506" cy="3347840"/>
          </a:xfrm>
          <a:prstGeom prst="rect">
            <a:avLst/>
          </a:prstGeom>
          <a:noFill/>
        </p:spPr>
        <p:txBody>
          <a:bodyPr wrap="square" rtlCol="0">
            <a:spAutoFit/>
          </a:bodyPr>
          <a:lstStyle/>
          <a:p>
            <a:pPr>
              <a:lnSpc>
                <a:spcPct val="150000"/>
              </a:lnSpc>
            </a:pPr>
            <a:r>
              <a:rPr lang="en-US" altLang="zh-CN" sz="2400"/>
              <a:t>The paper introduce a local-search-based algorithm, LOCUS, which iteratively refines service placement and user allocation decisions to minimize total cost while satisfying user-perceived delay constraints.</a:t>
            </a:r>
          </a:p>
          <a:p>
            <a:pPr>
              <a:lnSpc>
                <a:spcPct val="150000"/>
              </a:lnSpc>
            </a:pPr>
            <a:endParaRPr lang="en-US" altLang="zh-CN" sz="2400"/>
          </a:p>
          <a:p>
            <a:pPr>
              <a:lnSpc>
                <a:spcPct val="150000"/>
              </a:lnSpc>
            </a:pPr>
            <a:r>
              <a:rPr lang="en-US" altLang="zh-CN" sz="2400"/>
              <a:t>The algorithm can be divided into two parts, a Mixed Integer Linear Programming (MILP) problem and a local sreach problem.</a:t>
            </a:r>
            <a:endParaRPr lang="zh-CN" altLang="en-US" sz="2400"/>
          </a:p>
        </p:txBody>
      </p:sp>
      <p:pic>
        <p:nvPicPr>
          <p:cNvPr id="3" name="图片 2">
            <a:extLst>
              <a:ext uri="{FF2B5EF4-FFF2-40B4-BE49-F238E27FC236}">
                <a16:creationId xmlns:a16="http://schemas.microsoft.com/office/drawing/2014/main" id="{D2496574-F2D6-3668-64A0-842909A02D23}"/>
              </a:ext>
            </a:extLst>
          </p:cNvPr>
          <p:cNvPicPr>
            <a:picLocks noChangeAspect="1"/>
          </p:cNvPicPr>
          <p:nvPr/>
        </p:nvPicPr>
        <p:blipFill>
          <a:blip r:embed="rId3"/>
          <a:stretch>
            <a:fillRect/>
          </a:stretch>
        </p:blipFill>
        <p:spPr>
          <a:xfrm>
            <a:off x="3739578" y="4157484"/>
            <a:ext cx="4550982" cy="2519530"/>
          </a:xfrm>
          <a:prstGeom prst="rect">
            <a:avLst/>
          </a:prstGeom>
        </p:spPr>
      </p:pic>
      <p:sp>
        <p:nvSpPr>
          <p:cNvPr id="5" name="灯片编号占位符 4">
            <a:extLst>
              <a:ext uri="{FF2B5EF4-FFF2-40B4-BE49-F238E27FC236}">
                <a16:creationId xmlns:a16="http://schemas.microsoft.com/office/drawing/2014/main" id="{6E491049-59AF-9EF5-88A5-BC75EB0251B3}"/>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21</a:t>
            </a:fld>
            <a:endParaRPr lang="zh-CN" altLang="en-US"/>
          </a:p>
        </p:txBody>
      </p:sp>
    </p:spTree>
    <p:extLst>
      <p:ext uri="{BB962C8B-B14F-4D97-AF65-F5344CB8AC3E}">
        <p14:creationId xmlns:p14="http://schemas.microsoft.com/office/powerpoint/2010/main" val="398690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3B6A04D1-D96E-3E48-F00C-C135DFCBD5B6}"/>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D2B89464-C8A3-221A-45A4-2CCFCD6987EB}"/>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186FA52F-C53A-6E68-CC9E-A8ECD8C4FA38}"/>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F415EBCF-B61A-1C46-58B0-10757B2E84EA}"/>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E1BE8EE2-1DB2-F616-0E63-3BAEB958DE8B}"/>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47CF1A5A-2B20-35E5-E654-BAF590F53594}"/>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9464F5C3-B48B-FBD5-C730-B393009C01DE}"/>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0EF37CEF-5195-ACE8-FC3A-BFD6BF6CDDC5}"/>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7337500B-8E93-6217-32E3-E1769C94BE9E}"/>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D04379F2-BBDA-AAC2-A67A-32259A6F560A}"/>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FBEA5670-DB60-D3C6-95E3-699CB163D36E}"/>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201D4466-2A46-C2B7-C3B0-CF541897716A}"/>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98549625-64AB-05C7-B179-D8B98A550788}"/>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E03DA399-E110-4816-FEBE-3F98E97D6975}"/>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66473CE-BA9B-DA99-CF3E-84AC42288EC7}"/>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6BD25BD6-2F4B-D628-885E-30124DD9D96F}"/>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102ED05D-13BE-CC40-3475-E49280140A11}"/>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4BA18A7F-2ED5-5E1F-0322-03030ECB3A39}"/>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EC111F85-0D14-6AEB-2F55-41BCFC8D0055}"/>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DACB45BE-A168-D196-7E27-347B6696D09E}"/>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2A3F816E-A678-D0D8-2266-0078D88D0EB3}"/>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8531AF6C-DEE6-F98C-8AA5-C2E4764DA869}"/>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A9E0E765-9BE1-BE02-B3C7-22EB788FDEAD}"/>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CAB8755-54BC-5B12-33FF-8C93F9EA4235}"/>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BAA9CCD-3D9C-4E74-CAB9-C1C20144FAA1}"/>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DB620428-EF9B-3FEE-4738-866B97E2C8BC}"/>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497AF66D-A4DB-76F7-813C-219B05BCC6DF}"/>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AA3796B2-96CF-4DE4-460B-4074374AB91F}"/>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DE37562A-55C8-6FD1-CB74-2F581556BF85}"/>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AB8B850C-0C72-DD28-1F8C-4892B5A566BF}"/>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034BC235-DE0E-6341-3BDB-F0BCBBF0E7F5}"/>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8ABEDCD-6C6D-DB34-E961-4ED546C4DDF2}"/>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F7233A86-B1DC-113C-13E9-025AB8BD2C12}"/>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EF30E56B-C3D7-F964-C7B3-EC1155D5D704}"/>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2CAB1808-4695-9E18-9E0F-109717467AEC}"/>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D4ABABE8-DA91-C4AD-0C23-5A66AE1375D1}"/>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78822850-A9F5-9F05-F311-F7B02843383F}"/>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6C26743C-B027-B018-547B-5A5D5736F5F1}"/>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FD8637AC-3DCB-0890-A33B-96704AE28C7E}"/>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6AAB4BE6-B4BA-CCD1-BDDC-20A5D4BF152A}"/>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8C18192C-B237-A9AA-C4F6-B1685CC1ED5B}"/>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282B5A6D-C552-4404-A541-7904316A26F7}"/>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8F8F2172-F60E-2A8B-E514-FE35A2671634}"/>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A6634027-A9F8-D289-2A52-F7F614F90C25}"/>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7C07F535-8156-4A56-A64C-4B99E50C2D83}"/>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2F19CBB8-9968-A579-9EAE-861A7C567772}"/>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867A913F-0106-36B2-CA99-BDCBFCA369CF}"/>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8EC80600-A3E9-69B4-FB2B-84331294873D}"/>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26CCD71F-0B19-3AC9-0FF6-0F635E0A6144}"/>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CFB2C015-AA43-27E5-C1B5-5DBEF7D6384A}"/>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9AFA1FC-7A1B-AB61-1909-DCFCFD63F9DF}"/>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1FF46C8-653D-D1A2-CFB1-33D04E282209}"/>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4B7E62EF-127C-A3A6-739B-0DC2FF0C1262}"/>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BA853972-29ED-80B3-8AB7-6143AFFF85B4}"/>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F94A216-8DCC-6C13-9D37-1281101A3393}"/>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807E53BA-1C1E-EAEF-4ACA-5C9B7204CC79}"/>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6AC90EEB-8141-7133-32AB-6B9F9C7D8A1E}"/>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4C4378E9-3C44-BAC6-82D7-1EE8B6E4BF25}"/>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0EC44E84-DF7A-D9CF-9B56-4ECA5E35272B}"/>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AED46E71-A677-B451-C692-E34D2781CFC1}"/>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06DC912F-F030-9201-89A4-7BD14B6AA1EF}"/>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16D7A2FF-31D1-9573-8C6A-83B513636749}"/>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A6A6D6F4-F7B6-4788-AFC1-42E2A4844D9F}"/>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DD527E5D-D5A8-D038-5B94-2A87827FAD7E}"/>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57F7A81B-4490-C361-B96B-E5199AA01320}"/>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9ECBBB4F-2F3D-FEAD-7783-A103D4CF6D22}"/>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732AB4B3-ADF7-5822-C3C0-BF9972B7EA0E}"/>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B73CF21D-9AE5-1E7F-7540-66EE01EF9A15}"/>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AF83A3F7-0CDF-8237-C77B-AE926C0E8D00}"/>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9FE969D8-C6B6-884E-B51E-0F8B1791D461}"/>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B4D3C0B4-0748-B6C1-B4B0-6E6D700C6E8D}"/>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068E8E3C-004F-81CB-E9DA-D72529A241EB}"/>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33E3715F-031E-EB0A-2A23-40086FECB881}"/>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33846006-DEF1-B70D-0E91-C6F9D49A437A}"/>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D2E75335-D4D8-3D20-9D3F-E776CCEB1B9C}"/>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2A59CF81-C85E-1444-FAFD-2A720E4241F5}"/>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F43C1C05-8C25-ECD2-1D54-94D8A0E4971A}"/>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0AFB0FF5-9066-20B3-AFF8-B40365869527}"/>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6429044B-BA1B-E716-63B6-3E19EF7D453D}"/>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6D3CD6A7-3C5B-23C7-7E4F-7189C7E164CB}"/>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D4DE34FC-A232-4D50-4B51-522EDB8CFC69}"/>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4008282D-2385-EA84-2F61-16C09AAFBE6F}"/>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07711D6D-3CC5-4040-1C6C-2A6E0FA63167}"/>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BE6430A8-8368-1160-0CE4-C6A846D01313}"/>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679197DB-186C-E822-BDF6-06D29FB41CBB}"/>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80E8DD05-0B42-B0EF-EA9B-C218E2966405}"/>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8BFF3D0E-1A7B-2907-6214-BB396647E321}"/>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59C69F25-B25C-E449-6039-7CA0CDB77EFA}"/>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D098305A-4139-D105-A169-FB55382A4A63}"/>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8EF3D272-E2EA-3413-D6AF-C449E7583E93}"/>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C632CA5B-E603-4671-B273-5673DA1C2DEF}"/>
              </a:ext>
            </a:extLst>
          </p:cNvPr>
          <p:cNvSpPr txBox="1"/>
          <p:nvPr/>
        </p:nvSpPr>
        <p:spPr>
          <a:xfrm>
            <a:off x="1119460" y="931371"/>
            <a:ext cx="10004506" cy="3347840"/>
          </a:xfrm>
          <a:prstGeom prst="rect">
            <a:avLst/>
          </a:prstGeom>
          <a:noFill/>
        </p:spPr>
        <p:txBody>
          <a:bodyPr wrap="square" rtlCol="0">
            <a:spAutoFit/>
          </a:bodyPr>
          <a:lstStyle/>
          <a:p>
            <a:pPr>
              <a:lnSpc>
                <a:spcPct val="150000"/>
              </a:lnSpc>
            </a:pPr>
            <a:r>
              <a:rPr lang="en-US" altLang="zh-CN" sz="2400"/>
              <a:t>The paper introduce a local-search-based algorithm, LOCUS, which iteratively refines service placement and user allocation decisions to minimize total cost while satisfying user-perceived delay constraints.</a:t>
            </a:r>
          </a:p>
          <a:p>
            <a:pPr>
              <a:lnSpc>
                <a:spcPct val="150000"/>
              </a:lnSpc>
            </a:pPr>
            <a:endParaRPr lang="en-US" altLang="zh-CN" sz="2400"/>
          </a:p>
          <a:p>
            <a:pPr>
              <a:lnSpc>
                <a:spcPct val="150000"/>
              </a:lnSpc>
            </a:pPr>
            <a:r>
              <a:rPr lang="en-US" altLang="zh-CN" sz="2400"/>
              <a:t>The algorithm can be divided into two parts, a Mixed Integer Linear Programming (MILP) problem and a local sreach problem.</a:t>
            </a:r>
            <a:endParaRPr lang="zh-CN" altLang="en-US" sz="2400"/>
          </a:p>
        </p:txBody>
      </p:sp>
      <p:pic>
        <p:nvPicPr>
          <p:cNvPr id="3" name="图片 2">
            <a:extLst>
              <a:ext uri="{FF2B5EF4-FFF2-40B4-BE49-F238E27FC236}">
                <a16:creationId xmlns:a16="http://schemas.microsoft.com/office/drawing/2014/main" id="{2CC9D6CE-7B19-527B-30B7-2DC6FF71ED57}"/>
              </a:ext>
            </a:extLst>
          </p:cNvPr>
          <p:cNvPicPr>
            <a:picLocks noChangeAspect="1"/>
          </p:cNvPicPr>
          <p:nvPr/>
        </p:nvPicPr>
        <p:blipFill>
          <a:blip r:embed="rId3"/>
          <a:stretch>
            <a:fillRect/>
          </a:stretch>
        </p:blipFill>
        <p:spPr>
          <a:xfrm>
            <a:off x="117212" y="525416"/>
            <a:ext cx="10357028" cy="5733893"/>
          </a:xfrm>
          <a:prstGeom prst="rect">
            <a:avLst/>
          </a:prstGeom>
        </p:spPr>
      </p:pic>
      <p:cxnSp>
        <p:nvCxnSpPr>
          <p:cNvPr id="6" name="直接连接符 5">
            <a:extLst>
              <a:ext uri="{FF2B5EF4-FFF2-40B4-BE49-F238E27FC236}">
                <a16:creationId xmlns:a16="http://schemas.microsoft.com/office/drawing/2014/main" id="{F1EEDC33-2810-C02F-3635-0AEDFE7E98B4}"/>
              </a:ext>
            </a:extLst>
          </p:cNvPr>
          <p:cNvCxnSpPr>
            <a:cxnSpLocks/>
          </p:cNvCxnSpPr>
          <p:nvPr/>
        </p:nvCxnSpPr>
        <p:spPr>
          <a:xfrm>
            <a:off x="6882701" y="1256169"/>
            <a:ext cx="0" cy="4159111"/>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sp>
        <p:nvSpPr>
          <p:cNvPr id="5" name="灯片编号占位符 4">
            <a:extLst>
              <a:ext uri="{FF2B5EF4-FFF2-40B4-BE49-F238E27FC236}">
                <a16:creationId xmlns:a16="http://schemas.microsoft.com/office/drawing/2014/main" id="{B34C46FE-77F6-E875-4B63-EF8108FE3A2B}"/>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22</a:t>
            </a:fld>
            <a:endParaRPr lang="zh-CN" altLang="en-US"/>
          </a:p>
        </p:txBody>
      </p:sp>
    </p:spTree>
    <p:extLst>
      <p:ext uri="{BB962C8B-B14F-4D97-AF65-F5344CB8AC3E}">
        <p14:creationId xmlns:p14="http://schemas.microsoft.com/office/powerpoint/2010/main" val="306220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B5F04-0835-48D7-9254-D9D4DD6B0955}"/>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A8684D9B-7214-8B8F-8C71-823B1B505335}"/>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7700BF62-29C0-4C38-126C-EEA3C78E0CC1}"/>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351753C2-2ECE-EBB6-8FA4-A09A066C7732}"/>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1007CCD2-C959-E4AE-926D-22EC42BB0237}"/>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21366FC1-0019-1609-9425-33A5ABB4077D}"/>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6070F90D-4886-6ECB-83B2-1310FCB0FCA1}"/>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DC862125-399B-5DC9-82E6-8220A6E3E7CB}"/>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5FDD7FC6-04C5-37FF-3CCB-2B545AC7DDA7}"/>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12A35C66-C841-2748-4B44-2C9D49B1641A}"/>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470E1D15-B4D2-0CEE-D62F-A5BB711A7697}"/>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648413C2-3817-A97C-AB1E-1CB3C30AE1B5}"/>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067208F5-CC83-3981-420C-58F33EB789A6}"/>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CCA9BA5B-397C-A4C4-4B8F-00615107CF80}"/>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CEA308F-52B3-2626-FE1E-B762DE86D079}"/>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FD3A9382-015B-1A9C-4798-A5B8EB34D895}"/>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1F38DDA7-72FD-4552-FC0F-19E29283274F}"/>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A3E58D1E-6966-F432-2C97-8B867145CB33}"/>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99EDAC8D-464E-4E88-8B92-5DD62AA6F43A}"/>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1EE59098-A96B-14F2-3A25-8CAA70E2334D}"/>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4232B115-1F0B-7408-697D-2FB4B14D829B}"/>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A5564161-81DB-A270-97B3-770C68AE95ED}"/>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D4BE3B92-8EFB-65EB-A14E-69CCB673C213}"/>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0164822-2DF2-5BA3-A393-2C637E3035C2}"/>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38D7C061-BEB2-2116-A3A4-9EAF07399E89}"/>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A58004DA-3C62-8146-5709-7446B5C8AA99}"/>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96D7D13F-E91A-95C8-73AC-ADF5663CEC37}"/>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01CAA6E2-142C-B806-28D5-E7BE9C7A7C17}"/>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6970387C-98E0-4BBB-D5E6-150DCD563676}"/>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07A7378F-A640-7F7D-C8A9-A3DA6C8A21B7}"/>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05D7E294-768D-A91E-14B4-384A7BE16B9E}"/>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BADA4269-44B8-AFBC-68D3-1B851140651A}"/>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2BC19908-EAB3-9C70-9BC4-D0CED0F81B7A}"/>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5B3C0DAD-634C-4D1C-5C44-F05D1D7D96E7}"/>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E74F5784-5E5A-FE38-DC99-DE72C016D43F}"/>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F55F1BE2-C0EB-757B-E155-2891BD72EA4B}"/>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6003893E-4425-90B4-024B-8A0B11172E15}"/>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B3081B0-E1CB-4C5A-CF0B-EABB4D17D02C}"/>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5B080A27-2AE1-35B6-47D2-01220747A6E6}"/>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F963827F-2F4E-4217-7B3C-7997371FD80A}"/>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07A648DC-76D2-B88E-BE5E-E133D3B38903}"/>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CE99DFB4-9156-DB1C-AF67-574C0C7B0E9C}"/>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D692BF2B-9AA4-F3CB-B119-4C5324CB6B1B}"/>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6834E475-DAF6-3BF6-B57E-145B5488781A}"/>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2E74715E-3554-58DF-49CA-EFA48DE1F1D4}"/>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43753FAC-6D5D-E080-F902-55AF198A5A61}"/>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DA475257-9F00-4D3B-6F3F-6A7F690CE50A}"/>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8020F271-6140-99CC-CF09-7523F792F5CF}"/>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4A0BC5C9-F85B-1399-4991-FB9129B9D933}"/>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074D9628-6DF7-95ED-82C7-837630AD76D0}"/>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5FD4482-44B4-CCF9-6A0B-2FBDDCD8ACD0}"/>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217DE9E-44D9-0CA7-AF9C-47D93928ED2D}"/>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AE99500A-475A-EB14-34A7-19DF794C9064}"/>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54291F0C-05CD-6C68-C771-6FE190624832}"/>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3D4F8CBB-C466-7EA9-9986-51C5B56D3854}"/>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B08F7987-448F-44D5-F3C2-010BC6297AC4}"/>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9D2E4583-3E4B-6AEF-1ED2-BC311D8AA5F3}"/>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9E8F3F45-9EF6-4DEB-BBE2-2B66DA35DD24}"/>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22699A0B-3DFD-0D25-DEDA-40B2239F73ED}"/>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89171DBF-6598-AFA0-1357-8CBBC0DB03FC}"/>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AE6769C7-37C7-E2A4-9611-C12C490F32A9}"/>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D1DBF9BB-29BA-78D8-E996-AB22D8851352}"/>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6D4691E9-5247-317A-4916-F5050BA45166}"/>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E7483C31-99FB-5C3C-C7DD-5EDE6FF31236}"/>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FD3A804C-E560-15A0-B86A-65D875EEC883}"/>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D99DEBEC-9250-3027-B99C-AC4610F440E7}"/>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0C739AF8-E063-858E-26DD-FB923B30F871}"/>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1282F6B7-35A2-D95A-9EA3-CB9422CBB272}"/>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700C538E-5629-4678-454E-BA34E4904656}"/>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CC6842CD-E0C2-08B9-BC80-847159CBD42F}"/>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A6968789-9474-26D3-289A-42D181FA0E25}"/>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FF38EE49-0730-BA26-2595-65C3BDECD6B0}"/>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A87FA94F-1578-1829-EE20-040B24A89EE3}"/>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8A90DE77-A6D7-F4D7-221E-F1B582F32351}"/>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191D62E3-E7BF-20D4-B7FE-C0BE51BEB0CC}"/>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F97B8D7F-481B-B032-9890-CF2EF33D19B9}"/>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F38656A0-CAD2-4595-7EE8-A80AEFF781A6}"/>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CEBBA49A-3228-443A-5E8F-87BD24BC3D37}"/>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EEFB5936-BADA-CA1B-5502-032957F9A79C}"/>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B7C3BB27-67CD-176A-E789-1E79FC0C230A}"/>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BBAD18AF-B015-706D-A8D5-8381D7E49D46}"/>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E5B0AF0E-7584-E423-A361-5FDB5EA4E6D6}"/>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F2E993C8-0DAB-EECD-7ECE-367BAC8C23AB}"/>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A9D9DFAC-670E-FF1E-F519-CC75B6EB27DE}"/>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BDA45890-3A95-4C57-1B11-E04E86BDC8BD}"/>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30CF5815-688F-D17C-B64E-A314C12760E1}"/>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6406136D-4CF0-05D1-8A7D-615EC5B99F64}"/>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B62574FF-493D-4D35-EF63-B892DD5EDE4B}"/>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935D3B02-9C2B-4C23-9CD5-F40529036438}"/>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pic>
        <p:nvPicPr>
          <p:cNvPr id="6" name="图片 5">
            <a:extLst>
              <a:ext uri="{FF2B5EF4-FFF2-40B4-BE49-F238E27FC236}">
                <a16:creationId xmlns:a16="http://schemas.microsoft.com/office/drawing/2014/main" id="{BBE500C3-B875-B9D5-0033-3D472168F710}"/>
              </a:ext>
            </a:extLst>
          </p:cNvPr>
          <p:cNvPicPr>
            <a:picLocks noChangeAspect="1"/>
          </p:cNvPicPr>
          <p:nvPr/>
        </p:nvPicPr>
        <p:blipFill>
          <a:blip r:embed="rId3"/>
          <a:stretch>
            <a:fillRect/>
          </a:stretch>
        </p:blipFill>
        <p:spPr>
          <a:xfrm>
            <a:off x="2605886" y="1052915"/>
            <a:ext cx="6724650" cy="752475"/>
          </a:xfrm>
          <a:prstGeom prst="rect">
            <a:avLst/>
          </a:prstGeom>
        </p:spPr>
      </p:pic>
      <p:pic>
        <p:nvPicPr>
          <p:cNvPr id="8" name="图片 7">
            <a:extLst>
              <a:ext uri="{FF2B5EF4-FFF2-40B4-BE49-F238E27FC236}">
                <a16:creationId xmlns:a16="http://schemas.microsoft.com/office/drawing/2014/main" id="{5DB4B0F5-5ED6-668F-9246-66EB4AF8676F}"/>
              </a:ext>
            </a:extLst>
          </p:cNvPr>
          <p:cNvPicPr>
            <a:picLocks noChangeAspect="1"/>
          </p:cNvPicPr>
          <p:nvPr/>
        </p:nvPicPr>
        <p:blipFill>
          <a:blip r:embed="rId4"/>
          <a:stretch>
            <a:fillRect/>
          </a:stretch>
        </p:blipFill>
        <p:spPr>
          <a:xfrm>
            <a:off x="2552330" y="1788406"/>
            <a:ext cx="6734175" cy="3581400"/>
          </a:xfrm>
          <a:prstGeom prst="rect">
            <a:avLst/>
          </a:prstGeom>
        </p:spPr>
      </p:pic>
      <p:sp>
        <p:nvSpPr>
          <p:cNvPr id="9" name="文本框 8">
            <a:extLst>
              <a:ext uri="{FF2B5EF4-FFF2-40B4-BE49-F238E27FC236}">
                <a16:creationId xmlns:a16="http://schemas.microsoft.com/office/drawing/2014/main" id="{7504B07B-6E90-2C77-2473-681609E8FDE2}"/>
              </a:ext>
            </a:extLst>
          </p:cNvPr>
          <p:cNvSpPr txBox="1"/>
          <p:nvPr/>
        </p:nvSpPr>
        <p:spPr>
          <a:xfrm>
            <a:off x="1393733" y="5630835"/>
            <a:ext cx="9406347" cy="461665"/>
          </a:xfrm>
          <a:prstGeom prst="rect">
            <a:avLst/>
          </a:prstGeom>
          <a:noFill/>
        </p:spPr>
        <p:txBody>
          <a:bodyPr wrap="square" rtlCol="0">
            <a:spAutoFit/>
          </a:bodyPr>
          <a:lstStyle/>
          <a:p>
            <a:r>
              <a:rPr lang="en-US" altLang="zh-CN" sz="2400"/>
              <a:t>This MILP problem is NP-hard. So they need to reduce it to p-time.</a:t>
            </a:r>
            <a:endParaRPr lang="zh-CN" altLang="en-US" sz="2400"/>
          </a:p>
        </p:txBody>
      </p:sp>
      <p:sp>
        <p:nvSpPr>
          <p:cNvPr id="2" name="文本框 1">
            <a:extLst>
              <a:ext uri="{FF2B5EF4-FFF2-40B4-BE49-F238E27FC236}">
                <a16:creationId xmlns:a16="http://schemas.microsoft.com/office/drawing/2014/main" id="{C86718E9-CB87-DF30-74C8-2A4C4F03EE1E}"/>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9503CE60-2861-ACDD-B5BB-E0358D61EBC1}"/>
                  </a:ext>
                </a:extLst>
              </p14:cNvPr>
              <p14:cNvContentPartPr/>
              <p14:nvPr/>
            </p14:nvContentPartPr>
            <p14:xfrm>
              <a:off x="3890960" y="2905600"/>
              <a:ext cx="4987440" cy="52560"/>
            </p14:xfrm>
          </p:contentPart>
        </mc:Choice>
        <mc:Fallback xmlns="">
          <p:pic>
            <p:nvPicPr>
              <p:cNvPr id="3" name="墨迹 2">
                <a:extLst>
                  <a:ext uri="{FF2B5EF4-FFF2-40B4-BE49-F238E27FC236}">
                    <a16:creationId xmlns:a16="http://schemas.microsoft.com/office/drawing/2014/main" id="{9503CE60-2861-ACDD-B5BB-E0358D61EBC1}"/>
                  </a:ext>
                </a:extLst>
              </p:cNvPr>
              <p:cNvPicPr/>
              <p:nvPr/>
            </p:nvPicPr>
            <p:blipFill>
              <a:blip r:embed="rId6"/>
              <a:stretch>
                <a:fillRect/>
              </a:stretch>
            </p:blipFill>
            <p:spPr>
              <a:xfrm>
                <a:off x="3884840" y="2899480"/>
                <a:ext cx="4999680" cy="64800"/>
              </a:xfrm>
              <a:prstGeom prst="rect">
                <a:avLst/>
              </a:prstGeom>
            </p:spPr>
          </p:pic>
        </mc:Fallback>
      </mc:AlternateContent>
      <p:sp>
        <p:nvSpPr>
          <p:cNvPr id="4" name="灯片编号占位符 3">
            <a:extLst>
              <a:ext uri="{FF2B5EF4-FFF2-40B4-BE49-F238E27FC236}">
                <a16:creationId xmlns:a16="http://schemas.microsoft.com/office/drawing/2014/main" id="{CF356283-BB62-EB26-9437-D0FCCFF4F283}"/>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23</a:t>
            </a:fld>
            <a:endParaRPr lang="zh-CN" altLang="en-US"/>
          </a:p>
        </p:txBody>
      </p:sp>
    </p:spTree>
    <p:extLst>
      <p:ext uri="{BB962C8B-B14F-4D97-AF65-F5344CB8AC3E}">
        <p14:creationId xmlns:p14="http://schemas.microsoft.com/office/powerpoint/2010/main" val="3448698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26DD4-D9F4-0751-CEAB-7711535091F4}"/>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699D19C7-1A60-B84F-E41C-D4A70357EC67}"/>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02F9AECF-573D-5C2D-DD4E-E12BB840EDCF}"/>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FF18D8D7-1A4B-AB26-1AEE-0688D83C2AB6}"/>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BDD9BF92-99AD-EC82-5761-F5F19F671424}"/>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D8A8AF4-4CCA-6DC5-A7B4-159E52ADB6E1}"/>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E8383D66-17FD-57FF-F459-91E74FDB1FFC}"/>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DAEFAB88-8A84-2C9E-BA7F-F3457C6FD644}"/>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D29AB928-21BD-1D49-D4FA-540C44401BC5}"/>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6F900E75-AE87-4DD9-A461-C1ACF448A189}"/>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1ED451FE-6091-22DF-B053-0E5EB092134B}"/>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062FBBDB-040F-FEB2-4239-68D1C6BA0B30}"/>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5A4E3E79-712C-742D-61DB-429491816FD7}"/>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327FAA01-697C-93A9-BC11-EA56A48CCD80}"/>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3A38E327-D9FD-41D5-5170-2B2F727A5A27}"/>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F67602E2-024B-BECC-019D-8E5132119BE9}"/>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EC7B0D58-E90C-EECB-BFAB-659FF65609A8}"/>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F93D3332-606C-3BF3-475B-527B13814056}"/>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703BD720-DB06-8EF4-D2F9-1262FA2D8555}"/>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8F0117D7-93C7-9191-603A-DAD3B3B28776}"/>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F482320B-6542-41C7-7197-C810476DE320}"/>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A02866BF-5FB1-584A-9349-B60199C5BB96}"/>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100E8DAA-7E49-D50C-FCB0-18A82F05AE66}"/>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23FD50B0-57C2-32A8-DCE7-8DE7A5733BB6}"/>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5633E08F-3316-3CFA-B8CB-5B23AF270A11}"/>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324F228F-F052-BE1D-A794-ACE4732F97CD}"/>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3B32EF6D-B231-C488-4906-667CEF193218}"/>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4F8437D7-CF23-E4AC-DD91-D87E0EA8CE98}"/>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F818C2E0-DF3F-A7F9-438E-E7B39CC906CB}"/>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67A7E065-45CA-928D-EA55-331F456950B6}"/>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360C2449-CA85-EFEA-04C0-A7CDFD3FA2FD}"/>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849B2D93-DCBA-3921-94B4-C2A8CDE8735E}"/>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F7A73F47-69F4-9315-CBA8-32D1BFC33CC6}"/>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86E86AD9-FF86-2517-BE32-78EB215EC1DD}"/>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F4835E60-37FD-3558-E367-4D2BF73648E7}"/>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259B7176-9197-A046-E396-CFFB6AF8BF87}"/>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E399F46C-59FA-A6E5-945D-DAFD9E66B8C7}"/>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40428489-0B66-8769-C835-DA1BADD724DA}"/>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44C0342D-5CB4-EC61-3018-0A3E058EB183}"/>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F2620516-2171-7A30-8D01-ACA8BD6880D8}"/>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139702C5-9959-652D-7671-0FBE44230973}"/>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85481FFE-394A-4762-2397-13716D1D8921}"/>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D50EEB95-D7DE-36F1-4BE8-1A06465F0F04}"/>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588880A7-F9AA-4A34-FF73-AD17075AE26F}"/>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51E47300-9E3A-9739-DA9A-41C0D838F103}"/>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30945767-34E6-CA48-6C8F-20D68663834F}"/>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CB96233C-71C9-5900-F7B8-40A0F9F78568}"/>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E63EB08D-4B0B-FBB9-E6C7-240380DBF214}"/>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63CDD993-0014-AE9F-3465-B4D15BDC50CA}"/>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D3AB6276-25AC-71F0-C2D1-A0E4F75B5D51}"/>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72C0A23-1436-5AF5-22AB-50F24002A2F4}"/>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5F05308-A0A3-302E-B908-F95A7DC8967A}"/>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CF6E5D76-455F-49F6-387B-98A8F490E4B3}"/>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3B214BB0-B6AD-5C6C-5A52-D6BDD130D7F4}"/>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14ACCF4-F3AC-78C5-0D10-77954CADB6E4}"/>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DC312BA4-BDE9-881D-FCC7-A0EE5DACE79A}"/>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00069D9D-50B4-B0AC-BC83-C6CA83F16BDC}"/>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CA26CEAB-2523-F7DB-8EEA-69D1D1447E38}"/>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C351A9A-D7A3-C21E-9EFF-6EF06EFE2340}"/>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9AF4E2A1-6C68-83AE-0D3A-9A1D9F60644A}"/>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256864E6-4A75-54E0-F22B-E2EC9814F891}"/>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071E94EC-328E-E97E-68BC-B81BB5A77C3F}"/>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43F0E8BE-D6B7-B8A5-A0E6-B5E7B350FD24}"/>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3F4B3BD5-D5D4-BC72-5965-B3F9B836D90A}"/>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4BE62512-9566-91CE-9D58-85D0484824CC}"/>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F37DE45F-A0C6-3C20-BF5B-2FF249DD454F}"/>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177A58A1-CD1B-AB09-0EB0-0E32F5435C73}"/>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1D9C1E06-0786-8EBA-D724-005E1DD03972}"/>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0C274126-8C04-D886-65D8-5D97BB4BE446}"/>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4C36080F-1604-EDA2-C24A-A8F0B44BB9F7}"/>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B8949435-6444-1B5C-A87C-03A0D3EC2E38}"/>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720FF954-266A-CD0E-5C26-A2783E63441A}"/>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CF746DCE-3D4E-2AF7-6C11-BECD9B252F37}"/>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161035C0-D2C4-E403-2949-171C084DEF8F}"/>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15E0E5BE-57D9-C39D-1987-465E76126014}"/>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3193A949-4878-1B61-9774-398ECADEE25F}"/>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BB397E69-FC19-2CA3-AB7C-7A4A9782EECC}"/>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0C70EAD7-1313-EC2D-B171-73A6DD089421}"/>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EA8DF62F-CB28-DF9D-CD32-B28204C56690}"/>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5BABF98B-AFA8-1310-9326-9B4D0E31423C}"/>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F5574F1A-43E7-6F8C-5939-C851944F707C}"/>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AB99084F-8531-3DF5-6ACB-4045DA451728}"/>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D1F87486-F740-84F4-5153-EC2E822879DE}"/>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77DCFC56-1602-8678-5790-5E9AABD31AF0}"/>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5EB98275-686D-D43A-97E5-9A83EB01C38A}"/>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221158B8-0BD2-F789-D7D0-BBE2CCB277EA}"/>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2DAA84CD-DDB7-997E-422D-1DFA206A4537}"/>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CB800064-7C38-B9A6-ECDD-11FD0FDF0A76}"/>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07DE64AC-27E2-5B64-832D-FD3DEFCDCB1F}"/>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9" name="文本框 8">
            <a:extLst>
              <a:ext uri="{FF2B5EF4-FFF2-40B4-BE49-F238E27FC236}">
                <a16:creationId xmlns:a16="http://schemas.microsoft.com/office/drawing/2014/main" id="{257E101E-99F2-7505-1076-9626D8FF7040}"/>
              </a:ext>
            </a:extLst>
          </p:cNvPr>
          <p:cNvSpPr txBox="1"/>
          <p:nvPr/>
        </p:nvSpPr>
        <p:spPr>
          <a:xfrm>
            <a:off x="1393733" y="5630835"/>
            <a:ext cx="9406347" cy="461665"/>
          </a:xfrm>
          <a:prstGeom prst="rect">
            <a:avLst/>
          </a:prstGeom>
          <a:noFill/>
        </p:spPr>
        <p:txBody>
          <a:bodyPr wrap="square" rtlCol="0">
            <a:spAutoFit/>
          </a:bodyPr>
          <a:lstStyle/>
          <a:p>
            <a:r>
              <a:rPr lang="en-US" altLang="zh-CN" sz="2400"/>
              <a:t>This MILP problem is NP-hard. So they need to reduce it to p-time.</a:t>
            </a:r>
            <a:endParaRPr lang="zh-CN" altLang="en-US" sz="2400"/>
          </a:p>
        </p:txBody>
      </p:sp>
      <p:sp>
        <p:nvSpPr>
          <p:cNvPr id="2" name="文本框 1">
            <a:extLst>
              <a:ext uri="{FF2B5EF4-FFF2-40B4-BE49-F238E27FC236}">
                <a16:creationId xmlns:a16="http://schemas.microsoft.com/office/drawing/2014/main" id="{44267C47-653E-903E-DAE0-A453F7B8E478}"/>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0A490960-A67A-DE74-A297-41BDD163EB9F}"/>
              </a:ext>
            </a:extLst>
          </p:cNvPr>
          <p:cNvPicPr>
            <a:picLocks noChangeAspect="1"/>
          </p:cNvPicPr>
          <p:nvPr/>
        </p:nvPicPr>
        <p:blipFill>
          <a:blip r:embed="rId3"/>
          <a:stretch>
            <a:fillRect/>
          </a:stretch>
        </p:blipFill>
        <p:spPr>
          <a:xfrm>
            <a:off x="2729695" y="1174242"/>
            <a:ext cx="6648450" cy="3371850"/>
          </a:xfrm>
          <a:prstGeom prst="rect">
            <a:avLst/>
          </a:prstGeom>
        </p:spPr>
      </p:pic>
      <p:sp>
        <p:nvSpPr>
          <p:cNvPr id="3" name="灯片编号占位符 2">
            <a:extLst>
              <a:ext uri="{FF2B5EF4-FFF2-40B4-BE49-F238E27FC236}">
                <a16:creationId xmlns:a16="http://schemas.microsoft.com/office/drawing/2014/main" id="{BE0F64A3-59BE-959F-71C0-3FF92E12B9BB}"/>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24</a:t>
            </a:fld>
            <a:endParaRPr lang="zh-CN" altLang="en-US"/>
          </a:p>
        </p:txBody>
      </p:sp>
    </p:spTree>
    <p:extLst>
      <p:ext uri="{BB962C8B-B14F-4D97-AF65-F5344CB8AC3E}">
        <p14:creationId xmlns:p14="http://schemas.microsoft.com/office/powerpoint/2010/main" val="2408858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F9874250-37F2-C9EB-7739-A0EB0AA377FF}"/>
              </a:ext>
            </a:extLst>
          </p:cNvPr>
          <p:cNvSpPr txBox="1"/>
          <p:nvPr/>
        </p:nvSpPr>
        <p:spPr>
          <a:xfrm>
            <a:off x="1119460" y="931371"/>
            <a:ext cx="10004506" cy="2239844"/>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authors reduce the MILP by fixing the service placement. And then they use a local search method to obtain the best the service placement decision Y. First, they initialize the service placement decision by adding all the needed service in the range of base station.</a:t>
            </a:r>
            <a:endParaRPr lang="zh-CN" altLang="en-US" sz="2400"/>
          </a:p>
        </p:txBody>
      </p:sp>
      <p:sp>
        <p:nvSpPr>
          <p:cNvPr id="5" name="文本框 4">
            <a:extLst>
              <a:ext uri="{FF2B5EF4-FFF2-40B4-BE49-F238E27FC236}">
                <a16:creationId xmlns:a16="http://schemas.microsoft.com/office/drawing/2014/main" id="{F4799AE1-9431-73AE-67C0-0BE3CCF55F17}"/>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8454EE2E-7A2B-870E-BC34-2B5653F042CD}"/>
              </a:ext>
            </a:extLst>
          </p:cNvPr>
          <p:cNvPicPr>
            <a:picLocks noChangeAspect="1"/>
          </p:cNvPicPr>
          <p:nvPr/>
        </p:nvPicPr>
        <p:blipFill>
          <a:blip r:embed="rId3"/>
          <a:stretch>
            <a:fillRect/>
          </a:stretch>
        </p:blipFill>
        <p:spPr>
          <a:xfrm>
            <a:off x="2827917" y="3612996"/>
            <a:ext cx="6667500" cy="3114675"/>
          </a:xfrm>
          <a:prstGeom prst="rect">
            <a:avLst/>
          </a:prstGeom>
        </p:spPr>
      </p:pic>
      <p:sp>
        <p:nvSpPr>
          <p:cNvPr id="9" name="灯片编号占位符 8">
            <a:extLst>
              <a:ext uri="{FF2B5EF4-FFF2-40B4-BE49-F238E27FC236}">
                <a16:creationId xmlns:a16="http://schemas.microsoft.com/office/drawing/2014/main" id="{8A401DAE-6EE2-0008-CB14-AC8BEEA5F0B4}"/>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25</a:t>
            </a:fld>
            <a:endParaRPr lang="zh-CN" altLang="en-US"/>
          </a:p>
        </p:txBody>
      </p:sp>
    </p:spTree>
    <p:extLst>
      <p:ext uri="{BB962C8B-B14F-4D97-AF65-F5344CB8AC3E}">
        <p14:creationId xmlns:p14="http://schemas.microsoft.com/office/powerpoint/2010/main" val="355228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892CD-EF82-32E4-57EE-85ABC2873165}"/>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4E0560FC-4CC9-DF68-495A-9E6942A17E4C}"/>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E70B8B79-C36B-823B-A03B-A1FB7CDE4851}"/>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E2DCF839-6ACD-2650-6275-9726CD6155E1}"/>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A12148A2-5E6A-F016-E045-F4F989612391}"/>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D05ABF6-DD41-C43D-DCE5-875098BFE5C8}"/>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862664FE-B815-D33F-A50E-3F5F25388731}"/>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8058B3A6-F369-5180-9CC0-8191A605F8B9}"/>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DA9FD3E1-0EF7-0A69-3268-F9B7D0ADC517}"/>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C6A58880-0C69-7EFA-B507-39B766B05C98}"/>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13C6EF83-4253-A039-4868-930FAF3686A1}"/>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79CB5D84-0E7F-D326-2324-B3DF334FD852}"/>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72BAFBB7-6966-391A-BD05-324D8001C7BE}"/>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48EF7FEE-ED73-2094-CF91-F3C8F76B1514}"/>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5A4C498-C761-8721-441A-2EF89AC10154}"/>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81D268C6-7C3C-6EBD-8EA1-80AA0E85390F}"/>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8F5F0FF2-86C1-AF00-324D-A4F7E90F0651}"/>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B7A9F7D7-6799-8DB0-D98A-E989AC4EF520}"/>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4DF90317-4650-4458-2A0D-DDC533DA317C}"/>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81EF8AA2-9CC4-895C-F06C-49BC87D27919}"/>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59FF1519-A65B-36D1-E8A7-E692DE7E9A2F}"/>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B55EC653-2E76-2444-084E-A74795F7A122}"/>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E7A69F98-85B2-AE1D-3E89-AF5897EBAB76}"/>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AF0EB050-1AEB-BBAA-E6E2-DADEB8E9B254}"/>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09EE9666-C7FB-414C-0717-E666D68B4FBA}"/>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DA1ECC97-1E05-092A-1DC7-9D437E788CB0}"/>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9F2D5B0B-5F23-7152-151F-94596F9AD0EB}"/>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1E5610C0-D7B8-00B5-5576-A938C4A65670}"/>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D36C25AD-FF38-B3AD-31ED-2E45D0848842}"/>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7CC9F75F-A331-A017-FE8C-5A13C5C71414}"/>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6842DC9E-FB34-8BD1-9027-46AD17F9FAE2}"/>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0EDC8599-E12E-1114-1246-48150B7B3B0F}"/>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654B7967-1E3F-6DDB-583E-A5A7A8346B9D}"/>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0E09CA9F-FEBC-7614-C776-7BD9655C029E}"/>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62300E03-0639-8DA8-C7FD-25D5DDCE850F}"/>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FB9519A1-5862-D7D1-FD51-7F6A4133AEF8}"/>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62B560A1-3F28-A19C-4E4D-77FF4AF8223B}"/>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D432061F-3F8F-38E8-8E7C-A3AB4FC3DB83}"/>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5BB4B95E-8FB7-4393-4C0F-7B858752B401}"/>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371C0A95-E389-1A56-9F86-3A2B7B5148E7}"/>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D9AF925C-FCA3-E8E5-BC10-19C5ADD4C239}"/>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A879C3BF-8EC8-B4F9-40F0-B268656D26F4}"/>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ADD2A6D9-568F-AAE0-668F-F5C4ABE3F9D9}"/>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37A1CB40-F52A-3B09-4FE2-E73EFC60284E}"/>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075F0793-E224-8334-1821-324FA4AC86F2}"/>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8969A104-C981-6603-0D5B-640C7604BC58}"/>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3D7A1EB8-1219-DA38-4134-53BB09122F32}"/>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DF8922E5-8E87-F11E-0257-CE5B0442E914}"/>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DCE4AE9A-0EF4-1AC7-CEB8-90E9724E5799}"/>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6B963198-2A28-24A4-1F07-5774AC659D72}"/>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83FF68B-F15E-A71D-6F92-143702D7E3E5}"/>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7AC46D44-F1D9-BE51-9BF0-696887AE70E0}"/>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208BC8ED-F90E-7CF3-F9C7-3C330389A663}"/>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33C32256-D786-D454-CB16-DE85AB5F97DE}"/>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03A2768-F600-F005-A0BA-27AEDDBA8F35}"/>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010461F-275F-33F1-9F27-6471AB2E9725}"/>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63327C15-03AC-254C-D859-F0759D12DB69}"/>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3CFDD228-789A-1A17-B8AB-BF436CDDF610}"/>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459B5299-DF52-0C36-979C-BD877EAB961C}"/>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F4C8555B-7F54-8080-B430-CCE93C9F99DB}"/>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769932BE-0564-4EB0-1C5B-5325160D6AE7}"/>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382900CB-CE1B-AD82-4CD4-AEB0957A8C70}"/>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9DEC1B09-B838-6693-9558-B1CEAE143C4D}"/>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85B6493B-5442-DA81-656B-583CCC13E381}"/>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4591D267-57DE-C07B-8A16-2F2EB29ACB8E}"/>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965E11F9-1509-61D0-DF47-CC4DC0147ED6}"/>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8090D7B1-1BC6-237A-B732-A094E5347474}"/>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9EF5EFBE-27E9-EE3E-7C19-6DA07D9C0F8D}"/>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C024DAAA-504A-3AEC-F144-E6783AAE00A1}"/>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54B034FD-9A6D-1F6C-94FC-1956FCD44AA9}"/>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9DB03A20-6D20-FB84-3782-0D8E343361AC}"/>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8EEE5620-6DE2-EF47-EAE0-0821F6F2D398}"/>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518F68CC-9C22-59CF-B5C4-AF376F508296}"/>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63CAF63A-CBB2-BCD5-11BD-E9D686F9E7C6}"/>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95223C8E-E9FC-A459-AFFA-89D38858F8F6}"/>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8D4768BB-56F2-BAC8-6114-14B1AA02ADD7}"/>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93B807E9-312A-8859-0508-EEFD458B5B26}"/>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FBE21711-8B47-F0E0-F9C1-C9F26D91B11E}"/>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F4601A06-C685-FCA7-5406-91FC3324EC8E}"/>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51B43420-1C15-5985-E4A8-63729EA79596}"/>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D5EC03DA-E189-5B46-3577-E9F7580BBE4A}"/>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1E3E874D-B5FC-14DF-8703-8B1C120AE570}"/>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BD56F3B1-CAF1-187F-3246-2C57E0CC8063}"/>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496C63E3-B682-B5C2-A72D-AD4EDDCB4235}"/>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B8A4CBC3-817D-812A-84BB-DBF598D44D92}"/>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0283E85F-395D-A069-5433-175E134BF3E1}"/>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99F83CEA-1189-98CD-2B0B-7B6822426EC6}"/>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15E2DF88-91B3-2E51-3090-1012A194A51F}"/>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DBAC9E44-4330-7611-31E7-99A6563501A6}"/>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6BECF476-71ED-1812-5401-FBD69BB1BFB3}"/>
              </a:ext>
            </a:extLst>
          </p:cNvPr>
          <p:cNvSpPr txBox="1"/>
          <p:nvPr/>
        </p:nvSpPr>
        <p:spPr>
          <a:xfrm>
            <a:off x="1119460" y="931371"/>
            <a:ext cx="10004506" cy="1685846"/>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authors reduce the MILP by fixing the service placement. And then they use a local search method to obtain the best the service placement decision Y.</a:t>
            </a:r>
            <a:endParaRPr lang="zh-CN" altLang="en-US" sz="2400"/>
          </a:p>
        </p:txBody>
      </p:sp>
      <p:sp>
        <p:nvSpPr>
          <p:cNvPr id="5" name="文本框 4">
            <a:extLst>
              <a:ext uri="{FF2B5EF4-FFF2-40B4-BE49-F238E27FC236}">
                <a16:creationId xmlns:a16="http://schemas.microsoft.com/office/drawing/2014/main" id="{71B0B005-0984-0D56-C0BF-AD67FFEDF69B}"/>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60D789D6-65E5-489D-3292-CB84034832BE}"/>
              </a:ext>
            </a:extLst>
          </p:cNvPr>
          <p:cNvPicPr>
            <a:picLocks noChangeAspect="1"/>
          </p:cNvPicPr>
          <p:nvPr/>
        </p:nvPicPr>
        <p:blipFill>
          <a:blip r:embed="rId3"/>
          <a:stretch>
            <a:fillRect/>
          </a:stretch>
        </p:blipFill>
        <p:spPr>
          <a:xfrm>
            <a:off x="2827917" y="3612996"/>
            <a:ext cx="6667500" cy="3114675"/>
          </a:xfrm>
          <a:prstGeom prst="rect">
            <a:avLst/>
          </a:prstGeom>
        </p:spPr>
      </p:pic>
      <p:pic>
        <p:nvPicPr>
          <p:cNvPr id="4" name="图片 3">
            <a:extLst>
              <a:ext uri="{FF2B5EF4-FFF2-40B4-BE49-F238E27FC236}">
                <a16:creationId xmlns:a16="http://schemas.microsoft.com/office/drawing/2014/main" id="{ED77803F-4B51-0933-B1A9-FAE887219DDF}"/>
              </a:ext>
            </a:extLst>
          </p:cNvPr>
          <p:cNvPicPr>
            <a:picLocks noChangeAspect="1"/>
          </p:cNvPicPr>
          <p:nvPr/>
        </p:nvPicPr>
        <p:blipFill>
          <a:blip r:embed="rId4"/>
          <a:stretch>
            <a:fillRect/>
          </a:stretch>
        </p:blipFill>
        <p:spPr>
          <a:xfrm>
            <a:off x="789772" y="2732824"/>
            <a:ext cx="6753225" cy="2333625"/>
          </a:xfrm>
          <a:prstGeom prst="rect">
            <a:avLst/>
          </a:prstGeom>
        </p:spPr>
      </p:pic>
      <p:pic>
        <p:nvPicPr>
          <p:cNvPr id="7" name="图片 6">
            <a:extLst>
              <a:ext uri="{FF2B5EF4-FFF2-40B4-BE49-F238E27FC236}">
                <a16:creationId xmlns:a16="http://schemas.microsoft.com/office/drawing/2014/main" id="{C376319A-767C-32BE-7E08-70BD314814B4}"/>
              </a:ext>
            </a:extLst>
          </p:cNvPr>
          <p:cNvPicPr>
            <a:picLocks noChangeAspect="1"/>
          </p:cNvPicPr>
          <p:nvPr/>
        </p:nvPicPr>
        <p:blipFill>
          <a:blip r:embed="rId5"/>
          <a:stretch>
            <a:fillRect/>
          </a:stretch>
        </p:blipFill>
        <p:spPr>
          <a:xfrm>
            <a:off x="6897108" y="4348590"/>
            <a:ext cx="4933950" cy="1085850"/>
          </a:xfrm>
          <a:prstGeom prst="rect">
            <a:avLst/>
          </a:prstGeom>
        </p:spPr>
      </p:pic>
      <p:sp>
        <p:nvSpPr>
          <p:cNvPr id="9" name="文本框 8">
            <a:extLst>
              <a:ext uri="{FF2B5EF4-FFF2-40B4-BE49-F238E27FC236}">
                <a16:creationId xmlns:a16="http://schemas.microsoft.com/office/drawing/2014/main" id="{5C8D6031-81DD-C64F-C180-E6736AF20539}"/>
              </a:ext>
            </a:extLst>
          </p:cNvPr>
          <p:cNvSpPr txBox="1"/>
          <p:nvPr/>
        </p:nvSpPr>
        <p:spPr>
          <a:xfrm>
            <a:off x="6439704" y="4400356"/>
            <a:ext cx="646331" cy="369332"/>
          </a:xfrm>
          <a:prstGeom prst="rect">
            <a:avLst/>
          </a:prstGeom>
          <a:noFill/>
        </p:spPr>
        <p:txBody>
          <a:bodyPr wrap="none" rtlCol="0">
            <a:spAutoFit/>
          </a:bodyPr>
          <a:lstStyle/>
          <a:p>
            <a:r>
              <a:rPr lang="en-US" altLang="zh-CN">
                <a:solidFill>
                  <a:srgbClr val="FF0000"/>
                </a:solidFill>
              </a:rPr>
              <a:t>New</a:t>
            </a:r>
            <a:endParaRPr lang="zh-CN" altLang="en-US">
              <a:solidFill>
                <a:srgbClr val="FF0000"/>
              </a:solidFill>
            </a:endParaRPr>
          </a:p>
        </p:txBody>
      </p:sp>
      <p:sp>
        <p:nvSpPr>
          <p:cNvPr id="10" name="文本框 9">
            <a:extLst>
              <a:ext uri="{FF2B5EF4-FFF2-40B4-BE49-F238E27FC236}">
                <a16:creationId xmlns:a16="http://schemas.microsoft.com/office/drawing/2014/main" id="{F40D13B7-D3AA-53EF-A592-273E70AD97E9}"/>
              </a:ext>
            </a:extLst>
          </p:cNvPr>
          <p:cNvSpPr txBox="1"/>
          <p:nvPr/>
        </p:nvSpPr>
        <p:spPr>
          <a:xfrm>
            <a:off x="6336949" y="4685282"/>
            <a:ext cx="761747" cy="369332"/>
          </a:xfrm>
          <a:prstGeom prst="rect">
            <a:avLst/>
          </a:prstGeom>
          <a:noFill/>
        </p:spPr>
        <p:txBody>
          <a:bodyPr wrap="none" rtlCol="0">
            <a:spAutoFit/>
          </a:bodyPr>
          <a:lstStyle/>
          <a:p>
            <a:r>
              <a:rPr lang="en-US" altLang="zh-CN">
                <a:solidFill>
                  <a:srgbClr val="FF0000"/>
                </a:solidFill>
              </a:rPr>
              <a:t>Swap</a:t>
            </a:r>
            <a:endParaRPr lang="zh-CN" altLang="en-US">
              <a:solidFill>
                <a:srgbClr val="FF0000"/>
              </a:solidFill>
            </a:endParaRPr>
          </a:p>
        </p:txBody>
      </p:sp>
      <p:sp>
        <p:nvSpPr>
          <p:cNvPr id="15" name="文本框 14">
            <a:extLst>
              <a:ext uri="{FF2B5EF4-FFF2-40B4-BE49-F238E27FC236}">
                <a16:creationId xmlns:a16="http://schemas.microsoft.com/office/drawing/2014/main" id="{12ABB5C4-541E-0DAC-0D7E-7D9103C647E1}"/>
              </a:ext>
            </a:extLst>
          </p:cNvPr>
          <p:cNvSpPr txBox="1"/>
          <p:nvPr/>
        </p:nvSpPr>
        <p:spPr>
          <a:xfrm>
            <a:off x="6247181" y="4982043"/>
            <a:ext cx="851515" cy="369332"/>
          </a:xfrm>
          <a:prstGeom prst="rect">
            <a:avLst/>
          </a:prstGeom>
          <a:noFill/>
        </p:spPr>
        <p:txBody>
          <a:bodyPr wrap="none" rtlCol="0">
            <a:spAutoFit/>
          </a:bodyPr>
          <a:lstStyle/>
          <a:p>
            <a:r>
              <a:rPr lang="en-US" altLang="zh-CN">
                <a:solidFill>
                  <a:srgbClr val="FF0000"/>
                </a:solidFill>
              </a:rPr>
              <a:t>Delete</a:t>
            </a:r>
            <a:endParaRPr lang="zh-CN" altLang="en-US">
              <a:solidFill>
                <a:srgbClr val="FF0000"/>
              </a:solidFill>
            </a:endParaRPr>
          </a:p>
        </p:txBody>
      </p:sp>
      <p:sp>
        <p:nvSpPr>
          <p:cNvPr id="16" name="灯片编号占位符 15">
            <a:extLst>
              <a:ext uri="{FF2B5EF4-FFF2-40B4-BE49-F238E27FC236}">
                <a16:creationId xmlns:a16="http://schemas.microsoft.com/office/drawing/2014/main" id="{1F8338FA-8E1B-FBD0-302D-2FEBC197DEF5}"/>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26</a:t>
            </a:fld>
            <a:endParaRPr lang="zh-CN" altLang="en-US"/>
          </a:p>
        </p:txBody>
      </p:sp>
    </p:spTree>
    <p:extLst>
      <p:ext uri="{BB962C8B-B14F-4D97-AF65-F5344CB8AC3E}">
        <p14:creationId xmlns:p14="http://schemas.microsoft.com/office/powerpoint/2010/main" val="424949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4B136-0F28-3C63-3D39-CB07EA66180D}"/>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B9E028AC-8EB7-07EC-1AE9-3F95FC595561}"/>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153A1E96-23DA-D450-09C2-4713E4F90E21}"/>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7E7A25A7-43CE-B4F7-B69E-9EE960D75C64}"/>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081F0C91-E1E8-5B38-53C8-5F6F5A146DBB}"/>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2E83032-5C52-D9D8-C54A-DC0399E8B1D0}"/>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B53109EE-3991-A48E-15C1-69C2903D6AE7}"/>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22133053-1D4E-1161-C58F-CEE437BF555A}"/>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DE9D5754-58D5-8B8A-0B08-385ABEC73018}"/>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4DF9EA7C-146F-1721-4F68-8A350A66D7CF}"/>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43D9D729-3F99-EE59-82B8-AF8128164F2A}"/>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E5E77DA9-333A-56AA-1A70-8960C240BE67}"/>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5FAC7C38-A055-A89A-6E0C-5C112F9658CA}"/>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E566F321-7B78-4745-1750-18EC774F62D0}"/>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A00FE17-45BF-0427-8C4E-43837B63E1A3}"/>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630012EB-E418-933A-818C-C73426AF1569}"/>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349B0F96-C89E-DAD6-0F66-AC89DBED3B87}"/>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AF83A5A7-89B1-BCF5-8C41-D294BB58ABBC}"/>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BAF0BCA7-05B1-39B5-B755-CFF72AA69693}"/>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E3FA2251-44D1-1B9A-67CB-B3889182B97C}"/>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9444FF0F-5A37-8C85-1A43-64269C1AE933}"/>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D334F27F-DFB6-DE64-B9AF-7B1B185365A4}"/>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3BDE86AB-BB6C-3E07-4629-24FDEA1DB741}"/>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2EF4992-2B92-9481-4F26-760E7F86F2E6}"/>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D2D8123D-B2C5-DFF9-CA89-DAECA81DA814}"/>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73B23CE2-B06F-3C38-3BD4-A4AEBE8C20DD}"/>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CD069DE0-7DA1-0A85-21F6-DF24CEBA97CF}"/>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88F8D82E-C455-1876-0D3E-C2127FCC970D}"/>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C9531429-F133-1B0F-685F-915F9C872B32}"/>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C05E1E60-1307-0334-A5F9-23B88E35598C}"/>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B1B43A70-D70A-E7BF-FAAB-47AAC145203B}"/>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C7B330C6-F53E-6A4D-3940-40B1FC3D6F01}"/>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CF545583-BA17-500F-EFA4-657CDBF277FD}"/>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A6480B31-74F0-F5EE-C0CE-2B9F3F30F39E}"/>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4F924F35-83D4-6601-C417-AE9C6F0E24FF}"/>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914DDCB0-2673-8E0E-16B0-907D1E6F8530}"/>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8066D517-6B75-0A25-DAE8-60E812B38687}"/>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AE0AF12F-EC66-AB24-721A-85637AADACCD}"/>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3DAD4D23-6BBD-67B4-3C6B-ACCC3BB06C1C}"/>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822E5888-F2D5-4303-D394-A06A1F28A633}"/>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63029FC0-48FA-D304-ED4D-71302AEB54BE}"/>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E74CA8CA-1364-62DC-E99E-E906B4B1F6C1}"/>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069C9901-7A68-DB72-36C1-32438EDDDB01}"/>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171D93DB-1693-93A3-213D-037C60742EAE}"/>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CA776291-88CB-F182-6690-99FFA8396D88}"/>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8DAFBC2B-7449-674E-784C-2F186B438AA4}"/>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45CE9E92-8CE4-F8D3-AD0A-0D1073F8F8E3}"/>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337F3935-8629-59E5-1584-F06B66D4C9DE}"/>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6D48896C-C898-9829-EEEE-11EB808A7199}"/>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17E5320A-31F9-44A6-0D22-C403DA69FEB7}"/>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41CD243-0106-97F2-5755-DCA72703EF16}"/>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93CAD91-955D-9A67-0084-C570FB7230AD}"/>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5C6520BF-B1F4-6BEE-F6E2-F88AB022BCF4}"/>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4C985AE1-4028-80C2-0AB4-9A0807964493}"/>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899E1EA-48B0-29C6-6022-31F8A5FE59EA}"/>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2903FEAA-B641-A5B3-98E7-AF6DDE9DFE81}"/>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CE4E7CE1-F85C-6DBC-FD97-CD765E781633}"/>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4D8AC4D7-8D0A-80AF-4621-E33CD3E8B95F}"/>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95F360D5-FBB6-BC09-411E-5561200A9417}"/>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F1E18632-D4C6-6833-6A10-D97576C87135}"/>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9A594BDF-CEA1-41D6-0C6A-0CA75BAF8AFD}"/>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64085577-B7C1-67C6-51DC-C3C4F27167F7}"/>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79C8A79E-7259-D11D-DC92-22022515CBEC}"/>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351065B4-96C1-2F46-4081-336225BB2F68}"/>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B0952A3A-20EC-A2F3-A84F-A1EFF306429B}"/>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BCC6FC58-D626-938E-3D25-2B869C9BF9C1}"/>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FB7D917A-6D07-C236-DD7B-546EA00E2D33}"/>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9A02D666-B860-871E-5A65-43947A9E65A5}"/>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318BE5E3-0605-6A3E-4E5A-AC80232A1866}"/>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02BC901D-B3C7-BF0F-D4D6-B12E6AAD249C}"/>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F5A81AEB-7037-477C-8DF7-F2D5BCE64AD8}"/>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5A9D10CC-2D8F-A941-FB9C-B167C5291A63}"/>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160CB142-A02D-20F5-2308-3543621CFFF1}"/>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8E52F617-FD04-4A79-0C39-CB822F1B0213}"/>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CBA85051-D037-56C8-F232-78ED16F7950B}"/>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45A893E0-D325-DD7D-6EB5-6318DC91F3CC}"/>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89A3E7E8-0732-F783-1C28-77EAE7C6D9F6}"/>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0C40D9DD-5876-D1DA-4824-9CE00FA0CAB5}"/>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4F1F329F-9D5A-BD95-2FC0-2483A1F9ABFE}"/>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34FC1E0A-E507-FCA7-DDEC-BCBFE854C978}"/>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9DEB7DCD-7B88-BA0C-5BC6-587F6BA0F142}"/>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2663C147-CF97-BCA4-2CB8-4EEC5F366306}"/>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5B742FE3-F6D4-6C5D-A0F1-B62F2904959E}"/>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7895345D-0C54-74A6-741C-22DA6947AC66}"/>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D6D08144-6DEB-A464-FEC6-DBBC9EFF744B}"/>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4A33620C-C2C5-48E2-833E-9377640F8027}"/>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D18DC9EE-59F9-8546-2E06-627E0B3EAAEB}"/>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749BF94C-E691-10A2-A157-F9526BE59D87}"/>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C5A20611-143D-A6FD-CC01-D135DDE652C2}"/>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F51ABF80-6D66-2523-9920-730F08B33B5B}"/>
              </a:ext>
            </a:extLst>
          </p:cNvPr>
          <p:cNvSpPr txBox="1"/>
          <p:nvPr/>
        </p:nvSpPr>
        <p:spPr>
          <a:xfrm>
            <a:off x="1119460" y="931371"/>
            <a:ext cx="10004506" cy="1685846"/>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authors reduce the MILP by fixing the service placement. And then they use a local search method to obtain the best the service placement decision Y.</a:t>
            </a:r>
            <a:endParaRPr lang="zh-CN" altLang="en-US" sz="2400"/>
          </a:p>
        </p:txBody>
      </p:sp>
      <p:sp>
        <p:nvSpPr>
          <p:cNvPr id="5" name="文本框 4">
            <a:extLst>
              <a:ext uri="{FF2B5EF4-FFF2-40B4-BE49-F238E27FC236}">
                <a16:creationId xmlns:a16="http://schemas.microsoft.com/office/drawing/2014/main" id="{31FD0CBF-03B0-F2B1-F597-8661251A6246}"/>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BFED8C55-7BFE-6B11-C405-B0E14E110AB8}"/>
              </a:ext>
            </a:extLst>
          </p:cNvPr>
          <p:cNvPicPr>
            <a:picLocks noChangeAspect="1"/>
          </p:cNvPicPr>
          <p:nvPr/>
        </p:nvPicPr>
        <p:blipFill>
          <a:blip r:embed="rId3"/>
          <a:stretch>
            <a:fillRect/>
          </a:stretch>
        </p:blipFill>
        <p:spPr>
          <a:xfrm>
            <a:off x="2827917" y="3612996"/>
            <a:ext cx="6667500" cy="3114675"/>
          </a:xfrm>
          <a:prstGeom prst="rect">
            <a:avLst/>
          </a:prstGeom>
        </p:spPr>
      </p:pic>
      <p:pic>
        <p:nvPicPr>
          <p:cNvPr id="4" name="图片 3">
            <a:extLst>
              <a:ext uri="{FF2B5EF4-FFF2-40B4-BE49-F238E27FC236}">
                <a16:creationId xmlns:a16="http://schemas.microsoft.com/office/drawing/2014/main" id="{267B7758-D583-9234-55FC-0A8AC5F1F39A}"/>
              </a:ext>
            </a:extLst>
          </p:cNvPr>
          <p:cNvPicPr>
            <a:picLocks noChangeAspect="1"/>
          </p:cNvPicPr>
          <p:nvPr/>
        </p:nvPicPr>
        <p:blipFill>
          <a:blip r:embed="rId4"/>
          <a:stretch>
            <a:fillRect/>
          </a:stretch>
        </p:blipFill>
        <p:spPr>
          <a:xfrm>
            <a:off x="789772" y="2732824"/>
            <a:ext cx="6753225" cy="2333625"/>
          </a:xfrm>
          <a:prstGeom prst="rect">
            <a:avLst/>
          </a:prstGeom>
        </p:spPr>
      </p:pic>
      <p:pic>
        <p:nvPicPr>
          <p:cNvPr id="7" name="图片 6">
            <a:extLst>
              <a:ext uri="{FF2B5EF4-FFF2-40B4-BE49-F238E27FC236}">
                <a16:creationId xmlns:a16="http://schemas.microsoft.com/office/drawing/2014/main" id="{4548CF30-617F-5E19-0D69-AAD604A76DA7}"/>
              </a:ext>
            </a:extLst>
          </p:cNvPr>
          <p:cNvPicPr>
            <a:picLocks noChangeAspect="1"/>
          </p:cNvPicPr>
          <p:nvPr/>
        </p:nvPicPr>
        <p:blipFill>
          <a:blip r:embed="rId5"/>
          <a:stretch>
            <a:fillRect/>
          </a:stretch>
        </p:blipFill>
        <p:spPr>
          <a:xfrm>
            <a:off x="6897108" y="4348590"/>
            <a:ext cx="4933950" cy="1085850"/>
          </a:xfrm>
          <a:prstGeom prst="rect">
            <a:avLst/>
          </a:prstGeom>
        </p:spPr>
      </p:pic>
      <p:sp>
        <p:nvSpPr>
          <p:cNvPr id="9" name="文本框 8">
            <a:extLst>
              <a:ext uri="{FF2B5EF4-FFF2-40B4-BE49-F238E27FC236}">
                <a16:creationId xmlns:a16="http://schemas.microsoft.com/office/drawing/2014/main" id="{98364C3F-9B03-D2DD-202E-EE87A277BC09}"/>
              </a:ext>
            </a:extLst>
          </p:cNvPr>
          <p:cNvSpPr txBox="1"/>
          <p:nvPr/>
        </p:nvSpPr>
        <p:spPr>
          <a:xfrm>
            <a:off x="6439704" y="4400356"/>
            <a:ext cx="646331" cy="369332"/>
          </a:xfrm>
          <a:prstGeom prst="rect">
            <a:avLst/>
          </a:prstGeom>
          <a:noFill/>
        </p:spPr>
        <p:txBody>
          <a:bodyPr wrap="none" rtlCol="0">
            <a:spAutoFit/>
          </a:bodyPr>
          <a:lstStyle/>
          <a:p>
            <a:r>
              <a:rPr lang="en-US" altLang="zh-CN">
                <a:solidFill>
                  <a:srgbClr val="FF0000"/>
                </a:solidFill>
              </a:rPr>
              <a:t>New</a:t>
            </a:r>
            <a:endParaRPr lang="zh-CN" altLang="en-US">
              <a:solidFill>
                <a:srgbClr val="FF0000"/>
              </a:solidFill>
            </a:endParaRPr>
          </a:p>
        </p:txBody>
      </p:sp>
      <p:sp>
        <p:nvSpPr>
          <p:cNvPr id="10" name="文本框 9">
            <a:extLst>
              <a:ext uri="{FF2B5EF4-FFF2-40B4-BE49-F238E27FC236}">
                <a16:creationId xmlns:a16="http://schemas.microsoft.com/office/drawing/2014/main" id="{DF8508BB-5DE2-698E-4CA6-548F74DB7688}"/>
              </a:ext>
            </a:extLst>
          </p:cNvPr>
          <p:cNvSpPr txBox="1"/>
          <p:nvPr/>
        </p:nvSpPr>
        <p:spPr>
          <a:xfrm>
            <a:off x="6336949" y="4685282"/>
            <a:ext cx="761747" cy="369332"/>
          </a:xfrm>
          <a:prstGeom prst="rect">
            <a:avLst/>
          </a:prstGeom>
          <a:noFill/>
        </p:spPr>
        <p:txBody>
          <a:bodyPr wrap="none" rtlCol="0">
            <a:spAutoFit/>
          </a:bodyPr>
          <a:lstStyle/>
          <a:p>
            <a:r>
              <a:rPr lang="en-US" altLang="zh-CN">
                <a:solidFill>
                  <a:srgbClr val="FF0000"/>
                </a:solidFill>
              </a:rPr>
              <a:t>Swap</a:t>
            </a:r>
            <a:endParaRPr lang="zh-CN" altLang="en-US">
              <a:solidFill>
                <a:srgbClr val="FF0000"/>
              </a:solidFill>
            </a:endParaRPr>
          </a:p>
        </p:txBody>
      </p:sp>
      <p:sp>
        <p:nvSpPr>
          <p:cNvPr id="15" name="文本框 14">
            <a:extLst>
              <a:ext uri="{FF2B5EF4-FFF2-40B4-BE49-F238E27FC236}">
                <a16:creationId xmlns:a16="http://schemas.microsoft.com/office/drawing/2014/main" id="{6CE07B1B-901E-4C14-609A-F2205C9957C7}"/>
              </a:ext>
            </a:extLst>
          </p:cNvPr>
          <p:cNvSpPr txBox="1"/>
          <p:nvPr/>
        </p:nvSpPr>
        <p:spPr>
          <a:xfrm>
            <a:off x="6247181" y="4982043"/>
            <a:ext cx="851515" cy="369332"/>
          </a:xfrm>
          <a:prstGeom prst="rect">
            <a:avLst/>
          </a:prstGeom>
          <a:noFill/>
        </p:spPr>
        <p:txBody>
          <a:bodyPr wrap="none" rtlCol="0">
            <a:spAutoFit/>
          </a:bodyPr>
          <a:lstStyle/>
          <a:p>
            <a:r>
              <a:rPr lang="en-US" altLang="zh-CN">
                <a:solidFill>
                  <a:srgbClr val="FF0000"/>
                </a:solidFill>
              </a:rPr>
              <a:t>Delete</a:t>
            </a:r>
            <a:endParaRPr lang="zh-CN" altLang="en-US">
              <a:solidFill>
                <a:srgbClr val="FF0000"/>
              </a:solidFill>
            </a:endParaRPr>
          </a:p>
        </p:txBody>
      </p:sp>
      <p:pic>
        <p:nvPicPr>
          <p:cNvPr id="3" name="图片 2">
            <a:extLst>
              <a:ext uri="{FF2B5EF4-FFF2-40B4-BE49-F238E27FC236}">
                <a16:creationId xmlns:a16="http://schemas.microsoft.com/office/drawing/2014/main" id="{3BFB3A6A-AA91-B4A0-71C3-FAD9CAEDE48D}"/>
              </a:ext>
            </a:extLst>
          </p:cNvPr>
          <p:cNvPicPr>
            <a:picLocks noChangeAspect="1"/>
          </p:cNvPicPr>
          <p:nvPr/>
        </p:nvPicPr>
        <p:blipFill>
          <a:blip r:embed="rId6"/>
          <a:stretch>
            <a:fillRect/>
          </a:stretch>
        </p:blipFill>
        <p:spPr>
          <a:xfrm>
            <a:off x="2527720" y="213943"/>
            <a:ext cx="7160421" cy="4413535"/>
          </a:xfrm>
          <a:prstGeom prst="rect">
            <a:avLst/>
          </a:prstGeom>
        </p:spPr>
      </p:pic>
      <p:sp>
        <p:nvSpPr>
          <p:cNvPr id="6" name="灯片编号占位符 5">
            <a:extLst>
              <a:ext uri="{FF2B5EF4-FFF2-40B4-BE49-F238E27FC236}">
                <a16:creationId xmlns:a16="http://schemas.microsoft.com/office/drawing/2014/main" id="{B325A46F-2DE2-4E46-07D4-7556CC813F95}"/>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27</a:t>
            </a:fld>
            <a:endParaRPr lang="zh-CN" altLang="en-US"/>
          </a:p>
        </p:txBody>
      </p:sp>
    </p:spTree>
    <p:extLst>
      <p:ext uri="{BB962C8B-B14F-4D97-AF65-F5344CB8AC3E}">
        <p14:creationId xmlns:p14="http://schemas.microsoft.com/office/powerpoint/2010/main" val="1599022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A7E48-EA32-029C-3EC4-074F9BA8E70D}"/>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C728DFBF-EBE9-AF3A-2BB0-6BC6D40C498D}"/>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293E8122-B815-7AB0-F72E-91B372846A8B}"/>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93C1003F-C131-7D94-4BA4-AE602268017D}"/>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C59321A0-2399-0796-1789-998A9BD4D618}"/>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BF07134-8859-EEF6-4ABF-6959E0137B4C}"/>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F001322A-F01F-3D67-014B-71A2341AD935}"/>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A19DA120-73F2-BF6D-121F-25F4AC89483A}"/>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1373C7B0-87A4-4145-094E-9ABC7058599C}"/>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AA5659AE-CFB9-9F9A-A031-2EB8147A352A}"/>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3EF95867-C683-29DB-DABC-CDC79AAC3F01}"/>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856B10C6-550D-2785-BF05-6E4F3105B532}"/>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C7128FC0-C8AD-64D8-E064-8962002A38F2}"/>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81089203-2FC4-FC6E-BA5D-9A37EF8E4366}"/>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19EA324E-423E-0976-8D75-20090DAB5F13}"/>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731A5E82-F711-D644-C7E8-5FC5AC575AFA}"/>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C02D6AA3-6851-84B7-4E35-714A7A69EFBD}"/>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976EB42F-A5CF-A71A-8824-7C86E618049D}"/>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87A8EAAE-1CE3-598F-0CA1-4A50103832A5}"/>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DC4825A9-122B-F3EF-2448-3748684856EA}"/>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03EA4A12-6965-C5D8-4745-07F9C9992EB2}"/>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8E03453D-427E-3FE6-C750-B5219FEBF830}"/>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27E3303C-BB84-2157-7F56-0EC1F0DB0199}"/>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428D80FC-B0B1-BB01-493F-7D160EDFCEF5}"/>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CD8F1E36-B987-1CE2-C333-74281EF2CD98}"/>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C4DCD535-C593-9B5E-9515-31F5015C16D3}"/>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39027D2B-3EDB-5422-82DC-A6A3375E8892}"/>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0AB4D2DE-73A6-10DD-185B-4F5DDF962927}"/>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28EAB9ED-5229-1351-4D76-A7B810CB85DD}"/>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82B46478-EA20-1397-1B2E-AF2F397543CA}"/>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8155585E-BE27-E027-1169-6B851C84647E}"/>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8D6F1C57-AF45-8EEF-163B-89539D434E42}"/>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FAF22ABA-0D02-323B-FC27-5C2106B85019}"/>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5C093F28-A0F6-5560-7684-056795C28475}"/>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7928D7B9-62D1-63D0-28E0-21B3C156B910}"/>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16E73F0E-5203-135C-F2AB-BDFB5C96F4D1}"/>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19F0BDB1-26F3-DCFA-1DB3-E524BC3A2B0F}"/>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879F01E0-2E25-2E5C-0EEC-1968CB7FA072}"/>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793ABA32-56C8-206B-EF8B-CEBA1BBCD3B3}"/>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43760FCF-58E3-84F9-D12C-8F4E0EA0E482}"/>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9425EB6F-3CFD-A563-718C-4BD946FC204E}"/>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054FF3DA-1854-BDCC-B10C-7F8C96F4C67E}"/>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60550F72-54E1-B3D9-E09F-ED1B3804006B}"/>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5CBA5B1E-DF7A-3B0D-7CF2-421F8FB65829}"/>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7153C39C-BFA1-EBD1-4A0A-F3BEF9FAA26F}"/>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475AFC5-AE74-11DD-F327-B0894596F5DD}"/>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391DCB9F-D365-7082-38CC-574927B6D550}"/>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7B61AC31-B58A-EAA2-D427-3546B28E283E}"/>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A4CC87DF-1ADA-2152-F79E-F222FA695530}"/>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BA032751-7298-D825-E399-8645F06FB1B2}"/>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534E5941-BA2A-D30A-EE4F-E2A485477BE9}"/>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3734D733-5848-313F-8F1C-1F9824CE3C72}"/>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8260577F-5710-C3EE-1E29-145A54729114}"/>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42552CA7-76E2-F637-8E8A-E59F8F6A0EC9}"/>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37189D1-6A43-770F-AD98-99D7564668A3}"/>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613CB764-017C-74D3-1BE8-AAB4B929696A}"/>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907B3BDD-8DE0-1075-7055-F5D76422C896}"/>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61FEE982-EE39-E5E7-0643-77D5BEED1F3A}"/>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5BA21931-45C3-83E9-3194-7EE217A97DDC}"/>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91D64D03-F582-8D37-D516-F613E4EE85D7}"/>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643F2AA2-651A-5B24-CA2F-776F9DAC097B}"/>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70006596-6D14-C3CF-0750-B723C264C5E8}"/>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301C89B5-9138-392D-2AD0-B2F84670B7C9}"/>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6F3FB94C-C6B6-AB2F-3713-0387B7EAE319}"/>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CF829F6D-617F-EC18-3BF7-B5B4E909CD30}"/>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DAF2FEB6-6CD0-D299-586B-E90EFE9ABF57}"/>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9A23C819-889A-108B-A3C2-792791B4CFE2}"/>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BDF675DB-07A0-C1CB-1FA2-EC99FF21AE39}"/>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098E4862-64FC-D74B-9305-14499C6CA051}"/>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27AC8D32-E6B9-6A3E-DB6A-E00001D90335}"/>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B575BE3E-826F-98B6-01F6-1D6721D077EA}"/>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45B0896C-4FD6-C503-392F-F319272CE158}"/>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CA007CA5-42A4-1FF9-48D9-43C3A05C2930}"/>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0C79A1E6-65DC-3F71-87EE-8ED16AA38D09}"/>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E376EFB4-3A91-9E74-5E59-A364820307A5}"/>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40FABB66-DC63-A07D-4F8D-530509D9D9A9}"/>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BD55AC45-FADD-CE32-ADF7-1505BCE8CDBD}"/>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488EFEA5-CF90-7437-3C21-6107D02035AB}"/>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408D503C-39B5-6D22-7190-2C29D1369154}"/>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3DED13E7-7E20-527E-CA90-68FCB189AD3F}"/>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C59A7824-0753-A1C0-F27F-877125B529F2}"/>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EDFCB64D-BE14-3796-9C8A-24225FB0F908}"/>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56D1666B-A48C-7FA5-92D9-49113D8E95D8}"/>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D6E659DE-B9E2-7E0B-9FDA-0AAE3F22A383}"/>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E590600A-403D-4306-22C4-20EFA213CDAF}"/>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6C96CB63-C6D0-870A-931F-1F1762911EE1}"/>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55B0F72A-8DC1-B41D-7C9B-230B2413A3CA}"/>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36D89C38-4BE2-FA0C-41D0-E2EB2F755AC9}"/>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AA2605D5-877A-B524-0387-F94F64FE86E3}"/>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68DE837B-30DB-74D2-E79C-2D979974F33D}"/>
              </a:ext>
            </a:extLst>
          </p:cNvPr>
          <p:cNvSpPr txBox="1"/>
          <p:nvPr/>
        </p:nvSpPr>
        <p:spPr>
          <a:xfrm>
            <a:off x="1119460" y="931371"/>
            <a:ext cx="10004506" cy="1685846"/>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authors reduce the MILP by fixing the service placement. And then they use a local search method to obtain the best the service placement decision Y.</a:t>
            </a:r>
            <a:endParaRPr lang="zh-CN" altLang="en-US" sz="2400"/>
          </a:p>
        </p:txBody>
      </p:sp>
      <p:sp>
        <p:nvSpPr>
          <p:cNvPr id="5" name="文本框 4">
            <a:extLst>
              <a:ext uri="{FF2B5EF4-FFF2-40B4-BE49-F238E27FC236}">
                <a16:creationId xmlns:a16="http://schemas.microsoft.com/office/drawing/2014/main" id="{24EE0CA5-01E9-74BA-0BE2-E7C5046D5FB9}"/>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A25946A3-9171-F2A2-F8E0-B7F2D5421323}"/>
              </a:ext>
            </a:extLst>
          </p:cNvPr>
          <p:cNvPicPr>
            <a:picLocks noChangeAspect="1"/>
          </p:cNvPicPr>
          <p:nvPr/>
        </p:nvPicPr>
        <p:blipFill>
          <a:blip r:embed="rId3"/>
          <a:stretch>
            <a:fillRect/>
          </a:stretch>
        </p:blipFill>
        <p:spPr>
          <a:xfrm>
            <a:off x="2527720" y="213943"/>
            <a:ext cx="7160421" cy="4413535"/>
          </a:xfrm>
          <a:prstGeom prst="rect">
            <a:avLst/>
          </a:prstGeom>
        </p:spPr>
      </p:pic>
      <p:sp>
        <p:nvSpPr>
          <p:cNvPr id="6" name="文本框 5">
            <a:extLst>
              <a:ext uri="{FF2B5EF4-FFF2-40B4-BE49-F238E27FC236}">
                <a16:creationId xmlns:a16="http://schemas.microsoft.com/office/drawing/2014/main" id="{4A6ABB18-3F0D-B74E-4687-EFEC018009A8}"/>
              </a:ext>
            </a:extLst>
          </p:cNvPr>
          <p:cNvSpPr txBox="1"/>
          <p:nvPr/>
        </p:nvSpPr>
        <p:spPr>
          <a:xfrm>
            <a:off x="1113005" y="4733932"/>
            <a:ext cx="10004506" cy="577850"/>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We assume there are 3 tasks. The user’s task as following:</a:t>
            </a:r>
            <a:endParaRPr lang="zh-CN" altLang="en-US" sz="2400"/>
          </a:p>
        </p:txBody>
      </p:sp>
      <p:graphicFrame>
        <p:nvGraphicFramePr>
          <p:cNvPr id="16" name="表格 15">
            <a:extLst>
              <a:ext uri="{FF2B5EF4-FFF2-40B4-BE49-F238E27FC236}">
                <a16:creationId xmlns:a16="http://schemas.microsoft.com/office/drawing/2014/main" id="{AA6644DA-BF10-61CE-C4BF-E5C8A1558D3C}"/>
              </a:ext>
            </a:extLst>
          </p:cNvPr>
          <p:cNvGraphicFramePr>
            <a:graphicFrameLocks noGrp="1"/>
          </p:cNvGraphicFramePr>
          <p:nvPr/>
        </p:nvGraphicFramePr>
        <p:xfrm>
          <a:off x="1119460" y="5451525"/>
          <a:ext cx="9788688" cy="1254816"/>
        </p:xfrm>
        <a:graphic>
          <a:graphicData uri="http://schemas.openxmlformats.org/drawingml/2006/table">
            <a:tbl>
              <a:tblPr>
                <a:tableStyleId>{5C22544A-7EE6-4342-B048-85BDC9FD1C3A}</a:tableStyleId>
              </a:tblPr>
              <a:tblGrid>
                <a:gridCol w="1087632">
                  <a:extLst>
                    <a:ext uri="{9D8B030D-6E8A-4147-A177-3AD203B41FA5}">
                      <a16:colId xmlns:a16="http://schemas.microsoft.com/office/drawing/2014/main" val="1801126544"/>
                    </a:ext>
                  </a:extLst>
                </a:gridCol>
                <a:gridCol w="1087632">
                  <a:extLst>
                    <a:ext uri="{9D8B030D-6E8A-4147-A177-3AD203B41FA5}">
                      <a16:colId xmlns:a16="http://schemas.microsoft.com/office/drawing/2014/main" val="3155759258"/>
                    </a:ext>
                  </a:extLst>
                </a:gridCol>
                <a:gridCol w="1087632">
                  <a:extLst>
                    <a:ext uri="{9D8B030D-6E8A-4147-A177-3AD203B41FA5}">
                      <a16:colId xmlns:a16="http://schemas.microsoft.com/office/drawing/2014/main" val="1402442662"/>
                    </a:ext>
                  </a:extLst>
                </a:gridCol>
                <a:gridCol w="1087632">
                  <a:extLst>
                    <a:ext uri="{9D8B030D-6E8A-4147-A177-3AD203B41FA5}">
                      <a16:colId xmlns:a16="http://schemas.microsoft.com/office/drawing/2014/main" val="1596833596"/>
                    </a:ext>
                  </a:extLst>
                </a:gridCol>
                <a:gridCol w="1087632">
                  <a:extLst>
                    <a:ext uri="{9D8B030D-6E8A-4147-A177-3AD203B41FA5}">
                      <a16:colId xmlns:a16="http://schemas.microsoft.com/office/drawing/2014/main" val="458169155"/>
                    </a:ext>
                  </a:extLst>
                </a:gridCol>
                <a:gridCol w="1087632">
                  <a:extLst>
                    <a:ext uri="{9D8B030D-6E8A-4147-A177-3AD203B41FA5}">
                      <a16:colId xmlns:a16="http://schemas.microsoft.com/office/drawing/2014/main" val="92656037"/>
                    </a:ext>
                  </a:extLst>
                </a:gridCol>
                <a:gridCol w="1087632">
                  <a:extLst>
                    <a:ext uri="{9D8B030D-6E8A-4147-A177-3AD203B41FA5}">
                      <a16:colId xmlns:a16="http://schemas.microsoft.com/office/drawing/2014/main" val="2621956259"/>
                    </a:ext>
                  </a:extLst>
                </a:gridCol>
                <a:gridCol w="1087632">
                  <a:extLst>
                    <a:ext uri="{9D8B030D-6E8A-4147-A177-3AD203B41FA5}">
                      <a16:colId xmlns:a16="http://schemas.microsoft.com/office/drawing/2014/main" val="1578814499"/>
                    </a:ext>
                  </a:extLst>
                </a:gridCol>
                <a:gridCol w="1087632">
                  <a:extLst>
                    <a:ext uri="{9D8B030D-6E8A-4147-A177-3AD203B41FA5}">
                      <a16:colId xmlns:a16="http://schemas.microsoft.com/office/drawing/2014/main" val="2684673529"/>
                    </a:ext>
                  </a:extLst>
                </a:gridCol>
              </a:tblGrid>
              <a:tr h="313704">
                <a:tc>
                  <a:txBody>
                    <a:bodyPr/>
                    <a:lstStyle/>
                    <a:p>
                      <a:pPr algn="l" fontAlgn="ctr"/>
                      <a:r>
                        <a:rPr lang="en-US" altLang="zh-CN" sz="2000" b="0" i="0" u="none" strike="noStrike">
                          <a:solidFill>
                            <a:srgbClr val="000000"/>
                          </a:solidFill>
                          <a:effectLst/>
                          <a:latin typeface="等线" panose="02010600030101010101" pitchFamily="2" charset="-122"/>
                          <a:ea typeface="等线" panose="02010600030101010101" pitchFamily="2" charset="-122"/>
                        </a:rPr>
                        <a:t>Task\User</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21215163"/>
                  </a:ext>
                </a:extLst>
              </a:tr>
              <a:tr h="313704">
                <a:tc>
                  <a:txBody>
                    <a:bodyPr/>
                    <a:lstStyle/>
                    <a:p>
                      <a:pPr algn="l" fontAlgn="ctr"/>
                      <a:r>
                        <a:rPr lang="en-US" sz="2000" u="none" strike="noStrike">
                          <a:effectLst/>
                        </a:rPr>
                        <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79906690"/>
                  </a:ext>
                </a:extLst>
              </a:tr>
              <a:tr h="313704">
                <a:tc>
                  <a:txBody>
                    <a:bodyPr/>
                    <a:lstStyle/>
                    <a:p>
                      <a:pPr algn="l" fontAlgn="ctr"/>
                      <a:r>
                        <a:rPr lang="en-US" sz="2000" u="none" strike="noStrike">
                          <a:effectLst/>
                        </a:rPr>
                        <a:t>B</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10381409"/>
                  </a:ext>
                </a:extLst>
              </a:tr>
              <a:tr h="313704">
                <a:tc>
                  <a:txBody>
                    <a:bodyPr/>
                    <a:lstStyle/>
                    <a:p>
                      <a:pPr algn="l" fontAlgn="ctr"/>
                      <a:r>
                        <a:rPr lang="en-US" sz="2000" u="none" strike="noStrike">
                          <a:effectLst/>
                        </a:rPr>
                        <a:t>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35763634"/>
                  </a:ext>
                </a:extLst>
              </a:tr>
            </a:tbl>
          </a:graphicData>
        </a:graphic>
      </p:graphicFrame>
      <p:sp>
        <p:nvSpPr>
          <p:cNvPr id="4" name="灯片编号占位符 3">
            <a:extLst>
              <a:ext uri="{FF2B5EF4-FFF2-40B4-BE49-F238E27FC236}">
                <a16:creationId xmlns:a16="http://schemas.microsoft.com/office/drawing/2014/main" id="{EA4F5DA2-5200-8513-EFB6-1E8EF5CFC6C9}"/>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28</a:t>
            </a:fld>
            <a:endParaRPr lang="zh-CN" altLang="en-US"/>
          </a:p>
        </p:txBody>
      </p:sp>
    </p:spTree>
    <p:extLst>
      <p:ext uri="{BB962C8B-B14F-4D97-AF65-F5344CB8AC3E}">
        <p14:creationId xmlns:p14="http://schemas.microsoft.com/office/powerpoint/2010/main" val="4275565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6FF2A-F21A-664E-F2B8-3DE49EB224AC}"/>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333C9E5A-1F88-3F80-11A3-5F71C061FA67}"/>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62ABF107-C8F9-07A0-68D1-1BAA7DD385FC}"/>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0CBF907B-BF40-9AC2-750D-257C63A8C7A4}"/>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652C592D-D787-E3A8-182D-9DAA9C817BA8}"/>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52D7459-3270-37F1-9903-7DE9CC9CAD06}"/>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36FD772F-1CB6-27A2-990D-4A246BC2415F}"/>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E786BD36-EA19-2F7F-DEFD-9CB500878410}"/>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E7AC8502-687B-D547-1D8C-13C608AB8BA0}"/>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E4F8033A-5351-4F4B-3F8C-B057D4731983}"/>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645D9FBA-E32F-C513-3593-9F681195E5C4}"/>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90A483A4-277C-0A11-F021-B0B7EBCE2697}"/>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B33A2884-3152-A724-3F5E-43F9F78A3030}"/>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8F13E491-6497-CF2E-E2D5-F6A1D76A1A45}"/>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3CE0941-2B66-B81B-916C-C405A2079A43}"/>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ED8D26C5-9853-A57D-96E7-594556923EC8}"/>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3B6B5E04-F128-C08E-FD7B-8E8F32D7A398}"/>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6D66D1F0-4616-4A7F-8182-274217AFB64A}"/>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35CCF81E-1EEF-A32A-4227-076D38DA19A5}"/>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C86983DB-B5CA-8393-A420-74765EFF0761}"/>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4357EE77-DB8F-5D13-57D9-4F8F45F8568C}"/>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60727DBF-6129-908B-B81C-BA8A6C292007}"/>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CE4607C9-46BF-1091-9B56-7713E3A8322C}"/>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434DE8E-29C6-5083-346B-70B913031522}"/>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4435609C-4C96-320E-6160-C01AC9EACAFE}"/>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92076ACB-E317-E364-2DA1-4148FAE09481}"/>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68DC3F7-5BA5-3C35-45FE-012FF5708A14}"/>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2971F4A6-A9A9-CAC4-814F-5D505D211262}"/>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0A48EF63-7D7E-404C-52E0-EA6213632DC6}"/>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9EFB2B1E-FDF9-E6C5-25B7-6C34B545BFBA}"/>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A6E6B4A2-EA82-A27D-8363-8CF6AB7CC1F0}"/>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A68DB16C-D20B-30C8-FB2C-13337D419D20}"/>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28D5B3C4-50EB-F1A7-7092-57BB6FAC89D7}"/>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F807452A-CFDC-9598-D5B6-5C9E1340054E}"/>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C37B440D-4AB3-F66D-4D74-12B4F10E15C3}"/>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030E5A7B-35E5-D00B-1D36-C6FA6B243560}"/>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23CF5BA4-FF33-239B-3F26-9A6D6418BFD3}"/>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4904008F-71B7-192A-A2BC-B11B07C79EEA}"/>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FA341D49-30C1-19B9-C41B-5C1A5CE41AD5}"/>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5C487001-5833-2ACD-2227-4CFCC644BC7D}"/>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3A7D3CAE-EECD-ED3E-F33F-D8D3DC3D6E2F}"/>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35C44A36-EBBD-ABB9-A400-32F90503508E}"/>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B16F8666-E663-DD60-430D-9084E9DEBA41}"/>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4EEF523A-23F6-1605-63B1-AEEF3CA21183}"/>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49B00C73-EAF9-206C-B3CB-D9E4B8CF7D47}"/>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42D775B9-21EB-4EC5-C596-EBFDCD3BC2C6}"/>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B589A804-FF61-09D4-FF39-5920BDFE1181}"/>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4B62BBA6-3929-83C2-FDD5-B1D7C42AC325}"/>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DE80131D-678B-0A54-3394-313C2F4EC910}"/>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96440885-256B-DC05-0C51-2252EAB86AB5}"/>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1A8C018-63CC-1055-16ED-269C36D9DC5C}"/>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E6BA9DF9-1CB4-7616-3607-86D4528301B5}"/>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5290C839-AD47-B3A4-4787-7BD37BD579AA}"/>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D288DF3D-E2C2-180D-E824-6361F7276C25}"/>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4772FC8-3500-05BE-FF03-FB0E583C9DEA}"/>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A7FFBC63-75EA-AA8B-FF70-3EBC42564E65}"/>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ED2DE9F6-DC75-A1F4-1CA2-11D4530449E1}"/>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732A4E5B-05A4-2EB0-3CFF-D41143469239}"/>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5E66EB61-FB6E-CC3B-4D56-AF4D68ACA11C}"/>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615409B4-F0ED-8735-15E9-C2B822A70610}"/>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C1B7E4DC-CBF3-784E-6DCF-532CC1E4B90C}"/>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F0CA0AB9-38E0-12EE-7A6A-5A3FF49B149F}"/>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B5B8E93B-7B15-AD6E-6595-1CA33DAC1EFE}"/>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6F9011E4-6AB7-017C-5D19-B9A4F6712AE9}"/>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EB99D871-9916-F65B-B419-AB7968C3C920}"/>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8C5B83A1-0813-7164-29B1-312B9A4EC6AA}"/>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82399A50-CC75-74FF-3CAE-86CF243AC0A3}"/>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31691314-5457-7634-77DC-1B512CAF1249}"/>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08807054-C11A-3F06-7303-E7941DCA758E}"/>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EC16AB84-9853-B9F2-8F34-0B7792B83E98}"/>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87A64D35-5E32-B7F8-C9C0-7B9D926A58C7}"/>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5D384160-0601-1E71-CC9D-EC7AC6DE387F}"/>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E3198DE8-4335-A8AB-6F9C-4E9EF1D4C0F4}"/>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5A1364A1-C217-DB89-D6BD-A04FCBAA603A}"/>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911269C8-71E8-2BB5-A1DA-BF2AEC8FCCF4}"/>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67948578-ADC2-9113-6AB3-1C3C5EBFE962}"/>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B655AB1D-1290-8146-05CB-FE3D3F34ADF9}"/>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D5896A3B-59AC-39CA-69B8-E3A828CA1B4A}"/>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BAAC6446-4423-6BFE-EC5D-D4BCE0376794}"/>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D4ACBBFA-F145-F2C0-8C5B-527687A44C62}"/>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8FB2E0FC-98E9-9244-4681-4137D9EFB817}"/>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60CEDCF0-0A94-884F-C21E-81038A73696C}"/>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0D7648B9-AF34-C13C-35F5-A889AAC43B03}"/>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E88E5281-5308-C911-D7C9-3D8BF3F72B7D}"/>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409CF7BE-7168-BAEF-83D1-8322995F7F0C}"/>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D112AAEA-B2A3-14F2-BDD9-49A96274281F}"/>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BB3A82CD-64E8-387A-E1D8-E4B245FF3A80}"/>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1D3EE3C7-720F-34B8-F469-A36434B4562F}"/>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EC1E0942-9E0B-C464-8484-CD9856705275}"/>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1754D4E1-1572-0F28-B107-3568368EC30C}"/>
              </a:ext>
            </a:extLst>
          </p:cNvPr>
          <p:cNvSpPr txBox="1"/>
          <p:nvPr/>
        </p:nvSpPr>
        <p:spPr>
          <a:xfrm>
            <a:off x="1119460" y="931371"/>
            <a:ext cx="10004506" cy="1685846"/>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authors reduce the MILP by fixing the service placement. And then they use a local search method to obtain the best the service placement decision Y.</a:t>
            </a:r>
            <a:endParaRPr lang="zh-CN" altLang="en-US" sz="2400"/>
          </a:p>
        </p:txBody>
      </p:sp>
      <p:sp>
        <p:nvSpPr>
          <p:cNvPr id="5" name="文本框 4">
            <a:extLst>
              <a:ext uri="{FF2B5EF4-FFF2-40B4-BE49-F238E27FC236}">
                <a16:creationId xmlns:a16="http://schemas.microsoft.com/office/drawing/2014/main" id="{A48F0415-D863-9834-B5C5-6036CD0E6A25}"/>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CCD1298-6B5D-E7EC-7125-D5450E0CA74B}"/>
              </a:ext>
            </a:extLst>
          </p:cNvPr>
          <p:cNvPicPr>
            <a:picLocks noChangeAspect="1"/>
          </p:cNvPicPr>
          <p:nvPr/>
        </p:nvPicPr>
        <p:blipFill>
          <a:blip r:embed="rId3"/>
          <a:stretch>
            <a:fillRect/>
          </a:stretch>
        </p:blipFill>
        <p:spPr>
          <a:xfrm>
            <a:off x="4702754" y="1437496"/>
            <a:ext cx="5551896" cy="3422074"/>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FF3CCEB-5CFD-DE1C-FAFC-B6FC0301A8D3}"/>
                  </a:ext>
                </a:extLst>
              </p:cNvPr>
              <p:cNvSpPr txBox="1"/>
              <p:nvPr/>
            </p:nvSpPr>
            <p:spPr>
              <a:xfrm>
                <a:off x="1113005" y="4733932"/>
                <a:ext cx="10004506" cy="577850"/>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After we initialize the service placement decision </a:t>
                </a:r>
                <a14:m>
                  <m:oMath xmlns:m="http://schemas.openxmlformats.org/officeDocument/2006/math">
                    <m:r>
                      <a:rPr lang="en-US" altLang="zh-CN" sz="2400" b="0" i="1" smtClean="0">
                        <a:solidFill>
                          <a:srgbClr val="333333"/>
                        </a:solidFill>
                        <a:effectLst/>
                        <a:latin typeface="Cambria Math" panose="02040503050406030204" pitchFamily="18" charset="0"/>
                      </a:rPr>
                      <m:t>𝑌</m:t>
                    </m:r>
                  </m:oMath>
                </a14:m>
                <a:r>
                  <a:rPr lang="en-US" altLang="zh-CN" sz="2400" b="0" i="0">
                    <a:solidFill>
                      <a:srgbClr val="333333"/>
                    </a:solidFill>
                    <a:effectLst/>
                    <a:latin typeface="Arial" panose="020B0604020202020204" pitchFamily="34" charset="0"/>
                  </a:rPr>
                  <a:t>. </a:t>
                </a:r>
                <a:endParaRPr lang="zh-CN" altLang="en-US" sz="2400"/>
              </a:p>
            </p:txBody>
          </p:sp>
        </mc:Choice>
        <mc:Fallback>
          <p:sp>
            <p:nvSpPr>
              <p:cNvPr id="6" name="文本框 5">
                <a:extLst>
                  <a:ext uri="{FF2B5EF4-FFF2-40B4-BE49-F238E27FC236}">
                    <a16:creationId xmlns:a16="http://schemas.microsoft.com/office/drawing/2014/main" id="{7FF3CCEB-5CFD-DE1C-FAFC-B6FC0301A8D3}"/>
                  </a:ext>
                </a:extLst>
              </p:cNvPr>
              <p:cNvSpPr txBox="1">
                <a:spLocks noRot="1" noChangeAspect="1" noMove="1" noResize="1" noEditPoints="1" noAdjustHandles="1" noChangeArrowheads="1" noChangeShapeType="1" noTextEdit="1"/>
              </p:cNvSpPr>
              <p:nvPr/>
            </p:nvSpPr>
            <p:spPr>
              <a:xfrm>
                <a:off x="1113005" y="4733932"/>
                <a:ext cx="10004506" cy="577850"/>
              </a:xfrm>
              <a:prstGeom prst="rect">
                <a:avLst/>
              </a:prstGeom>
              <a:blipFill>
                <a:blip r:embed="rId4"/>
                <a:stretch>
                  <a:fillRect l="-975" b="-25532"/>
                </a:stretch>
              </a:blipFill>
            </p:spPr>
            <p:txBody>
              <a:bodyPr/>
              <a:lstStyle/>
              <a:p>
                <a:r>
                  <a:rPr lang="zh-CN" altLang="en-US">
                    <a:noFill/>
                  </a:rPr>
                  <a:t> </a:t>
                </a:r>
              </a:p>
            </p:txBody>
          </p:sp>
        </mc:Fallback>
      </mc:AlternateContent>
      <p:graphicFrame>
        <p:nvGraphicFramePr>
          <p:cNvPr id="16" name="表格 15">
            <a:extLst>
              <a:ext uri="{FF2B5EF4-FFF2-40B4-BE49-F238E27FC236}">
                <a16:creationId xmlns:a16="http://schemas.microsoft.com/office/drawing/2014/main" id="{3EBE971A-2AD2-3A5E-152B-F6CDA1DA48C8}"/>
              </a:ext>
            </a:extLst>
          </p:cNvPr>
          <p:cNvGraphicFramePr>
            <a:graphicFrameLocks noGrp="1"/>
          </p:cNvGraphicFramePr>
          <p:nvPr>
            <p:extLst>
              <p:ext uri="{D42A27DB-BD31-4B8C-83A1-F6EECF244321}">
                <p14:modId xmlns:p14="http://schemas.microsoft.com/office/powerpoint/2010/main" val="861098532"/>
              </p:ext>
            </p:extLst>
          </p:nvPr>
        </p:nvGraphicFramePr>
        <p:xfrm>
          <a:off x="1017268" y="246105"/>
          <a:ext cx="9788688" cy="1254816"/>
        </p:xfrm>
        <a:graphic>
          <a:graphicData uri="http://schemas.openxmlformats.org/drawingml/2006/table">
            <a:tbl>
              <a:tblPr>
                <a:tableStyleId>{5C22544A-7EE6-4342-B048-85BDC9FD1C3A}</a:tableStyleId>
              </a:tblPr>
              <a:tblGrid>
                <a:gridCol w="1087632">
                  <a:extLst>
                    <a:ext uri="{9D8B030D-6E8A-4147-A177-3AD203B41FA5}">
                      <a16:colId xmlns:a16="http://schemas.microsoft.com/office/drawing/2014/main" val="1801126544"/>
                    </a:ext>
                  </a:extLst>
                </a:gridCol>
                <a:gridCol w="1087632">
                  <a:extLst>
                    <a:ext uri="{9D8B030D-6E8A-4147-A177-3AD203B41FA5}">
                      <a16:colId xmlns:a16="http://schemas.microsoft.com/office/drawing/2014/main" val="3155759258"/>
                    </a:ext>
                  </a:extLst>
                </a:gridCol>
                <a:gridCol w="1087632">
                  <a:extLst>
                    <a:ext uri="{9D8B030D-6E8A-4147-A177-3AD203B41FA5}">
                      <a16:colId xmlns:a16="http://schemas.microsoft.com/office/drawing/2014/main" val="1402442662"/>
                    </a:ext>
                  </a:extLst>
                </a:gridCol>
                <a:gridCol w="1087632">
                  <a:extLst>
                    <a:ext uri="{9D8B030D-6E8A-4147-A177-3AD203B41FA5}">
                      <a16:colId xmlns:a16="http://schemas.microsoft.com/office/drawing/2014/main" val="1596833596"/>
                    </a:ext>
                  </a:extLst>
                </a:gridCol>
                <a:gridCol w="1087632">
                  <a:extLst>
                    <a:ext uri="{9D8B030D-6E8A-4147-A177-3AD203B41FA5}">
                      <a16:colId xmlns:a16="http://schemas.microsoft.com/office/drawing/2014/main" val="458169155"/>
                    </a:ext>
                  </a:extLst>
                </a:gridCol>
                <a:gridCol w="1087632">
                  <a:extLst>
                    <a:ext uri="{9D8B030D-6E8A-4147-A177-3AD203B41FA5}">
                      <a16:colId xmlns:a16="http://schemas.microsoft.com/office/drawing/2014/main" val="92656037"/>
                    </a:ext>
                  </a:extLst>
                </a:gridCol>
                <a:gridCol w="1087632">
                  <a:extLst>
                    <a:ext uri="{9D8B030D-6E8A-4147-A177-3AD203B41FA5}">
                      <a16:colId xmlns:a16="http://schemas.microsoft.com/office/drawing/2014/main" val="2621956259"/>
                    </a:ext>
                  </a:extLst>
                </a:gridCol>
                <a:gridCol w="1087632">
                  <a:extLst>
                    <a:ext uri="{9D8B030D-6E8A-4147-A177-3AD203B41FA5}">
                      <a16:colId xmlns:a16="http://schemas.microsoft.com/office/drawing/2014/main" val="1578814499"/>
                    </a:ext>
                  </a:extLst>
                </a:gridCol>
                <a:gridCol w="1087632">
                  <a:extLst>
                    <a:ext uri="{9D8B030D-6E8A-4147-A177-3AD203B41FA5}">
                      <a16:colId xmlns:a16="http://schemas.microsoft.com/office/drawing/2014/main" val="2684673529"/>
                    </a:ext>
                  </a:extLst>
                </a:gridCol>
              </a:tblGrid>
              <a:tr h="313704">
                <a:tc>
                  <a:txBody>
                    <a:bodyPr/>
                    <a:lstStyle/>
                    <a:p>
                      <a:pPr algn="l" fontAlgn="ctr"/>
                      <a:r>
                        <a:rPr lang="en-US" altLang="zh-CN" sz="2000" b="0" i="0" u="none" strike="noStrike">
                          <a:solidFill>
                            <a:srgbClr val="000000"/>
                          </a:solidFill>
                          <a:effectLst/>
                          <a:latin typeface="等线" panose="02010600030101010101" pitchFamily="2" charset="-122"/>
                          <a:ea typeface="等线" panose="02010600030101010101" pitchFamily="2" charset="-122"/>
                        </a:rPr>
                        <a:t>Task\User</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21215163"/>
                  </a:ext>
                </a:extLst>
              </a:tr>
              <a:tr h="313704">
                <a:tc>
                  <a:txBody>
                    <a:bodyPr/>
                    <a:lstStyle/>
                    <a:p>
                      <a:pPr algn="l" fontAlgn="ctr"/>
                      <a:r>
                        <a:rPr lang="en-US" sz="2000" u="none" strike="noStrike">
                          <a:effectLst/>
                        </a:rPr>
                        <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79906690"/>
                  </a:ext>
                </a:extLst>
              </a:tr>
              <a:tr h="313704">
                <a:tc>
                  <a:txBody>
                    <a:bodyPr/>
                    <a:lstStyle/>
                    <a:p>
                      <a:pPr algn="l" fontAlgn="ctr"/>
                      <a:r>
                        <a:rPr lang="en-US" sz="2000" u="none" strike="noStrike">
                          <a:effectLst/>
                        </a:rPr>
                        <a:t>B</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10381409"/>
                  </a:ext>
                </a:extLst>
              </a:tr>
              <a:tr h="313704">
                <a:tc>
                  <a:txBody>
                    <a:bodyPr/>
                    <a:lstStyle/>
                    <a:p>
                      <a:pPr algn="l" fontAlgn="ctr"/>
                      <a:r>
                        <a:rPr lang="en-US" sz="2000" u="none" strike="noStrike">
                          <a:effectLst/>
                        </a:rPr>
                        <a:t>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35763634"/>
                  </a:ext>
                </a:extLst>
              </a:tr>
            </a:tbl>
          </a:graphicData>
        </a:graphic>
      </p:graphicFrame>
      <p:graphicFrame>
        <p:nvGraphicFramePr>
          <p:cNvPr id="17" name="表格 16">
            <a:extLst>
              <a:ext uri="{FF2B5EF4-FFF2-40B4-BE49-F238E27FC236}">
                <a16:creationId xmlns:a16="http://schemas.microsoft.com/office/drawing/2014/main" id="{F8F14075-07A2-B7AF-1FA7-341727DA7911}"/>
              </a:ext>
            </a:extLst>
          </p:cNvPr>
          <p:cNvGraphicFramePr>
            <a:graphicFrameLocks noGrp="1"/>
          </p:cNvGraphicFramePr>
          <p:nvPr>
            <p:extLst>
              <p:ext uri="{D42A27DB-BD31-4B8C-83A1-F6EECF244321}">
                <p14:modId xmlns:p14="http://schemas.microsoft.com/office/powerpoint/2010/main" val="2060517797"/>
              </p:ext>
            </p:extLst>
          </p:nvPr>
        </p:nvGraphicFramePr>
        <p:xfrm>
          <a:off x="1207556" y="2151933"/>
          <a:ext cx="2734380" cy="1859280"/>
        </p:xfrm>
        <a:graphic>
          <a:graphicData uri="http://schemas.openxmlformats.org/drawingml/2006/table">
            <a:tbl>
              <a:tblPr>
                <a:tableStyleId>{5C22544A-7EE6-4342-B048-85BDC9FD1C3A}</a:tableStyleId>
              </a:tblPr>
              <a:tblGrid>
                <a:gridCol w="997878">
                  <a:extLst>
                    <a:ext uri="{9D8B030D-6E8A-4147-A177-3AD203B41FA5}">
                      <a16:colId xmlns:a16="http://schemas.microsoft.com/office/drawing/2014/main" val="4194733047"/>
                    </a:ext>
                  </a:extLst>
                </a:gridCol>
                <a:gridCol w="578834">
                  <a:extLst>
                    <a:ext uri="{9D8B030D-6E8A-4147-A177-3AD203B41FA5}">
                      <a16:colId xmlns:a16="http://schemas.microsoft.com/office/drawing/2014/main" val="4104660955"/>
                    </a:ext>
                  </a:extLst>
                </a:gridCol>
                <a:gridCol w="578834">
                  <a:extLst>
                    <a:ext uri="{9D8B030D-6E8A-4147-A177-3AD203B41FA5}">
                      <a16:colId xmlns:a16="http://schemas.microsoft.com/office/drawing/2014/main" val="1923363755"/>
                    </a:ext>
                  </a:extLst>
                </a:gridCol>
                <a:gridCol w="578834">
                  <a:extLst>
                    <a:ext uri="{9D8B030D-6E8A-4147-A177-3AD203B41FA5}">
                      <a16:colId xmlns:a16="http://schemas.microsoft.com/office/drawing/2014/main" val="4230135678"/>
                    </a:ext>
                  </a:extLst>
                </a:gridCol>
              </a:tblGrid>
              <a:tr h="175260">
                <a:tc>
                  <a:txBody>
                    <a:bodyPr/>
                    <a:lstStyle/>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\Server</a:t>
                      </a:r>
                    </a:p>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Task</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52473817"/>
                  </a:ext>
                </a:extLst>
              </a:tr>
              <a:tr h="175260">
                <a:tc>
                  <a:txBody>
                    <a:bodyPr/>
                    <a:lstStyle/>
                    <a:p>
                      <a:pPr algn="l" fontAlgn="ctr"/>
                      <a:r>
                        <a:rPr lang="en-US" sz="2400" u="none" strike="noStrike">
                          <a:effectLst/>
                        </a:rPr>
                        <a:t>A</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02908260"/>
                  </a:ext>
                </a:extLst>
              </a:tr>
              <a:tr h="175260">
                <a:tc>
                  <a:txBody>
                    <a:bodyPr/>
                    <a:lstStyle/>
                    <a:p>
                      <a:pPr algn="l" fontAlgn="ctr"/>
                      <a:r>
                        <a:rPr lang="en-US" sz="2400" u="none" strike="noStrike">
                          <a:effectLst/>
                        </a:rPr>
                        <a:t>B</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39066229"/>
                  </a:ext>
                </a:extLst>
              </a:tr>
              <a:tr h="175260">
                <a:tc>
                  <a:txBody>
                    <a:bodyPr/>
                    <a:lstStyle/>
                    <a:p>
                      <a:pPr algn="l" fontAlgn="ctr"/>
                      <a:r>
                        <a:rPr lang="en-US" sz="2400" u="none" strike="noStrike">
                          <a:effectLst/>
                        </a:rPr>
                        <a:t>C</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78910582"/>
                  </a:ext>
                </a:extLst>
              </a:tr>
            </a:tbl>
          </a:graphicData>
        </a:graphic>
      </p:graphicFrame>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8D871609-D150-1F5B-5862-9A4B7B4AD47A}"/>
                  </a:ext>
                </a:extLst>
              </p:cNvPr>
              <p:cNvSpPr txBox="1"/>
              <p:nvPr/>
            </p:nvSpPr>
            <p:spPr>
              <a:xfrm>
                <a:off x="571081" y="2767038"/>
                <a:ext cx="46307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400" b="0" i="1" smtClean="0">
                          <a:solidFill>
                            <a:srgbClr val="333333"/>
                          </a:solidFill>
                          <a:effectLst/>
                          <a:latin typeface="Cambria Math" panose="02040503050406030204" pitchFamily="18" charset="0"/>
                        </a:rPr>
                        <m:t>𝑌</m:t>
                      </m:r>
                    </m:oMath>
                  </m:oMathPara>
                </a14:m>
                <a:endParaRPr lang="zh-CN" altLang="en-US" sz="2400"/>
              </a:p>
            </p:txBody>
          </p:sp>
        </mc:Choice>
        <mc:Fallback>
          <p:sp>
            <p:nvSpPr>
              <p:cNvPr id="18" name="文本框 17">
                <a:extLst>
                  <a:ext uri="{FF2B5EF4-FFF2-40B4-BE49-F238E27FC236}">
                    <a16:creationId xmlns:a16="http://schemas.microsoft.com/office/drawing/2014/main" id="{8D871609-D150-1F5B-5862-9A4B7B4AD47A}"/>
                  </a:ext>
                </a:extLst>
              </p:cNvPr>
              <p:cNvSpPr txBox="1">
                <a:spLocks noRot="1" noChangeAspect="1" noMove="1" noResize="1" noEditPoints="1" noAdjustHandles="1" noChangeArrowheads="1" noChangeShapeType="1" noTextEdit="1"/>
              </p:cNvSpPr>
              <p:nvPr/>
            </p:nvSpPr>
            <p:spPr>
              <a:xfrm>
                <a:off x="571081" y="2767038"/>
                <a:ext cx="463075" cy="461665"/>
              </a:xfrm>
              <a:prstGeom prst="rect">
                <a:avLst/>
              </a:prstGeom>
              <a:blipFill>
                <a:blip r:embed="rId5"/>
                <a:stretch>
                  <a:fillRect/>
                </a:stretch>
              </a:blipFill>
            </p:spPr>
            <p:txBody>
              <a:bodyPr/>
              <a:lstStyle/>
              <a:p>
                <a:r>
                  <a:rPr lang="zh-CN" altLang="en-US">
                    <a:noFill/>
                  </a:rPr>
                  <a:t> </a:t>
                </a:r>
              </a:p>
            </p:txBody>
          </p:sp>
        </mc:Fallback>
      </mc:AlternateContent>
      <p:sp>
        <p:nvSpPr>
          <p:cNvPr id="19" name="灯片编号占位符 18">
            <a:extLst>
              <a:ext uri="{FF2B5EF4-FFF2-40B4-BE49-F238E27FC236}">
                <a16:creationId xmlns:a16="http://schemas.microsoft.com/office/drawing/2014/main" id="{666C669A-C29C-E874-D175-B42DBFF6554F}"/>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29</a:t>
            </a:fld>
            <a:endParaRPr lang="zh-CN" altLang="en-US"/>
          </a:p>
        </p:txBody>
      </p:sp>
    </p:spTree>
    <p:extLst>
      <p:ext uri="{BB962C8B-B14F-4D97-AF65-F5344CB8AC3E}">
        <p14:creationId xmlns:p14="http://schemas.microsoft.com/office/powerpoint/2010/main" val="408863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1</a:t>
            </a:r>
            <a:endParaRPr lang="zh-CN" altLang="en-US" sz="12000">
              <a:latin typeface="24 LED" panose="020B0603050302020204" pitchFamily="34" charset="0"/>
            </a:endParaRPr>
          </a:p>
        </p:txBody>
      </p:sp>
      <p:sp>
        <p:nvSpPr>
          <p:cNvPr id="2" name="灯片编号占位符 1">
            <a:extLst>
              <a:ext uri="{FF2B5EF4-FFF2-40B4-BE49-F238E27FC236}">
                <a16:creationId xmlns:a16="http://schemas.microsoft.com/office/drawing/2014/main" id="{71506AAE-027C-21F9-B3B6-75E255437A69}"/>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3</a:t>
            </a:fld>
            <a:endParaRPr lang="zh-CN" altLang="en-US"/>
          </a:p>
        </p:txBody>
      </p:sp>
    </p:spTree>
    <p:extLst>
      <p:ext uri="{BB962C8B-B14F-4D97-AF65-F5344CB8AC3E}">
        <p14:creationId xmlns:p14="http://schemas.microsoft.com/office/powerpoint/2010/main" val="3886826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F6FE-9F07-6A50-9130-22CB3D4CFEDA}"/>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1A16DECB-2BDC-C490-E3A1-80E28A4427CE}"/>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EC95BA2A-B1AF-98B7-7767-32413DD9A083}"/>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0BD6FD95-559E-68C6-410F-06DD1BD0C652}"/>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150DCF7D-0CD9-AC50-DB8F-4035B46AA8FF}"/>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F60531C-03D4-1ADC-6C79-95B22B16A8FF}"/>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606D69F5-AABC-BB60-0905-051361BCDAB0}"/>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31E2924E-DBEC-B2BA-9525-D5ECAFCFE680}"/>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F5C5DAFC-EB1F-D3A9-5D0B-29BFDB1EEBF2}"/>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7AE5CB89-FE75-9EC5-ED35-F4D4F7CAFADF}"/>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E1F69A57-E0AF-4B73-90FA-A2E89334E908}"/>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BE7F0368-566D-8C59-24F7-AD93E52CB9C4}"/>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32FE5BE9-9907-11FE-C89A-813BDE074440}"/>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B88FE394-6A4A-C90C-9F07-63F250524BDF}"/>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FEDB2F3-1ED7-18DE-BCC5-57D3DEB69FD5}"/>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8BEDA3A8-7BD5-A51D-F7F7-610C9D153C85}"/>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F6F48346-5FA4-190F-32AF-EEFEDD330CAE}"/>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6911BEC8-0D29-432E-1934-2F7C7E7A4E3E}"/>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628F61C9-D9A6-6705-49FE-9B5EB104A24B}"/>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5641AC84-C8AF-595C-24B0-9E52884DBB22}"/>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D683C345-1D08-35D5-40BF-0E823448E0E5}"/>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5C5A7192-AB4D-13B3-CF83-AF0A9A4CC7BF}"/>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C0C37E80-0C4D-AB6B-648B-48207E69E930}"/>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67CF6E15-4C5A-B22B-D816-CCCD7B1F4795}"/>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34376C7F-1FC5-946F-06C2-281F99A76A47}"/>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CDB7F1A4-61FE-0BBE-C30D-07856418F917}"/>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BB2DB052-B648-AB97-FD4B-2058F40D0D28}"/>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2AB25BC1-7741-09D1-E69E-68C3389EE169}"/>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A32E2428-869E-C4D6-B4F3-39722CBAD64C}"/>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84DC352C-0623-FF53-675E-3D2FA9D1E775}"/>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9DF0409B-5BDF-0660-D4F3-FF3A5690C0BC}"/>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C8962209-C426-A981-6CEA-A7F8653BC0DD}"/>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082C25F0-15A3-AF5A-2A09-BFF2423F015C}"/>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A5222449-1B1B-691F-5B53-25FED952E5DF}"/>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8A101ECF-5907-5228-41D7-5F23E7A21F9A}"/>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9779B854-78B5-FEA7-1576-D81DAB47BFB0}"/>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F5E38B36-0EFE-0C2C-2D51-2E2083303477}"/>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5CCD50A1-0C08-BE29-FC22-19C7A5B44C1D}"/>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631EB449-DAB3-B7A5-0060-32A2880715E2}"/>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2CED1C44-D5F8-219C-EFEC-DF0591B3CC54}"/>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F4CC546B-710F-299D-B78F-782E2352C767}"/>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8AEF4C53-9F36-004A-3AD8-F39BF135405F}"/>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84AED534-135C-8E36-893F-A091E60730CA}"/>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BDD682F3-B5B7-2F81-DA1B-A8440BFD3FA6}"/>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A9CBB3A8-5AA5-3EC0-C00D-512D9E58081A}"/>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D3DDCBBF-4F85-6009-36F8-A5F663760548}"/>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949033D7-4D14-1BDD-2980-560E582A264A}"/>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34533246-9E15-558E-7899-1A33BBEB2E63}"/>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255CD1EA-0445-2A1B-3EB4-A1AAFAF5C45D}"/>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7F488800-24FE-EE59-757A-3EC8B44AADAC}"/>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738F2268-04F7-274C-966A-9B0F708EE5AF}"/>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02CA5B3-CFFF-3526-485B-330E1B3E2658}"/>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04496E91-EFFA-4926-B268-81DBF247D37C}"/>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82576F78-47C1-3FCE-1F05-2DB86B025056}"/>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833262E-AA7D-6120-AC79-38AE11C82299}"/>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B58941FC-400D-C0CF-D33D-0EB526516FAE}"/>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B5F15251-8776-7F94-18BE-4CE32E69956B}"/>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5D9C844E-0C34-462E-F484-82FD8036B850}"/>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71B18E9C-2C94-33FE-7BD3-BC88D3E5B829}"/>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28CE8BF3-3A4F-43FC-2601-6BFC925A0F91}"/>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7396183F-55C9-F75F-631D-173BFA288C65}"/>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72AEA240-7679-E6C3-6917-9D1B9FF89956}"/>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AFE6588C-AFDC-FF03-63E4-A6BE217E56F1}"/>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C2958249-AD25-3028-31BC-248473BF0A66}"/>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FDBD7929-67D8-7323-CAE5-B4E32D2C12F1}"/>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8CD5EAF3-2BA3-7B7B-213A-46DE7678CBE0}"/>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D253C8F2-241F-8283-B0F0-7193B912E351}"/>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88EA4B28-30F5-FE55-A3E9-5C74905D385B}"/>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3D3587BD-94A6-07B7-C963-2AEB8221D6B4}"/>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BE0E7C38-1D2E-AC96-7B12-4EF16FD1265A}"/>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FBC6AA73-9E7E-BB4C-4379-8F6ED19AD62B}"/>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53BD8290-4D3B-88D9-507F-D7C95F440F87}"/>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BCB125F4-5D5C-140A-BDAD-C234D9911B4C}"/>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A8A4B3C7-8032-2781-0719-8B931ABAF735}"/>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A75FA6D2-34FE-71D4-04EF-75199BBA2010}"/>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BE2D92EF-32BE-E5BB-0B31-8E4926E1E5AD}"/>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9387FB77-88EE-0C15-F16F-1AB1D57D81EA}"/>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D686E380-FF1A-5B62-3CD8-B79018D27726}"/>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E4ABA7C8-DF70-02C3-B410-68DA4455CCF0}"/>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4C5B29FB-E0DF-A062-7A8D-212899DCECF4}"/>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2ABC1D97-1099-7503-8B7B-B4773E087747}"/>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0FF78EAC-790E-A6F5-3B06-291C9F0AA226}"/>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D7EA92D7-79BC-96EC-2CF3-7508D3BB9AB6}"/>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E31395D4-60DE-54C2-9A1D-842A930CB03F}"/>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3E384C12-59A1-F941-1E65-8B02D5B31AB8}"/>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0AB35F3B-BD18-46FF-9C73-0BBDC0E594E5}"/>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98BC98F6-CA3E-E93B-CF3D-227A4AAB2462}"/>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F542A4F0-6DB3-4498-86F5-F7F1ADBA6EAB}"/>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61674994-8EBF-91C2-C031-E091E64657A9}"/>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1E5C2E27-2841-884F-1CA0-F143FA16812C}"/>
              </a:ext>
            </a:extLst>
          </p:cNvPr>
          <p:cNvSpPr txBox="1"/>
          <p:nvPr/>
        </p:nvSpPr>
        <p:spPr>
          <a:xfrm>
            <a:off x="1119460" y="931371"/>
            <a:ext cx="10004506" cy="1685846"/>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The authors reduce the MILP by fixing the service placement. And then they use a local search method to obtain the best the service placement decision Y.</a:t>
            </a:r>
            <a:endParaRPr lang="zh-CN" altLang="en-US" sz="2400"/>
          </a:p>
        </p:txBody>
      </p:sp>
      <p:sp>
        <p:nvSpPr>
          <p:cNvPr id="5" name="文本框 4">
            <a:extLst>
              <a:ext uri="{FF2B5EF4-FFF2-40B4-BE49-F238E27FC236}">
                <a16:creationId xmlns:a16="http://schemas.microsoft.com/office/drawing/2014/main" id="{192F72D6-92E2-A086-860D-F46F007344EA}"/>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36E58E7A-47A9-AE08-9502-93A72E892350}"/>
              </a:ext>
            </a:extLst>
          </p:cNvPr>
          <p:cNvPicPr>
            <a:picLocks noChangeAspect="1"/>
          </p:cNvPicPr>
          <p:nvPr/>
        </p:nvPicPr>
        <p:blipFill>
          <a:blip r:embed="rId3"/>
          <a:stretch>
            <a:fillRect/>
          </a:stretch>
        </p:blipFill>
        <p:spPr>
          <a:xfrm>
            <a:off x="4702754" y="1437496"/>
            <a:ext cx="5551896" cy="3422074"/>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BB91701-EFF3-3206-43A1-2F0289C3BE46}"/>
                  </a:ext>
                </a:extLst>
              </p:cNvPr>
              <p:cNvSpPr txBox="1"/>
              <p:nvPr/>
            </p:nvSpPr>
            <p:spPr>
              <a:xfrm>
                <a:off x="1113005" y="4733932"/>
                <a:ext cx="10004506" cy="577850"/>
              </a:xfrm>
              <a:prstGeom prst="rect">
                <a:avLst/>
              </a:prstGeom>
              <a:noFill/>
            </p:spPr>
            <p:txBody>
              <a:bodyPr wrap="square" rtlCol="0">
                <a:spAutoFit/>
              </a:bodyPr>
              <a:lstStyle/>
              <a:p>
                <a:pPr>
                  <a:lnSpc>
                    <a:spcPct val="150000"/>
                  </a:lnSpc>
                </a:pPr>
                <a:r>
                  <a:rPr lang="en-US" altLang="zh-CN" sz="2400" b="0" i="0">
                    <a:solidFill>
                      <a:srgbClr val="333333"/>
                    </a:solidFill>
                    <a:effectLst/>
                    <a:latin typeface="Arial" panose="020B0604020202020204" pitchFamily="34" charset="0"/>
                  </a:rPr>
                  <a:t>After we initialize the service placement decision </a:t>
                </a:r>
                <a14:m>
                  <m:oMath xmlns:m="http://schemas.openxmlformats.org/officeDocument/2006/math">
                    <m:r>
                      <a:rPr lang="en-US" altLang="zh-CN" sz="2400" b="0" i="1" smtClean="0">
                        <a:solidFill>
                          <a:srgbClr val="333333"/>
                        </a:solidFill>
                        <a:effectLst/>
                        <a:latin typeface="Cambria Math" panose="02040503050406030204" pitchFamily="18" charset="0"/>
                      </a:rPr>
                      <m:t>𝑌</m:t>
                    </m:r>
                  </m:oMath>
                </a14:m>
                <a:r>
                  <a:rPr lang="en-US" altLang="zh-CN" sz="2400" b="0" i="0">
                    <a:solidFill>
                      <a:srgbClr val="333333"/>
                    </a:solidFill>
                    <a:effectLst/>
                    <a:latin typeface="Arial" panose="020B0604020202020204" pitchFamily="34" charset="0"/>
                  </a:rPr>
                  <a:t>. </a:t>
                </a:r>
                <a:endParaRPr lang="zh-CN" altLang="en-US" sz="2400"/>
              </a:p>
            </p:txBody>
          </p:sp>
        </mc:Choice>
        <mc:Fallback>
          <p:sp>
            <p:nvSpPr>
              <p:cNvPr id="6" name="文本框 5">
                <a:extLst>
                  <a:ext uri="{FF2B5EF4-FFF2-40B4-BE49-F238E27FC236}">
                    <a16:creationId xmlns:a16="http://schemas.microsoft.com/office/drawing/2014/main" id="{2BB91701-EFF3-3206-43A1-2F0289C3BE46}"/>
                  </a:ext>
                </a:extLst>
              </p:cNvPr>
              <p:cNvSpPr txBox="1">
                <a:spLocks noRot="1" noChangeAspect="1" noMove="1" noResize="1" noEditPoints="1" noAdjustHandles="1" noChangeArrowheads="1" noChangeShapeType="1" noTextEdit="1"/>
              </p:cNvSpPr>
              <p:nvPr/>
            </p:nvSpPr>
            <p:spPr>
              <a:xfrm>
                <a:off x="1113005" y="4733932"/>
                <a:ext cx="10004506" cy="577850"/>
              </a:xfrm>
              <a:prstGeom prst="rect">
                <a:avLst/>
              </a:prstGeom>
              <a:blipFill>
                <a:blip r:embed="rId4"/>
                <a:stretch>
                  <a:fillRect l="-975" b="-25532"/>
                </a:stretch>
              </a:blipFill>
            </p:spPr>
            <p:txBody>
              <a:bodyPr/>
              <a:lstStyle/>
              <a:p>
                <a:r>
                  <a:rPr lang="zh-CN" altLang="en-US">
                    <a:noFill/>
                  </a:rPr>
                  <a:t> </a:t>
                </a:r>
              </a:p>
            </p:txBody>
          </p:sp>
        </mc:Fallback>
      </mc:AlternateContent>
      <p:graphicFrame>
        <p:nvGraphicFramePr>
          <p:cNvPr id="16" name="表格 15">
            <a:extLst>
              <a:ext uri="{FF2B5EF4-FFF2-40B4-BE49-F238E27FC236}">
                <a16:creationId xmlns:a16="http://schemas.microsoft.com/office/drawing/2014/main" id="{7F8607CC-4B39-3110-253B-2C6DEFAEC718}"/>
              </a:ext>
            </a:extLst>
          </p:cNvPr>
          <p:cNvGraphicFramePr>
            <a:graphicFrameLocks noGrp="1"/>
          </p:cNvGraphicFramePr>
          <p:nvPr/>
        </p:nvGraphicFramePr>
        <p:xfrm>
          <a:off x="1017268" y="246105"/>
          <a:ext cx="9788688" cy="1254816"/>
        </p:xfrm>
        <a:graphic>
          <a:graphicData uri="http://schemas.openxmlformats.org/drawingml/2006/table">
            <a:tbl>
              <a:tblPr>
                <a:tableStyleId>{5C22544A-7EE6-4342-B048-85BDC9FD1C3A}</a:tableStyleId>
              </a:tblPr>
              <a:tblGrid>
                <a:gridCol w="1087632">
                  <a:extLst>
                    <a:ext uri="{9D8B030D-6E8A-4147-A177-3AD203B41FA5}">
                      <a16:colId xmlns:a16="http://schemas.microsoft.com/office/drawing/2014/main" val="1801126544"/>
                    </a:ext>
                  </a:extLst>
                </a:gridCol>
                <a:gridCol w="1087632">
                  <a:extLst>
                    <a:ext uri="{9D8B030D-6E8A-4147-A177-3AD203B41FA5}">
                      <a16:colId xmlns:a16="http://schemas.microsoft.com/office/drawing/2014/main" val="3155759258"/>
                    </a:ext>
                  </a:extLst>
                </a:gridCol>
                <a:gridCol w="1087632">
                  <a:extLst>
                    <a:ext uri="{9D8B030D-6E8A-4147-A177-3AD203B41FA5}">
                      <a16:colId xmlns:a16="http://schemas.microsoft.com/office/drawing/2014/main" val="1402442662"/>
                    </a:ext>
                  </a:extLst>
                </a:gridCol>
                <a:gridCol w="1087632">
                  <a:extLst>
                    <a:ext uri="{9D8B030D-6E8A-4147-A177-3AD203B41FA5}">
                      <a16:colId xmlns:a16="http://schemas.microsoft.com/office/drawing/2014/main" val="1596833596"/>
                    </a:ext>
                  </a:extLst>
                </a:gridCol>
                <a:gridCol w="1087632">
                  <a:extLst>
                    <a:ext uri="{9D8B030D-6E8A-4147-A177-3AD203B41FA5}">
                      <a16:colId xmlns:a16="http://schemas.microsoft.com/office/drawing/2014/main" val="458169155"/>
                    </a:ext>
                  </a:extLst>
                </a:gridCol>
                <a:gridCol w="1087632">
                  <a:extLst>
                    <a:ext uri="{9D8B030D-6E8A-4147-A177-3AD203B41FA5}">
                      <a16:colId xmlns:a16="http://schemas.microsoft.com/office/drawing/2014/main" val="92656037"/>
                    </a:ext>
                  </a:extLst>
                </a:gridCol>
                <a:gridCol w="1087632">
                  <a:extLst>
                    <a:ext uri="{9D8B030D-6E8A-4147-A177-3AD203B41FA5}">
                      <a16:colId xmlns:a16="http://schemas.microsoft.com/office/drawing/2014/main" val="2621956259"/>
                    </a:ext>
                  </a:extLst>
                </a:gridCol>
                <a:gridCol w="1087632">
                  <a:extLst>
                    <a:ext uri="{9D8B030D-6E8A-4147-A177-3AD203B41FA5}">
                      <a16:colId xmlns:a16="http://schemas.microsoft.com/office/drawing/2014/main" val="1578814499"/>
                    </a:ext>
                  </a:extLst>
                </a:gridCol>
                <a:gridCol w="1087632">
                  <a:extLst>
                    <a:ext uri="{9D8B030D-6E8A-4147-A177-3AD203B41FA5}">
                      <a16:colId xmlns:a16="http://schemas.microsoft.com/office/drawing/2014/main" val="2684673529"/>
                    </a:ext>
                  </a:extLst>
                </a:gridCol>
              </a:tblGrid>
              <a:tr h="313704">
                <a:tc>
                  <a:txBody>
                    <a:bodyPr/>
                    <a:lstStyle/>
                    <a:p>
                      <a:pPr algn="l" fontAlgn="ctr"/>
                      <a:r>
                        <a:rPr lang="en-US" altLang="zh-CN" sz="2000" b="0" i="0" u="none" strike="noStrike">
                          <a:solidFill>
                            <a:srgbClr val="000000"/>
                          </a:solidFill>
                          <a:effectLst/>
                          <a:latin typeface="等线" panose="02010600030101010101" pitchFamily="2" charset="-122"/>
                          <a:ea typeface="等线" panose="02010600030101010101" pitchFamily="2" charset="-122"/>
                        </a:rPr>
                        <a:t>Task\User</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21215163"/>
                  </a:ext>
                </a:extLst>
              </a:tr>
              <a:tr h="313704">
                <a:tc>
                  <a:txBody>
                    <a:bodyPr/>
                    <a:lstStyle/>
                    <a:p>
                      <a:pPr algn="l" fontAlgn="ctr"/>
                      <a:r>
                        <a:rPr lang="en-US" sz="2000" u="none" strike="noStrike">
                          <a:effectLst/>
                        </a:rPr>
                        <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79906690"/>
                  </a:ext>
                </a:extLst>
              </a:tr>
              <a:tr h="313704">
                <a:tc>
                  <a:txBody>
                    <a:bodyPr/>
                    <a:lstStyle/>
                    <a:p>
                      <a:pPr algn="l" fontAlgn="ctr"/>
                      <a:r>
                        <a:rPr lang="en-US" sz="2000" u="none" strike="noStrike">
                          <a:effectLst/>
                        </a:rPr>
                        <a:t>B</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10381409"/>
                  </a:ext>
                </a:extLst>
              </a:tr>
              <a:tr h="313704">
                <a:tc>
                  <a:txBody>
                    <a:bodyPr/>
                    <a:lstStyle/>
                    <a:p>
                      <a:pPr algn="l" fontAlgn="ctr"/>
                      <a:r>
                        <a:rPr lang="en-US" sz="2000" u="none" strike="noStrike">
                          <a:effectLst/>
                        </a:rPr>
                        <a:t>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000" u="none" strike="noStrike">
                          <a:effectLst/>
                        </a:rPr>
                        <a:t>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35763634"/>
                  </a:ext>
                </a:extLst>
              </a:tr>
            </a:tbl>
          </a:graphicData>
        </a:graphic>
      </p:graphicFrame>
      <p:graphicFrame>
        <p:nvGraphicFramePr>
          <p:cNvPr id="17" name="表格 16">
            <a:extLst>
              <a:ext uri="{FF2B5EF4-FFF2-40B4-BE49-F238E27FC236}">
                <a16:creationId xmlns:a16="http://schemas.microsoft.com/office/drawing/2014/main" id="{9621D81A-BABB-40FE-6542-AA9A684F95EF}"/>
              </a:ext>
            </a:extLst>
          </p:cNvPr>
          <p:cNvGraphicFramePr>
            <a:graphicFrameLocks noGrp="1"/>
          </p:cNvGraphicFramePr>
          <p:nvPr>
            <p:extLst>
              <p:ext uri="{D42A27DB-BD31-4B8C-83A1-F6EECF244321}">
                <p14:modId xmlns:p14="http://schemas.microsoft.com/office/powerpoint/2010/main" val="2049852930"/>
              </p:ext>
            </p:extLst>
          </p:nvPr>
        </p:nvGraphicFramePr>
        <p:xfrm>
          <a:off x="1207556" y="2151933"/>
          <a:ext cx="2734380" cy="1859280"/>
        </p:xfrm>
        <a:graphic>
          <a:graphicData uri="http://schemas.openxmlformats.org/drawingml/2006/table">
            <a:tbl>
              <a:tblPr>
                <a:tableStyleId>{5C22544A-7EE6-4342-B048-85BDC9FD1C3A}</a:tableStyleId>
              </a:tblPr>
              <a:tblGrid>
                <a:gridCol w="997878">
                  <a:extLst>
                    <a:ext uri="{9D8B030D-6E8A-4147-A177-3AD203B41FA5}">
                      <a16:colId xmlns:a16="http://schemas.microsoft.com/office/drawing/2014/main" val="4194733047"/>
                    </a:ext>
                  </a:extLst>
                </a:gridCol>
                <a:gridCol w="578834">
                  <a:extLst>
                    <a:ext uri="{9D8B030D-6E8A-4147-A177-3AD203B41FA5}">
                      <a16:colId xmlns:a16="http://schemas.microsoft.com/office/drawing/2014/main" val="4104660955"/>
                    </a:ext>
                  </a:extLst>
                </a:gridCol>
                <a:gridCol w="578834">
                  <a:extLst>
                    <a:ext uri="{9D8B030D-6E8A-4147-A177-3AD203B41FA5}">
                      <a16:colId xmlns:a16="http://schemas.microsoft.com/office/drawing/2014/main" val="1923363755"/>
                    </a:ext>
                  </a:extLst>
                </a:gridCol>
                <a:gridCol w="578834">
                  <a:extLst>
                    <a:ext uri="{9D8B030D-6E8A-4147-A177-3AD203B41FA5}">
                      <a16:colId xmlns:a16="http://schemas.microsoft.com/office/drawing/2014/main" val="4230135678"/>
                    </a:ext>
                  </a:extLst>
                </a:gridCol>
              </a:tblGrid>
              <a:tr h="175260">
                <a:tc>
                  <a:txBody>
                    <a:bodyPr/>
                    <a:lstStyle/>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\Server</a:t>
                      </a:r>
                    </a:p>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Task</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52473817"/>
                  </a:ext>
                </a:extLst>
              </a:tr>
              <a:tr h="175260">
                <a:tc>
                  <a:txBody>
                    <a:bodyPr/>
                    <a:lstStyle/>
                    <a:p>
                      <a:pPr algn="l" fontAlgn="ctr"/>
                      <a:r>
                        <a:rPr lang="en-US" sz="2400" u="none" strike="noStrike">
                          <a:effectLst/>
                        </a:rPr>
                        <a:t>A</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02908260"/>
                  </a:ext>
                </a:extLst>
              </a:tr>
              <a:tr h="175260">
                <a:tc>
                  <a:txBody>
                    <a:bodyPr/>
                    <a:lstStyle/>
                    <a:p>
                      <a:pPr algn="l" fontAlgn="ctr"/>
                      <a:r>
                        <a:rPr lang="en-US" sz="2400" u="none" strike="noStrike">
                          <a:effectLst/>
                        </a:rPr>
                        <a:t>B</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39066229"/>
                  </a:ext>
                </a:extLst>
              </a:tr>
              <a:tr h="175260">
                <a:tc>
                  <a:txBody>
                    <a:bodyPr/>
                    <a:lstStyle/>
                    <a:p>
                      <a:pPr algn="l" fontAlgn="ctr"/>
                      <a:r>
                        <a:rPr lang="en-US" sz="2400" u="none" strike="noStrike">
                          <a:effectLst/>
                        </a:rPr>
                        <a:t>C</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78910582"/>
                  </a:ext>
                </a:extLst>
              </a:tr>
            </a:tbl>
          </a:graphicData>
        </a:graphic>
      </p:graphicFrame>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BE53383A-0396-E064-8DB9-6674BDCA330D}"/>
                  </a:ext>
                </a:extLst>
              </p:cNvPr>
              <p:cNvSpPr txBox="1"/>
              <p:nvPr/>
            </p:nvSpPr>
            <p:spPr>
              <a:xfrm>
                <a:off x="571081" y="2767038"/>
                <a:ext cx="4630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333333"/>
                          </a:solidFill>
                          <a:effectLst/>
                          <a:latin typeface="Cambria Math" panose="02040503050406030204" pitchFamily="18" charset="0"/>
                        </a:rPr>
                        <m:t>𝑌</m:t>
                      </m:r>
                    </m:oMath>
                  </m:oMathPara>
                </a14:m>
                <a:endParaRPr lang="zh-CN" altLang="en-US" sz="2400"/>
              </a:p>
            </p:txBody>
          </p:sp>
        </mc:Choice>
        <mc:Fallback>
          <p:sp>
            <p:nvSpPr>
              <p:cNvPr id="18" name="文本框 17">
                <a:extLst>
                  <a:ext uri="{FF2B5EF4-FFF2-40B4-BE49-F238E27FC236}">
                    <a16:creationId xmlns:a16="http://schemas.microsoft.com/office/drawing/2014/main" id="{BE53383A-0396-E064-8DB9-6674BDCA330D}"/>
                  </a:ext>
                </a:extLst>
              </p:cNvPr>
              <p:cNvSpPr txBox="1">
                <a:spLocks noRot="1" noChangeAspect="1" noMove="1" noResize="1" noEditPoints="1" noAdjustHandles="1" noChangeArrowheads="1" noChangeShapeType="1" noTextEdit="1"/>
              </p:cNvSpPr>
              <p:nvPr/>
            </p:nvSpPr>
            <p:spPr>
              <a:xfrm>
                <a:off x="571081" y="2767038"/>
                <a:ext cx="463075" cy="461665"/>
              </a:xfrm>
              <a:prstGeom prst="rect">
                <a:avLst/>
              </a:prstGeom>
              <a:blipFill>
                <a:blip r:embed="rId5"/>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A6BB541-FB17-F2D1-8E5B-4CBB906D1F7A}"/>
              </a:ext>
            </a:extLst>
          </p:cNvPr>
          <p:cNvPicPr>
            <a:picLocks noChangeAspect="1"/>
          </p:cNvPicPr>
          <p:nvPr/>
        </p:nvPicPr>
        <p:blipFill>
          <a:blip r:embed="rId6"/>
          <a:stretch>
            <a:fillRect/>
          </a:stretch>
        </p:blipFill>
        <p:spPr>
          <a:xfrm>
            <a:off x="5130799" y="2797011"/>
            <a:ext cx="4933950" cy="1085850"/>
          </a:xfrm>
          <a:prstGeom prst="rect">
            <a:avLst/>
          </a:prstGeom>
        </p:spPr>
      </p:pic>
      <p:sp>
        <p:nvSpPr>
          <p:cNvPr id="7" name="文本框 6">
            <a:extLst>
              <a:ext uri="{FF2B5EF4-FFF2-40B4-BE49-F238E27FC236}">
                <a16:creationId xmlns:a16="http://schemas.microsoft.com/office/drawing/2014/main" id="{49499F5C-CEAE-9B9D-46DD-8CA5F67C0F3E}"/>
              </a:ext>
            </a:extLst>
          </p:cNvPr>
          <p:cNvSpPr txBox="1"/>
          <p:nvPr/>
        </p:nvSpPr>
        <p:spPr>
          <a:xfrm>
            <a:off x="4673395" y="2848777"/>
            <a:ext cx="646331" cy="369332"/>
          </a:xfrm>
          <a:prstGeom prst="rect">
            <a:avLst/>
          </a:prstGeom>
          <a:noFill/>
        </p:spPr>
        <p:txBody>
          <a:bodyPr wrap="none" rtlCol="0">
            <a:spAutoFit/>
          </a:bodyPr>
          <a:lstStyle/>
          <a:p>
            <a:r>
              <a:rPr lang="en-US" altLang="zh-CN">
                <a:solidFill>
                  <a:srgbClr val="FF0000"/>
                </a:solidFill>
              </a:rPr>
              <a:t>New</a:t>
            </a:r>
            <a:endParaRPr lang="zh-CN" altLang="en-US">
              <a:solidFill>
                <a:srgbClr val="FF0000"/>
              </a:solidFill>
            </a:endParaRPr>
          </a:p>
        </p:txBody>
      </p:sp>
      <p:sp>
        <p:nvSpPr>
          <p:cNvPr id="8" name="文本框 7">
            <a:extLst>
              <a:ext uri="{FF2B5EF4-FFF2-40B4-BE49-F238E27FC236}">
                <a16:creationId xmlns:a16="http://schemas.microsoft.com/office/drawing/2014/main" id="{B1CF5662-FAA9-5397-6872-E23ED3BB39E5}"/>
              </a:ext>
            </a:extLst>
          </p:cNvPr>
          <p:cNvSpPr txBox="1"/>
          <p:nvPr/>
        </p:nvSpPr>
        <p:spPr>
          <a:xfrm>
            <a:off x="4570640" y="3133703"/>
            <a:ext cx="761747" cy="369332"/>
          </a:xfrm>
          <a:prstGeom prst="rect">
            <a:avLst/>
          </a:prstGeom>
          <a:noFill/>
        </p:spPr>
        <p:txBody>
          <a:bodyPr wrap="none" rtlCol="0">
            <a:spAutoFit/>
          </a:bodyPr>
          <a:lstStyle/>
          <a:p>
            <a:r>
              <a:rPr lang="en-US" altLang="zh-CN">
                <a:solidFill>
                  <a:srgbClr val="FF0000"/>
                </a:solidFill>
              </a:rPr>
              <a:t>Swap</a:t>
            </a:r>
            <a:endParaRPr lang="zh-CN" altLang="en-US">
              <a:solidFill>
                <a:srgbClr val="FF0000"/>
              </a:solidFill>
            </a:endParaRPr>
          </a:p>
        </p:txBody>
      </p:sp>
      <p:sp>
        <p:nvSpPr>
          <p:cNvPr id="9" name="文本框 8">
            <a:extLst>
              <a:ext uri="{FF2B5EF4-FFF2-40B4-BE49-F238E27FC236}">
                <a16:creationId xmlns:a16="http://schemas.microsoft.com/office/drawing/2014/main" id="{0ED4CBE4-6AE9-5226-EFDF-B8146CFC306C}"/>
              </a:ext>
            </a:extLst>
          </p:cNvPr>
          <p:cNvSpPr txBox="1"/>
          <p:nvPr/>
        </p:nvSpPr>
        <p:spPr>
          <a:xfrm>
            <a:off x="4480872" y="3430464"/>
            <a:ext cx="851515" cy="369332"/>
          </a:xfrm>
          <a:prstGeom prst="rect">
            <a:avLst/>
          </a:prstGeom>
          <a:noFill/>
        </p:spPr>
        <p:txBody>
          <a:bodyPr wrap="none" rtlCol="0">
            <a:spAutoFit/>
          </a:bodyPr>
          <a:lstStyle/>
          <a:p>
            <a:r>
              <a:rPr lang="en-US" altLang="zh-CN">
                <a:solidFill>
                  <a:srgbClr val="FF0000"/>
                </a:solidFill>
              </a:rPr>
              <a:t>Delete</a:t>
            </a:r>
            <a:endParaRPr lang="zh-CN" altLang="en-US">
              <a:solidFill>
                <a:srgbClr val="FF0000"/>
              </a:solidFill>
            </a:endParaRPr>
          </a:p>
        </p:txBody>
      </p:sp>
      <p:graphicFrame>
        <p:nvGraphicFramePr>
          <p:cNvPr id="10" name="表格 9">
            <a:extLst>
              <a:ext uri="{FF2B5EF4-FFF2-40B4-BE49-F238E27FC236}">
                <a16:creationId xmlns:a16="http://schemas.microsoft.com/office/drawing/2014/main" id="{71452346-1A31-C6FD-FDE4-B137254B000B}"/>
              </a:ext>
            </a:extLst>
          </p:cNvPr>
          <p:cNvGraphicFramePr>
            <a:graphicFrameLocks noGrp="1"/>
          </p:cNvGraphicFramePr>
          <p:nvPr>
            <p:extLst>
              <p:ext uri="{D42A27DB-BD31-4B8C-83A1-F6EECF244321}">
                <p14:modId xmlns:p14="http://schemas.microsoft.com/office/powerpoint/2010/main" val="2602491729"/>
              </p:ext>
            </p:extLst>
          </p:nvPr>
        </p:nvGraphicFramePr>
        <p:xfrm>
          <a:off x="1213183" y="4547725"/>
          <a:ext cx="2734380" cy="1859280"/>
        </p:xfrm>
        <a:graphic>
          <a:graphicData uri="http://schemas.openxmlformats.org/drawingml/2006/table">
            <a:tbl>
              <a:tblPr>
                <a:tableStyleId>{5C22544A-7EE6-4342-B048-85BDC9FD1C3A}</a:tableStyleId>
              </a:tblPr>
              <a:tblGrid>
                <a:gridCol w="997878">
                  <a:extLst>
                    <a:ext uri="{9D8B030D-6E8A-4147-A177-3AD203B41FA5}">
                      <a16:colId xmlns:a16="http://schemas.microsoft.com/office/drawing/2014/main" val="4194733047"/>
                    </a:ext>
                  </a:extLst>
                </a:gridCol>
                <a:gridCol w="578834">
                  <a:extLst>
                    <a:ext uri="{9D8B030D-6E8A-4147-A177-3AD203B41FA5}">
                      <a16:colId xmlns:a16="http://schemas.microsoft.com/office/drawing/2014/main" val="4104660955"/>
                    </a:ext>
                  </a:extLst>
                </a:gridCol>
                <a:gridCol w="578834">
                  <a:extLst>
                    <a:ext uri="{9D8B030D-6E8A-4147-A177-3AD203B41FA5}">
                      <a16:colId xmlns:a16="http://schemas.microsoft.com/office/drawing/2014/main" val="1923363755"/>
                    </a:ext>
                  </a:extLst>
                </a:gridCol>
                <a:gridCol w="578834">
                  <a:extLst>
                    <a:ext uri="{9D8B030D-6E8A-4147-A177-3AD203B41FA5}">
                      <a16:colId xmlns:a16="http://schemas.microsoft.com/office/drawing/2014/main" val="4230135678"/>
                    </a:ext>
                  </a:extLst>
                </a:gridCol>
              </a:tblGrid>
              <a:tr h="175260">
                <a:tc>
                  <a:txBody>
                    <a:bodyPr/>
                    <a:lstStyle/>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\Server</a:t>
                      </a:r>
                    </a:p>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Task</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52473817"/>
                  </a:ext>
                </a:extLst>
              </a:tr>
              <a:tr h="175260">
                <a:tc>
                  <a:txBody>
                    <a:bodyPr/>
                    <a:lstStyle/>
                    <a:p>
                      <a:pPr algn="l" fontAlgn="ctr"/>
                      <a:r>
                        <a:rPr lang="en-US" sz="2400" u="none" strike="noStrike">
                          <a:effectLst/>
                        </a:rPr>
                        <a:t>A</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02908260"/>
                  </a:ext>
                </a:extLst>
              </a:tr>
              <a:tr h="175260">
                <a:tc>
                  <a:txBody>
                    <a:bodyPr/>
                    <a:lstStyle/>
                    <a:p>
                      <a:pPr algn="l" fontAlgn="ctr"/>
                      <a:r>
                        <a:rPr lang="en-US" sz="2400" u="none" strike="noStrike">
                          <a:effectLst/>
                        </a:rPr>
                        <a:t>B</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39066229"/>
                  </a:ext>
                </a:extLst>
              </a:tr>
              <a:tr h="175260">
                <a:tc>
                  <a:txBody>
                    <a:bodyPr/>
                    <a:lstStyle/>
                    <a:p>
                      <a:pPr algn="l" fontAlgn="ctr"/>
                      <a:r>
                        <a:rPr lang="en-US" sz="2400" u="none" strike="noStrike">
                          <a:effectLst/>
                        </a:rPr>
                        <a:t>C</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78910582"/>
                  </a:ext>
                </a:extLst>
              </a:tr>
            </a:tbl>
          </a:graphicData>
        </a:graphic>
      </p:graphicFrame>
      <p:graphicFrame>
        <p:nvGraphicFramePr>
          <p:cNvPr id="15" name="表格 14">
            <a:extLst>
              <a:ext uri="{FF2B5EF4-FFF2-40B4-BE49-F238E27FC236}">
                <a16:creationId xmlns:a16="http://schemas.microsoft.com/office/drawing/2014/main" id="{AE9DA907-6CDE-1D70-4D74-E6FBB88B8BC2}"/>
              </a:ext>
            </a:extLst>
          </p:cNvPr>
          <p:cNvGraphicFramePr>
            <a:graphicFrameLocks noGrp="1"/>
          </p:cNvGraphicFramePr>
          <p:nvPr>
            <p:extLst>
              <p:ext uri="{D42A27DB-BD31-4B8C-83A1-F6EECF244321}">
                <p14:modId xmlns:p14="http://schemas.microsoft.com/office/powerpoint/2010/main" val="2034698255"/>
              </p:ext>
            </p:extLst>
          </p:nvPr>
        </p:nvGraphicFramePr>
        <p:xfrm>
          <a:off x="5260291" y="4598461"/>
          <a:ext cx="2734380" cy="1859280"/>
        </p:xfrm>
        <a:graphic>
          <a:graphicData uri="http://schemas.openxmlformats.org/drawingml/2006/table">
            <a:tbl>
              <a:tblPr>
                <a:tableStyleId>{5C22544A-7EE6-4342-B048-85BDC9FD1C3A}</a:tableStyleId>
              </a:tblPr>
              <a:tblGrid>
                <a:gridCol w="997878">
                  <a:extLst>
                    <a:ext uri="{9D8B030D-6E8A-4147-A177-3AD203B41FA5}">
                      <a16:colId xmlns:a16="http://schemas.microsoft.com/office/drawing/2014/main" val="4194733047"/>
                    </a:ext>
                  </a:extLst>
                </a:gridCol>
                <a:gridCol w="578834">
                  <a:extLst>
                    <a:ext uri="{9D8B030D-6E8A-4147-A177-3AD203B41FA5}">
                      <a16:colId xmlns:a16="http://schemas.microsoft.com/office/drawing/2014/main" val="4104660955"/>
                    </a:ext>
                  </a:extLst>
                </a:gridCol>
                <a:gridCol w="578834">
                  <a:extLst>
                    <a:ext uri="{9D8B030D-6E8A-4147-A177-3AD203B41FA5}">
                      <a16:colId xmlns:a16="http://schemas.microsoft.com/office/drawing/2014/main" val="1923363755"/>
                    </a:ext>
                  </a:extLst>
                </a:gridCol>
                <a:gridCol w="578834">
                  <a:extLst>
                    <a:ext uri="{9D8B030D-6E8A-4147-A177-3AD203B41FA5}">
                      <a16:colId xmlns:a16="http://schemas.microsoft.com/office/drawing/2014/main" val="4230135678"/>
                    </a:ext>
                  </a:extLst>
                </a:gridCol>
              </a:tblGrid>
              <a:tr h="175260">
                <a:tc>
                  <a:txBody>
                    <a:bodyPr/>
                    <a:lstStyle/>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\Server</a:t>
                      </a:r>
                    </a:p>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Task</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52473817"/>
                  </a:ext>
                </a:extLst>
              </a:tr>
              <a:tr h="175260">
                <a:tc>
                  <a:txBody>
                    <a:bodyPr/>
                    <a:lstStyle/>
                    <a:p>
                      <a:pPr algn="l" fontAlgn="ctr"/>
                      <a:r>
                        <a:rPr lang="en-US" sz="2400" u="none" strike="noStrike">
                          <a:effectLst/>
                        </a:rPr>
                        <a:t>A</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02908260"/>
                  </a:ext>
                </a:extLst>
              </a:tr>
              <a:tr h="175260">
                <a:tc>
                  <a:txBody>
                    <a:bodyPr/>
                    <a:lstStyle/>
                    <a:p>
                      <a:pPr algn="l" fontAlgn="ctr"/>
                      <a:r>
                        <a:rPr lang="en-US" sz="2400" u="none" strike="noStrike">
                          <a:effectLst/>
                        </a:rPr>
                        <a:t>B</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39066229"/>
                  </a:ext>
                </a:extLst>
              </a:tr>
              <a:tr h="175260">
                <a:tc>
                  <a:txBody>
                    <a:bodyPr/>
                    <a:lstStyle/>
                    <a:p>
                      <a:pPr algn="l" fontAlgn="ctr"/>
                      <a:r>
                        <a:rPr lang="en-US" sz="2400" u="none" strike="noStrike">
                          <a:effectLst/>
                        </a:rPr>
                        <a:t>C</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78910582"/>
                  </a:ext>
                </a:extLst>
              </a:tr>
            </a:tbl>
          </a:graphicData>
        </a:graphic>
      </p:graphicFrame>
      <p:graphicFrame>
        <p:nvGraphicFramePr>
          <p:cNvPr id="19" name="表格 18">
            <a:extLst>
              <a:ext uri="{FF2B5EF4-FFF2-40B4-BE49-F238E27FC236}">
                <a16:creationId xmlns:a16="http://schemas.microsoft.com/office/drawing/2014/main" id="{87350086-6ADB-FA15-523D-C4A4A43D7026}"/>
              </a:ext>
            </a:extLst>
          </p:cNvPr>
          <p:cNvGraphicFramePr>
            <a:graphicFrameLocks noGrp="1"/>
          </p:cNvGraphicFramePr>
          <p:nvPr>
            <p:extLst>
              <p:ext uri="{D42A27DB-BD31-4B8C-83A1-F6EECF244321}">
                <p14:modId xmlns:p14="http://schemas.microsoft.com/office/powerpoint/2010/main" val="540663718"/>
              </p:ext>
            </p:extLst>
          </p:nvPr>
        </p:nvGraphicFramePr>
        <p:xfrm>
          <a:off x="9307399" y="4598461"/>
          <a:ext cx="2734380" cy="1859280"/>
        </p:xfrm>
        <a:graphic>
          <a:graphicData uri="http://schemas.openxmlformats.org/drawingml/2006/table">
            <a:tbl>
              <a:tblPr>
                <a:tableStyleId>{5C22544A-7EE6-4342-B048-85BDC9FD1C3A}</a:tableStyleId>
              </a:tblPr>
              <a:tblGrid>
                <a:gridCol w="997878">
                  <a:extLst>
                    <a:ext uri="{9D8B030D-6E8A-4147-A177-3AD203B41FA5}">
                      <a16:colId xmlns:a16="http://schemas.microsoft.com/office/drawing/2014/main" val="4194733047"/>
                    </a:ext>
                  </a:extLst>
                </a:gridCol>
                <a:gridCol w="578834">
                  <a:extLst>
                    <a:ext uri="{9D8B030D-6E8A-4147-A177-3AD203B41FA5}">
                      <a16:colId xmlns:a16="http://schemas.microsoft.com/office/drawing/2014/main" val="4104660955"/>
                    </a:ext>
                  </a:extLst>
                </a:gridCol>
                <a:gridCol w="578834">
                  <a:extLst>
                    <a:ext uri="{9D8B030D-6E8A-4147-A177-3AD203B41FA5}">
                      <a16:colId xmlns:a16="http://schemas.microsoft.com/office/drawing/2014/main" val="1923363755"/>
                    </a:ext>
                  </a:extLst>
                </a:gridCol>
                <a:gridCol w="578834">
                  <a:extLst>
                    <a:ext uri="{9D8B030D-6E8A-4147-A177-3AD203B41FA5}">
                      <a16:colId xmlns:a16="http://schemas.microsoft.com/office/drawing/2014/main" val="4230135678"/>
                    </a:ext>
                  </a:extLst>
                </a:gridCol>
              </a:tblGrid>
              <a:tr h="175260">
                <a:tc>
                  <a:txBody>
                    <a:bodyPr/>
                    <a:lstStyle/>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\Server</a:t>
                      </a:r>
                    </a:p>
                    <a:p>
                      <a:pPr algn="l" fontAlgn="ctr"/>
                      <a:r>
                        <a:rPr lang="en-US" altLang="zh-CN" sz="2400" b="0" i="0" u="none" strike="noStrike">
                          <a:solidFill>
                            <a:srgbClr val="000000"/>
                          </a:solidFill>
                          <a:effectLst/>
                          <a:latin typeface="等线" panose="02010600030101010101" pitchFamily="2" charset="-122"/>
                          <a:ea typeface="等线" panose="02010600030101010101" pitchFamily="2" charset="-122"/>
                        </a:rPr>
                        <a:t>Task</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52473817"/>
                  </a:ext>
                </a:extLst>
              </a:tr>
              <a:tr h="175260">
                <a:tc>
                  <a:txBody>
                    <a:bodyPr/>
                    <a:lstStyle/>
                    <a:p>
                      <a:pPr algn="l" fontAlgn="ctr"/>
                      <a:r>
                        <a:rPr lang="en-US" sz="2400" u="none" strike="noStrike">
                          <a:effectLst/>
                        </a:rPr>
                        <a:t>A</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02908260"/>
                  </a:ext>
                </a:extLst>
              </a:tr>
              <a:tr h="175260">
                <a:tc>
                  <a:txBody>
                    <a:bodyPr/>
                    <a:lstStyle/>
                    <a:p>
                      <a:pPr algn="l" fontAlgn="ctr"/>
                      <a:r>
                        <a:rPr lang="en-US" sz="2400" u="none" strike="noStrike">
                          <a:effectLst/>
                        </a:rPr>
                        <a:t>B</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39066229"/>
                  </a:ext>
                </a:extLst>
              </a:tr>
              <a:tr h="175260">
                <a:tc>
                  <a:txBody>
                    <a:bodyPr/>
                    <a:lstStyle/>
                    <a:p>
                      <a:pPr algn="l" fontAlgn="ctr"/>
                      <a:r>
                        <a:rPr lang="en-US" sz="2400" u="none" strike="noStrike">
                          <a:effectLst/>
                        </a:rPr>
                        <a:t>C</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78910582"/>
                  </a:ext>
                </a:extLst>
              </a:tr>
            </a:tbl>
          </a:graphicData>
        </a:graphic>
      </p:graphicFrame>
      <p:sp>
        <p:nvSpPr>
          <p:cNvPr id="20" name="文本框 19">
            <a:extLst>
              <a:ext uri="{FF2B5EF4-FFF2-40B4-BE49-F238E27FC236}">
                <a16:creationId xmlns:a16="http://schemas.microsoft.com/office/drawing/2014/main" id="{4DE2CF2E-FC29-EB25-F0FE-2108A5CFCF45}"/>
              </a:ext>
            </a:extLst>
          </p:cNvPr>
          <p:cNvSpPr txBox="1"/>
          <p:nvPr/>
        </p:nvSpPr>
        <p:spPr>
          <a:xfrm>
            <a:off x="473129" y="5273348"/>
            <a:ext cx="646331" cy="369332"/>
          </a:xfrm>
          <a:prstGeom prst="rect">
            <a:avLst/>
          </a:prstGeom>
          <a:noFill/>
        </p:spPr>
        <p:txBody>
          <a:bodyPr wrap="none" rtlCol="0">
            <a:spAutoFit/>
          </a:bodyPr>
          <a:lstStyle/>
          <a:p>
            <a:r>
              <a:rPr lang="en-US" altLang="zh-CN">
                <a:solidFill>
                  <a:srgbClr val="FF0000"/>
                </a:solidFill>
              </a:rPr>
              <a:t>New</a:t>
            </a:r>
            <a:endParaRPr lang="zh-CN" altLang="en-US">
              <a:solidFill>
                <a:srgbClr val="FF0000"/>
              </a:solidFill>
            </a:endParaRPr>
          </a:p>
        </p:txBody>
      </p:sp>
      <p:sp>
        <p:nvSpPr>
          <p:cNvPr id="21" name="文本框 20">
            <a:extLst>
              <a:ext uri="{FF2B5EF4-FFF2-40B4-BE49-F238E27FC236}">
                <a16:creationId xmlns:a16="http://schemas.microsoft.com/office/drawing/2014/main" id="{BAA5FDF7-6A63-354F-0EF9-6CFD9484C384}"/>
              </a:ext>
            </a:extLst>
          </p:cNvPr>
          <p:cNvSpPr txBox="1"/>
          <p:nvPr/>
        </p:nvSpPr>
        <p:spPr>
          <a:xfrm>
            <a:off x="4278567" y="5315494"/>
            <a:ext cx="761747" cy="369332"/>
          </a:xfrm>
          <a:prstGeom prst="rect">
            <a:avLst/>
          </a:prstGeom>
          <a:noFill/>
        </p:spPr>
        <p:txBody>
          <a:bodyPr wrap="none" rtlCol="0">
            <a:spAutoFit/>
          </a:bodyPr>
          <a:lstStyle/>
          <a:p>
            <a:r>
              <a:rPr lang="en-US" altLang="zh-CN">
                <a:solidFill>
                  <a:srgbClr val="FF0000"/>
                </a:solidFill>
              </a:rPr>
              <a:t>Swap</a:t>
            </a:r>
            <a:endParaRPr lang="zh-CN" altLang="en-US">
              <a:solidFill>
                <a:srgbClr val="FF0000"/>
              </a:solidFill>
            </a:endParaRPr>
          </a:p>
        </p:txBody>
      </p:sp>
      <p:sp>
        <p:nvSpPr>
          <p:cNvPr id="22" name="文本框 21">
            <a:extLst>
              <a:ext uri="{FF2B5EF4-FFF2-40B4-BE49-F238E27FC236}">
                <a16:creationId xmlns:a16="http://schemas.microsoft.com/office/drawing/2014/main" id="{B730495E-A756-3631-C02B-82CCACFA12EF}"/>
              </a:ext>
            </a:extLst>
          </p:cNvPr>
          <p:cNvSpPr txBox="1"/>
          <p:nvPr/>
        </p:nvSpPr>
        <p:spPr>
          <a:xfrm>
            <a:off x="8273145" y="5366396"/>
            <a:ext cx="851515" cy="369332"/>
          </a:xfrm>
          <a:prstGeom prst="rect">
            <a:avLst/>
          </a:prstGeom>
          <a:noFill/>
        </p:spPr>
        <p:txBody>
          <a:bodyPr wrap="none" rtlCol="0">
            <a:spAutoFit/>
          </a:bodyPr>
          <a:lstStyle/>
          <a:p>
            <a:r>
              <a:rPr lang="en-US" altLang="zh-CN">
                <a:solidFill>
                  <a:srgbClr val="FF0000"/>
                </a:solidFill>
              </a:rPr>
              <a:t>Delete</a:t>
            </a:r>
            <a:endParaRPr lang="zh-CN" altLang="en-US">
              <a:solidFill>
                <a:srgbClr val="FF0000"/>
              </a:solidFill>
            </a:endParaRPr>
          </a:p>
        </p:txBody>
      </p:sp>
      <p:sp>
        <p:nvSpPr>
          <p:cNvPr id="23" name="灯片编号占位符 22">
            <a:extLst>
              <a:ext uri="{FF2B5EF4-FFF2-40B4-BE49-F238E27FC236}">
                <a16:creationId xmlns:a16="http://schemas.microsoft.com/office/drawing/2014/main" id="{AC267D6E-CFB8-1999-1261-68EA536358CA}"/>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30</a:t>
            </a:fld>
            <a:endParaRPr lang="zh-CN" altLang="en-US"/>
          </a:p>
        </p:txBody>
      </p:sp>
    </p:spTree>
    <p:extLst>
      <p:ext uri="{BB962C8B-B14F-4D97-AF65-F5344CB8AC3E}">
        <p14:creationId xmlns:p14="http://schemas.microsoft.com/office/powerpoint/2010/main" val="2001308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465C-35F2-5B2A-1D3C-F2E4EA1F7737}"/>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AB01BCEA-1342-526F-3D54-B66FA6AA7380}"/>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3202F623-AF27-A852-3C62-5B291D906DD1}"/>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0B3E7507-1825-6C98-ACA7-45EDC5E36837}"/>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51228C44-00E6-50B8-6ABB-147F4902292A}"/>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BEB26A20-AC9F-0BF1-1ECC-7FFF6C62E08E}"/>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B60AA099-52D4-131C-20AA-6413165C9CB4}"/>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DD49A20E-257A-1AE9-472B-2D7C0A243E8F}"/>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5E425649-2640-BB66-D271-92F9177AC756}"/>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668E7476-9BA7-0AF7-EC5D-A65DAFDA0AE2}"/>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DD41D1DB-B7FE-0421-A64F-D5AD02EAA0CF}"/>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022D8570-EA34-0C6F-023B-D88BFE88AC33}"/>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BA6C335E-756E-DD24-6EAB-7DFDAFC1B8FE}"/>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04F37940-ACEE-4851-244F-2E763D647549}"/>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1A27C597-F64A-2BFA-7D59-221A590CDDC5}"/>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57798B7F-DE08-FB8F-1D7E-7C9EA8891842}"/>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F65E21BF-E24A-D455-BBED-2E68D4789075}"/>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C7BDC6DC-F15A-0894-B3D4-AC27A8719CEA}"/>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8A9D4D58-4CA2-B926-182D-2418E2405171}"/>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ACE33488-83D5-5009-F4A6-37163163053C}"/>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68D4C90C-25C9-7FA1-4FF6-36D27F58CF4E}"/>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26DAEDBB-343A-474D-DF5D-ED7A7C337FB6}"/>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9D948053-C820-A6A7-D7C0-E04D58F69490}"/>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556FE40B-0921-5003-590C-AF8AE387B64F}"/>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9E772AE4-CD96-9A1C-1D35-EA901A0A3DA7}"/>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15BDEFD1-7BF3-59B0-5758-A2A2729A4681}"/>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EB2282AA-6ABE-87D1-F081-C23BE9C4F09D}"/>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CA98FED1-F2E2-DF17-8747-F5A8F7E43C32}"/>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57724B76-8FAC-0BCA-2180-9CB5DF7B15F7}"/>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96EC72C8-9563-7B7B-8314-F2213CF4C7B6}"/>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E8B216DA-10DC-836B-DCF8-D53B171EF57A}"/>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467A9CF1-1C7E-5684-2F41-191CD16745C5}"/>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F803A262-90EC-6EB5-3663-78B4A8739594}"/>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EF2930CE-77B6-761C-0B51-54045C6B04A1}"/>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1A817D1B-AB3F-F296-644F-D630C984927D}"/>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26AF5259-E1AA-84BE-5582-EC4549897CD9}"/>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44CD2D03-1EA1-1966-A3C6-616FDF2B96C0}"/>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633D989A-FEDC-9D7C-94E9-4497177E6A8F}"/>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A8169062-B62B-F25B-1B2C-58C714026459}"/>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DBF655AF-04B0-8836-73EF-3F25B9DB8A9D}"/>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70C1924E-C55A-920F-549D-536F42EF248C}"/>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4A35F904-A58F-D1A2-1A7B-FDE6E7BD9B4C}"/>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F330C81D-D8B9-E505-FCA0-EB7AEEF3E9BE}"/>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8D7D5985-2AB3-996F-4EB4-8FCCFC89BD50}"/>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8C340675-2BB0-9E62-7BB6-04BE76251E82}"/>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D7ACF6B7-8491-7D70-EAFD-11EF84F87465}"/>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C4DDBCBB-B100-0B9B-9E31-9C248469F798}"/>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9B8EF45E-A606-0554-ED32-4B0A29524133}"/>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C1FA9D77-C633-69B9-08CC-38675312D523}"/>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196E56C0-D7B2-AE06-083E-6E590E82E506}"/>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89B6402-4369-CC9E-4F90-7960D6F2B41F}"/>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B1DE48C-562A-3B61-3259-CD161B28F917}"/>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E4AD17F4-D482-E411-8D58-481723540904}"/>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AD5EF505-088B-26D9-E210-E03C1088F775}"/>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276508C-35FB-F3EB-BDDD-F1F877038D81}"/>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DB735BC-B0DC-46DE-0E71-18E0ACF69EBE}"/>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F43E9946-AF4C-33F7-94AD-B9A3D7DEF8BE}"/>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98C6FA50-437E-0911-64E5-648B9A84E78B}"/>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74109A4-C7C3-68BF-B043-A8064B88E690}"/>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72E49EE7-756E-180C-EC24-52D40C7B0E5F}"/>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C4D88612-66D3-F536-6D88-9CCFE5012EC8}"/>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E66AF489-7E4D-0CC6-46D2-DD771AE53E2A}"/>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60314843-358F-131C-0F52-4D966B7A4980}"/>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F96120CF-C788-D8F4-C8DF-09843FF80953}"/>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F1A361A5-A2BB-DC0A-D7DE-D9BE9D2C9E4B}"/>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77F8188D-1BCC-7972-36D4-898A7F895142}"/>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595CB983-DEC7-C778-F740-9D76A3B5309B}"/>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C2D4ABD4-8421-0142-866E-ADC20CBF5DAC}"/>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1FF52872-7317-E345-C51F-6EABD013EED0}"/>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C089CFCE-6B4E-3ED5-4DDB-26171A7CBF3F}"/>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AD6B4270-403D-DBE7-2918-D33D0CC953E5}"/>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3BDF09F4-5B9D-44CA-D27C-75EB8D230011}"/>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D30616A0-E0D5-68FE-FF96-A974382E2E6E}"/>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4D31B365-B20A-78A9-674F-0CA085431110}"/>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14D14A16-A452-2AAB-E818-F4B4F3FB066A}"/>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D03930BF-CC51-5E5E-BB1C-827532123201}"/>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F794B80B-2606-2443-A8C9-2ADDA19123E0}"/>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D44AB4CD-A47C-60D7-9209-8ABE877C8C87}"/>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CF56A07A-000F-BCCE-8B88-1C7F658BD0BF}"/>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C9C9F7B1-3446-10DA-8F36-0C10ABC59BD5}"/>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7FD8ADE6-03D3-9496-479D-05310622D235}"/>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4D059ECF-71BA-9678-2762-DF6F82A9CFCE}"/>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6DD90A69-4D3F-D257-162E-D43073DEF0A9}"/>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C9F44822-9DE7-A298-DCA4-63A8AA365806}"/>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05EA99BB-B12E-A564-A399-A7288982AD5B}"/>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CE144951-CFE3-A747-0C81-FD07195F8C01}"/>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62DE4A4F-75B5-B681-626D-636575F1AB95}"/>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917EF87A-6127-4954-1725-E870C2EAD069}"/>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8709658B-0589-5720-4749-F524BC34F35D}"/>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2" name="文本框 1">
            <a:extLst>
              <a:ext uri="{FF2B5EF4-FFF2-40B4-BE49-F238E27FC236}">
                <a16:creationId xmlns:a16="http://schemas.microsoft.com/office/drawing/2014/main" id="{BD1C8D96-ADE6-5AA2-867B-EAE6A175124B}"/>
              </a:ext>
            </a:extLst>
          </p:cNvPr>
          <p:cNvSpPr txBox="1"/>
          <p:nvPr/>
        </p:nvSpPr>
        <p:spPr>
          <a:xfrm>
            <a:off x="1119460" y="931371"/>
            <a:ext cx="10004506" cy="1131848"/>
          </a:xfrm>
          <a:prstGeom prst="rect">
            <a:avLst/>
          </a:prstGeom>
          <a:noFill/>
        </p:spPr>
        <p:txBody>
          <a:bodyPr wrap="square" rtlCol="0">
            <a:spAutoFit/>
          </a:bodyPr>
          <a:lstStyle/>
          <a:p>
            <a:pPr>
              <a:lnSpc>
                <a:spcPct val="150000"/>
              </a:lnSpc>
            </a:pPr>
            <a:r>
              <a:rPr lang="en-US" altLang="zh-CN" sz="2400"/>
              <a:t>Combined LP and Local Search Optimization. Algorithm can obtain the sub-optimal solution.</a:t>
            </a:r>
            <a:endParaRPr lang="zh-CN" altLang="en-US" sz="2400"/>
          </a:p>
        </p:txBody>
      </p:sp>
      <p:sp>
        <p:nvSpPr>
          <p:cNvPr id="5" name="文本框 4">
            <a:extLst>
              <a:ext uri="{FF2B5EF4-FFF2-40B4-BE49-F238E27FC236}">
                <a16:creationId xmlns:a16="http://schemas.microsoft.com/office/drawing/2014/main" id="{0B6C1012-42DD-2C35-BC79-B23ED9249BE3}"/>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Solution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E64C990C-C3A7-D004-E9F3-B27034678DE0}"/>
              </a:ext>
            </a:extLst>
          </p:cNvPr>
          <p:cNvPicPr>
            <a:picLocks noChangeAspect="1"/>
          </p:cNvPicPr>
          <p:nvPr/>
        </p:nvPicPr>
        <p:blipFill>
          <a:blip r:embed="rId3"/>
          <a:stretch>
            <a:fillRect/>
          </a:stretch>
        </p:blipFill>
        <p:spPr>
          <a:xfrm>
            <a:off x="1605286" y="2343443"/>
            <a:ext cx="9158577" cy="4278364"/>
          </a:xfrm>
          <a:prstGeom prst="rect">
            <a:avLst/>
          </a:prstGeom>
        </p:spPr>
      </p:pic>
      <p:sp>
        <p:nvSpPr>
          <p:cNvPr id="3" name="灯片编号占位符 2">
            <a:extLst>
              <a:ext uri="{FF2B5EF4-FFF2-40B4-BE49-F238E27FC236}">
                <a16:creationId xmlns:a16="http://schemas.microsoft.com/office/drawing/2014/main" id="{E8123920-732C-2A10-59A1-FFFDAFD1C20F}"/>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31</a:t>
            </a:fld>
            <a:endParaRPr lang="zh-CN" altLang="en-US"/>
          </a:p>
        </p:txBody>
      </p:sp>
    </p:spTree>
    <p:extLst>
      <p:ext uri="{BB962C8B-B14F-4D97-AF65-F5344CB8AC3E}">
        <p14:creationId xmlns:p14="http://schemas.microsoft.com/office/powerpoint/2010/main" val="2723047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4</a:t>
            </a:r>
            <a:endParaRPr lang="zh-CN" altLang="en-US" sz="12000">
              <a:latin typeface="24 LED" panose="020B0603050302020204" pitchFamily="34" charset="0"/>
            </a:endParaRPr>
          </a:p>
        </p:txBody>
      </p:sp>
      <p:sp>
        <p:nvSpPr>
          <p:cNvPr id="2" name="灯片编号占位符 1">
            <a:extLst>
              <a:ext uri="{FF2B5EF4-FFF2-40B4-BE49-F238E27FC236}">
                <a16:creationId xmlns:a16="http://schemas.microsoft.com/office/drawing/2014/main" id="{C0F62E35-2435-B2F5-05B1-2FB13EAA5E9B}"/>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32</a:t>
            </a:fld>
            <a:endParaRPr lang="zh-CN" altLang="en-US"/>
          </a:p>
        </p:txBody>
      </p:sp>
    </p:spTree>
    <p:extLst>
      <p:ext uri="{BB962C8B-B14F-4D97-AF65-F5344CB8AC3E}">
        <p14:creationId xmlns:p14="http://schemas.microsoft.com/office/powerpoint/2010/main" val="261177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189BD2-AE3A-B051-F5AA-7DC672D1779C}"/>
              </a:ext>
            </a:extLst>
          </p:cNvPr>
          <p:cNvSpPr>
            <a:spLocks noGrp="1"/>
          </p:cNvSpPr>
          <p:nvPr>
            <p:ph idx="1"/>
          </p:nvPr>
        </p:nvSpPr>
        <p:spPr/>
        <p:txBody>
          <a:bodyPr/>
          <a:lstStyle/>
          <a:p>
            <a:r>
              <a:rPr lang="en-US" altLang="zh-CN"/>
              <a:t>The paper formulized a offline model. In my previous work, a online SFC placement method is built.</a:t>
            </a:r>
          </a:p>
          <a:p>
            <a:r>
              <a:rPr lang="en-US" altLang="zh-CN"/>
              <a:t>If we consider SFC placement in this situation, we must notice that the data volume will change between VNF packages.</a:t>
            </a:r>
          </a:p>
          <a:p>
            <a:r>
              <a:rPr lang="en-US" altLang="zh-CN"/>
              <a:t>If we need to figure out an online method, we need to consider the mobilty and the randomness of task generation.</a:t>
            </a:r>
            <a:endParaRPr lang="zh-CN" altLang="en-US"/>
          </a:p>
        </p:txBody>
      </p:sp>
      <p:sp>
        <p:nvSpPr>
          <p:cNvPr id="4" name="标题 3">
            <a:extLst>
              <a:ext uri="{FF2B5EF4-FFF2-40B4-BE49-F238E27FC236}">
                <a16:creationId xmlns:a16="http://schemas.microsoft.com/office/drawing/2014/main" id="{3149D282-9A60-1E45-8C54-E4FD700D5C74}"/>
              </a:ext>
            </a:extLst>
          </p:cNvPr>
          <p:cNvSpPr txBox="1">
            <a:spLocks noGrp="1"/>
          </p:cNvSpPr>
          <p:nvPr>
            <p:ph type="title"/>
          </p:nvPr>
        </p:nvSpPr>
        <p:spPr>
          <a:xfrm>
            <a:off x="838200" y="673963"/>
            <a:ext cx="105156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a:solidFill>
                  <a:prstClr val="black"/>
                </a:solidFill>
                <a:latin typeface="Arial"/>
                <a:ea typeface="微软雅黑"/>
              </a:rPr>
              <a:t>My Work</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2" name="灯片编号占位符 1">
            <a:extLst>
              <a:ext uri="{FF2B5EF4-FFF2-40B4-BE49-F238E27FC236}">
                <a16:creationId xmlns:a16="http://schemas.microsoft.com/office/drawing/2014/main" id="{713BBBBD-EA88-5296-C649-575BB1F35643}"/>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33</a:t>
            </a:fld>
            <a:endParaRPr lang="zh-CN" altLang="en-US"/>
          </a:p>
        </p:txBody>
      </p:sp>
    </p:spTree>
    <p:extLst>
      <p:ext uri="{BB962C8B-B14F-4D97-AF65-F5344CB8AC3E}">
        <p14:creationId xmlns:p14="http://schemas.microsoft.com/office/powerpoint/2010/main" val="665851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en-US" altLang="zh-CN" sz="7200"/>
              <a:t>THANKS</a:t>
            </a:r>
          </a:p>
        </p:txBody>
      </p:sp>
      <p:sp>
        <p:nvSpPr>
          <p:cNvPr id="98" name="灯片编号占位符 97">
            <a:extLst>
              <a:ext uri="{FF2B5EF4-FFF2-40B4-BE49-F238E27FC236}">
                <a16:creationId xmlns:a16="http://schemas.microsoft.com/office/drawing/2014/main" id="{3D1333B2-E667-C4E9-43AE-67190D362C97}"/>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34</a:t>
            </a:fld>
            <a:endParaRPr lang="zh-CN" altLang="en-US"/>
          </a:p>
        </p:txBody>
      </p:sp>
    </p:spTree>
    <p:extLst>
      <p:ext uri="{BB962C8B-B14F-4D97-AF65-F5344CB8AC3E}">
        <p14:creationId xmlns:p14="http://schemas.microsoft.com/office/powerpoint/2010/main" val="179046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8B7818FF-A577-19E0-9725-352D1BB84CB3}"/>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D96AE6F7-F06D-935A-390F-F5F062EA9CD7}"/>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D79F6D8-0E46-63EA-A259-A84DEA0EFECE}"/>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20E287C6-73DA-3E78-CB0B-2DDEDDEB6D81}"/>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819F15CE-07EC-EAF2-E791-13D39D5BADBE}"/>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DF656465-DFBF-35E5-B500-0FC235E93AC6}"/>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CD915CE2-67C7-1A77-B9F0-819370D4468C}"/>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655883C6-1953-5061-8B68-57AEF14AF5E5}"/>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F5B399FD-9A85-44B2-635A-487F23863784}"/>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92FD477-7225-6A6E-1A54-CC20C7845486}"/>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D94A6F40-0DD7-49BF-98FB-F333CF5A8DAF}"/>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C7D3FC20-2A21-AB3A-DF4C-855FD31CDA2E}"/>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2F1C5BAE-0FBD-7751-D341-0B6B17EBA531}"/>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849A8EA-6527-4AC4-5C28-F3783F214472}"/>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9DE4DEA8-D4BA-61AE-6A2B-8512B97D76EA}"/>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F86AE0D0-490F-BC9F-1C33-6F60174FCE22}"/>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34BC37E4-AFC5-7931-4B62-0ADF88D7165E}"/>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57795AC4-E946-FE31-77E5-6FD8233FD56F}"/>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CBC890B2-1624-D03C-90FA-8F59C92464C5}"/>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3741043A-91D7-2BB4-D67E-DC86A9675551}"/>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802AF331-83DE-DC32-599B-30107CFB3919}"/>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E8111B6B-6579-C612-A240-7E360EA3E1F0}"/>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E5D003C4-60B7-E960-B68C-C2D6457AC24D}"/>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73619DA8-CCC7-7BA4-32E6-D9B91C9A4033}"/>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E3E151B5-50DA-FAE2-FB27-301E717BBB74}"/>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7E2F8DAF-1156-EA79-DF45-081560D1FBC7}"/>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36D801CB-72F1-D223-A4D5-00DBED5D51B9}"/>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FE2071E0-E60B-AE4B-4F0E-87021E5376CF}"/>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4C789B95-9DAD-29EA-4D54-8F2B962EED93}"/>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B608F51D-F50E-9A65-F1BB-2293089FF34D}"/>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BA78617C-D0DE-E58A-1302-9E3260CA15D6}"/>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57617550-76DB-1726-70C2-9E3222ACB3AF}"/>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7B92EAC7-B594-3806-0CAA-5D99883C5DAA}"/>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C563EF31-8C5E-26B4-97FF-2FC6B99A22F0}"/>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F803DC6E-6830-4CED-559D-FEAF846B15EC}"/>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E32BC4DB-BF46-5271-3966-F4F4D14ACB4E}"/>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5702D74D-A255-611E-4AE4-E7CC3F7EC78B}"/>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D0B55E72-F30F-AFC1-43A0-20173B247FA7}"/>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2E01C871-5F0F-418D-BE12-E53B329B74A7}"/>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25582A5A-C277-F1EA-4D5D-E7001F4C85DB}"/>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9C09DA15-D914-C08A-AB47-0FAFC54EA916}"/>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CB2401F4-20D1-0FA1-733D-76DED645F0AB}"/>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F8ABEDF0-8141-305F-32D8-D7A97804B126}"/>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8109039D-107D-550B-2548-B96C69E109E0}"/>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975561B7-BBBB-E284-54FE-0B0F86A1D7FF}"/>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E36B2560-F48B-3B33-3CF9-4DD7BBCFA7D8}"/>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0EF4C6A5-88F4-C539-86D0-7A8ED968F344}"/>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C439D5D1-68D2-BE96-A971-0ECD11CB0E67}"/>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D7CAD12B-231C-70EF-FC1D-70D94303ECDF}"/>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9B53E265-7C29-6F3E-E255-D52C50C966CE}"/>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9353E662-1B4B-A7A7-A2FE-34AE7A00E593}"/>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43BB8916-6AF3-C403-9ED6-806AD54F3E7F}"/>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81A3243C-3E72-3237-BF6F-71B5162DAAA3}"/>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CE4D7DE4-5083-D2F9-7C77-89BAEB80C626}"/>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A932851C-8135-10C6-7745-28DC8929A876}"/>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2D12AEAB-063B-301E-5868-336821DCBAB1}"/>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86A77C8E-9C96-EB4B-3310-2FAD06A1E8C5}"/>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25A4B499-9AC7-57B4-36D6-B4B739B2E76E}"/>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BF43B5EB-61B0-C036-6C28-41E3FED0AAA3}"/>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3465FC6D-80FE-FE36-D300-B303410FDE6B}"/>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D4A98C66-32FE-E60D-C948-BA46CBD45FDD}"/>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9CEA53B7-D510-E7AB-C717-B6C883A1F864}"/>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451AF8D5-5AD1-F3E0-C003-C9A3CDD27F96}"/>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DD8718C7-EC1E-F45C-881A-34C22AFF201F}"/>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38059979-06F4-1DDF-52E6-6834A0D95D9C}"/>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A021E97D-E78C-5AEF-830E-73BAEA9B5742}"/>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BDD1AE0F-B8EA-52AD-B1EC-568EF69D56EE}"/>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B6DB88D0-9A5D-1CEF-87F5-FBEEDA0B7050}"/>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C9D4DF9D-F75E-23A4-03B5-EE81612B7F47}"/>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8B030271-F4D2-DA53-3B7A-9AF8D7F3B075}"/>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379756D8-702F-2201-3013-2F0E2D7A2B0C}"/>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64C1C387-9DAF-B2FC-68BE-1BA063CB5FA8}"/>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8DE8CECC-853F-988D-8BA9-B57128E42B47}"/>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3EDAF36E-B2B3-3467-C276-08626BDCD11F}"/>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DFC43A2E-F2B0-C0D6-FF17-56CFD3EB6775}"/>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1C496ACB-CD97-969A-E502-D8C53054EFD4}"/>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AE26791B-2427-AEAB-50CA-EE8870D3731C}"/>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81542ECB-3933-1330-902C-E9E1291AB86C}"/>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F8C267B6-695C-FBED-EB97-D93F17A7E5A1}"/>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A063A782-1893-1E78-9E6C-EE29F48446E6}"/>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96AB3A9C-18F8-E9B6-77A1-AA24A32F514D}"/>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61BF177D-3CD2-C0A9-D83D-AF4BE00A3D38}"/>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D3BFD8C6-656C-35AB-74B8-8FBADEA0C56A}"/>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8E14E030-8319-01C7-9E09-646C9B611A2B}"/>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663DB9D6-37D5-E401-0374-E8A46D33A9E7}"/>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3B4A7546-9C2B-0105-953F-1D27A8ABB144}"/>
              </a:ext>
            </a:extLst>
          </p:cNvPr>
          <p:cNvSpPr txBox="1"/>
          <p:nvPr/>
        </p:nvSpPr>
        <p:spPr>
          <a:xfrm>
            <a:off x="1340861" y="1247620"/>
            <a:ext cx="9370008" cy="1685846"/>
          </a:xfrm>
          <a:prstGeom prst="rect">
            <a:avLst/>
          </a:prstGeom>
          <a:noFill/>
        </p:spPr>
        <p:txBody>
          <a:bodyPr wrap="square" rtlCol="0">
            <a:spAutoFit/>
          </a:bodyPr>
          <a:lstStyle/>
          <a:p>
            <a:pPr>
              <a:lnSpc>
                <a:spcPct val="150000"/>
              </a:lnSpc>
            </a:pPr>
            <a:r>
              <a:rPr lang="en-US" altLang="zh-CN" sz="2400"/>
              <a:t>The new generation of applications produces a huge amount of data and requires a variety of services, which need ultra-low latency, high bandwidth and resource consumption.</a:t>
            </a:r>
            <a:endParaRPr lang="en-US" altLang="zh-CN" sz="2400">
              <a:solidFill>
                <a:srgbClr val="333333"/>
              </a:solidFill>
              <a:latin typeface="Arial" panose="020B0604020202020204" pitchFamily="34" charset="0"/>
            </a:endParaRPr>
          </a:p>
        </p:txBody>
      </p:sp>
      <p:sp>
        <p:nvSpPr>
          <p:cNvPr id="256" name="文本框 255">
            <a:extLst>
              <a:ext uri="{FF2B5EF4-FFF2-40B4-BE49-F238E27FC236}">
                <a16:creationId xmlns:a16="http://schemas.microsoft.com/office/drawing/2014/main" id="{525913C2-B551-C4D7-59C3-6E66332DCC2D}"/>
              </a:ext>
            </a:extLst>
          </p:cNvPr>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C4E7BED6-2189-C396-C604-E95D4632FB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61E1F59C-8E32-BBEB-7F7F-37F441B51BF5}"/>
              </a:ext>
            </a:extLst>
          </p:cNvPr>
          <p:cNvSpPr txBox="1"/>
          <p:nvPr/>
        </p:nvSpPr>
        <p:spPr>
          <a:xfrm>
            <a:off x="1306605" y="3631765"/>
            <a:ext cx="5994177" cy="1131848"/>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This enable Multi-access Edge Computing (MEC) to improve the provided services.</a:t>
            </a:r>
          </a:p>
        </p:txBody>
      </p:sp>
      <p:pic>
        <p:nvPicPr>
          <p:cNvPr id="6" name="图片 5">
            <a:extLst>
              <a:ext uri="{FF2B5EF4-FFF2-40B4-BE49-F238E27FC236}">
                <a16:creationId xmlns:a16="http://schemas.microsoft.com/office/drawing/2014/main" id="{815D82B0-0586-69D1-E4C7-851A00322D7C}"/>
              </a:ext>
            </a:extLst>
          </p:cNvPr>
          <p:cNvPicPr>
            <a:picLocks noChangeAspect="1"/>
          </p:cNvPicPr>
          <p:nvPr/>
        </p:nvPicPr>
        <p:blipFill>
          <a:blip r:embed="rId3"/>
          <a:stretch>
            <a:fillRect/>
          </a:stretch>
        </p:blipFill>
        <p:spPr>
          <a:xfrm>
            <a:off x="7363709" y="3439012"/>
            <a:ext cx="4390595" cy="2706272"/>
          </a:xfrm>
          <a:prstGeom prst="rect">
            <a:avLst/>
          </a:prstGeom>
        </p:spPr>
      </p:pic>
      <p:sp>
        <p:nvSpPr>
          <p:cNvPr id="3" name="灯片编号占位符 2">
            <a:extLst>
              <a:ext uri="{FF2B5EF4-FFF2-40B4-BE49-F238E27FC236}">
                <a16:creationId xmlns:a16="http://schemas.microsoft.com/office/drawing/2014/main" id="{693BFEFE-BFDD-479A-763E-40F62618CB3E}"/>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4</a:t>
            </a:fld>
            <a:endParaRPr lang="zh-CN" altLang="en-US"/>
          </a:p>
        </p:txBody>
      </p:sp>
    </p:spTree>
    <p:extLst>
      <p:ext uri="{BB962C8B-B14F-4D97-AF65-F5344CB8AC3E}">
        <p14:creationId xmlns:p14="http://schemas.microsoft.com/office/powerpoint/2010/main" val="240289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6DA06D2C-CFFA-10F9-B24D-BD950307F21A}"/>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549800CE-D9BE-056D-AC7B-1682A3E0A4BF}"/>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11B5D204-5B47-A899-9259-9127BBEF34D5}"/>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653C3E72-FE80-7D8C-36FD-F76C0EF9E9AE}"/>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C1686C16-7CE9-DE36-4416-49CA1975A67F}"/>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AA55B0CA-D740-3735-96DE-BD22607DC95F}"/>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2C188AE7-10E7-3538-38E7-B6C4331E62D9}"/>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53EFE7D3-0FCE-6065-8167-95BB8FFFBEBC}"/>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8C2587E2-CF84-EA4A-D5F7-44F07C11F870}"/>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3961FFAD-5F24-5A3C-127E-3B88E335520F}"/>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2BF9AC46-73E5-853A-9A3F-D290B40E5CC5}"/>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8D1A8779-9986-4775-34C9-C40FF99B41AA}"/>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EA110E14-FB74-40A3-BC48-2C5A811D8557}"/>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A1D1E182-D5A5-0905-B50C-6DE71A29C6C4}"/>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A2D8159F-8BF8-5ED0-F2C2-56CD47B48188}"/>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428F7B1B-4431-F2EC-FA24-23423EAB23A4}"/>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CEDE053D-7E1D-8881-CC20-3E774B344826}"/>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248CAE56-2AFC-8ECA-BC2D-6D2D5396B139}"/>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2B8B811E-D29F-4571-2B8E-418C3A14E71E}"/>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4D85850C-0BA7-B1C2-156C-32FD4EE4AB8C}"/>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61081B9D-496C-F673-345D-94F40CCC746E}"/>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86413BF-B347-99FB-F8DB-FEB62C11F3A6}"/>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C93665BB-B8E8-575E-CCA9-798F6E88F550}"/>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9A1EEFCF-4442-7390-9C7B-468721829C20}"/>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27D0F3DB-A656-DE8A-7F47-22E7D5725391}"/>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1273CC94-93FD-3801-E224-65D1870DD4CF}"/>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EB350267-3779-4A52-2CA8-61182A0BAE1C}"/>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87AB6EF8-977E-B626-CD0D-37BD150810AD}"/>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58E93F4B-A952-C5E2-7314-9E12695ABEF9}"/>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8A862D74-B795-CDA0-267C-C6CB63093D53}"/>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0159550E-7DA9-4EE7-956E-6345C114D799}"/>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39E1B743-D9A6-E364-F3B2-EC36DB0AF6A7}"/>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87F675FE-DE21-03C6-C674-09E4A4E171A5}"/>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3EAE7341-6E5A-7FBD-7ADA-8096A8356896}"/>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C6A09E26-052A-2A8D-58A0-715F6A9F8C3B}"/>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69F27A5E-0DB7-9604-BEBF-E4AF321DD7FE}"/>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8FB5E577-AF2C-16E9-8D77-060B7A65C49A}"/>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5978CDD3-6F10-3AF0-A372-737DDAC3FB35}"/>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8403FE87-94C9-F9E2-971A-A3209EBC2206}"/>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E6FCAEAC-8894-288B-C894-DFCA79ABE703}"/>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79B7B28B-63EF-F695-EFEF-ECCB66FF503C}"/>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0C1ECFEB-1FF1-F321-6A96-8DE55AE6CFF0}"/>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DD7D2055-B4C8-4E4A-CA5C-F26565DB6D5B}"/>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47EB3968-B76C-3432-3B71-788F35458620}"/>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2411DAA3-ACDC-483D-6034-F5F067247F20}"/>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5C615F12-3522-C900-D027-3A24797D60D6}"/>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6A5F8EC1-DFDD-F3A7-5995-A3657178CC57}"/>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E134C30A-2433-A36C-0E3E-20CA6EBBFB31}"/>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826296CA-8D6C-D393-11C2-7087075A11D6}"/>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643260AC-53A6-E559-C6C9-D38E3350E129}"/>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F6596CF4-E5E8-DEB5-ED5A-618B0F9EA5BD}"/>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D6BDA1E0-9A05-7D56-DC34-5BFAB3D4BDD9}"/>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84567925-B80E-B4D2-670C-13846652EF1E}"/>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FC6DBE47-72F0-541B-22E2-03F5BB0ECB7D}"/>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13B1CCE7-205E-08E6-B4FF-DB346EC3AFA4}"/>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317379F4-A45E-8CEF-BF69-F34F0FAFE905}"/>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0CEDA610-94C7-331D-AB42-965FF15EB9EF}"/>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517E87AE-436C-FB24-52AD-D96A9D95AFE2}"/>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95749EC2-DD81-6814-D844-2C2355BC5F0E}"/>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AFADA3AA-9895-FAB6-75CE-2402AFFC92FC}"/>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A794EFA0-2042-1B1F-B7F4-0333EBFF57C9}"/>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8DBBA570-B597-29E4-0B80-1E57B56ED9BA}"/>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AFB96922-8C6B-7782-92B4-4D26AA4F0E9B}"/>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93E7A11F-4565-BD24-AE5F-315C2C840781}"/>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C4A89AE3-BE25-7D9D-F665-7A45FFD28F78}"/>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A2AAF27C-F509-EABD-ED04-DB1D78FE3A4A}"/>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AE6B3B19-C10F-783C-2052-A3B1909F2E2E}"/>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235F2C9E-CC4F-F065-B83F-F393DCCEED20}"/>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A81BB283-6570-BE45-0EBD-7F6B9B7CF005}"/>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D66C8AE7-C60E-ACB9-7065-2A5948EE81E2}"/>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031C68A8-BF86-EABE-3D2B-8671B083574B}"/>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A2D20031-79CC-09BD-6B0F-74D5B154B029}"/>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444B5C0A-13DB-15DF-4E1C-1EFEAF45D337}"/>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E7FEBC4A-E640-B4E5-632D-DAE712FF0171}"/>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B2261310-F166-DD5A-C6AC-6F6167CED18C}"/>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E36AEF6F-E5BC-11ED-9082-B052FF573113}"/>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6FCBFD51-3666-B4C4-7904-8B1E69D57AE0}"/>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69F4E02C-F776-AAAC-9594-2801D9121962}"/>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68169C90-ACB2-01D0-A7A5-E1EE0708E4F6}"/>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3D3F1848-A827-CC6B-4C70-819DFB5D1155}"/>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C4CBE415-DD17-A24D-E8D5-EDFD4B0595AA}"/>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1CDFB580-3C72-5DD2-BB7B-FA0BA38685CF}"/>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E3EA63E4-B902-5F35-E0DB-05E7805DE16E}"/>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BD8B5BE2-AAA8-4182-A9E0-491F679C9841}"/>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0F6DE8B6-818A-1958-0B96-A9C45B270E65}"/>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9F9F7840-53B0-C5A7-2251-50916D522CEA}"/>
              </a:ext>
            </a:extLst>
          </p:cNvPr>
          <p:cNvSpPr txBox="1"/>
          <p:nvPr/>
        </p:nvSpPr>
        <p:spPr>
          <a:xfrm>
            <a:off x="1340861" y="1247620"/>
            <a:ext cx="9370008" cy="1685846"/>
          </a:xfrm>
          <a:prstGeom prst="rect">
            <a:avLst/>
          </a:prstGeom>
          <a:noFill/>
        </p:spPr>
        <p:txBody>
          <a:bodyPr wrap="square" rtlCol="0">
            <a:spAutoFit/>
          </a:bodyPr>
          <a:lstStyle/>
          <a:p>
            <a:pPr>
              <a:lnSpc>
                <a:spcPct val="150000"/>
              </a:lnSpc>
            </a:pPr>
            <a:r>
              <a:rPr lang="en-US" altLang="zh-CN" sz="2400"/>
              <a:t>Edge computing is a distributed computing framework that processes data closer to the source, rather than sending it to a central data center.</a:t>
            </a:r>
            <a:endParaRPr lang="en-US" altLang="zh-CN" sz="2400">
              <a:solidFill>
                <a:srgbClr val="333333"/>
              </a:solidFill>
              <a:latin typeface="Arial" panose="020B0604020202020204" pitchFamily="34" charset="0"/>
            </a:endParaRPr>
          </a:p>
        </p:txBody>
      </p:sp>
      <p:sp>
        <p:nvSpPr>
          <p:cNvPr id="256" name="文本框 255">
            <a:extLst>
              <a:ext uri="{FF2B5EF4-FFF2-40B4-BE49-F238E27FC236}">
                <a16:creationId xmlns:a16="http://schemas.microsoft.com/office/drawing/2014/main" id="{3B2B2129-133D-8A62-2079-5458ADB11569}"/>
              </a:ext>
            </a:extLst>
          </p:cNvPr>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40AD0357-B04A-6780-E3A7-FEA6399A2D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ECD1AD57-BCF2-2910-A789-FC41D9B91431}"/>
              </a:ext>
            </a:extLst>
          </p:cNvPr>
          <p:cNvSpPr txBox="1"/>
          <p:nvPr/>
        </p:nvSpPr>
        <p:spPr>
          <a:xfrm>
            <a:off x="1306605" y="3631765"/>
            <a:ext cx="5994177" cy="1685846"/>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This can reduce the latency of the application and reduce the data volume among the network.</a:t>
            </a:r>
          </a:p>
        </p:txBody>
      </p:sp>
      <p:pic>
        <p:nvPicPr>
          <p:cNvPr id="6" name="图片 5" descr="Edge Servers">
            <a:extLst>
              <a:ext uri="{FF2B5EF4-FFF2-40B4-BE49-F238E27FC236}">
                <a16:creationId xmlns:a16="http://schemas.microsoft.com/office/drawing/2014/main" id="{0D2C5AAC-45DC-25DC-D226-D46E294B58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8488" y="2613371"/>
            <a:ext cx="4624746" cy="3695872"/>
          </a:xfrm>
          <a:prstGeom prst="rect">
            <a:avLst/>
          </a:prstGeom>
        </p:spPr>
      </p:pic>
      <p:sp>
        <p:nvSpPr>
          <p:cNvPr id="3" name="灯片编号占位符 2">
            <a:extLst>
              <a:ext uri="{FF2B5EF4-FFF2-40B4-BE49-F238E27FC236}">
                <a16:creationId xmlns:a16="http://schemas.microsoft.com/office/drawing/2014/main" id="{83D4EA1A-6434-F609-CF7B-B513F5021173}"/>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5</a:t>
            </a:fld>
            <a:endParaRPr lang="zh-CN" altLang="en-US"/>
          </a:p>
        </p:txBody>
      </p:sp>
    </p:spTree>
    <p:extLst>
      <p:ext uri="{BB962C8B-B14F-4D97-AF65-F5344CB8AC3E}">
        <p14:creationId xmlns:p14="http://schemas.microsoft.com/office/powerpoint/2010/main" val="377475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B34435F2-6749-9BFC-0111-03A5C318DFB4}"/>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A559DFC7-9B3C-12DF-D7A1-FB6094FF571B}"/>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D248CBD0-AD9B-FD65-BE9D-15938C3A95DD}"/>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A181C665-623B-BEE3-A527-42C1BF99D85A}"/>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57B7A17-F384-7362-1731-2455DD3105FD}"/>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438D2DF0-059F-D95C-8007-E58DBC47D653}"/>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EBADE477-BB7F-9AAD-6B8C-265BDF048B8F}"/>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E583A9CC-B7FE-942C-97FF-EBBA538CA37F}"/>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6D52CCD0-37B3-2968-9CD4-2F9A0AF11E23}"/>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E68D09B3-FAD7-4F52-16FD-7FFCE3C2C593}"/>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7BDADD70-EFF4-0ABA-502B-B5EC3335178A}"/>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7F4624E1-0BB7-597E-95AE-A350ADA7600F}"/>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BB77E8E4-ECAE-CC5A-F087-DAC6F52917A4}"/>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9DC55EF5-946B-AB49-8BEC-225D817BF589}"/>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381B29CA-620C-2A6F-43BA-D4B099E14EEB}"/>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19DA53E0-5317-E29B-1597-D3C6891AF810}"/>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DB8ADF4A-41F9-BC1C-69AF-73C4018D3A26}"/>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6F04AA97-98E9-9649-5A75-A8908A35A2CD}"/>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19C98C7-1542-913C-BCE8-CF68BEF85A43}"/>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E3C2050-DBCD-D327-584B-367F0F87C935}"/>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68E56934-7BEC-5F01-A5F5-62F721827176}"/>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459F77E4-149E-57CC-3F13-6E26C3726B20}"/>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8E5FF4E-EA4D-19C8-6227-1CDBA83D03D7}"/>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AEF6A0D4-BF7D-2F44-79A1-63D302EF0649}"/>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35913EB1-8D6F-E30D-A4A0-7B6B3F42700D}"/>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B64D206B-7D93-CBC9-E045-2D06BC0A05FD}"/>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4FC0F239-DA2E-BE09-2DE0-FA999208E2A9}"/>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837A693C-04ED-6307-531E-8C6062E000F4}"/>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3749B4D2-8627-4C43-9AF1-304A516060A6}"/>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67D516F2-BDCD-6587-6558-24E07235E795}"/>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A4982641-D4D1-09D0-CF33-1F2DE3B2C8AC}"/>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219F65AE-244B-5EAC-D98B-C726BC910AE6}"/>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D11E5553-91EC-9482-2027-9CDBB52AED73}"/>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410CC22B-B606-E618-6EC3-602DE0C61839}"/>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BA3B1451-CD22-AB2E-A599-98D06C6F4CB3}"/>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0A69E906-9CF0-D254-920E-4B7E767446F4}"/>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EDBA8E91-2BE5-BADF-1497-8023D4BBDD31}"/>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7FE3D7EC-78D4-838F-551E-52FA46EAF1E6}"/>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AE007C89-6291-5944-807A-54FEBE15884A}"/>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FA99B2E-6230-7AE4-6E48-E139B2095984}"/>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A31FA00E-D7B5-DA9A-19D1-C9D3C0D601B9}"/>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04E57456-4336-7B30-27C0-0474D4F9FD77}"/>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EDAB9A9D-9158-12FF-FFBA-11673DB4B33C}"/>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D6D2A522-B92B-51A2-B348-E43D5CFBCF34}"/>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88F5E91A-D5E0-4B63-383F-400C563AAAD5}"/>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0154782D-28B3-2EA4-8C53-15B6EB5FEFE3}"/>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28528A27-A801-6C4D-2E64-99B856DA5235}"/>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F2617690-8999-A9E8-1978-7443746758D7}"/>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6B81E1A4-27DF-1CBA-B1A4-07AA9C3186C7}"/>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F748431D-C54F-9C7C-5260-C6FF36B2BD44}"/>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CE16E1C4-ED07-BC4E-BBEF-0C794B5505AC}"/>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89B64C41-A263-78CD-DA47-A9556201DA73}"/>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6BBC2650-17BF-088A-20DE-87AD3C0304C1}"/>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AEA4F3C2-BC07-C34A-A85A-E06C3AFCD77A}"/>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C0DF9AE3-35A7-4262-0570-1736450DF8D3}"/>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6185E326-B1A5-4DCD-A7E4-1ACC09DFC428}"/>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4A370F0D-0999-6D08-7916-DF0A1B952EF4}"/>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D2AC1565-00F5-3126-C4A7-751166A4BF1C}"/>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56900D96-EB56-D149-48A0-44A652047BC2}"/>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7E158617-7460-3CCB-1F78-D689A763CA81}"/>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7278A820-ED15-8EEA-91EF-D8BB8AF26169}"/>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BA26333F-3C7C-0354-C75B-106604473177}"/>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C6E2A190-B242-9026-597C-DCB65141B833}"/>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0DE31278-E17E-CA7A-E689-A718A6411F19}"/>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2CF65F0C-6DAC-7B30-0AC7-18E1C20160D5}"/>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CBB48481-9107-9DC3-6EF6-EF9E20FC041E}"/>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CEDA9009-2108-608E-EE51-A28C355D9535}"/>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D59B44FA-C643-8499-6328-A107ADE4AEB7}"/>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32C4A3D2-CA7D-5EBD-1C42-0F5C49581DA8}"/>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9F773F54-5EC9-633F-C9CB-BC72512689F0}"/>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92CC97CD-4170-FE42-8EE2-A7C9578502BB}"/>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27E7271C-A4B2-1708-9938-495EE6AB2B5B}"/>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A35A2F16-93A3-9272-5995-C81CDA61C852}"/>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5539B6A0-3EE7-C6E3-CEC8-01A3775DCE06}"/>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36D55B5E-6E06-C403-F782-526C2DA832AC}"/>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ACBDDA54-26BD-B78C-D411-DBA76BE3249F}"/>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B0632248-946B-B9B1-5176-9B3EBD463540}"/>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610209F9-0150-099F-ED6C-4C26BC9D3A46}"/>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38E46B2E-275E-75C7-193B-4D1974814323}"/>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9D26B6D1-9046-57B0-93BB-91D86AB47D0D}"/>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56BD4E12-7260-A58F-C411-A87DAB79EF8E}"/>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48CA8956-E89A-E890-57BC-393A20455D92}"/>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5CB1C6D1-3C0F-A721-AACC-9E3945151279}"/>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E8CB80C7-6B40-B942-6121-5010AB6C6D41}"/>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D8984BB7-E533-D741-C738-0B39F93007F0}"/>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5FEFA4F6-E197-A10D-5111-47AA440ED40A}"/>
              </a:ext>
            </a:extLst>
          </p:cNvPr>
          <p:cNvSpPr txBox="1"/>
          <p:nvPr/>
        </p:nvSpPr>
        <p:spPr>
          <a:xfrm>
            <a:off x="1340861" y="1247620"/>
            <a:ext cx="9370008" cy="1685846"/>
          </a:xfrm>
          <a:prstGeom prst="rect">
            <a:avLst/>
          </a:prstGeom>
          <a:noFill/>
        </p:spPr>
        <p:txBody>
          <a:bodyPr wrap="square" rtlCol="0">
            <a:spAutoFit/>
          </a:bodyPr>
          <a:lstStyle/>
          <a:p>
            <a:pPr>
              <a:lnSpc>
                <a:spcPct val="150000"/>
              </a:lnSpc>
            </a:pPr>
            <a:r>
              <a:rPr lang="en-US" altLang="zh-CN" sz="2400"/>
              <a:t>Edge computing is a distributed computing framework that processes data closer to the source, rather than sending it to a central data center.</a:t>
            </a:r>
            <a:endParaRPr lang="en-US" altLang="zh-CN" sz="2400">
              <a:solidFill>
                <a:srgbClr val="333333"/>
              </a:solidFill>
              <a:latin typeface="Arial" panose="020B0604020202020204" pitchFamily="34" charset="0"/>
            </a:endParaRPr>
          </a:p>
        </p:txBody>
      </p:sp>
      <p:sp>
        <p:nvSpPr>
          <p:cNvPr id="256" name="文本框 255">
            <a:extLst>
              <a:ext uri="{FF2B5EF4-FFF2-40B4-BE49-F238E27FC236}">
                <a16:creationId xmlns:a16="http://schemas.microsoft.com/office/drawing/2014/main" id="{EEB9B234-6C64-161E-611D-F50F862515EF}"/>
              </a:ext>
            </a:extLst>
          </p:cNvPr>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DD7DE462-6708-0397-D4FF-42F3D57714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F39D18E8-A81A-A3D2-70D8-10A0E6A8E9C0}"/>
              </a:ext>
            </a:extLst>
          </p:cNvPr>
          <p:cNvSpPr txBox="1"/>
          <p:nvPr/>
        </p:nvSpPr>
        <p:spPr>
          <a:xfrm>
            <a:off x="1306605" y="3631765"/>
            <a:ext cx="5994177" cy="1685846"/>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This can reduce the latency of the application and reduce the data volume among the network.</a:t>
            </a:r>
          </a:p>
        </p:txBody>
      </p:sp>
      <p:pic>
        <p:nvPicPr>
          <p:cNvPr id="6" name="图片 5" descr="Edge Servers">
            <a:extLst>
              <a:ext uri="{FF2B5EF4-FFF2-40B4-BE49-F238E27FC236}">
                <a16:creationId xmlns:a16="http://schemas.microsoft.com/office/drawing/2014/main" id="{16BD128A-19D5-08FE-613E-211A674738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8488" y="2613371"/>
            <a:ext cx="4624746" cy="3695872"/>
          </a:xfrm>
          <a:prstGeom prst="rect">
            <a:avLst/>
          </a:prstGeom>
        </p:spPr>
      </p:pic>
      <p:sp>
        <p:nvSpPr>
          <p:cNvPr id="7" name="矩形 6">
            <a:extLst>
              <a:ext uri="{FF2B5EF4-FFF2-40B4-BE49-F238E27FC236}">
                <a16:creationId xmlns:a16="http://schemas.microsoft.com/office/drawing/2014/main" id="{9203C6DB-F3B8-759E-59FC-3440A51D7117}"/>
              </a:ext>
            </a:extLst>
          </p:cNvPr>
          <p:cNvSpPr/>
          <p:nvPr/>
        </p:nvSpPr>
        <p:spPr>
          <a:xfrm>
            <a:off x="7390328" y="2694267"/>
            <a:ext cx="732615" cy="31459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000"/>
              <a:t>Image Analyze</a:t>
            </a:r>
            <a:endParaRPr lang="zh-CN" altLang="en-US" sz="1000"/>
          </a:p>
        </p:txBody>
      </p:sp>
      <p:cxnSp>
        <p:nvCxnSpPr>
          <p:cNvPr id="9" name="直接连接符 8">
            <a:extLst>
              <a:ext uri="{FF2B5EF4-FFF2-40B4-BE49-F238E27FC236}">
                <a16:creationId xmlns:a16="http://schemas.microsoft.com/office/drawing/2014/main" id="{1CCD1CC7-5BBD-2BCE-53D6-10A34CC95748}"/>
              </a:ext>
            </a:extLst>
          </p:cNvPr>
          <p:cNvCxnSpPr/>
          <p:nvPr/>
        </p:nvCxnSpPr>
        <p:spPr>
          <a:xfrm>
            <a:off x="8056880" y="3190536"/>
            <a:ext cx="474375" cy="291772"/>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 name="直接连接符 9">
            <a:extLst>
              <a:ext uri="{FF2B5EF4-FFF2-40B4-BE49-F238E27FC236}">
                <a16:creationId xmlns:a16="http://schemas.microsoft.com/office/drawing/2014/main" id="{B73B5B00-D9C1-DBBF-5C01-286C835E142B}"/>
              </a:ext>
            </a:extLst>
          </p:cNvPr>
          <p:cNvCxnSpPr>
            <a:cxnSpLocks/>
          </p:cNvCxnSpPr>
          <p:nvPr/>
        </p:nvCxnSpPr>
        <p:spPr>
          <a:xfrm>
            <a:off x="9366141" y="3506970"/>
            <a:ext cx="229979" cy="0"/>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5" name="直接连接符 14">
            <a:extLst>
              <a:ext uri="{FF2B5EF4-FFF2-40B4-BE49-F238E27FC236}">
                <a16:creationId xmlns:a16="http://schemas.microsoft.com/office/drawing/2014/main" id="{7F5B191D-CBDA-3724-8969-5228E3B338F1}"/>
              </a:ext>
            </a:extLst>
          </p:cNvPr>
          <p:cNvCxnSpPr>
            <a:cxnSpLocks/>
          </p:cNvCxnSpPr>
          <p:nvPr/>
        </p:nvCxnSpPr>
        <p:spPr>
          <a:xfrm>
            <a:off x="10367346" y="3109670"/>
            <a:ext cx="788519" cy="0"/>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17" name="矩形 16">
            <a:extLst>
              <a:ext uri="{FF2B5EF4-FFF2-40B4-BE49-F238E27FC236}">
                <a16:creationId xmlns:a16="http://schemas.microsoft.com/office/drawing/2014/main" id="{096CA7FE-03E4-A2E6-7CE1-FEA847EC5E68}"/>
              </a:ext>
            </a:extLst>
          </p:cNvPr>
          <p:cNvSpPr/>
          <p:nvPr/>
        </p:nvSpPr>
        <p:spPr>
          <a:xfrm>
            <a:off x="7339477" y="4213358"/>
            <a:ext cx="732615" cy="3145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Video Analyze</a:t>
            </a:r>
            <a:endParaRPr lang="zh-CN" altLang="en-US" sz="1000"/>
          </a:p>
        </p:txBody>
      </p:sp>
      <p:cxnSp>
        <p:nvCxnSpPr>
          <p:cNvPr id="19" name="直接连接符 18">
            <a:extLst>
              <a:ext uri="{FF2B5EF4-FFF2-40B4-BE49-F238E27FC236}">
                <a16:creationId xmlns:a16="http://schemas.microsoft.com/office/drawing/2014/main" id="{2988127A-5F9A-5271-8EA9-975CFAA5343C}"/>
              </a:ext>
            </a:extLst>
          </p:cNvPr>
          <p:cNvCxnSpPr/>
          <p:nvPr/>
        </p:nvCxnSpPr>
        <p:spPr>
          <a:xfrm>
            <a:off x="8016086" y="4768652"/>
            <a:ext cx="489615"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D1B281FF-3DDC-D641-62F1-BF5C18CD9A4F}"/>
              </a:ext>
            </a:extLst>
          </p:cNvPr>
          <p:cNvCxnSpPr>
            <a:cxnSpLocks/>
          </p:cNvCxnSpPr>
          <p:nvPr/>
        </p:nvCxnSpPr>
        <p:spPr>
          <a:xfrm>
            <a:off x="8900160" y="4475480"/>
            <a:ext cx="0" cy="138436"/>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0" name="矩形 29">
            <a:extLst>
              <a:ext uri="{FF2B5EF4-FFF2-40B4-BE49-F238E27FC236}">
                <a16:creationId xmlns:a16="http://schemas.microsoft.com/office/drawing/2014/main" id="{3B237224-F2A0-FABC-9912-52E3492C9411}"/>
              </a:ext>
            </a:extLst>
          </p:cNvPr>
          <p:cNvSpPr/>
          <p:nvPr/>
        </p:nvSpPr>
        <p:spPr>
          <a:xfrm>
            <a:off x="8560199" y="4027741"/>
            <a:ext cx="679473"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Video Analyze Service</a:t>
            </a:r>
            <a:endParaRPr lang="zh-CN" altLang="en-US" sz="1000"/>
          </a:p>
        </p:txBody>
      </p:sp>
      <p:sp>
        <p:nvSpPr>
          <p:cNvPr id="31" name="矩形 30">
            <a:extLst>
              <a:ext uri="{FF2B5EF4-FFF2-40B4-BE49-F238E27FC236}">
                <a16:creationId xmlns:a16="http://schemas.microsoft.com/office/drawing/2014/main" id="{8B3397DD-4191-A1F3-68C0-A98953740699}"/>
              </a:ext>
            </a:extLst>
          </p:cNvPr>
          <p:cNvSpPr/>
          <p:nvPr/>
        </p:nvSpPr>
        <p:spPr>
          <a:xfrm>
            <a:off x="11085033" y="2830808"/>
            <a:ext cx="732615" cy="46196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000"/>
              <a:t>Image Analyze</a:t>
            </a:r>
          </a:p>
          <a:p>
            <a:pPr algn="ctr"/>
            <a:r>
              <a:rPr lang="en-US" altLang="zh-CN" sz="1000"/>
              <a:t>Service</a:t>
            </a:r>
            <a:endParaRPr lang="zh-CN" altLang="en-US" sz="1000"/>
          </a:p>
        </p:txBody>
      </p:sp>
      <p:sp>
        <p:nvSpPr>
          <p:cNvPr id="3" name="灯片编号占位符 2">
            <a:extLst>
              <a:ext uri="{FF2B5EF4-FFF2-40B4-BE49-F238E27FC236}">
                <a16:creationId xmlns:a16="http://schemas.microsoft.com/office/drawing/2014/main" id="{75BB7038-88C0-5776-4920-11452BF561CC}"/>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6</a:t>
            </a:fld>
            <a:endParaRPr lang="zh-CN" altLang="en-US"/>
          </a:p>
        </p:txBody>
      </p:sp>
    </p:spTree>
    <p:extLst>
      <p:ext uri="{BB962C8B-B14F-4D97-AF65-F5344CB8AC3E}">
        <p14:creationId xmlns:p14="http://schemas.microsoft.com/office/powerpoint/2010/main" val="55654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DE7DBCB9-E5CB-B038-86D8-9D6AEBEB3BEC}"/>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3497632E-605B-D720-3BF8-349AE55A7385}"/>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56DA05AF-068B-2DA9-12B4-8A30B9F0DA29}"/>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F235EA15-EE9C-F29B-052B-2460AC70CC06}"/>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17D8FE0D-8171-F917-5E24-22053129A82B}"/>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0D74F2E1-6DB4-E699-25C6-21BC31862A8C}"/>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039C336B-50B5-19EE-8C74-5A1D14E0DCF4}"/>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3E959FF5-5D0B-DB33-BAE9-E2793D3DD2BE}"/>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7B358019-36D6-24E1-20D6-BC9CE9558A41}"/>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16C29E2F-B46B-0952-E3C1-8BE79CFEEF20}"/>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997BAF5D-39E6-6AA3-0941-6902377E3391}"/>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FF9E72C9-09F4-7C48-5851-A73E51174F00}"/>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C3662883-14D1-7913-5193-7C826F9AE0AA}"/>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04E6B71B-E919-6227-08BF-45053EAEEE03}"/>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DC72F14A-D75A-7466-034C-3F768CD10AAD}"/>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4525B87B-B960-83EF-B9BB-C8AD6FCA5990}"/>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E80EF6C2-5F1B-FC9F-7E4F-9D2316B9D720}"/>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1767D22A-62C7-F189-4AFB-430F254A6D27}"/>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EB4C5BC3-4DAA-919B-B9A0-AF8D34491AFE}"/>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72ECEDF7-2386-72FC-AA8F-1B9A4AD393E8}"/>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B9906353-B1DC-F6D1-0F7A-9187C52FEA0D}"/>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78792218-57E3-F314-14EF-ECA9E529A4D0}"/>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CA7EF25-28B5-ECD5-95A6-2AEF1415E209}"/>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A0C7C5A4-20DF-E945-FDF8-8FB8A7739FCA}"/>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F5926365-5A17-C52F-0DA6-BE0B62D1D082}"/>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34F34D35-62C9-F87B-9ED7-E449E2E0D049}"/>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D171988E-AC3F-C11C-92C6-3E16141D7316}"/>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D9E9639F-41C1-C2CD-7A43-3FD84499DB7F}"/>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8BF6F1CC-B6C9-E1C4-79B9-F660F13B88F2}"/>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2D61D226-7BB5-70C8-FCCE-A48E4680E0A5}"/>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4C12568A-92CC-9105-DFF7-4732AB41B6E6}"/>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EC4CD23C-D2EC-6076-3F81-17D46A9D82A8}"/>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E8EEABDC-80B2-4215-1997-CF777F823736}"/>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B5CB7E55-3DDB-147B-222D-310505E80912}"/>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3B2F7D58-65D2-D6BF-0093-2A94607D6D71}"/>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C2366AFC-3587-9AA5-D9A4-3CBB55E5A305}"/>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AF4320EF-8B49-43A5-1118-15D20991FBBD}"/>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ED8C546C-05E1-59B2-BE6D-E84A7DC79DBF}"/>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13C441A7-6964-03C1-1C84-496958717C03}"/>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F9E3BF7A-757F-0507-4B23-F00471CA3CDC}"/>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7169B276-3725-9905-405B-00B472DE72F4}"/>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B90EB6C3-9A06-223A-22A5-466187254D6F}"/>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22EF0696-2971-CB4D-58A9-DA9D4482EE59}"/>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18D4F5C9-8FFE-16FD-2702-C0BDFBB531F1}"/>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E9215525-54C9-49FE-69FB-72B2D7D468A8}"/>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0C1B7CC7-53AE-9CDA-1D99-25722E47DCB6}"/>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39983066-3F0F-5C3D-FFE9-1165CF005FFE}"/>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E818EE42-2CFC-D728-9D66-EC279998AF44}"/>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3C8CC74B-7116-81AC-35F7-0B716C39494D}"/>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67FF3D65-2557-5496-E885-F4351C2BD004}"/>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CC5953D8-5C28-90D7-3881-161D3A1BDDAC}"/>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CC3C7098-B40B-E410-8617-85209496A369}"/>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1DB66F3A-4711-507E-6E11-CA0BFD60AE9E}"/>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15C182FF-F4E2-A8CF-7325-3298E60676D0}"/>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9CF2BD13-C1DB-54C1-DAD1-EEBBE8F04F4C}"/>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1EF1EE60-8477-0604-FB16-1FBE65CA1E25}"/>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6F221E1A-F701-8EC1-973C-DE69DAE430C6}"/>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76F7D73B-F126-3465-02B6-0106143B09DD}"/>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22B1DC8B-FEA9-C616-EC65-E6354845C13F}"/>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9BE0575E-2BA7-9AD0-35B9-C9432944791D}"/>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BAC396BB-CFB5-0EDD-BB96-FAAE00D1DD72}"/>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048E4C05-D196-8C20-CF5A-918D617C31CC}"/>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3408518B-2F60-2607-C3C3-92C0AEC6085D}"/>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748EC7A5-E805-FC1C-C0C3-B30725C6BAD3}"/>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7518618C-1E04-44C3-5FA7-D58C584255E8}"/>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420F582F-43A7-6A6E-58EC-5F4164C27E0D}"/>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5E7B48DB-2B19-E5AF-C427-7AF51DE2034C}"/>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07A5C8F7-AC99-B60A-1FD7-C9ED2647F939}"/>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6048BB6E-A8E8-F959-EDB3-C1EE33C51A4F}"/>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F201D800-F6BA-13F7-BC02-923030230B35}"/>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869CCCAD-2BD5-B418-4B65-85F60C6D844B}"/>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55182765-94FF-AAAB-F88D-2BE1E3001B94}"/>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8A49710D-7F9F-4DAB-C923-B23BF59A6D71}"/>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7D0DAEB0-A530-1B34-4EC0-30E3ADFBA9F6}"/>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FB26F91A-5653-9CA5-791C-D18B1309D8BF}"/>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2B8A3F42-2A5C-58F5-0E3C-5FA3D4A831B5}"/>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83D1F6AC-814B-A605-E341-C573AADD278B}"/>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C3710818-6DCF-1337-7583-A653FD76F9FB}"/>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B3620A15-83CC-FD88-C2F5-91B54C7D8E68}"/>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FEBCD923-BCB2-8829-7D88-CA5C928647FD}"/>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0B056374-42CA-58EF-94AC-811CC6A4CD6F}"/>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9A9901F3-9076-612D-F78C-0595D2258184}"/>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222C4AD6-199B-56FB-92A2-643BA6BC2207}"/>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8CFE7580-23CB-5CC9-3161-7706E869E5EE}"/>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798D2E3A-417B-5DEA-7371-FC28DA56F764}"/>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979D036B-8B54-F7DB-ECC1-EA60FCC47AEE}"/>
              </a:ext>
            </a:extLst>
          </p:cNvPr>
          <p:cNvSpPr txBox="1"/>
          <p:nvPr/>
        </p:nvSpPr>
        <p:spPr>
          <a:xfrm>
            <a:off x="1340861" y="1247620"/>
            <a:ext cx="9370008" cy="1685846"/>
          </a:xfrm>
          <a:prstGeom prst="rect">
            <a:avLst/>
          </a:prstGeom>
          <a:noFill/>
        </p:spPr>
        <p:txBody>
          <a:bodyPr wrap="square" rtlCol="0">
            <a:spAutoFit/>
          </a:bodyPr>
          <a:lstStyle/>
          <a:p>
            <a:pPr>
              <a:lnSpc>
                <a:spcPct val="150000"/>
              </a:lnSpc>
            </a:pPr>
            <a:r>
              <a:rPr lang="en-US" altLang="zh-CN" sz="2400"/>
              <a:t>For Multi-access Edge Computing, the users could be anywhere. They can connect to the network through the base station or the cable.  </a:t>
            </a:r>
            <a:endParaRPr lang="en-US" altLang="zh-CN" sz="2400">
              <a:solidFill>
                <a:srgbClr val="333333"/>
              </a:solidFill>
              <a:latin typeface="Arial" panose="020B0604020202020204" pitchFamily="34" charset="0"/>
            </a:endParaRPr>
          </a:p>
        </p:txBody>
      </p:sp>
      <p:sp>
        <p:nvSpPr>
          <p:cNvPr id="256" name="文本框 255">
            <a:extLst>
              <a:ext uri="{FF2B5EF4-FFF2-40B4-BE49-F238E27FC236}">
                <a16:creationId xmlns:a16="http://schemas.microsoft.com/office/drawing/2014/main" id="{D192982D-3AFB-B0EF-0C80-8B8820B0B27A}"/>
              </a:ext>
            </a:extLst>
          </p:cNvPr>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3F15D52D-5074-E7E9-ED1D-70F006B813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EEF805D5-C6DA-64B0-B37F-E3BD9B3B1CCB}"/>
              </a:ext>
            </a:extLst>
          </p:cNvPr>
          <p:cNvSpPr txBox="1"/>
          <p:nvPr/>
        </p:nvSpPr>
        <p:spPr>
          <a:xfrm>
            <a:off x="1306605" y="3631765"/>
            <a:ext cx="5994177" cy="2239844"/>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This drive the latency to minimum and even enable the ability for optimal the model for the better quality of analyze result.</a:t>
            </a:r>
          </a:p>
        </p:txBody>
      </p:sp>
      <p:pic>
        <p:nvPicPr>
          <p:cNvPr id="6" name="图片 5" descr="Multi-access Edge Computing&#10;">
            <a:extLst>
              <a:ext uri="{FF2B5EF4-FFF2-40B4-BE49-F238E27FC236}">
                <a16:creationId xmlns:a16="http://schemas.microsoft.com/office/drawing/2014/main" id="{6CC64239-E41D-1E76-E5E0-0B83066A01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1792" y="2766492"/>
            <a:ext cx="4829321" cy="3924038"/>
          </a:xfrm>
          <a:prstGeom prst="rect">
            <a:avLst/>
          </a:prstGeom>
        </p:spPr>
      </p:pic>
      <p:sp>
        <p:nvSpPr>
          <p:cNvPr id="3" name="灯片编号占位符 2">
            <a:extLst>
              <a:ext uri="{FF2B5EF4-FFF2-40B4-BE49-F238E27FC236}">
                <a16:creationId xmlns:a16="http://schemas.microsoft.com/office/drawing/2014/main" id="{5ECF56A7-2C8A-B318-753B-9A45017A2CA5}"/>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7</a:t>
            </a:fld>
            <a:endParaRPr lang="zh-CN" altLang="en-US"/>
          </a:p>
        </p:txBody>
      </p:sp>
    </p:spTree>
    <p:extLst>
      <p:ext uri="{BB962C8B-B14F-4D97-AF65-F5344CB8AC3E}">
        <p14:creationId xmlns:p14="http://schemas.microsoft.com/office/powerpoint/2010/main" val="235569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p:cNvSpPr txBox="1"/>
          <p:nvPr/>
        </p:nvSpPr>
        <p:spPr>
          <a:xfrm>
            <a:off x="1340861" y="1247620"/>
            <a:ext cx="9370008" cy="1685846"/>
          </a:xfrm>
          <a:prstGeom prst="rect">
            <a:avLst/>
          </a:prstGeom>
          <a:noFill/>
        </p:spPr>
        <p:txBody>
          <a:bodyPr wrap="square" rtlCol="0">
            <a:spAutoFit/>
          </a:bodyPr>
          <a:lstStyle/>
          <a:p>
            <a:pPr>
              <a:lnSpc>
                <a:spcPct val="150000"/>
              </a:lnSpc>
            </a:pPr>
            <a:r>
              <a:rPr lang="en-US" altLang="zh-CN" sz="2400"/>
              <a:t>For Multi-access Edge Computing, the users could be anywhere. They can connect to the network through the base station or the cable.  </a:t>
            </a:r>
            <a:endParaRPr lang="en-US" altLang="zh-CN" sz="2400">
              <a:solidFill>
                <a:srgbClr val="333333"/>
              </a:solidFill>
              <a:latin typeface="Arial" panose="020B0604020202020204" pitchFamily="34" charset="0"/>
            </a:endParaRPr>
          </a:p>
        </p:txBody>
      </p:sp>
      <p:sp>
        <p:nvSpPr>
          <p:cNvPr id="256" name="文本框 255"/>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10611B7D-1407-3308-A5C6-AE5EC6882D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793EDAAE-3623-B6E0-E768-EA076389FF4B}"/>
              </a:ext>
            </a:extLst>
          </p:cNvPr>
          <p:cNvSpPr txBox="1"/>
          <p:nvPr/>
        </p:nvSpPr>
        <p:spPr>
          <a:xfrm>
            <a:off x="1306605" y="3631765"/>
            <a:ext cx="5994177" cy="2239844"/>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This drive the latency to minimum and even enable the ability for optimal the model for the better quality of analyze result.</a:t>
            </a:r>
          </a:p>
        </p:txBody>
      </p:sp>
      <p:pic>
        <p:nvPicPr>
          <p:cNvPr id="6" name="图片 5" descr="Multi-access Edge Computing&#10;">
            <a:extLst>
              <a:ext uri="{FF2B5EF4-FFF2-40B4-BE49-F238E27FC236}">
                <a16:creationId xmlns:a16="http://schemas.microsoft.com/office/drawing/2014/main" id="{71D58568-E215-8F9C-6CB9-52B19774F5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1792" y="2766492"/>
            <a:ext cx="4829321" cy="3924038"/>
          </a:xfrm>
          <a:prstGeom prst="rect">
            <a:avLst/>
          </a:prstGeom>
        </p:spPr>
      </p:pic>
      <p:sp>
        <p:nvSpPr>
          <p:cNvPr id="7" name="矩形 6">
            <a:extLst>
              <a:ext uri="{FF2B5EF4-FFF2-40B4-BE49-F238E27FC236}">
                <a16:creationId xmlns:a16="http://schemas.microsoft.com/office/drawing/2014/main" id="{A357B007-5531-3FC0-8D8B-41DED858438C}"/>
              </a:ext>
            </a:extLst>
          </p:cNvPr>
          <p:cNvSpPr/>
          <p:nvPr/>
        </p:nvSpPr>
        <p:spPr>
          <a:xfrm>
            <a:off x="7250639" y="3111020"/>
            <a:ext cx="732615" cy="31459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000"/>
              <a:t>Image Analyze</a:t>
            </a:r>
            <a:endParaRPr lang="zh-CN" altLang="en-US" sz="1000"/>
          </a:p>
        </p:txBody>
      </p:sp>
      <p:cxnSp>
        <p:nvCxnSpPr>
          <p:cNvPr id="8" name="直接连接符 7">
            <a:extLst>
              <a:ext uri="{FF2B5EF4-FFF2-40B4-BE49-F238E27FC236}">
                <a16:creationId xmlns:a16="http://schemas.microsoft.com/office/drawing/2014/main" id="{DBB8F602-19CF-7ED4-5B5E-14E7FACFB802}"/>
              </a:ext>
            </a:extLst>
          </p:cNvPr>
          <p:cNvCxnSpPr>
            <a:cxnSpLocks/>
          </p:cNvCxnSpPr>
          <p:nvPr/>
        </p:nvCxnSpPr>
        <p:spPr>
          <a:xfrm>
            <a:off x="7925542" y="3695253"/>
            <a:ext cx="499123" cy="0"/>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17EF2E64-6C1F-9278-586F-793E070E1E55}"/>
              </a:ext>
            </a:extLst>
          </p:cNvPr>
          <p:cNvCxnSpPr>
            <a:cxnSpLocks/>
          </p:cNvCxnSpPr>
          <p:nvPr/>
        </p:nvCxnSpPr>
        <p:spPr>
          <a:xfrm>
            <a:off x="9350305" y="3677580"/>
            <a:ext cx="229979" cy="0"/>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 name="直接连接符 9">
            <a:extLst>
              <a:ext uri="{FF2B5EF4-FFF2-40B4-BE49-F238E27FC236}">
                <a16:creationId xmlns:a16="http://schemas.microsoft.com/office/drawing/2014/main" id="{3923A701-257B-2FD6-A11D-24F85FFA16F9}"/>
              </a:ext>
            </a:extLst>
          </p:cNvPr>
          <p:cNvCxnSpPr>
            <a:cxnSpLocks/>
          </p:cNvCxnSpPr>
          <p:nvPr/>
        </p:nvCxnSpPr>
        <p:spPr>
          <a:xfrm>
            <a:off x="10382457" y="3264222"/>
            <a:ext cx="788519" cy="0"/>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11" name="矩形 10">
            <a:extLst>
              <a:ext uri="{FF2B5EF4-FFF2-40B4-BE49-F238E27FC236}">
                <a16:creationId xmlns:a16="http://schemas.microsoft.com/office/drawing/2014/main" id="{F1ED5A85-048D-0795-DF2D-81064F971D54}"/>
              </a:ext>
            </a:extLst>
          </p:cNvPr>
          <p:cNvSpPr/>
          <p:nvPr/>
        </p:nvSpPr>
        <p:spPr>
          <a:xfrm>
            <a:off x="11155865" y="3043684"/>
            <a:ext cx="732615" cy="46196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000"/>
              <a:t>Image Analyze</a:t>
            </a:r>
          </a:p>
          <a:p>
            <a:pPr algn="ctr"/>
            <a:r>
              <a:rPr lang="en-US" altLang="zh-CN" sz="1000"/>
              <a:t>Service</a:t>
            </a:r>
            <a:endParaRPr lang="zh-CN" altLang="en-US" sz="1000"/>
          </a:p>
        </p:txBody>
      </p:sp>
      <p:sp>
        <p:nvSpPr>
          <p:cNvPr id="32" name="矩形 31">
            <a:extLst>
              <a:ext uri="{FF2B5EF4-FFF2-40B4-BE49-F238E27FC236}">
                <a16:creationId xmlns:a16="http://schemas.microsoft.com/office/drawing/2014/main" id="{B7C703B9-8791-7D51-90E9-0C55A50CF160}"/>
              </a:ext>
            </a:extLst>
          </p:cNvPr>
          <p:cNvSpPr/>
          <p:nvPr/>
        </p:nvSpPr>
        <p:spPr>
          <a:xfrm>
            <a:off x="7241732" y="3967229"/>
            <a:ext cx="732615" cy="3145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Video Analyze</a:t>
            </a:r>
            <a:endParaRPr lang="zh-CN" altLang="en-US" sz="1000"/>
          </a:p>
        </p:txBody>
      </p:sp>
      <p:cxnSp>
        <p:nvCxnSpPr>
          <p:cNvPr id="14" name="直接连接符 13">
            <a:extLst>
              <a:ext uri="{FF2B5EF4-FFF2-40B4-BE49-F238E27FC236}">
                <a16:creationId xmlns:a16="http://schemas.microsoft.com/office/drawing/2014/main" id="{6067DD0E-A75C-DF50-8F3D-509632766821}"/>
              </a:ext>
            </a:extLst>
          </p:cNvPr>
          <p:cNvCxnSpPr/>
          <p:nvPr/>
        </p:nvCxnSpPr>
        <p:spPr>
          <a:xfrm flipV="1">
            <a:off x="7969617" y="3190536"/>
            <a:ext cx="472227" cy="1319773"/>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673A253A-67D8-C58B-AA57-13C147604CEC}"/>
              </a:ext>
            </a:extLst>
          </p:cNvPr>
          <p:cNvCxnSpPr>
            <a:cxnSpLocks/>
          </p:cNvCxnSpPr>
          <p:nvPr/>
        </p:nvCxnSpPr>
        <p:spPr>
          <a:xfrm flipV="1">
            <a:off x="7955059" y="4485194"/>
            <a:ext cx="455323" cy="55595"/>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sp>
        <p:nvSpPr>
          <p:cNvPr id="33" name="矩形 32">
            <a:extLst>
              <a:ext uri="{FF2B5EF4-FFF2-40B4-BE49-F238E27FC236}">
                <a16:creationId xmlns:a16="http://schemas.microsoft.com/office/drawing/2014/main" id="{FE70C084-5217-5640-6DBA-8338F195C9FE}"/>
              </a:ext>
            </a:extLst>
          </p:cNvPr>
          <p:cNvSpPr/>
          <p:nvPr/>
        </p:nvSpPr>
        <p:spPr>
          <a:xfrm>
            <a:off x="8533981" y="2889453"/>
            <a:ext cx="808294"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Video Analyze Svc. Part 1</a:t>
            </a:r>
            <a:endParaRPr lang="zh-CN" altLang="en-US" sz="1000"/>
          </a:p>
        </p:txBody>
      </p:sp>
      <p:sp>
        <p:nvSpPr>
          <p:cNvPr id="18" name="矩形 17">
            <a:extLst>
              <a:ext uri="{FF2B5EF4-FFF2-40B4-BE49-F238E27FC236}">
                <a16:creationId xmlns:a16="http://schemas.microsoft.com/office/drawing/2014/main" id="{CBEEC253-B6D5-A4C5-B40F-4FEF7FB888AF}"/>
              </a:ext>
            </a:extLst>
          </p:cNvPr>
          <p:cNvSpPr/>
          <p:nvPr/>
        </p:nvSpPr>
        <p:spPr>
          <a:xfrm>
            <a:off x="8471164" y="4283407"/>
            <a:ext cx="808294"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Video Analyze Svc. Part 2</a:t>
            </a:r>
            <a:endParaRPr lang="zh-CN" altLang="en-US" sz="1000"/>
          </a:p>
        </p:txBody>
      </p:sp>
      <p:cxnSp>
        <p:nvCxnSpPr>
          <p:cNvPr id="19" name="直接连接符 18">
            <a:extLst>
              <a:ext uri="{FF2B5EF4-FFF2-40B4-BE49-F238E27FC236}">
                <a16:creationId xmlns:a16="http://schemas.microsoft.com/office/drawing/2014/main" id="{C8A51FBF-EEF3-BAF0-FE42-0BCF5EB6067E}"/>
              </a:ext>
            </a:extLst>
          </p:cNvPr>
          <p:cNvCxnSpPr>
            <a:cxnSpLocks/>
          </p:cNvCxnSpPr>
          <p:nvPr/>
        </p:nvCxnSpPr>
        <p:spPr>
          <a:xfrm flipV="1">
            <a:off x="9339105" y="5046710"/>
            <a:ext cx="241179" cy="498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21" name="直接连接符 20">
            <a:extLst>
              <a:ext uri="{FF2B5EF4-FFF2-40B4-BE49-F238E27FC236}">
                <a16:creationId xmlns:a16="http://schemas.microsoft.com/office/drawing/2014/main" id="{B54DFDE7-D9C8-EE16-4468-72B118330746}"/>
              </a:ext>
            </a:extLst>
          </p:cNvPr>
          <p:cNvCxnSpPr>
            <a:cxnSpLocks/>
          </p:cNvCxnSpPr>
          <p:nvPr/>
        </p:nvCxnSpPr>
        <p:spPr>
          <a:xfrm flipV="1">
            <a:off x="9339105" y="3718075"/>
            <a:ext cx="241179" cy="498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22" name="直接连接符 21">
            <a:extLst>
              <a:ext uri="{FF2B5EF4-FFF2-40B4-BE49-F238E27FC236}">
                <a16:creationId xmlns:a16="http://schemas.microsoft.com/office/drawing/2014/main" id="{9EE42E31-9D87-862C-474F-C76E8C63DFF0}"/>
              </a:ext>
            </a:extLst>
          </p:cNvPr>
          <p:cNvCxnSpPr>
            <a:cxnSpLocks/>
          </p:cNvCxnSpPr>
          <p:nvPr/>
        </p:nvCxnSpPr>
        <p:spPr>
          <a:xfrm>
            <a:off x="10356146" y="5905134"/>
            <a:ext cx="799719" cy="0"/>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sp>
        <p:nvSpPr>
          <p:cNvPr id="24" name="矩形 23">
            <a:extLst>
              <a:ext uri="{FF2B5EF4-FFF2-40B4-BE49-F238E27FC236}">
                <a16:creationId xmlns:a16="http://schemas.microsoft.com/office/drawing/2014/main" id="{14992B2D-0DF4-91AC-DC86-9BB72B84DC1B}"/>
              </a:ext>
            </a:extLst>
          </p:cNvPr>
          <p:cNvSpPr/>
          <p:nvPr/>
        </p:nvSpPr>
        <p:spPr>
          <a:xfrm>
            <a:off x="11130867" y="5731207"/>
            <a:ext cx="758297" cy="4217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t>Machine Learning</a:t>
            </a:r>
            <a:endParaRPr lang="zh-CN" altLang="en-US" sz="1000"/>
          </a:p>
        </p:txBody>
      </p:sp>
      <p:sp>
        <p:nvSpPr>
          <p:cNvPr id="3" name="灯片编号占位符 2">
            <a:extLst>
              <a:ext uri="{FF2B5EF4-FFF2-40B4-BE49-F238E27FC236}">
                <a16:creationId xmlns:a16="http://schemas.microsoft.com/office/drawing/2014/main" id="{B965F2CD-98BE-6CE1-3A24-F5D4A1094D2C}"/>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8</a:t>
            </a:fld>
            <a:endParaRPr lang="zh-CN" altLang="en-US"/>
          </a:p>
        </p:txBody>
      </p:sp>
    </p:spTree>
    <p:extLst>
      <p:ext uri="{BB962C8B-B14F-4D97-AF65-F5344CB8AC3E}">
        <p14:creationId xmlns:p14="http://schemas.microsoft.com/office/powerpoint/2010/main" val="323886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09208F40-A835-1187-09D4-AED12B7D4DA1}"/>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BBA77391-D220-7369-FC42-FACE63EB3FEC}"/>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C0B25D8F-AF39-B33C-EAFD-10970D14D693}"/>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1D123172-B485-89EA-79E9-E91F72B95B2C}"/>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FF2074F-B0A8-CAD0-5EC3-3FC92F436C3C}"/>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EDFB2C42-8E2B-588D-FDDA-6053F69929F4}"/>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DECFDE6C-F742-11CC-1036-5D23039AD6E4}"/>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4DD404D6-24F9-2A95-1178-8B4D8513D049}"/>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B460623B-542A-75B8-770B-F5F24DE7443A}"/>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1B274DBC-6DB3-F4D6-158D-6B6284EDDDBC}"/>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D441094C-4BAD-D63B-FE76-36377624553C}"/>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D3578C0B-A085-87CC-639D-08BF355F6C55}"/>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11377E0A-84AE-9418-1FD6-96ED38FEF129}"/>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28A775BE-0492-CE38-A722-4D720AA8AD50}"/>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F0B579C5-F335-3CF5-78F6-C010C2C791DA}"/>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1800E8BC-CCDE-A39B-85B2-A34AC4F918A6}"/>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23A86A30-4D6F-3235-746E-8F565EFF6BE1}"/>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A413F379-1BD2-FA5E-2CBB-5C2A5B06009C}"/>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0C030AF-BE9A-FC18-962B-15819E7CE53B}"/>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E588A43C-9E69-547E-F60D-1D5822C62699}"/>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F195B2E2-D288-0A97-4B08-B692BF929E54}"/>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9137E824-8A6E-F9DD-8108-73011B0AAF76}"/>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E00417AA-C3A2-81C6-026F-61C3C0E6B0AC}"/>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E5030D25-5FC2-B753-1D74-A424E855D767}"/>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4663CCA8-AEBA-6C6D-7721-A38280A38E7A}"/>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44C9ADA4-36FF-3405-CAE2-B9AAFE62C24A}"/>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E6506ABD-3209-031B-E50A-D91192C1508C}"/>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126DDBB1-C178-1CBB-AE71-5B70D10D51FE}"/>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00B737B9-47C3-06C4-BB44-3F8927C6C366}"/>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6D285E76-1BB8-532F-587A-9BA4DCF9047F}"/>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1EAA47B1-C26D-7730-9C94-05794821C785}"/>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657BE4CD-19B2-FFF1-AE73-4CD8BE6D7B7C}"/>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FDC36750-8565-8F4E-E844-C3434F01DD02}"/>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73D1F1E6-2D9E-4111-DD34-F565579C1ABA}"/>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D9E1DBBB-37B6-EE28-6979-FEA796EC5376}"/>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94414C76-D064-B64F-5E9F-27EBFA3F6798}"/>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D772493B-B249-98B4-C0BB-5A0A28EA69EF}"/>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DB100D6E-82A3-61F8-7D91-47DED453D539}"/>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C4CFD8AE-9657-E616-A462-354148C7EBCB}"/>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976A3764-4B8F-19BE-4C45-EB0C4E9EDD80}"/>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CD10B53D-FEC8-B0E3-8112-FDE52ADD965D}"/>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F52DE20A-2846-BF62-2F2C-228C987572E8}"/>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B80651D1-4893-2F29-13E8-C2DAC59EF483}"/>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D014F577-C937-CA44-D4EE-928F1721ADC6}"/>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BA55B8C9-CD70-D094-ED96-F9E41E30E4B9}"/>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46E7A71A-37F6-5AC8-5121-30FB5446E5F5}"/>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9CAB0D1F-3EF6-60BE-FE6B-D0E1CC4898D1}"/>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C6979F1A-CB99-0FC7-8A20-53A3EDC1B96F}"/>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7B80BBB2-F591-D019-5FA8-5586AA6B1533}"/>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D1493048-F002-A131-7B89-9A7A90B23745}"/>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7BA1F5FD-D45B-B683-896A-E71717AB2C99}"/>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2B086D1D-AA2E-7CCB-F395-4D50178122E8}"/>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300E114E-18B7-CC40-EB42-A202CC9FD851}"/>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75680AD4-E736-6DB8-2899-581907F95828}"/>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B6BF0AA6-0F41-15B5-BEB9-0170A9F13C95}"/>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09DEF4D7-17D3-A4B5-4DEC-69B774CB5C76}"/>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CBAE296D-F2D6-C496-FE5B-42F820EE0488}"/>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5FEC31CD-D35A-9621-FA2F-B67D50F92801}"/>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FAFCBF0D-70BD-7BEB-8E17-11AFE48D41FF}"/>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1BC02DF9-DDBF-C3A5-657A-4A52C85C9834}"/>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277011DC-3244-E54C-C5DB-10095F021ED5}"/>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A89AF796-0BA4-E480-87DF-F2B88AF95AE6}"/>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16D4A464-2462-ED4D-7B30-516D9C392899}"/>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5CB5B46A-8316-820A-F958-9D0F2177B8F8}"/>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112120FD-3731-B94E-3D46-5E61A0D621A8}"/>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3C45A019-451E-3773-7D5B-52E61FF84ECF}"/>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F51718D7-CA42-9074-F973-E88009BF40A6}"/>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87301743-FE3C-EFA0-8AEC-DCF786528858}"/>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10B6E567-60A8-87BC-A430-E2CEF602908C}"/>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D1BCA527-1D6A-D781-96B5-C62DF09E88D8}"/>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61A14A2C-9A51-BD40-DF57-9E8A1AE9E05C}"/>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CF946E61-3F9B-D7ED-B62F-C1229D2089FC}"/>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74E935C5-C0D0-ADE6-8ACB-EB8CBABBAE69}"/>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7FCDAFCD-63E5-0835-7C14-286ED70F5E98}"/>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C13E199-D98F-7694-5F04-5A1BA2FEC424}"/>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AD90EA58-1B99-2964-41F9-43388DE94B55}"/>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5561966A-20D3-8836-A2DE-B483518F680E}"/>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7988CCCB-E1EA-595C-454F-C0C84A02A72D}"/>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3F71B37D-FEBD-8920-C04D-DD84E02EA2DA}"/>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0F10AC74-F9BE-11FA-6C51-118395E59B60}"/>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858396A6-AD67-D173-C478-FB0AAFBE670C}"/>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CBE8BC30-9330-9EA1-570A-B92C91FE40D6}"/>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9F4BB7BF-0F49-017F-9CC0-480186F76A5E}"/>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DDDF5CB1-463D-7358-6535-73FEAF950F83}"/>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D58B03CF-1209-354D-4042-2CBFC2F135D5}"/>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4688DFB8-1CEE-1F41-4CF4-90E5D775314B}"/>
              </a:ext>
            </a:extLst>
          </p:cNvPr>
          <p:cNvSpPr txBox="1"/>
          <p:nvPr/>
        </p:nvSpPr>
        <p:spPr>
          <a:xfrm>
            <a:off x="1340860" y="1247620"/>
            <a:ext cx="9591299" cy="2793842"/>
          </a:xfrm>
          <a:prstGeom prst="rect">
            <a:avLst/>
          </a:prstGeom>
          <a:noFill/>
        </p:spPr>
        <p:txBody>
          <a:bodyPr wrap="square" rtlCol="0">
            <a:spAutoFit/>
          </a:bodyPr>
          <a:lstStyle/>
          <a:p>
            <a:pPr>
              <a:lnSpc>
                <a:spcPct val="150000"/>
              </a:lnSpc>
            </a:pPr>
            <a:r>
              <a:rPr lang="en-US" altLang="zh-CN" sz="2400"/>
              <a:t>Scheduling in multi-access edge computing involves assigning computation tasks to edge servers, installing service to edge servers, managing dataflow, allocating user to edge servers and so on.</a:t>
            </a:r>
          </a:p>
          <a:p>
            <a:pPr>
              <a:lnSpc>
                <a:spcPct val="150000"/>
              </a:lnSpc>
            </a:pPr>
            <a:endParaRPr lang="en-US" altLang="zh-CN" sz="2400"/>
          </a:p>
          <a:p>
            <a:pPr>
              <a:lnSpc>
                <a:spcPct val="150000"/>
              </a:lnSpc>
            </a:pPr>
            <a:r>
              <a:rPr lang="en-US" altLang="zh-CN" sz="2400"/>
              <a:t>Considering energy efficiency, latency, QoE, utility and more.</a:t>
            </a:r>
            <a:endParaRPr lang="en-US" altLang="zh-CN" sz="2400">
              <a:solidFill>
                <a:srgbClr val="333333"/>
              </a:solidFill>
              <a:latin typeface="Arial" panose="020B0604020202020204" pitchFamily="34" charset="0"/>
            </a:endParaRPr>
          </a:p>
        </p:txBody>
      </p:sp>
      <p:sp>
        <p:nvSpPr>
          <p:cNvPr id="256" name="文本框 255">
            <a:extLst>
              <a:ext uri="{FF2B5EF4-FFF2-40B4-BE49-F238E27FC236}">
                <a16:creationId xmlns:a16="http://schemas.microsoft.com/office/drawing/2014/main" id="{C5B13ECF-256D-53EF-575B-C6C2D0F062E6}"/>
              </a:ext>
            </a:extLst>
          </p:cNvPr>
          <p:cNvSpPr txBox="1"/>
          <p:nvPr/>
        </p:nvSpPr>
        <p:spPr>
          <a:xfrm>
            <a:off x="2343705" y="400259"/>
            <a:ext cx="6914597" cy="707886"/>
          </a:xfrm>
          <a:prstGeom prst="rect">
            <a:avLst/>
          </a:prstGeom>
          <a:noFill/>
        </p:spPr>
        <p:txBody>
          <a:bodyPr wrap="square" rtlCol="0">
            <a:spAutoFit/>
          </a:bodyPr>
          <a:lstStyle/>
          <a:p>
            <a:pPr algn="ctr"/>
            <a:r>
              <a:rPr lang="en-US" altLang="zh-CN" sz="4000"/>
              <a:t>Background Knowledge</a:t>
            </a:r>
            <a:endParaRPr lang="zh-CN" altLang="en-US" sz="4000"/>
          </a:p>
        </p:txBody>
      </p:sp>
      <p:sp>
        <p:nvSpPr>
          <p:cNvPr id="2" name="AutoShape 2">
            <a:extLst>
              <a:ext uri="{FF2B5EF4-FFF2-40B4-BE49-F238E27FC236}">
                <a16:creationId xmlns:a16="http://schemas.microsoft.com/office/drawing/2014/main" id="{FBB81683-0951-9BD2-3DF3-8014862063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3492B12E-38DB-1139-5F06-D8D6471CF43C}"/>
              </a:ext>
            </a:extLst>
          </p:cNvPr>
          <p:cNvSpPr txBox="1"/>
          <p:nvPr/>
        </p:nvSpPr>
        <p:spPr>
          <a:xfrm>
            <a:off x="1229135" y="4363565"/>
            <a:ext cx="9470112" cy="1685846"/>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Manager have different methods to offload the task, including convex optimization, heuristic algorithm, machine learning, game theory, federated learning and other methods.</a:t>
            </a:r>
          </a:p>
        </p:txBody>
      </p:sp>
      <p:sp>
        <p:nvSpPr>
          <p:cNvPr id="3" name="灯片编号占位符 2">
            <a:extLst>
              <a:ext uri="{FF2B5EF4-FFF2-40B4-BE49-F238E27FC236}">
                <a16:creationId xmlns:a16="http://schemas.microsoft.com/office/drawing/2014/main" id="{68B96EE3-9DBC-37AA-AEAE-8C267D098890}"/>
              </a:ext>
            </a:extLst>
          </p:cNvPr>
          <p:cNvSpPr>
            <a:spLocks noGrp="1"/>
          </p:cNvSpPr>
          <p:nvPr>
            <p:ph type="sldNum" sz="quarter" idx="12"/>
          </p:nvPr>
        </p:nvSpPr>
        <p:spPr>
          <a:xfrm>
            <a:off x="8610600" y="6356350"/>
            <a:ext cx="2743200" cy="365125"/>
          </a:xfrm>
        </p:spPr>
        <p:txBody>
          <a:bodyPr/>
          <a:lstStyle/>
          <a:p>
            <a:fld id="{B9E38970-8790-42ED-BDAA-B4F075DE2BCF}" type="slidenum">
              <a:rPr lang="zh-CN" altLang="en-US" smtClean="0"/>
              <a:t>9</a:t>
            </a:fld>
            <a:endParaRPr lang="zh-CN" altLang="en-US"/>
          </a:p>
        </p:txBody>
      </p:sp>
    </p:spTree>
    <p:extLst>
      <p:ext uri="{BB962C8B-B14F-4D97-AF65-F5344CB8AC3E}">
        <p14:creationId xmlns:p14="http://schemas.microsoft.com/office/powerpoint/2010/main" val="1137707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10101</TotalTime>
  <Words>1492</Words>
  <Application>Microsoft Office PowerPoint</Application>
  <PresentationFormat>宽屏</PresentationFormat>
  <Paragraphs>413</Paragraphs>
  <Slides>34</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24 LED</vt:lpstr>
      <vt:lpstr>LinLibertineT</vt:lpstr>
      <vt:lpstr>NimbusRomNo9L-Regu</vt:lpstr>
      <vt:lpstr>等线</vt:lpstr>
      <vt:lpstr>Arial</vt:lpstr>
      <vt:lpstr>Arial Black</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juseice juseice</cp:lastModifiedBy>
  <cp:revision>298</cp:revision>
  <dcterms:created xsi:type="dcterms:W3CDTF">2016-01-18T12:33:30Z</dcterms:created>
  <dcterms:modified xsi:type="dcterms:W3CDTF">2024-11-11T22:46:26Z</dcterms:modified>
</cp:coreProperties>
</file>