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5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6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2" r:id="rId6"/>
    <p:sldId id="308" r:id="rId7"/>
    <p:sldId id="309" r:id="rId8"/>
    <p:sldId id="310" r:id="rId9"/>
    <p:sldId id="311" r:id="rId10"/>
    <p:sldId id="313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19" autoAdjust="0"/>
  </p:normalViewPr>
  <p:slideViewPr>
    <p:cSldViewPr snapToGrid="0">
      <p:cViewPr varScale="1">
        <p:scale>
          <a:sx n="160" d="100"/>
          <a:sy n="160" d="100"/>
        </p:scale>
        <p:origin x="10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Bartlette" userId="edd625447499475a" providerId="LiveId" clId="{E7CF4BDB-819F-4817-AE70-6DBAA1FF9FC7}"/>
    <pc:docChg chg="undo custSel addSld modSld">
      <pc:chgData name="Kai Bartlette" userId="edd625447499475a" providerId="LiveId" clId="{E7CF4BDB-819F-4817-AE70-6DBAA1FF9FC7}" dt="2022-05-06T18:48:28.803" v="131" actId="20577"/>
      <pc:docMkLst>
        <pc:docMk/>
      </pc:docMkLst>
      <pc:sldChg chg="modSp mod chgLayout">
        <pc:chgData name="Kai Bartlette" userId="edd625447499475a" providerId="LiveId" clId="{E7CF4BDB-819F-4817-AE70-6DBAA1FF9FC7}" dt="2022-05-06T18:35:44.308" v="1" actId="700"/>
        <pc:sldMkLst>
          <pc:docMk/>
          <pc:sldMk cId="871514825" sldId="315"/>
        </pc:sldMkLst>
        <pc:spChg chg="mod ord">
          <ac:chgData name="Kai Bartlette" userId="edd625447499475a" providerId="LiveId" clId="{E7CF4BDB-819F-4817-AE70-6DBAA1FF9FC7}" dt="2022-05-06T18:35:44.308" v="1" actId="700"/>
          <ac:spMkLst>
            <pc:docMk/>
            <pc:sldMk cId="871514825" sldId="315"/>
            <ac:spMk id="2" creationId="{5DFA0EFE-A3A7-2C02-F9E1-EEBFC1AE8105}"/>
          </ac:spMkLst>
        </pc:spChg>
        <pc:picChg chg="mod ord">
          <ac:chgData name="Kai Bartlette" userId="edd625447499475a" providerId="LiveId" clId="{E7CF4BDB-819F-4817-AE70-6DBAA1FF9FC7}" dt="2022-05-06T18:35:44.308" v="1" actId="700"/>
          <ac:picMkLst>
            <pc:docMk/>
            <pc:sldMk cId="871514825" sldId="315"/>
            <ac:picMk id="10" creationId="{88666CBE-9213-A88C-C56A-57479E5145F3}"/>
          </ac:picMkLst>
        </pc:picChg>
      </pc:sldChg>
      <pc:sldChg chg="addSp delSp modSp add mod">
        <pc:chgData name="Kai Bartlette" userId="edd625447499475a" providerId="LiveId" clId="{E7CF4BDB-819F-4817-AE70-6DBAA1FF9FC7}" dt="2022-05-06T18:48:28.803" v="131" actId="20577"/>
        <pc:sldMkLst>
          <pc:docMk/>
          <pc:sldMk cId="2083502915" sldId="316"/>
        </pc:sldMkLst>
        <pc:spChg chg="mod">
          <ac:chgData name="Kai Bartlette" userId="edd625447499475a" providerId="LiveId" clId="{E7CF4BDB-819F-4817-AE70-6DBAA1FF9FC7}" dt="2022-05-06T18:37:11.680" v="8" actId="20577"/>
          <ac:spMkLst>
            <pc:docMk/>
            <pc:sldMk cId="2083502915" sldId="316"/>
            <ac:spMk id="2" creationId="{5DFA0EFE-A3A7-2C02-F9E1-EEBFC1AE8105}"/>
          </ac:spMkLst>
        </pc:spChg>
        <pc:spChg chg="add mod">
          <ac:chgData name="Kai Bartlette" userId="edd625447499475a" providerId="LiveId" clId="{E7CF4BDB-819F-4817-AE70-6DBAA1FF9FC7}" dt="2022-05-06T18:48:28.803" v="131" actId="20577"/>
          <ac:spMkLst>
            <pc:docMk/>
            <pc:sldMk cId="2083502915" sldId="316"/>
            <ac:spMk id="4" creationId="{4E897CC0-295C-E3A0-2FD5-A0413CB1BF3C}"/>
          </ac:spMkLst>
        </pc:spChg>
        <pc:grpChg chg="del">
          <ac:chgData name="Kai Bartlette" userId="edd625447499475a" providerId="LiveId" clId="{E7CF4BDB-819F-4817-AE70-6DBAA1FF9FC7}" dt="2022-05-06T18:37:58.529" v="12" actId="478"/>
          <ac:grpSpMkLst>
            <pc:docMk/>
            <pc:sldMk cId="2083502915" sldId="316"/>
            <ac:grpSpMk id="15" creationId="{6538B54D-D870-478F-DF6F-A32320E88977}"/>
          </ac:grpSpMkLst>
        </pc:grpChg>
        <pc:picChg chg="del">
          <ac:chgData name="Kai Bartlette" userId="edd625447499475a" providerId="LiveId" clId="{E7CF4BDB-819F-4817-AE70-6DBAA1FF9FC7}" dt="2022-05-06T18:37:20.769" v="9" actId="478"/>
          <ac:picMkLst>
            <pc:docMk/>
            <pc:sldMk cId="2083502915" sldId="316"/>
            <ac:picMk id="8" creationId="{CD3B60BF-C96B-0E9A-BF1E-F1DCEE4278E3}"/>
          </ac:picMkLst>
        </pc:picChg>
        <pc:picChg chg="del">
          <ac:chgData name="Kai Bartlette" userId="edd625447499475a" providerId="LiveId" clId="{E7CF4BDB-819F-4817-AE70-6DBAA1FF9FC7}" dt="2022-05-06T18:37:22.460" v="10" actId="478"/>
          <ac:picMkLst>
            <pc:docMk/>
            <pc:sldMk cId="2083502915" sldId="316"/>
            <ac:picMk id="10" creationId="{88666CBE-9213-A88C-C56A-57479E5145F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New Hampshire, Kentucky and north Carolina have the highest numbers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Utah, California and new Mexico have the lowest numbers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2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2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Median number of packs per capita from 1985 - 1995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1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1" custScaleX="204412" custScaleY="192204" custLinFactNeighborX="-2394" custLinFactNeighborY="6588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</dgm:spPr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1" custLinFactNeighborX="-838" custLinFactNeighborY="-38652">
        <dgm:presLayoutVars>
          <dgm:chMax val="1"/>
          <dgm:chPref val="1"/>
        </dgm:presLayoutVars>
      </dgm:prSet>
      <dgm:spPr/>
    </dgm:pt>
  </dgm:ptLst>
  <dgm:cxnLst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CAA69F-2515-4B8B-9CFB-A8DD1277BE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 expect pack consumption to decrease by .04 for every one unit increase in price</a:t>
          </a:r>
        </a:p>
      </dgm:t>
    </dgm:pt>
    <dgm:pt modelId="{A1D966A4-79C6-424A-8145-2877CED99097}" type="parTrans" cxnId="{A5E8B9F7-E9EE-4A9C-B6DF-A5C96346A90A}">
      <dgm:prSet/>
      <dgm:spPr/>
      <dgm:t>
        <a:bodyPr/>
        <a:lstStyle/>
        <a:p>
          <a:endParaRPr lang="en-US"/>
        </a:p>
      </dgm:t>
    </dgm:pt>
    <dgm:pt modelId="{3752F64C-C0B6-4020-B3C3-2ABCC90B5DE1}" type="sibTrans" cxnId="{A5E8B9F7-E9EE-4A9C-B6DF-A5C96346A90A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5FC720B7-9509-4E5C-9A9F-B58931054192}" type="pres">
      <dgm:prSet presAssocID="{83CAA69F-2515-4B8B-9CFB-A8DD1277BEAE}" presName="compNode" presStyleCnt="0"/>
      <dgm:spPr/>
    </dgm:pt>
    <dgm:pt modelId="{28C97F46-793C-432C-B1BB-E76C808A4430}" type="pres">
      <dgm:prSet presAssocID="{83CAA69F-2515-4B8B-9CFB-A8DD1277BEAE}" presName="iconBgRect" presStyleLbl="bgShp" presStyleIdx="0" presStyleCnt="1"/>
      <dgm:spPr>
        <a:prstGeom prst="round2DiagRect">
          <a:avLst>
            <a:gd name="adj1" fmla="val 29727"/>
            <a:gd name="adj2" fmla="val 0"/>
          </a:avLst>
        </a:prstGeom>
      </dgm:spPr>
    </dgm:pt>
    <dgm:pt modelId="{2BAE9A17-098C-4C42-BC98-844E178D8239}" type="pres">
      <dgm:prSet presAssocID="{83CAA69F-2515-4B8B-9CFB-A8DD1277BEA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 with solid fill"/>
        </a:ext>
      </dgm:extLst>
    </dgm:pt>
    <dgm:pt modelId="{B763D304-5E2B-4D12-8DA3-7C4C4F39645B}" type="pres">
      <dgm:prSet presAssocID="{83CAA69F-2515-4B8B-9CFB-A8DD1277BEAE}" presName="spaceRect" presStyleCnt="0"/>
      <dgm:spPr/>
    </dgm:pt>
    <dgm:pt modelId="{022DFC72-C955-4ADB-B99B-742D3E293F32}" type="pres">
      <dgm:prSet presAssocID="{83CAA69F-2515-4B8B-9CFB-A8DD1277BEAE}" presName="textRect" presStyleLbl="revTx" presStyleIdx="0" presStyleCnt="1" custLinFactNeighborX="-838" custLinFactNeighborY="-43182">
        <dgm:presLayoutVars>
          <dgm:chMax val="1"/>
          <dgm:chPref val="1"/>
        </dgm:presLayoutVars>
      </dgm:prSet>
      <dgm:spPr/>
    </dgm:pt>
  </dgm:ptLst>
  <dgm:cxnLst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0538C2D5-AE80-4410-A15D-CE17073AE9CA}" type="presOf" srcId="{83CAA69F-2515-4B8B-9CFB-A8DD1277BEAE}" destId="{022DFC72-C955-4ADB-B99B-742D3E293F32}" srcOrd="0" destOrd="0" presId="urn:microsoft.com/office/officeart/2018/5/layout/IconLeafLabelList"/>
    <dgm:cxn modelId="{A5E8B9F7-E9EE-4A9C-B6DF-A5C96346A90A}" srcId="{01A66772-F185-4D58-B8BB-E9370D7A7A2B}" destId="{83CAA69F-2515-4B8B-9CFB-A8DD1277BEAE}" srcOrd="0" destOrd="0" parTransId="{A1D966A4-79C6-424A-8145-2877CED99097}" sibTransId="{3752F64C-C0B6-4020-B3C3-2ABCC90B5DE1}"/>
    <dgm:cxn modelId="{1CAA30A8-DEEF-4FC7-8E1C-6ABEB24DE4AE}" type="presParOf" srcId="{B6056BFB-47D7-4C5F-BA11-2CB63C56A52D}" destId="{5FC720B7-9509-4E5C-9A9F-B58931054192}" srcOrd="0" destOrd="0" presId="urn:microsoft.com/office/officeart/2018/5/layout/IconLeafLabelList"/>
    <dgm:cxn modelId="{972EFD7C-D80C-4044-A01D-4560AFB21798}" type="presParOf" srcId="{5FC720B7-9509-4E5C-9A9F-B58931054192}" destId="{28C97F46-793C-432C-B1BB-E76C808A4430}" srcOrd="0" destOrd="0" presId="urn:microsoft.com/office/officeart/2018/5/layout/IconLeafLabelList"/>
    <dgm:cxn modelId="{A5EBBF1E-A76A-432D-8856-EF33C4A2DF58}" type="presParOf" srcId="{5FC720B7-9509-4E5C-9A9F-B58931054192}" destId="{2BAE9A17-098C-4C42-BC98-844E178D8239}" srcOrd="1" destOrd="0" presId="urn:microsoft.com/office/officeart/2018/5/layout/IconLeafLabelList"/>
    <dgm:cxn modelId="{B7D55C1B-C0BF-4EDA-897E-E8939FD65968}" type="presParOf" srcId="{5FC720B7-9509-4E5C-9A9F-B58931054192}" destId="{B763D304-5E2B-4D12-8DA3-7C4C4F39645B}" srcOrd="2" destOrd="0" presId="urn:microsoft.com/office/officeart/2018/5/layout/IconLeafLabelList"/>
    <dgm:cxn modelId="{B2EFE899-1E21-4048-A77E-7C759142D416}" type="presParOf" srcId="{5FC720B7-9509-4E5C-9A9F-B58931054192}" destId="{022DFC72-C955-4ADB-B99B-742D3E293F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CAA69F-2515-4B8B-9CFB-A8DD1277BE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Packs per capita dropped significantly between 1985 and 1995</a:t>
          </a:r>
        </a:p>
      </dgm:t>
    </dgm:pt>
    <dgm:pt modelId="{A1D966A4-79C6-424A-8145-2877CED99097}" type="parTrans" cxnId="{A5E8B9F7-E9EE-4A9C-B6DF-A5C96346A90A}">
      <dgm:prSet/>
      <dgm:spPr/>
      <dgm:t>
        <a:bodyPr/>
        <a:lstStyle/>
        <a:p>
          <a:endParaRPr lang="en-US"/>
        </a:p>
      </dgm:t>
    </dgm:pt>
    <dgm:pt modelId="{3752F64C-C0B6-4020-B3C3-2ABCC90B5DE1}" type="sibTrans" cxnId="{A5E8B9F7-E9EE-4A9C-B6DF-A5C96346A90A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5FC720B7-9509-4E5C-9A9F-B58931054192}" type="pres">
      <dgm:prSet presAssocID="{83CAA69F-2515-4B8B-9CFB-A8DD1277BEAE}" presName="compNode" presStyleCnt="0"/>
      <dgm:spPr/>
    </dgm:pt>
    <dgm:pt modelId="{28C97F46-793C-432C-B1BB-E76C808A4430}" type="pres">
      <dgm:prSet presAssocID="{83CAA69F-2515-4B8B-9CFB-A8DD1277BEAE}" presName="iconBgRect" presStyleLbl="bgShp" presStyleIdx="0" presStyleCnt="1"/>
      <dgm:spPr>
        <a:prstGeom prst="round2DiagRect">
          <a:avLst>
            <a:gd name="adj1" fmla="val 29727"/>
            <a:gd name="adj2" fmla="val 0"/>
          </a:avLst>
        </a:prstGeom>
      </dgm:spPr>
    </dgm:pt>
    <dgm:pt modelId="{2BAE9A17-098C-4C42-BC98-844E178D8239}" type="pres">
      <dgm:prSet presAssocID="{83CAA69F-2515-4B8B-9CFB-A8DD1277BEA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Down with solid fill"/>
        </a:ext>
      </dgm:extLst>
    </dgm:pt>
    <dgm:pt modelId="{B763D304-5E2B-4D12-8DA3-7C4C4F39645B}" type="pres">
      <dgm:prSet presAssocID="{83CAA69F-2515-4B8B-9CFB-A8DD1277BEAE}" presName="spaceRect" presStyleCnt="0"/>
      <dgm:spPr/>
    </dgm:pt>
    <dgm:pt modelId="{022DFC72-C955-4ADB-B99B-742D3E293F32}" type="pres">
      <dgm:prSet presAssocID="{83CAA69F-2515-4B8B-9CFB-A8DD1277BEAE}" presName="textRect" presStyleLbl="revTx" presStyleIdx="0" presStyleCnt="1" custLinFactNeighborX="-838" custLinFactNeighborY="-43182">
        <dgm:presLayoutVars>
          <dgm:chMax val="1"/>
          <dgm:chPref val="1"/>
        </dgm:presLayoutVars>
      </dgm:prSet>
      <dgm:spPr/>
    </dgm:pt>
  </dgm:ptLst>
  <dgm:cxnLst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0538C2D5-AE80-4410-A15D-CE17073AE9CA}" type="presOf" srcId="{83CAA69F-2515-4B8B-9CFB-A8DD1277BEAE}" destId="{022DFC72-C955-4ADB-B99B-742D3E293F32}" srcOrd="0" destOrd="0" presId="urn:microsoft.com/office/officeart/2018/5/layout/IconLeafLabelList"/>
    <dgm:cxn modelId="{A5E8B9F7-E9EE-4A9C-B6DF-A5C96346A90A}" srcId="{01A66772-F185-4D58-B8BB-E9370D7A7A2B}" destId="{83CAA69F-2515-4B8B-9CFB-A8DD1277BEAE}" srcOrd="0" destOrd="0" parTransId="{A1D966A4-79C6-424A-8145-2877CED99097}" sibTransId="{3752F64C-C0B6-4020-B3C3-2ABCC90B5DE1}"/>
    <dgm:cxn modelId="{1CAA30A8-DEEF-4FC7-8E1C-6ABEB24DE4AE}" type="presParOf" srcId="{B6056BFB-47D7-4C5F-BA11-2CB63C56A52D}" destId="{5FC720B7-9509-4E5C-9A9F-B58931054192}" srcOrd="0" destOrd="0" presId="urn:microsoft.com/office/officeart/2018/5/layout/IconLeafLabelList"/>
    <dgm:cxn modelId="{972EFD7C-D80C-4044-A01D-4560AFB21798}" type="presParOf" srcId="{5FC720B7-9509-4E5C-9A9F-B58931054192}" destId="{28C97F46-793C-432C-B1BB-E76C808A4430}" srcOrd="0" destOrd="0" presId="urn:microsoft.com/office/officeart/2018/5/layout/IconLeafLabelList"/>
    <dgm:cxn modelId="{A5EBBF1E-A76A-432D-8856-EF33C4A2DF58}" type="presParOf" srcId="{5FC720B7-9509-4E5C-9A9F-B58931054192}" destId="{2BAE9A17-098C-4C42-BC98-844E178D8239}" srcOrd="1" destOrd="0" presId="urn:microsoft.com/office/officeart/2018/5/layout/IconLeafLabelList"/>
    <dgm:cxn modelId="{B7D55C1B-C0BF-4EDA-897E-E8939FD65968}" type="presParOf" srcId="{5FC720B7-9509-4E5C-9A9F-B58931054192}" destId="{B763D304-5E2B-4D12-8DA3-7C4C4F39645B}" srcOrd="2" destOrd="0" presId="urn:microsoft.com/office/officeart/2018/5/layout/IconLeafLabelList"/>
    <dgm:cxn modelId="{B2EFE899-1E21-4048-A77E-7C759142D416}" type="presParOf" srcId="{5FC720B7-9509-4E5C-9A9F-B58931054192}" destId="{022DFC72-C955-4ADB-B99B-742D3E293F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New Hampshire, Kentucky and north Carolina have the highest numbers</a:t>
          </a:r>
        </a:p>
      </dsp:txBody>
      <dsp:txXfrm>
        <a:off x="1114199" y="2973040"/>
        <a:ext cx="3600000" cy="720000"/>
      </dsp:txXfrm>
    </dsp:sp>
    <dsp:sp modelId="{543C18BC-1989-44B2-9862-C670C61D3452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Utah, California and new Mexico have the lowest numbers</a:t>
          </a:r>
        </a:p>
      </dsp:txBody>
      <dsp:txXfrm>
        <a:off x="5344199" y="297304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3931199" y="14948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3711239" y="119606"/>
          <a:ext cx="2575591" cy="242177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199031" y="275118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Median number of packs per capita from 1985 - 1995</a:t>
          </a:r>
        </a:p>
      </dsp:txBody>
      <dsp:txXfrm>
        <a:off x="3199031" y="2751188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97F46-793C-432C-B1BB-E76C808A4430}">
      <dsp:nvSpPr>
        <dsp:cNvPr id="0" name=""/>
        <dsp:cNvSpPr/>
      </dsp:nvSpPr>
      <dsp:spPr>
        <a:xfrm>
          <a:off x="3931199" y="930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E9A17-098C-4C42-BC98-844E178D8239}">
      <dsp:nvSpPr>
        <dsp:cNvPr id="0" name=""/>
        <dsp:cNvSpPr/>
      </dsp:nvSpPr>
      <dsp:spPr>
        <a:xfrm>
          <a:off x="4399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DFC72-C955-4ADB-B99B-742D3E293F32}">
      <dsp:nvSpPr>
        <dsp:cNvPr id="0" name=""/>
        <dsp:cNvSpPr/>
      </dsp:nvSpPr>
      <dsp:spPr>
        <a:xfrm>
          <a:off x="3199031" y="266212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We expect pack consumption to decrease by .04 for every one unit increase in price</a:t>
          </a:r>
        </a:p>
      </dsp:txBody>
      <dsp:txXfrm>
        <a:off x="3199031" y="266212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97F46-793C-432C-B1BB-E76C808A4430}">
      <dsp:nvSpPr>
        <dsp:cNvPr id="0" name=""/>
        <dsp:cNvSpPr/>
      </dsp:nvSpPr>
      <dsp:spPr>
        <a:xfrm>
          <a:off x="3931199" y="930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E9A17-098C-4C42-BC98-844E178D8239}">
      <dsp:nvSpPr>
        <dsp:cNvPr id="0" name=""/>
        <dsp:cNvSpPr/>
      </dsp:nvSpPr>
      <dsp:spPr>
        <a:xfrm>
          <a:off x="4399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DFC72-C955-4ADB-B99B-742D3E293F32}">
      <dsp:nvSpPr>
        <dsp:cNvPr id="0" name=""/>
        <dsp:cNvSpPr/>
      </dsp:nvSpPr>
      <dsp:spPr>
        <a:xfrm>
          <a:off x="3199031" y="266212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Packs per capita dropped significantly between 1985 and 1995</a:t>
          </a:r>
        </a:p>
      </dsp:txBody>
      <dsp:txXfrm>
        <a:off x="3199031" y="266212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59" y="639097"/>
            <a:ext cx="5546035" cy="3494791"/>
          </a:xfrm>
        </p:spPr>
        <p:txBody>
          <a:bodyPr>
            <a:normAutofit/>
          </a:bodyPr>
          <a:lstStyle/>
          <a:p>
            <a:r>
              <a:rPr lang="en-US" dirty="0"/>
              <a:t>Cigarette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A panel of observations from 1985 - 1995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0EFE-A3A7-2C02-F9E1-EEBFC1AE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97CC0-295C-E3A0-2FD5-A0413CB1B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88" y="2126655"/>
            <a:ext cx="10058400" cy="376089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400"/>
              <a:t>library</a:t>
            </a:r>
            <a:r>
              <a:rPr lang="en-US" sz="2400" dirty="0"/>
              <a:t>("</a:t>
            </a:r>
            <a:r>
              <a:rPr lang="en-US" sz="2400" dirty="0" err="1"/>
              <a:t>ggplot</a:t>
            </a:r>
            <a:r>
              <a:rPr lang="en-US" sz="2400" dirty="0"/>
              <a:t>")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library("</a:t>
            </a:r>
            <a:r>
              <a:rPr lang="en-US" sz="2400" dirty="0" err="1"/>
              <a:t>dplyr</a:t>
            </a:r>
            <a:r>
              <a:rPr lang="en-US" sz="2400" dirty="0"/>
              <a:t>")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library(</a:t>
            </a:r>
            <a:r>
              <a:rPr lang="en-US" sz="2400" dirty="0" err="1"/>
              <a:t>Ecdat</a:t>
            </a:r>
            <a:r>
              <a:rPr lang="en-US" sz="2400" dirty="0"/>
              <a:t>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ggplot</a:t>
            </a:r>
            <a:r>
              <a:rPr lang="en-US" sz="2400" dirty="0"/>
              <a:t>(Cigarette, </a:t>
            </a:r>
            <a:r>
              <a:rPr lang="en-US" sz="2400" dirty="0" err="1"/>
              <a:t>aes</a:t>
            </a:r>
            <a:r>
              <a:rPr lang="en-US" sz="2400" dirty="0"/>
              <a:t>(x = state, y = </a:t>
            </a:r>
            <a:r>
              <a:rPr lang="en-US" sz="2400" dirty="0" err="1"/>
              <a:t>packpc</a:t>
            </a:r>
            <a:r>
              <a:rPr lang="en-US" sz="2400" dirty="0"/>
              <a:t>)) + </a:t>
            </a:r>
            <a:r>
              <a:rPr lang="en-US" sz="2400" dirty="0" err="1"/>
              <a:t>geom_boxplot</a:t>
            </a:r>
            <a:r>
              <a:rPr lang="en-US" sz="2400" dirty="0"/>
              <a:t>()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median_packpc</a:t>
            </a:r>
            <a:r>
              <a:rPr lang="en-US" sz="2400" dirty="0"/>
              <a:t> &lt;- Cigarette %&gt;% </a:t>
            </a:r>
            <a:r>
              <a:rPr lang="en-US" sz="2400" dirty="0" err="1"/>
              <a:t>group_by</a:t>
            </a:r>
            <a:r>
              <a:rPr lang="en-US" sz="2400" dirty="0"/>
              <a:t>(year) %&gt;% </a:t>
            </a:r>
            <a:r>
              <a:rPr lang="en-US" sz="2400" dirty="0" err="1"/>
              <a:t>summarise</a:t>
            </a:r>
            <a:r>
              <a:rPr lang="en-US" sz="2400" dirty="0"/>
              <a:t>(Median = median(</a:t>
            </a:r>
            <a:r>
              <a:rPr lang="en-US" sz="2400" dirty="0" err="1"/>
              <a:t>packpc</a:t>
            </a:r>
            <a:r>
              <a:rPr lang="en-US" sz="2400" dirty="0"/>
              <a:t>))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unique(</a:t>
            </a:r>
            <a:r>
              <a:rPr lang="en-US" sz="2400" dirty="0" err="1"/>
              <a:t>Cigarette$year</a:t>
            </a:r>
            <a:r>
              <a:rPr lang="en-US" sz="2400" dirty="0"/>
              <a:t>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ggplot</a:t>
            </a:r>
            <a:r>
              <a:rPr lang="en-US" sz="2400" dirty="0"/>
              <a:t>(</a:t>
            </a:r>
            <a:r>
              <a:rPr lang="en-US" sz="2400" dirty="0" err="1"/>
              <a:t>median_packpc</a:t>
            </a:r>
            <a:r>
              <a:rPr lang="en-US" sz="2400" dirty="0"/>
              <a:t>, </a:t>
            </a:r>
            <a:r>
              <a:rPr lang="en-US" sz="2400" dirty="0" err="1"/>
              <a:t>aes</a:t>
            </a:r>
            <a:r>
              <a:rPr lang="en-US" sz="2400" dirty="0"/>
              <a:t>(x = year, y = Median)) + </a:t>
            </a:r>
            <a:r>
              <a:rPr lang="en-US" sz="2400" dirty="0" err="1"/>
              <a:t>geom_line</a:t>
            </a:r>
            <a:r>
              <a:rPr lang="en-US" sz="2400" dirty="0"/>
              <a:t>()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ggplot</a:t>
            </a:r>
            <a:r>
              <a:rPr lang="en-US" sz="2400" dirty="0"/>
              <a:t>(Cigarette,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/>
              <a:t>avgprs</a:t>
            </a:r>
            <a:r>
              <a:rPr lang="en-US" sz="2400" dirty="0"/>
              <a:t>, y = </a:t>
            </a:r>
            <a:r>
              <a:rPr lang="en-US" sz="2400" dirty="0" err="1"/>
              <a:t>packpc</a:t>
            </a:r>
            <a:r>
              <a:rPr lang="en-US" sz="2400" dirty="0"/>
              <a:t>)) + </a:t>
            </a:r>
            <a:r>
              <a:rPr lang="en-US" sz="2400" dirty="0" err="1"/>
              <a:t>geom_point</a:t>
            </a:r>
            <a:r>
              <a:rPr lang="en-US" sz="2400" dirty="0"/>
              <a:t>() + </a:t>
            </a:r>
            <a:r>
              <a:rPr lang="en-US" sz="2400" dirty="0" err="1"/>
              <a:t>geom_smooth</a:t>
            </a:r>
            <a:r>
              <a:rPr lang="en-US" sz="2400" dirty="0"/>
              <a:t>(method = </a:t>
            </a:r>
            <a:r>
              <a:rPr lang="en-US" sz="2400" dirty="0" err="1"/>
              <a:t>lm</a:t>
            </a:r>
            <a:r>
              <a:rPr lang="en-US" sz="2400" dirty="0"/>
              <a:t>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cor.test</a:t>
            </a:r>
            <a:r>
              <a:rPr lang="en-US" sz="2400" dirty="0"/>
              <a:t>(</a:t>
            </a:r>
            <a:r>
              <a:rPr lang="en-US" sz="2400" dirty="0" err="1"/>
              <a:t>Cigarette$avgprs</a:t>
            </a:r>
            <a:r>
              <a:rPr lang="en-US" sz="2400" dirty="0"/>
              <a:t>, </a:t>
            </a:r>
            <a:r>
              <a:rPr lang="en-US" sz="2400" dirty="0" err="1"/>
              <a:t>Cigarette$packpc</a:t>
            </a:r>
            <a:r>
              <a:rPr lang="en-US" sz="2400" dirty="0"/>
              <a:t>, method = "</a:t>
            </a:r>
            <a:r>
              <a:rPr lang="en-US" sz="2400" dirty="0" err="1"/>
              <a:t>pearson</a:t>
            </a:r>
            <a:r>
              <a:rPr lang="en-US" sz="2400" dirty="0"/>
              <a:t>", use = "</a:t>
            </a:r>
            <a:r>
              <a:rPr lang="en-US" sz="2400" dirty="0" err="1"/>
              <a:t>complete.obs</a:t>
            </a:r>
            <a:r>
              <a:rPr lang="en-US" sz="2400" dirty="0"/>
              <a:t>")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ggplot</a:t>
            </a:r>
            <a:r>
              <a:rPr lang="en-US" sz="2400" dirty="0"/>
              <a:t>(Cigarette,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/>
              <a:t>avgprs</a:t>
            </a:r>
            <a:r>
              <a:rPr lang="en-US" sz="2400" dirty="0"/>
              <a:t>, y = </a:t>
            </a:r>
            <a:r>
              <a:rPr lang="en-US" sz="2400" dirty="0" err="1"/>
              <a:t>packpc</a:t>
            </a:r>
            <a:r>
              <a:rPr lang="en-US" sz="2400" dirty="0"/>
              <a:t>, color = year)) + </a:t>
            </a:r>
            <a:r>
              <a:rPr lang="en-US" sz="2400" dirty="0" err="1"/>
              <a:t>geom_point</a:t>
            </a:r>
            <a:r>
              <a:rPr lang="en-US" sz="2400" dirty="0"/>
              <a:t>() + </a:t>
            </a:r>
            <a:r>
              <a:rPr lang="en-US" sz="2400" dirty="0" err="1"/>
              <a:t>geom_smooth</a:t>
            </a:r>
            <a:r>
              <a:rPr lang="en-US" sz="2400" dirty="0"/>
              <a:t>(method = </a:t>
            </a:r>
            <a:r>
              <a:rPr lang="en-US" sz="2400" dirty="0" err="1"/>
              <a:t>lm</a:t>
            </a:r>
            <a:r>
              <a:rPr lang="en-US" sz="2400" dirty="0"/>
              <a:t>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reg_avgprs_packpc</a:t>
            </a:r>
            <a:r>
              <a:rPr lang="en-US" sz="2400" dirty="0"/>
              <a:t> &lt;- </a:t>
            </a:r>
            <a:r>
              <a:rPr lang="en-US" sz="2400" dirty="0" err="1"/>
              <a:t>lm</a:t>
            </a:r>
            <a:r>
              <a:rPr lang="en-US" sz="2400" dirty="0"/>
              <a:t>(</a:t>
            </a:r>
            <a:r>
              <a:rPr lang="en-US" sz="2400" dirty="0" err="1"/>
              <a:t>packpc~avgprs</a:t>
            </a:r>
            <a:r>
              <a:rPr lang="en-US" sz="2400" dirty="0"/>
              <a:t>, Cigarette)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summary(</a:t>
            </a:r>
            <a:r>
              <a:rPr lang="en-US" sz="2400" dirty="0" err="1"/>
              <a:t>reg_avgprs_packpc</a:t>
            </a:r>
            <a:r>
              <a:rPr lang="en-US" sz="2400" dirty="0"/>
              <a:t>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price_inflation</a:t>
            </a:r>
            <a:r>
              <a:rPr lang="en-US" sz="2400" dirty="0"/>
              <a:t> &lt;- Cigarette %&gt;% mutate(Inflation = </a:t>
            </a:r>
            <a:r>
              <a:rPr lang="en-US" sz="2400" dirty="0" err="1"/>
              <a:t>avgprs</a:t>
            </a:r>
            <a:r>
              <a:rPr lang="en-US" sz="2400" dirty="0"/>
              <a:t> / cpi)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View(</a:t>
            </a:r>
            <a:r>
              <a:rPr lang="en-US" sz="2400" dirty="0" err="1"/>
              <a:t>price_inflation</a:t>
            </a:r>
            <a:r>
              <a:rPr lang="en-US" sz="2400" dirty="0"/>
              <a:t>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ggplot</a:t>
            </a:r>
            <a:r>
              <a:rPr lang="en-US" sz="2400" dirty="0"/>
              <a:t>(</a:t>
            </a:r>
            <a:r>
              <a:rPr lang="en-US" sz="2400" dirty="0" err="1"/>
              <a:t>price_inflation</a:t>
            </a:r>
            <a:r>
              <a:rPr lang="en-US" sz="2400" dirty="0"/>
              <a:t>, </a:t>
            </a:r>
            <a:r>
              <a:rPr lang="en-US" sz="2400" dirty="0" err="1"/>
              <a:t>aes</a:t>
            </a:r>
            <a:r>
              <a:rPr lang="en-US" sz="2400" dirty="0"/>
              <a:t>(x = Inflation, y = </a:t>
            </a:r>
            <a:r>
              <a:rPr lang="en-US" sz="2400" dirty="0" err="1"/>
              <a:t>packpc</a:t>
            </a:r>
            <a:r>
              <a:rPr lang="en-US" sz="2400" dirty="0"/>
              <a:t>, color = year)) + </a:t>
            </a:r>
            <a:r>
              <a:rPr lang="en-US" sz="2400" dirty="0" err="1"/>
              <a:t>geom_point</a:t>
            </a:r>
            <a:r>
              <a:rPr lang="en-US" sz="2400" dirty="0"/>
              <a:t>() + </a:t>
            </a:r>
            <a:r>
              <a:rPr lang="en-US" sz="2400" dirty="0" err="1"/>
              <a:t>geom_smooth</a:t>
            </a:r>
            <a:r>
              <a:rPr lang="en-US" sz="2400" dirty="0"/>
              <a:t>(method = </a:t>
            </a:r>
            <a:r>
              <a:rPr lang="en-US" sz="2400" dirty="0" err="1"/>
              <a:t>lm</a:t>
            </a:r>
            <a:r>
              <a:rPr lang="en-US" sz="2400" dirty="0"/>
              <a:t>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rows_1985 &lt;- Cigarette %&gt;% filter(year == 1985)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rows_1995 &lt;- Cigarette %&gt;% filter(year == 1995)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t.test</a:t>
            </a:r>
            <a:r>
              <a:rPr lang="en-US" sz="2400" dirty="0"/>
              <a:t>(rows_1995$packpc, rows_1985$packpc, paired = TRUE)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t.test</a:t>
            </a:r>
            <a:r>
              <a:rPr lang="en-US" sz="2400" dirty="0"/>
              <a:t>(rows_1995$tax, rows_1985$tax, paired = TRUE)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ggplot</a:t>
            </a:r>
            <a:r>
              <a:rPr lang="en-US" sz="2400" dirty="0"/>
              <a:t>(Cigarette, </a:t>
            </a:r>
            <a:r>
              <a:rPr lang="en-US" sz="2400" dirty="0" err="1"/>
              <a:t>aes</a:t>
            </a:r>
            <a:r>
              <a:rPr lang="en-US" sz="2400" dirty="0"/>
              <a:t>(x = tax, y = </a:t>
            </a:r>
            <a:r>
              <a:rPr lang="en-US" sz="2400" dirty="0" err="1"/>
              <a:t>packpc</a:t>
            </a:r>
            <a:r>
              <a:rPr lang="en-US" sz="2400" dirty="0"/>
              <a:t>, color = year)) + </a:t>
            </a:r>
            <a:r>
              <a:rPr lang="en-US" sz="2400" dirty="0" err="1"/>
              <a:t>geom_point</a:t>
            </a:r>
            <a:r>
              <a:rPr lang="en-US" sz="2400" dirty="0"/>
              <a:t>() + </a:t>
            </a:r>
            <a:r>
              <a:rPr lang="en-US" sz="2400" dirty="0" err="1"/>
              <a:t>geom_smooth</a:t>
            </a:r>
            <a:r>
              <a:rPr lang="en-US" sz="2400" dirty="0"/>
              <a:t>(method = </a:t>
            </a:r>
            <a:r>
              <a:rPr lang="en-US" sz="2400" dirty="0" err="1"/>
              <a:t>lm</a:t>
            </a:r>
            <a:r>
              <a:rPr lang="en-US" sz="2400" dirty="0"/>
              <a:t>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cor.test</a:t>
            </a:r>
            <a:r>
              <a:rPr lang="en-US" sz="2400" dirty="0"/>
              <a:t>(</a:t>
            </a:r>
            <a:r>
              <a:rPr lang="en-US" sz="2400" dirty="0" err="1"/>
              <a:t>Cigarette$tax</a:t>
            </a:r>
            <a:r>
              <a:rPr lang="en-US" sz="2400" dirty="0"/>
              <a:t>, </a:t>
            </a:r>
            <a:r>
              <a:rPr lang="en-US" sz="2400" dirty="0" err="1"/>
              <a:t>Cigarette$packpc</a:t>
            </a:r>
            <a:r>
              <a:rPr lang="en-US" sz="2400" dirty="0"/>
              <a:t>, method = "</a:t>
            </a:r>
            <a:r>
              <a:rPr lang="en-US" sz="2400" dirty="0" err="1"/>
              <a:t>pearson</a:t>
            </a:r>
            <a:r>
              <a:rPr lang="en-US" sz="2400" dirty="0"/>
              <a:t>", use = "</a:t>
            </a:r>
            <a:r>
              <a:rPr lang="en-US" sz="2400" dirty="0" err="1"/>
              <a:t>complete.obs</a:t>
            </a:r>
            <a:r>
              <a:rPr lang="en-US" sz="2400" dirty="0"/>
              <a:t>")</a:t>
            </a:r>
          </a:p>
          <a:p>
            <a:endParaRPr lang="en-US" sz="1000" dirty="0"/>
          </a:p>
          <a:p>
            <a:endParaRPr lang="en-US" sz="4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br>
              <a:rPr lang="en-US" sz="1000" dirty="0"/>
            </a:br>
            <a:br>
              <a:rPr lang="en-US" sz="1000" dirty="0"/>
            </a:b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endParaRPr lang="en-US" sz="1000" dirty="0"/>
          </a:p>
          <a:p>
            <a:endParaRPr lang="en-US" sz="1000" dirty="0"/>
          </a:p>
          <a:p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350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Highest vs. Lowest Average Number of Packs of Cigarettes per Capita per Year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0B1817-0BFE-3B8A-4243-9AD78ED5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959" y="1989958"/>
            <a:ext cx="7248081" cy="422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9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Highest vs. Lowest Average Number of Packs of Cigarettes per Capita per Year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64192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Cigarette Use In Steady Decline </a:t>
            </a:r>
            <a:br>
              <a:rPr lang="en-US" dirty="0"/>
            </a:br>
            <a:r>
              <a:rPr lang="en-US" dirty="0"/>
              <a:t>as the Years Advance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12651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39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0EFE-A3A7-2C02-F9E1-EEBFC1AE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Price per Cigarette Pack Rises as Consumption Falls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8082A2C-E9C3-71F1-8DF0-9B0F8B7D6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152" y="2068444"/>
            <a:ext cx="3119548" cy="3760788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1D5CAFB-49E2-1C7A-7C1D-BC69CCCB9B0E}"/>
              </a:ext>
            </a:extLst>
          </p:cNvPr>
          <p:cNvGrpSpPr/>
          <p:nvPr/>
        </p:nvGrpSpPr>
        <p:grpSpPr>
          <a:xfrm>
            <a:off x="4296000" y="2709000"/>
            <a:ext cx="5639155" cy="1080000"/>
            <a:chOff x="3199031" y="2391188"/>
            <a:chExt cx="4586725" cy="108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F05FC1-03E2-8F5A-D3DF-1D770B8CD004}"/>
                </a:ext>
              </a:extLst>
            </p:cNvPr>
            <p:cNvSpPr/>
            <p:nvPr/>
          </p:nvSpPr>
          <p:spPr>
            <a:xfrm>
              <a:off x="3199031" y="2751188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A3073E-F9E6-BEF9-D5A1-5E431B2D000A}"/>
                </a:ext>
              </a:extLst>
            </p:cNvPr>
            <p:cNvSpPr txBox="1"/>
            <p:nvPr/>
          </p:nvSpPr>
          <p:spPr>
            <a:xfrm>
              <a:off x="4185756" y="2391188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000" kern="1200" dirty="0"/>
                <a:t> if cigarette manufacturers </a:t>
              </a:r>
              <a:r>
                <a:rPr lang="en-US" sz="2000" dirty="0"/>
                <a:t>are</a:t>
              </a:r>
              <a:r>
                <a:rPr lang="en-US" sz="2000" kern="1200" dirty="0"/>
                <a:t> looking to maintain profitability when fewer packs are being sold, they will raise the price to maintain profitability.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59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Linear Regression for Average Packs per Capita and Average Price, per Year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55039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324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0EFE-A3A7-2C02-F9E1-EEBFC1AE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Price per Cigarette Pack Adjusted for Inflation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88666CBE-9213-A88C-C56A-57479E514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150" y="2128079"/>
            <a:ext cx="3702571" cy="3760788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E65A33F-D947-5CAA-0FB9-55E6063886F2}"/>
              </a:ext>
            </a:extLst>
          </p:cNvPr>
          <p:cNvGrpSpPr/>
          <p:nvPr/>
        </p:nvGrpSpPr>
        <p:grpSpPr>
          <a:xfrm>
            <a:off x="4991739" y="3429000"/>
            <a:ext cx="5639155" cy="1080000"/>
            <a:chOff x="3199031" y="2391188"/>
            <a:chExt cx="4586725" cy="108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152D09-4EBD-ED18-1770-EBCF26722881}"/>
                </a:ext>
              </a:extLst>
            </p:cNvPr>
            <p:cNvSpPr/>
            <p:nvPr/>
          </p:nvSpPr>
          <p:spPr>
            <a:xfrm>
              <a:off x="3199031" y="2751188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4F4A13-A209-4188-B8D9-BE60EAD2182E}"/>
                </a:ext>
              </a:extLst>
            </p:cNvPr>
            <p:cNvSpPr txBox="1"/>
            <p:nvPr/>
          </p:nvSpPr>
          <p:spPr>
            <a:xfrm>
              <a:off x="4185756" y="2391188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000" kern="1200" dirty="0"/>
                <a:t> even accounting for inflation, consumption continues to drop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67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Packs per Capita is Significantly Different from 1995 to 1985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88638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E523A05D-77D8-C67B-427E-F36D26B74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4405" y="2280277"/>
            <a:ext cx="1571636" cy="21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2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0EFE-A3A7-2C02-F9E1-EEBFC1AE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Taxation is Significantly Different from 1995 to 1985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88666CBE-9213-A88C-C56A-57479E514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150" y="2128079"/>
            <a:ext cx="3702571" cy="3760788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D3B60BF-C96B-0E9A-BF1E-F1DCEE427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512" y="2060399"/>
            <a:ext cx="4212793" cy="382846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538B54D-D870-478F-DF6F-A32320E88977}"/>
              </a:ext>
            </a:extLst>
          </p:cNvPr>
          <p:cNvGrpSpPr/>
          <p:nvPr/>
        </p:nvGrpSpPr>
        <p:grpSpPr>
          <a:xfrm>
            <a:off x="6657537" y="3648473"/>
            <a:ext cx="3600000" cy="720000"/>
            <a:chOff x="3199031" y="2662129"/>
            <a:chExt cx="3600000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86821F-02F0-468C-F73B-38CCC23A86C2}"/>
                </a:ext>
              </a:extLst>
            </p:cNvPr>
            <p:cNvSpPr/>
            <p:nvPr/>
          </p:nvSpPr>
          <p:spPr>
            <a:xfrm>
              <a:off x="3199031" y="266212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E9440C-5B89-EB31-FAB9-B05676611C31}"/>
                </a:ext>
              </a:extLst>
            </p:cNvPr>
            <p:cNvSpPr txBox="1"/>
            <p:nvPr/>
          </p:nvSpPr>
          <p:spPr>
            <a:xfrm>
              <a:off x="3199031" y="2662129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Taxation also increased between 1985 and 1995 as consumption dropped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514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6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{9247901F-EAD2-4DBC-A632-500605F680F5}tf11437505_win32</Template>
  <TotalTime>187</TotalTime>
  <Words>604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Georgia Pro Cond Light</vt:lpstr>
      <vt:lpstr>Speak Pro</vt:lpstr>
      <vt:lpstr>RetrospectVTI</vt:lpstr>
      <vt:lpstr>Cigarette Consumption</vt:lpstr>
      <vt:lpstr>Highest vs. Lowest Average Number of Packs of Cigarettes per Capita per Year</vt:lpstr>
      <vt:lpstr>Highest vs. Lowest Average Number of Packs of Cigarettes per Capita per Year</vt:lpstr>
      <vt:lpstr>Cigarette Use In Steady Decline  as the Years Advance</vt:lpstr>
      <vt:lpstr>Average Price per Cigarette Pack Rises as Consumption Falls</vt:lpstr>
      <vt:lpstr>Linear Regression for Average Packs per Capita and Average Price, per Year </vt:lpstr>
      <vt:lpstr>Average Price per Cigarette Pack Adjusted for Inflation</vt:lpstr>
      <vt:lpstr>Packs per Capita is Significantly Different from 1995 to 1985</vt:lpstr>
      <vt:lpstr>Taxation is Significantly Different from 1995 to 1985</vt:lpstr>
      <vt:lpstr>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Cigarette Consumption</dc:title>
  <dc:creator>Kai Bartlette</dc:creator>
  <cp:lastModifiedBy>Kai Bartlette</cp:lastModifiedBy>
  <cp:revision>1</cp:revision>
  <dcterms:created xsi:type="dcterms:W3CDTF">2022-05-06T15:38:14Z</dcterms:created>
  <dcterms:modified xsi:type="dcterms:W3CDTF">2022-05-06T18:48:30Z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