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694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E4F1"/>
          </a:solidFill>
        </a:fill>
      </a:tcStyle>
    </a:wholeTbl>
    <a:band2H>
      <a:tcTxStyle/>
      <a:tcStyle>
        <a:tcBdr/>
        <a:fill>
          <a:solidFill>
            <a:srgbClr val="F0F2F8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6864"/>
          <c:y val="3.72264E-2"/>
          <c:w val="0.86813600000000002"/>
          <c:h val="0.89007599999999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ICC auto-vec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Mandelbrot</c:v>
                </c:pt>
                <c:pt idx="1">
                  <c:v>Volume Rendering</c:v>
                </c:pt>
                <c:pt idx="2">
                  <c:v>BlackScholes</c:v>
                </c:pt>
                <c:pt idx="3">
                  <c:v>Fast Walsh</c:v>
                </c:pt>
                <c:pt idx="4">
                  <c:v>Perlin Noise</c:v>
                </c:pt>
                <c:pt idx="5">
                  <c:v>SGpp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9C-B743-BFF4-1FEC623A037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ICC SIMD directive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##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Mandelbrot</c:v>
                </c:pt>
                <c:pt idx="1">
                  <c:v>Volume Rendering</c:v>
                </c:pt>
                <c:pt idx="2">
                  <c:v>BlackScholes</c:v>
                </c:pt>
                <c:pt idx="3">
                  <c:v>Fast Walsh</c:v>
                </c:pt>
                <c:pt idx="4">
                  <c:v>Perlin Noise</c:v>
                </c:pt>
                <c:pt idx="5">
                  <c:v>SGpp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3.6573880000000001</c:v>
                </c:pt>
                <c:pt idx="1">
                  <c:v>2.035714</c:v>
                </c:pt>
                <c:pt idx="2">
                  <c:v>2.1347369999999999</c:v>
                </c:pt>
                <c:pt idx="3">
                  <c:v>4.3416670000000002</c:v>
                </c:pt>
                <c:pt idx="4">
                  <c:v>1.4714119999999999</c:v>
                </c:pt>
                <c:pt idx="5">
                  <c:v>2.3981479999999999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9C-B743-BFF4-1FEC623A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title>
          <c:tx>
            <c:rich>
              <a:bodyPr rot="-5400000"/>
              <a:lstStyle/>
              <a:p>
                <a:pPr>
                  <a:defRPr sz="1000" b="1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1" i="0" u="none" strike="noStrike">
                    <a:solidFill>
                      <a:srgbClr val="000000"/>
                    </a:solidFill>
                    <a:latin typeface="Arial"/>
                  </a:rPr>
                  <a:t>relative speed-up
(higher is better)</a:t>
                </a:r>
              </a:p>
            </c:rich>
          </c:tx>
          <c:overlay val="1"/>
        </c:title>
        <c:numFmt formatCode="0.00&quot;x&quot;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6464900000000002"/>
          <c:y val="4.0859100000000002E-2"/>
          <c:w val="0.23502999999999999"/>
          <c:h val="9.9452899999999997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8" name="Shape 3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9" name="Shape 12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Higher levels have higher valued numerical constant. Technically in most cases MPI_THREAD_SINGLE gives the same level of support as MPI_THREAD_FUNNELED, but the standard still differentiates between them.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880" y="981000"/>
            <a:ext cx="11519641" cy="236952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 sz="half" idx="21"/>
          </p:nvPr>
        </p:nvSpPr>
        <p:spPr>
          <a:xfrm>
            <a:off x="335879" y="3575880"/>
            <a:ext cx="11519642" cy="236952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880" y="981000"/>
            <a:ext cx="5621400" cy="236952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PlaceHolder 3"/>
          <p:cNvSpPr/>
          <p:nvPr/>
        </p:nvSpPr>
        <p:spPr>
          <a:xfrm>
            <a:off x="6238799" y="981000"/>
            <a:ext cx="562140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1" name="PlaceHolder 4"/>
          <p:cNvSpPr/>
          <p:nvPr/>
        </p:nvSpPr>
        <p:spPr>
          <a:xfrm>
            <a:off x="335880" y="3575880"/>
            <a:ext cx="5621400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 sz="quarter" idx="21"/>
          </p:nvPr>
        </p:nvSpPr>
        <p:spPr>
          <a:xfrm>
            <a:off x="6238799" y="3575880"/>
            <a:ext cx="5621401" cy="236952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4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880" y="981000"/>
            <a:ext cx="3709081" cy="236952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PlaceHolder 3"/>
          <p:cNvSpPr/>
          <p:nvPr/>
        </p:nvSpPr>
        <p:spPr>
          <a:xfrm>
            <a:off x="4230720" y="981000"/>
            <a:ext cx="370908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5" name="PlaceHolder 4"/>
          <p:cNvSpPr/>
          <p:nvPr/>
        </p:nvSpPr>
        <p:spPr>
          <a:xfrm>
            <a:off x="8125559" y="981000"/>
            <a:ext cx="3709082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6" name="PlaceHolder 5"/>
          <p:cNvSpPr/>
          <p:nvPr/>
        </p:nvSpPr>
        <p:spPr>
          <a:xfrm>
            <a:off x="335879" y="3575880"/>
            <a:ext cx="3709082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7" name="PlaceHolder 6"/>
          <p:cNvSpPr/>
          <p:nvPr/>
        </p:nvSpPr>
        <p:spPr>
          <a:xfrm>
            <a:off x="4230720" y="3575880"/>
            <a:ext cx="370908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8" name="PlaceHolder 7"/>
          <p:cNvSpPr>
            <a:spLocks noGrp="1"/>
          </p:cNvSpPr>
          <p:nvPr>
            <p:ph type="body" sz="quarter" idx="21"/>
          </p:nvPr>
        </p:nvSpPr>
        <p:spPr>
          <a:xfrm>
            <a:off x="8125559" y="3575880"/>
            <a:ext cx="3709082" cy="236952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idx="1"/>
          </p:nvPr>
        </p:nvSpPr>
        <p:spPr>
          <a:xfrm>
            <a:off x="335880" y="981000"/>
            <a:ext cx="11519641" cy="49676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335880" y="981000"/>
            <a:ext cx="11519641" cy="49676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880" y="981000"/>
            <a:ext cx="5621400" cy="49676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PlaceHolder 3"/>
          <p:cNvSpPr>
            <a:spLocks noGrp="1"/>
          </p:cNvSpPr>
          <p:nvPr>
            <p:ph type="body" sz="half" idx="21"/>
          </p:nvPr>
        </p:nvSpPr>
        <p:spPr>
          <a:xfrm>
            <a:off x="6238799" y="980999"/>
            <a:ext cx="5621401" cy="4967642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0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2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880" y="981000"/>
            <a:ext cx="5621400" cy="23695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PlaceHolder 3"/>
          <p:cNvSpPr/>
          <p:nvPr/>
        </p:nvSpPr>
        <p:spPr>
          <a:xfrm>
            <a:off x="6238799" y="980999"/>
            <a:ext cx="5621401" cy="49676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 sz="quarter" idx="21"/>
          </p:nvPr>
        </p:nvSpPr>
        <p:spPr>
          <a:xfrm>
            <a:off x="335880" y="3575880"/>
            <a:ext cx="5621400" cy="236952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335880" y="981000"/>
            <a:ext cx="11519641" cy="496764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3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880" y="981000"/>
            <a:ext cx="5621400" cy="49676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PlaceHolder 3"/>
          <p:cNvSpPr/>
          <p:nvPr/>
        </p:nvSpPr>
        <p:spPr>
          <a:xfrm>
            <a:off x="6238799" y="981000"/>
            <a:ext cx="562140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37" name="PlaceHolder 4"/>
          <p:cNvSpPr>
            <a:spLocks noGrp="1"/>
          </p:cNvSpPr>
          <p:nvPr>
            <p:ph type="body" sz="quarter" idx="21"/>
          </p:nvPr>
        </p:nvSpPr>
        <p:spPr>
          <a:xfrm>
            <a:off x="6238799" y="3575880"/>
            <a:ext cx="5621401" cy="236952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4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880" y="981000"/>
            <a:ext cx="5621400" cy="23695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PlaceHolder 3"/>
          <p:cNvSpPr/>
          <p:nvPr/>
        </p:nvSpPr>
        <p:spPr>
          <a:xfrm>
            <a:off x="6238799" y="981000"/>
            <a:ext cx="562140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50" name="PlaceHolder 4"/>
          <p:cNvSpPr>
            <a:spLocks noGrp="1"/>
          </p:cNvSpPr>
          <p:nvPr>
            <p:ph type="body" sz="half" idx="21"/>
          </p:nvPr>
        </p:nvSpPr>
        <p:spPr>
          <a:xfrm>
            <a:off x="335879" y="3575880"/>
            <a:ext cx="11519642" cy="236952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880" y="981000"/>
            <a:ext cx="11519641" cy="23695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PlaceHolder 3"/>
          <p:cNvSpPr>
            <a:spLocks noGrp="1"/>
          </p:cNvSpPr>
          <p:nvPr>
            <p:ph type="body" sz="half" idx="21"/>
          </p:nvPr>
        </p:nvSpPr>
        <p:spPr>
          <a:xfrm>
            <a:off x="335879" y="3575880"/>
            <a:ext cx="11519642" cy="236952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7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880" y="981000"/>
            <a:ext cx="5621400" cy="23695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PlaceHolder 3"/>
          <p:cNvSpPr/>
          <p:nvPr/>
        </p:nvSpPr>
        <p:spPr>
          <a:xfrm>
            <a:off x="6238799" y="981000"/>
            <a:ext cx="562140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75" name="PlaceHolder 4"/>
          <p:cNvSpPr/>
          <p:nvPr/>
        </p:nvSpPr>
        <p:spPr>
          <a:xfrm>
            <a:off x="335880" y="3575880"/>
            <a:ext cx="5621400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76" name="PlaceHolder 5"/>
          <p:cNvSpPr>
            <a:spLocks noGrp="1"/>
          </p:cNvSpPr>
          <p:nvPr>
            <p:ph type="body" sz="quarter" idx="21"/>
          </p:nvPr>
        </p:nvSpPr>
        <p:spPr>
          <a:xfrm>
            <a:off x="6238799" y="3575880"/>
            <a:ext cx="5621401" cy="236952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2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8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880" y="981000"/>
            <a:ext cx="3709081" cy="23695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8" name="PlaceHolder 3"/>
          <p:cNvSpPr/>
          <p:nvPr/>
        </p:nvSpPr>
        <p:spPr>
          <a:xfrm>
            <a:off x="4230720" y="981000"/>
            <a:ext cx="370908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89" name="PlaceHolder 4"/>
          <p:cNvSpPr/>
          <p:nvPr/>
        </p:nvSpPr>
        <p:spPr>
          <a:xfrm>
            <a:off x="8125559" y="981000"/>
            <a:ext cx="3709082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90" name="PlaceHolder 5"/>
          <p:cNvSpPr/>
          <p:nvPr/>
        </p:nvSpPr>
        <p:spPr>
          <a:xfrm>
            <a:off x="335879" y="3575880"/>
            <a:ext cx="3709082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91" name="PlaceHolder 6"/>
          <p:cNvSpPr/>
          <p:nvPr/>
        </p:nvSpPr>
        <p:spPr>
          <a:xfrm>
            <a:off x="4230720" y="3575880"/>
            <a:ext cx="370908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92" name="PlaceHolder 7"/>
          <p:cNvSpPr>
            <a:spLocks noGrp="1"/>
          </p:cNvSpPr>
          <p:nvPr>
            <p:ph type="body" sz="quarter" idx="21"/>
          </p:nvPr>
        </p:nvSpPr>
        <p:spPr>
          <a:xfrm>
            <a:off x="8125559" y="3575880"/>
            <a:ext cx="3709082" cy="236952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3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0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36000" y="981102"/>
            <a:ext cx="11520000" cy="496817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000"/>
              </a:spcBef>
              <a:buClr>
                <a:srgbClr val="0067A6"/>
              </a:buClr>
              <a:buSzPct val="100000"/>
              <a:buChar char="■"/>
              <a:defRPr sz="2800" spc="0">
                <a:latin typeface="+mj-lt"/>
                <a:ea typeface="+mj-ea"/>
                <a:cs typeface="+mj-cs"/>
                <a:sym typeface="Arial"/>
              </a:defRPr>
            </a:lvl1pPr>
            <a:lvl2pPr marL="790575" indent="-333375">
              <a:lnSpc>
                <a:spcPct val="100000"/>
              </a:lnSpc>
              <a:spcBef>
                <a:spcPts val="1000"/>
              </a:spcBef>
              <a:buClr>
                <a:srgbClr val="0067A6"/>
              </a:buClr>
              <a:buSzPct val="100000"/>
              <a:buChar char=""/>
              <a:defRPr sz="2800" spc="0"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100000"/>
              </a:lnSpc>
              <a:spcBef>
                <a:spcPts val="1000"/>
              </a:spcBef>
              <a:buClr>
                <a:srgbClr val="0067A6"/>
              </a:buClr>
              <a:buSzPct val="100000"/>
              <a:buChar char=""/>
              <a:defRPr sz="2800" spc="0"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100000"/>
              </a:lnSpc>
              <a:spcBef>
                <a:spcPts val="1000"/>
              </a:spcBef>
              <a:buClr>
                <a:srgbClr val="0067A6"/>
              </a:buClr>
              <a:buSzPct val="100000"/>
              <a:buChar char=""/>
              <a:defRPr sz="2800" spc="0"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100000"/>
              </a:lnSpc>
              <a:spcBef>
                <a:spcPts val="1000"/>
              </a:spcBef>
              <a:buClr>
                <a:srgbClr val="0067A6"/>
              </a:buClr>
              <a:buSzPct val="100000"/>
              <a:buChar char=""/>
              <a:defRPr sz="28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Level 1 (24pt, 1pt Zeilenabstand, schwarz)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39349" y="188640"/>
            <a:ext cx="9601067" cy="64809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ClrTx/>
              <a:buSzTx/>
              <a:buNone/>
              <a:defRPr sz="40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1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2282" y="1628775"/>
            <a:ext cx="7295954" cy="1440187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ClrTx/>
              <a:buSzTx/>
              <a:buNone/>
              <a:defRPr sz="44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6300" indent="-419100">
              <a:spcBef>
                <a:spcPts val="1000"/>
              </a:spcBef>
              <a:buClrTx/>
              <a:buSzPct val="100000"/>
              <a:buChar char="•"/>
              <a:defRPr sz="44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417319" indent="-502919">
              <a:spcBef>
                <a:spcPts val="1000"/>
              </a:spcBef>
              <a:buClrTx/>
              <a:buSzPct val="100000"/>
              <a:buChar char="•"/>
              <a:defRPr sz="44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930400" indent="-558800">
              <a:spcBef>
                <a:spcPts val="1000"/>
              </a:spcBef>
              <a:buClrTx/>
              <a:buSzPct val="100000"/>
              <a:buChar char="•"/>
              <a:defRPr sz="44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387600" indent="-558800">
              <a:spcBef>
                <a:spcPts val="1000"/>
              </a:spcBef>
              <a:buClrTx/>
              <a:buSzPct val="100000"/>
              <a:buChar char="•"/>
              <a:defRPr sz="44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Section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4" descr="Picture 4"/>
          <p:cNvPicPr>
            <a:picLocks noChangeAspect="1"/>
          </p:cNvPicPr>
          <p:nvPr/>
        </p:nvPicPr>
        <p:blipFill>
          <a:blip r:embed="rId2"/>
          <a:srcRect t="15968" b="11840"/>
          <a:stretch>
            <a:fillRect/>
          </a:stretch>
        </p:blipFill>
        <p:spPr>
          <a:xfrm>
            <a:off x="9765733" y="44624"/>
            <a:ext cx="2373693" cy="6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Title Text"/>
          <p:cNvSpPr txBox="1"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defRPr sz="4400" spc="0">
                <a:solidFill>
                  <a:srgbClr val="00737D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360" y="1825625"/>
            <a:ext cx="5684440" cy="4351338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spcBef>
                <a:spcPts val="1000"/>
              </a:spcBef>
              <a:buClrTx/>
              <a:buSzPct val="75000"/>
              <a:buChar char="■"/>
              <a:defRPr sz="2800" spc="0">
                <a:solidFill>
                  <a:srgbClr val="00737D"/>
                </a:solidFill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Char char="▪"/>
              <a:defRPr sz="2800" spc="0">
                <a:solidFill>
                  <a:srgbClr val="00737D"/>
                </a:solidFill>
              </a:defRPr>
            </a:lvl2pPr>
            <a:lvl3pPr marL="1394460" indent="-480060">
              <a:spcBef>
                <a:spcPts val="1000"/>
              </a:spcBef>
              <a:buClrTx/>
              <a:buSzPct val="100000"/>
              <a:buChar char="▪"/>
              <a:defRPr sz="2800" spc="0">
                <a:solidFill>
                  <a:srgbClr val="00737D"/>
                </a:solidFill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Char char="▪"/>
              <a:defRPr sz="2800" spc="0">
                <a:solidFill>
                  <a:srgbClr val="00737D"/>
                </a:solidFill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Char char="▪"/>
              <a:defRPr sz="2800" spc="0">
                <a:solidFill>
                  <a:srgbClr val="00737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6727" y="6492875"/>
            <a:ext cx="335867" cy="333088"/>
          </a:xfrm>
          <a:prstGeom prst="rect">
            <a:avLst/>
          </a:prstGeom>
          <a:noFill/>
        </p:spPr>
        <p:txBody>
          <a:bodyPr wrap="none"/>
          <a:lstStyle>
            <a:lvl1pPr algn="l">
              <a:defRPr sz="1800" spc="0">
                <a:solidFill>
                  <a:srgbClr val="00737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4" descr="Picture 4"/>
          <p:cNvPicPr>
            <a:picLocks noChangeAspect="1"/>
          </p:cNvPicPr>
          <p:nvPr/>
        </p:nvPicPr>
        <p:blipFill>
          <a:blip r:embed="rId2"/>
          <a:srcRect t="15968" b="11840"/>
          <a:stretch>
            <a:fillRect/>
          </a:stretch>
        </p:blipFill>
        <p:spPr>
          <a:xfrm>
            <a:off x="9765733" y="44624"/>
            <a:ext cx="2373693" cy="6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defRPr sz="4400" spc="0">
                <a:solidFill>
                  <a:srgbClr val="00737D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Body Level One…"/>
          <p:cNvSpPr txBox="1">
            <a:spLocks noGrp="1"/>
          </p:cNvSpPr>
          <p:nvPr>
            <p:ph type="body" idx="1"/>
          </p:nvPr>
        </p:nvSpPr>
        <p:spPr>
          <a:xfrm>
            <a:off x="335360" y="1825624"/>
            <a:ext cx="11521280" cy="4699719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spcBef>
                <a:spcPts val="1000"/>
              </a:spcBef>
              <a:buClrTx/>
              <a:buSzPct val="75000"/>
              <a:buChar char="■"/>
              <a:defRPr sz="2800" spc="0">
                <a:solidFill>
                  <a:srgbClr val="00737D"/>
                </a:solidFill>
              </a:defRPr>
            </a:lvl1pPr>
            <a:lvl2pPr marL="723900" indent="-266700">
              <a:spcBef>
                <a:spcPts val="1000"/>
              </a:spcBef>
              <a:buClrTx/>
              <a:buSzPct val="100000"/>
              <a:buChar char="▪"/>
              <a:defRPr sz="2800" spc="0">
                <a:solidFill>
                  <a:srgbClr val="00737D"/>
                </a:solidFill>
              </a:defRPr>
            </a:lvl2pPr>
            <a:lvl3pPr marL="1394460" indent="-480060">
              <a:spcBef>
                <a:spcPts val="1000"/>
              </a:spcBef>
              <a:buClrTx/>
              <a:buSzPct val="100000"/>
              <a:buChar char="▪"/>
              <a:defRPr sz="2800" spc="0">
                <a:solidFill>
                  <a:srgbClr val="00737D"/>
                </a:solidFill>
              </a:defRPr>
            </a:lvl3pPr>
            <a:lvl4pPr marL="1727200" indent="-355600">
              <a:spcBef>
                <a:spcPts val="1000"/>
              </a:spcBef>
              <a:buClrTx/>
              <a:buSzPct val="100000"/>
              <a:buChar char="▪"/>
              <a:defRPr sz="2800" spc="0">
                <a:solidFill>
                  <a:srgbClr val="00737D"/>
                </a:solidFill>
              </a:defRPr>
            </a:lvl4pPr>
            <a:lvl5pPr marL="2184400" indent="-355600">
              <a:spcBef>
                <a:spcPts val="1000"/>
              </a:spcBef>
              <a:buClrTx/>
              <a:buSzPct val="100000"/>
              <a:buChar char="▪"/>
              <a:defRPr sz="2800" spc="0">
                <a:solidFill>
                  <a:srgbClr val="00737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6727" y="6492875"/>
            <a:ext cx="335867" cy="333088"/>
          </a:xfrm>
          <a:prstGeom prst="rect">
            <a:avLst/>
          </a:prstGeom>
          <a:noFill/>
        </p:spPr>
        <p:txBody>
          <a:bodyPr wrap="none"/>
          <a:lstStyle>
            <a:lvl1pPr algn="l">
              <a:defRPr sz="1800" spc="0">
                <a:solidFill>
                  <a:srgbClr val="00737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4" descr="Picture 4"/>
          <p:cNvPicPr>
            <a:picLocks noChangeAspect="1"/>
          </p:cNvPicPr>
          <p:nvPr/>
        </p:nvPicPr>
        <p:blipFill>
          <a:blip r:embed="rId2"/>
          <a:srcRect t="15968" b="11840"/>
          <a:stretch>
            <a:fillRect/>
          </a:stretch>
        </p:blipFill>
        <p:spPr>
          <a:xfrm>
            <a:off x="9765733" y="44624"/>
            <a:ext cx="2373693" cy="6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>
              <a:defRPr sz="6000" spc="0">
                <a:solidFill>
                  <a:srgbClr val="00737D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spcBef>
                <a:spcPts val="1000"/>
              </a:spcBef>
              <a:buClrTx/>
              <a:buSzTx/>
              <a:buNone/>
              <a:defRPr sz="2400" spc="0">
                <a:solidFill>
                  <a:srgbClr val="888888"/>
                </a:solidFill>
              </a:defRPr>
            </a:lvl1pPr>
            <a:lvl2pPr marL="0" indent="457200">
              <a:spcBef>
                <a:spcPts val="1000"/>
              </a:spcBef>
              <a:buClrTx/>
              <a:buSzTx/>
              <a:buNone/>
              <a:defRPr sz="2400" spc="0">
                <a:solidFill>
                  <a:srgbClr val="888888"/>
                </a:solidFill>
              </a:defRPr>
            </a:lvl2pPr>
            <a:lvl3pPr marL="0" indent="914400">
              <a:spcBef>
                <a:spcPts val="1000"/>
              </a:spcBef>
              <a:buClrTx/>
              <a:buSzTx/>
              <a:buNone/>
              <a:defRPr sz="2400" spc="0">
                <a:solidFill>
                  <a:srgbClr val="888888"/>
                </a:solidFill>
              </a:defRPr>
            </a:lvl3pPr>
            <a:lvl4pPr marL="0" indent="1371600">
              <a:spcBef>
                <a:spcPts val="1000"/>
              </a:spcBef>
              <a:buClrTx/>
              <a:buSzTx/>
              <a:buNone/>
              <a:defRPr sz="2400" spc="0">
                <a:solidFill>
                  <a:srgbClr val="888888"/>
                </a:solidFill>
              </a:defRPr>
            </a:lvl4pPr>
            <a:lvl5pPr marL="0" indent="1828800">
              <a:spcBef>
                <a:spcPts val="1000"/>
              </a:spcBef>
              <a:buClrTx/>
              <a:buSzTx/>
              <a:buNone/>
              <a:defRPr sz="2400" spc="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</p:spPr>
        <p:txBody>
          <a:bodyPr wrap="none" anchor="ctr"/>
          <a:lstStyle>
            <a:lvl1pPr>
              <a:defRPr spc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idx="1"/>
          </p:nvPr>
        </p:nvSpPr>
        <p:spPr>
          <a:xfrm>
            <a:off x="335880" y="981000"/>
            <a:ext cx="11519641" cy="4967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_Aufzählung_kein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6542507"/>
            <a:ext cx="381241" cy="24830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99" y="73800"/>
            <a:ext cx="1728001" cy="61848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Textfeld 11"/>
          <p:cNvSpPr txBox="1"/>
          <p:nvPr/>
        </p:nvSpPr>
        <p:spPr>
          <a:xfrm>
            <a:off x="479520" y="6381360"/>
            <a:ext cx="2820844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353" name="Body Level One…"/>
          <p:cNvSpPr txBox="1">
            <a:spLocks noGrp="1"/>
          </p:cNvSpPr>
          <p:nvPr>
            <p:ph type="body" idx="1"/>
          </p:nvPr>
        </p:nvSpPr>
        <p:spPr>
          <a:xfrm>
            <a:off x="373038" y="1151998"/>
            <a:ext cx="11484000" cy="4595659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600"/>
              </a:spcBef>
              <a:buClrTx/>
              <a:buSzPct val="100000"/>
              <a:buFont typeface="Arial"/>
              <a:buChar char="•"/>
              <a:defRPr sz="2000" spc="0">
                <a:latin typeface="+mj-lt"/>
                <a:ea typeface="+mj-ea"/>
                <a:cs typeface="+mj-cs"/>
                <a:sym typeface="Arial"/>
              </a:defRPr>
            </a:lvl1pPr>
            <a:lvl2pPr marL="711200" indent="-254000">
              <a:spcBef>
                <a:spcPts val="600"/>
              </a:spcBef>
              <a:buClrTx/>
              <a:buSzPct val="100000"/>
              <a:buFont typeface="Arial"/>
              <a:buChar char="•"/>
              <a:defRPr sz="2000" spc="0">
                <a:latin typeface="+mj-lt"/>
                <a:ea typeface="+mj-ea"/>
                <a:cs typeface="+mj-cs"/>
                <a:sym typeface="Arial"/>
              </a:defRPr>
            </a:lvl2pPr>
            <a:lvl3pPr marL="1168400" indent="-254000">
              <a:spcBef>
                <a:spcPts val="600"/>
              </a:spcBef>
              <a:buClrTx/>
              <a:buSzPct val="100000"/>
              <a:buFont typeface="Arial"/>
              <a:buChar char="•"/>
              <a:defRPr sz="2000" spc="0">
                <a:latin typeface="+mj-lt"/>
                <a:ea typeface="+mj-ea"/>
                <a:cs typeface="+mj-cs"/>
                <a:sym typeface="Arial"/>
              </a:defRPr>
            </a:lvl3pPr>
            <a:lvl4pPr marL="1625600" indent="-254000">
              <a:spcBef>
                <a:spcPts val="600"/>
              </a:spcBef>
              <a:buClrTx/>
              <a:buSzPct val="100000"/>
              <a:buFont typeface="Arial"/>
              <a:buChar char="•"/>
              <a:defRPr sz="2000" spc="0">
                <a:latin typeface="+mj-lt"/>
                <a:ea typeface="+mj-ea"/>
                <a:cs typeface="+mj-cs"/>
                <a:sym typeface="Arial"/>
              </a:defRPr>
            </a:lvl4pPr>
            <a:lvl5pPr marL="2082800" indent="-254000">
              <a:spcBef>
                <a:spcPts val="600"/>
              </a:spcBef>
              <a:buClrTx/>
              <a:buSzPct val="100000"/>
              <a:buFont typeface="Arial"/>
              <a:buChar char="•"/>
              <a:defRPr sz="2000" spc="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Title Text"/>
          <p:cNvSpPr txBox="1">
            <a:spLocks noGrp="1"/>
          </p:cNvSpPr>
          <p:nvPr>
            <p:ph type="title"/>
          </p:nvPr>
        </p:nvSpPr>
        <p:spPr>
          <a:xfrm>
            <a:off x="384000" y="201600"/>
            <a:ext cx="11484000" cy="543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2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6542507"/>
            <a:ext cx="381241" cy="24830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6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99" y="73800"/>
            <a:ext cx="1728001" cy="618480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Textfeld 11"/>
          <p:cNvSpPr txBox="1"/>
          <p:nvPr/>
        </p:nvSpPr>
        <p:spPr>
          <a:xfrm>
            <a:off x="479520" y="6381360"/>
            <a:ext cx="2820844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6542507"/>
            <a:ext cx="381241" cy="24830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7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99" y="73800"/>
            <a:ext cx="1728001" cy="61848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extfeld 11"/>
          <p:cNvSpPr txBox="1"/>
          <p:nvPr/>
        </p:nvSpPr>
        <p:spPr>
          <a:xfrm>
            <a:off x="479520" y="6381360"/>
            <a:ext cx="2820844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6542507"/>
            <a:ext cx="381241" cy="24830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8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99" y="73800"/>
            <a:ext cx="1728001" cy="618480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Textfeld 11"/>
          <p:cNvSpPr txBox="1"/>
          <p:nvPr/>
        </p:nvSpPr>
        <p:spPr>
          <a:xfrm>
            <a:off x="479520" y="6381360"/>
            <a:ext cx="2820844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880" y="981000"/>
            <a:ext cx="5621400" cy="4967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 sz="half" idx="21"/>
          </p:nvPr>
        </p:nvSpPr>
        <p:spPr>
          <a:xfrm>
            <a:off x="6238799" y="980999"/>
            <a:ext cx="5621401" cy="49676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880" y="981000"/>
            <a:ext cx="5621400" cy="236952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PlaceHolder 3"/>
          <p:cNvSpPr/>
          <p:nvPr/>
        </p:nvSpPr>
        <p:spPr>
          <a:xfrm>
            <a:off x="6238799" y="980999"/>
            <a:ext cx="5621401" cy="49676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 sz="quarter" idx="21"/>
          </p:nvPr>
        </p:nvSpPr>
        <p:spPr>
          <a:xfrm>
            <a:off x="335880" y="3575880"/>
            <a:ext cx="5621400" cy="236952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9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880" y="981000"/>
            <a:ext cx="5621400" cy="4967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PlaceHolder 3"/>
          <p:cNvSpPr/>
          <p:nvPr/>
        </p:nvSpPr>
        <p:spPr>
          <a:xfrm>
            <a:off x="6238799" y="981000"/>
            <a:ext cx="562140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 sz="quarter" idx="21"/>
          </p:nvPr>
        </p:nvSpPr>
        <p:spPr>
          <a:xfrm>
            <a:off x="6238799" y="3575880"/>
            <a:ext cx="5621401" cy="236952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880" y="981000"/>
            <a:ext cx="5621400" cy="236952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PlaceHolder 3"/>
          <p:cNvSpPr/>
          <p:nvPr/>
        </p:nvSpPr>
        <p:spPr>
          <a:xfrm>
            <a:off x="6238799" y="981000"/>
            <a:ext cx="5621401" cy="23695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 sz="half" idx="21"/>
          </p:nvPr>
        </p:nvSpPr>
        <p:spPr>
          <a:xfrm>
            <a:off x="335879" y="3575880"/>
            <a:ext cx="11519642" cy="236952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1"/>
          <p:cNvSpPr txBox="1"/>
          <p:nvPr/>
        </p:nvSpPr>
        <p:spPr>
          <a:xfrm>
            <a:off x="863279" y="6381360"/>
            <a:ext cx="2820845" cy="40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  <a:defRPr spc="-1"/>
            </a:pPr>
            <a:endParaRPr/>
          </a:p>
          <a:p>
            <a:pPr>
              <a:defRPr sz="1000" b="1" spc="-1">
                <a:solidFill>
                  <a:srgbClr val="0067A6"/>
                </a:solidFill>
              </a:defRPr>
            </a:pPr>
            <a:r>
              <a:t>OpenMP Tutorial </a:t>
            </a:r>
          </a:p>
          <a:p>
            <a:pPr>
              <a:defRPr sz="1000" b="1" spc="-1"/>
            </a:pPr>
            <a:r>
              <a:t>Members of the OpenMP Language Committee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solidFill>
            <a:srgbClr val="0067A6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200" spc="-1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286279" y="82080"/>
            <a:ext cx="1830241" cy="48024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1999" marR="0" indent="-431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68799" marR="0" indent="-4608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57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21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53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91" name="Titel 1"/>
          <p:cNvSpPr txBox="1"/>
          <p:nvPr/>
        </p:nvSpPr>
        <p:spPr>
          <a:xfrm>
            <a:off x="1568879" y="765000"/>
            <a:ext cx="9053642" cy="789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400" b="1" spc="-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Programming OpenMP</a:t>
            </a:r>
          </a:p>
        </p:txBody>
      </p:sp>
      <p:sp>
        <p:nvSpPr>
          <p:cNvPr id="392" name="Inhaltsplatzhalter 3"/>
          <p:cNvSpPr txBox="1"/>
          <p:nvPr/>
        </p:nvSpPr>
        <p:spPr>
          <a:xfrm>
            <a:off x="1568880" y="3496679"/>
            <a:ext cx="4050001" cy="938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spcBef>
                <a:spcPts val="500"/>
              </a:spcBef>
              <a:defRPr sz="2800" b="1" spc="-1">
                <a:latin typeface="Calibri"/>
                <a:ea typeface="Calibri"/>
                <a:cs typeface="Calibri"/>
                <a:sym typeface="Calibri"/>
              </a:defRPr>
            </a:pPr>
            <a:r>
              <a:t>Christian Terboven</a:t>
            </a:r>
          </a:p>
          <a:p>
            <a:pPr>
              <a:spcBef>
                <a:spcPts val="500"/>
              </a:spcBef>
              <a:defRPr sz="2800" b="1" spc="-1">
                <a:latin typeface="Calibri"/>
                <a:ea typeface="Calibri"/>
                <a:cs typeface="Calibri"/>
                <a:sym typeface="Calibri"/>
              </a:defRPr>
            </a:pPr>
            <a:r>
              <a:t>Michael Klemm</a:t>
            </a:r>
          </a:p>
        </p:txBody>
      </p:sp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239" y="3573360"/>
            <a:ext cx="1468801" cy="395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2" descr="Picture 2"/>
          <p:cNvPicPr>
            <a:picLocks noChangeAspect="1"/>
          </p:cNvPicPr>
          <p:nvPr/>
        </p:nvPicPr>
        <p:blipFill>
          <a:blip r:embed="rId3"/>
          <a:srcRect l="12290" r="14880"/>
          <a:stretch>
            <a:fillRect/>
          </a:stretch>
        </p:blipFill>
        <p:spPr>
          <a:xfrm>
            <a:off x="8616239" y="3087360"/>
            <a:ext cx="995761" cy="1367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4" descr="Picture 4"/>
          <p:cNvPicPr>
            <a:picLocks noChangeAspect="1"/>
          </p:cNvPicPr>
          <p:nvPr/>
        </p:nvPicPr>
        <p:blipFill>
          <a:blip r:embed="rId4"/>
          <a:srcRect l="11584" r="15581"/>
          <a:stretch>
            <a:fillRect/>
          </a:stretch>
        </p:blipFill>
        <p:spPr>
          <a:xfrm>
            <a:off x="9692279" y="3496679"/>
            <a:ext cx="1027081" cy="141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40" y="4069079"/>
            <a:ext cx="1508401" cy="39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34" name="PlaceHolder 1"/>
          <p:cNvSpPr txBox="1">
            <a:spLocks noGrp="1"/>
          </p:cNvSpPr>
          <p:nvPr>
            <p:ph type="body" sz="quarter" idx="4294967295"/>
          </p:nvPr>
        </p:nvSpPr>
        <p:spPr>
          <a:xfrm>
            <a:off x="239399" y="188639"/>
            <a:ext cx="11184842" cy="647642"/>
          </a:xfrm>
          <a:prstGeom prst="rect">
            <a:avLst/>
          </a:prstGeom>
        </p:spPr>
        <p:txBody>
          <a:bodyPr anchor="ctr"/>
          <a:lstStyle>
            <a:lvl1pPr marL="0" indent="228600">
              <a:spcBef>
                <a:spcPts val="1000"/>
              </a:spcBef>
              <a:buSzTx/>
              <a:buFont typeface="Wingdings"/>
              <a:buNone/>
              <a:defRPr sz="40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Example solution: Jacobi unstructure data</a:t>
            </a:r>
          </a:p>
        </p:txBody>
      </p:sp>
      <p:grpSp>
        <p:nvGrpSpPr>
          <p:cNvPr id="437" name="Rectangle 3"/>
          <p:cNvGrpSpPr/>
          <p:nvPr/>
        </p:nvGrpSpPr>
        <p:grpSpPr>
          <a:xfrm>
            <a:off x="767519" y="991800"/>
            <a:ext cx="10525322" cy="4414590"/>
            <a:chOff x="0" y="0"/>
            <a:chExt cx="10525320" cy="4414589"/>
          </a:xfrm>
        </p:grpSpPr>
        <p:sp>
          <p:nvSpPr>
            <p:cNvPr id="435" name="Rectangle"/>
            <p:cNvSpPr/>
            <p:nvPr/>
          </p:nvSpPr>
          <p:spPr>
            <a:xfrm>
              <a:off x="-1" y="0"/>
              <a:ext cx="10525322" cy="441459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E7DBE"/>
              </a:solidFill>
              <a:prstDash val="solid"/>
              <a:miter lim="800000"/>
            </a:ln>
            <a:effectLst>
              <a:outerShdw blurRad="50800" dist="37674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436" name="void swap(double *restrict A, double *restrict Anew, int m, int n)…"/>
            <p:cNvSpPr txBox="1"/>
            <p:nvPr/>
          </p:nvSpPr>
          <p:spPr>
            <a:xfrm>
              <a:off x="12699" y="12700"/>
              <a:ext cx="10499922" cy="404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89999" tIns="89999" rIns="89999" bIns="89999" numCol="1" anchor="t">
              <a:spAutoFit/>
            </a:bodyPr>
            <a:lstStyle/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swap(double *restrict A, double *restrict Anew, int m, int n)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#pragma omp target teams distribute parallel for simd collapse(2) \ 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map(to:A[:m*n]) map(from:Anew[:m*n])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for( int j = 1; j &lt; n-1; j++)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for( int i = 1; i &lt; m-1; i++ 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A[OFFSET(j, i, m)] = Anew[OFFSET(j, i, m)];    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deallocate(double *restrict A, double *restrict Anew, int m, int n)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</a:t>
              </a:r>
              <a:r>
                <a:rPr>
                  <a:solidFill>
                    <a:srgbClr val="0070C0"/>
                  </a:solidFill>
                </a:rPr>
                <a:t>#pragma omp target exit data</a:t>
              </a:r>
              <a:r>
                <a:t> map(from:A[:m*n],Anew[:m*n])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free(A);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free(Anew);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56" name="Titel 1"/>
          <p:cNvSpPr txBox="1">
            <a:spLocks noGrp="1"/>
          </p:cNvSpPr>
          <p:nvPr>
            <p:ph type="title" idx="4294967295"/>
          </p:nvPr>
        </p:nvSpPr>
        <p:spPr>
          <a:xfrm>
            <a:off x="1524000" y="765176"/>
            <a:ext cx="9144000" cy="1825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Programming OpenMP</a:t>
            </a:r>
          </a:p>
        </p:txBody>
      </p:sp>
      <p:sp>
        <p:nvSpPr>
          <p:cNvPr id="457" name="Inhaltsplatzhalter 3"/>
          <p:cNvSpPr txBox="1">
            <a:spLocks noGrp="1"/>
          </p:cNvSpPr>
          <p:nvPr>
            <p:ph type="body" sz="quarter" idx="4294967295"/>
          </p:nvPr>
        </p:nvSpPr>
        <p:spPr>
          <a:xfrm>
            <a:off x="1524000" y="3496841"/>
            <a:ext cx="4140200" cy="28844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Font typeface="Wingdings"/>
              <a:buNone/>
              <a:defRPr sz="2800" spc="0">
                <a:latin typeface="+mj-lt"/>
                <a:ea typeface="+mj-ea"/>
                <a:cs typeface="+mj-cs"/>
                <a:sym typeface="Arial"/>
              </a:defRPr>
            </a:pPr>
            <a:r>
              <a:t>Christian Terboven</a:t>
            </a:r>
          </a:p>
          <a:p>
            <a:pPr marL="0" indent="0">
              <a:spcBef>
                <a:spcPts val="1000"/>
              </a:spcBef>
              <a:buSzTx/>
              <a:buFont typeface="Wingdings"/>
              <a:buNone/>
              <a:defRPr sz="2800" b="1" spc="0">
                <a:latin typeface="+mj-lt"/>
                <a:ea typeface="+mj-ea"/>
                <a:cs typeface="+mj-cs"/>
                <a:sym typeface="Arial"/>
              </a:defRPr>
            </a:pPr>
            <a:r>
              <a:t>Michael Klemm</a:t>
            </a:r>
          </a:p>
        </p:txBody>
      </p:sp>
      <p:sp>
        <p:nvSpPr>
          <p:cNvPr id="458" name="Inhaltsplatzhalter 2"/>
          <p:cNvSpPr txBox="1"/>
          <p:nvPr/>
        </p:nvSpPr>
        <p:spPr>
          <a:xfrm>
            <a:off x="1524000" y="2060113"/>
            <a:ext cx="9144000" cy="29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66344">
              <a:lnSpc>
                <a:spcPct val="90000"/>
              </a:lnSpc>
              <a:spcBef>
                <a:spcPts val="500"/>
              </a:spcBef>
              <a:defRPr sz="2040" b="1" i="1"/>
            </a:lvl1pPr>
          </a:lstStyle>
          <a:p>
            <a:r>
              <a:t>SIMD, Part 2</a:t>
            </a:r>
          </a:p>
        </p:txBody>
      </p:sp>
      <p:grpSp>
        <p:nvGrpSpPr>
          <p:cNvPr id="461" name="TextBox 5"/>
          <p:cNvGrpSpPr/>
          <p:nvPr/>
        </p:nvGrpSpPr>
        <p:grpSpPr>
          <a:xfrm>
            <a:off x="6948537" y="11195149"/>
            <a:ext cx="6300194" cy="476673"/>
            <a:chOff x="0" y="0"/>
            <a:chExt cx="6300192" cy="476672"/>
          </a:xfrm>
        </p:grpSpPr>
        <p:sp>
          <p:nvSpPr>
            <p:cNvPr id="459" name="Rectangle"/>
            <p:cNvSpPr/>
            <p:nvPr/>
          </p:nvSpPr>
          <p:spPr>
            <a:xfrm>
              <a:off x="0" y="-1"/>
              <a:ext cx="6300193" cy="47667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" name="Members of the OpenMP Language Committee"/>
            <p:cNvSpPr txBox="1"/>
            <p:nvPr/>
          </p:nvSpPr>
          <p:spPr>
            <a:xfrm>
              <a:off x="45720" y="-1"/>
              <a:ext cx="6208753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Members of the OpenMP Language Committee</a:t>
              </a:r>
            </a:p>
          </p:txBody>
        </p:sp>
      </p:grpSp>
      <p:pic>
        <p:nvPicPr>
          <p:cNvPr id="46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573362"/>
            <a:ext cx="1469258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02" y="4069200"/>
            <a:ext cx="1508863" cy="3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66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/>
          <a:lstStyle/>
          <a:p>
            <a:r>
              <a:t>Width of SIMD registers has been growing in the past:</a:t>
            </a:r>
          </a:p>
        </p:txBody>
      </p:sp>
      <p:sp>
        <p:nvSpPr>
          <p:cNvPr id="467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SIMD on x86 Architectures (Recap)</a:t>
            </a:r>
          </a:p>
        </p:txBody>
      </p:sp>
      <p:graphicFrame>
        <p:nvGraphicFramePr>
          <p:cNvPr id="468" name="Table 49"/>
          <p:cNvGraphicFramePr/>
          <p:nvPr/>
        </p:nvGraphicFramePr>
        <p:xfrm>
          <a:off x="2954020" y="5512832"/>
          <a:ext cx="6096001" cy="3708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" name="Table 50"/>
          <p:cNvGraphicFramePr/>
          <p:nvPr/>
        </p:nvGraphicFramePr>
        <p:xfrm>
          <a:off x="2954020" y="5068332"/>
          <a:ext cx="6108704" cy="3708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0" name="Table 51"/>
          <p:cNvGraphicFramePr/>
          <p:nvPr/>
        </p:nvGraphicFramePr>
        <p:xfrm>
          <a:off x="2954020" y="4151391"/>
          <a:ext cx="3073401" cy="3708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" name="Table 52"/>
          <p:cNvGraphicFramePr/>
          <p:nvPr/>
        </p:nvGraphicFramePr>
        <p:xfrm>
          <a:off x="2954020" y="3656091"/>
          <a:ext cx="3081021" cy="3708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2" name="Table 53"/>
          <p:cNvGraphicFramePr/>
          <p:nvPr/>
        </p:nvGraphicFramePr>
        <p:xfrm>
          <a:off x="2954020" y="2772172"/>
          <a:ext cx="1587501" cy="3708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" name="Table 54"/>
          <p:cNvGraphicFramePr/>
          <p:nvPr/>
        </p:nvGraphicFramePr>
        <p:xfrm>
          <a:off x="2954020" y="2276872"/>
          <a:ext cx="1595121" cy="3708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B w="381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606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4" name="TextBox 55"/>
          <p:cNvSpPr txBox="1"/>
          <p:nvPr/>
        </p:nvSpPr>
        <p:spPr>
          <a:xfrm>
            <a:off x="1834514" y="2474991"/>
            <a:ext cx="99822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SSE</a:t>
            </a:r>
          </a:p>
        </p:txBody>
      </p:sp>
      <p:sp>
        <p:nvSpPr>
          <p:cNvPr id="475" name="TextBox 56"/>
          <p:cNvSpPr txBox="1"/>
          <p:nvPr/>
        </p:nvSpPr>
        <p:spPr>
          <a:xfrm>
            <a:off x="1840229" y="3892312"/>
            <a:ext cx="99822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AVX</a:t>
            </a:r>
          </a:p>
        </p:txBody>
      </p:sp>
      <p:sp>
        <p:nvSpPr>
          <p:cNvPr id="476" name="TextBox 57"/>
          <p:cNvSpPr txBox="1"/>
          <p:nvPr/>
        </p:nvSpPr>
        <p:spPr>
          <a:xfrm>
            <a:off x="1836400" y="5254506"/>
            <a:ext cx="99822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AVX-512</a:t>
            </a:r>
          </a:p>
        </p:txBody>
      </p:sp>
      <p:grpSp>
        <p:nvGrpSpPr>
          <p:cNvPr id="479" name="Group 58"/>
          <p:cNvGrpSpPr/>
          <p:nvPr/>
        </p:nvGrpSpPr>
        <p:grpSpPr>
          <a:xfrm>
            <a:off x="2971800" y="1918733"/>
            <a:ext cx="1592581" cy="288824"/>
            <a:chOff x="0" y="0"/>
            <a:chExt cx="1592580" cy="288823"/>
          </a:xfrm>
        </p:grpSpPr>
        <p:sp>
          <p:nvSpPr>
            <p:cNvPr id="477" name="Straight Arrow Connector 59"/>
            <p:cNvSpPr/>
            <p:nvPr/>
          </p:nvSpPr>
          <p:spPr>
            <a:xfrm>
              <a:off x="0" y="152400"/>
              <a:ext cx="1592581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TextBox 60"/>
            <p:cNvSpPr txBox="1"/>
            <p:nvPr/>
          </p:nvSpPr>
          <p:spPr>
            <a:xfrm>
              <a:off x="373380" y="0"/>
              <a:ext cx="637975" cy="28882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128 bit</a:t>
              </a:r>
            </a:p>
          </p:txBody>
        </p:sp>
      </p:grpSp>
      <p:sp>
        <p:nvSpPr>
          <p:cNvPr id="480" name="Straight Arrow Connector 61"/>
          <p:cNvSpPr/>
          <p:nvPr/>
        </p:nvSpPr>
        <p:spPr>
          <a:xfrm>
            <a:off x="2979420" y="3488452"/>
            <a:ext cx="3078481" cy="1"/>
          </a:xfrm>
          <a:prstGeom prst="line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1" name="TextBox 62"/>
          <p:cNvSpPr txBox="1"/>
          <p:nvPr/>
        </p:nvSpPr>
        <p:spPr>
          <a:xfrm>
            <a:off x="4137659" y="3336052"/>
            <a:ext cx="637975" cy="28882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256 bit</a:t>
            </a:r>
          </a:p>
        </p:txBody>
      </p:sp>
      <p:sp>
        <p:nvSpPr>
          <p:cNvPr id="482" name="Straight Arrow Connector 63"/>
          <p:cNvSpPr/>
          <p:nvPr/>
        </p:nvSpPr>
        <p:spPr>
          <a:xfrm>
            <a:off x="2956560" y="4890532"/>
            <a:ext cx="6103621" cy="1"/>
          </a:xfrm>
          <a:prstGeom prst="line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3" name="TextBox 64"/>
          <p:cNvSpPr txBox="1"/>
          <p:nvPr/>
        </p:nvSpPr>
        <p:spPr>
          <a:xfrm>
            <a:off x="5570220" y="4738132"/>
            <a:ext cx="637975" cy="28882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512 bit</a:t>
            </a:r>
          </a:p>
        </p:txBody>
      </p:sp>
      <p:sp>
        <p:nvSpPr>
          <p:cNvPr id="484" name="TextBox 65"/>
          <p:cNvSpPr txBox="1"/>
          <p:nvPr/>
        </p:nvSpPr>
        <p:spPr>
          <a:xfrm>
            <a:off x="4716779" y="2269251"/>
            <a:ext cx="99822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2 x DP</a:t>
            </a:r>
          </a:p>
        </p:txBody>
      </p:sp>
      <p:sp>
        <p:nvSpPr>
          <p:cNvPr id="485" name="TextBox 66"/>
          <p:cNvSpPr txBox="1"/>
          <p:nvPr/>
        </p:nvSpPr>
        <p:spPr>
          <a:xfrm>
            <a:off x="4732020" y="2749312"/>
            <a:ext cx="99822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4 x SP</a:t>
            </a:r>
          </a:p>
        </p:txBody>
      </p:sp>
      <p:sp>
        <p:nvSpPr>
          <p:cNvPr id="486" name="TextBox 67"/>
          <p:cNvSpPr txBox="1"/>
          <p:nvPr/>
        </p:nvSpPr>
        <p:spPr>
          <a:xfrm>
            <a:off x="6134100" y="3663712"/>
            <a:ext cx="99822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4 x DP</a:t>
            </a:r>
          </a:p>
        </p:txBody>
      </p:sp>
      <p:sp>
        <p:nvSpPr>
          <p:cNvPr id="487" name="TextBox 68"/>
          <p:cNvSpPr txBox="1"/>
          <p:nvPr/>
        </p:nvSpPr>
        <p:spPr>
          <a:xfrm>
            <a:off x="6149340" y="4143771"/>
            <a:ext cx="99822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8 x SP</a:t>
            </a:r>
          </a:p>
        </p:txBody>
      </p:sp>
      <p:sp>
        <p:nvSpPr>
          <p:cNvPr id="488" name="TextBox 69"/>
          <p:cNvSpPr txBox="1"/>
          <p:nvPr/>
        </p:nvSpPr>
        <p:spPr>
          <a:xfrm>
            <a:off x="9311639" y="5058171"/>
            <a:ext cx="99822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8 x DP</a:t>
            </a:r>
          </a:p>
        </p:txBody>
      </p:sp>
      <p:sp>
        <p:nvSpPr>
          <p:cNvPr id="489" name="TextBox 70"/>
          <p:cNvSpPr txBox="1"/>
          <p:nvPr/>
        </p:nvSpPr>
        <p:spPr>
          <a:xfrm>
            <a:off x="9166859" y="5538232"/>
            <a:ext cx="115062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16 x SP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92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/>
          <a:lstStyle/>
          <a:p>
            <a:r>
              <a:t>Compilers offer auto-vectorization as an optimization pass</a:t>
            </a:r>
          </a:p>
          <a:p>
            <a:pPr marL="742950" lvl="1" indent="-285750">
              <a:spcBef>
                <a:spcPts val="600"/>
              </a:spcBef>
              <a:defRPr sz="2400"/>
            </a:pPr>
            <a:r>
              <a:t>Usually, part of the general loop optimization passes</a:t>
            </a:r>
          </a:p>
          <a:p>
            <a:pPr marL="742950" lvl="1" indent="-285750">
              <a:spcBef>
                <a:spcPts val="600"/>
              </a:spcBef>
              <a:defRPr sz="2400"/>
            </a:pPr>
            <a:r>
              <a:t>Code analysis detects code properties that inhibit SIMD vectorization</a:t>
            </a:r>
          </a:p>
          <a:p>
            <a:pPr marL="742950" lvl="1" indent="-285750">
              <a:spcBef>
                <a:spcPts val="600"/>
              </a:spcBef>
              <a:defRPr sz="2400"/>
            </a:pPr>
            <a:r>
              <a:t>Heuristics determine if SIMD execution might be beneficial</a:t>
            </a:r>
          </a:p>
          <a:p>
            <a:pPr marL="742950" lvl="1" indent="-285750">
              <a:spcBef>
                <a:spcPts val="600"/>
              </a:spcBef>
              <a:defRPr sz="2400"/>
            </a:pPr>
            <a:r>
              <a:t>If all goes well, the compiler will generate SIMD instructions</a:t>
            </a:r>
          </a:p>
          <a:p>
            <a:endParaRPr/>
          </a:p>
          <a:p>
            <a:pPr>
              <a:tabLst>
                <a:tab pos="5016500" algn="l"/>
                <a:tab pos="7975600" algn="l"/>
              </a:tabLst>
            </a:pPr>
            <a:r>
              <a:t>Example: clang/LLVM	GCC	Intel Compiler</a:t>
            </a:r>
          </a:p>
          <a:p>
            <a:pPr marL="742950" lvl="1" indent="-285750">
              <a:spcBef>
                <a:spcPts val="600"/>
              </a:spcBef>
              <a:tabLst>
                <a:tab pos="5016500" algn="l"/>
                <a:tab pos="7975600" algn="l"/>
              </a:tabLst>
              <a:defRPr sz="2400"/>
            </a:pPr>
            <a:r>
              <a:t>-fvectorize	-ftree-vectorize	-vec (enabled w/ -O2)</a:t>
            </a:r>
          </a:p>
          <a:p>
            <a:pPr marL="742950" lvl="1" indent="-285750">
              <a:spcBef>
                <a:spcPts val="600"/>
              </a:spcBef>
              <a:tabLst>
                <a:tab pos="5016500" algn="l"/>
                <a:tab pos="7975600" algn="l"/>
              </a:tabLst>
              <a:defRPr sz="2400"/>
            </a:pPr>
            <a:r>
              <a:t>-Rpass=loop-.\*	-ftree-loop-vectorize	-qopt-report=vec</a:t>
            </a:r>
          </a:p>
          <a:p>
            <a:pPr marL="742950" lvl="1" indent="-285750">
              <a:spcBef>
                <a:spcPts val="600"/>
              </a:spcBef>
              <a:tabLst>
                <a:tab pos="5016500" algn="l"/>
                <a:tab pos="7975600" algn="l"/>
              </a:tabLst>
              <a:defRPr sz="2400"/>
            </a:pPr>
            <a:r>
              <a:t>-mprefer-vector-width=</a:t>
            </a:r>
            <a:r>
              <a:rPr i="1"/>
              <a:t>&lt;width&gt;</a:t>
            </a:r>
            <a:r>
              <a:t>	-fopt-info-vec-all</a:t>
            </a:r>
          </a:p>
        </p:txBody>
      </p:sp>
      <p:sp>
        <p:nvSpPr>
          <p:cNvPr id="493" name="Text Placeholder 6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Auto-vectorization (Recap)</a:t>
            </a:r>
          </a:p>
        </p:txBody>
      </p:sp>
      <p:sp>
        <p:nvSpPr>
          <p:cNvPr id="494" name="Rounded Rectangle 2"/>
          <p:cNvSpPr/>
          <p:nvPr/>
        </p:nvSpPr>
        <p:spPr>
          <a:xfrm>
            <a:off x="695399" y="1989770"/>
            <a:ext cx="9793090" cy="544997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95" name="TextBox 3"/>
          <p:cNvSpPr txBox="1"/>
          <p:nvPr/>
        </p:nvSpPr>
        <p:spPr>
          <a:xfrm>
            <a:off x="10527494" y="1735495"/>
            <a:ext cx="478868" cy="93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6600">
                <a:solidFill>
                  <a:srgbClr val="C00000"/>
                </a:solidFill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" grpId="1" build="p" bldLvl="5" animBg="1" advAuto="0"/>
      <p:bldP spid="494" grpId="2" animBg="1" advAuto="0"/>
      <p:bldP spid="495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98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/>
          <a:lstStyle/>
          <a:p>
            <a:r>
              <a:t>Support required vendor-specific extensions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Programming models (e.g., Intel® Cilk Plus)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Compiler pragmas (e.g.,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#pragma vector</a:t>
            </a:r>
            <a:r>
              <a:t>)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Low-level constructs (e.g.,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_mm_add_pd()</a:t>
            </a:r>
            <a:r>
              <a:t>)</a:t>
            </a:r>
          </a:p>
          <a:p>
            <a:pPr marL="742950" lvl="1" indent="-285750">
              <a:spcBef>
                <a:spcPts val="500"/>
              </a:spcBef>
              <a:defRPr sz="2400"/>
            </a:pPr>
            <a:endParaRPr/>
          </a:p>
          <a:p>
            <a:pPr marL="0" lvl="3" indent="457200">
              <a:spcBef>
                <a:spcPts val="500"/>
              </a:spcBef>
              <a:buSzTx/>
              <a:buFont typeface="Wingdings"/>
              <a:buNone/>
              <a:defRPr sz="24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#pragma omp parallel for</a:t>
            </a:r>
            <a:br/>
            <a:r>
              <a:t>#pragma vector always</a:t>
            </a:r>
            <a:br/>
            <a:r>
              <a:t>#pragma ivdep</a:t>
            </a:r>
          </a:p>
          <a:p>
            <a:pPr marL="0" lvl="3" indent="457200">
              <a:spcBef>
                <a:spcPts val="500"/>
              </a:spcBef>
              <a:buSzTx/>
              <a:buFont typeface="Wingdings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 = 0; i &lt; N; i++) {</a:t>
            </a:r>
            <a:br/>
            <a:r>
              <a:t>    a[i] = b[i] + ...;</a:t>
            </a:r>
            <a:endParaRPr sz="1800"/>
          </a:p>
          <a:p>
            <a:pPr marL="0" lvl="3" indent="457200">
              <a:spcBef>
                <a:spcPts val="500"/>
              </a:spcBef>
              <a:buSzTx/>
              <a:buFont typeface="Wingdings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499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 a Time Before OpenMP 4.0</a:t>
            </a:r>
          </a:p>
        </p:txBody>
      </p:sp>
      <p:grpSp>
        <p:nvGrpSpPr>
          <p:cNvPr id="507" name="Cloud Callout 3"/>
          <p:cNvGrpSpPr/>
          <p:nvPr/>
        </p:nvGrpSpPr>
        <p:grpSpPr>
          <a:xfrm>
            <a:off x="5206517" y="3259736"/>
            <a:ext cx="5787991" cy="1557132"/>
            <a:chOff x="0" y="0"/>
            <a:chExt cx="5787989" cy="1557130"/>
          </a:xfrm>
        </p:grpSpPr>
        <p:grpSp>
          <p:nvGrpSpPr>
            <p:cNvPr id="505" name="Group"/>
            <p:cNvGrpSpPr/>
            <p:nvPr/>
          </p:nvGrpSpPr>
          <p:grpSpPr>
            <a:xfrm>
              <a:off x="0" y="30168"/>
              <a:ext cx="5787990" cy="1526963"/>
              <a:chOff x="0" y="0"/>
              <a:chExt cx="5787989" cy="1526961"/>
            </a:xfrm>
          </p:grpSpPr>
          <p:sp>
            <p:nvSpPr>
              <p:cNvPr id="500" name="Shape"/>
              <p:cNvSpPr/>
              <p:nvPr/>
            </p:nvSpPr>
            <p:spPr>
              <a:xfrm>
                <a:off x="1678090" y="0"/>
                <a:ext cx="4109900" cy="1526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rgbClr val="75839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501" name="Circle"/>
              <p:cNvSpPr/>
              <p:nvPr/>
            </p:nvSpPr>
            <p:spPr>
              <a:xfrm>
                <a:off x="1059004" y="804547"/>
                <a:ext cx="254001" cy="254001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75839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502" name="Circle"/>
              <p:cNvSpPr/>
              <p:nvPr/>
            </p:nvSpPr>
            <p:spPr>
              <a:xfrm>
                <a:off x="487267" y="888931"/>
                <a:ext cx="169335" cy="169335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75839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503" name="Circle"/>
              <p:cNvSpPr/>
              <p:nvPr/>
            </p:nvSpPr>
            <p:spPr>
              <a:xfrm>
                <a:off x="0" y="967531"/>
                <a:ext cx="84666" cy="84667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75839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504" name="Shape"/>
              <p:cNvSpPr/>
              <p:nvPr/>
            </p:nvSpPr>
            <p:spPr>
              <a:xfrm>
                <a:off x="1886782" y="77644"/>
                <a:ext cx="3766040" cy="12964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75839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506" name="You need to trust your compiler to do the “right” thing."/>
            <p:cNvSpPr txBox="1"/>
            <p:nvPr/>
          </p:nvSpPr>
          <p:spPr>
            <a:xfrm>
              <a:off x="2305683" y="0"/>
              <a:ext cx="2564359" cy="1503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t>You need to trust your compiler to do the “right” thing.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10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900"/>
              </a:spcBef>
              <a:defRPr sz="2520"/>
            </a:pPr>
            <a:r>
              <a:t>Vectorize a loop nest</a:t>
            </a:r>
          </a:p>
          <a:p>
            <a:pPr marL="668654" lvl="1" indent="-257175" defTabSz="822959">
              <a:spcBef>
                <a:spcPts val="400"/>
              </a:spcBef>
              <a:defRPr sz="2159"/>
            </a:pPr>
            <a:r>
              <a:t>Cut loop into chunks that fit a SIMD vector register</a:t>
            </a:r>
          </a:p>
          <a:p>
            <a:pPr marL="668654" lvl="1" indent="-257175" defTabSz="822959">
              <a:spcBef>
                <a:spcPts val="400"/>
              </a:spcBef>
              <a:defRPr sz="2159"/>
            </a:pPr>
            <a:r>
              <a:t>No parallelization of the loop body</a:t>
            </a:r>
          </a:p>
          <a:p>
            <a:pPr marL="308609" indent="-308609" defTabSz="822959">
              <a:spcBef>
                <a:spcPts val="900"/>
              </a:spcBef>
              <a:defRPr sz="2520"/>
            </a:pPr>
            <a:endParaRPr/>
          </a:p>
          <a:p>
            <a:pPr marL="308609" indent="-308609" defTabSz="822959">
              <a:spcBef>
                <a:spcPts val="900"/>
              </a:spcBef>
              <a:defRPr sz="2520"/>
            </a:pPr>
            <a:r>
              <a:t>Syntax (C/C++)</a:t>
            </a:r>
            <a:br/>
            <a:r>
              <a:rPr sz="2159">
                <a:latin typeface="Courier New"/>
                <a:ea typeface="Courier New"/>
                <a:cs typeface="Courier New"/>
                <a:sym typeface="Courier New"/>
              </a:rPr>
              <a:t>#pragma omp simd </a:t>
            </a: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[clause[[,] clause],…] </a:t>
            </a:r>
            <a:br>
              <a:rPr sz="2159" i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for-loops</a:t>
            </a:r>
          </a:p>
          <a:p>
            <a:pPr marL="308609" indent="-308609" defTabSz="822959">
              <a:spcBef>
                <a:spcPts val="900"/>
              </a:spcBef>
              <a:defRPr sz="2520"/>
            </a:pPr>
            <a:endParaRPr sz="2159" i="1">
              <a:latin typeface="Courier New"/>
              <a:ea typeface="Courier New"/>
              <a:cs typeface="Courier New"/>
              <a:sym typeface="Courier New"/>
            </a:endParaRPr>
          </a:p>
          <a:p>
            <a:pPr marL="308609" indent="-308609" defTabSz="822959">
              <a:spcBef>
                <a:spcPts val="900"/>
              </a:spcBef>
              <a:defRPr sz="2520"/>
            </a:pPr>
            <a:r>
              <a:t>Syntax (Fortran)</a:t>
            </a:r>
            <a:br/>
            <a:r>
              <a:rPr sz="2159">
                <a:latin typeface="Courier New"/>
                <a:ea typeface="Courier New"/>
                <a:cs typeface="Courier New"/>
                <a:sym typeface="Courier New"/>
              </a:rPr>
              <a:t>!$omp simd </a:t>
            </a: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[clause[[,] clause],…] </a:t>
            </a:r>
            <a:br>
              <a:rPr sz="2159" i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do-loops</a:t>
            </a:r>
            <a:br>
              <a:rPr sz="2159" i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2159">
                <a:latin typeface="Courier New"/>
                <a:ea typeface="Courier New"/>
                <a:cs typeface="Courier New"/>
                <a:sym typeface="Courier New"/>
              </a:rPr>
              <a:t>!$omp end simd</a:t>
            </a: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sz="2159" i="1">
                <a:latin typeface="Courier New"/>
                <a:ea typeface="Courier New"/>
                <a:cs typeface="Courier New"/>
                <a:sym typeface="Courier New"/>
              </a:rPr>
            </a:br>
            <a:endParaRPr sz="2159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SIMD Loop Construct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1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39349" y="188640"/>
            <a:ext cx="9601067" cy="6480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 typeface="Wingdings"/>
              <a:buNone/>
              <a:defRPr sz="4000" b="1">
                <a:solidFill>
                  <a:srgbClr val="176DB6"/>
                </a:solidFill>
              </a:defRPr>
            </a:lvl1pPr>
          </a:lstStyle>
          <a:p>
            <a:r>
              <a:t>Example</a:t>
            </a:r>
          </a:p>
        </p:txBody>
      </p:sp>
      <p:sp>
        <p:nvSpPr>
          <p:cNvPr id="515" name="Text Box 5"/>
          <p:cNvSpPr txBox="1"/>
          <p:nvPr/>
        </p:nvSpPr>
        <p:spPr>
          <a:xfrm>
            <a:off x="2063551" y="1268761"/>
            <a:ext cx="8077201" cy="213677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float sprod(float *a, float *b, int n)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float sum = 0.0f;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#pragma omp simd reduction(+:sum)</a:t>
            </a:r>
            <a:r>
              <a:rPr>
                <a:solidFill>
                  <a:srgbClr val="000000"/>
                </a:solidFill>
              </a:rPr>
              <a:t>  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k=0; k&lt;n; k++) 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sum += a[k] * b[k];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sum;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grpSp>
        <p:nvGrpSpPr>
          <p:cNvPr id="548" name="Group 4"/>
          <p:cNvGrpSpPr/>
          <p:nvPr/>
        </p:nvGrpSpPr>
        <p:grpSpPr>
          <a:xfrm>
            <a:off x="2462855" y="4365104"/>
            <a:ext cx="7518401" cy="228601"/>
            <a:chOff x="0" y="0"/>
            <a:chExt cx="7518400" cy="228600"/>
          </a:xfrm>
        </p:grpSpPr>
        <p:sp>
          <p:nvSpPr>
            <p:cNvPr id="516" name="Rectangle 5"/>
            <p:cNvSpPr/>
            <p:nvPr/>
          </p:nvSpPr>
          <p:spPr>
            <a:xfrm>
              <a:off x="-1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17" name="Rectangle 6"/>
            <p:cNvSpPr/>
            <p:nvPr/>
          </p:nvSpPr>
          <p:spPr>
            <a:xfrm>
              <a:off x="23494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18" name="Rectangle 7"/>
            <p:cNvSpPr/>
            <p:nvPr/>
          </p:nvSpPr>
          <p:spPr>
            <a:xfrm>
              <a:off x="46989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19" name="Rectangle 8"/>
            <p:cNvSpPr/>
            <p:nvPr/>
          </p:nvSpPr>
          <p:spPr>
            <a:xfrm>
              <a:off x="70484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0" name="Rectangle 9"/>
            <p:cNvSpPr/>
            <p:nvPr/>
          </p:nvSpPr>
          <p:spPr>
            <a:xfrm>
              <a:off x="9398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1" name="Rectangle 10"/>
            <p:cNvSpPr/>
            <p:nvPr/>
          </p:nvSpPr>
          <p:spPr>
            <a:xfrm>
              <a:off x="11747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2" name="Rectangle 11"/>
            <p:cNvSpPr/>
            <p:nvPr/>
          </p:nvSpPr>
          <p:spPr>
            <a:xfrm>
              <a:off x="14097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3" name="Rectangle 12"/>
            <p:cNvSpPr/>
            <p:nvPr/>
          </p:nvSpPr>
          <p:spPr>
            <a:xfrm>
              <a:off x="16446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4" name="Rectangle 13"/>
            <p:cNvSpPr/>
            <p:nvPr/>
          </p:nvSpPr>
          <p:spPr>
            <a:xfrm>
              <a:off x="18796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5" name="Rectangle 14"/>
            <p:cNvSpPr/>
            <p:nvPr/>
          </p:nvSpPr>
          <p:spPr>
            <a:xfrm>
              <a:off x="21145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6" name="Rectangle 15"/>
            <p:cNvSpPr/>
            <p:nvPr/>
          </p:nvSpPr>
          <p:spPr>
            <a:xfrm>
              <a:off x="23495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7" name="Rectangle 16"/>
            <p:cNvSpPr/>
            <p:nvPr/>
          </p:nvSpPr>
          <p:spPr>
            <a:xfrm>
              <a:off x="25844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8" name="Rectangle 17"/>
            <p:cNvSpPr/>
            <p:nvPr/>
          </p:nvSpPr>
          <p:spPr>
            <a:xfrm>
              <a:off x="28194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29" name="Rectangle 18"/>
            <p:cNvSpPr/>
            <p:nvPr/>
          </p:nvSpPr>
          <p:spPr>
            <a:xfrm>
              <a:off x="30543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0" name="Rectangle 19"/>
            <p:cNvSpPr/>
            <p:nvPr/>
          </p:nvSpPr>
          <p:spPr>
            <a:xfrm>
              <a:off x="32893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1" name="Rectangle 20"/>
            <p:cNvSpPr/>
            <p:nvPr/>
          </p:nvSpPr>
          <p:spPr>
            <a:xfrm>
              <a:off x="35242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2" name="Rectangle 21"/>
            <p:cNvSpPr/>
            <p:nvPr/>
          </p:nvSpPr>
          <p:spPr>
            <a:xfrm>
              <a:off x="37592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3" name="Rectangle 22"/>
            <p:cNvSpPr/>
            <p:nvPr/>
          </p:nvSpPr>
          <p:spPr>
            <a:xfrm>
              <a:off x="39941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4" name="Rectangle 23"/>
            <p:cNvSpPr/>
            <p:nvPr/>
          </p:nvSpPr>
          <p:spPr>
            <a:xfrm>
              <a:off x="42291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5" name="Rectangle 24"/>
            <p:cNvSpPr/>
            <p:nvPr/>
          </p:nvSpPr>
          <p:spPr>
            <a:xfrm>
              <a:off x="44640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6" name="Rectangle 25"/>
            <p:cNvSpPr/>
            <p:nvPr/>
          </p:nvSpPr>
          <p:spPr>
            <a:xfrm>
              <a:off x="46990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7" name="Rectangle 26"/>
            <p:cNvSpPr/>
            <p:nvPr/>
          </p:nvSpPr>
          <p:spPr>
            <a:xfrm>
              <a:off x="49339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8" name="Rectangle 27"/>
            <p:cNvSpPr/>
            <p:nvPr/>
          </p:nvSpPr>
          <p:spPr>
            <a:xfrm>
              <a:off x="51689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39" name="Rectangle 28"/>
            <p:cNvSpPr/>
            <p:nvPr/>
          </p:nvSpPr>
          <p:spPr>
            <a:xfrm>
              <a:off x="54038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40" name="Rectangle 29"/>
            <p:cNvSpPr/>
            <p:nvPr/>
          </p:nvSpPr>
          <p:spPr>
            <a:xfrm>
              <a:off x="56388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41" name="Rectangle 30"/>
            <p:cNvSpPr/>
            <p:nvPr/>
          </p:nvSpPr>
          <p:spPr>
            <a:xfrm>
              <a:off x="58737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42" name="Rectangle 31"/>
            <p:cNvSpPr/>
            <p:nvPr/>
          </p:nvSpPr>
          <p:spPr>
            <a:xfrm>
              <a:off x="61087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43" name="Rectangle 32"/>
            <p:cNvSpPr/>
            <p:nvPr/>
          </p:nvSpPr>
          <p:spPr>
            <a:xfrm>
              <a:off x="63436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44" name="Rectangle 33"/>
            <p:cNvSpPr/>
            <p:nvPr/>
          </p:nvSpPr>
          <p:spPr>
            <a:xfrm>
              <a:off x="65786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45" name="Rectangle 34"/>
            <p:cNvSpPr/>
            <p:nvPr/>
          </p:nvSpPr>
          <p:spPr>
            <a:xfrm>
              <a:off x="68135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46" name="Rectangle 35"/>
            <p:cNvSpPr/>
            <p:nvPr/>
          </p:nvSpPr>
          <p:spPr>
            <a:xfrm>
              <a:off x="70485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547" name="Rectangle 36"/>
            <p:cNvSpPr/>
            <p:nvPr/>
          </p:nvSpPr>
          <p:spPr>
            <a:xfrm>
              <a:off x="72834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grpSp>
        <p:nvGrpSpPr>
          <p:cNvPr id="554" name="Group 37"/>
          <p:cNvGrpSpPr/>
          <p:nvPr/>
        </p:nvGrpSpPr>
        <p:grpSpPr>
          <a:xfrm>
            <a:off x="2093959" y="4582274"/>
            <a:ext cx="1064618" cy="864203"/>
            <a:chOff x="0" y="0"/>
            <a:chExt cx="1064617" cy="864201"/>
          </a:xfrm>
        </p:grpSpPr>
        <p:grpSp>
          <p:nvGrpSpPr>
            <p:cNvPr id="552" name="Curved Right Arrow 38"/>
            <p:cNvGrpSpPr/>
            <p:nvPr/>
          </p:nvGrpSpPr>
          <p:grpSpPr>
            <a:xfrm>
              <a:off x="-1" y="0"/>
              <a:ext cx="304824" cy="864203"/>
              <a:chOff x="0" y="0"/>
              <a:chExt cx="304822" cy="864202"/>
            </a:xfrm>
          </p:grpSpPr>
          <p:sp>
            <p:nvSpPr>
              <p:cNvPr id="549" name="Shape"/>
              <p:cNvSpPr/>
              <p:nvPr/>
            </p:nvSpPr>
            <p:spPr>
              <a:xfrm>
                <a:off x="-1" y="0"/>
                <a:ext cx="304824" cy="864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21600" extrusionOk="0">
                    <a:moveTo>
                      <a:pt x="2" y="9523"/>
                    </a:moveTo>
                    <a:cubicBezTo>
                      <a:pt x="2" y="13865"/>
                      <a:pt x="6346" y="17658"/>
                      <a:pt x="15427" y="18743"/>
                    </a:cubicBezTo>
                    <a:lnTo>
                      <a:pt x="15427" y="17791"/>
                    </a:lnTo>
                    <a:lnTo>
                      <a:pt x="20569" y="19998"/>
                    </a:lnTo>
                    <a:lnTo>
                      <a:pt x="15427" y="21600"/>
                    </a:lnTo>
                    <a:lnTo>
                      <a:pt x="15427" y="20648"/>
                    </a:lnTo>
                    <a:lnTo>
                      <a:pt x="15427" y="20648"/>
                    </a:lnTo>
                    <a:cubicBezTo>
                      <a:pt x="6346" y="19562"/>
                      <a:pt x="2" y="15770"/>
                      <a:pt x="2" y="11427"/>
                    </a:cubicBezTo>
                    <a:close/>
                    <a:moveTo>
                      <a:pt x="20569" y="1905"/>
                    </a:moveTo>
                    <a:cubicBezTo>
                      <a:pt x="10006" y="1905"/>
                      <a:pt x="1161" y="5609"/>
                      <a:pt x="105" y="10475"/>
                    </a:cubicBezTo>
                    <a:cubicBezTo>
                      <a:pt x="-1031" y="5242"/>
                      <a:pt x="7210" y="574"/>
                      <a:pt x="18512" y="48"/>
                    </a:cubicBezTo>
                    <a:cubicBezTo>
                      <a:pt x="19196" y="16"/>
                      <a:pt x="19882" y="0"/>
                      <a:pt x="205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5E5E5E"/>
                  </a:gs>
                  <a:gs pos="80000">
                    <a:srgbClr val="7C7C7C"/>
                  </a:gs>
                  <a:gs pos="100000">
                    <a:srgbClr val="7C7C7C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50" name="Shape"/>
              <p:cNvSpPr/>
              <p:nvPr/>
            </p:nvSpPr>
            <p:spPr>
              <a:xfrm>
                <a:off x="-1" y="0"/>
                <a:ext cx="30482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21600" extrusionOk="0">
                    <a:moveTo>
                      <a:pt x="20569" y="3927"/>
                    </a:moveTo>
                    <a:cubicBezTo>
                      <a:pt x="10006" y="3927"/>
                      <a:pt x="1161" y="11566"/>
                      <a:pt x="105" y="21600"/>
                    </a:cubicBezTo>
                    <a:cubicBezTo>
                      <a:pt x="-1031" y="10809"/>
                      <a:pt x="7210" y="1183"/>
                      <a:pt x="18512" y="98"/>
                    </a:cubicBezTo>
                    <a:cubicBezTo>
                      <a:pt x="19196" y="33"/>
                      <a:pt x="19882" y="0"/>
                      <a:pt x="20569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51" name="Line"/>
              <p:cNvSpPr/>
              <p:nvPr/>
            </p:nvSpPr>
            <p:spPr>
              <a:xfrm>
                <a:off x="22" y="0"/>
                <a:ext cx="304801" cy="864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523"/>
                    </a:moveTo>
                    <a:cubicBezTo>
                      <a:pt x="0" y="13865"/>
                      <a:pt x="6663" y="17658"/>
                      <a:pt x="16200" y="18743"/>
                    </a:cubicBezTo>
                    <a:lnTo>
                      <a:pt x="16200" y="17791"/>
                    </a:lnTo>
                    <a:lnTo>
                      <a:pt x="21600" y="19998"/>
                    </a:lnTo>
                    <a:lnTo>
                      <a:pt x="16200" y="21600"/>
                    </a:lnTo>
                    <a:lnTo>
                      <a:pt x="16200" y="20648"/>
                    </a:lnTo>
                    <a:lnTo>
                      <a:pt x="16200" y="20648"/>
                    </a:lnTo>
                    <a:cubicBezTo>
                      <a:pt x="6663" y="19562"/>
                      <a:pt x="0" y="15770"/>
                      <a:pt x="0" y="11427"/>
                    </a:cubicBezTo>
                    <a:lnTo>
                      <a:pt x="0" y="9523"/>
                    </a:lnTo>
                    <a:cubicBezTo>
                      <a:pt x="0" y="4263"/>
                      <a:pt x="9671" y="0"/>
                      <a:pt x="21600" y="0"/>
                    </a:cubicBezTo>
                    <a:lnTo>
                      <a:pt x="21600" y="1905"/>
                    </a:lnTo>
                    <a:cubicBezTo>
                      <a:pt x="10507" y="1905"/>
                      <a:pt x="1218" y="5609"/>
                      <a:pt x="108" y="10475"/>
                    </a:cubicBezTo>
                  </a:path>
                </a:pathLst>
              </a:custGeom>
              <a:noFill/>
              <a:ln w="9525" cap="flat">
                <a:solidFill>
                  <a:srgbClr val="7D7D7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sp>
          <p:nvSpPr>
            <p:cNvPr id="553" name="TextBox 39"/>
            <p:cNvSpPr txBox="1"/>
            <p:nvPr/>
          </p:nvSpPr>
          <p:spPr>
            <a:xfrm>
              <a:off x="45742" y="253483"/>
              <a:ext cx="101887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C000"/>
                  </a:solidFill>
                </a:defRPr>
              </a:lvl1pPr>
            </a:lstStyle>
            <a:p>
              <a:r>
                <a:t>vectorize</a:t>
              </a:r>
            </a:p>
          </p:txBody>
        </p:sp>
      </p:grpSp>
      <p:grpSp>
        <p:nvGrpSpPr>
          <p:cNvPr id="597" name="Group 40"/>
          <p:cNvGrpSpPr/>
          <p:nvPr/>
        </p:nvGrpSpPr>
        <p:grpSpPr>
          <a:xfrm>
            <a:off x="2462856" y="5355704"/>
            <a:ext cx="7521578" cy="229410"/>
            <a:chOff x="0" y="0"/>
            <a:chExt cx="7521577" cy="229409"/>
          </a:xfrm>
        </p:grpSpPr>
        <p:grpSp>
          <p:nvGrpSpPr>
            <p:cNvPr id="587" name="Group 41"/>
            <p:cNvGrpSpPr/>
            <p:nvPr/>
          </p:nvGrpSpPr>
          <p:grpSpPr>
            <a:xfrm>
              <a:off x="0" y="0"/>
              <a:ext cx="7518401" cy="228601"/>
              <a:chOff x="0" y="0"/>
              <a:chExt cx="7518400" cy="228600"/>
            </a:xfrm>
          </p:grpSpPr>
          <p:sp>
            <p:nvSpPr>
              <p:cNvPr id="555" name="Rectangle 51"/>
              <p:cNvSpPr/>
              <p:nvPr/>
            </p:nvSpPr>
            <p:spPr>
              <a:xfrm>
                <a:off x="-1" y="0"/>
                <a:ext cx="234951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56" name="Rectangle 52"/>
              <p:cNvSpPr/>
              <p:nvPr/>
            </p:nvSpPr>
            <p:spPr>
              <a:xfrm>
                <a:off x="234949" y="0"/>
                <a:ext cx="234951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57" name="Rectangle 53"/>
              <p:cNvSpPr/>
              <p:nvPr/>
            </p:nvSpPr>
            <p:spPr>
              <a:xfrm>
                <a:off x="469899" y="0"/>
                <a:ext cx="234951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58" name="Rectangle 54"/>
              <p:cNvSpPr/>
              <p:nvPr/>
            </p:nvSpPr>
            <p:spPr>
              <a:xfrm>
                <a:off x="704849" y="0"/>
                <a:ext cx="234951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59" name="Rectangle 55"/>
              <p:cNvSpPr/>
              <p:nvPr/>
            </p:nvSpPr>
            <p:spPr>
              <a:xfrm>
                <a:off x="9398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0" name="Rectangle 56"/>
              <p:cNvSpPr/>
              <p:nvPr/>
            </p:nvSpPr>
            <p:spPr>
              <a:xfrm>
                <a:off x="11747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1" name="Rectangle 57"/>
              <p:cNvSpPr/>
              <p:nvPr/>
            </p:nvSpPr>
            <p:spPr>
              <a:xfrm>
                <a:off x="14097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2" name="Rectangle 58"/>
              <p:cNvSpPr/>
              <p:nvPr/>
            </p:nvSpPr>
            <p:spPr>
              <a:xfrm>
                <a:off x="16446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3" name="Rectangle 59"/>
              <p:cNvSpPr/>
              <p:nvPr/>
            </p:nvSpPr>
            <p:spPr>
              <a:xfrm>
                <a:off x="18796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4" name="Rectangle 60"/>
              <p:cNvSpPr/>
              <p:nvPr/>
            </p:nvSpPr>
            <p:spPr>
              <a:xfrm>
                <a:off x="21145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5" name="Rectangle 61"/>
              <p:cNvSpPr/>
              <p:nvPr/>
            </p:nvSpPr>
            <p:spPr>
              <a:xfrm>
                <a:off x="23495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6" name="Rectangle 62"/>
              <p:cNvSpPr/>
              <p:nvPr/>
            </p:nvSpPr>
            <p:spPr>
              <a:xfrm>
                <a:off x="25844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7" name="Rectangle 63"/>
              <p:cNvSpPr/>
              <p:nvPr/>
            </p:nvSpPr>
            <p:spPr>
              <a:xfrm>
                <a:off x="28194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8" name="Rectangle 64"/>
              <p:cNvSpPr/>
              <p:nvPr/>
            </p:nvSpPr>
            <p:spPr>
              <a:xfrm>
                <a:off x="30543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69" name="Rectangle 65"/>
              <p:cNvSpPr/>
              <p:nvPr/>
            </p:nvSpPr>
            <p:spPr>
              <a:xfrm>
                <a:off x="32893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0" name="Rectangle 66"/>
              <p:cNvSpPr/>
              <p:nvPr/>
            </p:nvSpPr>
            <p:spPr>
              <a:xfrm>
                <a:off x="35242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1" name="Rectangle 67"/>
              <p:cNvSpPr/>
              <p:nvPr/>
            </p:nvSpPr>
            <p:spPr>
              <a:xfrm>
                <a:off x="37592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2" name="Rectangle 68"/>
              <p:cNvSpPr/>
              <p:nvPr/>
            </p:nvSpPr>
            <p:spPr>
              <a:xfrm>
                <a:off x="39941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3" name="Rectangle 69"/>
              <p:cNvSpPr/>
              <p:nvPr/>
            </p:nvSpPr>
            <p:spPr>
              <a:xfrm>
                <a:off x="42291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4" name="Rectangle 70"/>
              <p:cNvSpPr/>
              <p:nvPr/>
            </p:nvSpPr>
            <p:spPr>
              <a:xfrm>
                <a:off x="44640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5" name="Rectangle 71"/>
              <p:cNvSpPr/>
              <p:nvPr/>
            </p:nvSpPr>
            <p:spPr>
              <a:xfrm>
                <a:off x="46990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6" name="Rectangle 72"/>
              <p:cNvSpPr/>
              <p:nvPr/>
            </p:nvSpPr>
            <p:spPr>
              <a:xfrm>
                <a:off x="49339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7" name="Rectangle 73"/>
              <p:cNvSpPr/>
              <p:nvPr/>
            </p:nvSpPr>
            <p:spPr>
              <a:xfrm>
                <a:off x="51689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8" name="Rectangle 74"/>
              <p:cNvSpPr/>
              <p:nvPr/>
            </p:nvSpPr>
            <p:spPr>
              <a:xfrm>
                <a:off x="54038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79" name="Rectangle 75"/>
              <p:cNvSpPr/>
              <p:nvPr/>
            </p:nvSpPr>
            <p:spPr>
              <a:xfrm>
                <a:off x="56388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80" name="Rectangle 76"/>
              <p:cNvSpPr/>
              <p:nvPr/>
            </p:nvSpPr>
            <p:spPr>
              <a:xfrm>
                <a:off x="58737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81" name="Rectangle 77"/>
              <p:cNvSpPr/>
              <p:nvPr/>
            </p:nvSpPr>
            <p:spPr>
              <a:xfrm>
                <a:off x="61087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82" name="Rectangle 78"/>
              <p:cNvSpPr/>
              <p:nvPr/>
            </p:nvSpPr>
            <p:spPr>
              <a:xfrm>
                <a:off x="63436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83" name="Rectangle 79"/>
              <p:cNvSpPr/>
              <p:nvPr/>
            </p:nvSpPr>
            <p:spPr>
              <a:xfrm>
                <a:off x="65786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84" name="Rectangle 80"/>
              <p:cNvSpPr/>
              <p:nvPr/>
            </p:nvSpPr>
            <p:spPr>
              <a:xfrm>
                <a:off x="68135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85" name="Rectangle 81"/>
              <p:cNvSpPr/>
              <p:nvPr/>
            </p:nvSpPr>
            <p:spPr>
              <a:xfrm>
                <a:off x="70485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86" name="Rectangle 82"/>
              <p:cNvSpPr/>
              <p:nvPr/>
            </p:nvSpPr>
            <p:spPr>
              <a:xfrm>
                <a:off x="72834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grpSp>
          <p:nvGrpSpPr>
            <p:cNvPr id="596" name="Group 42"/>
            <p:cNvGrpSpPr/>
            <p:nvPr/>
          </p:nvGrpSpPr>
          <p:grpSpPr>
            <a:xfrm>
              <a:off x="0" y="0"/>
              <a:ext cx="7521578" cy="229410"/>
              <a:chOff x="0" y="0"/>
              <a:chExt cx="7521577" cy="229409"/>
            </a:xfrm>
          </p:grpSpPr>
          <p:sp>
            <p:nvSpPr>
              <p:cNvPr id="588" name="Rectangle 43"/>
              <p:cNvSpPr/>
              <p:nvPr/>
            </p:nvSpPr>
            <p:spPr>
              <a:xfrm>
                <a:off x="0" y="0"/>
                <a:ext cx="939803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89" name="Rectangle 44"/>
              <p:cNvSpPr/>
              <p:nvPr/>
            </p:nvSpPr>
            <p:spPr>
              <a:xfrm>
                <a:off x="939799" y="0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90" name="Rectangle 45"/>
              <p:cNvSpPr/>
              <p:nvPr/>
            </p:nvSpPr>
            <p:spPr>
              <a:xfrm>
                <a:off x="1872631" y="809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91" name="Rectangle 46"/>
              <p:cNvSpPr/>
              <p:nvPr/>
            </p:nvSpPr>
            <p:spPr>
              <a:xfrm>
                <a:off x="2813049" y="809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92" name="Rectangle 47"/>
              <p:cNvSpPr/>
              <p:nvPr/>
            </p:nvSpPr>
            <p:spPr>
              <a:xfrm>
                <a:off x="3756026" y="0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93" name="Rectangle 48"/>
              <p:cNvSpPr/>
              <p:nvPr/>
            </p:nvSpPr>
            <p:spPr>
              <a:xfrm>
                <a:off x="4699002" y="809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94" name="Rectangle 49"/>
              <p:cNvSpPr/>
              <p:nvPr/>
            </p:nvSpPr>
            <p:spPr>
              <a:xfrm>
                <a:off x="5632449" y="0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595" name="Rectangle 50"/>
              <p:cNvSpPr/>
              <p:nvPr/>
            </p:nvSpPr>
            <p:spPr>
              <a:xfrm>
                <a:off x="6575426" y="0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1" animBg="1" advAuto="0"/>
      <p:bldP spid="554" grpId="2" animBg="1" advAuto="0"/>
      <p:bldP spid="597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00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private(</a:t>
            </a:r>
            <a:r>
              <a:rPr i="1"/>
              <a:t>var-list</a:t>
            </a:r>
            <a:r>
              <a:t>):</a:t>
            </a:r>
            <a:br/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Uninitialized vectors for variables in </a:t>
            </a:r>
            <a:r>
              <a:rPr i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var-list</a:t>
            </a:r>
          </a:p>
          <a:p>
            <a:pPr marL="0" indent="0">
              <a:buSzTx/>
              <a:buFont typeface="Wingdings"/>
              <a:buNone/>
              <a:defRPr sz="2000"/>
            </a:pPr>
            <a:endParaRPr i="1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indent="0">
              <a:buSzTx/>
              <a:buFont typeface="Wingdings"/>
              <a:buNone/>
              <a:defRPr sz="2000"/>
            </a:pPr>
            <a:endParaRPr i="1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indent="0">
              <a:buSzTx/>
              <a:buFont typeface="Wingdings"/>
              <a:buNone/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endParaRPr i="1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firstprivate(</a:t>
            </a:r>
            <a:r>
              <a:rPr i="1"/>
              <a:t>var-list</a:t>
            </a:r>
            <a:r>
              <a:t>):</a:t>
            </a:r>
            <a:br/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Initialized vectors for variables in </a:t>
            </a:r>
            <a:r>
              <a:rPr i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var-list</a:t>
            </a:r>
          </a:p>
          <a:p>
            <a:pPr marL="0" indent="0">
              <a:buSzTx/>
              <a:buFont typeface="Wingdings"/>
              <a:buNone/>
              <a:defRPr sz="2000"/>
            </a:pPr>
            <a:endParaRPr i="1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indent="0">
              <a:buSzTx/>
              <a:buFont typeface="Wingdings"/>
              <a:buNone/>
              <a:defRPr sz="2000"/>
            </a:pPr>
            <a:endParaRPr i="1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indent="0">
              <a:buSzTx/>
              <a:buFont typeface="Wingdings"/>
              <a:buNone/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endParaRPr i="1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reduction(</a:t>
            </a:r>
            <a:r>
              <a:rPr i="1"/>
              <a:t>op</a:t>
            </a:r>
            <a:r>
              <a:t>:</a:t>
            </a:r>
            <a:r>
              <a:rPr i="1"/>
              <a:t>var-list</a:t>
            </a:r>
            <a:r>
              <a:t>):</a:t>
            </a:r>
            <a:br/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Create private variables for </a:t>
            </a:r>
            <a:r>
              <a:rPr i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var-list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and apply reduction operator </a:t>
            </a:r>
            <a:r>
              <a:rPr i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op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at the end of the construct</a:t>
            </a:r>
          </a:p>
        </p:txBody>
      </p:sp>
      <p:sp>
        <p:nvSpPr>
          <p:cNvPr id="601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Data Sharing Clauses</a:t>
            </a:r>
          </a:p>
        </p:txBody>
      </p:sp>
      <p:grpSp>
        <p:nvGrpSpPr>
          <p:cNvPr id="606" name="Group 3"/>
          <p:cNvGrpSpPr/>
          <p:nvPr/>
        </p:nvGrpSpPr>
        <p:grpSpPr>
          <a:xfrm>
            <a:off x="2744804" y="1902801"/>
            <a:ext cx="690033" cy="434341"/>
            <a:chOff x="0" y="0"/>
            <a:chExt cx="690032" cy="434340"/>
          </a:xfrm>
        </p:grpSpPr>
        <p:grpSp>
          <p:nvGrpSpPr>
            <p:cNvPr id="604" name="Rectangle 4"/>
            <p:cNvGrpSpPr/>
            <p:nvPr/>
          </p:nvGrpSpPr>
          <p:grpSpPr>
            <a:xfrm>
              <a:off x="303196" y="-1"/>
              <a:ext cx="386837" cy="434342"/>
              <a:chOff x="0" y="0"/>
              <a:chExt cx="386836" cy="434340"/>
            </a:xfrm>
          </p:grpSpPr>
          <p:sp>
            <p:nvSpPr>
              <p:cNvPr id="602" name="Square"/>
              <p:cNvSpPr/>
              <p:nvPr/>
            </p:nvSpPr>
            <p:spPr>
              <a:xfrm>
                <a:off x="0" y="28979"/>
                <a:ext cx="386837" cy="376382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13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603" name="42"/>
              <p:cNvSpPr txBox="1"/>
              <p:nvPr/>
            </p:nvSpPr>
            <p:spPr>
              <a:xfrm>
                <a:off x="58419" y="-1"/>
                <a:ext cx="26999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42</a:t>
                </a:r>
              </a:p>
            </p:txBody>
          </p:sp>
        </p:grpSp>
        <p:sp>
          <p:nvSpPr>
            <p:cNvPr id="605" name="TextBox 5"/>
            <p:cNvSpPr txBox="1"/>
            <p:nvPr/>
          </p:nvSpPr>
          <p:spPr>
            <a:xfrm>
              <a:off x="0" y="14031"/>
              <a:ext cx="28195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x:</a:t>
              </a:r>
            </a:p>
          </p:txBody>
        </p:sp>
      </p:grpSp>
      <p:sp>
        <p:nvSpPr>
          <p:cNvPr id="607" name="Straight Arrow Connector 6"/>
          <p:cNvSpPr/>
          <p:nvPr/>
        </p:nvSpPr>
        <p:spPr>
          <a:xfrm>
            <a:off x="3505200" y="2123176"/>
            <a:ext cx="1066800" cy="1"/>
          </a:xfrm>
          <a:prstGeom prst="line">
            <a:avLst/>
          </a:prstGeom>
          <a:ln w="38100">
            <a:solidFill>
              <a:srgbClr val="A6A6A6"/>
            </a:solidFill>
            <a:miter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624" name="Group 7"/>
          <p:cNvGrpSpPr/>
          <p:nvPr/>
        </p:nvGrpSpPr>
        <p:grpSpPr>
          <a:xfrm>
            <a:off x="4648198" y="1931779"/>
            <a:ext cx="1548125" cy="379589"/>
            <a:chOff x="0" y="0"/>
            <a:chExt cx="1548124" cy="379587"/>
          </a:xfrm>
        </p:grpSpPr>
        <p:sp>
          <p:nvSpPr>
            <p:cNvPr id="608" name="Rectangle 8"/>
            <p:cNvSpPr/>
            <p:nvPr/>
          </p:nvSpPr>
          <p:spPr>
            <a:xfrm>
              <a:off x="-1" y="-1"/>
              <a:ext cx="1536195" cy="37638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09" name="Straight Connector 9"/>
            <p:cNvSpPr/>
            <p:nvPr/>
          </p:nvSpPr>
          <p:spPr>
            <a:xfrm flipH="1">
              <a:off x="386835" y="3206"/>
              <a:ext cx="262" cy="3763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0" name="Straight Connector 10"/>
            <p:cNvSpPr/>
            <p:nvPr/>
          </p:nvSpPr>
          <p:spPr>
            <a:xfrm flipH="1">
              <a:off x="773671" y="3206"/>
              <a:ext cx="261" cy="3763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1" name="Straight Connector 11"/>
            <p:cNvSpPr/>
            <p:nvPr/>
          </p:nvSpPr>
          <p:spPr>
            <a:xfrm flipH="1">
              <a:off x="1160507" y="3206"/>
              <a:ext cx="261" cy="3763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14" name="Rectangle 12"/>
            <p:cNvGrpSpPr/>
            <p:nvPr/>
          </p:nvGrpSpPr>
          <p:grpSpPr>
            <a:xfrm>
              <a:off x="7143" y="3206"/>
              <a:ext cx="379693" cy="373175"/>
              <a:chOff x="0" y="0"/>
              <a:chExt cx="379692" cy="373173"/>
            </a:xfrm>
          </p:grpSpPr>
          <p:sp>
            <p:nvSpPr>
              <p:cNvPr id="612" name="Rectangle"/>
              <p:cNvSpPr/>
              <p:nvPr/>
            </p:nvSpPr>
            <p:spPr>
              <a:xfrm>
                <a:off x="-1" y="0"/>
                <a:ext cx="379694" cy="373174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13" name="?"/>
              <p:cNvSpPr txBox="1"/>
              <p:nvPr/>
            </p:nvSpPr>
            <p:spPr>
              <a:xfrm>
                <a:off x="50482" y="20217"/>
                <a:ext cx="27872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9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?</a:t>
                </a:r>
              </a:p>
            </p:txBody>
          </p:sp>
        </p:grpSp>
        <p:grpSp>
          <p:nvGrpSpPr>
            <p:cNvPr id="617" name="Rectangle 13"/>
            <p:cNvGrpSpPr/>
            <p:nvPr/>
          </p:nvGrpSpPr>
          <p:grpSpPr>
            <a:xfrm>
              <a:off x="394239" y="3206"/>
              <a:ext cx="379693" cy="373175"/>
              <a:chOff x="0" y="0"/>
              <a:chExt cx="379692" cy="373173"/>
            </a:xfrm>
          </p:grpSpPr>
          <p:sp>
            <p:nvSpPr>
              <p:cNvPr id="615" name="Rectangle"/>
              <p:cNvSpPr/>
              <p:nvPr/>
            </p:nvSpPr>
            <p:spPr>
              <a:xfrm>
                <a:off x="-1" y="0"/>
                <a:ext cx="379694" cy="373174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16" name="?"/>
              <p:cNvSpPr txBox="1"/>
              <p:nvPr/>
            </p:nvSpPr>
            <p:spPr>
              <a:xfrm>
                <a:off x="50482" y="20217"/>
                <a:ext cx="27872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9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?</a:t>
                </a:r>
              </a:p>
            </p:txBody>
          </p:sp>
        </p:grpSp>
        <p:grpSp>
          <p:nvGrpSpPr>
            <p:cNvPr id="620" name="Rectangle 14"/>
            <p:cNvGrpSpPr/>
            <p:nvPr/>
          </p:nvGrpSpPr>
          <p:grpSpPr>
            <a:xfrm>
              <a:off x="781335" y="3206"/>
              <a:ext cx="379693" cy="373175"/>
              <a:chOff x="0" y="0"/>
              <a:chExt cx="379692" cy="373173"/>
            </a:xfrm>
          </p:grpSpPr>
          <p:sp>
            <p:nvSpPr>
              <p:cNvPr id="618" name="Rectangle"/>
              <p:cNvSpPr/>
              <p:nvPr/>
            </p:nvSpPr>
            <p:spPr>
              <a:xfrm>
                <a:off x="-1" y="0"/>
                <a:ext cx="379694" cy="373174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19" name="?"/>
              <p:cNvSpPr txBox="1"/>
              <p:nvPr/>
            </p:nvSpPr>
            <p:spPr>
              <a:xfrm>
                <a:off x="50482" y="20217"/>
                <a:ext cx="27872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9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?</a:t>
                </a:r>
              </a:p>
            </p:txBody>
          </p:sp>
        </p:grpSp>
        <p:grpSp>
          <p:nvGrpSpPr>
            <p:cNvPr id="623" name="Rectangle 15"/>
            <p:cNvGrpSpPr/>
            <p:nvPr/>
          </p:nvGrpSpPr>
          <p:grpSpPr>
            <a:xfrm>
              <a:off x="1168431" y="3206"/>
              <a:ext cx="379693" cy="373175"/>
              <a:chOff x="0" y="0"/>
              <a:chExt cx="379692" cy="373173"/>
            </a:xfrm>
          </p:grpSpPr>
          <p:sp>
            <p:nvSpPr>
              <p:cNvPr id="621" name="Rectangle"/>
              <p:cNvSpPr/>
              <p:nvPr/>
            </p:nvSpPr>
            <p:spPr>
              <a:xfrm>
                <a:off x="-1" y="0"/>
                <a:ext cx="379694" cy="373174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22" name="?"/>
              <p:cNvSpPr txBox="1"/>
              <p:nvPr/>
            </p:nvSpPr>
            <p:spPr>
              <a:xfrm>
                <a:off x="50482" y="20217"/>
                <a:ext cx="27872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9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?</a:t>
                </a:r>
              </a:p>
            </p:txBody>
          </p:sp>
        </p:grpSp>
      </p:grpSp>
      <p:grpSp>
        <p:nvGrpSpPr>
          <p:cNvPr id="629" name="Group 16"/>
          <p:cNvGrpSpPr/>
          <p:nvPr/>
        </p:nvGrpSpPr>
        <p:grpSpPr>
          <a:xfrm>
            <a:off x="2740957" y="3666902"/>
            <a:ext cx="690033" cy="434341"/>
            <a:chOff x="0" y="0"/>
            <a:chExt cx="690032" cy="434340"/>
          </a:xfrm>
        </p:grpSpPr>
        <p:grpSp>
          <p:nvGrpSpPr>
            <p:cNvPr id="627" name="Rectangle 17"/>
            <p:cNvGrpSpPr/>
            <p:nvPr/>
          </p:nvGrpSpPr>
          <p:grpSpPr>
            <a:xfrm>
              <a:off x="303196" y="-1"/>
              <a:ext cx="386837" cy="434342"/>
              <a:chOff x="0" y="0"/>
              <a:chExt cx="386836" cy="434340"/>
            </a:xfrm>
          </p:grpSpPr>
          <p:sp>
            <p:nvSpPr>
              <p:cNvPr id="625" name="Square"/>
              <p:cNvSpPr/>
              <p:nvPr/>
            </p:nvSpPr>
            <p:spPr>
              <a:xfrm>
                <a:off x="0" y="28979"/>
                <a:ext cx="386837" cy="376382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13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626" name="42"/>
              <p:cNvSpPr txBox="1"/>
              <p:nvPr/>
            </p:nvSpPr>
            <p:spPr>
              <a:xfrm>
                <a:off x="58419" y="-1"/>
                <a:ext cx="26999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42</a:t>
                </a:r>
              </a:p>
            </p:txBody>
          </p:sp>
        </p:grpSp>
        <p:sp>
          <p:nvSpPr>
            <p:cNvPr id="628" name="TextBox 18"/>
            <p:cNvSpPr txBox="1"/>
            <p:nvPr/>
          </p:nvSpPr>
          <p:spPr>
            <a:xfrm>
              <a:off x="0" y="14031"/>
              <a:ext cx="28195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x:</a:t>
              </a:r>
            </a:p>
          </p:txBody>
        </p:sp>
      </p:grpSp>
      <p:sp>
        <p:nvSpPr>
          <p:cNvPr id="630" name="Straight Arrow Connector 19"/>
          <p:cNvSpPr/>
          <p:nvPr/>
        </p:nvSpPr>
        <p:spPr>
          <a:xfrm>
            <a:off x="3501352" y="3887277"/>
            <a:ext cx="1066801" cy="1"/>
          </a:xfrm>
          <a:prstGeom prst="line">
            <a:avLst/>
          </a:prstGeom>
          <a:ln w="38100">
            <a:solidFill>
              <a:srgbClr val="A6A6A6"/>
            </a:solidFill>
            <a:miter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647" name="Group 20"/>
          <p:cNvGrpSpPr/>
          <p:nvPr/>
        </p:nvGrpSpPr>
        <p:grpSpPr>
          <a:xfrm>
            <a:off x="4655342" y="3670108"/>
            <a:ext cx="1548126" cy="434341"/>
            <a:chOff x="0" y="0"/>
            <a:chExt cx="1548124" cy="434340"/>
          </a:xfrm>
        </p:grpSpPr>
        <p:sp>
          <p:nvSpPr>
            <p:cNvPr id="631" name="Rectangle 21"/>
            <p:cNvSpPr/>
            <p:nvPr/>
          </p:nvSpPr>
          <p:spPr>
            <a:xfrm>
              <a:off x="0" y="27376"/>
              <a:ext cx="1536194" cy="37638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32" name="Straight Connector 22"/>
            <p:cNvSpPr/>
            <p:nvPr/>
          </p:nvSpPr>
          <p:spPr>
            <a:xfrm flipH="1">
              <a:off x="386836" y="30583"/>
              <a:ext cx="261" cy="3763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3" name="Straight Connector 23"/>
            <p:cNvSpPr/>
            <p:nvPr/>
          </p:nvSpPr>
          <p:spPr>
            <a:xfrm flipH="1">
              <a:off x="773672" y="30583"/>
              <a:ext cx="261" cy="3763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4" name="Straight Connector 24"/>
            <p:cNvSpPr/>
            <p:nvPr/>
          </p:nvSpPr>
          <p:spPr>
            <a:xfrm flipH="1">
              <a:off x="1160508" y="30583"/>
              <a:ext cx="261" cy="3763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37" name="Rectangle 25"/>
            <p:cNvGrpSpPr/>
            <p:nvPr/>
          </p:nvGrpSpPr>
          <p:grpSpPr>
            <a:xfrm>
              <a:off x="7144" y="-1"/>
              <a:ext cx="379693" cy="434342"/>
              <a:chOff x="0" y="0"/>
              <a:chExt cx="379692" cy="434340"/>
            </a:xfrm>
          </p:grpSpPr>
          <p:sp>
            <p:nvSpPr>
              <p:cNvPr id="635" name="Rectangle"/>
              <p:cNvSpPr/>
              <p:nvPr/>
            </p:nvSpPr>
            <p:spPr>
              <a:xfrm>
                <a:off x="0" y="30583"/>
                <a:ext cx="379693" cy="373175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36" name="42"/>
              <p:cNvSpPr txBox="1"/>
              <p:nvPr/>
            </p:nvSpPr>
            <p:spPr>
              <a:xfrm>
                <a:off x="50482" y="0"/>
                <a:ext cx="27872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42</a:t>
                </a:r>
              </a:p>
            </p:txBody>
          </p:sp>
        </p:grpSp>
        <p:grpSp>
          <p:nvGrpSpPr>
            <p:cNvPr id="640" name="Rectangle 26"/>
            <p:cNvGrpSpPr/>
            <p:nvPr/>
          </p:nvGrpSpPr>
          <p:grpSpPr>
            <a:xfrm>
              <a:off x="394240" y="-1"/>
              <a:ext cx="379693" cy="434342"/>
              <a:chOff x="0" y="0"/>
              <a:chExt cx="379692" cy="434340"/>
            </a:xfrm>
          </p:grpSpPr>
          <p:sp>
            <p:nvSpPr>
              <p:cNvPr id="638" name="Rectangle"/>
              <p:cNvSpPr/>
              <p:nvPr/>
            </p:nvSpPr>
            <p:spPr>
              <a:xfrm>
                <a:off x="0" y="30583"/>
                <a:ext cx="379693" cy="373175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39" name="42"/>
              <p:cNvSpPr txBox="1"/>
              <p:nvPr/>
            </p:nvSpPr>
            <p:spPr>
              <a:xfrm>
                <a:off x="50482" y="0"/>
                <a:ext cx="27872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42</a:t>
                </a:r>
              </a:p>
            </p:txBody>
          </p:sp>
        </p:grpSp>
        <p:grpSp>
          <p:nvGrpSpPr>
            <p:cNvPr id="643" name="Rectangle 27"/>
            <p:cNvGrpSpPr/>
            <p:nvPr/>
          </p:nvGrpSpPr>
          <p:grpSpPr>
            <a:xfrm>
              <a:off x="781336" y="-1"/>
              <a:ext cx="379693" cy="434342"/>
              <a:chOff x="0" y="0"/>
              <a:chExt cx="379692" cy="434340"/>
            </a:xfrm>
          </p:grpSpPr>
          <p:sp>
            <p:nvSpPr>
              <p:cNvPr id="641" name="Rectangle"/>
              <p:cNvSpPr/>
              <p:nvPr/>
            </p:nvSpPr>
            <p:spPr>
              <a:xfrm>
                <a:off x="0" y="30583"/>
                <a:ext cx="379693" cy="373175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42" name="42"/>
              <p:cNvSpPr txBox="1"/>
              <p:nvPr/>
            </p:nvSpPr>
            <p:spPr>
              <a:xfrm>
                <a:off x="50482" y="0"/>
                <a:ext cx="27872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42</a:t>
                </a:r>
              </a:p>
            </p:txBody>
          </p:sp>
        </p:grpSp>
        <p:grpSp>
          <p:nvGrpSpPr>
            <p:cNvPr id="646" name="Rectangle 28"/>
            <p:cNvGrpSpPr/>
            <p:nvPr/>
          </p:nvGrpSpPr>
          <p:grpSpPr>
            <a:xfrm>
              <a:off x="1168432" y="-1"/>
              <a:ext cx="379693" cy="434342"/>
              <a:chOff x="0" y="0"/>
              <a:chExt cx="379692" cy="434340"/>
            </a:xfrm>
          </p:grpSpPr>
          <p:sp>
            <p:nvSpPr>
              <p:cNvPr id="644" name="Rectangle"/>
              <p:cNvSpPr/>
              <p:nvPr/>
            </p:nvSpPr>
            <p:spPr>
              <a:xfrm>
                <a:off x="0" y="30583"/>
                <a:ext cx="379693" cy="373175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45" name="42"/>
              <p:cNvSpPr txBox="1"/>
              <p:nvPr/>
            </p:nvSpPr>
            <p:spPr>
              <a:xfrm>
                <a:off x="50482" y="0"/>
                <a:ext cx="27872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42</a:t>
                </a:r>
              </a:p>
            </p:txBody>
          </p:sp>
        </p:grpSp>
      </p:grpSp>
      <p:grpSp>
        <p:nvGrpSpPr>
          <p:cNvPr id="652" name="Group 55"/>
          <p:cNvGrpSpPr/>
          <p:nvPr/>
        </p:nvGrpSpPr>
        <p:grpSpPr>
          <a:xfrm>
            <a:off x="5480003" y="5683126"/>
            <a:ext cx="690033" cy="434341"/>
            <a:chOff x="0" y="0"/>
            <a:chExt cx="690032" cy="434340"/>
          </a:xfrm>
        </p:grpSpPr>
        <p:grpSp>
          <p:nvGrpSpPr>
            <p:cNvPr id="650" name="Rectangle 56"/>
            <p:cNvGrpSpPr/>
            <p:nvPr/>
          </p:nvGrpSpPr>
          <p:grpSpPr>
            <a:xfrm>
              <a:off x="303196" y="-1"/>
              <a:ext cx="386837" cy="434342"/>
              <a:chOff x="0" y="0"/>
              <a:chExt cx="386836" cy="434340"/>
            </a:xfrm>
          </p:grpSpPr>
          <p:sp>
            <p:nvSpPr>
              <p:cNvPr id="648" name="Square"/>
              <p:cNvSpPr/>
              <p:nvPr/>
            </p:nvSpPr>
            <p:spPr>
              <a:xfrm>
                <a:off x="0" y="28979"/>
                <a:ext cx="386837" cy="376382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13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649" name="42"/>
              <p:cNvSpPr txBox="1"/>
              <p:nvPr/>
            </p:nvSpPr>
            <p:spPr>
              <a:xfrm>
                <a:off x="58419" y="-1"/>
                <a:ext cx="26999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42</a:t>
                </a:r>
              </a:p>
            </p:txBody>
          </p:sp>
        </p:grpSp>
        <p:sp>
          <p:nvSpPr>
            <p:cNvPr id="651" name="TextBox 57"/>
            <p:cNvSpPr txBox="1"/>
            <p:nvPr/>
          </p:nvSpPr>
          <p:spPr>
            <a:xfrm>
              <a:off x="0" y="14031"/>
              <a:ext cx="28195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x:</a:t>
              </a:r>
            </a:p>
          </p:txBody>
        </p:sp>
      </p:grpSp>
      <p:sp>
        <p:nvSpPr>
          <p:cNvPr id="653" name="Straight Arrow Connector 58"/>
          <p:cNvSpPr/>
          <p:nvPr/>
        </p:nvSpPr>
        <p:spPr>
          <a:xfrm>
            <a:off x="4417435" y="5903502"/>
            <a:ext cx="1066801" cy="1"/>
          </a:xfrm>
          <a:prstGeom prst="line">
            <a:avLst/>
          </a:prstGeom>
          <a:ln w="38100">
            <a:solidFill>
              <a:srgbClr val="A6A6A6"/>
            </a:solidFill>
            <a:miter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670" name="Group 59"/>
          <p:cNvGrpSpPr/>
          <p:nvPr/>
        </p:nvGrpSpPr>
        <p:grpSpPr>
          <a:xfrm>
            <a:off x="2741210" y="5686331"/>
            <a:ext cx="1548126" cy="434341"/>
            <a:chOff x="0" y="0"/>
            <a:chExt cx="1548124" cy="434340"/>
          </a:xfrm>
        </p:grpSpPr>
        <p:sp>
          <p:nvSpPr>
            <p:cNvPr id="654" name="Rectangle 60"/>
            <p:cNvSpPr/>
            <p:nvPr/>
          </p:nvSpPr>
          <p:spPr>
            <a:xfrm>
              <a:off x="0" y="27376"/>
              <a:ext cx="1536194" cy="37638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55" name="Straight Connector 61"/>
            <p:cNvSpPr/>
            <p:nvPr/>
          </p:nvSpPr>
          <p:spPr>
            <a:xfrm flipH="1">
              <a:off x="386836" y="30583"/>
              <a:ext cx="261" cy="3763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6" name="Straight Connector 62"/>
            <p:cNvSpPr/>
            <p:nvPr/>
          </p:nvSpPr>
          <p:spPr>
            <a:xfrm flipH="1">
              <a:off x="773672" y="30583"/>
              <a:ext cx="261" cy="3763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7" name="Straight Connector 63"/>
            <p:cNvSpPr/>
            <p:nvPr/>
          </p:nvSpPr>
          <p:spPr>
            <a:xfrm flipH="1">
              <a:off x="1160508" y="30583"/>
              <a:ext cx="261" cy="3763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60" name="Rectangle 64"/>
            <p:cNvGrpSpPr/>
            <p:nvPr/>
          </p:nvGrpSpPr>
          <p:grpSpPr>
            <a:xfrm>
              <a:off x="7144" y="-1"/>
              <a:ext cx="379693" cy="434342"/>
              <a:chOff x="0" y="0"/>
              <a:chExt cx="379692" cy="434340"/>
            </a:xfrm>
          </p:grpSpPr>
          <p:sp>
            <p:nvSpPr>
              <p:cNvPr id="658" name="Rectangle"/>
              <p:cNvSpPr/>
              <p:nvPr/>
            </p:nvSpPr>
            <p:spPr>
              <a:xfrm>
                <a:off x="0" y="30583"/>
                <a:ext cx="379693" cy="373175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59" name="12"/>
              <p:cNvSpPr txBox="1"/>
              <p:nvPr/>
            </p:nvSpPr>
            <p:spPr>
              <a:xfrm>
                <a:off x="50482" y="0"/>
                <a:ext cx="27872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12</a:t>
                </a:r>
              </a:p>
            </p:txBody>
          </p:sp>
        </p:grpSp>
        <p:grpSp>
          <p:nvGrpSpPr>
            <p:cNvPr id="663" name="Rectangle 65"/>
            <p:cNvGrpSpPr/>
            <p:nvPr/>
          </p:nvGrpSpPr>
          <p:grpSpPr>
            <a:xfrm>
              <a:off x="394240" y="30583"/>
              <a:ext cx="379693" cy="373175"/>
              <a:chOff x="0" y="0"/>
              <a:chExt cx="379692" cy="373173"/>
            </a:xfrm>
          </p:grpSpPr>
          <p:sp>
            <p:nvSpPr>
              <p:cNvPr id="661" name="Rectangle"/>
              <p:cNvSpPr/>
              <p:nvPr/>
            </p:nvSpPr>
            <p:spPr>
              <a:xfrm>
                <a:off x="-1" y="0"/>
                <a:ext cx="379694" cy="373174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62" name="5"/>
              <p:cNvSpPr txBox="1"/>
              <p:nvPr/>
            </p:nvSpPr>
            <p:spPr>
              <a:xfrm>
                <a:off x="50482" y="45616"/>
                <a:ext cx="278728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666" name="Rectangle 66"/>
            <p:cNvGrpSpPr/>
            <p:nvPr/>
          </p:nvGrpSpPr>
          <p:grpSpPr>
            <a:xfrm>
              <a:off x="781336" y="30583"/>
              <a:ext cx="379693" cy="373175"/>
              <a:chOff x="0" y="0"/>
              <a:chExt cx="379692" cy="373173"/>
            </a:xfrm>
          </p:grpSpPr>
          <p:sp>
            <p:nvSpPr>
              <p:cNvPr id="664" name="Rectangle"/>
              <p:cNvSpPr/>
              <p:nvPr/>
            </p:nvSpPr>
            <p:spPr>
              <a:xfrm>
                <a:off x="-1" y="0"/>
                <a:ext cx="379694" cy="373174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65" name="8"/>
              <p:cNvSpPr txBox="1"/>
              <p:nvPr/>
            </p:nvSpPr>
            <p:spPr>
              <a:xfrm>
                <a:off x="50482" y="45616"/>
                <a:ext cx="278728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669" name="Rectangle 67"/>
            <p:cNvGrpSpPr/>
            <p:nvPr/>
          </p:nvGrpSpPr>
          <p:grpSpPr>
            <a:xfrm>
              <a:off x="1168432" y="-1"/>
              <a:ext cx="379693" cy="434342"/>
              <a:chOff x="0" y="0"/>
              <a:chExt cx="379692" cy="434340"/>
            </a:xfrm>
          </p:grpSpPr>
          <p:sp>
            <p:nvSpPr>
              <p:cNvPr id="667" name="Rectangle"/>
              <p:cNvSpPr/>
              <p:nvPr/>
            </p:nvSpPr>
            <p:spPr>
              <a:xfrm>
                <a:off x="0" y="30583"/>
                <a:ext cx="379693" cy="373175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668" name="17"/>
              <p:cNvSpPr txBox="1"/>
              <p:nvPr/>
            </p:nvSpPr>
            <p:spPr>
              <a:xfrm>
                <a:off x="50482" y="0"/>
                <a:ext cx="278728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700"/>
                  </a:spcBef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17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6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1" build="p" animBg="1" advAuto="0"/>
      <p:bldP spid="606" grpId="2" animBg="1" advAuto="0"/>
      <p:bldP spid="607" grpId="3" animBg="1" advAuto="0"/>
      <p:bldP spid="624" grpId="4" animBg="1" advAuto="0"/>
      <p:bldP spid="629" grpId="5" animBg="1" advAuto="0"/>
      <p:bldP spid="630" grpId="6" animBg="1" advAuto="0"/>
      <p:bldP spid="647" grpId="7" animBg="1" advAuto="0"/>
      <p:bldP spid="652" grpId="8" animBg="1" advAuto="0"/>
      <p:bldP spid="653" grpId="9" animBg="1" advAuto="0"/>
      <p:bldP spid="670" grpId="1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673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safelen (</a:t>
            </a:r>
            <a:r>
              <a:rPr i="1"/>
              <a:t>length</a:t>
            </a:r>
            <a:r>
              <a:t>)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Maximum number of iterations that can run concurrently without breaking a dependence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In practice, maximum vector length</a:t>
            </a:r>
          </a:p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linear (</a:t>
            </a:r>
            <a:r>
              <a:rPr i="1"/>
              <a:t>list</a:t>
            </a:r>
            <a:r>
              <a:t>[:</a:t>
            </a:r>
            <a:r>
              <a:rPr i="1"/>
              <a:t>linear-step</a:t>
            </a:r>
            <a:r>
              <a:t>])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The variable’s value is in relationship with the iteration number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x</a:t>
            </a:r>
            <a:r>
              <a:rPr baseline="-25000"/>
              <a:t>i</a:t>
            </a:r>
            <a:r>
              <a:t> = x</a:t>
            </a:r>
            <a:r>
              <a:rPr baseline="-25000"/>
              <a:t>orig</a:t>
            </a:r>
            <a:r>
              <a:t> + i * linear-step</a:t>
            </a:r>
          </a:p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aligned (</a:t>
            </a:r>
            <a:r>
              <a:rPr i="1"/>
              <a:t>list</a:t>
            </a:r>
            <a:r>
              <a:t>[:</a:t>
            </a:r>
            <a:r>
              <a:rPr i="1"/>
              <a:t>alignment</a:t>
            </a:r>
            <a:r>
              <a:t>])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Specifies that the list items have a given alignment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Default is alignment for the architecture </a:t>
            </a:r>
          </a:p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collapse (</a:t>
            </a:r>
            <a:r>
              <a:rPr i="1"/>
              <a:t>n</a:t>
            </a:r>
            <a:r>
              <a:t>)</a:t>
            </a:r>
          </a:p>
        </p:txBody>
      </p:sp>
      <p:sp>
        <p:nvSpPr>
          <p:cNvPr id="674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SIMD Loop Clauses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677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900"/>
              </a:spcBef>
              <a:defRPr sz="2520"/>
            </a:pPr>
            <a:r>
              <a:t>Parallelize and vectorize a loop nest</a:t>
            </a:r>
          </a:p>
          <a:p>
            <a:pPr marL="668654" lvl="1" indent="-257175" defTabSz="822959">
              <a:spcBef>
                <a:spcPts val="400"/>
              </a:spcBef>
              <a:defRPr sz="2159"/>
            </a:pPr>
            <a:r>
              <a:t>Distribute a loop’s iteration space across a thread team</a:t>
            </a:r>
          </a:p>
          <a:p>
            <a:pPr marL="668654" lvl="1" indent="-257175" defTabSz="822959">
              <a:spcBef>
                <a:spcPts val="400"/>
              </a:spcBef>
              <a:defRPr sz="2159"/>
            </a:pPr>
            <a:r>
              <a:t>Subdivide loop chunks to fit a SIMD vector register</a:t>
            </a:r>
          </a:p>
          <a:p>
            <a:pPr marL="0" indent="0" defTabSz="822959">
              <a:spcBef>
                <a:spcPts val="900"/>
              </a:spcBef>
              <a:buSzTx/>
              <a:buFont typeface="Wingdings"/>
              <a:buNone/>
              <a:defRPr sz="2520"/>
            </a:pPr>
            <a:endParaRPr/>
          </a:p>
          <a:p>
            <a:pPr marL="308609" indent="-308609" defTabSz="822959">
              <a:spcBef>
                <a:spcPts val="900"/>
              </a:spcBef>
              <a:defRPr sz="2520"/>
            </a:pPr>
            <a:r>
              <a:t>Syntax (C/C++)</a:t>
            </a:r>
            <a:br/>
            <a:r>
              <a:rPr sz="2159">
                <a:latin typeface="Courier New"/>
                <a:ea typeface="Courier New"/>
                <a:cs typeface="Courier New"/>
                <a:sym typeface="Courier New"/>
              </a:rPr>
              <a:t>#pragma omp for simd </a:t>
            </a: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[clause[[,] clause],…] </a:t>
            </a:r>
            <a:br>
              <a:rPr sz="2159" i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for-loops</a:t>
            </a:r>
          </a:p>
          <a:p>
            <a:pPr marL="308609" indent="-308609" defTabSz="822959">
              <a:spcBef>
                <a:spcPts val="900"/>
              </a:spcBef>
              <a:defRPr sz="2520"/>
            </a:pPr>
            <a:endParaRPr sz="2159" i="1">
              <a:latin typeface="Courier New"/>
              <a:ea typeface="Courier New"/>
              <a:cs typeface="Courier New"/>
              <a:sym typeface="Courier New"/>
            </a:endParaRPr>
          </a:p>
          <a:p>
            <a:pPr marL="308609" indent="-308609" defTabSz="822959">
              <a:spcBef>
                <a:spcPts val="900"/>
              </a:spcBef>
              <a:defRPr sz="2520"/>
            </a:pPr>
            <a:r>
              <a:t>Syntax (Fortran)</a:t>
            </a:r>
            <a:br/>
            <a:r>
              <a:rPr sz="2159">
                <a:latin typeface="Courier New"/>
                <a:ea typeface="Courier New"/>
                <a:cs typeface="Courier New"/>
                <a:sym typeface="Courier New"/>
              </a:rPr>
              <a:t>!$omp do simd </a:t>
            </a: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[clause[[,] clause],…] </a:t>
            </a:r>
            <a:br>
              <a:rPr sz="2159" i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do-loops</a:t>
            </a:r>
            <a:br>
              <a:rPr sz="2159" i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2159">
                <a:latin typeface="Courier New"/>
                <a:ea typeface="Courier New"/>
                <a:cs typeface="Courier New"/>
                <a:sym typeface="Courier New"/>
              </a:rPr>
              <a:t>!$omp end do simd </a:t>
            </a: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2159">
                <a:latin typeface="Courier New"/>
                <a:ea typeface="Courier New"/>
                <a:cs typeface="Courier New"/>
                <a:sym typeface="Courier New"/>
              </a:rPr>
              <a:t>nowait</a:t>
            </a:r>
            <a:r>
              <a:rPr sz="2159" i="1">
                <a:latin typeface="Courier New"/>
                <a:ea typeface="Courier New"/>
                <a:cs typeface="Courier New"/>
                <a:sym typeface="Courier New"/>
              </a:rPr>
              <a:t>]]</a:t>
            </a:r>
            <a:br>
              <a:rPr sz="2159" i="1">
                <a:latin typeface="Courier New"/>
                <a:ea typeface="Courier New"/>
                <a:cs typeface="Courier New"/>
                <a:sym typeface="Courier New"/>
              </a:rPr>
            </a:br>
            <a:endParaRPr sz="2159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SIMD Worksharing Construct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99" name="Textplatzhalter 1"/>
          <p:cNvSpPr txBox="1"/>
          <p:nvPr/>
        </p:nvSpPr>
        <p:spPr>
          <a:xfrm>
            <a:off x="335879" y="1124999"/>
            <a:ext cx="11519642" cy="5387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3080" indent="-342719">
              <a:buClr>
                <a:srgbClr val="0067A6"/>
              </a:buClr>
              <a:buSzPct val="100000"/>
              <a:buChar char="■"/>
              <a:defRPr sz="2800"/>
            </a:pPr>
            <a:r>
              <a:t>Session</a:t>
            </a:r>
            <a:r>
              <a:rPr spc="-1"/>
              <a:t> 1: OpenMP Introduction</a:t>
            </a:r>
            <a:endParaRPr spc="-1">
              <a:latin typeface="Calibri"/>
              <a:ea typeface="Calibri"/>
              <a:cs typeface="Calibri"/>
              <a:sym typeface="Calibri"/>
            </a:endParaRPr>
          </a:p>
          <a:p>
            <a:pPr marL="343080" indent="-342719">
              <a:buClr>
                <a:srgbClr val="0067A6"/>
              </a:buClr>
              <a:buSzPct val="100000"/>
              <a:buChar char="■"/>
              <a:defRPr sz="2800"/>
            </a:pPr>
            <a:r>
              <a:t>Session</a:t>
            </a:r>
            <a:r>
              <a:rPr spc="-1"/>
              <a:t> 2: Tasking</a:t>
            </a:r>
            <a:endParaRPr spc="-1">
              <a:latin typeface="Calibri"/>
              <a:ea typeface="Calibri"/>
              <a:cs typeface="Calibri"/>
              <a:sym typeface="Calibri"/>
            </a:endParaRPr>
          </a:p>
          <a:p>
            <a:pPr marL="343080" indent="-342719">
              <a:spcBef>
                <a:spcPts val="500"/>
              </a:spcBef>
              <a:buClr>
                <a:srgbClr val="0067A6"/>
              </a:buClr>
              <a:buSzPct val="100000"/>
              <a:buChar char="■"/>
              <a:defRPr sz="2800" spc="-1"/>
            </a:pPr>
            <a:r>
              <a:t>Session 3: Optimization for NUMA and SIMD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3080" indent="-342719">
              <a:buClr>
                <a:srgbClr val="0067A6"/>
              </a:buClr>
              <a:buSzPct val="100000"/>
              <a:buChar char="■"/>
              <a:defRPr sz="2800"/>
            </a:pPr>
            <a:r>
              <a:t>Session 4: What Could Possibly Go Wrong Using OpenMP</a:t>
            </a:r>
            <a:endParaRPr spc="-1"/>
          </a:p>
          <a:p>
            <a:pPr marL="343080" indent="-342719">
              <a:buClr>
                <a:srgbClr val="0067A6"/>
              </a:buClr>
              <a:buSzPct val="100000"/>
              <a:buChar char="■"/>
              <a:defRPr sz="2800"/>
            </a:pPr>
            <a:r>
              <a:t>Session</a:t>
            </a:r>
            <a:r>
              <a:rPr spc="-1"/>
              <a:t> 5: Introduction to Offloading with OpenMP</a:t>
            </a:r>
          </a:p>
          <a:p>
            <a:pPr marL="343080" indent="-342719">
              <a:buClr>
                <a:srgbClr val="0067A6"/>
              </a:buClr>
              <a:buSzPct val="100000"/>
              <a:buChar char="■"/>
              <a:defRPr sz="2800"/>
            </a:pPr>
            <a:r>
              <a:t>Session</a:t>
            </a:r>
            <a:r>
              <a:rPr spc="-1"/>
              <a:t> 6: Advanced Offloading Topics</a:t>
            </a:r>
          </a:p>
          <a:p>
            <a:pPr marL="343080" indent="-342719">
              <a:buClr>
                <a:srgbClr val="0067A6"/>
              </a:buClr>
              <a:buSzPct val="100000"/>
              <a:buChar char="■"/>
              <a:defRPr sz="2800" b="1" spc="-1"/>
            </a:pPr>
            <a:r>
              <a:t>Session 7: Miscellaneous Topics</a:t>
            </a:r>
          </a:p>
          <a:p>
            <a:pPr marL="743040" lvl="1" indent="-285480">
              <a:buClr>
                <a:srgbClr val="0067A6"/>
              </a:buClr>
              <a:buSzPct val="100000"/>
              <a:buChar char=""/>
              <a:defRPr sz="2400"/>
            </a:pPr>
            <a:r>
              <a:t>Review of Session 6, Q&amp;A</a:t>
            </a:r>
          </a:p>
          <a:p>
            <a:pPr marL="743040" lvl="1" indent="-285480">
              <a:buClr>
                <a:srgbClr val="0067A6"/>
              </a:buClr>
              <a:buSzPct val="100000"/>
              <a:buChar char=""/>
              <a:defRPr sz="2400"/>
            </a:pPr>
            <a:r>
              <a:t>Review of Homework Assignments</a:t>
            </a:r>
          </a:p>
          <a:p>
            <a:pPr marL="743040" lvl="1" indent="-285480">
              <a:buClr>
                <a:srgbClr val="0067A6"/>
              </a:buClr>
              <a:buSzPct val="100000"/>
              <a:buChar char=""/>
              <a:defRPr sz="2400"/>
            </a:pPr>
            <a:r>
              <a:t>SIMD, Part 2</a:t>
            </a:r>
          </a:p>
          <a:p>
            <a:pPr marL="743040" lvl="1" indent="-285480">
              <a:buClr>
                <a:srgbClr val="0067A6"/>
              </a:buClr>
              <a:buSzPct val="100000"/>
              <a:buChar char=""/>
              <a:defRPr sz="2400"/>
            </a:pPr>
            <a:r>
              <a:t>Task Affinity</a:t>
            </a:r>
          </a:p>
          <a:p>
            <a:pPr marL="743040" lvl="1" indent="-285480">
              <a:buClr>
                <a:srgbClr val="0067A6"/>
              </a:buClr>
              <a:buSzPct val="100000"/>
              <a:buChar char=""/>
              <a:defRPr sz="2400"/>
            </a:pPr>
            <a:r>
              <a:t>Real World Applications Case Study: NWChem</a:t>
            </a:r>
          </a:p>
          <a:p>
            <a:pPr marL="743040" lvl="1" indent="-285480">
              <a:buClr>
                <a:srgbClr val="0067A6"/>
              </a:buClr>
              <a:buSzPct val="100000"/>
              <a:buChar char=""/>
              <a:defRPr sz="2400"/>
            </a:pPr>
            <a:r>
              <a:t>Hybrid Programming: MPI + OpenMP</a:t>
            </a:r>
          </a:p>
        </p:txBody>
      </p:sp>
      <p:sp>
        <p:nvSpPr>
          <p:cNvPr id="400" name="Textplatzhalter 2"/>
          <p:cNvSpPr txBox="1"/>
          <p:nvPr/>
        </p:nvSpPr>
        <p:spPr>
          <a:xfrm>
            <a:off x="284399" y="212368"/>
            <a:ext cx="9510842" cy="60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spcBef>
                <a:spcPts val="700"/>
              </a:spcBef>
              <a:defRPr sz="4000" b="1" spc="-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Agenda (in total 7 Sessions)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68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39349" y="188640"/>
            <a:ext cx="9601067" cy="6480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 typeface="Wingdings"/>
              <a:buNone/>
              <a:defRPr sz="4000" b="1">
                <a:solidFill>
                  <a:srgbClr val="176DB6"/>
                </a:solidFill>
              </a:defRPr>
            </a:lvl1pPr>
          </a:lstStyle>
          <a:p>
            <a:r>
              <a:t>Example</a:t>
            </a:r>
          </a:p>
        </p:txBody>
      </p:sp>
      <p:sp>
        <p:nvSpPr>
          <p:cNvPr id="682" name="Text Box 5"/>
          <p:cNvSpPr txBox="1"/>
          <p:nvPr/>
        </p:nvSpPr>
        <p:spPr>
          <a:xfrm>
            <a:off x="2063551" y="1268761"/>
            <a:ext cx="8077201" cy="213677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float sprod(float *a, float *b, int n)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float sum = 0.0f;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#pragma omp for simd reduction(+:sum)</a:t>
            </a:r>
            <a:r>
              <a:rPr>
                <a:solidFill>
                  <a:srgbClr val="000000"/>
                </a:solidFill>
              </a:rPr>
              <a:t>  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k=0; k&lt;n; k++) 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sum += a[k] * b[k];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sum;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grpSp>
        <p:nvGrpSpPr>
          <p:cNvPr id="715" name="Group 4"/>
          <p:cNvGrpSpPr/>
          <p:nvPr/>
        </p:nvGrpSpPr>
        <p:grpSpPr>
          <a:xfrm>
            <a:off x="2462855" y="3865174"/>
            <a:ext cx="7518401" cy="228601"/>
            <a:chOff x="0" y="0"/>
            <a:chExt cx="7518400" cy="228600"/>
          </a:xfrm>
        </p:grpSpPr>
        <p:sp>
          <p:nvSpPr>
            <p:cNvPr id="683" name="Rectangle 5"/>
            <p:cNvSpPr/>
            <p:nvPr/>
          </p:nvSpPr>
          <p:spPr>
            <a:xfrm>
              <a:off x="-1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84" name="Rectangle 6"/>
            <p:cNvSpPr/>
            <p:nvPr/>
          </p:nvSpPr>
          <p:spPr>
            <a:xfrm>
              <a:off x="23494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85" name="Rectangle 7"/>
            <p:cNvSpPr/>
            <p:nvPr/>
          </p:nvSpPr>
          <p:spPr>
            <a:xfrm>
              <a:off x="46989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86" name="Rectangle 8"/>
            <p:cNvSpPr/>
            <p:nvPr/>
          </p:nvSpPr>
          <p:spPr>
            <a:xfrm>
              <a:off x="70484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87" name="Rectangle 9"/>
            <p:cNvSpPr/>
            <p:nvPr/>
          </p:nvSpPr>
          <p:spPr>
            <a:xfrm>
              <a:off x="9398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88" name="Rectangle 10"/>
            <p:cNvSpPr/>
            <p:nvPr/>
          </p:nvSpPr>
          <p:spPr>
            <a:xfrm>
              <a:off x="11747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89" name="Rectangle 11"/>
            <p:cNvSpPr/>
            <p:nvPr/>
          </p:nvSpPr>
          <p:spPr>
            <a:xfrm>
              <a:off x="14097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0" name="Rectangle 12"/>
            <p:cNvSpPr/>
            <p:nvPr/>
          </p:nvSpPr>
          <p:spPr>
            <a:xfrm>
              <a:off x="16446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1" name="Rectangle 13"/>
            <p:cNvSpPr/>
            <p:nvPr/>
          </p:nvSpPr>
          <p:spPr>
            <a:xfrm>
              <a:off x="18796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2" name="Rectangle 14"/>
            <p:cNvSpPr/>
            <p:nvPr/>
          </p:nvSpPr>
          <p:spPr>
            <a:xfrm>
              <a:off x="21145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3" name="Rectangle 15"/>
            <p:cNvSpPr/>
            <p:nvPr/>
          </p:nvSpPr>
          <p:spPr>
            <a:xfrm>
              <a:off x="23495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4" name="Rectangle 16"/>
            <p:cNvSpPr/>
            <p:nvPr/>
          </p:nvSpPr>
          <p:spPr>
            <a:xfrm>
              <a:off x="25844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5" name="Rectangle 17"/>
            <p:cNvSpPr/>
            <p:nvPr/>
          </p:nvSpPr>
          <p:spPr>
            <a:xfrm>
              <a:off x="28194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6" name="Rectangle 18"/>
            <p:cNvSpPr/>
            <p:nvPr/>
          </p:nvSpPr>
          <p:spPr>
            <a:xfrm>
              <a:off x="30543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7" name="Rectangle 19"/>
            <p:cNvSpPr/>
            <p:nvPr/>
          </p:nvSpPr>
          <p:spPr>
            <a:xfrm>
              <a:off x="32893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8" name="Rectangle 20"/>
            <p:cNvSpPr/>
            <p:nvPr/>
          </p:nvSpPr>
          <p:spPr>
            <a:xfrm>
              <a:off x="35242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99" name="Rectangle 21"/>
            <p:cNvSpPr/>
            <p:nvPr/>
          </p:nvSpPr>
          <p:spPr>
            <a:xfrm>
              <a:off x="37592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0" name="Rectangle 22"/>
            <p:cNvSpPr/>
            <p:nvPr/>
          </p:nvSpPr>
          <p:spPr>
            <a:xfrm>
              <a:off x="39941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1" name="Rectangle 23"/>
            <p:cNvSpPr/>
            <p:nvPr/>
          </p:nvSpPr>
          <p:spPr>
            <a:xfrm>
              <a:off x="42291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2" name="Rectangle 24"/>
            <p:cNvSpPr/>
            <p:nvPr/>
          </p:nvSpPr>
          <p:spPr>
            <a:xfrm>
              <a:off x="44640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3" name="Rectangle 25"/>
            <p:cNvSpPr/>
            <p:nvPr/>
          </p:nvSpPr>
          <p:spPr>
            <a:xfrm>
              <a:off x="46990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4" name="Rectangle 26"/>
            <p:cNvSpPr/>
            <p:nvPr/>
          </p:nvSpPr>
          <p:spPr>
            <a:xfrm>
              <a:off x="49339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5" name="Rectangle 27"/>
            <p:cNvSpPr/>
            <p:nvPr/>
          </p:nvSpPr>
          <p:spPr>
            <a:xfrm>
              <a:off x="51689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6" name="Rectangle 28"/>
            <p:cNvSpPr/>
            <p:nvPr/>
          </p:nvSpPr>
          <p:spPr>
            <a:xfrm>
              <a:off x="54038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7" name="Rectangle 29"/>
            <p:cNvSpPr/>
            <p:nvPr/>
          </p:nvSpPr>
          <p:spPr>
            <a:xfrm>
              <a:off x="56388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8" name="Rectangle 30"/>
            <p:cNvSpPr/>
            <p:nvPr/>
          </p:nvSpPr>
          <p:spPr>
            <a:xfrm>
              <a:off x="58737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09" name="Rectangle 31"/>
            <p:cNvSpPr/>
            <p:nvPr/>
          </p:nvSpPr>
          <p:spPr>
            <a:xfrm>
              <a:off x="61087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10" name="Rectangle 32"/>
            <p:cNvSpPr/>
            <p:nvPr/>
          </p:nvSpPr>
          <p:spPr>
            <a:xfrm>
              <a:off x="63436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11" name="Rectangle 33"/>
            <p:cNvSpPr/>
            <p:nvPr/>
          </p:nvSpPr>
          <p:spPr>
            <a:xfrm>
              <a:off x="65786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12" name="Rectangle 34"/>
            <p:cNvSpPr/>
            <p:nvPr/>
          </p:nvSpPr>
          <p:spPr>
            <a:xfrm>
              <a:off x="68135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13" name="Rectangle 35"/>
            <p:cNvSpPr/>
            <p:nvPr/>
          </p:nvSpPr>
          <p:spPr>
            <a:xfrm>
              <a:off x="70485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14" name="Rectangle 36"/>
            <p:cNvSpPr/>
            <p:nvPr/>
          </p:nvSpPr>
          <p:spPr>
            <a:xfrm>
              <a:off x="72834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grpSp>
        <p:nvGrpSpPr>
          <p:cNvPr id="721" name="Group 37"/>
          <p:cNvGrpSpPr/>
          <p:nvPr/>
        </p:nvGrpSpPr>
        <p:grpSpPr>
          <a:xfrm>
            <a:off x="2093958" y="4082345"/>
            <a:ext cx="1179143" cy="864203"/>
            <a:chOff x="0" y="0"/>
            <a:chExt cx="1179141" cy="864201"/>
          </a:xfrm>
        </p:grpSpPr>
        <p:grpSp>
          <p:nvGrpSpPr>
            <p:cNvPr id="719" name="Curved Right Arrow 38"/>
            <p:cNvGrpSpPr/>
            <p:nvPr/>
          </p:nvGrpSpPr>
          <p:grpSpPr>
            <a:xfrm>
              <a:off x="-1" y="0"/>
              <a:ext cx="304824" cy="864203"/>
              <a:chOff x="0" y="0"/>
              <a:chExt cx="304822" cy="864202"/>
            </a:xfrm>
          </p:grpSpPr>
          <p:sp>
            <p:nvSpPr>
              <p:cNvPr id="716" name="Shape"/>
              <p:cNvSpPr/>
              <p:nvPr/>
            </p:nvSpPr>
            <p:spPr>
              <a:xfrm>
                <a:off x="-1" y="0"/>
                <a:ext cx="304824" cy="864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21600" extrusionOk="0">
                    <a:moveTo>
                      <a:pt x="2" y="9523"/>
                    </a:moveTo>
                    <a:cubicBezTo>
                      <a:pt x="2" y="13865"/>
                      <a:pt x="6346" y="17658"/>
                      <a:pt x="15427" y="18743"/>
                    </a:cubicBezTo>
                    <a:lnTo>
                      <a:pt x="15427" y="17791"/>
                    </a:lnTo>
                    <a:lnTo>
                      <a:pt x="20569" y="19998"/>
                    </a:lnTo>
                    <a:lnTo>
                      <a:pt x="15427" y="21600"/>
                    </a:lnTo>
                    <a:lnTo>
                      <a:pt x="15427" y="20648"/>
                    </a:lnTo>
                    <a:lnTo>
                      <a:pt x="15427" y="20648"/>
                    </a:lnTo>
                    <a:cubicBezTo>
                      <a:pt x="6346" y="19562"/>
                      <a:pt x="2" y="15770"/>
                      <a:pt x="2" y="11427"/>
                    </a:cubicBezTo>
                    <a:close/>
                    <a:moveTo>
                      <a:pt x="20569" y="1905"/>
                    </a:moveTo>
                    <a:cubicBezTo>
                      <a:pt x="10006" y="1905"/>
                      <a:pt x="1161" y="5609"/>
                      <a:pt x="105" y="10475"/>
                    </a:cubicBezTo>
                    <a:cubicBezTo>
                      <a:pt x="-1031" y="5242"/>
                      <a:pt x="7210" y="574"/>
                      <a:pt x="18512" y="48"/>
                    </a:cubicBezTo>
                    <a:cubicBezTo>
                      <a:pt x="19196" y="16"/>
                      <a:pt x="19882" y="0"/>
                      <a:pt x="205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5E5E5E"/>
                  </a:gs>
                  <a:gs pos="80000">
                    <a:srgbClr val="7C7C7C"/>
                  </a:gs>
                  <a:gs pos="100000">
                    <a:srgbClr val="7C7C7C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17" name="Shape"/>
              <p:cNvSpPr/>
              <p:nvPr/>
            </p:nvSpPr>
            <p:spPr>
              <a:xfrm>
                <a:off x="-1" y="0"/>
                <a:ext cx="30482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21600" extrusionOk="0">
                    <a:moveTo>
                      <a:pt x="20569" y="3927"/>
                    </a:moveTo>
                    <a:cubicBezTo>
                      <a:pt x="10006" y="3927"/>
                      <a:pt x="1161" y="11566"/>
                      <a:pt x="105" y="21600"/>
                    </a:cubicBezTo>
                    <a:cubicBezTo>
                      <a:pt x="-1031" y="10809"/>
                      <a:pt x="7210" y="1183"/>
                      <a:pt x="18512" y="98"/>
                    </a:cubicBezTo>
                    <a:cubicBezTo>
                      <a:pt x="19196" y="33"/>
                      <a:pt x="19882" y="0"/>
                      <a:pt x="20569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18" name="Line"/>
              <p:cNvSpPr/>
              <p:nvPr/>
            </p:nvSpPr>
            <p:spPr>
              <a:xfrm>
                <a:off x="22" y="0"/>
                <a:ext cx="304801" cy="864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523"/>
                    </a:moveTo>
                    <a:cubicBezTo>
                      <a:pt x="0" y="13865"/>
                      <a:pt x="6663" y="17658"/>
                      <a:pt x="16200" y="18743"/>
                    </a:cubicBezTo>
                    <a:lnTo>
                      <a:pt x="16200" y="17791"/>
                    </a:lnTo>
                    <a:lnTo>
                      <a:pt x="21600" y="19998"/>
                    </a:lnTo>
                    <a:lnTo>
                      <a:pt x="16200" y="21600"/>
                    </a:lnTo>
                    <a:lnTo>
                      <a:pt x="16200" y="20648"/>
                    </a:lnTo>
                    <a:lnTo>
                      <a:pt x="16200" y="20648"/>
                    </a:lnTo>
                    <a:cubicBezTo>
                      <a:pt x="6663" y="19562"/>
                      <a:pt x="0" y="15770"/>
                      <a:pt x="0" y="11427"/>
                    </a:cubicBezTo>
                    <a:lnTo>
                      <a:pt x="0" y="9523"/>
                    </a:lnTo>
                    <a:cubicBezTo>
                      <a:pt x="0" y="4263"/>
                      <a:pt x="9671" y="0"/>
                      <a:pt x="21600" y="0"/>
                    </a:cubicBezTo>
                    <a:lnTo>
                      <a:pt x="21600" y="1905"/>
                    </a:lnTo>
                    <a:cubicBezTo>
                      <a:pt x="10507" y="1905"/>
                      <a:pt x="1218" y="5609"/>
                      <a:pt x="108" y="10475"/>
                    </a:cubicBezTo>
                  </a:path>
                </a:pathLst>
              </a:custGeom>
              <a:noFill/>
              <a:ln w="9525" cap="flat">
                <a:solidFill>
                  <a:srgbClr val="7D7D7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sp>
          <p:nvSpPr>
            <p:cNvPr id="720" name="TextBox 39"/>
            <p:cNvSpPr txBox="1"/>
            <p:nvPr/>
          </p:nvSpPr>
          <p:spPr>
            <a:xfrm>
              <a:off x="45743" y="253483"/>
              <a:ext cx="113339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00000"/>
                  </a:solidFill>
                </a:defRPr>
              </a:lvl1pPr>
            </a:lstStyle>
            <a:p>
              <a:r>
                <a:t>parallelize</a:t>
              </a:r>
            </a:p>
          </p:txBody>
        </p:sp>
      </p:grpSp>
      <p:grpSp>
        <p:nvGrpSpPr>
          <p:cNvPr id="754" name="Group 41"/>
          <p:cNvGrpSpPr/>
          <p:nvPr/>
        </p:nvGrpSpPr>
        <p:grpSpPr>
          <a:xfrm>
            <a:off x="2462855" y="4855774"/>
            <a:ext cx="7518401" cy="228601"/>
            <a:chOff x="0" y="0"/>
            <a:chExt cx="7518400" cy="228600"/>
          </a:xfrm>
        </p:grpSpPr>
        <p:sp>
          <p:nvSpPr>
            <p:cNvPr id="722" name="Rectangle 51"/>
            <p:cNvSpPr/>
            <p:nvPr/>
          </p:nvSpPr>
          <p:spPr>
            <a:xfrm>
              <a:off x="-1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23" name="Rectangle 52"/>
            <p:cNvSpPr/>
            <p:nvPr/>
          </p:nvSpPr>
          <p:spPr>
            <a:xfrm>
              <a:off x="23494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24" name="Rectangle 53"/>
            <p:cNvSpPr/>
            <p:nvPr/>
          </p:nvSpPr>
          <p:spPr>
            <a:xfrm>
              <a:off x="46989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25" name="Rectangle 54"/>
            <p:cNvSpPr/>
            <p:nvPr/>
          </p:nvSpPr>
          <p:spPr>
            <a:xfrm>
              <a:off x="704849" y="0"/>
              <a:ext cx="234951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26" name="Rectangle 55"/>
            <p:cNvSpPr/>
            <p:nvPr/>
          </p:nvSpPr>
          <p:spPr>
            <a:xfrm>
              <a:off x="9398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27" name="Rectangle 56"/>
            <p:cNvSpPr/>
            <p:nvPr/>
          </p:nvSpPr>
          <p:spPr>
            <a:xfrm>
              <a:off x="11747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28" name="Rectangle 57"/>
            <p:cNvSpPr/>
            <p:nvPr/>
          </p:nvSpPr>
          <p:spPr>
            <a:xfrm>
              <a:off x="14097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29" name="Rectangle 58"/>
            <p:cNvSpPr/>
            <p:nvPr/>
          </p:nvSpPr>
          <p:spPr>
            <a:xfrm>
              <a:off x="16446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0" name="Rectangle 59"/>
            <p:cNvSpPr/>
            <p:nvPr/>
          </p:nvSpPr>
          <p:spPr>
            <a:xfrm>
              <a:off x="18796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1" name="Rectangle 60"/>
            <p:cNvSpPr/>
            <p:nvPr/>
          </p:nvSpPr>
          <p:spPr>
            <a:xfrm>
              <a:off x="21145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2" name="Rectangle 61"/>
            <p:cNvSpPr/>
            <p:nvPr/>
          </p:nvSpPr>
          <p:spPr>
            <a:xfrm>
              <a:off x="23495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3" name="Rectangle 62"/>
            <p:cNvSpPr/>
            <p:nvPr/>
          </p:nvSpPr>
          <p:spPr>
            <a:xfrm>
              <a:off x="25844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4" name="Rectangle 63"/>
            <p:cNvSpPr/>
            <p:nvPr/>
          </p:nvSpPr>
          <p:spPr>
            <a:xfrm>
              <a:off x="28194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5" name="Rectangle 64"/>
            <p:cNvSpPr/>
            <p:nvPr/>
          </p:nvSpPr>
          <p:spPr>
            <a:xfrm>
              <a:off x="30543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6" name="Rectangle 65"/>
            <p:cNvSpPr/>
            <p:nvPr/>
          </p:nvSpPr>
          <p:spPr>
            <a:xfrm>
              <a:off x="32893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7" name="Rectangle 66"/>
            <p:cNvSpPr/>
            <p:nvPr/>
          </p:nvSpPr>
          <p:spPr>
            <a:xfrm>
              <a:off x="35242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8" name="Rectangle 67"/>
            <p:cNvSpPr/>
            <p:nvPr/>
          </p:nvSpPr>
          <p:spPr>
            <a:xfrm>
              <a:off x="37592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39" name="Rectangle 68"/>
            <p:cNvSpPr/>
            <p:nvPr/>
          </p:nvSpPr>
          <p:spPr>
            <a:xfrm>
              <a:off x="39941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0" name="Rectangle 69"/>
            <p:cNvSpPr/>
            <p:nvPr/>
          </p:nvSpPr>
          <p:spPr>
            <a:xfrm>
              <a:off x="42291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1" name="Rectangle 70"/>
            <p:cNvSpPr/>
            <p:nvPr/>
          </p:nvSpPr>
          <p:spPr>
            <a:xfrm>
              <a:off x="44640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2" name="Rectangle 71"/>
            <p:cNvSpPr/>
            <p:nvPr/>
          </p:nvSpPr>
          <p:spPr>
            <a:xfrm>
              <a:off x="46990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3" name="Rectangle 72"/>
            <p:cNvSpPr/>
            <p:nvPr/>
          </p:nvSpPr>
          <p:spPr>
            <a:xfrm>
              <a:off x="49339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4" name="Rectangle 73"/>
            <p:cNvSpPr/>
            <p:nvPr/>
          </p:nvSpPr>
          <p:spPr>
            <a:xfrm>
              <a:off x="51689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5" name="Rectangle 74"/>
            <p:cNvSpPr/>
            <p:nvPr/>
          </p:nvSpPr>
          <p:spPr>
            <a:xfrm>
              <a:off x="54038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6" name="Rectangle 75"/>
            <p:cNvSpPr/>
            <p:nvPr/>
          </p:nvSpPr>
          <p:spPr>
            <a:xfrm>
              <a:off x="56388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7" name="Rectangle 76"/>
            <p:cNvSpPr/>
            <p:nvPr/>
          </p:nvSpPr>
          <p:spPr>
            <a:xfrm>
              <a:off x="58737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8" name="Rectangle 77"/>
            <p:cNvSpPr/>
            <p:nvPr/>
          </p:nvSpPr>
          <p:spPr>
            <a:xfrm>
              <a:off x="61087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49" name="Rectangle 78"/>
            <p:cNvSpPr/>
            <p:nvPr/>
          </p:nvSpPr>
          <p:spPr>
            <a:xfrm>
              <a:off x="63436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50" name="Rectangle 79"/>
            <p:cNvSpPr/>
            <p:nvPr/>
          </p:nvSpPr>
          <p:spPr>
            <a:xfrm>
              <a:off x="65786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51" name="Rectangle 80"/>
            <p:cNvSpPr/>
            <p:nvPr/>
          </p:nvSpPr>
          <p:spPr>
            <a:xfrm>
              <a:off x="68135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52" name="Rectangle 81"/>
            <p:cNvSpPr/>
            <p:nvPr/>
          </p:nvSpPr>
          <p:spPr>
            <a:xfrm>
              <a:off x="704850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53" name="Rectangle 82"/>
            <p:cNvSpPr/>
            <p:nvPr/>
          </p:nvSpPr>
          <p:spPr>
            <a:xfrm>
              <a:off x="7283450" y="0"/>
              <a:ext cx="234950" cy="228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000"/>
                </a:spcBef>
                <a:defRPr sz="200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grpSp>
        <p:nvGrpSpPr>
          <p:cNvPr id="760" name="Group 214"/>
          <p:cNvGrpSpPr/>
          <p:nvPr/>
        </p:nvGrpSpPr>
        <p:grpSpPr>
          <a:xfrm>
            <a:off x="2093959" y="5048544"/>
            <a:ext cx="1064618" cy="864203"/>
            <a:chOff x="0" y="0"/>
            <a:chExt cx="1064617" cy="864201"/>
          </a:xfrm>
        </p:grpSpPr>
        <p:grpSp>
          <p:nvGrpSpPr>
            <p:cNvPr id="758" name="Curved Right Arrow 215"/>
            <p:cNvGrpSpPr/>
            <p:nvPr/>
          </p:nvGrpSpPr>
          <p:grpSpPr>
            <a:xfrm>
              <a:off x="-1" y="0"/>
              <a:ext cx="304824" cy="864203"/>
              <a:chOff x="0" y="0"/>
              <a:chExt cx="304822" cy="864202"/>
            </a:xfrm>
          </p:grpSpPr>
          <p:sp>
            <p:nvSpPr>
              <p:cNvPr id="755" name="Shape"/>
              <p:cNvSpPr/>
              <p:nvPr/>
            </p:nvSpPr>
            <p:spPr>
              <a:xfrm>
                <a:off x="-1" y="0"/>
                <a:ext cx="304824" cy="864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21600" extrusionOk="0">
                    <a:moveTo>
                      <a:pt x="2" y="9523"/>
                    </a:moveTo>
                    <a:cubicBezTo>
                      <a:pt x="2" y="13865"/>
                      <a:pt x="6346" y="17658"/>
                      <a:pt x="15427" y="18743"/>
                    </a:cubicBezTo>
                    <a:lnTo>
                      <a:pt x="15427" y="17791"/>
                    </a:lnTo>
                    <a:lnTo>
                      <a:pt x="20569" y="19998"/>
                    </a:lnTo>
                    <a:lnTo>
                      <a:pt x="15427" y="21600"/>
                    </a:lnTo>
                    <a:lnTo>
                      <a:pt x="15427" y="20648"/>
                    </a:lnTo>
                    <a:lnTo>
                      <a:pt x="15427" y="20648"/>
                    </a:lnTo>
                    <a:cubicBezTo>
                      <a:pt x="6346" y="19562"/>
                      <a:pt x="2" y="15770"/>
                      <a:pt x="2" y="11427"/>
                    </a:cubicBezTo>
                    <a:close/>
                    <a:moveTo>
                      <a:pt x="20569" y="1905"/>
                    </a:moveTo>
                    <a:cubicBezTo>
                      <a:pt x="10006" y="1905"/>
                      <a:pt x="1161" y="5609"/>
                      <a:pt x="105" y="10475"/>
                    </a:cubicBezTo>
                    <a:cubicBezTo>
                      <a:pt x="-1031" y="5242"/>
                      <a:pt x="7210" y="574"/>
                      <a:pt x="18512" y="48"/>
                    </a:cubicBezTo>
                    <a:cubicBezTo>
                      <a:pt x="19196" y="16"/>
                      <a:pt x="19882" y="0"/>
                      <a:pt x="205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5E5E5E"/>
                  </a:gs>
                  <a:gs pos="80000">
                    <a:srgbClr val="7C7C7C"/>
                  </a:gs>
                  <a:gs pos="100000">
                    <a:srgbClr val="7C7C7C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56" name="Shape"/>
              <p:cNvSpPr/>
              <p:nvPr/>
            </p:nvSpPr>
            <p:spPr>
              <a:xfrm>
                <a:off x="-1" y="0"/>
                <a:ext cx="30482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21600" extrusionOk="0">
                    <a:moveTo>
                      <a:pt x="20569" y="3927"/>
                    </a:moveTo>
                    <a:cubicBezTo>
                      <a:pt x="10006" y="3927"/>
                      <a:pt x="1161" y="11566"/>
                      <a:pt x="105" y="21600"/>
                    </a:cubicBezTo>
                    <a:cubicBezTo>
                      <a:pt x="-1031" y="10809"/>
                      <a:pt x="7210" y="1183"/>
                      <a:pt x="18512" y="98"/>
                    </a:cubicBezTo>
                    <a:cubicBezTo>
                      <a:pt x="19196" y="33"/>
                      <a:pt x="19882" y="0"/>
                      <a:pt x="20569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57" name="Line"/>
              <p:cNvSpPr/>
              <p:nvPr/>
            </p:nvSpPr>
            <p:spPr>
              <a:xfrm>
                <a:off x="22" y="0"/>
                <a:ext cx="304801" cy="864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523"/>
                    </a:moveTo>
                    <a:cubicBezTo>
                      <a:pt x="0" y="13865"/>
                      <a:pt x="6663" y="17658"/>
                      <a:pt x="16200" y="18743"/>
                    </a:cubicBezTo>
                    <a:lnTo>
                      <a:pt x="16200" y="17791"/>
                    </a:lnTo>
                    <a:lnTo>
                      <a:pt x="21600" y="19998"/>
                    </a:lnTo>
                    <a:lnTo>
                      <a:pt x="16200" y="21600"/>
                    </a:lnTo>
                    <a:lnTo>
                      <a:pt x="16200" y="20648"/>
                    </a:lnTo>
                    <a:lnTo>
                      <a:pt x="16200" y="20648"/>
                    </a:lnTo>
                    <a:cubicBezTo>
                      <a:pt x="6663" y="19562"/>
                      <a:pt x="0" y="15770"/>
                      <a:pt x="0" y="11427"/>
                    </a:cubicBezTo>
                    <a:lnTo>
                      <a:pt x="0" y="9523"/>
                    </a:lnTo>
                    <a:cubicBezTo>
                      <a:pt x="0" y="4263"/>
                      <a:pt x="9671" y="0"/>
                      <a:pt x="21600" y="0"/>
                    </a:cubicBezTo>
                    <a:lnTo>
                      <a:pt x="21600" y="1905"/>
                    </a:lnTo>
                    <a:cubicBezTo>
                      <a:pt x="10507" y="1905"/>
                      <a:pt x="1218" y="5609"/>
                      <a:pt x="108" y="10475"/>
                    </a:cubicBezTo>
                  </a:path>
                </a:pathLst>
              </a:custGeom>
              <a:noFill/>
              <a:ln w="9525" cap="flat">
                <a:solidFill>
                  <a:srgbClr val="7D7D7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sp>
          <p:nvSpPr>
            <p:cNvPr id="759" name="TextBox 216"/>
            <p:cNvSpPr txBox="1"/>
            <p:nvPr/>
          </p:nvSpPr>
          <p:spPr>
            <a:xfrm>
              <a:off x="45742" y="253483"/>
              <a:ext cx="101887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C000"/>
                  </a:solidFill>
                </a:defRPr>
              </a:lvl1pPr>
            </a:lstStyle>
            <a:p>
              <a:r>
                <a:t>vectorize</a:t>
              </a:r>
            </a:p>
          </p:txBody>
        </p:sp>
      </p:grpSp>
      <p:grpSp>
        <p:nvGrpSpPr>
          <p:cNvPr id="803" name="Group 217"/>
          <p:cNvGrpSpPr/>
          <p:nvPr/>
        </p:nvGrpSpPr>
        <p:grpSpPr>
          <a:xfrm>
            <a:off x="2462856" y="5821974"/>
            <a:ext cx="7521578" cy="229410"/>
            <a:chOff x="0" y="0"/>
            <a:chExt cx="7521577" cy="229409"/>
          </a:xfrm>
        </p:grpSpPr>
        <p:grpSp>
          <p:nvGrpSpPr>
            <p:cNvPr id="793" name="Group 218"/>
            <p:cNvGrpSpPr/>
            <p:nvPr/>
          </p:nvGrpSpPr>
          <p:grpSpPr>
            <a:xfrm>
              <a:off x="0" y="0"/>
              <a:ext cx="7518401" cy="228601"/>
              <a:chOff x="0" y="0"/>
              <a:chExt cx="7518400" cy="228600"/>
            </a:xfrm>
          </p:grpSpPr>
          <p:sp>
            <p:nvSpPr>
              <p:cNvPr id="761" name="Rectangle 228"/>
              <p:cNvSpPr/>
              <p:nvPr/>
            </p:nvSpPr>
            <p:spPr>
              <a:xfrm>
                <a:off x="-1" y="0"/>
                <a:ext cx="234951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62" name="Rectangle 229"/>
              <p:cNvSpPr/>
              <p:nvPr/>
            </p:nvSpPr>
            <p:spPr>
              <a:xfrm>
                <a:off x="234949" y="0"/>
                <a:ext cx="234951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63" name="Rectangle 230"/>
              <p:cNvSpPr/>
              <p:nvPr/>
            </p:nvSpPr>
            <p:spPr>
              <a:xfrm>
                <a:off x="469899" y="0"/>
                <a:ext cx="234951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64" name="Rectangle 231"/>
              <p:cNvSpPr/>
              <p:nvPr/>
            </p:nvSpPr>
            <p:spPr>
              <a:xfrm>
                <a:off x="704849" y="0"/>
                <a:ext cx="234951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65" name="Rectangle 232"/>
              <p:cNvSpPr/>
              <p:nvPr/>
            </p:nvSpPr>
            <p:spPr>
              <a:xfrm>
                <a:off x="9398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66" name="Rectangle 233"/>
              <p:cNvSpPr/>
              <p:nvPr/>
            </p:nvSpPr>
            <p:spPr>
              <a:xfrm>
                <a:off x="11747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67" name="Rectangle 234"/>
              <p:cNvSpPr/>
              <p:nvPr/>
            </p:nvSpPr>
            <p:spPr>
              <a:xfrm>
                <a:off x="14097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68" name="Rectangle 235"/>
              <p:cNvSpPr/>
              <p:nvPr/>
            </p:nvSpPr>
            <p:spPr>
              <a:xfrm>
                <a:off x="16446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69" name="Rectangle 236"/>
              <p:cNvSpPr/>
              <p:nvPr/>
            </p:nvSpPr>
            <p:spPr>
              <a:xfrm>
                <a:off x="1879600" y="0"/>
                <a:ext cx="234950" cy="228600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0" name="Rectangle 237"/>
              <p:cNvSpPr/>
              <p:nvPr/>
            </p:nvSpPr>
            <p:spPr>
              <a:xfrm>
                <a:off x="2114550" y="0"/>
                <a:ext cx="234950" cy="228600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1" name="Rectangle 238"/>
              <p:cNvSpPr/>
              <p:nvPr/>
            </p:nvSpPr>
            <p:spPr>
              <a:xfrm>
                <a:off x="2349500" y="0"/>
                <a:ext cx="234950" cy="228600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2" name="Rectangle 239"/>
              <p:cNvSpPr/>
              <p:nvPr/>
            </p:nvSpPr>
            <p:spPr>
              <a:xfrm>
                <a:off x="2584450" y="0"/>
                <a:ext cx="234950" cy="228600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3" name="Rectangle 240"/>
              <p:cNvSpPr/>
              <p:nvPr/>
            </p:nvSpPr>
            <p:spPr>
              <a:xfrm>
                <a:off x="28194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4" name="Rectangle 241"/>
              <p:cNvSpPr/>
              <p:nvPr/>
            </p:nvSpPr>
            <p:spPr>
              <a:xfrm>
                <a:off x="30543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5" name="Rectangle 242"/>
              <p:cNvSpPr/>
              <p:nvPr/>
            </p:nvSpPr>
            <p:spPr>
              <a:xfrm>
                <a:off x="32893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6" name="Rectangle 243"/>
              <p:cNvSpPr/>
              <p:nvPr/>
            </p:nvSpPr>
            <p:spPr>
              <a:xfrm>
                <a:off x="35242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7" name="Rectangle 244"/>
              <p:cNvSpPr/>
              <p:nvPr/>
            </p:nvSpPr>
            <p:spPr>
              <a:xfrm>
                <a:off x="37592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8" name="Rectangle 245"/>
              <p:cNvSpPr/>
              <p:nvPr/>
            </p:nvSpPr>
            <p:spPr>
              <a:xfrm>
                <a:off x="39941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79" name="Rectangle 246"/>
              <p:cNvSpPr/>
              <p:nvPr/>
            </p:nvSpPr>
            <p:spPr>
              <a:xfrm>
                <a:off x="42291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0" name="Rectangle 247"/>
              <p:cNvSpPr/>
              <p:nvPr/>
            </p:nvSpPr>
            <p:spPr>
              <a:xfrm>
                <a:off x="44640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1" name="Rectangle 248"/>
              <p:cNvSpPr/>
              <p:nvPr/>
            </p:nvSpPr>
            <p:spPr>
              <a:xfrm>
                <a:off x="4699000" y="0"/>
                <a:ext cx="234950" cy="228600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2" name="Rectangle 249"/>
              <p:cNvSpPr/>
              <p:nvPr/>
            </p:nvSpPr>
            <p:spPr>
              <a:xfrm>
                <a:off x="4933950" y="0"/>
                <a:ext cx="234950" cy="228600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3" name="Rectangle 250"/>
              <p:cNvSpPr/>
              <p:nvPr/>
            </p:nvSpPr>
            <p:spPr>
              <a:xfrm>
                <a:off x="5168900" y="0"/>
                <a:ext cx="234950" cy="228600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4" name="Rectangle 251"/>
              <p:cNvSpPr/>
              <p:nvPr/>
            </p:nvSpPr>
            <p:spPr>
              <a:xfrm>
                <a:off x="5403850" y="0"/>
                <a:ext cx="234950" cy="228600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5" name="Rectangle 252"/>
              <p:cNvSpPr/>
              <p:nvPr/>
            </p:nvSpPr>
            <p:spPr>
              <a:xfrm>
                <a:off x="56388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6" name="Rectangle 253"/>
              <p:cNvSpPr/>
              <p:nvPr/>
            </p:nvSpPr>
            <p:spPr>
              <a:xfrm>
                <a:off x="58737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7" name="Rectangle 254"/>
              <p:cNvSpPr/>
              <p:nvPr/>
            </p:nvSpPr>
            <p:spPr>
              <a:xfrm>
                <a:off x="61087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8" name="Rectangle 255"/>
              <p:cNvSpPr/>
              <p:nvPr/>
            </p:nvSpPr>
            <p:spPr>
              <a:xfrm>
                <a:off x="63436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89" name="Rectangle 256"/>
              <p:cNvSpPr/>
              <p:nvPr/>
            </p:nvSpPr>
            <p:spPr>
              <a:xfrm>
                <a:off x="65786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90" name="Rectangle 257"/>
              <p:cNvSpPr/>
              <p:nvPr/>
            </p:nvSpPr>
            <p:spPr>
              <a:xfrm>
                <a:off x="68135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91" name="Rectangle 258"/>
              <p:cNvSpPr/>
              <p:nvPr/>
            </p:nvSpPr>
            <p:spPr>
              <a:xfrm>
                <a:off x="704850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92" name="Rectangle 259"/>
              <p:cNvSpPr/>
              <p:nvPr/>
            </p:nvSpPr>
            <p:spPr>
              <a:xfrm>
                <a:off x="7283450" y="0"/>
                <a:ext cx="234950" cy="22860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grpSp>
          <p:nvGrpSpPr>
            <p:cNvPr id="802" name="Group 219"/>
            <p:cNvGrpSpPr/>
            <p:nvPr/>
          </p:nvGrpSpPr>
          <p:grpSpPr>
            <a:xfrm>
              <a:off x="0" y="0"/>
              <a:ext cx="7521578" cy="229410"/>
              <a:chOff x="0" y="0"/>
              <a:chExt cx="7521577" cy="229409"/>
            </a:xfrm>
          </p:grpSpPr>
          <p:sp>
            <p:nvSpPr>
              <p:cNvPr id="794" name="Rectangle 220"/>
              <p:cNvSpPr/>
              <p:nvPr/>
            </p:nvSpPr>
            <p:spPr>
              <a:xfrm>
                <a:off x="0" y="0"/>
                <a:ext cx="939803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95" name="Rectangle 221"/>
              <p:cNvSpPr/>
              <p:nvPr/>
            </p:nvSpPr>
            <p:spPr>
              <a:xfrm>
                <a:off x="939799" y="0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96" name="Rectangle 222"/>
              <p:cNvSpPr/>
              <p:nvPr/>
            </p:nvSpPr>
            <p:spPr>
              <a:xfrm>
                <a:off x="1872631" y="809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97" name="Rectangle 223"/>
              <p:cNvSpPr/>
              <p:nvPr/>
            </p:nvSpPr>
            <p:spPr>
              <a:xfrm>
                <a:off x="2813049" y="809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98" name="Rectangle 224"/>
              <p:cNvSpPr/>
              <p:nvPr/>
            </p:nvSpPr>
            <p:spPr>
              <a:xfrm>
                <a:off x="3756026" y="0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799" name="Rectangle 225"/>
              <p:cNvSpPr/>
              <p:nvPr/>
            </p:nvSpPr>
            <p:spPr>
              <a:xfrm>
                <a:off x="4699002" y="809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800" name="Rectangle 226"/>
              <p:cNvSpPr/>
              <p:nvPr/>
            </p:nvSpPr>
            <p:spPr>
              <a:xfrm>
                <a:off x="5632449" y="0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801" name="Rectangle 227"/>
              <p:cNvSpPr/>
              <p:nvPr/>
            </p:nvSpPr>
            <p:spPr>
              <a:xfrm>
                <a:off x="6575426" y="0"/>
                <a:ext cx="946152" cy="228601"/>
              </a:xfrm>
              <a:prstGeom prst="rect">
                <a:avLst/>
              </a:prstGeom>
              <a:noFill/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1000"/>
                  </a:spcBef>
                  <a:defRPr sz="20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</p:grpSp>
      <p:grpSp>
        <p:nvGrpSpPr>
          <p:cNvPr id="809" name="Group 262"/>
          <p:cNvGrpSpPr/>
          <p:nvPr/>
        </p:nvGrpSpPr>
        <p:grpSpPr>
          <a:xfrm>
            <a:off x="2502227" y="4520495"/>
            <a:ext cx="7433310" cy="762001"/>
            <a:chOff x="0" y="0"/>
            <a:chExt cx="7433309" cy="762000"/>
          </a:xfrm>
        </p:grpSpPr>
        <p:sp>
          <p:nvSpPr>
            <p:cNvPr id="804" name="Straight Connector 263"/>
            <p:cNvSpPr/>
            <p:nvPr/>
          </p:nvSpPr>
          <p:spPr>
            <a:xfrm>
              <a:off x="2548255" y="0"/>
              <a:ext cx="1" cy="762000"/>
            </a:xfrm>
            <a:prstGeom prst="line">
              <a:avLst/>
            </a:prstGeom>
            <a:noFill/>
            <a:ln w="25400" cap="flat">
              <a:solidFill>
                <a:srgbClr val="C00000"/>
              </a:solidFill>
              <a:prstDash val="solid"/>
              <a:miter lim="8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5" name="Straight Connector 264"/>
            <p:cNvSpPr/>
            <p:nvPr/>
          </p:nvSpPr>
          <p:spPr>
            <a:xfrm>
              <a:off x="5129531" y="0"/>
              <a:ext cx="1" cy="762000"/>
            </a:xfrm>
            <a:prstGeom prst="line">
              <a:avLst/>
            </a:prstGeom>
            <a:noFill/>
            <a:ln w="25400" cap="flat">
              <a:solidFill>
                <a:srgbClr val="C00000"/>
              </a:solidFill>
              <a:prstDash val="solid"/>
              <a:miter lim="8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6" name="TextBox 265"/>
            <p:cNvSpPr txBox="1"/>
            <p:nvPr/>
          </p:nvSpPr>
          <p:spPr>
            <a:xfrm>
              <a:off x="0" y="0"/>
              <a:ext cx="2502537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t>Thread 0</a:t>
              </a:r>
            </a:p>
          </p:txBody>
        </p:sp>
        <p:sp>
          <p:nvSpPr>
            <p:cNvPr id="807" name="TextBox 266"/>
            <p:cNvSpPr txBox="1"/>
            <p:nvPr/>
          </p:nvSpPr>
          <p:spPr>
            <a:xfrm>
              <a:off x="2590797" y="0"/>
              <a:ext cx="2502540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t>Thread 1</a:t>
              </a:r>
            </a:p>
          </p:txBody>
        </p:sp>
        <p:sp>
          <p:nvSpPr>
            <p:cNvPr id="808" name="TextBox 267"/>
            <p:cNvSpPr txBox="1"/>
            <p:nvPr/>
          </p:nvSpPr>
          <p:spPr>
            <a:xfrm>
              <a:off x="5184776" y="0"/>
              <a:ext cx="2248534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t>Thread 2</a:t>
              </a:r>
            </a:p>
          </p:txBody>
        </p:sp>
      </p:grpSp>
      <p:grpSp>
        <p:nvGrpSpPr>
          <p:cNvPr id="812" name="Group 307"/>
          <p:cNvGrpSpPr/>
          <p:nvPr/>
        </p:nvGrpSpPr>
        <p:grpSpPr>
          <a:xfrm>
            <a:off x="5050481" y="5229199"/>
            <a:ext cx="2581278" cy="999341"/>
            <a:chOff x="0" y="0"/>
            <a:chExt cx="2581276" cy="999339"/>
          </a:xfrm>
        </p:grpSpPr>
        <p:sp>
          <p:nvSpPr>
            <p:cNvPr id="810" name="Straight Connector 301"/>
            <p:cNvSpPr/>
            <p:nvPr/>
          </p:nvSpPr>
          <p:spPr>
            <a:xfrm flipH="1">
              <a:off x="-1" y="0"/>
              <a:ext cx="1" cy="999341"/>
            </a:xfrm>
            <a:prstGeom prst="line">
              <a:avLst/>
            </a:prstGeom>
            <a:noFill/>
            <a:ln w="25400" cap="flat">
              <a:solidFill>
                <a:srgbClr val="C00000"/>
              </a:solidFill>
              <a:prstDash val="solid"/>
              <a:miter lim="8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1" name="Straight Connector 302"/>
            <p:cNvSpPr/>
            <p:nvPr/>
          </p:nvSpPr>
          <p:spPr>
            <a:xfrm flipH="1">
              <a:off x="2581276" y="0"/>
              <a:ext cx="1" cy="999341"/>
            </a:xfrm>
            <a:prstGeom prst="line">
              <a:avLst/>
            </a:prstGeom>
            <a:noFill/>
            <a:ln w="25400" cap="flat">
              <a:solidFill>
                <a:srgbClr val="C00000"/>
              </a:solidFill>
              <a:prstDash val="solid"/>
              <a:miter lim="8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13" name="Rounded Rectangle 308"/>
          <p:cNvSpPr/>
          <p:nvPr/>
        </p:nvSpPr>
        <p:spPr>
          <a:xfrm>
            <a:off x="3935760" y="1934192"/>
            <a:ext cx="576065" cy="288033"/>
          </a:xfrm>
          <a:prstGeom prst="roundRect">
            <a:avLst>
              <a:gd name="adj" fmla="val 16667"/>
            </a:avLst>
          </a:prstGeom>
          <a:ln w="254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814" name="Rounded Rectangle 309"/>
          <p:cNvSpPr/>
          <p:nvPr/>
        </p:nvSpPr>
        <p:spPr>
          <a:xfrm>
            <a:off x="4561337" y="1934192"/>
            <a:ext cx="699504" cy="288033"/>
          </a:xfrm>
          <a:prstGeom prst="roundRect">
            <a:avLst>
              <a:gd name="adj" fmla="val 16667"/>
            </a:avLst>
          </a:prstGeom>
          <a:ln w="25400">
            <a:solidFill>
              <a:srgbClr val="FFC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817" name="Rounded Rectangular Callout 1"/>
          <p:cNvGrpSpPr/>
          <p:nvPr/>
        </p:nvGrpSpPr>
        <p:grpSpPr>
          <a:xfrm>
            <a:off x="3746579" y="5081449"/>
            <a:ext cx="1879599" cy="709222"/>
            <a:chOff x="0" y="0"/>
            <a:chExt cx="1879598" cy="709220"/>
          </a:xfrm>
        </p:grpSpPr>
        <p:sp>
          <p:nvSpPr>
            <p:cNvPr id="815" name="Shape"/>
            <p:cNvSpPr/>
            <p:nvPr/>
          </p:nvSpPr>
          <p:spPr>
            <a:xfrm>
              <a:off x="0" y="121968"/>
              <a:ext cx="1879599" cy="58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289"/>
                  </a:moveTo>
                  <a:cubicBezTo>
                    <a:pt x="0" y="1025"/>
                    <a:pt x="320" y="0"/>
                    <a:pt x="715" y="0"/>
                  </a:cubicBezTo>
                  <a:lnTo>
                    <a:pt x="3600" y="0"/>
                  </a:lnTo>
                  <a:lnTo>
                    <a:pt x="20885" y="0"/>
                  </a:lnTo>
                  <a:cubicBezTo>
                    <a:pt x="21280" y="0"/>
                    <a:pt x="21600" y="1025"/>
                    <a:pt x="21600" y="2289"/>
                  </a:cubicBezTo>
                  <a:lnTo>
                    <a:pt x="21600" y="11446"/>
                  </a:lnTo>
                  <a:cubicBezTo>
                    <a:pt x="21600" y="12710"/>
                    <a:pt x="21280" y="13735"/>
                    <a:pt x="20885" y="13735"/>
                  </a:cubicBezTo>
                  <a:lnTo>
                    <a:pt x="9000" y="13735"/>
                  </a:lnTo>
                  <a:lnTo>
                    <a:pt x="10505" y="21600"/>
                  </a:lnTo>
                  <a:lnTo>
                    <a:pt x="3600" y="13735"/>
                  </a:lnTo>
                  <a:lnTo>
                    <a:pt x="715" y="13735"/>
                  </a:lnTo>
                  <a:cubicBezTo>
                    <a:pt x="320" y="13735"/>
                    <a:pt x="0" y="12710"/>
                    <a:pt x="0" y="11446"/>
                  </a:cubicBezTo>
                  <a:lnTo>
                    <a:pt x="0" y="11446"/>
                  </a:lnTo>
                  <a:lnTo>
                    <a:pt x="0" y="8012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75839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16" name="Remainder Loop"/>
            <p:cNvSpPr txBox="1"/>
            <p:nvPr/>
          </p:nvSpPr>
          <p:spPr>
            <a:xfrm>
              <a:off x="76649" y="0"/>
              <a:ext cx="1726301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t>Remainder Loop</a:t>
              </a:r>
            </a:p>
          </p:txBody>
        </p:sp>
      </p:grpSp>
      <p:grpSp>
        <p:nvGrpSpPr>
          <p:cNvPr id="820" name="Rounded Rectangular Callout 130"/>
          <p:cNvGrpSpPr/>
          <p:nvPr/>
        </p:nvGrpSpPr>
        <p:grpSpPr>
          <a:xfrm>
            <a:off x="7147539" y="5203418"/>
            <a:ext cx="1294132" cy="577421"/>
            <a:chOff x="0" y="0"/>
            <a:chExt cx="1294130" cy="577419"/>
          </a:xfrm>
        </p:grpSpPr>
        <p:sp>
          <p:nvSpPr>
            <p:cNvPr id="818" name="Shape"/>
            <p:cNvSpPr/>
            <p:nvPr/>
          </p:nvSpPr>
          <p:spPr>
            <a:xfrm>
              <a:off x="0" y="0"/>
              <a:ext cx="1294131" cy="577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28"/>
                  </a:moveTo>
                  <a:cubicBezTo>
                    <a:pt x="0" y="1042"/>
                    <a:pt x="465" y="0"/>
                    <a:pt x="1039" y="0"/>
                  </a:cubicBezTo>
                  <a:lnTo>
                    <a:pt x="12600" y="0"/>
                  </a:lnTo>
                  <a:lnTo>
                    <a:pt x="20561" y="0"/>
                  </a:lnTo>
                  <a:cubicBezTo>
                    <a:pt x="21135" y="0"/>
                    <a:pt x="21600" y="1042"/>
                    <a:pt x="21600" y="2328"/>
                  </a:cubicBezTo>
                  <a:lnTo>
                    <a:pt x="21600" y="11641"/>
                  </a:lnTo>
                  <a:cubicBezTo>
                    <a:pt x="21600" y="12927"/>
                    <a:pt x="21135" y="13969"/>
                    <a:pt x="20561" y="13969"/>
                  </a:cubicBezTo>
                  <a:lnTo>
                    <a:pt x="18000" y="13969"/>
                  </a:lnTo>
                  <a:lnTo>
                    <a:pt x="12312" y="21600"/>
                  </a:lnTo>
                  <a:lnTo>
                    <a:pt x="12600" y="13969"/>
                  </a:lnTo>
                  <a:lnTo>
                    <a:pt x="1039" y="13969"/>
                  </a:lnTo>
                  <a:cubicBezTo>
                    <a:pt x="465" y="13969"/>
                    <a:pt x="0" y="12927"/>
                    <a:pt x="0" y="11641"/>
                  </a:cubicBezTo>
                  <a:lnTo>
                    <a:pt x="0" y="11641"/>
                  </a:lnTo>
                  <a:lnTo>
                    <a:pt x="0" y="8149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75839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19" name="Peel Loop"/>
            <p:cNvSpPr txBox="1"/>
            <p:nvPr/>
          </p:nvSpPr>
          <p:spPr>
            <a:xfrm>
              <a:off x="76648" y="11381"/>
              <a:ext cx="114083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t>Peel Loop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" grpId="1" animBg="1" advAuto="0"/>
      <p:bldP spid="721" grpId="2" animBg="1" advAuto="0"/>
      <p:bldP spid="754" grpId="4" animBg="1" advAuto="0"/>
      <p:bldP spid="760" grpId="6" animBg="1" advAuto="0"/>
      <p:bldP spid="803" grpId="8" animBg="1" advAuto="0"/>
      <p:bldP spid="809" grpId="5" animBg="1" advAuto="0"/>
      <p:bldP spid="812" grpId="9" animBg="1" advAuto="0"/>
      <p:bldP spid="813" grpId="3" animBg="1" advAuto="0"/>
      <p:bldP spid="814" grpId="7" animBg="1" advAuto="0"/>
      <p:bldP spid="817" grpId="10" animBg="1" advAuto="0"/>
      <p:bldP spid="820" grpId="1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823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r>
              <a:t>You should choose chunk sizes that are multiples of the SIMD length</a:t>
            </a:r>
          </a:p>
          <a:p>
            <a:pPr marL="676084" lvl="1" indent="-260032" defTabSz="832104">
              <a:spcBef>
                <a:spcPts val="400"/>
              </a:spcBef>
              <a:defRPr sz="1638"/>
            </a:pPr>
            <a:r>
              <a:t>Remainder loops are not triggered</a:t>
            </a:r>
            <a:endParaRPr sz="2184"/>
          </a:p>
          <a:p>
            <a:pPr marL="676084" lvl="1" indent="-260032" defTabSz="832104">
              <a:spcBef>
                <a:spcPts val="400"/>
              </a:spcBef>
              <a:defRPr sz="1638"/>
            </a:pPr>
            <a:r>
              <a:t>Likely better performance</a:t>
            </a:r>
            <a:endParaRPr sz="2184"/>
          </a:p>
          <a:p>
            <a:pPr marL="312039" indent="-312039" defTabSz="832104">
              <a:spcBef>
                <a:spcPts val="900"/>
              </a:spcBef>
              <a:defRPr sz="1820"/>
            </a:pPr>
            <a:r>
              <a:t>In the above example …</a:t>
            </a:r>
          </a:p>
          <a:p>
            <a:pPr marL="676084" lvl="1" indent="-260032" defTabSz="832104">
              <a:spcBef>
                <a:spcPts val="400"/>
              </a:spcBef>
              <a:defRPr sz="1638"/>
            </a:pPr>
            <a:r>
              <a:t>and AVX2, the code will only execute the remainder loop!</a:t>
            </a:r>
            <a:endParaRPr sz="2184"/>
          </a:p>
          <a:p>
            <a:pPr marL="676084" lvl="1" indent="-260032" defTabSz="832104">
              <a:spcBef>
                <a:spcPts val="400"/>
              </a:spcBef>
              <a:defRPr sz="1638"/>
            </a:pPr>
            <a:r>
              <a:t>and SSE, the code will have one iteration in the SIMD loop plus one in the remainder loop!</a:t>
            </a:r>
          </a:p>
        </p:txBody>
      </p:sp>
      <p:sp>
        <p:nvSpPr>
          <p:cNvPr id="824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Be Careful What You Wish For…</a:t>
            </a:r>
          </a:p>
        </p:txBody>
      </p:sp>
      <p:sp>
        <p:nvSpPr>
          <p:cNvPr id="825" name="Text Box 5"/>
          <p:cNvSpPr txBox="1"/>
          <p:nvPr/>
        </p:nvSpPr>
        <p:spPr>
          <a:xfrm>
            <a:off x="2063551" y="1268759"/>
            <a:ext cx="8077201" cy="242887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float sprod(float *a, float *b, int n)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float sum = 0.0f;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#pragma omp for simd reduction(+:sum) \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</a:t>
            </a:r>
            <a:r>
              <a:rPr>
                <a:solidFill>
                  <a:srgbClr val="C00000"/>
                </a:solidFill>
              </a:rPr>
              <a:t>schedule(static, 5)  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k=0; k&lt;n; k++) 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sum += a[k] * b[k];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sum;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" grpId="2" build="p" bldLvl="5" animBg="1" advAuto="0"/>
      <p:bldP spid="825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828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1820"/>
            </a:pPr>
            <a:endParaRPr/>
          </a:p>
          <a:p>
            <a:pPr marL="312039" indent="-312039" defTabSz="832104">
              <a:spcBef>
                <a:spcPts val="900"/>
              </a:spcBef>
              <a:defRPr sz="2548"/>
            </a:pPr>
            <a:r>
              <a:t>Chooses chunk sizes that are multiples of the SIMD length</a:t>
            </a:r>
          </a:p>
          <a:p>
            <a:pPr marL="676084" lvl="1" indent="-260032" defTabSz="832104">
              <a:spcBef>
                <a:spcPts val="400"/>
              </a:spcBef>
              <a:defRPr sz="2184"/>
            </a:pPr>
            <a:r>
              <a:t>First and last chunk may be slightly different to fix alignment and to handle loops that are not exact multiples of SIMD width</a:t>
            </a:r>
          </a:p>
          <a:p>
            <a:pPr marL="676084" lvl="1" indent="-260032" defTabSz="832104">
              <a:spcBef>
                <a:spcPts val="400"/>
              </a:spcBef>
              <a:defRPr sz="2184"/>
            </a:pPr>
            <a:r>
              <a:t>Remainder loops are not triggered</a:t>
            </a:r>
          </a:p>
          <a:p>
            <a:pPr marL="676084" lvl="1" indent="-260032" defTabSz="832104">
              <a:spcBef>
                <a:spcPts val="400"/>
              </a:spcBef>
              <a:defRPr sz="2184"/>
            </a:pPr>
            <a:r>
              <a:t>Likely better performance</a:t>
            </a:r>
          </a:p>
        </p:txBody>
      </p:sp>
      <p:sp>
        <p:nvSpPr>
          <p:cNvPr id="829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OpenMP 4.5 Simplifies  SIMD Chunks</a:t>
            </a:r>
          </a:p>
        </p:txBody>
      </p:sp>
      <p:sp>
        <p:nvSpPr>
          <p:cNvPr id="830" name="Text Box 5"/>
          <p:cNvSpPr txBox="1"/>
          <p:nvPr/>
        </p:nvSpPr>
        <p:spPr>
          <a:xfrm>
            <a:off x="2063551" y="1340767"/>
            <a:ext cx="8077201" cy="242887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float sprod(float *a, float *b, int n)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float sum = 0.0f;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#pragma omp for simd reduction(+:sum) \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</a:t>
            </a:r>
            <a:r>
              <a:rPr>
                <a:solidFill>
                  <a:srgbClr val="C00000"/>
                </a:solidFill>
              </a:rPr>
              <a:t>schedule(simd: static, 5)  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k=0; k&lt;n; k++) 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sum += a[k] * b[k];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sum;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83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39349" y="188640"/>
            <a:ext cx="9601067" cy="6480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 typeface="Wingdings"/>
              <a:buNone/>
              <a:defRPr sz="4000" b="1">
                <a:solidFill>
                  <a:srgbClr val="176DB6"/>
                </a:solidFill>
              </a:defRPr>
            </a:lvl1pPr>
          </a:lstStyle>
          <a:p>
            <a:r>
              <a:t>SIMD Function Vectorization</a:t>
            </a:r>
          </a:p>
        </p:txBody>
      </p:sp>
      <p:grpSp>
        <p:nvGrpSpPr>
          <p:cNvPr id="836" name="Content Placeholder 2"/>
          <p:cNvGrpSpPr/>
          <p:nvPr/>
        </p:nvGrpSpPr>
        <p:grpSpPr>
          <a:xfrm>
            <a:off x="1979614" y="1201737"/>
            <a:ext cx="8237537" cy="4459511"/>
            <a:chOff x="0" y="0"/>
            <a:chExt cx="8237535" cy="4459510"/>
          </a:xfrm>
        </p:grpSpPr>
        <p:sp>
          <p:nvSpPr>
            <p:cNvPr id="834" name="Rectangle"/>
            <p:cNvSpPr/>
            <p:nvPr/>
          </p:nvSpPr>
          <p:spPr>
            <a:xfrm>
              <a:off x="0" y="0"/>
              <a:ext cx="8237536" cy="445951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400"/>
                </a:spcBef>
                <a:defRPr sz="3200"/>
              </a:pPr>
              <a:endParaRPr/>
            </a:p>
          </p:txBody>
        </p:sp>
        <p:sp>
          <p:nvSpPr>
            <p:cNvPr id="835" name="float min(float a, float b) {      return a &lt; b ? a : b; }…"/>
            <p:cNvSpPr txBox="1"/>
            <p:nvPr/>
          </p:nvSpPr>
          <p:spPr>
            <a:xfrm>
              <a:off x="45720" y="0"/>
              <a:ext cx="8146096" cy="385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400"/>
                </a:spcBef>
                <a:defRPr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spcBef>
                  <a:spcPts val="400"/>
                </a:spcBef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float min(float a, float b) {	</a:t>
              </a:r>
              <a:br/>
              <a:r>
                <a:t>    return a &lt; b ? a : b;</a:t>
              </a:r>
              <a:br/>
              <a:r>
                <a:t>}</a:t>
              </a:r>
              <a:endParaRPr sz="3200"/>
            </a:p>
            <a:p>
              <a:pPr>
                <a:spcBef>
                  <a:spcPts val="400"/>
                </a:spcBef>
                <a:defRPr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3200"/>
            </a:p>
            <a:p>
              <a:pPr>
                <a:spcBef>
                  <a:spcPts val="400"/>
                </a:spcBef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float distsq(float x, float y) {	</a:t>
              </a:r>
              <a:br/>
              <a:r>
                <a:t>    return (x - y) * (x - y);</a:t>
              </a:r>
              <a:br/>
              <a:r>
                <a:t>}</a:t>
              </a:r>
              <a:endParaRPr sz="3200"/>
            </a:p>
            <a:p>
              <a:pPr>
                <a:spcBef>
                  <a:spcPts val="1600"/>
                </a:spcBef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example() {</a:t>
              </a:r>
              <a:endParaRPr sz="3200"/>
            </a:p>
            <a:p>
              <a:pPr>
                <a:spcBef>
                  <a:spcPts val="400"/>
                </a:spcBef>
                <a:defRPr>
                  <a:solidFill>
                    <a:srgbClr val="176DB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parallel for simd</a:t>
              </a:r>
              <a:r>
                <a:rPr b="1">
                  <a:solidFill>
                    <a:srgbClr val="C00000"/>
                  </a:solidFill>
                </a:rPr>
                <a:t>	</a:t>
              </a:r>
              <a:endParaRPr sz="3200"/>
            </a:p>
            <a:p>
              <a:pPr>
                <a:spcBef>
                  <a:spcPts val="400"/>
                </a:spcBef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for (i=0; i&lt;N; i++) {		</a:t>
              </a:r>
              <a:br/>
              <a:r>
                <a:t>        d[i] = </a:t>
              </a:r>
              <a:r>
                <a:rPr>
                  <a:solidFill>
                    <a:srgbClr val="C00000"/>
                  </a:solidFill>
                </a:rPr>
                <a:t>min(distsq(a[i], b[i]), c[i])</a:t>
              </a:r>
              <a:r>
                <a:t>;	</a:t>
              </a:r>
              <a:br/>
              <a:r>
                <a:t>}   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839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Declare one or more functions to be compiled for calls from a SIMD-parallel loop</a:t>
            </a:r>
          </a:p>
          <a:p>
            <a:endParaRPr/>
          </a:p>
          <a:p>
            <a:r>
              <a:t>Syntax (C/C++):</a:t>
            </a:r>
          </a:p>
          <a:p>
            <a:pPr marL="285750" lvl="1" indent="171450">
              <a:spcBef>
                <a:spcPts val="500"/>
              </a:spcBef>
              <a:buSzTx/>
              <a:buFont typeface="Wingdings"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#pragma omp declare simd </a:t>
            </a:r>
            <a:r>
              <a:rPr i="1"/>
              <a:t>[clause[[,] clause],…]</a:t>
            </a:r>
            <a:r>
              <a:t> </a:t>
            </a:r>
            <a:endParaRPr sz="2400"/>
          </a:p>
          <a:p>
            <a:pPr marL="285750" lvl="1" indent="171450">
              <a:spcBef>
                <a:spcPts val="500"/>
              </a:spcBef>
              <a:buSzTx/>
              <a:buFont typeface="Wingdings"/>
              <a:buNone/>
              <a:defRPr sz="22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</a:t>
            </a:r>
            <a:r>
              <a:rPr i="0"/>
              <a:t>#pragma omp declare simd </a:t>
            </a:r>
            <a:r>
              <a:t>[clause[[,] clause],…]]</a:t>
            </a:r>
            <a:endParaRPr sz="2400"/>
          </a:p>
          <a:p>
            <a:pPr marL="285750" lvl="1" indent="171450">
              <a:spcBef>
                <a:spcPts val="500"/>
              </a:spcBef>
              <a:buSzTx/>
              <a:buFont typeface="Wingdings"/>
              <a:buNone/>
              <a:defRPr sz="22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[…]</a:t>
            </a:r>
          </a:p>
          <a:p>
            <a:pPr marL="285750" lvl="1" indent="171450">
              <a:spcBef>
                <a:spcPts val="500"/>
              </a:spcBef>
              <a:buSzTx/>
              <a:buFont typeface="Wingdings"/>
              <a:buNone/>
              <a:defRPr sz="22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function-definition-or-declaration</a:t>
            </a:r>
            <a:endParaRPr sz="2400"/>
          </a:p>
          <a:p>
            <a:endParaRPr sz="2400"/>
          </a:p>
          <a:p>
            <a:r>
              <a:t>Syntax (Fortran):</a:t>
            </a:r>
          </a:p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!$omp declare simd (</a:t>
            </a:r>
            <a:r>
              <a:rPr i="1"/>
              <a:t>proc-name-list</a:t>
            </a:r>
            <a:r>
              <a:t>)</a:t>
            </a:r>
          </a:p>
        </p:txBody>
      </p:sp>
      <p:sp>
        <p:nvSpPr>
          <p:cNvPr id="840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SIMD Function Vectorization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grpSp>
        <p:nvGrpSpPr>
          <p:cNvPr id="845" name="Content Placeholder 2"/>
          <p:cNvGrpSpPr/>
          <p:nvPr/>
        </p:nvGrpSpPr>
        <p:grpSpPr>
          <a:xfrm>
            <a:off x="1979614" y="1201737"/>
            <a:ext cx="8237537" cy="4459511"/>
            <a:chOff x="0" y="0"/>
            <a:chExt cx="8237535" cy="4459510"/>
          </a:xfrm>
        </p:grpSpPr>
        <p:sp>
          <p:nvSpPr>
            <p:cNvPr id="843" name="Rectangle"/>
            <p:cNvSpPr/>
            <p:nvPr/>
          </p:nvSpPr>
          <p:spPr>
            <a:xfrm>
              <a:off x="0" y="0"/>
              <a:ext cx="8237536" cy="445951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400"/>
                </a:spcBef>
                <a:defRPr sz="3200"/>
              </a:pPr>
              <a:endParaRPr/>
            </a:p>
          </p:txBody>
        </p:sp>
        <p:sp>
          <p:nvSpPr>
            <p:cNvPr id="844" name="#pragma omp declare simd…"/>
            <p:cNvSpPr txBox="1"/>
            <p:nvPr/>
          </p:nvSpPr>
          <p:spPr>
            <a:xfrm>
              <a:off x="45720" y="0"/>
              <a:ext cx="8146096" cy="400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400"/>
                </a:spcBef>
                <a:defRPr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declare simd</a:t>
              </a:r>
            </a:p>
            <a:p>
              <a:pPr>
                <a:spcBef>
                  <a:spcPts val="400"/>
                </a:spcBef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float min(float a, float b) {	</a:t>
              </a:r>
              <a:br/>
              <a:r>
                <a:t>    return a &lt; b ? a : b;</a:t>
              </a:r>
              <a:br/>
              <a:r>
                <a:t>}</a:t>
              </a:r>
              <a:endParaRPr sz="3200"/>
            </a:p>
            <a:p>
              <a:pPr>
                <a:spcBef>
                  <a:spcPts val="1600"/>
                </a:spcBef>
                <a:defRPr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declare simd</a:t>
              </a:r>
            </a:p>
            <a:p>
              <a:pPr>
                <a:spcBef>
                  <a:spcPts val="400"/>
                </a:spcBef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float distsq(float x, float y) {	</a:t>
              </a:r>
              <a:br/>
              <a:r>
                <a:t>    return (x - y) * (x - y);</a:t>
              </a:r>
              <a:br/>
              <a:r>
                <a:t>}</a:t>
              </a:r>
              <a:endParaRPr sz="3200"/>
            </a:p>
            <a:p>
              <a:pPr>
                <a:spcBef>
                  <a:spcPts val="1600"/>
                </a:spcBef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example() {</a:t>
              </a:r>
              <a:endParaRPr sz="3200"/>
            </a:p>
            <a:p>
              <a:pPr>
                <a:spcBef>
                  <a:spcPts val="400"/>
                </a:spcBef>
                <a:defRPr>
                  <a:solidFill>
                    <a:srgbClr val="176DB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parallel for simd</a:t>
              </a:r>
              <a:r>
                <a:rPr b="1">
                  <a:solidFill>
                    <a:srgbClr val="C00000"/>
                  </a:solidFill>
                </a:rPr>
                <a:t>	</a:t>
              </a:r>
              <a:endParaRPr sz="3200"/>
            </a:p>
            <a:p>
              <a:pPr>
                <a:spcBef>
                  <a:spcPts val="400"/>
                </a:spcBef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for (i=0; i&lt;N; i++) {		</a:t>
              </a:r>
              <a:br/>
              <a:r>
                <a:t>        d[i] = </a:t>
              </a:r>
              <a:r>
                <a:rPr>
                  <a:solidFill>
                    <a:srgbClr val="C00000"/>
                  </a:solidFill>
                </a:rPr>
                <a:t>min(distsq(a[i], b[i]), c[i])</a:t>
              </a:r>
              <a:r>
                <a:t>;	</a:t>
              </a:r>
              <a:br/>
              <a:r>
                <a:t>}   }</a:t>
              </a:r>
            </a:p>
          </p:txBody>
        </p:sp>
      </p:grpSp>
      <p:sp>
        <p:nvSpPr>
          <p:cNvPr id="84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39349" y="188640"/>
            <a:ext cx="9601067" cy="6480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 typeface="Wingdings"/>
              <a:buNone/>
              <a:defRPr sz="4000" b="1">
                <a:solidFill>
                  <a:srgbClr val="176DB6"/>
                </a:solidFill>
              </a:defRPr>
            </a:lvl1pPr>
          </a:lstStyle>
          <a:p>
            <a:r>
              <a:t>SIMD Function Vectorization</a:t>
            </a:r>
          </a:p>
        </p:txBody>
      </p:sp>
      <p:sp>
        <p:nvSpPr>
          <p:cNvPr id="847" name="TextBox 5"/>
          <p:cNvSpPr txBox="1"/>
          <p:nvPr/>
        </p:nvSpPr>
        <p:spPr>
          <a:xfrm>
            <a:off x="6240016" y="1480463"/>
            <a:ext cx="4824537" cy="862966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_ZGVZN16vv_min(</a:t>
            </a:r>
            <a:r>
              <a:rPr>
                <a:solidFill>
                  <a:srgbClr val="C00000"/>
                </a:solidFill>
              </a:rPr>
              <a:t>%zmm0</a:t>
            </a:r>
            <a:r>
              <a:t>, </a:t>
            </a:r>
            <a:r>
              <a:rPr>
                <a:solidFill>
                  <a:srgbClr val="C00000"/>
                </a:solidFill>
              </a:rPr>
              <a:t>%zmm1</a:t>
            </a:r>
            <a:r>
              <a:t>):</a:t>
            </a:r>
            <a:br/>
            <a:r>
              <a:t>    vminps %zmm1, %zmm0, %zmm0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</a:t>
            </a:r>
          </a:p>
        </p:txBody>
      </p:sp>
      <p:sp>
        <p:nvSpPr>
          <p:cNvPr id="848" name="Rectangle 6"/>
          <p:cNvSpPr/>
          <p:nvPr/>
        </p:nvSpPr>
        <p:spPr>
          <a:xfrm>
            <a:off x="6240017" y="2842829"/>
            <a:ext cx="4824536" cy="1116966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_ZGVZN16vv_distsq(</a:t>
            </a:r>
            <a:r>
              <a:rPr>
                <a:solidFill>
                  <a:srgbClr val="C00000"/>
                </a:solidFill>
              </a:rPr>
              <a:t>%zmm0</a:t>
            </a:r>
            <a:r>
              <a:t>, </a:t>
            </a:r>
            <a:r>
              <a:rPr>
                <a:solidFill>
                  <a:srgbClr val="C00000"/>
                </a:solidFill>
              </a:rPr>
              <a:t>%zmm1</a:t>
            </a:r>
            <a:r>
              <a:t>):</a:t>
            </a:r>
            <a:br/>
            <a:r>
              <a:t>    vsubps %zmm0, %zmm1, %zmm2</a:t>
            </a:r>
            <a:br/>
            <a:r>
              <a:t>    vmulps %zmm2, %zmm2, %zmm0</a:t>
            </a:r>
            <a:br/>
            <a:r>
              <a:t>    ret</a:t>
            </a:r>
          </a:p>
        </p:txBody>
      </p:sp>
      <p:sp>
        <p:nvSpPr>
          <p:cNvPr id="849" name="Straight Arrow Connector 7"/>
          <p:cNvSpPr/>
          <p:nvPr/>
        </p:nvSpPr>
        <p:spPr>
          <a:xfrm>
            <a:off x="5879975" y="3302370"/>
            <a:ext cx="648073" cy="1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50" name="Straight Arrow Connector 4"/>
          <p:cNvSpPr/>
          <p:nvPr/>
        </p:nvSpPr>
        <p:spPr>
          <a:xfrm>
            <a:off x="5879975" y="1988296"/>
            <a:ext cx="651166" cy="1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51" name="Rectangle 11"/>
          <p:cNvSpPr/>
          <p:nvPr/>
        </p:nvSpPr>
        <p:spPr>
          <a:xfrm>
            <a:off x="6086714" y="5301207"/>
            <a:ext cx="4617799" cy="1472566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vmovups (%r14,%r12,4), %zmm0</a:t>
            </a:r>
          </a:p>
          <a:p>
            <a:pPr>
              <a:spcBef>
                <a:spcPts val="400"/>
              </a:spcBef>
              <a:defRPr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vmovups (%r13,%r12,4), %zmm1</a:t>
            </a:r>
            <a:br/>
            <a:r>
              <a:t>call _ZGVZN16vv_distsq</a:t>
            </a:r>
            <a:br/>
            <a:r>
              <a:t>vmovups (%rbx,%r12,4), %zmm1</a:t>
            </a:r>
          </a:p>
          <a:p>
            <a:pPr>
              <a:spcBef>
                <a:spcPts val="400"/>
              </a:spcBef>
              <a:defRPr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call _ZGVZN16vv_min</a:t>
            </a:r>
          </a:p>
        </p:txBody>
      </p:sp>
      <p:sp>
        <p:nvSpPr>
          <p:cNvPr id="852" name="Straight Arrow Connector 12"/>
          <p:cNvSpPr/>
          <p:nvPr/>
        </p:nvSpPr>
        <p:spPr>
          <a:xfrm>
            <a:off x="5591945" y="5193231"/>
            <a:ext cx="576064" cy="468018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" grpId="1" animBg="1" advAuto="0"/>
      <p:bldP spid="847" grpId="5" animBg="1" advAuto="0"/>
      <p:bldP spid="848" grpId="6" animBg="1" advAuto="0"/>
      <p:bldP spid="849" grpId="3" animBg="1" advAuto="0"/>
      <p:bldP spid="850" grpId="2" animBg="1" advAuto="0"/>
      <p:bldP spid="851" grpId="7" animBg="1" advAuto="0"/>
      <p:bldP spid="852" grpId="4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855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simdlen (</a:t>
            </a:r>
            <a:r>
              <a:rPr i="1"/>
              <a:t>length</a:t>
            </a:r>
            <a:r>
              <a:t>)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t>generate function to support a given vector length</a:t>
            </a:r>
          </a:p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uniform (</a:t>
            </a:r>
            <a:r>
              <a:rPr i="1"/>
              <a:t>argument-list</a:t>
            </a:r>
            <a:r>
              <a:t>)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t>argument has a constant value between the iterations of a given loop</a:t>
            </a:r>
          </a:p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inbranch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t>function always called from inside an if statement</a:t>
            </a:r>
          </a:p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notinbranch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t>function never called from inside an if statement</a:t>
            </a:r>
          </a:p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linear (</a:t>
            </a:r>
            <a:r>
              <a:rPr i="1"/>
              <a:t>argument-list[:linear-step]</a:t>
            </a:r>
            <a:r>
              <a:t>)</a:t>
            </a:r>
          </a:p>
          <a:p>
            <a:pPr>
              <a:defRPr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aligned (</a:t>
            </a:r>
            <a:r>
              <a:rPr i="1"/>
              <a:t>argument-list[:alignment]</a:t>
            </a:r>
            <a:r>
              <a:t>)</a:t>
            </a:r>
          </a:p>
        </p:txBody>
      </p:sp>
      <p:sp>
        <p:nvSpPr>
          <p:cNvPr id="856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SIMD Function Vectorization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85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39349" y="188640"/>
            <a:ext cx="9601067" cy="648099"/>
          </a:xfrm>
          <a:prstGeom prst="rect">
            <a:avLst/>
          </a:prstGeom>
        </p:spPr>
        <p:txBody>
          <a:bodyPr anchor="ctr"/>
          <a:lstStyle/>
          <a:p>
            <a:pPr marL="0" indent="0" defTabSz="868680">
              <a:lnSpc>
                <a:spcPct val="90000"/>
              </a:lnSpc>
              <a:spcBef>
                <a:spcPts val="900"/>
              </a:spcBef>
              <a:buSzTx/>
              <a:buFont typeface="Wingdings"/>
              <a:buNone/>
              <a:defRPr sz="3800" b="1">
                <a:solidFill>
                  <a:srgbClr val="176D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inbranch</a:t>
            </a:r>
            <a:r>
              <a:rPr>
                <a:latin typeface="Arial Hebrew"/>
                <a:ea typeface="Arial Hebrew"/>
                <a:cs typeface="Arial Hebrew"/>
                <a:sym typeface="Arial Hebrew"/>
              </a:rPr>
              <a:t> &amp; </a:t>
            </a:r>
            <a:r>
              <a:t>notinbranch</a:t>
            </a:r>
          </a:p>
        </p:txBody>
      </p:sp>
      <p:grpSp>
        <p:nvGrpSpPr>
          <p:cNvPr id="862" name="Content Placeholder 2"/>
          <p:cNvGrpSpPr/>
          <p:nvPr/>
        </p:nvGrpSpPr>
        <p:grpSpPr>
          <a:xfrm>
            <a:off x="1979614" y="1201737"/>
            <a:ext cx="8237537" cy="3883447"/>
            <a:chOff x="0" y="0"/>
            <a:chExt cx="8237535" cy="3883445"/>
          </a:xfrm>
        </p:grpSpPr>
        <p:sp>
          <p:nvSpPr>
            <p:cNvPr id="860" name="Rectangle"/>
            <p:cNvSpPr/>
            <p:nvPr/>
          </p:nvSpPr>
          <p:spPr>
            <a:xfrm>
              <a:off x="0" y="0"/>
              <a:ext cx="8237536" cy="3883446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400"/>
                </a:spcBef>
                <a:defRPr sz="3200"/>
              </a:pPr>
              <a:endParaRPr/>
            </a:p>
          </p:txBody>
        </p:sp>
        <p:sp>
          <p:nvSpPr>
            <p:cNvPr id="861" name="#pragma omp declare simd inbranch…"/>
            <p:cNvSpPr txBox="1"/>
            <p:nvPr/>
          </p:nvSpPr>
          <p:spPr>
            <a:xfrm>
              <a:off x="45720" y="0"/>
              <a:ext cx="8146096" cy="360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600"/>
                </a:spcBef>
                <a:defRPr sz="2000">
                  <a:solidFill>
                    <a:srgbClr val="176DB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declare simd </a:t>
              </a:r>
              <a:r>
                <a:rPr>
                  <a:solidFill>
                    <a:srgbClr val="C00000"/>
                  </a:solidFill>
                </a:rPr>
                <a:t>inbranch</a:t>
              </a:r>
            </a:p>
            <a:p>
              <a:pPr>
                <a:spcBef>
                  <a:spcPts val="4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float do_stuff(float x) {</a:t>
              </a:r>
              <a:br/>
              <a:r>
                <a:t>    /* do something */</a:t>
              </a:r>
              <a:br/>
              <a:r>
                <a:t>    return x * 2.0;</a:t>
              </a:r>
              <a:br/>
              <a:r>
                <a:t>}</a:t>
              </a:r>
              <a:endParaRPr sz="3200"/>
            </a:p>
            <a:p>
              <a:pPr>
                <a:spcBef>
                  <a:spcPts val="16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example() {</a:t>
              </a:r>
              <a:br/>
              <a:r>
                <a:rPr>
                  <a:solidFill>
                    <a:srgbClr val="176DB6"/>
                  </a:solidFill>
                </a:rPr>
                <a:t>#pragma omp simd</a:t>
              </a:r>
            </a:p>
            <a:p>
              <a:pPr>
                <a:spcBef>
                  <a:spcPts val="4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for (int i = 0; i &lt; N; i++)</a:t>
              </a:r>
              <a:br/>
              <a:r>
                <a:t>        if (a[i] &lt; 0.0)</a:t>
              </a:r>
              <a:br/>
              <a:r>
                <a:t>            b[i] = do_stuff(a[i]);</a:t>
              </a:r>
              <a:br/>
              <a:r>
                <a:t>}</a:t>
              </a:r>
            </a:p>
          </p:txBody>
        </p:sp>
      </p:grpSp>
      <p:sp>
        <p:nvSpPr>
          <p:cNvPr id="863" name="Rectangle 5"/>
          <p:cNvSpPr/>
          <p:nvPr/>
        </p:nvSpPr>
        <p:spPr>
          <a:xfrm>
            <a:off x="5951983" y="1772816"/>
            <a:ext cx="4824538" cy="1370966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vec8 do_stuff_v(vec8 x, </a:t>
            </a:r>
            <a:r>
              <a:rPr>
                <a:solidFill>
                  <a:srgbClr val="C00000"/>
                </a:solidFill>
              </a:rPr>
              <a:t>mask</a:t>
            </a:r>
            <a:r>
              <a:t> m) {</a:t>
            </a:r>
            <a:br/>
            <a:r>
              <a:t>    /* do something */</a:t>
            </a:r>
            <a:br/>
            <a:r>
              <a:t>    </a:t>
            </a:r>
            <a:r>
              <a:rPr>
                <a:solidFill>
                  <a:srgbClr val="C00000"/>
                </a:solidFill>
              </a:rPr>
              <a:t>vmulpd x{m}, 2.0, tmp</a:t>
            </a:r>
            <a:br>
              <a:rPr>
                <a:solidFill>
                  <a:srgbClr val="C00000"/>
                </a:solidFill>
              </a:rPr>
            </a:br>
            <a:r>
              <a:t>    return tmp;</a:t>
            </a:r>
            <a:br/>
            <a:r>
              <a:t>}</a:t>
            </a:r>
          </a:p>
        </p:txBody>
      </p:sp>
      <p:sp>
        <p:nvSpPr>
          <p:cNvPr id="864" name="Straight Arrow Connector 4"/>
          <p:cNvSpPr/>
          <p:nvPr/>
        </p:nvSpPr>
        <p:spPr>
          <a:xfrm>
            <a:off x="5591943" y="2276872"/>
            <a:ext cx="864097" cy="234607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65" name="Rectangle 10"/>
          <p:cNvSpPr/>
          <p:nvPr/>
        </p:nvSpPr>
        <p:spPr>
          <a:xfrm>
            <a:off x="5700464" y="4964976"/>
            <a:ext cx="5220073" cy="1116966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 = 0; i &lt; N; </a:t>
            </a:r>
            <a:r>
              <a:rPr>
                <a:solidFill>
                  <a:srgbClr val="C00000"/>
                </a:solidFill>
              </a:rPr>
              <a:t>i+=8</a:t>
            </a:r>
            <a:r>
              <a:t>) {</a:t>
            </a:r>
            <a:br/>
            <a:r>
              <a:t>    </a:t>
            </a:r>
            <a:r>
              <a:rPr>
                <a:solidFill>
                  <a:srgbClr val="C00000"/>
                </a:solidFill>
              </a:rPr>
              <a:t>vcmp_lt &amp;a[i], 0.0, mask</a:t>
            </a:r>
            <a:br>
              <a:rPr>
                <a:solidFill>
                  <a:srgbClr val="C00000"/>
                </a:solidFill>
              </a:rPr>
            </a:br>
            <a:r>
              <a:t>    b[i] = </a:t>
            </a:r>
            <a:r>
              <a:rPr>
                <a:solidFill>
                  <a:srgbClr val="C00000"/>
                </a:solidFill>
              </a:rPr>
              <a:t>do_stuff_v(&amp;a[i], mask);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866" name="Straight Arrow Connector 9"/>
          <p:cNvSpPr/>
          <p:nvPr/>
        </p:nvSpPr>
        <p:spPr>
          <a:xfrm>
            <a:off x="5257799" y="4648201"/>
            <a:ext cx="622177" cy="801986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" grpId="2" animBg="1" advAuto="0"/>
      <p:bldP spid="864" grpId="1" animBg="1" advAuto="0"/>
      <p:bldP spid="865" grpId="4" animBg="1" advAuto="0"/>
      <p:bldP spid="866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869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marL="0" indent="0">
              <a:buSzTx/>
              <a:buFont typeface="Wingdings"/>
              <a:buNone/>
              <a:defRPr sz="1600"/>
            </a:pPr>
            <a:r>
              <a:t>M.Klemm, A.Duran, X.Tian, H.Saito, D.Caballero, and X.Martorell. Extending OpenMP with Vector Constructs for Modern Multicore SIMD Architectures. In Proc. of the Intl. Workshop on OpenMP, pages 59-72, Rome, Italy, June 2012. LNCS 7312.</a:t>
            </a:r>
          </a:p>
        </p:txBody>
      </p:sp>
      <p:sp>
        <p:nvSpPr>
          <p:cNvPr id="870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SIMD Constructs &amp; Performance</a:t>
            </a:r>
          </a:p>
        </p:txBody>
      </p:sp>
      <p:graphicFrame>
        <p:nvGraphicFramePr>
          <p:cNvPr id="871" name="Chart 3"/>
          <p:cNvGraphicFramePr/>
          <p:nvPr/>
        </p:nvGraphicFramePr>
        <p:xfrm>
          <a:off x="2496414" y="1048099"/>
          <a:ext cx="6612909" cy="364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874" name="Titel 1"/>
          <p:cNvSpPr txBox="1">
            <a:spLocks noGrp="1"/>
          </p:cNvSpPr>
          <p:nvPr>
            <p:ph type="title" idx="4294967295"/>
          </p:nvPr>
        </p:nvSpPr>
        <p:spPr>
          <a:xfrm>
            <a:off x="1524000" y="765176"/>
            <a:ext cx="9144000" cy="1825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Programming OpenMP</a:t>
            </a:r>
          </a:p>
        </p:txBody>
      </p:sp>
      <p:sp>
        <p:nvSpPr>
          <p:cNvPr id="875" name="Inhaltsplatzhalter 3"/>
          <p:cNvSpPr txBox="1">
            <a:spLocks noGrp="1"/>
          </p:cNvSpPr>
          <p:nvPr>
            <p:ph type="body" sz="quarter" idx="4294967295"/>
          </p:nvPr>
        </p:nvSpPr>
        <p:spPr>
          <a:xfrm>
            <a:off x="1524000" y="3496841"/>
            <a:ext cx="4140200" cy="28844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Font typeface="Wingdings"/>
              <a:buNone/>
              <a:defRPr sz="2800" b="1" spc="0">
                <a:latin typeface="+mj-lt"/>
                <a:ea typeface="+mj-ea"/>
                <a:cs typeface="+mj-cs"/>
                <a:sym typeface="Arial"/>
              </a:defRPr>
            </a:pPr>
            <a:r>
              <a:t>Christian Terboven</a:t>
            </a:r>
          </a:p>
          <a:p>
            <a:pPr marL="0" indent="0">
              <a:spcBef>
                <a:spcPts val="1000"/>
              </a:spcBef>
              <a:buSzTx/>
              <a:buFont typeface="Wingdings"/>
              <a:buNone/>
              <a:defRPr sz="2800" spc="0">
                <a:latin typeface="+mj-lt"/>
                <a:ea typeface="+mj-ea"/>
                <a:cs typeface="+mj-cs"/>
                <a:sym typeface="Arial"/>
              </a:defRPr>
            </a:pPr>
            <a:r>
              <a:t>Michael Klemm</a:t>
            </a:r>
          </a:p>
        </p:txBody>
      </p:sp>
      <p:sp>
        <p:nvSpPr>
          <p:cNvPr id="876" name="Inhaltsplatzhalter 2"/>
          <p:cNvSpPr txBox="1"/>
          <p:nvPr/>
        </p:nvSpPr>
        <p:spPr>
          <a:xfrm>
            <a:off x="1524000" y="2060113"/>
            <a:ext cx="9144000" cy="29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66344">
              <a:lnSpc>
                <a:spcPct val="90000"/>
              </a:lnSpc>
              <a:spcBef>
                <a:spcPts val="500"/>
              </a:spcBef>
              <a:defRPr sz="2040" b="1" i="1"/>
            </a:lvl1pPr>
          </a:lstStyle>
          <a:p>
            <a:r>
              <a:t>NUMA</a:t>
            </a:r>
          </a:p>
        </p:txBody>
      </p:sp>
      <p:grpSp>
        <p:nvGrpSpPr>
          <p:cNvPr id="879" name="TextBox 5"/>
          <p:cNvGrpSpPr/>
          <p:nvPr/>
        </p:nvGrpSpPr>
        <p:grpSpPr>
          <a:xfrm>
            <a:off x="6948537" y="11195149"/>
            <a:ext cx="6300194" cy="476673"/>
            <a:chOff x="0" y="0"/>
            <a:chExt cx="6300192" cy="476672"/>
          </a:xfrm>
        </p:grpSpPr>
        <p:sp>
          <p:nvSpPr>
            <p:cNvPr id="877" name="Rectangle"/>
            <p:cNvSpPr/>
            <p:nvPr/>
          </p:nvSpPr>
          <p:spPr>
            <a:xfrm>
              <a:off x="0" y="-1"/>
              <a:ext cx="6300193" cy="47667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" name="Members of the OpenMP Language Committee"/>
            <p:cNvSpPr txBox="1"/>
            <p:nvPr/>
          </p:nvSpPr>
          <p:spPr>
            <a:xfrm>
              <a:off x="45720" y="-1"/>
              <a:ext cx="6208753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Members of the OpenMP Language Committee</a:t>
              </a:r>
            </a:p>
          </p:txBody>
        </p:sp>
      </p:grpSp>
      <p:pic>
        <p:nvPicPr>
          <p:cNvPr id="8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573362"/>
            <a:ext cx="1469258" cy="3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02" y="4069200"/>
            <a:ext cx="1508863" cy="3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03" name="Titel 1"/>
          <p:cNvSpPr txBox="1"/>
          <p:nvPr/>
        </p:nvSpPr>
        <p:spPr>
          <a:xfrm>
            <a:off x="1568880" y="765000"/>
            <a:ext cx="9053281" cy="789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400" b="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Programming OpenMP</a:t>
            </a:r>
          </a:p>
        </p:txBody>
      </p:sp>
      <p:sp>
        <p:nvSpPr>
          <p:cNvPr id="404" name="Inhaltsplatzhalter 3"/>
          <p:cNvSpPr txBox="1"/>
          <p:nvPr/>
        </p:nvSpPr>
        <p:spPr>
          <a:xfrm>
            <a:off x="1568880" y="3496679"/>
            <a:ext cx="4049641" cy="87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800" b="1">
                <a:latin typeface="Calibri"/>
                <a:ea typeface="Calibri"/>
                <a:cs typeface="Calibri"/>
                <a:sym typeface="Calibri"/>
              </a:defRPr>
            </a:pPr>
            <a:r>
              <a:t>Christian Terboven</a:t>
            </a:r>
          </a:p>
          <a:p>
            <a:pPr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Michael Klemm</a:t>
            </a:r>
          </a:p>
        </p:txBody>
      </p:sp>
      <p:sp>
        <p:nvSpPr>
          <p:cNvPr id="405" name="Inhaltsplatzhalter 2"/>
          <p:cNvSpPr txBox="1"/>
          <p:nvPr/>
        </p:nvSpPr>
        <p:spPr>
          <a:xfrm>
            <a:off x="1568880" y="1916279"/>
            <a:ext cx="9053281" cy="60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spcBef>
                <a:spcPts val="7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Review</a:t>
            </a:r>
          </a:p>
        </p:txBody>
      </p:sp>
      <p:pic>
        <p:nvPicPr>
          <p:cNvPr id="40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239" y="3573360"/>
            <a:ext cx="1468441" cy="395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440" y="4069079"/>
            <a:ext cx="1508041" cy="395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884" name="Text Placeholder 1"/>
          <p:cNvSpPr txBox="1">
            <a:spLocks noGrp="1"/>
          </p:cNvSpPr>
          <p:nvPr>
            <p:ph type="body" sz="half" idx="1"/>
          </p:nvPr>
        </p:nvSpPr>
        <p:spPr>
          <a:xfrm>
            <a:off x="912282" y="1628774"/>
            <a:ext cx="11279717" cy="2736329"/>
          </a:xfrm>
          <a:prstGeom prst="rect">
            <a:avLst/>
          </a:prstGeom>
        </p:spPr>
        <p:txBody>
          <a:bodyPr/>
          <a:lstStyle/>
          <a:p>
            <a:r>
              <a:t>Improving Tasking Performance:</a:t>
            </a:r>
          </a:p>
          <a:p>
            <a:r>
              <a:t>Task Affinity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887" name="Text Placeholder 2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9455" indent="-219455" defTabSz="585215">
              <a:spcBef>
                <a:spcPts val="600"/>
              </a:spcBef>
              <a:defRPr sz="1792"/>
            </a:pPr>
            <a:r>
              <a:t>Techniques for process binding &amp; thread pinning available</a:t>
            </a:r>
          </a:p>
          <a:p>
            <a:pPr marL="475487" lvl="1" indent="-182879" defTabSz="585215">
              <a:spcBef>
                <a:spcPts val="300"/>
              </a:spcBef>
              <a:defRPr sz="1536"/>
            </a:pPr>
            <a:r>
              <a:t>OpenMP thread level: </a:t>
            </a:r>
            <a:r>
              <a:rPr sz="1408">
                <a:latin typeface="Courier New"/>
                <a:ea typeface="Courier New"/>
                <a:cs typeface="Courier New"/>
                <a:sym typeface="Courier New"/>
              </a:rPr>
              <a:t>OMP_PLACES &amp; OMP_PROC_BIND</a:t>
            </a:r>
          </a:p>
          <a:p>
            <a:pPr marL="475487" lvl="1" indent="-182879" defTabSz="585215">
              <a:spcBef>
                <a:spcPts val="300"/>
              </a:spcBef>
              <a:defRPr sz="1536"/>
            </a:pPr>
            <a:r>
              <a:t>OS functionality: </a:t>
            </a:r>
            <a:r>
              <a:rPr sz="1408">
                <a:latin typeface="Courier New"/>
                <a:ea typeface="Courier New"/>
                <a:cs typeface="Courier New"/>
                <a:sym typeface="Courier New"/>
              </a:rPr>
              <a:t>taskset -c</a:t>
            </a:r>
          </a:p>
          <a:p>
            <a:pPr marL="0" indent="0" defTabSz="585215">
              <a:spcBef>
                <a:spcPts val="600"/>
              </a:spcBef>
              <a:buSzTx/>
              <a:buFont typeface="Wingdings"/>
              <a:buNone/>
              <a:defRPr sz="896"/>
            </a:pPr>
            <a:endParaRPr sz="1408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585215">
              <a:spcBef>
                <a:spcPts val="600"/>
              </a:spcBef>
              <a:buSzTx/>
              <a:buFont typeface="Wingdings"/>
              <a:buNone/>
              <a:defRPr sz="1792" u="sng"/>
            </a:pPr>
            <a:r>
              <a:t>OpenMP Tasking:</a:t>
            </a:r>
          </a:p>
          <a:p>
            <a:pPr marL="219455" indent="-219455" defTabSz="585215">
              <a:spcBef>
                <a:spcPts val="600"/>
              </a:spcBef>
              <a:defRPr sz="1792"/>
            </a:pPr>
            <a:r>
              <a:t>In general: Tasks may be executed by any thread in the team</a:t>
            </a:r>
          </a:p>
          <a:p>
            <a:pPr marL="475487" lvl="1" indent="-182879" defTabSz="585215">
              <a:spcBef>
                <a:spcPts val="300"/>
              </a:spcBef>
              <a:defRPr sz="1536"/>
            </a:pPr>
            <a:r>
              <a:t>Missing task-to-data affinity may have detrimental effect on performance</a:t>
            </a:r>
          </a:p>
          <a:p>
            <a:pPr marL="0" lvl="1" indent="292607" defTabSz="585215">
              <a:spcBef>
                <a:spcPts val="300"/>
              </a:spcBef>
              <a:buSzTx/>
              <a:buFont typeface="Wingdings"/>
              <a:buNone/>
              <a:defRPr sz="896"/>
            </a:pPr>
            <a:endParaRPr/>
          </a:p>
          <a:p>
            <a:pPr marL="0" indent="0" defTabSz="585215">
              <a:spcBef>
                <a:spcPts val="600"/>
              </a:spcBef>
              <a:buSzTx/>
              <a:buFont typeface="Wingdings"/>
              <a:buNone/>
              <a:defRPr sz="1792" u="sng"/>
            </a:pPr>
            <a:r>
              <a:t>OpenMP 5.0:</a:t>
            </a:r>
          </a:p>
          <a:p>
            <a:pPr marL="219455" indent="-219455" defTabSz="585215">
              <a:spcBef>
                <a:spcPts val="600"/>
              </a:spcBef>
              <a:defRPr sz="1664">
                <a:latin typeface="Courier"/>
                <a:ea typeface="Courier"/>
                <a:cs typeface="Courier"/>
                <a:sym typeface="Courier"/>
              </a:defRPr>
            </a:pPr>
            <a:r>
              <a:t>affinity</a:t>
            </a:r>
            <a:r>
              <a:rPr sz="1792">
                <a:latin typeface="+mj-lt"/>
                <a:ea typeface="+mj-ea"/>
                <a:cs typeface="+mj-cs"/>
                <a:sym typeface="Arial"/>
              </a:rPr>
              <a:t> clause to express affinity to data</a:t>
            </a:r>
          </a:p>
          <a:p>
            <a:pPr marL="0" lvl="1" indent="292607" defTabSz="585215">
              <a:spcBef>
                <a:spcPts val="300"/>
              </a:spcBef>
              <a:buSzTx/>
              <a:buFont typeface="Wingdings"/>
              <a:buNone/>
              <a:defRPr sz="1536"/>
            </a:pPr>
            <a:endParaRPr sz="1792">
              <a:latin typeface="+mj-lt"/>
              <a:ea typeface="+mj-ea"/>
              <a:cs typeface="+mj-cs"/>
              <a:sym typeface="Arial"/>
            </a:endParaRPr>
          </a:p>
          <a:p>
            <a:pPr marL="219455" indent="-219455" defTabSz="585215">
              <a:spcBef>
                <a:spcPts val="600"/>
              </a:spcBef>
              <a:defRPr sz="1792"/>
            </a:pPr>
            <a:endParaRPr sz="1792">
              <a:latin typeface="+mj-lt"/>
              <a:ea typeface="+mj-ea"/>
              <a:cs typeface="+mj-cs"/>
              <a:sym typeface="Arial"/>
            </a:endParaRPr>
          </a:p>
          <a:p>
            <a:pPr marL="475487" lvl="1" indent="-182879" defTabSz="585215">
              <a:spcBef>
                <a:spcPts val="300"/>
              </a:spcBef>
              <a:defRPr sz="1536"/>
            </a:pPr>
            <a:endParaRPr sz="1792">
              <a:latin typeface="+mj-lt"/>
              <a:ea typeface="+mj-ea"/>
              <a:cs typeface="+mj-cs"/>
              <a:sym typeface="Arial"/>
            </a:endParaRPr>
          </a:p>
          <a:p>
            <a:pPr marL="475487" lvl="1" indent="-182879" defTabSz="585215">
              <a:spcBef>
                <a:spcPts val="300"/>
              </a:spcBef>
              <a:defRPr sz="1536"/>
            </a:pPr>
            <a:endParaRPr sz="1792">
              <a:latin typeface="+mj-lt"/>
              <a:ea typeface="+mj-ea"/>
              <a:cs typeface="+mj-cs"/>
              <a:sym typeface="Arial"/>
            </a:endParaRPr>
          </a:p>
          <a:p>
            <a:pPr marL="475487" lvl="1" indent="-182879" defTabSz="585215">
              <a:spcBef>
                <a:spcPts val="300"/>
              </a:spcBef>
              <a:defRPr sz="1536"/>
            </a:pPr>
            <a:endParaRPr sz="1792">
              <a:latin typeface="+mj-lt"/>
              <a:ea typeface="+mj-ea"/>
              <a:cs typeface="+mj-cs"/>
              <a:sym typeface="Arial"/>
            </a:endParaRPr>
          </a:p>
          <a:p>
            <a:pPr marL="0" indent="0" defTabSz="585215">
              <a:spcBef>
                <a:spcPts val="600"/>
              </a:spcBef>
              <a:buSzTx/>
              <a:buFont typeface="Wingdings"/>
              <a:buNone/>
              <a:defRPr sz="1792"/>
            </a:pPr>
            <a:endParaRPr sz="1792">
              <a:latin typeface="+mj-lt"/>
              <a:ea typeface="+mj-ea"/>
              <a:cs typeface="+mj-cs"/>
              <a:sym typeface="Arial"/>
            </a:endParaRPr>
          </a:p>
          <a:p>
            <a:pPr marL="0" indent="0" defTabSz="585215">
              <a:spcBef>
                <a:spcPts val="600"/>
              </a:spcBef>
              <a:buSzTx/>
              <a:buFont typeface="Wingdings"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</p:txBody>
      </p:sp>
      <p:sp>
        <p:nvSpPr>
          <p:cNvPr id="888" name="Text Placeholder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Motivation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891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/>
          <a:lstStyle/>
          <a:p>
            <a:r>
              <a:t>New clause: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#pragma omp task affinity (list)</a:t>
            </a:r>
            <a:endParaRPr sz="2600"/>
          </a:p>
          <a:p>
            <a:pPr marL="742950" lvl="1" indent="-285750">
              <a:spcBef>
                <a:spcPts val="500"/>
              </a:spcBef>
              <a:defRPr sz="2400"/>
            </a:pPr>
            <a:r>
              <a:t>Hint to the runtime to execute task closely to physical data location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Clear separation between dependencies and affinity</a:t>
            </a:r>
          </a:p>
          <a:p>
            <a:pPr>
              <a:defRPr sz="1400"/>
            </a:pPr>
            <a:endParaRPr/>
          </a:p>
          <a:p>
            <a:r>
              <a:t>Expectations: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Improve data locality / reduce remote memory accesses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Decrease runtime variability</a:t>
            </a:r>
          </a:p>
          <a:p>
            <a:pPr>
              <a:defRPr sz="1400"/>
            </a:pPr>
            <a:endParaRPr/>
          </a:p>
          <a:p>
            <a:r>
              <a:t>Still expect task stealing 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In particular, if a thread is under-utilized </a:t>
            </a:r>
          </a:p>
        </p:txBody>
      </p:sp>
      <p:sp>
        <p:nvSpPr>
          <p:cNvPr id="892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affinity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clause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895" name="Text Placeholder 1"/>
          <p:cNvSpPr txBox="1">
            <a:spLocks noGrp="1"/>
          </p:cNvSpPr>
          <p:nvPr>
            <p:ph type="body" idx="1"/>
          </p:nvPr>
        </p:nvSpPr>
        <p:spPr>
          <a:xfrm>
            <a:off x="335999" y="981101"/>
            <a:ext cx="11856002" cy="4968180"/>
          </a:xfrm>
          <a:prstGeom prst="rect">
            <a:avLst/>
          </a:prstGeom>
        </p:spPr>
        <p:txBody>
          <a:bodyPr/>
          <a:lstStyle/>
          <a:p>
            <a:r>
              <a:t>Excerpt from task-parallel STREAM</a:t>
            </a:r>
          </a:p>
          <a:p>
            <a:pPr marL="742950" lvl="1" indent="-285750">
              <a:spcBef>
                <a:spcPts val="500"/>
              </a:spcBef>
              <a:defRPr sz="2400"/>
            </a:pPr>
            <a:endParaRPr/>
          </a:p>
          <a:p>
            <a:pPr marL="742950" lvl="1" indent="-285750">
              <a:spcBef>
                <a:spcPts val="500"/>
              </a:spcBef>
              <a:defRPr sz="2400"/>
            </a:pPr>
            <a:endParaRPr/>
          </a:p>
          <a:p>
            <a:pPr marL="742950" lvl="1" indent="-285750">
              <a:spcBef>
                <a:spcPts val="500"/>
              </a:spcBef>
              <a:defRPr sz="2400"/>
            </a:pPr>
            <a:endParaRPr/>
          </a:p>
          <a:p>
            <a:pPr marL="742950" lvl="1" indent="-285750">
              <a:spcBef>
                <a:spcPts val="500"/>
              </a:spcBef>
              <a:defRPr sz="2400"/>
            </a:pPr>
            <a:endParaRPr/>
          </a:p>
          <a:p>
            <a:pPr marL="742950" lvl="1" indent="-285750">
              <a:spcBef>
                <a:spcPts val="500"/>
              </a:spcBef>
              <a:defRPr sz="2400"/>
            </a:pPr>
            <a:endParaRPr/>
          </a:p>
          <a:p>
            <a:pPr marL="742950" lvl="1" indent="-285750">
              <a:spcBef>
                <a:spcPts val="500"/>
              </a:spcBef>
              <a:defRPr sz="2400"/>
            </a:pPr>
            <a:r>
              <a:t>Loops have been blocked manually (see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tmp_idx_start/end</a:t>
            </a:r>
            <a:r>
              <a:t>)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Assumption: initialization and computation have same blocking and same affinity</a:t>
            </a:r>
          </a:p>
        </p:txBody>
      </p:sp>
      <p:sp>
        <p:nvSpPr>
          <p:cNvPr id="896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Code Example</a:t>
            </a:r>
          </a:p>
        </p:txBody>
      </p:sp>
      <p:sp>
        <p:nvSpPr>
          <p:cNvPr id="897" name="Rechteck 5"/>
          <p:cNvSpPr/>
          <p:nvPr/>
        </p:nvSpPr>
        <p:spPr>
          <a:xfrm>
            <a:off x="695399" y="1772816"/>
            <a:ext cx="8082900" cy="298010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1   </a:t>
            </a:r>
            <a:r>
              <a:rPr b="1">
                <a:solidFill>
                  <a:srgbClr val="C586C0"/>
                </a:solidFill>
              </a:rPr>
              <a:t>#pragma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176DB6"/>
                </a:solidFill>
              </a:rPr>
              <a:t>omp task \</a:t>
            </a:r>
          </a:p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2   </a:t>
            </a:r>
            <a:r>
              <a:rPr>
                <a:solidFill>
                  <a:srgbClr val="9CDCFE"/>
                </a:solidFill>
              </a:rPr>
              <a:t>    </a:t>
            </a:r>
            <a:r>
              <a:rPr>
                <a:solidFill>
                  <a:srgbClr val="176DB6"/>
                </a:solidFill>
              </a:rPr>
              <a:t>shared(a, b, c, scalar) \</a:t>
            </a:r>
          </a:p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3   </a:t>
            </a:r>
            <a:r>
              <a:rPr>
                <a:solidFill>
                  <a:srgbClr val="569CD6"/>
                </a:solidFill>
              </a:rPr>
              <a:t>    </a:t>
            </a:r>
            <a:r>
              <a:rPr>
                <a:solidFill>
                  <a:srgbClr val="176DB6"/>
                </a:solidFill>
              </a:rPr>
              <a:t>firstprivate(tmp_idx_start, tmp_idx_end) \</a:t>
            </a:r>
          </a:p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4   </a:t>
            </a:r>
            <a:r>
              <a:rPr>
                <a:solidFill>
                  <a:srgbClr val="569CD6"/>
                </a:solidFill>
              </a:rPr>
              <a:t>    </a:t>
            </a:r>
            <a:r>
              <a:rPr b="1">
                <a:solidFill>
                  <a:srgbClr val="176DB6"/>
                </a:solidFill>
              </a:rPr>
              <a:t>affinity( a[tmp_idx_start] )</a:t>
            </a:r>
            <a:endParaRPr b="1"/>
          </a:p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5   {</a:t>
            </a:r>
          </a:p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6   </a:t>
            </a:r>
            <a:r>
              <a:rPr>
                <a:solidFill>
                  <a:srgbClr val="D4D4D4"/>
                </a:solidFill>
              </a:rPr>
              <a:t>   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i;</a:t>
            </a:r>
          </a:p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7   </a:t>
            </a:r>
            <a:r>
              <a:rPr>
                <a:solidFill>
                  <a:srgbClr val="C586C0"/>
                </a:solidFill>
              </a:rPr>
              <a:t>   </a:t>
            </a:r>
            <a:r>
              <a:rPr b="1">
                <a:solidFill>
                  <a:srgbClr val="C586C0"/>
                </a:solidFill>
              </a:rPr>
              <a:t>for</a:t>
            </a:r>
            <a:r>
              <a:t>(i = tmp_idx_start; i &lt;= tmp_idx_end; i++)</a:t>
            </a:r>
          </a:p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8           a[i] = b[i] + scalar * c[i];</a:t>
            </a:r>
          </a:p>
          <a:p>
            <a:pPr>
              <a:defRPr sz="2000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9   }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90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39349" y="188640"/>
            <a:ext cx="9601067" cy="6480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 typeface="Wingdings"/>
              <a:buNone/>
              <a:defRPr sz="4000" b="1">
                <a:solidFill>
                  <a:srgbClr val="176DB6"/>
                </a:solidFill>
              </a:defRPr>
            </a:lvl1pPr>
          </a:lstStyle>
          <a:p>
            <a:r>
              <a:t>Selected LLVM implementation details</a:t>
            </a:r>
          </a:p>
        </p:txBody>
      </p:sp>
      <p:grpSp>
        <p:nvGrpSpPr>
          <p:cNvPr id="903" name="Ellipse 3"/>
          <p:cNvGrpSpPr/>
          <p:nvPr/>
        </p:nvGrpSpPr>
        <p:grpSpPr>
          <a:xfrm>
            <a:off x="287668" y="1124744"/>
            <a:ext cx="2223536" cy="720081"/>
            <a:chOff x="0" y="0"/>
            <a:chExt cx="2223534" cy="720080"/>
          </a:xfrm>
        </p:grpSpPr>
        <p:sp>
          <p:nvSpPr>
            <p:cNvPr id="901" name="Oval"/>
            <p:cNvSpPr/>
            <p:nvPr/>
          </p:nvSpPr>
          <p:spPr>
            <a:xfrm>
              <a:off x="-1" y="-1"/>
              <a:ext cx="2223536" cy="720082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2" name="Encounter  task region …"/>
            <p:cNvSpPr txBox="1"/>
            <p:nvPr/>
          </p:nvSpPr>
          <p:spPr>
            <a:xfrm>
              <a:off x="385636" y="89043"/>
              <a:ext cx="1452261" cy="541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/>
              </a:lvl1pPr>
            </a:lstStyle>
            <a:p>
              <a:r>
                <a:t>Encounter  task region …</a:t>
              </a:r>
            </a:p>
          </p:txBody>
        </p:sp>
      </p:grpSp>
      <p:grpSp>
        <p:nvGrpSpPr>
          <p:cNvPr id="906" name="Flussdiagramm: Verzweigung 6"/>
          <p:cNvGrpSpPr/>
          <p:nvPr/>
        </p:nvGrpSpPr>
        <p:grpSpPr>
          <a:xfrm>
            <a:off x="3808610" y="968583"/>
            <a:ext cx="2307103" cy="1032403"/>
            <a:chOff x="0" y="0"/>
            <a:chExt cx="2307102" cy="1032402"/>
          </a:xfrm>
        </p:grpSpPr>
        <p:sp>
          <p:nvSpPr>
            <p:cNvPr id="904" name="Shape"/>
            <p:cNvSpPr/>
            <p:nvPr/>
          </p:nvSpPr>
          <p:spPr>
            <a:xfrm>
              <a:off x="-1" y="-1"/>
              <a:ext cx="2307104" cy="103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5" name="Task with data affinity?"/>
            <p:cNvSpPr txBox="1"/>
            <p:nvPr/>
          </p:nvSpPr>
          <p:spPr>
            <a:xfrm>
              <a:off x="636783" y="130905"/>
              <a:ext cx="1033537" cy="770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/>
              </a:lvl1pPr>
            </a:lstStyle>
            <a:p>
              <a:r>
                <a:t>Task with data affinity?</a:t>
              </a:r>
            </a:p>
          </p:txBody>
        </p:sp>
      </p:grpSp>
      <p:sp>
        <p:nvSpPr>
          <p:cNvPr id="944" name="Gerade Verbindung mit Pfeil 7"/>
          <p:cNvSpPr/>
          <p:nvPr/>
        </p:nvSpPr>
        <p:spPr>
          <a:xfrm>
            <a:off x="2525647" y="1484784"/>
            <a:ext cx="12483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10" name="Rechteck 8"/>
          <p:cNvGrpSpPr/>
          <p:nvPr/>
        </p:nvGrpSpPr>
        <p:grpSpPr>
          <a:xfrm>
            <a:off x="7157653" y="1072467"/>
            <a:ext cx="1280160" cy="824633"/>
            <a:chOff x="0" y="0"/>
            <a:chExt cx="1280158" cy="824632"/>
          </a:xfrm>
        </p:grpSpPr>
        <p:sp>
          <p:nvSpPr>
            <p:cNvPr id="908" name="Rectangle"/>
            <p:cNvSpPr/>
            <p:nvPr/>
          </p:nvSpPr>
          <p:spPr>
            <a:xfrm>
              <a:off x="0" y="-1"/>
              <a:ext cx="1280159" cy="82463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09" name="Push to local queue"/>
            <p:cNvSpPr txBox="1"/>
            <p:nvPr/>
          </p:nvSpPr>
          <p:spPr>
            <a:xfrm>
              <a:off x="60007" y="27019"/>
              <a:ext cx="1160145" cy="77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/>
              </a:lvl1pPr>
            </a:lstStyle>
            <a:p>
              <a:r>
                <a:t>Push to local queue</a:t>
              </a:r>
            </a:p>
          </p:txBody>
        </p:sp>
      </p:grpSp>
      <p:sp>
        <p:nvSpPr>
          <p:cNvPr id="945" name="Gerade Verbindung mit Pfeil 9"/>
          <p:cNvSpPr/>
          <p:nvPr/>
        </p:nvSpPr>
        <p:spPr>
          <a:xfrm>
            <a:off x="6150275" y="1484783"/>
            <a:ext cx="993091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6" name="Gewinkelte Verbindung 11"/>
          <p:cNvSpPr/>
          <p:nvPr/>
        </p:nvSpPr>
        <p:spPr>
          <a:xfrm>
            <a:off x="4201159" y="2015490"/>
            <a:ext cx="760731" cy="882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15" name="Flussdiagramm: Verzweigung 12"/>
          <p:cNvGrpSpPr/>
          <p:nvPr/>
        </p:nvGrpSpPr>
        <p:grpSpPr>
          <a:xfrm>
            <a:off x="1564861" y="2312795"/>
            <a:ext cx="2602526" cy="1172721"/>
            <a:chOff x="0" y="0"/>
            <a:chExt cx="2602524" cy="1172719"/>
          </a:xfrm>
        </p:grpSpPr>
        <p:sp>
          <p:nvSpPr>
            <p:cNvPr id="913" name="Shape"/>
            <p:cNvSpPr/>
            <p:nvPr/>
          </p:nvSpPr>
          <p:spPr>
            <a:xfrm>
              <a:off x="-1" y="0"/>
              <a:ext cx="2602526" cy="117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4" name="Location…"/>
            <p:cNvSpPr txBox="1"/>
            <p:nvPr/>
          </p:nvSpPr>
          <p:spPr>
            <a:xfrm>
              <a:off x="710638" y="137148"/>
              <a:ext cx="1181248" cy="898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 b="1"/>
              </a:pPr>
              <a:r>
                <a:t>Location </a:t>
              </a:r>
            </a:p>
            <a:p>
              <a:pPr algn="ctr">
                <a:defRPr sz="1400" b="1"/>
              </a:pPr>
              <a:r>
                <a:t>for data reference in map?</a:t>
              </a:r>
            </a:p>
          </p:txBody>
        </p:sp>
      </p:grpSp>
      <p:grpSp>
        <p:nvGrpSpPr>
          <p:cNvPr id="918" name="Rechteck 14"/>
          <p:cNvGrpSpPr/>
          <p:nvPr/>
        </p:nvGrpSpPr>
        <p:grpSpPr>
          <a:xfrm>
            <a:off x="329840" y="3256690"/>
            <a:ext cx="1559478" cy="1227794"/>
            <a:chOff x="0" y="0"/>
            <a:chExt cx="1559476" cy="1227792"/>
          </a:xfrm>
        </p:grpSpPr>
        <p:sp>
          <p:nvSpPr>
            <p:cNvPr id="916" name="Rectangle"/>
            <p:cNvSpPr/>
            <p:nvPr/>
          </p:nvSpPr>
          <p:spPr>
            <a:xfrm>
              <a:off x="0" y="109840"/>
              <a:ext cx="1559477" cy="100811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17" name="Identify NUMA domain where data is stored"/>
            <p:cNvSpPr txBox="1"/>
            <p:nvPr/>
          </p:nvSpPr>
          <p:spPr>
            <a:xfrm>
              <a:off x="60007" y="0"/>
              <a:ext cx="1439462" cy="122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/>
              </a:lvl1pPr>
            </a:lstStyle>
            <a:p>
              <a:r>
                <a:t>Identify NUMA domain where data is stored</a:t>
              </a:r>
            </a:p>
          </p:txBody>
        </p:sp>
      </p:grpSp>
      <p:grpSp>
        <p:nvGrpSpPr>
          <p:cNvPr id="921" name="Rechteck 15"/>
          <p:cNvGrpSpPr/>
          <p:nvPr/>
        </p:nvGrpSpPr>
        <p:grpSpPr>
          <a:xfrm>
            <a:off x="329840" y="4725144"/>
            <a:ext cx="1559478" cy="1008113"/>
            <a:chOff x="0" y="0"/>
            <a:chExt cx="1559476" cy="1008112"/>
          </a:xfrm>
        </p:grpSpPr>
        <p:sp>
          <p:nvSpPr>
            <p:cNvPr id="919" name="Rectangle"/>
            <p:cNvSpPr/>
            <p:nvPr/>
          </p:nvSpPr>
          <p:spPr>
            <a:xfrm>
              <a:off x="-1" y="-1"/>
              <a:ext cx="1559478" cy="100811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0" name="Select thread pinned to NUMA domain"/>
            <p:cNvSpPr txBox="1"/>
            <p:nvPr/>
          </p:nvSpPr>
          <p:spPr>
            <a:xfrm>
              <a:off x="60007" y="4459"/>
              <a:ext cx="1439462" cy="9991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/>
              </a:lvl1pPr>
            </a:lstStyle>
            <a:p>
              <a:r>
                <a:t>Select thread pinned to NUMA domain</a:t>
              </a:r>
            </a:p>
          </p:txBody>
        </p:sp>
      </p:grpSp>
      <p:grpSp>
        <p:nvGrpSpPr>
          <p:cNvPr id="924" name="Rechteck 16"/>
          <p:cNvGrpSpPr/>
          <p:nvPr/>
        </p:nvGrpSpPr>
        <p:grpSpPr>
          <a:xfrm>
            <a:off x="2511201" y="4725144"/>
            <a:ext cx="1744568" cy="1008113"/>
            <a:chOff x="0" y="0"/>
            <a:chExt cx="1744566" cy="1008112"/>
          </a:xfrm>
        </p:grpSpPr>
        <p:sp>
          <p:nvSpPr>
            <p:cNvPr id="922" name="Rectangle"/>
            <p:cNvSpPr/>
            <p:nvPr/>
          </p:nvSpPr>
          <p:spPr>
            <a:xfrm>
              <a:off x="0" y="-1"/>
              <a:ext cx="1744567" cy="100811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3" name="Save…"/>
            <p:cNvSpPr txBox="1"/>
            <p:nvPr/>
          </p:nvSpPr>
          <p:spPr>
            <a:xfrm>
              <a:off x="60007" y="4459"/>
              <a:ext cx="1624553" cy="9991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/>
              </a:pPr>
              <a:r>
                <a:t>Save </a:t>
              </a:r>
            </a:p>
            <a:p>
              <a:pPr algn="ctr">
                <a:defRPr sz="1600" b="1"/>
              </a:pPr>
              <a:r>
                <a:t>{reference, location} in map</a:t>
              </a:r>
            </a:p>
          </p:txBody>
        </p:sp>
      </p:grpSp>
      <p:sp>
        <p:nvSpPr>
          <p:cNvPr id="947" name="Gewinkelte Verbindung 17"/>
          <p:cNvSpPr/>
          <p:nvPr/>
        </p:nvSpPr>
        <p:spPr>
          <a:xfrm>
            <a:off x="1108710" y="2898140"/>
            <a:ext cx="420371" cy="358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8" name="Gerade Verbindung mit Pfeil 18"/>
          <p:cNvSpPr/>
          <p:nvPr/>
        </p:nvSpPr>
        <p:spPr>
          <a:xfrm>
            <a:off x="1109579" y="4484622"/>
            <a:ext cx="1" cy="226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9" name="Gerade Verbindung mit Pfeil 19"/>
          <p:cNvSpPr/>
          <p:nvPr/>
        </p:nvSpPr>
        <p:spPr>
          <a:xfrm>
            <a:off x="1903450" y="5229200"/>
            <a:ext cx="59346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30" name="Rechteck 20"/>
          <p:cNvGrpSpPr/>
          <p:nvPr/>
        </p:nvGrpSpPr>
        <p:grpSpPr>
          <a:xfrm>
            <a:off x="4712448" y="4725144"/>
            <a:ext cx="1656185" cy="1008113"/>
            <a:chOff x="0" y="0"/>
            <a:chExt cx="1656183" cy="1008112"/>
          </a:xfrm>
        </p:grpSpPr>
        <p:sp>
          <p:nvSpPr>
            <p:cNvPr id="928" name="Rectangle"/>
            <p:cNvSpPr/>
            <p:nvPr/>
          </p:nvSpPr>
          <p:spPr>
            <a:xfrm>
              <a:off x="0" y="-1"/>
              <a:ext cx="1656184" cy="100811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9" name="Push task into other threads queue"/>
            <p:cNvSpPr txBox="1"/>
            <p:nvPr/>
          </p:nvSpPr>
          <p:spPr>
            <a:xfrm>
              <a:off x="60007" y="118759"/>
              <a:ext cx="1536170" cy="77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/>
              </a:lvl1pPr>
            </a:lstStyle>
            <a:p>
              <a:r>
                <a:t>Push task into other threads queue</a:t>
              </a:r>
            </a:p>
          </p:txBody>
        </p:sp>
      </p:grpSp>
      <p:sp>
        <p:nvSpPr>
          <p:cNvPr id="950" name="Gerade Verbindung mit Pfeil 21"/>
          <p:cNvSpPr/>
          <p:nvPr/>
        </p:nvSpPr>
        <p:spPr>
          <a:xfrm>
            <a:off x="4270151" y="5229200"/>
            <a:ext cx="42801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0"/>
                  <a:pt x="144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34" name="Ellipse 22"/>
          <p:cNvGrpSpPr/>
          <p:nvPr/>
        </p:nvGrpSpPr>
        <p:grpSpPr>
          <a:xfrm>
            <a:off x="6687666" y="4869160"/>
            <a:ext cx="2223535" cy="720081"/>
            <a:chOff x="0" y="0"/>
            <a:chExt cx="2223534" cy="720080"/>
          </a:xfrm>
        </p:grpSpPr>
        <p:sp>
          <p:nvSpPr>
            <p:cNvPr id="932" name="Oval"/>
            <p:cNvSpPr/>
            <p:nvPr/>
          </p:nvSpPr>
          <p:spPr>
            <a:xfrm>
              <a:off x="-1" y="-1"/>
              <a:ext cx="2223536" cy="720082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3" name="end"/>
            <p:cNvSpPr txBox="1"/>
            <p:nvPr/>
          </p:nvSpPr>
          <p:spPr>
            <a:xfrm>
              <a:off x="385636" y="203343"/>
              <a:ext cx="145226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/>
              </a:lvl1pPr>
            </a:lstStyle>
            <a:p>
              <a:r>
                <a:t>end</a:t>
              </a:r>
            </a:p>
          </p:txBody>
        </p:sp>
      </p:grpSp>
      <p:sp>
        <p:nvSpPr>
          <p:cNvPr id="951" name="Gerade Verbindung mit Pfeil 23"/>
          <p:cNvSpPr/>
          <p:nvPr/>
        </p:nvSpPr>
        <p:spPr>
          <a:xfrm>
            <a:off x="6382894" y="5229200"/>
            <a:ext cx="2904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2" name="Gewinkelte Verbindung 24"/>
          <p:cNvSpPr/>
          <p:nvPr/>
        </p:nvSpPr>
        <p:spPr>
          <a:xfrm>
            <a:off x="2865120" y="3500120"/>
            <a:ext cx="2674621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89"/>
                </a:lnTo>
                <a:lnTo>
                  <a:pt x="21600" y="10789"/>
                </a:ln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7" name="Textfeld 25"/>
          <p:cNvSpPr txBox="1"/>
          <p:nvPr/>
        </p:nvSpPr>
        <p:spPr>
          <a:xfrm>
            <a:off x="5024997" y="1984830"/>
            <a:ext cx="4770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Yes</a:t>
            </a:r>
          </a:p>
        </p:txBody>
      </p:sp>
      <p:sp>
        <p:nvSpPr>
          <p:cNvPr id="938" name="Textfeld 26"/>
          <p:cNvSpPr txBox="1"/>
          <p:nvPr/>
        </p:nvSpPr>
        <p:spPr>
          <a:xfrm>
            <a:off x="6077039" y="1134030"/>
            <a:ext cx="39636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No</a:t>
            </a:r>
          </a:p>
        </p:txBody>
      </p:sp>
      <p:sp>
        <p:nvSpPr>
          <p:cNvPr id="939" name="Textfeld 27"/>
          <p:cNvSpPr txBox="1"/>
          <p:nvPr/>
        </p:nvSpPr>
        <p:spPr>
          <a:xfrm>
            <a:off x="2927299" y="3474892"/>
            <a:ext cx="4770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Yes</a:t>
            </a:r>
          </a:p>
        </p:txBody>
      </p:sp>
      <p:sp>
        <p:nvSpPr>
          <p:cNvPr id="940" name="Textfeld 28"/>
          <p:cNvSpPr txBox="1"/>
          <p:nvPr/>
        </p:nvSpPr>
        <p:spPr>
          <a:xfrm>
            <a:off x="1188489" y="2493098"/>
            <a:ext cx="39636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No</a:t>
            </a:r>
          </a:p>
        </p:txBody>
      </p:sp>
      <p:sp>
        <p:nvSpPr>
          <p:cNvPr id="953" name="Gerade Verbindung mit Pfeil 29"/>
          <p:cNvSpPr/>
          <p:nvPr/>
        </p:nvSpPr>
        <p:spPr>
          <a:xfrm>
            <a:off x="7797926" y="1911461"/>
            <a:ext cx="1338" cy="2943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2" name="Text Placeholder 1"/>
          <p:cNvSpPr txBox="1"/>
          <p:nvPr/>
        </p:nvSpPr>
        <p:spPr>
          <a:xfrm>
            <a:off x="8730474" y="1684800"/>
            <a:ext cx="2836688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spcBef>
                <a:spcPts val="400"/>
              </a:spcBef>
            </a:pPr>
            <a:r>
              <a:t>A map is introduced to</a:t>
            </a:r>
            <a:br/>
            <a:r>
              <a:t>store location information</a:t>
            </a:r>
            <a:br/>
            <a:r>
              <a:t>of data that was previously</a:t>
            </a:r>
            <a:br/>
            <a:r>
              <a:t>used</a:t>
            </a:r>
          </a:p>
        </p:txBody>
      </p:sp>
      <p:sp>
        <p:nvSpPr>
          <p:cNvPr id="943" name="Text Box 4"/>
          <p:cNvSpPr txBox="1"/>
          <p:nvPr/>
        </p:nvSpPr>
        <p:spPr>
          <a:xfrm>
            <a:off x="8684755" y="3157528"/>
            <a:ext cx="3169390" cy="2151719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2"/>
            </a:solidFill>
            <a:miter/>
          </a:ln>
          <a:effectLst>
            <a:outerShdw dist="117087" dir="2963922" rotWithShape="0">
              <a:srgbClr val="C6C7BE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Jannis Klinkenberg, Philipp Samfass, Christian Terboven, Alejandro Duran, Michael Klemm, Xavier Teruel, Sergi Mateo, Stephen L. Olivier, and Matthias S. Müller. </a:t>
            </a:r>
            <a:r>
              <a:rPr b="1"/>
              <a:t>Assessing Task-to-Data Affinity in the LLVM OpenMP Runtime</a:t>
            </a:r>
            <a:r>
              <a:t>. Proceedings of the 14th International Workshop on OpenMP, IWOMP 2018. September 26-28, 2018, Barcelona, Spain.</a:t>
            </a:r>
            <a:r>
              <a:rPr sz="16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" grpId="1" animBg="1" advAuto="0"/>
      <p:bldP spid="915" grpId="2" animBg="1" advAuto="0"/>
      <p:bldP spid="918" grpId="10" animBg="1" advAuto="0"/>
      <p:bldP spid="921" grpId="12" animBg="1" advAuto="0"/>
      <p:bldP spid="924" grpId="14" animBg="1" advAuto="0"/>
      <p:bldP spid="947" grpId="9" animBg="1" advAuto="0"/>
      <p:bldP spid="948" grpId="11" animBg="1" advAuto="0"/>
      <p:bldP spid="949" grpId="13" animBg="1" advAuto="0"/>
      <p:bldP spid="930" grpId="5" animBg="1" advAuto="0"/>
      <p:bldP spid="950" grpId="15" animBg="1" advAuto="0"/>
      <p:bldP spid="951" grpId="7" animBg="1" advAuto="0"/>
      <p:bldP spid="952" grpId="4" animBg="1" advAuto="0"/>
      <p:bldP spid="937" grpId="3" animBg="1" advAuto="0"/>
      <p:bldP spid="939" grpId="6" animBg="1" advAuto="0"/>
      <p:bldP spid="940" grpId="8" animBg="1" advAuto="0"/>
      <p:bldP spid="943" grpId="16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95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39349" y="188640"/>
            <a:ext cx="9601067" cy="6480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 typeface="Wingdings"/>
              <a:buNone/>
              <a:defRPr sz="4000" b="1">
                <a:solidFill>
                  <a:srgbClr val="176DB6"/>
                </a:solidFill>
              </a:defRPr>
            </a:lvl1pPr>
          </a:lstStyle>
          <a:p>
            <a:r>
              <a:t>Evaluation</a:t>
            </a:r>
          </a:p>
        </p:txBody>
      </p:sp>
      <p:sp>
        <p:nvSpPr>
          <p:cNvPr id="957" name="Textfeld 4"/>
          <p:cNvSpPr txBox="1"/>
          <p:nvPr/>
        </p:nvSpPr>
        <p:spPr>
          <a:xfrm>
            <a:off x="1161335" y="692695"/>
            <a:ext cx="2695388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/>
            </a:pPr>
            <a:r>
              <a:t>Program runtime</a:t>
            </a:r>
          </a:p>
          <a:p>
            <a:pPr>
              <a:defRPr sz="2400" b="1"/>
            </a:pPr>
            <a:r>
              <a:t>Median of 10 runs</a:t>
            </a:r>
          </a:p>
        </p:txBody>
      </p:sp>
      <p:pic>
        <p:nvPicPr>
          <p:cNvPr id="958" name="Grafik 5" descr="Grafik 5"/>
          <p:cNvPicPr>
            <a:picLocks noChangeAspect="1"/>
          </p:cNvPicPr>
          <p:nvPr/>
        </p:nvPicPr>
        <p:blipFill>
          <a:blip r:embed="rId2"/>
          <a:srcRect t="7323"/>
          <a:stretch>
            <a:fillRect/>
          </a:stretch>
        </p:blipFill>
        <p:spPr>
          <a:xfrm>
            <a:off x="179511" y="1484783"/>
            <a:ext cx="4285717" cy="476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59" name="Grafik 6" descr="Grafik 6"/>
          <p:cNvPicPr>
            <a:picLocks noChangeAspect="1"/>
          </p:cNvPicPr>
          <p:nvPr/>
        </p:nvPicPr>
        <p:blipFill>
          <a:blip r:embed="rId3"/>
          <a:srcRect t="7323"/>
          <a:stretch>
            <a:fillRect/>
          </a:stretch>
        </p:blipFill>
        <p:spPr>
          <a:xfrm>
            <a:off x="5554700" y="1484783"/>
            <a:ext cx="4285717" cy="4766268"/>
          </a:xfrm>
          <a:prstGeom prst="rect">
            <a:avLst/>
          </a:prstGeom>
          <a:ln w="12700">
            <a:miter lim="400000"/>
          </a:ln>
        </p:spPr>
      </p:pic>
      <p:sp>
        <p:nvSpPr>
          <p:cNvPr id="960" name="Textfeld 7"/>
          <p:cNvSpPr txBox="1"/>
          <p:nvPr/>
        </p:nvSpPr>
        <p:spPr>
          <a:xfrm>
            <a:off x="6364752" y="692695"/>
            <a:ext cx="3236675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/>
            </a:pPr>
            <a:r>
              <a:t>Distribution of single </a:t>
            </a:r>
          </a:p>
          <a:p>
            <a:pPr>
              <a:defRPr sz="2400" b="1"/>
            </a:pPr>
            <a:r>
              <a:t>task execution times</a:t>
            </a:r>
          </a:p>
        </p:txBody>
      </p:sp>
      <p:sp>
        <p:nvSpPr>
          <p:cNvPr id="961" name="Textfeld 9"/>
          <p:cNvSpPr txBox="1"/>
          <p:nvPr/>
        </p:nvSpPr>
        <p:spPr>
          <a:xfrm>
            <a:off x="701708" y="5991671"/>
            <a:ext cx="862276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t>LIKWID: reduction of remote data volume from 69% to 13%</a:t>
            </a:r>
          </a:p>
        </p:txBody>
      </p:sp>
      <p:sp>
        <p:nvSpPr>
          <p:cNvPr id="962" name="Textfeld 8"/>
          <p:cNvSpPr txBox="1"/>
          <p:nvPr/>
        </p:nvSpPr>
        <p:spPr>
          <a:xfrm>
            <a:off x="2660376" y="2924943"/>
            <a:ext cx="1204706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t>Speedup of 4.3 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4" animBg="1" advAuto="0"/>
      <p:bldP spid="960" grpId="3" animBg="1" advAuto="0"/>
      <p:bldP spid="961" grpId="2" animBg="1" advAuto="0"/>
      <p:bldP spid="962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965" name="Text Placeholder 1"/>
          <p:cNvSpPr txBox="1">
            <a:spLocks noGrp="1"/>
          </p:cNvSpPr>
          <p:nvPr>
            <p:ph type="body" idx="1"/>
          </p:nvPr>
        </p:nvSpPr>
        <p:spPr>
          <a:xfrm>
            <a:off x="336000" y="981101"/>
            <a:ext cx="11520000" cy="4968180"/>
          </a:xfrm>
          <a:prstGeom prst="rect">
            <a:avLst/>
          </a:prstGeom>
        </p:spPr>
        <p:txBody>
          <a:bodyPr/>
          <a:lstStyle/>
          <a:p>
            <a:r>
              <a:t>Requirement for this feature: thread affinity enabled</a:t>
            </a:r>
          </a:p>
          <a:p>
            <a:endParaRPr/>
          </a:p>
          <a:p>
            <a:r>
              <a:t>The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affinity</a:t>
            </a:r>
            <a:r>
              <a:t> clause helps, if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tasks access data heavily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single task creator scenario, or task not created with data affinity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high load imbalance among the tasks</a:t>
            </a:r>
          </a:p>
          <a:p>
            <a:endParaRPr/>
          </a:p>
          <a:p>
            <a:r>
              <a:t>Different from thread binding: task stealing is absolutely allowed</a:t>
            </a:r>
          </a:p>
        </p:txBody>
      </p:sp>
      <p:sp>
        <p:nvSpPr>
          <p:cNvPr id="966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Summary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itle 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Case Study: NWChem TCE CCSD(T) </a:t>
            </a:r>
          </a:p>
        </p:txBody>
      </p:sp>
      <p:sp>
        <p:nvSpPr>
          <p:cNvPr id="969" name="Text Placeholder 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168400" algn="l"/>
              </a:tabLst>
            </a:pPr>
            <a:r>
              <a:t>TCE: 	Tensor Contraction Engine</a:t>
            </a:r>
            <a:br/>
            <a:r>
              <a:t>CCSD(T): 	Coupled-Cluster with Single, Double, </a:t>
            </a:r>
            <a:br/>
            <a:r>
              <a:t>	and perturbative Triple replacements</a:t>
            </a:r>
          </a:p>
        </p:txBody>
      </p:sp>
      <p:sp>
        <p:nvSpPr>
          <p:cNvPr id="970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8878951" y="4897808"/>
            <a:ext cx="127001" cy="127001"/>
          </a:xfrm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/>
          <a:lstStyle>
            <a:lvl1pPr defTabSz="457200">
              <a:defRPr sz="800" spc="0"/>
            </a:lvl1pPr>
          </a:lstStyle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Title 1"/>
          <p:cNvSpPr txBox="1">
            <a:spLocks noGrp="1"/>
          </p:cNvSpPr>
          <p:nvPr>
            <p:ph type="title"/>
          </p:nvPr>
        </p:nvSpPr>
        <p:spPr>
          <a:xfrm>
            <a:off x="335359" y="365125"/>
            <a:ext cx="11521282" cy="1325563"/>
          </a:xfrm>
          <a:prstGeom prst="rect">
            <a:avLst/>
          </a:prstGeom>
        </p:spPr>
        <p:txBody>
          <a:bodyPr/>
          <a:lstStyle/>
          <a:p>
            <a:r>
              <a:t>NWChem</a:t>
            </a:r>
          </a:p>
        </p:txBody>
      </p:sp>
      <p:sp>
        <p:nvSpPr>
          <p:cNvPr id="973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335359" y="1825624"/>
            <a:ext cx="11521282" cy="4699719"/>
          </a:xfrm>
          <a:prstGeom prst="rect">
            <a:avLst/>
          </a:prstGeom>
        </p:spPr>
        <p:txBody>
          <a:bodyPr/>
          <a:lstStyle/>
          <a:p>
            <a:r>
              <a:t>Computational chemistry software package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Quantum chemistry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Molecular dynamics</a:t>
            </a:r>
          </a:p>
          <a:p>
            <a:r>
              <a:t>Designed for large-scale supercomputers</a:t>
            </a:r>
          </a:p>
          <a:p>
            <a:r>
              <a:t>Developed at the EMSL at PNNL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EMSL: Environmental Molecular Sciences Laboratory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PNNL: Pacific Northwest National Lab</a:t>
            </a:r>
          </a:p>
          <a:p>
            <a:r>
              <a:t>URL: http://www.nwchem-sw.org</a:t>
            </a:r>
          </a:p>
        </p:txBody>
      </p:sp>
      <p:sp>
        <p:nvSpPr>
          <p:cNvPr id="974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itle 4"/>
          <p:cNvSpPr txBox="1">
            <a:spLocks noGrp="1"/>
          </p:cNvSpPr>
          <p:nvPr>
            <p:ph type="title"/>
          </p:nvPr>
        </p:nvSpPr>
        <p:spPr>
          <a:xfrm>
            <a:off x="335359" y="365125"/>
            <a:ext cx="11521282" cy="1325563"/>
          </a:xfrm>
          <a:prstGeom prst="rect">
            <a:avLst/>
          </a:prstGeom>
        </p:spPr>
        <p:txBody>
          <a:bodyPr/>
          <a:lstStyle/>
          <a:p>
            <a:r>
              <a:t>Finding Offload Candidates </a:t>
            </a:r>
          </a:p>
        </p:txBody>
      </p:sp>
      <p:sp>
        <p:nvSpPr>
          <p:cNvPr id="97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335359" y="1825624"/>
            <a:ext cx="11521282" cy="4699719"/>
          </a:xfrm>
          <a:prstGeom prst="rect">
            <a:avLst/>
          </a:prstGeom>
        </p:spPr>
        <p:txBody>
          <a:bodyPr/>
          <a:lstStyle/>
          <a:p>
            <a:r>
              <a:t>Requirements for offload candidates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Compute-intensive code regions (kernels)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Highly parallel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Compute scaling stronger than data transfer, </a:t>
            </a:r>
            <a:br/>
            <a:r>
              <a:t>e.g., compute O(n</a:t>
            </a:r>
            <a:r>
              <a:rPr baseline="30000"/>
              <a:t>3</a:t>
            </a:r>
            <a:r>
              <a:t>) vs. data size 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978" name="Slide Number Placeholder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10" name="Textplatzhalter 1"/>
          <p:cNvSpPr txBox="1"/>
          <p:nvPr/>
        </p:nvSpPr>
        <p:spPr>
          <a:xfrm>
            <a:off x="44999" y="1986404"/>
            <a:ext cx="12101402" cy="65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spcBef>
                <a:spcPts val="800"/>
              </a:spcBef>
              <a:defRPr sz="4400" b="1" i="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Title 3"/>
          <p:cNvSpPr txBox="1">
            <a:spLocks noGrp="1"/>
          </p:cNvSpPr>
          <p:nvPr>
            <p:ph type="title"/>
          </p:nvPr>
        </p:nvSpPr>
        <p:spPr>
          <a:xfrm>
            <a:off x="335359" y="365125"/>
            <a:ext cx="11521282" cy="1325563"/>
          </a:xfrm>
          <a:prstGeom prst="rect">
            <a:avLst/>
          </a:prstGeom>
        </p:spPr>
        <p:txBody>
          <a:bodyPr/>
          <a:lstStyle/>
          <a:p>
            <a:r>
              <a:t>Example Kernel (1 of 27 in total)</a:t>
            </a:r>
          </a:p>
        </p:txBody>
      </p:sp>
      <p:sp>
        <p:nvSpPr>
          <p:cNvPr id="98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35359" y="1825625"/>
            <a:ext cx="5684442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2" name="Content Placeholder 7"/>
          <p:cNvSpPr txBox="1"/>
          <p:nvPr/>
        </p:nvSpPr>
        <p:spPr>
          <a:xfrm>
            <a:off x="6520605" y="1825625"/>
            <a:ext cx="5146299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75000"/>
              <a:buChar char="■"/>
              <a:defRPr sz="21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All kernels have the same structure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5000"/>
              <a:buChar char="■"/>
              <a:defRPr sz="21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7 perfectly nested loops 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5000"/>
              <a:buChar char="■"/>
              <a:defRPr sz="21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Some kernels contain inner product loop (then, 6 perfectly nested loops)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5000"/>
              <a:buChar char="■"/>
              <a:defRPr sz="21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Trip count per loop is equal to “tile size” (20-30 in production)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5000"/>
              <a:buChar char="■"/>
              <a:defRPr sz="21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Naïve data allocation (tile size 24)</a:t>
            </a:r>
            <a:endParaRPr sz="2800"/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SzPct val="100000"/>
              <a:buChar char="▪"/>
              <a:tabLst>
                <a:tab pos="2032000" algn="l"/>
              </a:tabLst>
              <a:defRPr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Per-array transfer for each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t> construct</a:t>
            </a:r>
            <a:endParaRPr sz="2400"/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SzPct val="100000"/>
              <a:buChar char="▪"/>
              <a:tabLst>
                <a:tab pos="2032000" algn="l"/>
              </a:tabLst>
              <a:defRPr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triplesx: 	1458 MB</a:t>
            </a:r>
            <a:endParaRPr sz="2400"/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SzPct val="100000"/>
              <a:buChar char="▪"/>
              <a:tabLst>
                <a:tab pos="2032000" algn="l"/>
              </a:tabLst>
              <a:defRPr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t2sub, v2sub: 	2.5 MB each</a:t>
            </a:r>
          </a:p>
        </p:txBody>
      </p:sp>
      <p:grpSp>
        <p:nvGrpSpPr>
          <p:cNvPr id="985" name="Textfeld 4"/>
          <p:cNvGrpSpPr/>
          <p:nvPr/>
        </p:nvGrpSpPr>
        <p:grpSpPr>
          <a:xfrm>
            <a:off x="607484" y="1610700"/>
            <a:ext cx="5488518" cy="4663102"/>
            <a:chOff x="0" y="0"/>
            <a:chExt cx="5488516" cy="4663100"/>
          </a:xfrm>
        </p:grpSpPr>
        <p:sp>
          <p:nvSpPr>
            <p:cNvPr id="983" name="Rectangle"/>
            <p:cNvSpPr/>
            <p:nvPr/>
          </p:nvSpPr>
          <p:spPr>
            <a:xfrm>
              <a:off x="-1" y="-1"/>
              <a:ext cx="5488518" cy="466310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984" name="subroutine sd_t_d1_1(h3d,h2d,h1d,p6d,p5d,p4d,…"/>
            <p:cNvSpPr txBox="1"/>
            <p:nvPr/>
          </p:nvSpPr>
          <p:spPr>
            <a:xfrm>
              <a:off x="-1" y="35999"/>
              <a:ext cx="5488518" cy="462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subroutine sd_t_d1_1(h3d,h2d,h1d,p6d,p5d,p4d,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1               h7d,triplesx,t2sub,v2sub)</a:t>
              </a:r>
            </a:p>
            <a:p>
              <a:pPr>
                <a:defRPr sz="12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     Declarations omitted.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double precision triplesx(h3d*h2d,h1d,p6d,p5d,p4d)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double precision t2sub(h7d,p4d,p5d,h1d)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double precision v2sub(h3d*h2d,p6d,h7d)</a:t>
              </a:r>
            </a:p>
            <a:p>
              <a:pPr>
                <a:defRPr sz="12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</a:t>
              </a:r>
              <a:r>
                <a:rPr>
                  <a:solidFill>
                    <a:srgbClr val="FD9208"/>
                  </a:solidFill>
                </a:rPr>
                <a:t>„presence?(triplesx,t2sub,v2sub)"</a:t>
              </a:r>
            </a:p>
            <a:p>
              <a:pPr>
                <a:defRPr sz="12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teams distribute parallel do private(p4,p5,p6,h2,h3,h1,h7)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p4=1,p4d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p5=1,p5d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p6=1,p6d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h1=1,h1d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h7=1,h7d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h2h3=1,h3d*h2d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triplesx(h2h3,h1,p6,p5,p4)=triplesx(h2h3,h1,p6,p5,p4)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1   - t2sub(h7,p4,p5,h1)*v2sub(h2h3,p6,h7)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end teams distribute parallel do</a:t>
              </a:r>
            </a:p>
            <a:p>
              <a:pPr>
                <a:defRPr sz="12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end target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subroutine</a:t>
              </a:r>
            </a:p>
          </p:txBody>
        </p:sp>
      </p:grpSp>
      <p:grpSp>
        <p:nvGrpSpPr>
          <p:cNvPr id="988" name="Speech Bubble: Rectangle with Corners Rounded 8"/>
          <p:cNvGrpSpPr/>
          <p:nvPr/>
        </p:nvGrpSpPr>
        <p:grpSpPr>
          <a:xfrm>
            <a:off x="1631509" y="2903518"/>
            <a:ext cx="3852776" cy="1142876"/>
            <a:chOff x="0" y="0"/>
            <a:chExt cx="3852774" cy="1142874"/>
          </a:xfrm>
        </p:grpSpPr>
        <p:sp>
          <p:nvSpPr>
            <p:cNvPr id="986" name="Shape"/>
            <p:cNvSpPr/>
            <p:nvPr/>
          </p:nvSpPr>
          <p:spPr>
            <a:xfrm>
              <a:off x="0" y="0"/>
              <a:ext cx="3852775" cy="1135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63" y="11933"/>
                  </a:moveTo>
                  <a:cubicBezTo>
                    <a:pt x="5663" y="10865"/>
                    <a:pt x="5918" y="10000"/>
                    <a:pt x="6233" y="10000"/>
                  </a:cubicBezTo>
                  <a:lnTo>
                    <a:pt x="8319" y="10000"/>
                  </a:lnTo>
                  <a:lnTo>
                    <a:pt x="0" y="0"/>
                  </a:lnTo>
                  <a:lnTo>
                    <a:pt x="12303" y="10000"/>
                  </a:lnTo>
                  <a:lnTo>
                    <a:pt x="21030" y="10000"/>
                  </a:lnTo>
                  <a:cubicBezTo>
                    <a:pt x="21345" y="10000"/>
                    <a:pt x="21600" y="10865"/>
                    <a:pt x="21600" y="11933"/>
                  </a:cubicBezTo>
                  <a:lnTo>
                    <a:pt x="21600" y="11933"/>
                  </a:lnTo>
                  <a:lnTo>
                    <a:pt x="21600" y="19667"/>
                  </a:lnTo>
                  <a:cubicBezTo>
                    <a:pt x="21600" y="20734"/>
                    <a:pt x="21345" y="21600"/>
                    <a:pt x="21030" y="21600"/>
                  </a:cubicBezTo>
                  <a:lnTo>
                    <a:pt x="6233" y="21600"/>
                  </a:lnTo>
                  <a:cubicBezTo>
                    <a:pt x="5918" y="21600"/>
                    <a:pt x="5663" y="20734"/>
                    <a:pt x="5663" y="19667"/>
                  </a:cubicBezTo>
                  <a:lnTo>
                    <a:pt x="5663" y="11933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7" name="1.5GB data transferred (host to device)"/>
            <p:cNvSpPr txBox="1"/>
            <p:nvPr/>
          </p:nvSpPr>
          <p:spPr>
            <a:xfrm>
              <a:off x="1085568" y="517687"/>
              <a:ext cx="2691730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1.5GB data transferred</a:t>
              </a:r>
              <a:br/>
              <a:r>
                <a:t>(host to device)</a:t>
              </a:r>
            </a:p>
          </p:txBody>
        </p:sp>
      </p:grpSp>
      <p:grpSp>
        <p:nvGrpSpPr>
          <p:cNvPr id="991" name="Speech Bubble: Rectangle with Corners Rounded 9"/>
          <p:cNvGrpSpPr/>
          <p:nvPr/>
        </p:nvGrpSpPr>
        <p:grpSpPr>
          <a:xfrm>
            <a:off x="1993060" y="4758169"/>
            <a:ext cx="3084826" cy="1176525"/>
            <a:chOff x="0" y="0"/>
            <a:chExt cx="3084824" cy="1176524"/>
          </a:xfrm>
        </p:grpSpPr>
        <p:sp>
          <p:nvSpPr>
            <p:cNvPr id="989" name="Shape"/>
            <p:cNvSpPr/>
            <p:nvPr/>
          </p:nvSpPr>
          <p:spPr>
            <a:xfrm>
              <a:off x="0" y="7793"/>
              <a:ext cx="3084825" cy="116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5" y="1878"/>
                  </a:moveTo>
                  <a:cubicBezTo>
                    <a:pt x="1695" y="841"/>
                    <a:pt x="2014" y="0"/>
                    <a:pt x="2407" y="0"/>
                  </a:cubicBezTo>
                  <a:lnTo>
                    <a:pt x="5013" y="0"/>
                  </a:lnTo>
                  <a:lnTo>
                    <a:pt x="20889" y="0"/>
                  </a:lnTo>
                  <a:cubicBezTo>
                    <a:pt x="21281" y="0"/>
                    <a:pt x="21600" y="841"/>
                    <a:pt x="21600" y="1878"/>
                  </a:cubicBezTo>
                  <a:lnTo>
                    <a:pt x="21600" y="9389"/>
                  </a:lnTo>
                  <a:cubicBezTo>
                    <a:pt x="21600" y="10426"/>
                    <a:pt x="21281" y="11266"/>
                    <a:pt x="20889" y="11266"/>
                  </a:cubicBezTo>
                  <a:lnTo>
                    <a:pt x="9989" y="11266"/>
                  </a:lnTo>
                  <a:lnTo>
                    <a:pt x="0" y="21600"/>
                  </a:lnTo>
                  <a:lnTo>
                    <a:pt x="5013" y="11266"/>
                  </a:lnTo>
                  <a:lnTo>
                    <a:pt x="2407" y="11266"/>
                  </a:lnTo>
                  <a:cubicBezTo>
                    <a:pt x="2014" y="11266"/>
                    <a:pt x="1695" y="10426"/>
                    <a:pt x="1695" y="9389"/>
                  </a:cubicBezTo>
                  <a:lnTo>
                    <a:pt x="1695" y="9389"/>
                  </a:lnTo>
                  <a:lnTo>
                    <a:pt x="1695" y="6572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0" name="1.5GB data transferred (device to host)"/>
            <p:cNvSpPr txBox="1"/>
            <p:nvPr/>
          </p:nvSpPr>
          <p:spPr>
            <a:xfrm>
              <a:off x="317617" y="0"/>
              <a:ext cx="2691730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1.5GB data transferred</a:t>
              </a:r>
              <a:br/>
              <a:r>
                <a:t>(device to host)</a:t>
              </a:r>
            </a:p>
          </p:txBody>
        </p:sp>
      </p:grpSp>
      <p:sp>
        <p:nvSpPr>
          <p:cNvPr id="992" name="Slide Number Placeholder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" grpId="1" build="p" bldLvl="5" animBg="1" advAuto="0"/>
      <p:bldP spid="988" grpId="2" animBg="1" advAuto="0"/>
      <p:bldP spid="991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itle 7"/>
          <p:cNvSpPr txBox="1">
            <a:spLocks noGrp="1"/>
          </p:cNvSpPr>
          <p:nvPr>
            <p:ph type="title"/>
          </p:nvPr>
        </p:nvSpPr>
        <p:spPr>
          <a:xfrm>
            <a:off x="335359" y="365125"/>
            <a:ext cx="11521282" cy="1325563"/>
          </a:xfrm>
          <a:prstGeom prst="rect">
            <a:avLst/>
          </a:prstGeom>
        </p:spPr>
        <p:txBody>
          <a:bodyPr/>
          <a:lstStyle/>
          <a:p>
            <a:r>
              <a:t>Invoking the Kernels / Data Management</a:t>
            </a:r>
          </a:p>
        </p:txBody>
      </p:sp>
      <p:sp>
        <p:nvSpPr>
          <p:cNvPr id="995" name="Content Placeholder 10"/>
          <p:cNvSpPr txBox="1">
            <a:spLocks noGrp="1"/>
          </p:cNvSpPr>
          <p:nvPr>
            <p:ph type="body" idx="1"/>
          </p:nvPr>
        </p:nvSpPr>
        <p:spPr>
          <a:xfrm>
            <a:off x="335359" y="1825624"/>
            <a:ext cx="11521282" cy="4699719"/>
          </a:xfrm>
          <a:prstGeom prst="rect">
            <a:avLst/>
          </a:prstGeom>
        </p:spPr>
        <p:txBody>
          <a:bodyPr/>
          <a:lstStyle/>
          <a:p>
            <a:r>
              <a:t>Simplified pseudo-code</a:t>
            </a:r>
          </a:p>
        </p:txBody>
      </p:sp>
      <p:sp>
        <p:nvSpPr>
          <p:cNvPr id="996" name="Content Placeholder 11"/>
          <p:cNvSpPr txBox="1"/>
          <p:nvPr/>
        </p:nvSpPr>
        <p:spPr>
          <a:xfrm>
            <a:off x="7941920" y="1825624"/>
            <a:ext cx="4204361" cy="434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75000"/>
              <a:buChar char="■"/>
              <a:defRPr sz="28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Reduced data transfers: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Char char="▪"/>
              <a:defRPr sz="24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triplesx: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SzPct val="100000"/>
              <a:buChar char="▪"/>
              <a:defRPr sz="20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allocated once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SzPct val="100000"/>
              <a:buChar char="▪"/>
              <a:defRPr sz="20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always kept on the target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Char char="▪"/>
              <a:defRPr sz="24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t2sub, v2sub: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SzPct val="100000"/>
              <a:buChar char="▪"/>
              <a:defRPr sz="20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allocated after comm.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SzPct val="100000"/>
              <a:buChar char="▪"/>
              <a:defRPr sz="20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kept for (multiple) kernel invocations</a:t>
            </a:r>
          </a:p>
        </p:txBody>
      </p:sp>
      <p:grpSp>
        <p:nvGrpSpPr>
          <p:cNvPr id="999" name="Textfeld 4"/>
          <p:cNvGrpSpPr/>
          <p:nvPr/>
        </p:nvGrpSpPr>
        <p:grpSpPr>
          <a:xfrm>
            <a:off x="607484" y="2348879"/>
            <a:ext cx="7215718" cy="4587682"/>
            <a:chOff x="0" y="0"/>
            <a:chExt cx="7215716" cy="4587680"/>
          </a:xfrm>
        </p:grpSpPr>
        <p:sp>
          <p:nvSpPr>
            <p:cNvPr id="997" name="Rectangle"/>
            <p:cNvSpPr/>
            <p:nvPr/>
          </p:nvSpPr>
          <p:spPr>
            <a:xfrm>
              <a:off x="0" y="0"/>
              <a:ext cx="7215717" cy="426720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07000"/>
                </a:lnSpc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8" name="!$omp target enter data map(alloc:triplesx(1:tr_size))…"/>
            <p:cNvSpPr txBox="1"/>
            <p:nvPr/>
          </p:nvSpPr>
          <p:spPr>
            <a:xfrm>
              <a:off x="0" y="36000"/>
              <a:ext cx="7215717" cy="455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enter data map(alloc:triplesx(1:tr_size))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     for all tiles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...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call zero_triplesx(triplesx)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do ...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  call comm_and_sort(t2sub, v2sub)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data map(to:t2sub(t2_size)) map(to:v2sub(v2_size))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  </a:t>
              </a:r>
              <a:r>
                <a:rPr>
                  <a:solidFill>
                    <a:srgbClr val="000000"/>
                  </a:solidFill>
                </a:rPr>
                <a:t>if (...) 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    call sd_t_d1_1(h3d,h2d,h1d,p6d,p5d,p4d,h7,triplesx,t2sub,v2sub)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  end if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         same for sd_t_d1_2 until sd_t_d1_9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end data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</a:t>
              </a:r>
              <a:r>
                <a:rPr>
                  <a:solidFill>
                    <a:srgbClr val="000000"/>
                  </a:solidFill>
                </a:rPr>
                <a:t>end do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do ...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         Similar structure for sd_t_d2_1 until sd_t_d2_9, incl. target data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end do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call sum_energy(energy, triplesx)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exit data map(release:triplesx(1:size))</a:t>
              </a:r>
            </a:p>
          </p:txBody>
        </p:sp>
      </p:grpSp>
      <p:grpSp>
        <p:nvGrpSpPr>
          <p:cNvPr id="1002" name="Speech Bubble: Rectangle with Corners Rounded 9"/>
          <p:cNvGrpSpPr/>
          <p:nvPr/>
        </p:nvGrpSpPr>
        <p:grpSpPr>
          <a:xfrm>
            <a:off x="3973064" y="2582098"/>
            <a:ext cx="3805275" cy="1095376"/>
            <a:chOff x="0" y="0"/>
            <a:chExt cx="3805273" cy="1095374"/>
          </a:xfrm>
        </p:grpSpPr>
        <p:sp>
          <p:nvSpPr>
            <p:cNvPr id="1000" name="Shape"/>
            <p:cNvSpPr/>
            <p:nvPr/>
          </p:nvSpPr>
          <p:spPr>
            <a:xfrm>
              <a:off x="0" y="0"/>
              <a:ext cx="3805274" cy="1087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64" y="11511"/>
                  </a:moveTo>
                  <a:cubicBezTo>
                    <a:pt x="5464" y="10396"/>
                    <a:pt x="5722" y="9493"/>
                    <a:pt x="6041" y="9493"/>
                  </a:cubicBezTo>
                  <a:lnTo>
                    <a:pt x="8153" y="9493"/>
                  </a:lnTo>
                  <a:lnTo>
                    <a:pt x="0" y="0"/>
                  </a:lnTo>
                  <a:lnTo>
                    <a:pt x="12187" y="9493"/>
                  </a:lnTo>
                  <a:lnTo>
                    <a:pt x="21023" y="9493"/>
                  </a:lnTo>
                  <a:cubicBezTo>
                    <a:pt x="21342" y="9493"/>
                    <a:pt x="21600" y="10396"/>
                    <a:pt x="21600" y="11511"/>
                  </a:cubicBezTo>
                  <a:lnTo>
                    <a:pt x="21600" y="11511"/>
                  </a:lnTo>
                  <a:lnTo>
                    <a:pt x="21600" y="19582"/>
                  </a:lnTo>
                  <a:cubicBezTo>
                    <a:pt x="21600" y="20697"/>
                    <a:pt x="21342" y="21600"/>
                    <a:pt x="21023" y="21600"/>
                  </a:cubicBezTo>
                  <a:lnTo>
                    <a:pt x="6041" y="21600"/>
                  </a:lnTo>
                  <a:cubicBezTo>
                    <a:pt x="5722" y="21600"/>
                    <a:pt x="5464" y="20697"/>
                    <a:pt x="5464" y="19582"/>
                  </a:cubicBezTo>
                  <a:lnTo>
                    <a:pt x="5464" y="11511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01" name="Allocate 1.5GB data once, stays on device."/>
            <p:cNvSpPr txBox="1"/>
            <p:nvPr/>
          </p:nvSpPr>
          <p:spPr>
            <a:xfrm>
              <a:off x="1038067" y="470187"/>
              <a:ext cx="2691730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Allocate 1.5GB data once, stays on device.</a:t>
              </a:r>
            </a:p>
          </p:txBody>
        </p:sp>
      </p:grpSp>
      <p:grpSp>
        <p:nvGrpSpPr>
          <p:cNvPr id="1005" name="Speech Bubble: Rectangle with Corners Rounded 12"/>
          <p:cNvGrpSpPr/>
          <p:nvPr/>
        </p:nvGrpSpPr>
        <p:grpSpPr>
          <a:xfrm>
            <a:off x="4020654" y="3889049"/>
            <a:ext cx="4208946" cy="1261625"/>
            <a:chOff x="0" y="0"/>
            <a:chExt cx="4208945" cy="1261624"/>
          </a:xfrm>
        </p:grpSpPr>
        <p:sp>
          <p:nvSpPr>
            <p:cNvPr id="1003" name="Shape"/>
            <p:cNvSpPr/>
            <p:nvPr/>
          </p:nvSpPr>
          <p:spPr>
            <a:xfrm>
              <a:off x="0" y="0"/>
              <a:ext cx="4208946" cy="125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72" y="12849"/>
                  </a:moveTo>
                  <a:cubicBezTo>
                    <a:pt x="3872" y="11882"/>
                    <a:pt x="4106" y="11098"/>
                    <a:pt x="4394" y="11098"/>
                  </a:cubicBezTo>
                  <a:lnTo>
                    <a:pt x="6827" y="11098"/>
                  </a:lnTo>
                  <a:lnTo>
                    <a:pt x="0" y="0"/>
                  </a:lnTo>
                  <a:lnTo>
                    <a:pt x="11259" y="11098"/>
                  </a:lnTo>
                  <a:lnTo>
                    <a:pt x="21079" y="11098"/>
                  </a:lnTo>
                  <a:cubicBezTo>
                    <a:pt x="21367" y="11098"/>
                    <a:pt x="21600" y="11882"/>
                    <a:pt x="21600" y="12849"/>
                  </a:cubicBezTo>
                  <a:lnTo>
                    <a:pt x="21600" y="12849"/>
                  </a:lnTo>
                  <a:lnTo>
                    <a:pt x="21600" y="19850"/>
                  </a:lnTo>
                  <a:cubicBezTo>
                    <a:pt x="21600" y="20816"/>
                    <a:pt x="21367" y="21600"/>
                    <a:pt x="21079" y="21600"/>
                  </a:cubicBezTo>
                  <a:lnTo>
                    <a:pt x="4394" y="21600"/>
                  </a:lnTo>
                  <a:cubicBezTo>
                    <a:pt x="4106" y="21600"/>
                    <a:pt x="3872" y="20816"/>
                    <a:pt x="3872" y="19850"/>
                  </a:cubicBezTo>
                  <a:lnTo>
                    <a:pt x="3872" y="12849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04" name="Update 2x2.5MB of data for (potentially) multiple kernels."/>
            <p:cNvSpPr txBox="1"/>
            <p:nvPr/>
          </p:nvSpPr>
          <p:spPr>
            <a:xfrm>
              <a:off x="830023" y="636437"/>
              <a:ext cx="3303444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Update 2x2.5MB of data for (potentially) multiple kernels.</a:t>
              </a:r>
            </a:p>
          </p:txBody>
        </p:sp>
      </p:grpSp>
      <p:sp>
        <p:nvSpPr>
          <p:cNvPr id="1006" name="Slide Number Placeholder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" grpId="2" build="p" bldLvl="5" animBg="1" advAuto="0"/>
      <p:bldP spid="1002" grpId="1" animBg="1" advAuto="0"/>
      <p:bldP spid="1005" grpId="3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Title 7"/>
          <p:cNvSpPr txBox="1">
            <a:spLocks noGrp="1"/>
          </p:cNvSpPr>
          <p:nvPr>
            <p:ph type="title"/>
          </p:nvPr>
        </p:nvSpPr>
        <p:spPr>
          <a:xfrm>
            <a:off x="335359" y="365125"/>
            <a:ext cx="11521282" cy="1325563"/>
          </a:xfrm>
          <a:prstGeom prst="rect">
            <a:avLst/>
          </a:prstGeom>
        </p:spPr>
        <p:txBody>
          <a:bodyPr/>
          <a:lstStyle/>
          <a:p>
            <a:r>
              <a:t>Invoking the Kernels / Data Management</a:t>
            </a:r>
          </a:p>
        </p:txBody>
      </p:sp>
      <p:sp>
        <p:nvSpPr>
          <p:cNvPr id="1009" name="Content Placeholder 10"/>
          <p:cNvSpPr txBox="1">
            <a:spLocks noGrp="1"/>
          </p:cNvSpPr>
          <p:nvPr>
            <p:ph type="body" idx="1"/>
          </p:nvPr>
        </p:nvSpPr>
        <p:spPr>
          <a:xfrm>
            <a:off x="335359" y="1825624"/>
            <a:ext cx="11521282" cy="4699719"/>
          </a:xfrm>
          <a:prstGeom prst="rect">
            <a:avLst/>
          </a:prstGeom>
        </p:spPr>
        <p:txBody>
          <a:bodyPr/>
          <a:lstStyle/>
          <a:p>
            <a:r>
              <a:t>Simplified pseudo-code</a:t>
            </a:r>
          </a:p>
        </p:txBody>
      </p:sp>
      <p:grpSp>
        <p:nvGrpSpPr>
          <p:cNvPr id="1012" name="Textfeld 4"/>
          <p:cNvGrpSpPr/>
          <p:nvPr/>
        </p:nvGrpSpPr>
        <p:grpSpPr>
          <a:xfrm>
            <a:off x="607484" y="2350799"/>
            <a:ext cx="7215718" cy="4587682"/>
            <a:chOff x="0" y="0"/>
            <a:chExt cx="7215716" cy="4587680"/>
          </a:xfrm>
        </p:grpSpPr>
        <p:sp>
          <p:nvSpPr>
            <p:cNvPr id="1010" name="Rectangle"/>
            <p:cNvSpPr/>
            <p:nvPr/>
          </p:nvSpPr>
          <p:spPr>
            <a:xfrm>
              <a:off x="0" y="0"/>
              <a:ext cx="7215717" cy="426720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07000"/>
                </a:lnSpc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11" name="!$omp target enter data map(alloc:triplesx(1:tr_size))…"/>
            <p:cNvSpPr txBox="1"/>
            <p:nvPr/>
          </p:nvSpPr>
          <p:spPr>
            <a:xfrm>
              <a:off x="0" y="36000"/>
              <a:ext cx="7215717" cy="455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enter data map(alloc:triplesx(1:tr_size))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     for all tiles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...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call zero_triplesx(triplesx)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do ...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  call comm_and_sort(t2sub, v2sub)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data map(to:t2sub(t2_size)) map(to:v2sub(v2_size))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  </a:t>
              </a:r>
              <a:r>
                <a:rPr>
                  <a:solidFill>
                    <a:srgbClr val="000000"/>
                  </a:solidFill>
                </a:rPr>
                <a:t>if (...) 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    call sd_t_d1_1(h3d,h2d,h1d,p6d,p5d,p4d,h7,triplesx,t2sub,v2sub)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  end if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         same for sd_t_d1_2 until sd_t_d1_9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end data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</a:t>
              </a:r>
              <a:r>
                <a:rPr>
                  <a:solidFill>
                    <a:srgbClr val="000000"/>
                  </a:solidFill>
                </a:rPr>
                <a:t>end do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do ...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         Similar structure for sd_t_d2_1 until sd_t_d2_9, incl. target data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end do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 call sum_energy(energy, triplesx)</a:t>
              </a:r>
            </a:p>
            <a:p>
              <a:pPr>
                <a:lnSpc>
                  <a:spcPct val="107000"/>
                </a:lnSpc>
                <a:defRPr sz="13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lnSpc>
                  <a:spcPct val="107000"/>
                </a:lnSpc>
                <a:defRPr sz="13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exit data map(release:triplesx(1:size))</a:t>
              </a:r>
            </a:p>
          </p:txBody>
        </p:sp>
      </p:grpSp>
      <p:grpSp>
        <p:nvGrpSpPr>
          <p:cNvPr id="1015" name="Speech Bubble: Rectangle with Corners Rounded 9"/>
          <p:cNvGrpSpPr/>
          <p:nvPr/>
        </p:nvGrpSpPr>
        <p:grpSpPr>
          <a:xfrm>
            <a:off x="3979888" y="2593717"/>
            <a:ext cx="3805275" cy="1095376"/>
            <a:chOff x="0" y="0"/>
            <a:chExt cx="3805273" cy="1095374"/>
          </a:xfrm>
        </p:grpSpPr>
        <p:sp>
          <p:nvSpPr>
            <p:cNvPr id="1013" name="Shape"/>
            <p:cNvSpPr/>
            <p:nvPr/>
          </p:nvSpPr>
          <p:spPr>
            <a:xfrm>
              <a:off x="0" y="0"/>
              <a:ext cx="3805274" cy="1087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64" y="11511"/>
                  </a:moveTo>
                  <a:cubicBezTo>
                    <a:pt x="5464" y="10396"/>
                    <a:pt x="5722" y="9493"/>
                    <a:pt x="6041" y="9493"/>
                  </a:cubicBezTo>
                  <a:lnTo>
                    <a:pt x="8153" y="9493"/>
                  </a:lnTo>
                  <a:lnTo>
                    <a:pt x="0" y="0"/>
                  </a:lnTo>
                  <a:lnTo>
                    <a:pt x="12187" y="9493"/>
                  </a:lnTo>
                  <a:lnTo>
                    <a:pt x="21023" y="9493"/>
                  </a:lnTo>
                  <a:cubicBezTo>
                    <a:pt x="21342" y="9493"/>
                    <a:pt x="21600" y="10396"/>
                    <a:pt x="21600" y="11511"/>
                  </a:cubicBezTo>
                  <a:lnTo>
                    <a:pt x="21600" y="11511"/>
                  </a:lnTo>
                  <a:lnTo>
                    <a:pt x="21600" y="19582"/>
                  </a:lnTo>
                  <a:cubicBezTo>
                    <a:pt x="21600" y="20697"/>
                    <a:pt x="21342" y="21600"/>
                    <a:pt x="21023" y="21600"/>
                  </a:cubicBezTo>
                  <a:lnTo>
                    <a:pt x="6041" y="21600"/>
                  </a:lnTo>
                  <a:cubicBezTo>
                    <a:pt x="5722" y="21600"/>
                    <a:pt x="5464" y="20697"/>
                    <a:pt x="5464" y="19582"/>
                  </a:cubicBezTo>
                  <a:lnTo>
                    <a:pt x="5464" y="11511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14" name="Allocate 1.5GB data once, stays on device."/>
            <p:cNvSpPr txBox="1"/>
            <p:nvPr/>
          </p:nvSpPr>
          <p:spPr>
            <a:xfrm>
              <a:off x="1038067" y="470187"/>
              <a:ext cx="2691730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Allocate 1.5GB data once, stays on device.</a:t>
              </a:r>
            </a:p>
          </p:txBody>
        </p:sp>
      </p:grpSp>
      <p:grpSp>
        <p:nvGrpSpPr>
          <p:cNvPr id="1018" name="Speech Bubble: Rectangle with Corners Rounded 12"/>
          <p:cNvGrpSpPr/>
          <p:nvPr/>
        </p:nvGrpSpPr>
        <p:grpSpPr>
          <a:xfrm>
            <a:off x="4027478" y="3900668"/>
            <a:ext cx="4208947" cy="1261625"/>
            <a:chOff x="0" y="0"/>
            <a:chExt cx="4208945" cy="1261624"/>
          </a:xfrm>
        </p:grpSpPr>
        <p:sp>
          <p:nvSpPr>
            <p:cNvPr id="1016" name="Shape"/>
            <p:cNvSpPr/>
            <p:nvPr/>
          </p:nvSpPr>
          <p:spPr>
            <a:xfrm>
              <a:off x="0" y="0"/>
              <a:ext cx="4208946" cy="125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72" y="12849"/>
                  </a:moveTo>
                  <a:cubicBezTo>
                    <a:pt x="3872" y="11882"/>
                    <a:pt x="4106" y="11098"/>
                    <a:pt x="4394" y="11098"/>
                  </a:cubicBezTo>
                  <a:lnTo>
                    <a:pt x="6827" y="11098"/>
                  </a:lnTo>
                  <a:lnTo>
                    <a:pt x="0" y="0"/>
                  </a:lnTo>
                  <a:lnTo>
                    <a:pt x="11259" y="11098"/>
                  </a:lnTo>
                  <a:lnTo>
                    <a:pt x="21079" y="11098"/>
                  </a:lnTo>
                  <a:cubicBezTo>
                    <a:pt x="21367" y="11098"/>
                    <a:pt x="21600" y="11882"/>
                    <a:pt x="21600" y="12849"/>
                  </a:cubicBezTo>
                  <a:lnTo>
                    <a:pt x="21600" y="12849"/>
                  </a:lnTo>
                  <a:lnTo>
                    <a:pt x="21600" y="19850"/>
                  </a:lnTo>
                  <a:cubicBezTo>
                    <a:pt x="21600" y="20816"/>
                    <a:pt x="21367" y="21600"/>
                    <a:pt x="21079" y="21600"/>
                  </a:cubicBezTo>
                  <a:lnTo>
                    <a:pt x="4394" y="21600"/>
                  </a:lnTo>
                  <a:cubicBezTo>
                    <a:pt x="4106" y="21600"/>
                    <a:pt x="3872" y="20816"/>
                    <a:pt x="3872" y="19850"/>
                  </a:cubicBezTo>
                  <a:lnTo>
                    <a:pt x="3872" y="12849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17" name="Update 2x2.5MB of data for (potentially) multiple kernels."/>
            <p:cNvSpPr txBox="1"/>
            <p:nvPr/>
          </p:nvSpPr>
          <p:spPr>
            <a:xfrm>
              <a:off x="830023" y="636437"/>
              <a:ext cx="3303444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Update 2x2.5MB of data for (potentially) multiple kernels.</a:t>
              </a:r>
            </a:p>
          </p:txBody>
        </p:sp>
      </p:grpSp>
      <p:sp>
        <p:nvSpPr>
          <p:cNvPr id="1019" name="Rectangle 4"/>
          <p:cNvSpPr/>
          <p:nvPr/>
        </p:nvSpPr>
        <p:spPr>
          <a:xfrm>
            <a:off x="2140424" y="4087698"/>
            <a:ext cx="1016001" cy="304801"/>
          </a:xfrm>
          <a:prstGeom prst="rect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0" name="Straight Connector 6"/>
          <p:cNvSpPr/>
          <p:nvPr/>
        </p:nvSpPr>
        <p:spPr>
          <a:xfrm flipV="1">
            <a:off x="2140424" y="1969483"/>
            <a:ext cx="4280002" cy="2129369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1" name="Straight Connector 14"/>
          <p:cNvSpPr/>
          <p:nvPr/>
        </p:nvSpPr>
        <p:spPr>
          <a:xfrm>
            <a:off x="2140425" y="4392498"/>
            <a:ext cx="4280001" cy="223520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2" name="Straight Connector 18"/>
          <p:cNvSpPr/>
          <p:nvPr/>
        </p:nvSpPr>
        <p:spPr>
          <a:xfrm flipV="1">
            <a:off x="3156424" y="1969483"/>
            <a:ext cx="8752518" cy="2118217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3" name="Straight Connector 21"/>
          <p:cNvSpPr/>
          <p:nvPr/>
        </p:nvSpPr>
        <p:spPr>
          <a:xfrm>
            <a:off x="3156424" y="4392498"/>
            <a:ext cx="8752517" cy="224147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026" name="Textfeld 4"/>
          <p:cNvGrpSpPr/>
          <p:nvPr/>
        </p:nvGrpSpPr>
        <p:grpSpPr>
          <a:xfrm>
            <a:off x="6420425" y="1964599"/>
            <a:ext cx="5488518" cy="4849301"/>
            <a:chOff x="0" y="0"/>
            <a:chExt cx="5488516" cy="4849300"/>
          </a:xfrm>
        </p:grpSpPr>
        <p:sp>
          <p:nvSpPr>
            <p:cNvPr id="1024" name="Rectangle"/>
            <p:cNvSpPr/>
            <p:nvPr/>
          </p:nvSpPr>
          <p:spPr>
            <a:xfrm>
              <a:off x="0" y="0"/>
              <a:ext cx="5488517" cy="4663101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1025" name="subroutine sd_t_d1_1(h3d,h2d,h1d,p6d,p5d,p4d,…"/>
            <p:cNvSpPr txBox="1"/>
            <p:nvPr/>
          </p:nvSpPr>
          <p:spPr>
            <a:xfrm>
              <a:off x="12700" y="48700"/>
              <a:ext cx="5463117" cy="480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subroutine sd_t_d1_1(h3d,h2d,h1d,p6d,p5d,p4d,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1               h7d,triplesx,t2sub,v2sub)</a:t>
              </a:r>
            </a:p>
            <a:p>
              <a:pPr>
                <a:defRPr sz="1200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     Declarations omitted.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double precision triplesx(h3d*h2d,h1d,p6d,p5d,p4d)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double precision t2sub(h7d,p4d,p5d,h1d)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double precision v2sub(h3d*h2d,p6d,h7d)</a:t>
              </a:r>
            </a:p>
            <a:p>
              <a:pPr>
                <a:defRPr sz="12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target </a:t>
              </a:r>
              <a:r>
                <a:rPr>
                  <a:solidFill>
                    <a:srgbClr val="FD9208"/>
                  </a:solidFill>
                </a:rPr>
                <a:t>„presence?(triplesx,t2sub,v2sub)"</a:t>
              </a:r>
            </a:p>
            <a:p>
              <a:pPr>
                <a:defRPr sz="12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teams distribute parallel do private(p4,p5,p6,h2,h3,h1,h7)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p4=1,p4d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p5=1,p5d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p6=1,p6d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h1=1,h1d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h7=1,h7d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do h2h3=1,h3d*h2d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 triplesx(h2h3,h1,p6,p5,p4)=triplesx(h2h3,h1,p6,p5,p4)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1   - t2sub(h7,p4,p5,h1)*v2sub(h2h3,p6,h7)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do</a:t>
              </a:r>
            </a:p>
            <a:p>
              <a:pPr>
                <a:defRPr sz="12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end teams distribute parallel do</a:t>
              </a:r>
            </a:p>
            <a:p>
              <a:pPr>
                <a:defRPr sz="1200">
                  <a:solidFill>
                    <a:srgbClr val="0071C5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!$omp end target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 end subroutine</a:t>
              </a:r>
            </a:p>
          </p:txBody>
        </p:sp>
      </p:grpSp>
      <p:grpSp>
        <p:nvGrpSpPr>
          <p:cNvPr id="1029" name="Speech Bubble: Rectangle with Corners Rounded 24"/>
          <p:cNvGrpSpPr/>
          <p:nvPr/>
        </p:nvGrpSpPr>
        <p:grpSpPr>
          <a:xfrm>
            <a:off x="8046025" y="3358929"/>
            <a:ext cx="4152800" cy="1706022"/>
            <a:chOff x="0" y="0"/>
            <a:chExt cx="4152798" cy="1706021"/>
          </a:xfrm>
        </p:grpSpPr>
        <p:sp>
          <p:nvSpPr>
            <p:cNvPr id="1027" name="Shape"/>
            <p:cNvSpPr/>
            <p:nvPr/>
          </p:nvSpPr>
          <p:spPr>
            <a:xfrm>
              <a:off x="0" y="0"/>
              <a:ext cx="4152799" cy="164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929"/>
                  </a:moveTo>
                  <a:cubicBezTo>
                    <a:pt x="0" y="11971"/>
                    <a:pt x="307" y="11194"/>
                    <a:pt x="686" y="11194"/>
                  </a:cubicBezTo>
                  <a:lnTo>
                    <a:pt x="3600" y="11194"/>
                  </a:lnTo>
                  <a:lnTo>
                    <a:pt x="561" y="0"/>
                  </a:lnTo>
                  <a:lnTo>
                    <a:pt x="9000" y="11194"/>
                  </a:lnTo>
                  <a:lnTo>
                    <a:pt x="20914" y="11194"/>
                  </a:lnTo>
                  <a:cubicBezTo>
                    <a:pt x="21293" y="11194"/>
                    <a:pt x="21600" y="11971"/>
                    <a:pt x="21600" y="12929"/>
                  </a:cubicBezTo>
                  <a:lnTo>
                    <a:pt x="21600" y="12929"/>
                  </a:lnTo>
                  <a:lnTo>
                    <a:pt x="21600" y="19866"/>
                  </a:lnTo>
                  <a:cubicBezTo>
                    <a:pt x="21600" y="20824"/>
                    <a:pt x="21293" y="21600"/>
                    <a:pt x="20914" y="21600"/>
                  </a:cubicBezTo>
                  <a:lnTo>
                    <a:pt x="686" y="21600"/>
                  </a:lnTo>
                  <a:cubicBezTo>
                    <a:pt x="307" y="21600"/>
                    <a:pt x="0" y="20824"/>
                    <a:pt x="0" y="19866"/>
                  </a:cubicBezTo>
                  <a:lnTo>
                    <a:pt x="0" y="12929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8" name="Presence check determines that arrays have been allocated in the device data environment already."/>
            <p:cNvSpPr txBox="1"/>
            <p:nvPr/>
          </p:nvSpPr>
          <p:spPr>
            <a:xfrm>
              <a:off x="84362" y="788734"/>
              <a:ext cx="3984074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Presence check determines that arrays have been allocated in the device data environment already.</a:t>
              </a:r>
            </a:p>
          </p:txBody>
        </p:sp>
      </p:grpSp>
      <p:sp>
        <p:nvSpPr>
          <p:cNvPr id="1030" name="Slide Number Placeholder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033" name="Titel 1"/>
          <p:cNvSpPr txBox="1"/>
          <p:nvPr/>
        </p:nvSpPr>
        <p:spPr>
          <a:xfrm>
            <a:off x="1568879" y="765000"/>
            <a:ext cx="9053642" cy="789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400" b="1" spc="-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Programming OpenMP</a:t>
            </a:r>
          </a:p>
        </p:txBody>
      </p:sp>
      <p:sp>
        <p:nvSpPr>
          <p:cNvPr id="1034" name="Inhaltsplatzhalter 3"/>
          <p:cNvSpPr txBox="1"/>
          <p:nvPr/>
        </p:nvSpPr>
        <p:spPr>
          <a:xfrm>
            <a:off x="1568880" y="3496679"/>
            <a:ext cx="4050001" cy="87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800" b="1" spc="-1">
                <a:latin typeface="Calibri"/>
                <a:ea typeface="Calibri"/>
                <a:cs typeface="Calibri"/>
                <a:sym typeface="Calibri"/>
              </a:defRPr>
            </a:pPr>
            <a:r>
              <a:t>Christian Terboven</a:t>
            </a:r>
          </a:p>
          <a:p>
            <a:pPr>
              <a:defRPr sz="2800" spc="-1">
                <a:latin typeface="Calibri"/>
                <a:ea typeface="Calibri"/>
                <a:cs typeface="Calibri"/>
                <a:sym typeface="Calibri"/>
              </a:defRPr>
            </a:pPr>
            <a:r>
              <a:t>Michael Klemm</a:t>
            </a:r>
          </a:p>
        </p:txBody>
      </p:sp>
      <p:sp>
        <p:nvSpPr>
          <p:cNvPr id="1035" name="Inhaltsplatzhalter 2"/>
          <p:cNvSpPr txBox="1"/>
          <p:nvPr/>
        </p:nvSpPr>
        <p:spPr>
          <a:xfrm>
            <a:off x="1568879" y="1916279"/>
            <a:ext cx="9053642" cy="60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spcBef>
                <a:spcPts val="700"/>
              </a:spcBef>
              <a:defRPr sz="4000" b="1" i="1" spc="-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OpenMP and MPI</a:t>
            </a:r>
          </a:p>
        </p:txBody>
      </p:sp>
      <p:grpSp>
        <p:nvGrpSpPr>
          <p:cNvPr id="1038" name="TextBox 5"/>
          <p:cNvGrpSpPr/>
          <p:nvPr/>
        </p:nvGrpSpPr>
        <p:grpSpPr>
          <a:xfrm>
            <a:off x="6948360" y="11195280"/>
            <a:ext cx="6300001" cy="476281"/>
            <a:chOff x="0" y="0"/>
            <a:chExt cx="6299999" cy="476279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6300000" cy="47628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pc="-1"/>
              </a:pPr>
              <a:endParaRPr/>
            </a:p>
          </p:txBody>
        </p:sp>
        <p:sp>
          <p:nvSpPr>
            <p:cNvPr id="1037" name="Members of the OpenMP Language Committee"/>
            <p:cNvSpPr txBox="1"/>
            <p:nvPr/>
          </p:nvSpPr>
          <p:spPr>
            <a:xfrm>
              <a:off x="45000" y="0"/>
              <a:ext cx="6210001" cy="331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pc="-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Members of the OpenMP Language Committee</a:t>
              </a:r>
            </a:p>
          </p:txBody>
        </p:sp>
      </p:grpSp>
      <p:pic>
        <p:nvPicPr>
          <p:cNvPr id="103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239" y="3573360"/>
            <a:ext cx="1468801" cy="395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0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440" y="4069079"/>
            <a:ext cx="1508401" cy="39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1043" name="Text Placeholder 1"/>
          <p:cNvSpPr txBox="1"/>
          <p:nvPr/>
        </p:nvSpPr>
        <p:spPr>
          <a:xfrm>
            <a:off x="957239" y="2670404"/>
            <a:ext cx="11189522" cy="65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spcBef>
                <a:spcPts val="800"/>
              </a:spcBef>
              <a:defRPr sz="4400" b="1" spc="-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Motivation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1046" name="Text Placeholder 1"/>
          <p:cNvSpPr txBox="1"/>
          <p:nvPr/>
        </p:nvSpPr>
        <p:spPr>
          <a:xfrm>
            <a:off x="335879" y="1124999"/>
            <a:ext cx="1151964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3080" indent="-342719">
              <a:spcBef>
                <a:spcPts val="500"/>
              </a:spcBef>
              <a:buClr>
                <a:srgbClr val="0067A6"/>
              </a:buClr>
              <a:buSzPct val="100000"/>
              <a:buChar char="■"/>
              <a:defRPr sz="2800" spc="-1"/>
            </a:lvl1pPr>
          </a:lstStyle>
          <a:p>
            <a:r>
              <a:t>Increasing number of cores per node</a:t>
            </a:r>
          </a:p>
        </p:txBody>
      </p:sp>
      <p:sp>
        <p:nvSpPr>
          <p:cNvPr id="1047" name="Text Placeholder 2"/>
          <p:cNvSpPr txBox="1"/>
          <p:nvPr/>
        </p:nvSpPr>
        <p:spPr>
          <a:xfrm>
            <a:off x="284399" y="212368"/>
            <a:ext cx="9510842" cy="60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spcBef>
                <a:spcPts val="700"/>
              </a:spcBef>
              <a:defRPr sz="4000" b="1" spc="-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Motivation for hybrid programming</a:t>
            </a:r>
          </a:p>
        </p:txBody>
      </p:sp>
      <p:pic>
        <p:nvPicPr>
          <p:cNvPr id="104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718187"/>
            <a:ext cx="10563226" cy="429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1051" name="Textplatzhalter 6"/>
          <p:cNvSpPr txBox="1">
            <a:spLocks noGrp="1"/>
          </p:cNvSpPr>
          <p:nvPr>
            <p:ph type="body" idx="1"/>
          </p:nvPr>
        </p:nvSpPr>
        <p:spPr>
          <a:xfrm>
            <a:off x="373038" y="1151998"/>
            <a:ext cx="11484000" cy="4595659"/>
          </a:xfrm>
          <a:prstGeom prst="rect">
            <a:avLst/>
          </a:prstGeom>
        </p:spPr>
        <p:txBody>
          <a:bodyPr/>
          <a:lstStyle/>
          <a:p>
            <a:r>
              <a:t>(Hierarchical) mixing of different programming paradigms</a:t>
            </a:r>
          </a:p>
        </p:txBody>
      </p:sp>
      <p:sp>
        <p:nvSpPr>
          <p:cNvPr id="1052" name="Titel 4"/>
          <p:cNvSpPr txBox="1">
            <a:spLocks noGrp="1"/>
          </p:cNvSpPr>
          <p:nvPr>
            <p:ph type="title"/>
          </p:nvPr>
        </p:nvSpPr>
        <p:spPr>
          <a:xfrm>
            <a:off x="384000" y="201600"/>
            <a:ext cx="11484000" cy="543601"/>
          </a:xfrm>
          <a:prstGeom prst="rect">
            <a:avLst/>
          </a:prstGeom>
        </p:spPr>
        <p:txBody>
          <a:bodyPr/>
          <a:lstStyle/>
          <a:p>
            <a:r>
              <a:t>Hybrid programming</a:t>
            </a:r>
          </a:p>
        </p:txBody>
      </p:sp>
      <p:grpSp>
        <p:nvGrpSpPr>
          <p:cNvPr id="1058" name="Curved Up Arrow 5"/>
          <p:cNvGrpSpPr/>
          <p:nvPr/>
        </p:nvGrpSpPr>
        <p:grpSpPr>
          <a:xfrm>
            <a:off x="3791744" y="4869160"/>
            <a:ext cx="4628451" cy="1008135"/>
            <a:chOff x="0" y="0"/>
            <a:chExt cx="4628449" cy="1008134"/>
          </a:xfrm>
        </p:grpSpPr>
        <p:grpSp>
          <p:nvGrpSpPr>
            <p:cNvPr id="1056" name="Group"/>
            <p:cNvGrpSpPr/>
            <p:nvPr/>
          </p:nvGrpSpPr>
          <p:grpSpPr>
            <a:xfrm>
              <a:off x="0" y="0"/>
              <a:ext cx="4600098" cy="1008135"/>
              <a:chOff x="0" y="0"/>
              <a:chExt cx="4600097" cy="1008134"/>
            </a:xfrm>
          </p:grpSpPr>
          <p:sp>
            <p:nvSpPr>
              <p:cNvPr id="1053" name="Shape"/>
              <p:cNvSpPr/>
              <p:nvPr/>
            </p:nvSpPr>
            <p:spPr>
              <a:xfrm>
                <a:off x="0" y="0"/>
                <a:ext cx="4600098" cy="1008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67" extrusionOk="0">
                    <a:moveTo>
                      <a:pt x="20794" y="0"/>
                    </a:moveTo>
                    <a:lnTo>
                      <a:pt x="21600" y="5693"/>
                    </a:lnTo>
                    <a:lnTo>
                      <a:pt x="21108" y="5693"/>
                    </a:lnTo>
                    <a:cubicBezTo>
                      <a:pt x="19816" y="15246"/>
                      <a:pt x="15490" y="21600"/>
                      <a:pt x="10743" y="20917"/>
                    </a:cubicBezTo>
                    <a:lnTo>
                      <a:pt x="10743" y="20917"/>
                    </a:lnTo>
                    <a:cubicBezTo>
                      <a:pt x="14978" y="20308"/>
                      <a:pt x="18572" y="14215"/>
                      <a:pt x="19725" y="5693"/>
                    </a:cubicBezTo>
                    <a:lnTo>
                      <a:pt x="19233" y="5693"/>
                    </a:lnTo>
                    <a:close/>
                    <a:moveTo>
                      <a:pt x="10051" y="20967"/>
                    </a:moveTo>
                    <a:cubicBezTo>
                      <a:pt x="4500" y="20967"/>
                      <a:pt x="0" y="11580"/>
                      <a:pt x="0" y="0"/>
                    </a:cubicBezTo>
                    <a:lnTo>
                      <a:pt x="1383" y="0"/>
                    </a:lnTo>
                    <a:cubicBezTo>
                      <a:pt x="1383" y="11580"/>
                      <a:pt x="5884" y="20967"/>
                      <a:pt x="11435" y="20967"/>
                    </a:cubicBezTo>
                    <a:close/>
                  </a:path>
                </a:pathLst>
              </a:custGeom>
              <a:solidFill>
                <a:srgbClr val="00549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54" name="Shape"/>
              <p:cNvSpPr/>
              <p:nvPr/>
            </p:nvSpPr>
            <p:spPr>
              <a:xfrm>
                <a:off x="0" y="0"/>
                <a:ext cx="2435213" cy="10081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7" y="21600"/>
                    </a:moveTo>
                    <a:cubicBezTo>
                      <a:pt x="8501" y="21600"/>
                      <a:pt x="0" y="11929"/>
                      <a:pt x="0" y="0"/>
                    </a:cubicBezTo>
                    <a:lnTo>
                      <a:pt x="2613" y="0"/>
                    </a:lnTo>
                    <a:cubicBezTo>
                      <a:pt x="2613" y="11929"/>
                      <a:pt x="11114" y="21600"/>
                      <a:pt x="21600" y="2160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55" name="Line"/>
              <p:cNvSpPr/>
              <p:nvPr/>
            </p:nvSpPr>
            <p:spPr>
              <a:xfrm>
                <a:off x="0" y="0"/>
                <a:ext cx="4600098" cy="10081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43" y="21549"/>
                    </a:moveTo>
                    <a:lnTo>
                      <a:pt x="10743" y="21549"/>
                    </a:lnTo>
                    <a:cubicBezTo>
                      <a:pt x="14978" y="20921"/>
                      <a:pt x="18572" y="14644"/>
                      <a:pt x="19725" y="5865"/>
                    </a:cubicBezTo>
                    <a:lnTo>
                      <a:pt x="19233" y="5865"/>
                    </a:lnTo>
                    <a:lnTo>
                      <a:pt x="20794" y="0"/>
                    </a:lnTo>
                    <a:lnTo>
                      <a:pt x="21600" y="5865"/>
                    </a:lnTo>
                    <a:lnTo>
                      <a:pt x="21108" y="5865"/>
                    </a:lnTo>
                    <a:cubicBezTo>
                      <a:pt x="19886" y="15172"/>
                      <a:pt x="15935" y="21600"/>
                      <a:pt x="11435" y="21600"/>
                    </a:cubicBezTo>
                    <a:lnTo>
                      <a:pt x="10051" y="21600"/>
                    </a:lnTo>
                    <a:cubicBezTo>
                      <a:pt x="4500" y="21600"/>
                      <a:pt x="0" y="11929"/>
                      <a:pt x="0" y="0"/>
                    </a:cubicBezTo>
                    <a:lnTo>
                      <a:pt x="1383" y="0"/>
                    </a:lnTo>
                    <a:cubicBezTo>
                      <a:pt x="1383" y="11929"/>
                      <a:pt x="5884" y="21600"/>
                      <a:pt x="11435" y="21600"/>
                    </a:cubicBezTo>
                  </a:path>
                </a:pathLst>
              </a:custGeom>
              <a:noFill/>
              <a:ln w="12700" cap="sq">
                <a:solidFill>
                  <a:srgbClr val="003D7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057" name="MPI"/>
            <p:cNvSpPr txBox="1"/>
            <p:nvPr/>
          </p:nvSpPr>
          <p:spPr>
            <a:xfrm>
              <a:off x="52069" y="564693"/>
              <a:ext cx="4576381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sz="2400" b="1"/>
              </a:lvl1pPr>
            </a:lstStyle>
            <a:p>
              <a:r>
                <a:t>MPI</a:t>
              </a:r>
            </a:p>
          </p:txBody>
        </p:sp>
      </p:grpSp>
      <p:grpSp>
        <p:nvGrpSpPr>
          <p:cNvPr id="1162" name="Group 21"/>
          <p:cNvGrpSpPr/>
          <p:nvPr/>
        </p:nvGrpSpPr>
        <p:grpSpPr>
          <a:xfrm>
            <a:off x="2495599" y="1777735"/>
            <a:ext cx="2880321" cy="3096344"/>
            <a:chOff x="0" y="0"/>
            <a:chExt cx="2880320" cy="3096343"/>
          </a:xfrm>
        </p:grpSpPr>
        <p:sp>
          <p:nvSpPr>
            <p:cNvPr id="1059" name="Rectangle 3"/>
            <p:cNvSpPr/>
            <p:nvPr/>
          </p:nvSpPr>
          <p:spPr>
            <a:xfrm>
              <a:off x="-1" y="0"/>
              <a:ext cx="2880321" cy="309634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1062" name="Rectangle 7"/>
            <p:cNvGrpSpPr/>
            <p:nvPr/>
          </p:nvGrpSpPr>
          <p:grpSpPr>
            <a:xfrm>
              <a:off x="144015" y="1090971"/>
              <a:ext cx="2592289" cy="1861357"/>
              <a:chOff x="0" y="0"/>
              <a:chExt cx="2592288" cy="1861355"/>
            </a:xfrm>
          </p:grpSpPr>
          <p:sp>
            <p:nvSpPr>
              <p:cNvPr id="1060" name="Rectangle"/>
              <p:cNvSpPr/>
              <p:nvPr/>
            </p:nvSpPr>
            <p:spPr>
              <a:xfrm>
                <a:off x="-1" y="0"/>
                <a:ext cx="2592290" cy="1861356"/>
              </a:xfrm>
              <a:prstGeom prst="rect">
                <a:avLst/>
              </a:prstGeom>
              <a:solidFill>
                <a:srgbClr val="00549F"/>
              </a:solidFill>
              <a:ln w="12700" cap="flat">
                <a:solidFill>
                  <a:srgbClr val="003D74"/>
                </a:solidFill>
                <a:prstDash val="sys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1" name="OpenMP"/>
              <p:cNvSpPr txBox="1"/>
              <p:nvPr/>
            </p:nvSpPr>
            <p:spPr>
              <a:xfrm>
                <a:off x="52069" y="6350"/>
                <a:ext cx="24881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OpenMP</a:t>
                </a:r>
              </a:p>
            </p:txBody>
          </p:sp>
        </p:grpSp>
        <p:grpSp>
          <p:nvGrpSpPr>
            <p:cNvPr id="1071" name="Bevel 8"/>
            <p:cNvGrpSpPr/>
            <p:nvPr/>
          </p:nvGrpSpPr>
          <p:grpSpPr>
            <a:xfrm>
              <a:off x="288031" y="1944216"/>
              <a:ext cx="360041" cy="360041"/>
              <a:chOff x="0" y="0"/>
              <a:chExt cx="360040" cy="360040"/>
            </a:xfrm>
          </p:grpSpPr>
          <p:grpSp>
            <p:nvGrpSpPr>
              <p:cNvPr id="1069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063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4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5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6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7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8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70" name="0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1080" name="Bevel 9"/>
            <p:cNvGrpSpPr/>
            <p:nvPr/>
          </p:nvGrpSpPr>
          <p:grpSpPr>
            <a:xfrm>
              <a:off x="288031" y="2457674"/>
              <a:ext cx="360041" cy="360041"/>
              <a:chOff x="0" y="0"/>
              <a:chExt cx="360040" cy="360040"/>
            </a:xfrm>
          </p:grpSpPr>
          <p:grpSp>
            <p:nvGrpSpPr>
              <p:cNvPr id="1078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072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3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4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5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6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7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79" name="5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89" name="Bevel 10"/>
            <p:cNvGrpSpPr/>
            <p:nvPr/>
          </p:nvGrpSpPr>
          <p:grpSpPr>
            <a:xfrm>
              <a:off x="774085" y="2458691"/>
              <a:ext cx="360041" cy="360041"/>
              <a:chOff x="0" y="0"/>
              <a:chExt cx="360040" cy="360040"/>
            </a:xfrm>
          </p:grpSpPr>
          <p:grpSp>
            <p:nvGrpSpPr>
              <p:cNvPr id="1087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081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2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3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4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5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6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88" name="6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098" name="Bevel 11"/>
            <p:cNvGrpSpPr/>
            <p:nvPr/>
          </p:nvGrpSpPr>
          <p:grpSpPr>
            <a:xfrm>
              <a:off x="1260139" y="2458691"/>
              <a:ext cx="360041" cy="360041"/>
              <a:chOff x="0" y="0"/>
              <a:chExt cx="360040" cy="360040"/>
            </a:xfrm>
          </p:grpSpPr>
          <p:grpSp>
            <p:nvGrpSpPr>
              <p:cNvPr id="1096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090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1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2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3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4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5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97" name="7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107" name="Bevel 12"/>
            <p:cNvGrpSpPr/>
            <p:nvPr/>
          </p:nvGrpSpPr>
          <p:grpSpPr>
            <a:xfrm>
              <a:off x="1746193" y="2457674"/>
              <a:ext cx="360042" cy="360041"/>
              <a:chOff x="0" y="0"/>
              <a:chExt cx="360040" cy="360040"/>
            </a:xfrm>
          </p:grpSpPr>
          <p:grpSp>
            <p:nvGrpSpPr>
              <p:cNvPr id="1105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099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0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1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2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3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4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06" name="8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116" name="Bevel 13"/>
            <p:cNvGrpSpPr/>
            <p:nvPr/>
          </p:nvGrpSpPr>
          <p:grpSpPr>
            <a:xfrm>
              <a:off x="2232248" y="2457674"/>
              <a:ext cx="360041" cy="360041"/>
              <a:chOff x="0" y="0"/>
              <a:chExt cx="360040" cy="360040"/>
            </a:xfrm>
          </p:grpSpPr>
          <p:grpSp>
            <p:nvGrpSpPr>
              <p:cNvPr id="1114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08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9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0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1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2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3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15" name="9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9</a:t>
                </a:r>
              </a:p>
            </p:txBody>
          </p:sp>
        </p:grpSp>
        <p:grpSp>
          <p:nvGrpSpPr>
            <p:cNvPr id="1125" name="Bevel 14"/>
            <p:cNvGrpSpPr/>
            <p:nvPr/>
          </p:nvGrpSpPr>
          <p:grpSpPr>
            <a:xfrm>
              <a:off x="774085" y="1944216"/>
              <a:ext cx="360041" cy="360041"/>
              <a:chOff x="0" y="0"/>
              <a:chExt cx="360040" cy="360040"/>
            </a:xfrm>
          </p:grpSpPr>
          <p:grpSp>
            <p:nvGrpSpPr>
              <p:cNvPr id="1123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17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8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9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0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1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2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24" name="1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134" name="Bevel 15"/>
            <p:cNvGrpSpPr/>
            <p:nvPr/>
          </p:nvGrpSpPr>
          <p:grpSpPr>
            <a:xfrm>
              <a:off x="1260139" y="1944216"/>
              <a:ext cx="360041" cy="360041"/>
              <a:chOff x="0" y="0"/>
              <a:chExt cx="360040" cy="360040"/>
            </a:xfrm>
          </p:grpSpPr>
          <p:grpSp>
            <p:nvGrpSpPr>
              <p:cNvPr id="1132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26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7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8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9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0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1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33" name="2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143" name="Bevel 16"/>
            <p:cNvGrpSpPr/>
            <p:nvPr/>
          </p:nvGrpSpPr>
          <p:grpSpPr>
            <a:xfrm>
              <a:off x="1746193" y="1944216"/>
              <a:ext cx="360042" cy="360041"/>
              <a:chOff x="0" y="0"/>
              <a:chExt cx="360040" cy="360040"/>
            </a:xfrm>
          </p:grpSpPr>
          <p:grpSp>
            <p:nvGrpSpPr>
              <p:cNvPr id="1141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35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6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7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8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9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0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42" name="3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152" name="Bevel 17"/>
            <p:cNvGrpSpPr/>
            <p:nvPr/>
          </p:nvGrpSpPr>
          <p:grpSpPr>
            <a:xfrm>
              <a:off x="2232248" y="1944216"/>
              <a:ext cx="360041" cy="360041"/>
              <a:chOff x="0" y="0"/>
              <a:chExt cx="360040" cy="360040"/>
            </a:xfrm>
          </p:grpSpPr>
          <p:grpSp>
            <p:nvGrpSpPr>
              <p:cNvPr id="1150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44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5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6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7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8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9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51" name="4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155" name="Rectangle 18"/>
            <p:cNvGrpSpPr/>
            <p:nvPr/>
          </p:nvGrpSpPr>
          <p:grpSpPr>
            <a:xfrm>
              <a:off x="288031" y="1480853"/>
              <a:ext cx="2304257" cy="350662"/>
              <a:chOff x="0" y="0"/>
              <a:chExt cx="2304256" cy="350661"/>
            </a:xfrm>
          </p:grpSpPr>
          <p:sp>
            <p:nvSpPr>
              <p:cNvPr id="1153" name="Rectangle"/>
              <p:cNvSpPr/>
              <p:nvPr/>
            </p:nvSpPr>
            <p:spPr>
              <a:xfrm>
                <a:off x="0" y="31314"/>
                <a:ext cx="2304257" cy="288033"/>
              </a:xfrm>
              <a:prstGeom prst="rect">
                <a:avLst/>
              </a:prstGeom>
              <a:solidFill>
                <a:srgbClr val="00549F"/>
              </a:solidFill>
              <a:ln w="12700" cap="flat">
                <a:solidFill>
                  <a:srgbClr val="003D7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54" name="Shared memory"/>
              <p:cNvSpPr txBox="1"/>
              <p:nvPr/>
            </p:nvSpPr>
            <p:spPr>
              <a:xfrm>
                <a:off x="52069" y="0"/>
                <a:ext cx="220011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Shared memory</a:t>
                </a:r>
              </a:p>
            </p:txBody>
          </p:sp>
        </p:grpSp>
        <p:grpSp>
          <p:nvGrpSpPr>
            <p:cNvPr id="1158" name="Rectangle 19"/>
            <p:cNvGrpSpPr/>
            <p:nvPr/>
          </p:nvGrpSpPr>
          <p:grpSpPr>
            <a:xfrm>
              <a:off x="144015" y="144015"/>
              <a:ext cx="2592289" cy="792089"/>
              <a:chOff x="0" y="0"/>
              <a:chExt cx="2592288" cy="792087"/>
            </a:xfrm>
          </p:grpSpPr>
          <p:sp>
            <p:nvSpPr>
              <p:cNvPr id="1156" name="Rectangle"/>
              <p:cNvSpPr/>
              <p:nvPr/>
            </p:nvSpPr>
            <p:spPr>
              <a:xfrm>
                <a:off x="-1" y="0"/>
                <a:ext cx="2592290" cy="792088"/>
              </a:xfrm>
              <a:prstGeom prst="rect">
                <a:avLst/>
              </a:prstGeom>
              <a:solidFill>
                <a:srgbClr val="00549F"/>
              </a:solidFill>
              <a:ln w="12700" cap="flat">
                <a:solidFill>
                  <a:srgbClr val="003D74"/>
                </a:solidFill>
                <a:prstDash val="sys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7" name="CUDA / OpenMP"/>
              <p:cNvSpPr txBox="1"/>
              <p:nvPr/>
            </p:nvSpPr>
            <p:spPr>
              <a:xfrm>
                <a:off x="52069" y="6350"/>
                <a:ext cx="24881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CUDA / OpenMP</a:t>
                </a:r>
              </a:p>
            </p:txBody>
          </p:sp>
        </p:grpSp>
        <p:grpSp>
          <p:nvGrpSpPr>
            <p:cNvPr id="1161" name="Rectangle 20"/>
            <p:cNvGrpSpPr/>
            <p:nvPr/>
          </p:nvGrpSpPr>
          <p:grpSpPr>
            <a:xfrm>
              <a:off x="288031" y="472741"/>
              <a:ext cx="2304257" cy="350662"/>
              <a:chOff x="0" y="0"/>
              <a:chExt cx="2304256" cy="350661"/>
            </a:xfrm>
          </p:grpSpPr>
          <p:sp>
            <p:nvSpPr>
              <p:cNvPr id="1159" name="Rectangle"/>
              <p:cNvSpPr/>
              <p:nvPr/>
            </p:nvSpPr>
            <p:spPr>
              <a:xfrm>
                <a:off x="0" y="31314"/>
                <a:ext cx="2304257" cy="288033"/>
              </a:xfrm>
              <a:prstGeom prst="rect">
                <a:avLst/>
              </a:prstGeom>
              <a:solidFill>
                <a:srgbClr val="00549F"/>
              </a:solidFill>
              <a:ln w="12700" cap="flat">
                <a:solidFill>
                  <a:srgbClr val="003D7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60" name="GPGPU"/>
              <p:cNvSpPr txBox="1"/>
              <p:nvPr/>
            </p:nvSpPr>
            <p:spPr>
              <a:xfrm>
                <a:off x="52069" y="0"/>
                <a:ext cx="220011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GPGPU</a:t>
                </a:r>
              </a:p>
            </p:txBody>
          </p:sp>
        </p:grpSp>
      </p:grpSp>
      <p:grpSp>
        <p:nvGrpSpPr>
          <p:cNvPr id="1266" name="Group 22"/>
          <p:cNvGrpSpPr/>
          <p:nvPr/>
        </p:nvGrpSpPr>
        <p:grpSpPr>
          <a:xfrm>
            <a:off x="6816079" y="1755259"/>
            <a:ext cx="2880322" cy="3096345"/>
            <a:chOff x="0" y="0"/>
            <a:chExt cx="2880320" cy="3096343"/>
          </a:xfrm>
        </p:grpSpPr>
        <p:sp>
          <p:nvSpPr>
            <p:cNvPr id="1163" name="Rectangle 23"/>
            <p:cNvSpPr/>
            <p:nvPr/>
          </p:nvSpPr>
          <p:spPr>
            <a:xfrm>
              <a:off x="-1" y="0"/>
              <a:ext cx="2880321" cy="309634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1166" name="Rectangle 24"/>
            <p:cNvGrpSpPr/>
            <p:nvPr/>
          </p:nvGrpSpPr>
          <p:grpSpPr>
            <a:xfrm>
              <a:off x="144015" y="1090971"/>
              <a:ext cx="2592289" cy="1861357"/>
              <a:chOff x="0" y="0"/>
              <a:chExt cx="2592288" cy="1861355"/>
            </a:xfrm>
          </p:grpSpPr>
          <p:sp>
            <p:nvSpPr>
              <p:cNvPr id="1164" name="Rectangle"/>
              <p:cNvSpPr/>
              <p:nvPr/>
            </p:nvSpPr>
            <p:spPr>
              <a:xfrm>
                <a:off x="-1" y="0"/>
                <a:ext cx="2592290" cy="1861356"/>
              </a:xfrm>
              <a:prstGeom prst="rect">
                <a:avLst/>
              </a:prstGeom>
              <a:solidFill>
                <a:srgbClr val="00549F"/>
              </a:solidFill>
              <a:ln w="12700" cap="flat">
                <a:solidFill>
                  <a:srgbClr val="003D74"/>
                </a:solidFill>
                <a:prstDash val="sys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5" name="OpenMP"/>
              <p:cNvSpPr txBox="1"/>
              <p:nvPr/>
            </p:nvSpPr>
            <p:spPr>
              <a:xfrm>
                <a:off x="52069" y="6350"/>
                <a:ext cx="24881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OpenMP</a:t>
                </a:r>
              </a:p>
            </p:txBody>
          </p:sp>
        </p:grpSp>
        <p:grpSp>
          <p:nvGrpSpPr>
            <p:cNvPr id="1175" name="Bevel 25"/>
            <p:cNvGrpSpPr/>
            <p:nvPr/>
          </p:nvGrpSpPr>
          <p:grpSpPr>
            <a:xfrm>
              <a:off x="288031" y="1944216"/>
              <a:ext cx="360041" cy="360041"/>
              <a:chOff x="0" y="0"/>
              <a:chExt cx="360040" cy="360040"/>
            </a:xfrm>
          </p:grpSpPr>
          <p:grpSp>
            <p:nvGrpSpPr>
              <p:cNvPr id="1173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67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8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9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0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1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2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74" name="0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1184" name="Bevel 26"/>
            <p:cNvGrpSpPr/>
            <p:nvPr/>
          </p:nvGrpSpPr>
          <p:grpSpPr>
            <a:xfrm>
              <a:off x="288031" y="2457674"/>
              <a:ext cx="360041" cy="360041"/>
              <a:chOff x="0" y="0"/>
              <a:chExt cx="360040" cy="360040"/>
            </a:xfrm>
          </p:grpSpPr>
          <p:grpSp>
            <p:nvGrpSpPr>
              <p:cNvPr id="1182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76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7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8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9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0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1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83" name="5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193" name="Bevel 27"/>
            <p:cNvGrpSpPr/>
            <p:nvPr/>
          </p:nvGrpSpPr>
          <p:grpSpPr>
            <a:xfrm>
              <a:off x="774085" y="2458691"/>
              <a:ext cx="360041" cy="360041"/>
              <a:chOff x="0" y="0"/>
              <a:chExt cx="360040" cy="360040"/>
            </a:xfrm>
          </p:grpSpPr>
          <p:grpSp>
            <p:nvGrpSpPr>
              <p:cNvPr id="1191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85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6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7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8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9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0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92" name="6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202" name="Bevel 28"/>
            <p:cNvGrpSpPr/>
            <p:nvPr/>
          </p:nvGrpSpPr>
          <p:grpSpPr>
            <a:xfrm>
              <a:off x="1260139" y="2458691"/>
              <a:ext cx="360041" cy="360041"/>
              <a:chOff x="0" y="0"/>
              <a:chExt cx="360040" cy="360040"/>
            </a:xfrm>
          </p:grpSpPr>
          <p:grpSp>
            <p:nvGrpSpPr>
              <p:cNvPr id="1200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194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5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6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7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8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9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01" name="7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211" name="Bevel 29"/>
            <p:cNvGrpSpPr/>
            <p:nvPr/>
          </p:nvGrpSpPr>
          <p:grpSpPr>
            <a:xfrm>
              <a:off x="1746193" y="2457674"/>
              <a:ext cx="360042" cy="360041"/>
              <a:chOff x="0" y="0"/>
              <a:chExt cx="360040" cy="360040"/>
            </a:xfrm>
          </p:grpSpPr>
          <p:grpSp>
            <p:nvGrpSpPr>
              <p:cNvPr id="1209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203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4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5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6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7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8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10" name="8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220" name="Bevel 30"/>
            <p:cNvGrpSpPr/>
            <p:nvPr/>
          </p:nvGrpSpPr>
          <p:grpSpPr>
            <a:xfrm>
              <a:off x="2232248" y="2457674"/>
              <a:ext cx="360041" cy="360041"/>
              <a:chOff x="0" y="0"/>
              <a:chExt cx="360040" cy="360040"/>
            </a:xfrm>
          </p:grpSpPr>
          <p:grpSp>
            <p:nvGrpSpPr>
              <p:cNvPr id="1218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212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3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4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5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6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7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19" name="9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9</a:t>
                </a:r>
              </a:p>
            </p:txBody>
          </p:sp>
        </p:grpSp>
        <p:grpSp>
          <p:nvGrpSpPr>
            <p:cNvPr id="1229" name="Bevel 31"/>
            <p:cNvGrpSpPr/>
            <p:nvPr/>
          </p:nvGrpSpPr>
          <p:grpSpPr>
            <a:xfrm>
              <a:off x="774085" y="1944216"/>
              <a:ext cx="360041" cy="360041"/>
              <a:chOff x="0" y="0"/>
              <a:chExt cx="360040" cy="360040"/>
            </a:xfrm>
          </p:grpSpPr>
          <p:grpSp>
            <p:nvGrpSpPr>
              <p:cNvPr id="1227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221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2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3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4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5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6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28" name="1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238" name="Bevel 32"/>
            <p:cNvGrpSpPr/>
            <p:nvPr/>
          </p:nvGrpSpPr>
          <p:grpSpPr>
            <a:xfrm>
              <a:off x="1260139" y="1944216"/>
              <a:ext cx="360041" cy="360041"/>
              <a:chOff x="0" y="0"/>
              <a:chExt cx="360040" cy="360040"/>
            </a:xfrm>
          </p:grpSpPr>
          <p:grpSp>
            <p:nvGrpSpPr>
              <p:cNvPr id="1236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230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1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2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3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4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5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37" name="2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247" name="Bevel 33"/>
            <p:cNvGrpSpPr/>
            <p:nvPr/>
          </p:nvGrpSpPr>
          <p:grpSpPr>
            <a:xfrm>
              <a:off x="1746193" y="1944216"/>
              <a:ext cx="360042" cy="360041"/>
              <a:chOff x="0" y="0"/>
              <a:chExt cx="360040" cy="360040"/>
            </a:xfrm>
          </p:grpSpPr>
          <p:grpSp>
            <p:nvGrpSpPr>
              <p:cNvPr id="1245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239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0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1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2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3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4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46" name="3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256" name="Bevel 34"/>
            <p:cNvGrpSpPr/>
            <p:nvPr/>
          </p:nvGrpSpPr>
          <p:grpSpPr>
            <a:xfrm>
              <a:off x="2232248" y="1944216"/>
              <a:ext cx="360041" cy="360041"/>
              <a:chOff x="0" y="0"/>
              <a:chExt cx="360040" cy="360040"/>
            </a:xfrm>
          </p:grpSpPr>
          <p:grpSp>
            <p:nvGrpSpPr>
              <p:cNvPr id="1254" name="Group"/>
              <p:cNvGrpSpPr/>
              <p:nvPr/>
            </p:nvGrpSpPr>
            <p:grpSpPr>
              <a:xfrm>
                <a:off x="-1" y="-1"/>
                <a:ext cx="360042" cy="360042"/>
                <a:chOff x="0" y="0"/>
                <a:chExt cx="360040" cy="360040"/>
              </a:xfrm>
            </p:grpSpPr>
            <p:sp>
              <p:nvSpPr>
                <p:cNvPr id="1248" name="Square"/>
                <p:cNvSpPr/>
                <p:nvPr/>
              </p:nvSpPr>
              <p:spPr>
                <a:xfrm>
                  <a:off x="-1" y="-1"/>
                  <a:ext cx="360042" cy="360042"/>
                </a:xfrm>
                <a:prstGeom prst="rect">
                  <a:avLst/>
                </a:prstGeom>
                <a:solidFill>
                  <a:srgbClr val="00549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9" name="Shape"/>
                <p:cNvSpPr/>
                <p:nvPr/>
              </p:nvSpPr>
              <p:spPr>
                <a:xfrm>
                  <a:off x="-1" y="-1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8900" y="21600"/>
                      </a:lnTo>
                      <a:lnTo>
                        <a:pt x="270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2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0" name="Shape"/>
                <p:cNvSpPr/>
                <p:nvPr/>
              </p:nvSpPr>
              <p:spPr>
                <a:xfrm>
                  <a:off x="-1" y="315035"/>
                  <a:ext cx="360042" cy="45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700" y="0"/>
                      </a:lnTo>
                      <a:lnTo>
                        <a:pt x="189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1" name="Shape"/>
                <p:cNvSpPr/>
                <p:nvPr/>
              </p:nvSpPr>
              <p:spPr>
                <a:xfrm>
                  <a:off x="-1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2700"/>
                      </a:lnTo>
                      <a:lnTo>
                        <a:pt x="21600" y="189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2" name="Shape"/>
                <p:cNvSpPr/>
                <p:nvPr/>
              </p:nvSpPr>
              <p:spPr>
                <a:xfrm>
                  <a:off x="315035" y="-1"/>
                  <a:ext cx="45006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18900"/>
                      </a:ln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3" name="Shape"/>
                <p:cNvSpPr/>
                <p:nvPr/>
              </p:nvSpPr>
              <p:spPr>
                <a:xfrm>
                  <a:off x="-1" y="-1"/>
                  <a:ext cx="360042" cy="360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  <a:moveTo>
                        <a:pt x="2700" y="2700"/>
                      </a:moveTo>
                      <a:lnTo>
                        <a:pt x="18900" y="2700"/>
                      </a:lnTo>
                      <a:lnTo>
                        <a:pt x="18900" y="18900"/>
                      </a:lnTo>
                      <a:lnTo>
                        <a:pt x="2700" y="18900"/>
                      </a:lnTo>
                      <a:close/>
                      <a:moveTo>
                        <a:pt x="0" y="0"/>
                      </a:moveTo>
                      <a:lnTo>
                        <a:pt x="2700" y="2700"/>
                      </a:lnTo>
                      <a:moveTo>
                        <a:pt x="0" y="21600"/>
                      </a:moveTo>
                      <a:lnTo>
                        <a:pt x="2700" y="18900"/>
                      </a:lnTo>
                      <a:moveTo>
                        <a:pt x="21600" y="0"/>
                      </a:moveTo>
                      <a:lnTo>
                        <a:pt x="18900" y="2700"/>
                      </a:lnTo>
                      <a:moveTo>
                        <a:pt x="21600" y="21600"/>
                      </a:moveTo>
                      <a:lnTo>
                        <a:pt x="18900" y="18900"/>
                      </a:lnTo>
                    </a:path>
                  </a:pathLst>
                </a:custGeom>
                <a:noFill/>
                <a:ln w="12700" cap="flat">
                  <a:solidFill>
                    <a:srgbClr val="003D74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55" name="4"/>
              <p:cNvSpPr txBox="1"/>
              <p:nvPr/>
            </p:nvSpPr>
            <p:spPr>
              <a:xfrm>
                <a:off x="97074" y="4689"/>
                <a:ext cx="16589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259" name="Rectangle 35"/>
            <p:cNvGrpSpPr/>
            <p:nvPr/>
          </p:nvGrpSpPr>
          <p:grpSpPr>
            <a:xfrm>
              <a:off x="288031" y="1480853"/>
              <a:ext cx="2304257" cy="350662"/>
              <a:chOff x="0" y="0"/>
              <a:chExt cx="2304256" cy="350661"/>
            </a:xfrm>
          </p:grpSpPr>
          <p:sp>
            <p:nvSpPr>
              <p:cNvPr id="1257" name="Rectangle"/>
              <p:cNvSpPr/>
              <p:nvPr/>
            </p:nvSpPr>
            <p:spPr>
              <a:xfrm>
                <a:off x="0" y="31314"/>
                <a:ext cx="2304257" cy="288033"/>
              </a:xfrm>
              <a:prstGeom prst="rect">
                <a:avLst/>
              </a:prstGeom>
              <a:solidFill>
                <a:srgbClr val="00549F"/>
              </a:solidFill>
              <a:ln w="12700" cap="flat">
                <a:solidFill>
                  <a:srgbClr val="003D7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58" name="Shared memory"/>
              <p:cNvSpPr txBox="1"/>
              <p:nvPr/>
            </p:nvSpPr>
            <p:spPr>
              <a:xfrm>
                <a:off x="52069" y="0"/>
                <a:ext cx="220011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Shared memory</a:t>
                </a:r>
              </a:p>
            </p:txBody>
          </p:sp>
        </p:grpSp>
        <p:grpSp>
          <p:nvGrpSpPr>
            <p:cNvPr id="1262" name="Rectangle 36"/>
            <p:cNvGrpSpPr/>
            <p:nvPr/>
          </p:nvGrpSpPr>
          <p:grpSpPr>
            <a:xfrm>
              <a:off x="144015" y="144015"/>
              <a:ext cx="2592289" cy="792089"/>
              <a:chOff x="0" y="0"/>
              <a:chExt cx="2592288" cy="792087"/>
            </a:xfrm>
          </p:grpSpPr>
          <p:sp>
            <p:nvSpPr>
              <p:cNvPr id="1260" name="Rectangle"/>
              <p:cNvSpPr/>
              <p:nvPr/>
            </p:nvSpPr>
            <p:spPr>
              <a:xfrm>
                <a:off x="-1" y="0"/>
                <a:ext cx="2592290" cy="792088"/>
              </a:xfrm>
              <a:prstGeom prst="rect">
                <a:avLst/>
              </a:prstGeom>
              <a:solidFill>
                <a:srgbClr val="00549F"/>
              </a:solidFill>
              <a:ln w="12700" cap="flat">
                <a:solidFill>
                  <a:srgbClr val="003D74"/>
                </a:solidFill>
                <a:prstDash val="sys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1" name="CUDA / OpenMP"/>
              <p:cNvSpPr txBox="1"/>
              <p:nvPr/>
            </p:nvSpPr>
            <p:spPr>
              <a:xfrm>
                <a:off x="52069" y="6350"/>
                <a:ext cx="24881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CUDA / OpenMP</a:t>
                </a:r>
              </a:p>
            </p:txBody>
          </p:sp>
        </p:grpSp>
        <p:grpSp>
          <p:nvGrpSpPr>
            <p:cNvPr id="1265" name="Rectangle 37"/>
            <p:cNvGrpSpPr/>
            <p:nvPr/>
          </p:nvGrpSpPr>
          <p:grpSpPr>
            <a:xfrm>
              <a:off x="288031" y="472741"/>
              <a:ext cx="2304257" cy="350662"/>
              <a:chOff x="0" y="0"/>
              <a:chExt cx="2304256" cy="350661"/>
            </a:xfrm>
          </p:grpSpPr>
          <p:sp>
            <p:nvSpPr>
              <p:cNvPr id="1263" name="Rectangle"/>
              <p:cNvSpPr/>
              <p:nvPr/>
            </p:nvSpPr>
            <p:spPr>
              <a:xfrm>
                <a:off x="0" y="31314"/>
                <a:ext cx="2304257" cy="288033"/>
              </a:xfrm>
              <a:prstGeom prst="rect">
                <a:avLst/>
              </a:prstGeom>
              <a:solidFill>
                <a:srgbClr val="00549F"/>
              </a:solidFill>
              <a:ln w="12700" cap="flat">
                <a:solidFill>
                  <a:srgbClr val="003D7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64" name="GPGPU"/>
              <p:cNvSpPr txBox="1"/>
              <p:nvPr/>
            </p:nvSpPr>
            <p:spPr>
              <a:xfrm>
                <a:off x="52069" y="0"/>
                <a:ext cx="220011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r>
                  <a:t>GPGPU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1269" name="Text Placeholder 1"/>
          <p:cNvSpPr txBox="1"/>
          <p:nvPr/>
        </p:nvSpPr>
        <p:spPr>
          <a:xfrm>
            <a:off x="957239" y="2670404"/>
            <a:ext cx="11189522" cy="65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spcBef>
                <a:spcPts val="800"/>
              </a:spcBef>
              <a:defRPr sz="4400" b="1" spc="-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MPI and OpenMP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1272" name="Textplatzhalter 6"/>
          <p:cNvSpPr txBox="1">
            <a:spLocks noGrp="1"/>
          </p:cNvSpPr>
          <p:nvPr>
            <p:ph type="body" idx="1"/>
          </p:nvPr>
        </p:nvSpPr>
        <p:spPr>
          <a:xfrm>
            <a:off x="373038" y="1151998"/>
            <a:ext cx="11484000" cy="4595659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500"/>
              </a:spcBef>
              <a:defRPr sz="1919"/>
            </a:pPr>
            <a:r>
              <a:t>MPI needs special initialization in a threaded environment</a:t>
            </a:r>
          </a:p>
          <a:p>
            <a:pPr marL="658368" lvl="1" indent="-219455" defTabSz="877823">
              <a:spcBef>
                <a:spcPts val="300"/>
              </a:spcBef>
              <a:defRPr sz="1727"/>
            </a:pPr>
            <a:r>
              <a:t>Use </a:t>
            </a:r>
            <a:r>
              <a:rPr>
                <a:latin typeface="Arial Hebrew"/>
                <a:ea typeface="Arial Hebrew"/>
                <a:cs typeface="Arial Hebrew"/>
                <a:sym typeface="Arial Hebrew"/>
              </a:rPr>
              <a:t>MPI_Init_thread</a:t>
            </a:r>
            <a:r>
              <a:t> to communicate thread support level</a:t>
            </a:r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/>
            </a:pPr>
            <a:r>
              <a:t>Four levels of threading support</a:t>
            </a:r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/>
            </a:pPr>
            <a:endParaRPr/>
          </a:p>
          <a:p>
            <a:pPr marL="219455" indent="-219455" defTabSz="877823">
              <a:spcBef>
                <a:spcPts val="500"/>
              </a:spcBef>
              <a:defRPr sz="1919">
                <a:latin typeface="Arial Hebrew"/>
                <a:ea typeface="Arial Hebrew"/>
                <a:cs typeface="Arial Hebrew"/>
                <a:sym typeface="Arial Hebrew"/>
              </a:defRPr>
            </a:pPr>
            <a:endParaRPr/>
          </a:p>
          <a:p>
            <a:pPr marL="219455" indent="-219455" defTabSz="877823">
              <a:spcBef>
                <a:spcPts val="500"/>
              </a:spcBef>
              <a:defRPr sz="1919">
                <a:latin typeface="Arial Hebrew"/>
                <a:ea typeface="Arial Hebrew"/>
                <a:cs typeface="Arial Hebrew"/>
                <a:sym typeface="Arial Hebrew"/>
              </a:defRPr>
            </a:pPr>
            <a:r>
              <a:t>MPI_THREAD_MULTIPLE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may incur significant overhead inside an MPI implementation</a:t>
            </a:r>
          </a:p>
        </p:txBody>
      </p:sp>
      <p:sp>
        <p:nvSpPr>
          <p:cNvPr id="1273" name="Titel 4"/>
          <p:cNvSpPr txBox="1">
            <a:spLocks noGrp="1"/>
          </p:cNvSpPr>
          <p:nvPr>
            <p:ph type="title"/>
          </p:nvPr>
        </p:nvSpPr>
        <p:spPr>
          <a:xfrm>
            <a:off x="384000" y="201600"/>
            <a:ext cx="11484000" cy="543601"/>
          </a:xfrm>
          <a:prstGeom prst="rect">
            <a:avLst/>
          </a:prstGeom>
        </p:spPr>
        <p:txBody>
          <a:bodyPr/>
          <a:lstStyle/>
          <a:p>
            <a:r>
              <a:t>MPI – threads interaction</a:t>
            </a:r>
          </a:p>
        </p:txBody>
      </p:sp>
      <p:graphicFrame>
        <p:nvGraphicFramePr>
          <p:cNvPr id="1274" name="Table 3"/>
          <p:cNvGraphicFramePr/>
          <p:nvPr/>
        </p:nvGraphicFramePr>
        <p:xfrm>
          <a:off x="2891644" y="2618557"/>
          <a:ext cx="6408712" cy="185420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  <a:sym typeface="Arial"/>
                        </a:rPr>
                        <a:t>Level identifier</a:t>
                      </a:r>
                    </a:p>
                  </a:txBody>
                  <a:tcPr marL="45720" marR="45720" horzOverflow="overflow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  <a:sym typeface="Arial"/>
                        </a:rPr>
                        <a:t>Description</a:t>
                      </a:r>
                    </a:p>
                  </a:txBody>
                  <a:tcPr marL="45720" marR="45720" horzOverflow="overflow"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 spc="0"/>
                      </a:pPr>
                      <a:r>
                        <a:rPr b="1">
                          <a:latin typeface="Arial Hebrew"/>
                          <a:ea typeface="Arial Hebrew"/>
                          <a:cs typeface="Arial Hebrew"/>
                          <a:sym typeface="Arial Hebrew"/>
                        </a:rPr>
                        <a:t>MPI_THREAD_SINGLE</a:t>
                      </a:r>
                    </a:p>
                  </a:txBody>
                  <a:tcPr marL="45720" marR="45720" horzOverflow="overflow">
                    <a:solidFill>
                      <a:srgbClr val="CACF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/>
                      </a:pPr>
                      <a:r>
                        <a:rPr>
                          <a:sym typeface="Arial"/>
                        </a:rPr>
                        <a:t>Only one thread may execute</a:t>
                      </a:r>
                    </a:p>
                  </a:txBody>
                  <a:tcPr marL="45720" marR="45720" horzOverflow="overflow">
                    <a:solidFill>
                      <a:srgbClr val="CA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 spc="0"/>
                      </a:pPr>
                      <a:r>
                        <a:rPr b="1">
                          <a:latin typeface="Arial Hebrew"/>
                          <a:ea typeface="Arial Hebrew"/>
                          <a:cs typeface="Arial Hebrew"/>
                          <a:sym typeface="Arial Hebrew"/>
                        </a:rPr>
                        <a:t>MPI_THREAD_FUNNELED</a:t>
                      </a:r>
                    </a:p>
                  </a:txBody>
                  <a:tcPr marL="45720" marR="45720" horzOverflow="overflow">
                    <a:solidFill>
                      <a:srgbClr val="E6E9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/>
                      </a:pPr>
                      <a:r>
                        <a:rPr>
                          <a:sym typeface="Arial"/>
                        </a:rPr>
                        <a:t>Only the main thread may make MPI calls</a:t>
                      </a:r>
                    </a:p>
                  </a:txBody>
                  <a:tcPr marL="45720" marR="45720" horzOverflow="overflow">
                    <a:solidFill>
                      <a:srgbClr val="E6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 spc="0"/>
                      </a:pPr>
                      <a:r>
                        <a:rPr b="1">
                          <a:latin typeface="Arial Hebrew"/>
                          <a:ea typeface="Arial Hebrew"/>
                          <a:cs typeface="Arial Hebrew"/>
                          <a:sym typeface="Arial Hebrew"/>
                        </a:rPr>
                        <a:t>MPI_THREAD_SERIALIZED</a:t>
                      </a:r>
                    </a:p>
                  </a:txBody>
                  <a:tcPr marL="45720" marR="45720" horzOverflow="overflow">
                    <a:solidFill>
                      <a:srgbClr val="CACF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/>
                      </a:pPr>
                      <a:r>
                        <a:rPr>
                          <a:sym typeface="Arial"/>
                        </a:rPr>
                        <a:t>Any one thread may make MPI calls at a time</a:t>
                      </a:r>
                    </a:p>
                  </a:txBody>
                  <a:tcPr marL="45720" marR="45720" horzOverflow="overflow">
                    <a:solidFill>
                      <a:srgbClr val="CA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 spc="0"/>
                      </a:pPr>
                      <a:r>
                        <a:rPr b="1">
                          <a:latin typeface="Arial Hebrew"/>
                          <a:ea typeface="Arial Hebrew"/>
                          <a:cs typeface="Arial Hebrew"/>
                          <a:sym typeface="Arial Hebrew"/>
                        </a:rPr>
                        <a:t>MPI_THREAD_MULTIPLE</a:t>
                      </a:r>
                    </a:p>
                  </a:txBody>
                  <a:tcPr marL="45720" marR="45720" horzOverflow="overflow">
                    <a:solidFill>
                      <a:srgbClr val="E6E9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spc="0"/>
                      </a:pPr>
                      <a:r>
                        <a:rPr>
                          <a:sym typeface="Arial"/>
                        </a:rPr>
                        <a:t>Multiple threads may call MPI concurrently with no restrictions</a:t>
                      </a:r>
                    </a:p>
                  </a:txBody>
                  <a:tcPr marL="45720" marR="45720" horzOverflow="overflow">
                    <a:solidFill>
                      <a:srgbClr val="E6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77" name="Down Arrow 5"/>
          <p:cNvGrpSpPr/>
          <p:nvPr/>
        </p:nvGrpSpPr>
        <p:grpSpPr>
          <a:xfrm>
            <a:off x="2207567" y="3050605"/>
            <a:ext cx="484633" cy="2016225"/>
            <a:chOff x="0" y="0"/>
            <a:chExt cx="484631" cy="2016224"/>
          </a:xfrm>
        </p:grpSpPr>
        <p:sp>
          <p:nvSpPr>
            <p:cNvPr id="1275" name="Shape"/>
            <p:cNvSpPr/>
            <p:nvPr/>
          </p:nvSpPr>
          <p:spPr>
            <a:xfrm>
              <a:off x="0" y="-1"/>
              <a:ext cx="484632" cy="201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004"/>
                  </a:moveTo>
                  <a:lnTo>
                    <a:pt x="5400" y="1900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004"/>
                  </a:lnTo>
                  <a:lnTo>
                    <a:pt x="21600" y="1900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76" name="Higher levels"/>
            <p:cNvSpPr txBox="1"/>
            <p:nvPr/>
          </p:nvSpPr>
          <p:spPr>
            <a:xfrm rot="16200000">
              <a:off x="-653148" y="772202"/>
              <a:ext cx="179092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t>Higher levels</a:t>
              </a:r>
            </a:p>
          </p:txBody>
        </p:sp>
      </p:grp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1282" name="Textplatzhalter 5"/>
          <p:cNvSpPr txBox="1">
            <a:spLocks noGrp="1"/>
          </p:cNvSpPr>
          <p:nvPr>
            <p:ph type="body" idx="1"/>
          </p:nvPr>
        </p:nvSpPr>
        <p:spPr>
          <a:xfrm>
            <a:off x="373038" y="1151998"/>
            <a:ext cx="11484000" cy="4595659"/>
          </a:xfrm>
          <a:prstGeom prst="rect">
            <a:avLst/>
          </a:prstGeom>
        </p:spPr>
        <p:txBody>
          <a:bodyPr/>
          <a:lstStyle>
            <a:lvl2pPr marL="685800" indent="-228600">
              <a:spcBef>
                <a:spcPts val="400"/>
              </a:spcBef>
              <a:defRPr sz="1800"/>
            </a:lvl2pPr>
          </a:lstStyle>
          <a:p>
            <a:r>
              <a:t>MPI_THREAD_SINGLE</a:t>
            </a:r>
          </a:p>
          <a:p>
            <a:pPr lvl="1"/>
            <a:r>
              <a:t>Only one thread per MPI rank</a:t>
            </a:r>
          </a:p>
        </p:txBody>
      </p:sp>
      <p:sp>
        <p:nvSpPr>
          <p:cNvPr id="1283" name="Titel 3"/>
          <p:cNvSpPr txBox="1">
            <a:spLocks noGrp="1"/>
          </p:cNvSpPr>
          <p:nvPr>
            <p:ph type="title"/>
          </p:nvPr>
        </p:nvSpPr>
        <p:spPr>
          <a:xfrm>
            <a:off x="384000" y="201600"/>
            <a:ext cx="11484000" cy="543601"/>
          </a:xfrm>
          <a:prstGeom prst="rect">
            <a:avLst/>
          </a:prstGeom>
        </p:spPr>
        <p:txBody>
          <a:bodyPr/>
          <a:lstStyle/>
          <a:p>
            <a:r>
              <a:t>MPI – Threading support levels</a:t>
            </a:r>
          </a:p>
        </p:txBody>
      </p:sp>
      <p:grpSp>
        <p:nvGrpSpPr>
          <p:cNvPr id="1286" name="Rechteck 9"/>
          <p:cNvGrpSpPr/>
          <p:nvPr/>
        </p:nvGrpSpPr>
        <p:grpSpPr>
          <a:xfrm>
            <a:off x="7176120" y="998918"/>
            <a:ext cx="3491881" cy="1160385"/>
            <a:chOff x="0" y="0"/>
            <a:chExt cx="3491879" cy="1160384"/>
          </a:xfrm>
        </p:grpSpPr>
        <p:sp>
          <p:nvSpPr>
            <p:cNvPr id="1284" name="Rectangle"/>
            <p:cNvSpPr/>
            <p:nvPr/>
          </p:nvSpPr>
          <p:spPr>
            <a:xfrm>
              <a:off x="0" y="0"/>
              <a:ext cx="3491880" cy="116038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75839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5" name="MPI Communication…"/>
            <p:cNvSpPr txBox="1"/>
            <p:nvPr/>
          </p:nvSpPr>
          <p:spPr>
            <a:xfrm>
              <a:off x="58420" y="271511"/>
              <a:ext cx="3375040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indent="720725"/>
              <a:r>
                <a:t>MPI Communication</a:t>
              </a:r>
              <a:endParaRPr>
                <a:solidFill>
                  <a:schemeClr val="accent3">
                    <a:lumOff val="44000"/>
                  </a:schemeClr>
                </a:solidFill>
              </a:endParaRPr>
            </a:p>
            <a:p>
              <a:pPr indent="720725"/>
              <a:r>
                <a:t>Thread Synchronization</a:t>
              </a:r>
            </a:p>
          </p:txBody>
        </p:sp>
      </p:grpSp>
      <p:sp>
        <p:nvSpPr>
          <p:cNvPr id="1287" name="Gerader Verbinder 133"/>
          <p:cNvSpPr/>
          <p:nvPr/>
        </p:nvSpPr>
        <p:spPr>
          <a:xfrm>
            <a:off x="7320136" y="1458909"/>
            <a:ext cx="560179" cy="1"/>
          </a:xfrm>
          <a:prstGeom prst="line">
            <a:avLst/>
          </a:prstGeom>
          <a:ln w="12700">
            <a:solidFill>
              <a:srgbClr val="9CAED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8" name="Gerader Verbinder 163"/>
          <p:cNvSpPr/>
          <p:nvPr/>
        </p:nvSpPr>
        <p:spPr>
          <a:xfrm>
            <a:off x="7320136" y="1723247"/>
            <a:ext cx="560179" cy="1"/>
          </a:xfrm>
          <a:prstGeom prst="line">
            <a:avLst/>
          </a:prstGeom>
          <a:ln w="12700">
            <a:solidFill>
              <a:srgbClr val="FF7F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9" name="Rounded Rectangle 85"/>
          <p:cNvSpPr/>
          <p:nvPr/>
        </p:nvSpPr>
        <p:spPr>
          <a:xfrm>
            <a:off x="1991543" y="2404128"/>
            <a:ext cx="138169" cy="16074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5D5D5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290" name="Rounded Rectangle 86"/>
          <p:cNvSpPr/>
          <p:nvPr/>
        </p:nvSpPr>
        <p:spPr>
          <a:xfrm>
            <a:off x="1991543" y="5016686"/>
            <a:ext cx="138169" cy="16074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5D5D5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cxnSp>
        <p:nvCxnSpPr>
          <p:cNvPr id="1291" name="Straight Arrow Connector 87"/>
          <p:cNvCxnSpPr>
            <a:stCxn id="1289" idx="0"/>
            <a:endCxn id="1290" idx="0"/>
          </p:cNvCxnSpPr>
          <p:nvPr/>
        </p:nvCxnSpPr>
        <p:spPr>
          <a:xfrm>
            <a:off x="2060627" y="2484500"/>
            <a:ext cx="1" cy="2612560"/>
          </a:xfrm>
          <a:prstGeom prst="straightConnector1">
            <a:avLst/>
          </a:prstGeom>
          <a:ln w="25400">
            <a:solidFill>
              <a:srgbClr val="000000"/>
            </a:solidFill>
            <a:miter/>
            <a:tailEnd type="triangle"/>
          </a:ln>
        </p:spPr>
      </p:cxnSp>
      <p:grpSp>
        <p:nvGrpSpPr>
          <p:cNvPr id="1294" name="Rectangle 9"/>
          <p:cNvGrpSpPr/>
          <p:nvPr/>
        </p:nvGrpSpPr>
        <p:grpSpPr>
          <a:xfrm>
            <a:off x="2064458" y="2702338"/>
            <a:ext cx="1029927" cy="224414"/>
            <a:chOff x="0" y="41463"/>
            <a:chExt cx="1029925" cy="224412"/>
          </a:xfrm>
        </p:grpSpPr>
        <p:sp>
          <p:nvSpPr>
            <p:cNvPr id="1292" name="Rectangle"/>
            <p:cNvSpPr/>
            <p:nvPr/>
          </p:nvSpPr>
          <p:spPr>
            <a:xfrm>
              <a:off x="0" y="4146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293" name="MPI_Init"/>
            <p:cNvSpPr/>
            <p:nvPr/>
          </p:nvSpPr>
          <p:spPr>
            <a:xfrm>
              <a:off x="52069" y="153669"/>
              <a:ext cx="9257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MPI_Init</a:t>
              </a:r>
            </a:p>
          </p:txBody>
        </p:sp>
      </p:grpSp>
      <p:grpSp>
        <p:nvGrpSpPr>
          <p:cNvPr id="1297" name="Rectangle 9"/>
          <p:cNvGrpSpPr/>
          <p:nvPr/>
        </p:nvGrpSpPr>
        <p:grpSpPr>
          <a:xfrm>
            <a:off x="2064458" y="3003969"/>
            <a:ext cx="1029927" cy="523241"/>
            <a:chOff x="0" y="0"/>
            <a:chExt cx="1029925" cy="523240"/>
          </a:xfrm>
        </p:grpSpPr>
        <p:sp>
          <p:nvSpPr>
            <p:cNvPr id="1295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296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300" name="Rectangle 9"/>
          <p:cNvGrpSpPr/>
          <p:nvPr/>
        </p:nvGrpSpPr>
        <p:grpSpPr>
          <a:xfrm>
            <a:off x="2073132" y="3439896"/>
            <a:ext cx="1029927" cy="523241"/>
            <a:chOff x="0" y="0"/>
            <a:chExt cx="1029925" cy="523240"/>
          </a:xfrm>
        </p:grpSpPr>
        <p:sp>
          <p:nvSpPr>
            <p:cNvPr id="1298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299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303" name="Rectangle 9"/>
          <p:cNvGrpSpPr/>
          <p:nvPr/>
        </p:nvGrpSpPr>
        <p:grpSpPr>
          <a:xfrm>
            <a:off x="2070093" y="4474066"/>
            <a:ext cx="1397300" cy="224414"/>
            <a:chOff x="0" y="41463"/>
            <a:chExt cx="1397298" cy="224412"/>
          </a:xfrm>
        </p:grpSpPr>
        <p:sp>
          <p:nvSpPr>
            <p:cNvPr id="1301" name="Rectangle"/>
            <p:cNvSpPr/>
            <p:nvPr/>
          </p:nvSpPr>
          <p:spPr>
            <a:xfrm>
              <a:off x="0" y="41463"/>
              <a:ext cx="1397299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02" name="MPI_Finalize"/>
            <p:cNvSpPr/>
            <p:nvPr/>
          </p:nvSpPr>
          <p:spPr>
            <a:xfrm>
              <a:off x="52069" y="153669"/>
              <a:ext cx="12931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MPI_Finalize</a:t>
              </a:r>
            </a:p>
          </p:txBody>
        </p:sp>
      </p:grpSp>
      <p:grpSp>
        <p:nvGrpSpPr>
          <p:cNvPr id="1306" name="Rectangle 9"/>
          <p:cNvGrpSpPr/>
          <p:nvPr/>
        </p:nvGrpSpPr>
        <p:grpSpPr>
          <a:xfrm>
            <a:off x="2069124" y="4049090"/>
            <a:ext cx="1321971" cy="224414"/>
            <a:chOff x="0" y="41463"/>
            <a:chExt cx="1321970" cy="224412"/>
          </a:xfrm>
        </p:grpSpPr>
        <p:sp>
          <p:nvSpPr>
            <p:cNvPr id="1304" name="Rectangle"/>
            <p:cNvSpPr/>
            <p:nvPr/>
          </p:nvSpPr>
          <p:spPr>
            <a:xfrm>
              <a:off x="0" y="41463"/>
              <a:ext cx="1321971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05" name="MPI_Barrier"/>
            <p:cNvSpPr/>
            <p:nvPr/>
          </p:nvSpPr>
          <p:spPr>
            <a:xfrm>
              <a:off x="52069" y="153669"/>
              <a:ext cx="121783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MPI_Barrier</a:t>
              </a:r>
            </a:p>
          </p:txBody>
        </p:sp>
      </p:grpSp>
      <p:sp>
        <p:nvSpPr>
          <p:cNvPr id="1307" name="Rounded Rectangle 85"/>
          <p:cNvSpPr/>
          <p:nvPr/>
        </p:nvSpPr>
        <p:spPr>
          <a:xfrm>
            <a:off x="6746995" y="2405264"/>
            <a:ext cx="138169" cy="16074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5D5D5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308" name="Rounded Rectangle 86"/>
          <p:cNvSpPr/>
          <p:nvPr/>
        </p:nvSpPr>
        <p:spPr>
          <a:xfrm>
            <a:off x="6746995" y="5017823"/>
            <a:ext cx="138169" cy="16074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5D5D5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cxnSp>
        <p:nvCxnSpPr>
          <p:cNvPr id="1309" name="Straight Arrow Connector 87"/>
          <p:cNvCxnSpPr>
            <a:stCxn id="1307" idx="0"/>
            <a:endCxn id="1308" idx="0"/>
          </p:cNvCxnSpPr>
          <p:nvPr/>
        </p:nvCxnSpPr>
        <p:spPr>
          <a:xfrm>
            <a:off x="6816079" y="2485636"/>
            <a:ext cx="1" cy="2612560"/>
          </a:xfrm>
          <a:prstGeom prst="straightConnector1">
            <a:avLst/>
          </a:prstGeom>
          <a:ln w="25400">
            <a:solidFill>
              <a:srgbClr val="000000"/>
            </a:solidFill>
            <a:miter/>
            <a:tailEnd type="triangle"/>
          </a:ln>
        </p:spPr>
      </p:cxnSp>
      <p:grpSp>
        <p:nvGrpSpPr>
          <p:cNvPr id="1312" name="Rectangle 9"/>
          <p:cNvGrpSpPr/>
          <p:nvPr/>
        </p:nvGrpSpPr>
        <p:grpSpPr>
          <a:xfrm>
            <a:off x="6819910" y="2703474"/>
            <a:ext cx="1029927" cy="224414"/>
            <a:chOff x="0" y="41463"/>
            <a:chExt cx="1029925" cy="224412"/>
          </a:xfrm>
        </p:grpSpPr>
        <p:sp>
          <p:nvSpPr>
            <p:cNvPr id="1310" name="Rectangle"/>
            <p:cNvSpPr/>
            <p:nvPr/>
          </p:nvSpPr>
          <p:spPr>
            <a:xfrm>
              <a:off x="0" y="4146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11" name="MPI_Init"/>
            <p:cNvSpPr/>
            <p:nvPr/>
          </p:nvSpPr>
          <p:spPr>
            <a:xfrm>
              <a:off x="52069" y="153669"/>
              <a:ext cx="9257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MPI_Init</a:t>
              </a:r>
            </a:p>
          </p:txBody>
        </p:sp>
      </p:grpSp>
      <p:grpSp>
        <p:nvGrpSpPr>
          <p:cNvPr id="1315" name="Rectangle 9"/>
          <p:cNvGrpSpPr/>
          <p:nvPr/>
        </p:nvGrpSpPr>
        <p:grpSpPr>
          <a:xfrm>
            <a:off x="6830945" y="3439573"/>
            <a:ext cx="1029927" cy="523241"/>
            <a:chOff x="0" y="0"/>
            <a:chExt cx="1029925" cy="523240"/>
          </a:xfrm>
        </p:grpSpPr>
        <p:sp>
          <p:nvSpPr>
            <p:cNvPr id="1313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14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318" name="Rectangle 9"/>
          <p:cNvGrpSpPr/>
          <p:nvPr/>
        </p:nvGrpSpPr>
        <p:grpSpPr>
          <a:xfrm>
            <a:off x="6816080" y="3002186"/>
            <a:ext cx="1029927" cy="523241"/>
            <a:chOff x="0" y="0"/>
            <a:chExt cx="1029925" cy="523240"/>
          </a:xfrm>
        </p:grpSpPr>
        <p:sp>
          <p:nvSpPr>
            <p:cNvPr id="1316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17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321" name="Rectangle 9"/>
          <p:cNvGrpSpPr/>
          <p:nvPr/>
        </p:nvGrpSpPr>
        <p:grpSpPr>
          <a:xfrm>
            <a:off x="6825546" y="4475202"/>
            <a:ext cx="1397299" cy="224414"/>
            <a:chOff x="0" y="41463"/>
            <a:chExt cx="1397298" cy="224412"/>
          </a:xfrm>
        </p:grpSpPr>
        <p:sp>
          <p:nvSpPr>
            <p:cNvPr id="1319" name="Rectangle"/>
            <p:cNvSpPr/>
            <p:nvPr/>
          </p:nvSpPr>
          <p:spPr>
            <a:xfrm>
              <a:off x="0" y="41463"/>
              <a:ext cx="1397299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20" name="MPI_Finalize"/>
            <p:cNvSpPr/>
            <p:nvPr/>
          </p:nvSpPr>
          <p:spPr>
            <a:xfrm>
              <a:off x="52069" y="153669"/>
              <a:ext cx="12931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MPI_Finalize</a:t>
              </a:r>
            </a:p>
          </p:txBody>
        </p:sp>
      </p:grpSp>
      <p:grpSp>
        <p:nvGrpSpPr>
          <p:cNvPr id="1324" name="Rectangle 9"/>
          <p:cNvGrpSpPr/>
          <p:nvPr/>
        </p:nvGrpSpPr>
        <p:grpSpPr>
          <a:xfrm>
            <a:off x="6824575" y="4050226"/>
            <a:ext cx="1321972" cy="224414"/>
            <a:chOff x="0" y="41463"/>
            <a:chExt cx="1321970" cy="224412"/>
          </a:xfrm>
        </p:grpSpPr>
        <p:sp>
          <p:nvSpPr>
            <p:cNvPr id="1322" name="Rectangle"/>
            <p:cNvSpPr/>
            <p:nvPr/>
          </p:nvSpPr>
          <p:spPr>
            <a:xfrm>
              <a:off x="0" y="41463"/>
              <a:ext cx="1321971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23" name="MPI_Barrier"/>
            <p:cNvSpPr/>
            <p:nvPr/>
          </p:nvSpPr>
          <p:spPr>
            <a:xfrm>
              <a:off x="52069" y="153669"/>
              <a:ext cx="121783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MPI_Barrier</a:t>
              </a:r>
            </a:p>
          </p:txBody>
        </p:sp>
      </p:grpSp>
      <p:sp>
        <p:nvSpPr>
          <p:cNvPr id="1328" name="Gerader Verbinder 89"/>
          <p:cNvSpPr/>
          <p:nvPr/>
        </p:nvSpPr>
        <p:spPr>
          <a:xfrm>
            <a:off x="3100698" y="3264002"/>
            <a:ext cx="3709033" cy="1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29" name="Gerader Verbinder 93"/>
          <p:cNvSpPr/>
          <p:nvPr/>
        </p:nvSpPr>
        <p:spPr>
          <a:xfrm>
            <a:off x="3109373" y="3701229"/>
            <a:ext cx="3715223" cy="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30" name="Gerader Verbinder 94"/>
          <p:cNvSpPr/>
          <p:nvPr/>
        </p:nvSpPr>
        <p:spPr>
          <a:xfrm>
            <a:off x="3397464" y="4161456"/>
            <a:ext cx="3420762" cy="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13" name="Textplatzhalter 1"/>
          <p:cNvSpPr txBox="1"/>
          <p:nvPr/>
        </p:nvSpPr>
        <p:spPr>
          <a:xfrm>
            <a:off x="44999" y="1986404"/>
            <a:ext cx="12101402" cy="65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spcBef>
                <a:spcPts val="800"/>
              </a:spcBef>
              <a:defRPr sz="4400" b="1" i="1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Jacobi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1333" name="Textplatzhalter 4"/>
          <p:cNvSpPr txBox="1">
            <a:spLocks noGrp="1"/>
          </p:cNvSpPr>
          <p:nvPr>
            <p:ph type="body" idx="1"/>
          </p:nvPr>
        </p:nvSpPr>
        <p:spPr>
          <a:xfrm>
            <a:off x="373038" y="1151998"/>
            <a:ext cx="11484000" cy="4595659"/>
          </a:xfrm>
          <a:prstGeom prst="rect">
            <a:avLst/>
          </a:prstGeom>
        </p:spPr>
        <p:txBody>
          <a:bodyPr/>
          <a:lstStyle>
            <a:lvl2pPr marL="685800" indent="-228600">
              <a:spcBef>
                <a:spcPts val="400"/>
              </a:spcBef>
              <a:defRPr sz="1800"/>
            </a:lvl2pPr>
          </a:lstStyle>
          <a:p>
            <a:r>
              <a:t>MPI_THREAD_FUNNELED</a:t>
            </a:r>
          </a:p>
          <a:p>
            <a:pPr lvl="1"/>
            <a:r>
              <a:t>Only one thread communicates</a:t>
            </a:r>
          </a:p>
        </p:txBody>
      </p:sp>
      <p:sp>
        <p:nvSpPr>
          <p:cNvPr id="1334" name="Titel 3"/>
          <p:cNvSpPr txBox="1">
            <a:spLocks noGrp="1"/>
          </p:cNvSpPr>
          <p:nvPr>
            <p:ph type="title"/>
          </p:nvPr>
        </p:nvSpPr>
        <p:spPr>
          <a:xfrm>
            <a:off x="384000" y="201600"/>
            <a:ext cx="11484000" cy="543601"/>
          </a:xfrm>
          <a:prstGeom prst="rect">
            <a:avLst/>
          </a:prstGeom>
        </p:spPr>
        <p:txBody>
          <a:bodyPr/>
          <a:lstStyle/>
          <a:p>
            <a:r>
              <a:t>MPI – Threading support levels</a:t>
            </a:r>
          </a:p>
        </p:txBody>
      </p:sp>
      <p:grpSp>
        <p:nvGrpSpPr>
          <p:cNvPr id="1337" name="Rechteck 176"/>
          <p:cNvGrpSpPr/>
          <p:nvPr/>
        </p:nvGrpSpPr>
        <p:grpSpPr>
          <a:xfrm>
            <a:off x="7176120" y="998918"/>
            <a:ext cx="3491881" cy="1160385"/>
            <a:chOff x="0" y="0"/>
            <a:chExt cx="3491879" cy="1160384"/>
          </a:xfrm>
        </p:grpSpPr>
        <p:sp>
          <p:nvSpPr>
            <p:cNvPr id="1335" name="Rectangle"/>
            <p:cNvSpPr/>
            <p:nvPr/>
          </p:nvSpPr>
          <p:spPr>
            <a:xfrm>
              <a:off x="0" y="0"/>
              <a:ext cx="3491880" cy="116038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75839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6" name="MPI Communication…"/>
            <p:cNvSpPr txBox="1"/>
            <p:nvPr/>
          </p:nvSpPr>
          <p:spPr>
            <a:xfrm>
              <a:off x="58420" y="271511"/>
              <a:ext cx="3375040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indent="720725"/>
              <a:r>
                <a:t>MPI Communication</a:t>
              </a:r>
              <a:endParaRPr>
                <a:solidFill>
                  <a:schemeClr val="accent3">
                    <a:lumOff val="44000"/>
                  </a:schemeClr>
                </a:solidFill>
              </a:endParaRPr>
            </a:p>
            <a:p>
              <a:pPr indent="720725"/>
              <a:r>
                <a:t>Thread Synchronization</a:t>
              </a:r>
            </a:p>
          </p:txBody>
        </p:sp>
      </p:grpSp>
      <p:sp>
        <p:nvSpPr>
          <p:cNvPr id="1338" name="Gerader Verbinder 177"/>
          <p:cNvSpPr/>
          <p:nvPr/>
        </p:nvSpPr>
        <p:spPr>
          <a:xfrm>
            <a:off x="7320136" y="1458909"/>
            <a:ext cx="560179" cy="1"/>
          </a:xfrm>
          <a:prstGeom prst="line">
            <a:avLst/>
          </a:prstGeom>
          <a:ln w="12700">
            <a:solidFill>
              <a:srgbClr val="9CAED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9" name="Gerader Verbinder 178"/>
          <p:cNvSpPr/>
          <p:nvPr/>
        </p:nvSpPr>
        <p:spPr>
          <a:xfrm>
            <a:off x="7320136" y="1723247"/>
            <a:ext cx="560179" cy="1"/>
          </a:xfrm>
          <a:prstGeom prst="line">
            <a:avLst/>
          </a:prstGeom>
          <a:ln w="12700">
            <a:solidFill>
              <a:srgbClr val="FF7F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52" name="Gruppieren 95"/>
          <p:cNvGrpSpPr/>
          <p:nvPr/>
        </p:nvGrpSpPr>
        <p:grpSpPr>
          <a:xfrm>
            <a:off x="1991543" y="2404127"/>
            <a:ext cx="726489" cy="2773305"/>
            <a:chOff x="0" y="0"/>
            <a:chExt cx="726488" cy="2773303"/>
          </a:xfrm>
        </p:grpSpPr>
        <p:sp>
          <p:nvSpPr>
            <p:cNvPr id="1340" name="Rounded Rectangle 85"/>
            <p:cNvSpPr/>
            <p:nvPr/>
          </p:nvSpPr>
          <p:spPr>
            <a:xfrm>
              <a:off x="0" y="-1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341" name="Rounded Rectangle 86"/>
            <p:cNvSpPr/>
            <p:nvPr/>
          </p:nvSpPr>
          <p:spPr>
            <a:xfrm>
              <a:off x="0" y="2612558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342" name="Straight Arrow Connector 87"/>
            <p:cNvSpPr/>
            <p:nvPr/>
          </p:nvSpPr>
          <p:spPr>
            <a:xfrm flipH="1">
              <a:off x="69084" y="160745"/>
              <a:ext cx="1" cy="24518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3" name="Straight Arrow Connector 87"/>
            <p:cNvSpPr/>
            <p:nvPr/>
          </p:nvSpPr>
          <p:spPr>
            <a:xfrm flipH="1">
              <a:off x="288032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4" name="Straight Arrow Connector 87"/>
            <p:cNvSpPr/>
            <p:nvPr/>
          </p:nvSpPr>
          <p:spPr>
            <a:xfrm flipH="1">
              <a:off x="511914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5" name="Straight Arrow Connector 87"/>
            <p:cNvSpPr/>
            <p:nvPr/>
          </p:nvSpPr>
          <p:spPr>
            <a:xfrm flipH="1">
              <a:off x="720080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6" name="Straight Arrow Connector 87"/>
            <p:cNvSpPr/>
            <p:nvPr/>
          </p:nvSpPr>
          <p:spPr>
            <a:xfrm flipH="1">
              <a:off x="69084" y="2388145"/>
              <a:ext cx="213598" cy="2244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7" name="Straight Arrow Connector 87"/>
            <p:cNvSpPr/>
            <p:nvPr/>
          </p:nvSpPr>
          <p:spPr>
            <a:xfrm flipH="1">
              <a:off x="69084" y="2388144"/>
              <a:ext cx="444295" cy="2244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8" name="Straight Arrow Connector 87"/>
            <p:cNvSpPr/>
            <p:nvPr/>
          </p:nvSpPr>
          <p:spPr>
            <a:xfrm flipH="1">
              <a:off x="69084" y="2384499"/>
              <a:ext cx="657405" cy="228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9" name="Straight Arrow Connector 87"/>
            <p:cNvSpPr/>
            <p:nvPr/>
          </p:nvSpPr>
          <p:spPr>
            <a:xfrm>
              <a:off x="69083" y="160744"/>
              <a:ext cx="222149" cy="1081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0" name="Straight Arrow Connector 87"/>
            <p:cNvSpPr/>
            <p:nvPr/>
          </p:nvSpPr>
          <p:spPr>
            <a:xfrm>
              <a:off x="69084" y="160744"/>
              <a:ext cx="449203" cy="1118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1" name="Straight Arrow Connector 87"/>
            <p:cNvSpPr/>
            <p:nvPr/>
          </p:nvSpPr>
          <p:spPr>
            <a:xfrm>
              <a:off x="69084" y="160745"/>
              <a:ext cx="648701" cy="108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55" name="Rectangle 9"/>
          <p:cNvGrpSpPr/>
          <p:nvPr/>
        </p:nvGrpSpPr>
        <p:grpSpPr>
          <a:xfrm>
            <a:off x="2060504" y="2702338"/>
            <a:ext cx="1029927" cy="224414"/>
            <a:chOff x="0" y="41463"/>
            <a:chExt cx="1029925" cy="224412"/>
          </a:xfrm>
        </p:grpSpPr>
        <p:sp>
          <p:nvSpPr>
            <p:cNvPr id="1353" name="Rectangle"/>
            <p:cNvSpPr/>
            <p:nvPr/>
          </p:nvSpPr>
          <p:spPr>
            <a:xfrm>
              <a:off x="0" y="4146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54" name="MPI_Init"/>
            <p:cNvSpPr/>
            <p:nvPr/>
          </p:nvSpPr>
          <p:spPr>
            <a:xfrm>
              <a:off x="52069" y="153669"/>
              <a:ext cx="9257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MPI_Init</a:t>
              </a:r>
            </a:p>
          </p:txBody>
        </p:sp>
      </p:grpSp>
      <p:grpSp>
        <p:nvGrpSpPr>
          <p:cNvPr id="1358" name="Rectangle 9"/>
          <p:cNvGrpSpPr/>
          <p:nvPr/>
        </p:nvGrpSpPr>
        <p:grpSpPr>
          <a:xfrm>
            <a:off x="2060504" y="3003969"/>
            <a:ext cx="1029927" cy="523241"/>
            <a:chOff x="0" y="0"/>
            <a:chExt cx="1029925" cy="523240"/>
          </a:xfrm>
        </p:grpSpPr>
        <p:sp>
          <p:nvSpPr>
            <p:cNvPr id="1356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57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361" name="Rectangle 9"/>
          <p:cNvGrpSpPr/>
          <p:nvPr/>
        </p:nvGrpSpPr>
        <p:grpSpPr>
          <a:xfrm>
            <a:off x="2060504" y="3439896"/>
            <a:ext cx="1029927" cy="523241"/>
            <a:chOff x="0" y="0"/>
            <a:chExt cx="1029925" cy="523240"/>
          </a:xfrm>
        </p:grpSpPr>
        <p:sp>
          <p:nvSpPr>
            <p:cNvPr id="1359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60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364" name="Rectangle 9"/>
          <p:cNvGrpSpPr/>
          <p:nvPr/>
        </p:nvGrpSpPr>
        <p:grpSpPr>
          <a:xfrm>
            <a:off x="2060502" y="4474066"/>
            <a:ext cx="1397299" cy="224414"/>
            <a:chOff x="0" y="41463"/>
            <a:chExt cx="1397298" cy="224412"/>
          </a:xfrm>
        </p:grpSpPr>
        <p:sp>
          <p:nvSpPr>
            <p:cNvPr id="1362" name="Rectangle"/>
            <p:cNvSpPr/>
            <p:nvPr/>
          </p:nvSpPr>
          <p:spPr>
            <a:xfrm>
              <a:off x="0" y="41463"/>
              <a:ext cx="1397299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63" name="MPI_Finalize"/>
            <p:cNvSpPr/>
            <p:nvPr/>
          </p:nvSpPr>
          <p:spPr>
            <a:xfrm>
              <a:off x="52069" y="153669"/>
              <a:ext cx="12931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MPI_Finalize</a:t>
              </a:r>
            </a:p>
          </p:txBody>
        </p:sp>
      </p:grpSp>
      <p:grpSp>
        <p:nvGrpSpPr>
          <p:cNvPr id="1367" name="Rectangle 9"/>
          <p:cNvGrpSpPr/>
          <p:nvPr/>
        </p:nvGrpSpPr>
        <p:grpSpPr>
          <a:xfrm>
            <a:off x="2060504" y="4049090"/>
            <a:ext cx="1321971" cy="224414"/>
            <a:chOff x="0" y="41463"/>
            <a:chExt cx="1321970" cy="224412"/>
          </a:xfrm>
        </p:grpSpPr>
        <p:sp>
          <p:nvSpPr>
            <p:cNvPr id="1365" name="Rectangle"/>
            <p:cNvSpPr/>
            <p:nvPr/>
          </p:nvSpPr>
          <p:spPr>
            <a:xfrm>
              <a:off x="0" y="41463"/>
              <a:ext cx="1321971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66" name="MPI_Barrier"/>
            <p:cNvSpPr/>
            <p:nvPr/>
          </p:nvSpPr>
          <p:spPr>
            <a:xfrm>
              <a:off x="52069" y="153669"/>
              <a:ext cx="121783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MPI_Barrier</a:t>
              </a:r>
            </a:p>
          </p:txBody>
        </p:sp>
      </p:grpSp>
      <p:grpSp>
        <p:nvGrpSpPr>
          <p:cNvPr id="1380" name="Gruppieren 113"/>
          <p:cNvGrpSpPr/>
          <p:nvPr/>
        </p:nvGrpSpPr>
        <p:grpSpPr>
          <a:xfrm>
            <a:off x="6744072" y="2404127"/>
            <a:ext cx="726489" cy="2773305"/>
            <a:chOff x="0" y="0"/>
            <a:chExt cx="726488" cy="2773303"/>
          </a:xfrm>
        </p:grpSpPr>
        <p:sp>
          <p:nvSpPr>
            <p:cNvPr id="1368" name="Rounded Rectangle 85"/>
            <p:cNvSpPr/>
            <p:nvPr/>
          </p:nvSpPr>
          <p:spPr>
            <a:xfrm>
              <a:off x="0" y="-1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369" name="Rounded Rectangle 86"/>
            <p:cNvSpPr/>
            <p:nvPr/>
          </p:nvSpPr>
          <p:spPr>
            <a:xfrm>
              <a:off x="0" y="2612558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370" name="Straight Arrow Connector 87"/>
            <p:cNvSpPr/>
            <p:nvPr/>
          </p:nvSpPr>
          <p:spPr>
            <a:xfrm flipH="1">
              <a:off x="69084" y="160745"/>
              <a:ext cx="1" cy="24518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1" name="Straight Arrow Connector 87"/>
            <p:cNvSpPr/>
            <p:nvPr/>
          </p:nvSpPr>
          <p:spPr>
            <a:xfrm flipH="1">
              <a:off x="288032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2" name="Straight Arrow Connector 87"/>
            <p:cNvSpPr/>
            <p:nvPr/>
          </p:nvSpPr>
          <p:spPr>
            <a:xfrm flipH="1">
              <a:off x="511914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3" name="Straight Arrow Connector 87"/>
            <p:cNvSpPr/>
            <p:nvPr/>
          </p:nvSpPr>
          <p:spPr>
            <a:xfrm flipH="1">
              <a:off x="720080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4" name="Straight Arrow Connector 87"/>
            <p:cNvSpPr/>
            <p:nvPr/>
          </p:nvSpPr>
          <p:spPr>
            <a:xfrm flipH="1">
              <a:off x="69084" y="2388145"/>
              <a:ext cx="213598" cy="2244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5" name="Straight Arrow Connector 87"/>
            <p:cNvSpPr/>
            <p:nvPr/>
          </p:nvSpPr>
          <p:spPr>
            <a:xfrm flipH="1">
              <a:off x="69084" y="2388144"/>
              <a:ext cx="444295" cy="2244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6" name="Straight Arrow Connector 87"/>
            <p:cNvSpPr/>
            <p:nvPr/>
          </p:nvSpPr>
          <p:spPr>
            <a:xfrm flipH="1">
              <a:off x="69084" y="2384499"/>
              <a:ext cx="657405" cy="228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7" name="Straight Arrow Connector 87"/>
            <p:cNvSpPr/>
            <p:nvPr/>
          </p:nvSpPr>
          <p:spPr>
            <a:xfrm>
              <a:off x="69083" y="160744"/>
              <a:ext cx="222149" cy="1081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8" name="Straight Arrow Connector 87"/>
            <p:cNvSpPr/>
            <p:nvPr/>
          </p:nvSpPr>
          <p:spPr>
            <a:xfrm>
              <a:off x="69084" y="160744"/>
              <a:ext cx="449203" cy="1118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9" name="Straight Arrow Connector 87"/>
            <p:cNvSpPr/>
            <p:nvPr/>
          </p:nvSpPr>
          <p:spPr>
            <a:xfrm>
              <a:off x="69084" y="160745"/>
              <a:ext cx="648701" cy="108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83" name="Rectangle 9"/>
          <p:cNvGrpSpPr/>
          <p:nvPr/>
        </p:nvGrpSpPr>
        <p:grpSpPr>
          <a:xfrm>
            <a:off x="6813032" y="2702338"/>
            <a:ext cx="1029927" cy="224414"/>
            <a:chOff x="0" y="41463"/>
            <a:chExt cx="1029925" cy="224412"/>
          </a:xfrm>
        </p:grpSpPr>
        <p:sp>
          <p:nvSpPr>
            <p:cNvPr id="1381" name="Rectangle"/>
            <p:cNvSpPr/>
            <p:nvPr/>
          </p:nvSpPr>
          <p:spPr>
            <a:xfrm>
              <a:off x="0" y="4146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82" name="MPI_Init"/>
            <p:cNvSpPr/>
            <p:nvPr/>
          </p:nvSpPr>
          <p:spPr>
            <a:xfrm>
              <a:off x="52069" y="153669"/>
              <a:ext cx="9257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MPI_Init</a:t>
              </a:r>
            </a:p>
          </p:txBody>
        </p:sp>
      </p:grpSp>
      <p:grpSp>
        <p:nvGrpSpPr>
          <p:cNvPr id="1386" name="Rectangle 9"/>
          <p:cNvGrpSpPr/>
          <p:nvPr/>
        </p:nvGrpSpPr>
        <p:grpSpPr>
          <a:xfrm>
            <a:off x="6813032" y="3003969"/>
            <a:ext cx="1029927" cy="523241"/>
            <a:chOff x="0" y="0"/>
            <a:chExt cx="1029925" cy="523240"/>
          </a:xfrm>
        </p:grpSpPr>
        <p:sp>
          <p:nvSpPr>
            <p:cNvPr id="1384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85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389" name="Rectangle 9"/>
          <p:cNvGrpSpPr/>
          <p:nvPr/>
        </p:nvGrpSpPr>
        <p:grpSpPr>
          <a:xfrm>
            <a:off x="6813032" y="3439896"/>
            <a:ext cx="1029927" cy="523241"/>
            <a:chOff x="0" y="0"/>
            <a:chExt cx="1029925" cy="523240"/>
          </a:xfrm>
        </p:grpSpPr>
        <p:sp>
          <p:nvSpPr>
            <p:cNvPr id="1387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88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392" name="Rectangle 9"/>
          <p:cNvGrpSpPr/>
          <p:nvPr/>
        </p:nvGrpSpPr>
        <p:grpSpPr>
          <a:xfrm>
            <a:off x="6813030" y="4474066"/>
            <a:ext cx="1397299" cy="224414"/>
            <a:chOff x="0" y="41463"/>
            <a:chExt cx="1397298" cy="224412"/>
          </a:xfrm>
        </p:grpSpPr>
        <p:sp>
          <p:nvSpPr>
            <p:cNvPr id="1390" name="Rectangle"/>
            <p:cNvSpPr/>
            <p:nvPr/>
          </p:nvSpPr>
          <p:spPr>
            <a:xfrm>
              <a:off x="0" y="41463"/>
              <a:ext cx="1397299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91" name="MPI_Finalize"/>
            <p:cNvSpPr/>
            <p:nvPr/>
          </p:nvSpPr>
          <p:spPr>
            <a:xfrm>
              <a:off x="52069" y="153669"/>
              <a:ext cx="12931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MPI_Finalize</a:t>
              </a:r>
            </a:p>
          </p:txBody>
        </p:sp>
      </p:grpSp>
      <p:grpSp>
        <p:nvGrpSpPr>
          <p:cNvPr id="1395" name="Rectangle 9"/>
          <p:cNvGrpSpPr/>
          <p:nvPr/>
        </p:nvGrpSpPr>
        <p:grpSpPr>
          <a:xfrm>
            <a:off x="6813032" y="4049090"/>
            <a:ext cx="1321972" cy="224414"/>
            <a:chOff x="0" y="41463"/>
            <a:chExt cx="1321970" cy="224412"/>
          </a:xfrm>
        </p:grpSpPr>
        <p:sp>
          <p:nvSpPr>
            <p:cNvPr id="1393" name="Rectangle"/>
            <p:cNvSpPr/>
            <p:nvPr/>
          </p:nvSpPr>
          <p:spPr>
            <a:xfrm>
              <a:off x="0" y="41463"/>
              <a:ext cx="1321971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394" name="MPI_Barrier"/>
            <p:cNvSpPr/>
            <p:nvPr/>
          </p:nvSpPr>
          <p:spPr>
            <a:xfrm>
              <a:off x="52069" y="153669"/>
              <a:ext cx="121783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MPI_Barrier</a:t>
              </a:r>
            </a:p>
          </p:txBody>
        </p:sp>
      </p:grpSp>
      <p:sp>
        <p:nvSpPr>
          <p:cNvPr id="1399" name="Gerader Verbinder 131"/>
          <p:cNvSpPr/>
          <p:nvPr/>
        </p:nvSpPr>
        <p:spPr>
          <a:xfrm>
            <a:off x="3096744" y="3265589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400" name="Gerader Verbinder 132"/>
          <p:cNvSpPr/>
          <p:nvPr/>
        </p:nvSpPr>
        <p:spPr>
          <a:xfrm>
            <a:off x="3096744" y="3701516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401" name="Gerader Verbinder 134"/>
          <p:cNvSpPr/>
          <p:nvPr/>
        </p:nvSpPr>
        <p:spPr>
          <a:xfrm>
            <a:off x="3388844" y="4161297"/>
            <a:ext cx="34178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10800"/>
                </a:moveTo>
                <a:cubicBezTo>
                  <a:pt x="7200" y="-10800"/>
                  <a:pt x="14400" y="0"/>
                  <a:pt x="21600" y="1080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1404" name="Textplatzhalter 4"/>
          <p:cNvSpPr txBox="1">
            <a:spLocks noGrp="1"/>
          </p:cNvSpPr>
          <p:nvPr>
            <p:ph type="body" idx="1"/>
          </p:nvPr>
        </p:nvSpPr>
        <p:spPr>
          <a:xfrm>
            <a:off x="373038" y="1151998"/>
            <a:ext cx="11484000" cy="4595659"/>
          </a:xfrm>
          <a:prstGeom prst="rect">
            <a:avLst/>
          </a:prstGeom>
        </p:spPr>
        <p:txBody>
          <a:bodyPr/>
          <a:lstStyle>
            <a:lvl2pPr marL="685800" indent="-228600">
              <a:spcBef>
                <a:spcPts val="400"/>
              </a:spcBef>
              <a:defRPr sz="1800"/>
            </a:lvl2pPr>
          </a:lstStyle>
          <a:p>
            <a:r>
              <a:t>MPI_THREAD_SERIALIZED</a:t>
            </a:r>
          </a:p>
          <a:p>
            <a:pPr lvl="1"/>
            <a:r>
              <a:t>Only one thread communicates at a time</a:t>
            </a:r>
          </a:p>
        </p:txBody>
      </p:sp>
      <p:sp>
        <p:nvSpPr>
          <p:cNvPr id="1405" name="Titel 3"/>
          <p:cNvSpPr txBox="1">
            <a:spLocks noGrp="1"/>
          </p:cNvSpPr>
          <p:nvPr>
            <p:ph type="title"/>
          </p:nvPr>
        </p:nvSpPr>
        <p:spPr>
          <a:xfrm>
            <a:off x="384000" y="201600"/>
            <a:ext cx="11484000" cy="543601"/>
          </a:xfrm>
          <a:prstGeom prst="rect">
            <a:avLst/>
          </a:prstGeom>
        </p:spPr>
        <p:txBody>
          <a:bodyPr/>
          <a:lstStyle/>
          <a:p>
            <a:r>
              <a:t>MPI – Threading support levels</a:t>
            </a:r>
          </a:p>
        </p:txBody>
      </p:sp>
      <p:grpSp>
        <p:nvGrpSpPr>
          <p:cNvPr id="1408" name="Rechteck 80"/>
          <p:cNvGrpSpPr/>
          <p:nvPr/>
        </p:nvGrpSpPr>
        <p:grpSpPr>
          <a:xfrm>
            <a:off x="7176120" y="998918"/>
            <a:ext cx="3491881" cy="1160385"/>
            <a:chOff x="0" y="0"/>
            <a:chExt cx="3491879" cy="1160384"/>
          </a:xfrm>
        </p:grpSpPr>
        <p:sp>
          <p:nvSpPr>
            <p:cNvPr id="1406" name="Rectangle"/>
            <p:cNvSpPr/>
            <p:nvPr/>
          </p:nvSpPr>
          <p:spPr>
            <a:xfrm>
              <a:off x="0" y="0"/>
              <a:ext cx="3491880" cy="116038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75839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07" name="MPI Communication…"/>
            <p:cNvSpPr txBox="1"/>
            <p:nvPr/>
          </p:nvSpPr>
          <p:spPr>
            <a:xfrm>
              <a:off x="58420" y="271511"/>
              <a:ext cx="3375040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indent="720725"/>
              <a:r>
                <a:t>MPI Communication</a:t>
              </a:r>
              <a:endParaRPr>
                <a:solidFill>
                  <a:schemeClr val="accent3">
                    <a:lumOff val="44000"/>
                  </a:schemeClr>
                </a:solidFill>
              </a:endParaRPr>
            </a:p>
            <a:p>
              <a:pPr indent="720725"/>
              <a:r>
                <a:t>Thread Synchronization</a:t>
              </a:r>
            </a:p>
          </p:txBody>
        </p:sp>
      </p:grpSp>
      <p:sp>
        <p:nvSpPr>
          <p:cNvPr id="1409" name="Gerader Verbinder 81"/>
          <p:cNvSpPr/>
          <p:nvPr/>
        </p:nvSpPr>
        <p:spPr>
          <a:xfrm>
            <a:off x="7320136" y="1458909"/>
            <a:ext cx="560179" cy="1"/>
          </a:xfrm>
          <a:prstGeom prst="line">
            <a:avLst/>
          </a:prstGeom>
          <a:ln w="12700">
            <a:solidFill>
              <a:srgbClr val="9CAED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0" name="Gerader Verbinder 82"/>
          <p:cNvSpPr/>
          <p:nvPr/>
        </p:nvSpPr>
        <p:spPr>
          <a:xfrm>
            <a:off x="7320136" y="1723247"/>
            <a:ext cx="560179" cy="1"/>
          </a:xfrm>
          <a:prstGeom prst="line">
            <a:avLst/>
          </a:prstGeom>
          <a:ln w="12700">
            <a:solidFill>
              <a:srgbClr val="FF7F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23" name="Gruppieren 112"/>
          <p:cNvGrpSpPr/>
          <p:nvPr/>
        </p:nvGrpSpPr>
        <p:grpSpPr>
          <a:xfrm>
            <a:off x="1991543" y="2404127"/>
            <a:ext cx="726489" cy="2773305"/>
            <a:chOff x="0" y="0"/>
            <a:chExt cx="726488" cy="2773303"/>
          </a:xfrm>
        </p:grpSpPr>
        <p:sp>
          <p:nvSpPr>
            <p:cNvPr id="1411" name="Rounded Rectangle 85"/>
            <p:cNvSpPr/>
            <p:nvPr/>
          </p:nvSpPr>
          <p:spPr>
            <a:xfrm>
              <a:off x="0" y="-1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12" name="Rounded Rectangle 86"/>
            <p:cNvSpPr/>
            <p:nvPr/>
          </p:nvSpPr>
          <p:spPr>
            <a:xfrm>
              <a:off x="0" y="2612558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13" name="Straight Arrow Connector 87"/>
            <p:cNvSpPr/>
            <p:nvPr/>
          </p:nvSpPr>
          <p:spPr>
            <a:xfrm flipH="1">
              <a:off x="69084" y="160745"/>
              <a:ext cx="1" cy="24518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4" name="Straight Arrow Connector 87"/>
            <p:cNvSpPr/>
            <p:nvPr/>
          </p:nvSpPr>
          <p:spPr>
            <a:xfrm flipH="1">
              <a:off x="288032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5" name="Straight Arrow Connector 87"/>
            <p:cNvSpPr/>
            <p:nvPr/>
          </p:nvSpPr>
          <p:spPr>
            <a:xfrm flipH="1">
              <a:off x="511914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6" name="Straight Arrow Connector 87"/>
            <p:cNvSpPr/>
            <p:nvPr/>
          </p:nvSpPr>
          <p:spPr>
            <a:xfrm flipH="1">
              <a:off x="720080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7" name="Straight Arrow Connector 87"/>
            <p:cNvSpPr/>
            <p:nvPr/>
          </p:nvSpPr>
          <p:spPr>
            <a:xfrm flipH="1">
              <a:off x="69084" y="2388145"/>
              <a:ext cx="213598" cy="2244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8" name="Straight Arrow Connector 87"/>
            <p:cNvSpPr/>
            <p:nvPr/>
          </p:nvSpPr>
          <p:spPr>
            <a:xfrm flipH="1">
              <a:off x="69084" y="2388144"/>
              <a:ext cx="444295" cy="2244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9" name="Straight Arrow Connector 87"/>
            <p:cNvSpPr/>
            <p:nvPr/>
          </p:nvSpPr>
          <p:spPr>
            <a:xfrm flipH="1">
              <a:off x="69084" y="2384499"/>
              <a:ext cx="657405" cy="228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0" name="Straight Arrow Connector 87"/>
            <p:cNvSpPr/>
            <p:nvPr/>
          </p:nvSpPr>
          <p:spPr>
            <a:xfrm>
              <a:off x="69083" y="160744"/>
              <a:ext cx="222149" cy="1081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1" name="Straight Arrow Connector 87"/>
            <p:cNvSpPr/>
            <p:nvPr/>
          </p:nvSpPr>
          <p:spPr>
            <a:xfrm>
              <a:off x="69084" y="160744"/>
              <a:ext cx="449203" cy="1118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2" name="Straight Arrow Connector 87"/>
            <p:cNvSpPr/>
            <p:nvPr/>
          </p:nvSpPr>
          <p:spPr>
            <a:xfrm>
              <a:off x="69084" y="160745"/>
              <a:ext cx="648701" cy="108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426" name="Rectangle 9"/>
          <p:cNvGrpSpPr/>
          <p:nvPr/>
        </p:nvGrpSpPr>
        <p:grpSpPr>
          <a:xfrm>
            <a:off x="2060504" y="2702338"/>
            <a:ext cx="1029927" cy="224414"/>
            <a:chOff x="0" y="41463"/>
            <a:chExt cx="1029925" cy="224412"/>
          </a:xfrm>
        </p:grpSpPr>
        <p:sp>
          <p:nvSpPr>
            <p:cNvPr id="1424" name="Rectangle"/>
            <p:cNvSpPr/>
            <p:nvPr/>
          </p:nvSpPr>
          <p:spPr>
            <a:xfrm>
              <a:off x="0" y="4146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25" name="MPI_Init"/>
            <p:cNvSpPr/>
            <p:nvPr/>
          </p:nvSpPr>
          <p:spPr>
            <a:xfrm>
              <a:off x="52069" y="153669"/>
              <a:ext cx="9257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MPI_Init</a:t>
              </a:r>
            </a:p>
          </p:txBody>
        </p:sp>
      </p:grpSp>
      <p:grpSp>
        <p:nvGrpSpPr>
          <p:cNvPr id="1429" name="Rectangle 9"/>
          <p:cNvGrpSpPr/>
          <p:nvPr/>
        </p:nvGrpSpPr>
        <p:grpSpPr>
          <a:xfrm>
            <a:off x="2503459" y="3003969"/>
            <a:ext cx="1029927" cy="523241"/>
            <a:chOff x="0" y="0"/>
            <a:chExt cx="1029925" cy="523240"/>
          </a:xfrm>
        </p:grpSpPr>
        <p:sp>
          <p:nvSpPr>
            <p:cNvPr id="1427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28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432" name="Rectangle 9"/>
          <p:cNvGrpSpPr/>
          <p:nvPr/>
        </p:nvGrpSpPr>
        <p:grpSpPr>
          <a:xfrm>
            <a:off x="2715671" y="3439896"/>
            <a:ext cx="1029927" cy="523241"/>
            <a:chOff x="0" y="0"/>
            <a:chExt cx="1029925" cy="523240"/>
          </a:xfrm>
        </p:grpSpPr>
        <p:sp>
          <p:nvSpPr>
            <p:cNvPr id="1430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31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435" name="Rectangle 9"/>
          <p:cNvGrpSpPr/>
          <p:nvPr/>
        </p:nvGrpSpPr>
        <p:grpSpPr>
          <a:xfrm>
            <a:off x="2060502" y="4474066"/>
            <a:ext cx="1397299" cy="224414"/>
            <a:chOff x="0" y="41463"/>
            <a:chExt cx="1397298" cy="224412"/>
          </a:xfrm>
        </p:grpSpPr>
        <p:sp>
          <p:nvSpPr>
            <p:cNvPr id="1433" name="Rectangle"/>
            <p:cNvSpPr/>
            <p:nvPr/>
          </p:nvSpPr>
          <p:spPr>
            <a:xfrm>
              <a:off x="0" y="41463"/>
              <a:ext cx="1397299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34" name="MPI_Finalize"/>
            <p:cNvSpPr/>
            <p:nvPr/>
          </p:nvSpPr>
          <p:spPr>
            <a:xfrm>
              <a:off x="52069" y="153669"/>
              <a:ext cx="12931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MPI_Finalize</a:t>
              </a:r>
            </a:p>
          </p:txBody>
        </p:sp>
      </p:grpSp>
      <p:grpSp>
        <p:nvGrpSpPr>
          <p:cNvPr id="1438" name="Rectangle 9"/>
          <p:cNvGrpSpPr/>
          <p:nvPr/>
        </p:nvGrpSpPr>
        <p:grpSpPr>
          <a:xfrm>
            <a:off x="2285419" y="4049090"/>
            <a:ext cx="1321971" cy="224414"/>
            <a:chOff x="0" y="41463"/>
            <a:chExt cx="1321970" cy="224412"/>
          </a:xfrm>
        </p:grpSpPr>
        <p:sp>
          <p:nvSpPr>
            <p:cNvPr id="1436" name="Rectangle"/>
            <p:cNvSpPr/>
            <p:nvPr/>
          </p:nvSpPr>
          <p:spPr>
            <a:xfrm>
              <a:off x="0" y="41463"/>
              <a:ext cx="1321971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37" name="MPI_Barrier"/>
            <p:cNvSpPr/>
            <p:nvPr/>
          </p:nvSpPr>
          <p:spPr>
            <a:xfrm>
              <a:off x="52069" y="153669"/>
              <a:ext cx="121783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MPI_Barrier</a:t>
              </a:r>
            </a:p>
          </p:txBody>
        </p:sp>
      </p:grpSp>
      <p:sp>
        <p:nvSpPr>
          <p:cNvPr id="1439" name="Gerade Verbindung mit Pfeil 130"/>
          <p:cNvSpPr/>
          <p:nvPr/>
        </p:nvSpPr>
        <p:spPr>
          <a:xfrm>
            <a:off x="2050472" y="2941021"/>
            <a:ext cx="452984" cy="210147"/>
          </a:xfrm>
          <a:prstGeom prst="line">
            <a:avLst/>
          </a:prstGeom>
          <a:ln w="25400">
            <a:solidFill>
              <a:srgbClr val="FF7F0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0" name="Gerade Verbindung mit Pfeil 131"/>
          <p:cNvSpPr/>
          <p:nvPr/>
        </p:nvSpPr>
        <p:spPr>
          <a:xfrm>
            <a:off x="2498545" y="3376552"/>
            <a:ext cx="219487" cy="201807"/>
          </a:xfrm>
          <a:prstGeom prst="line">
            <a:avLst/>
          </a:prstGeom>
          <a:ln w="25400">
            <a:solidFill>
              <a:srgbClr val="FF7F0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1" name="Gerade Verbindung mit Pfeil 132"/>
          <p:cNvSpPr/>
          <p:nvPr/>
        </p:nvSpPr>
        <p:spPr>
          <a:xfrm flipH="1">
            <a:off x="2276706" y="3816650"/>
            <a:ext cx="434157" cy="232441"/>
          </a:xfrm>
          <a:prstGeom prst="line">
            <a:avLst/>
          </a:prstGeom>
          <a:ln w="25400">
            <a:solidFill>
              <a:srgbClr val="FF7F0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2" name="Gerade Verbindung mit Pfeil 134"/>
          <p:cNvSpPr/>
          <p:nvPr/>
        </p:nvSpPr>
        <p:spPr>
          <a:xfrm flipH="1">
            <a:off x="2055696" y="4267884"/>
            <a:ext cx="230304" cy="206181"/>
          </a:xfrm>
          <a:prstGeom prst="line">
            <a:avLst/>
          </a:prstGeom>
          <a:ln w="25400">
            <a:solidFill>
              <a:srgbClr val="FF7F0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55" name="Gruppieren 135"/>
          <p:cNvGrpSpPr/>
          <p:nvPr/>
        </p:nvGrpSpPr>
        <p:grpSpPr>
          <a:xfrm>
            <a:off x="6744072" y="2401137"/>
            <a:ext cx="726489" cy="2773305"/>
            <a:chOff x="0" y="0"/>
            <a:chExt cx="726488" cy="2773303"/>
          </a:xfrm>
        </p:grpSpPr>
        <p:sp>
          <p:nvSpPr>
            <p:cNvPr id="1443" name="Rounded Rectangle 85"/>
            <p:cNvSpPr/>
            <p:nvPr/>
          </p:nvSpPr>
          <p:spPr>
            <a:xfrm>
              <a:off x="0" y="-1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44" name="Rounded Rectangle 86"/>
            <p:cNvSpPr/>
            <p:nvPr/>
          </p:nvSpPr>
          <p:spPr>
            <a:xfrm>
              <a:off x="0" y="2612558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45" name="Straight Arrow Connector 87"/>
            <p:cNvSpPr/>
            <p:nvPr/>
          </p:nvSpPr>
          <p:spPr>
            <a:xfrm flipH="1">
              <a:off x="69084" y="160745"/>
              <a:ext cx="1" cy="24518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6" name="Straight Arrow Connector 87"/>
            <p:cNvSpPr/>
            <p:nvPr/>
          </p:nvSpPr>
          <p:spPr>
            <a:xfrm flipH="1">
              <a:off x="288032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7" name="Straight Arrow Connector 87"/>
            <p:cNvSpPr/>
            <p:nvPr/>
          </p:nvSpPr>
          <p:spPr>
            <a:xfrm flipH="1">
              <a:off x="511914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8" name="Straight Arrow Connector 87"/>
            <p:cNvSpPr/>
            <p:nvPr/>
          </p:nvSpPr>
          <p:spPr>
            <a:xfrm flipH="1">
              <a:off x="720080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9" name="Straight Arrow Connector 87"/>
            <p:cNvSpPr/>
            <p:nvPr/>
          </p:nvSpPr>
          <p:spPr>
            <a:xfrm flipH="1">
              <a:off x="69084" y="2388145"/>
              <a:ext cx="213598" cy="2244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0" name="Straight Arrow Connector 87"/>
            <p:cNvSpPr/>
            <p:nvPr/>
          </p:nvSpPr>
          <p:spPr>
            <a:xfrm flipH="1">
              <a:off x="69084" y="2388144"/>
              <a:ext cx="444295" cy="2244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1" name="Straight Arrow Connector 87"/>
            <p:cNvSpPr/>
            <p:nvPr/>
          </p:nvSpPr>
          <p:spPr>
            <a:xfrm flipH="1">
              <a:off x="69084" y="2384499"/>
              <a:ext cx="657405" cy="228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2" name="Straight Arrow Connector 87"/>
            <p:cNvSpPr/>
            <p:nvPr/>
          </p:nvSpPr>
          <p:spPr>
            <a:xfrm>
              <a:off x="69083" y="160744"/>
              <a:ext cx="222149" cy="1081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3" name="Straight Arrow Connector 87"/>
            <p:cNvSpPr/>
            <p:nvPr/>
          </p:nvSpPr>
          <p:spPr>
            <a:xfrm>
              <a:off x="69084" y="160744"/>
              <a:ext cx="449203" cy="1118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4" name="Straight Arrow Connector 87"/>
            <p:cNvSpPr/>
            <p:nvPr/>
          </p:nvSpPr>
          <p:spPr>
            <a:xfrm>
              <a:off x="69084" y="160745"/>
              <a:ext cx="648701" cy="108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458" name="Rectangle 9"/>
          <p:cNvGrpSpPr/>
          <p:nvPr/>
        </p:nvGrpSpPr>
        <p:grpSpPr>
          <a:xfrm>
            <a:off x="6813032" y="2699349"/>
            <a:ext cx="1029927" cy="224414"/>
            <a:chOff x="0" y="41463"/>
            <a:chExt cx="1029925" cy="224412"/>
          </a:xfrm>
        </p:grpSpPr>
        <p:sp>
          <p:nvSpPr>
            <p:cNvPr id="1456" name="Rectangle"/>
            <p:cNvSpPr/>
            <p:nvPr/>
          </p:nvSpPr>
          <p:spPr>
            <a:xfrm>
              <a:off x="0" y="4146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57" name="MPI_Init"/>
            <p:cNvSpPr/>
            <p:nvPr/>
          </p:nvSpPr>
          <p:spPr>
            <a:xfrm>
              <a:off x="52069" y="153669"/>
              <a:ext cx="9257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MPI_Init</a:t>
              </a:r>
            </a:p>
          </p:txBody>
        </p:sp>
      </p:grpSp>
      <p:grpSp>
        <p:nvGrpSpPr>
          <p:cNvPr id="1461" name="Rectangle 9"/>
          <p:cNvGrpSpPr/>
          <p:nvPr/>
        </p:nvGrpSpPr>
        <p:grpSpPr>
          <a:xfrm>
            <a:off x="7255987" y="3000980"/>
            <a:ext cx="1029927" cy="523241"/>
            <a:chOff x="0" y="0"/>
            <a:chExt cx="1029925" cy="523240"/>
          </a:xfrm>
        </p:grpSpPr>
        <p:sp>
          <p:nvSpPr>
            <p:cNvPr id="1459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60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464" name="Rectangle 9"/>
          <p:cNvGrpSpPr/>
          <p:nvPr/>
        </p:nvGrpSpPr>
        <p:grpSpPr>
          <a:xfrm>
            <a:off x="7468199" y="3436907"/>
            <a:ext cx="1029927" cy="523241"/>
            <a:chOff x="0" y="0"/>
            <a:chExt cx="1029925" cy="523240"/>
          </a:xfrm>
        </p:grpSpPr>
        <p:sp>
          <p:nvSpPr>
            <p:cNvPr id="1462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63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467" name="Rectangle 9"/>
          <p:cNvGrpSpPr/>
          <p:nvPr/>
        </p:nvGrpSpPr>
        <p:grpSpPr>
          <a:xfrm>
            <a:off x="6813030" y="4471077"/>
            <a:ext cx="1397299" cy="224414"/>
            <a:chOff x="0" y="41463"/>
            <a:chExt cx="1397298" cy="224412"/>
          </a:xfrm>
        </p:grpSpPr>
        <p:sp>
          <p:nvSpPr>
            <p:cNvPr id="1465" name="Rectangle"/>
            <p:cNvSpPr/>
            <p:nvPr/>
          </p:nvSpPr>
          <p:spPr>
            <a:xfrm>
              <a:off x="0" y="41463"/>
              <a:ext cx="1397299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66" name="MPI_Finalize"/>
            <p:cNvSpPr/>
            <p:nvPr/>
          </p:nvSpPr>
          <p:spPr>
            <a:xfrm>
              <a:off x="52069" y="153669"/>
              <a:ext cx="12931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MPI_Finalize</a:t>
              </a:r>
            </a:p>
          </p:txBody>
        </p:sp>
      </p:grpSp>
      <p:grpSp>
        <p:nvGrpSpPr>
          <p:cNvPr id="1470" name="Rectangle 9"/>
          <p:cNvGrpSpPr/>
          <p:nvPr/>
        </p:nvGrpSpPr>
        <p:grpSpPr>
          <a:xfrm>
            <a:off x="7037947" y="4046102"/>
            <a:ext cx="1321972" cy="224413"/>
            <a:chOff x="0" y="41463"/>
            <a:chExt cx="1321970" cy="224412"/>
          </a:xfrm>
        </p:grpSpPr>
        <p:sp>
          <p:nvSpPr>
            <p:cNvPr id="1468" name="Rectangle"/>
            <p:cNvSpPr/>
            <p:nvPr/>
          </p:nvSpPr>
          <p:spPr>
            <a:xfrm>
              <a:off x="0" y="41463"/>
              <a:ext cx="1321971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469" name="MPI_Barrier"/>
            <p:cNvSpPr/>
            <p:nvPr/>
          </p:nvSpPr>
          <p:spPr>
            <a:xfrm>
              <a:off x="52069" y="153669"/>
              <a:ext cx="121783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MPI_Barrier</a:t>
              </a:r>
            </a:p>
          </p:txBody>
        </p:sp>
      </p:grpSp>
      <p:sp>
        <p:nvSpPr>
          <p:cNvPr id="1471" name="Gerade Verbindung mit Pfeil 153"/>
          <p:cNvSpPr/>
          <p:nvPr/>
        </p:nvSpPr>
        <p:spPr>
          <a:xfrm>
            <a:off x="6803000" y="2938031"/>
            <a:ext cx="452984" cy="210148"/>
          </a:xfrm>
          <a:prstGeom prst="line">
            <a:avLst/>
          </a:prstGeom>
          <a:ln w="25400">
            <a:solidFill>
              <a:srgbClr val="FF7F0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2" name="Gerade Verbindung mit Pfeil 154"/>
          <p:cNvSpPr/>
          <p:nvPr/>
        </p:nvSpPr>
        <p:spPr>
          <a:xfrm>
            <a:off x="7251073" y="3373563"/>
            <a:ext cx="219487" cy="201807"/>
          </a:xfrm>
          <a:prstGeom prst="line">
            <a:avLst/>
          </a:prstGeom>
          <a:ln w="25400">
            <a:solidFill>
              <a:srgbClr val="FF7F0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3" name="Gerade Verbindung mit Pfeil 155"/>
          <p:cNvSpPr/>
          <p:nvPr/>
        </p:nvSpPr>
        <p:spPr>
          <a:xfrm flipH="1">
            <a:off x="7029233" y="3813661"/>
            <a:ext cx="434157" cy="232441"/>
          </a:xfrm>
          <a:prstGeom prst="line">
            <a:avLst/>
          </a:prstGeom>
          <a:ln w="25400">
            <a:solidFill>
              <a:srgbClr val="FF7F0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4" name="Gerade Verbindung mit Pfeil 156"/>
          <p:cNvSpPr/>
          <p:nvPr/>
        </p:nvSpPr>
        <p:spPr>
          <a:xfrm flipH="1">
            <a:off x="6808224" y="4264895"/>
            <a:ext cx="230304" cy="206181"/>
          </a:xfrm>
          <a:prstGeom prst="line">
            <a:avLst/>
          </a:prstGeom>
          <a:ln w="25400">
            <a:solidFill>
              <a:srgbClr val="FF7F0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8" name="Gerader Verbinder 157"/>
          <p:cNvSpPr/>
          <p:nvPr/>
        </p:nvSpPr>
        <p:spPr>
          <a:xfrm>
            <a:off x="3539699" y="3262928"/>
            <a:ext cx="3709939" cy="2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479" name="Gerader Verbinder 158"/>
          <p:cNvSpPr/>
          <p:nvPr/>
        </p:nvSpPr>
        <p:spPr>
          <a:xfrm>
            <a:off x="3751911" y="3698855"/>
            <a:ext cx="3709939" cy="2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480" name="Gerader Verbinder 159"/>
          <p:cNvSpPr/>
          <p:nvPr/>
        </p:nvSpPr>
        <p:spPr>
          <a:xfrm>
            <a:off x="3613759" y="4158728"/>
            <a:ext cx="3417839" cy="2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-1" y="6542507"/>
            <a:ext cx="38124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1483" name="Textplatzhalter 4"/>
          <p:cNvSpPr txBox="1">
            <a:spLocks noGrp="1"/>
          </p:cNvSpPr>
          <p:nvPr>
            <p:ph type="body" idx="1"/>
          </p:nvPr>
        </p:nvSpPr>
        <p:spPr>
          <a:xfrm>
            <a:off x="373038" y="1151998"/>
            <a:ext cx="11484000" cy="4595659"/>
          </a:xfrm>
          <a:prstGeom prst="rect">
            <a:avLst/>
          </a:prstGeom>
        </p:spPr>
        <p:txBody>
          <a:bodyPr/>
          <a:lstStyle>
            <a:lvl2pPr marL="685800" indent="-228600">
              <a:spcBef>
                <a:spcPts val="400"/>
              </a:spcBef>
              <a:defRPr sz="1800"/>
            </a:lvl2pPr>
          </a:lstStyle>
          <a:p>
            <a:r>
              <a:t>MPI_THREAD_MULTIPLE</a:t>
            </a:r>
          </a:p>
          <a:p>
            <a:pPr lvl="1"/>
            <a:r>
              <a:t>All threads communicate concurrently without synchronization</a:t>
            </a:r>
          </a:p>
        </p:txBody>
      </p:sp>
      <p:sp>
        <p:nvSpPr>
          <p:cNvPr id="1484" name="Titel 3"/>
          <p:cNvSpPr txBox="1">
            <a:spLocks noGrp="1"/>
          </p:cNvSpPr>
          <p:nvPr>
            <p:ph type="title"/>
          </p:nvPr>
        </p:nvSpPr>
        <p:spPr>
          <a:xfrm>
            <a:off x="384000" y="201600"/>
            <a:ext cx="11484000" cy="543601"/>
          </a:xfrm>
          <a:prstGeom prst="rect">
            <a:avLst/>
          </a:prstGeom>
        </p:spPr>
        <p:txBody>
          <a:bodyPr/>
          <a:lstStyle/>
          <a:p>
            <a:r>
              <a:t>MPI – Threading support levels</a:t>
            </a:r>
          </a:p>
        </p:txBody>
      </p:sp>
      <p:grpSp>
        <p:nvGrpSpPr>
          <p:cNvPr id="1487" name="Rechteck 80"/>
          <p:cNvGrpSpPr/>
          <p:nvPr/>
        </p:nvGrpSpPr>
        <p:grpSpPr>
          <a:xfrm>
            <a:off x="7176120" y="998918"/>
            <a:ext cx="3491881" cy="1160385"/>
            <a:chOff x="0" y="0"/>
            <a:chExt cx="3491879" cy="1160384"/>
          </a:xfrm>
        </p:grpSpPr>
        <p:sp>
          <p:nvSpPr>
            <p:cNvPr id="1485" name="Rectangle"/>
            <p:cNvSpPr/>
            <p:nvPr/>
          </p:nvSpPr>
          <p:spPr>
            <a:xfrm>
              <a:off x="0" y="0"/>
              <a:ext cx="3491880" cy="116038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75839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6" name="MPI Communication…"/>
            <p:cNvSpPr txBox="1"/>
            <p:nvPr/>
          </p:nvSpPr>
          <p:spPr>
            <a:xfrm>
              <a:off x="58420" y="271511"/>
              <a:ext cx="3375040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indent="720725"/>
              <a:r>
                <a:t>MPI Communication</a:t>
              </a:r>
              <a:endParaRPr>
                <a:solidFill>
                  <a:schemeClr val="accent3">
                    <a:lumOff val="44000"/>
                  </a:schemeClr>
                </a:solidFill>
              </a:endParaRPr>
            </a:p>
            <a:p>
              <a:pPr indent="720725"/>
              <a:r>
                <a:t>Thread Synchronization</a:t>
              </a:r>
            </a:p>
          </p:txBody>
        </p:sp>
      </p:grpSp>
      <p:sp>
        <p:nvSpPr>
          <p:cNvPr id="1488" name="Gerader Verbinder 81"/>
          <p:cNvSpPr/>
          <p:nvPr/>
        </p:nvSpPr>
        <p:spPr>
          <a:xfrm>
            <a:off x="7320136" y="1458909"/>
            <a:ext cx="560179" cy="1"/>
          </a:xfrm>
          <a:prstGeom prst="line">
            <a:avLst/>
          </a:prstGeom>
          <a:ln w="12700">
            <a:solidFill>
              <a:srgbClr val="9CAED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9" name="Gerader Verbinder 82"/>
          <p:cNvSpPr/>
          <p:nvPr/>
        </p:nvSpPr>
        <p:spPr>
          <a:xfrm>
            <a:off x="7320136" y="1723247"/>
            <a:ext cx="560179" cy="1"/>
          </a:xfrm>
          <a:prstGeom prst="line">
            <a:avLst/>
          </a:prstGeom>
          <a:ln w="12700">
            <a:solidFill>
              <a:srgbClr val="FF7F0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502" name="Gruppieren 151"/>
          <p:cNvGrpSpPr/>
          <p:nvPr/>
        </p:nvGrpSpPr>
        <p:grpSpPr>
          <a:xfrm>
            <a:off x="1991543" y="2404127"/>
            <a:ext cx="726489" cy="2773305"/>
            <a:chOff x="0" y="0"/>
            <a:chExt cx="726488" cy="2773303"/>
          </a:xfrm>
        </p:grpSpPr>
        <p:sp>
          <p:nvSpPr>
            <p:cNvPr id="1490" name="Rounded Rectangle 85"/>
            <p:cNvSpPr/>
            <p:nvPr/>
          </p:nvSpPr>
          <p:spPr>
            <a:xfrm>
              <a:off x="0" y="-1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91" name="Rounded Rectangle 86"/>
            <p:cNvSpPr/>
            <p:nvPr/>
          </p:nvSpPr>
          <p:spPr>
            <a:xfrm>
              <a:off x="0" y="2612558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92" name="Straight Arrow Connector 87"/>
            <p:cNvSpPr/>
            <p:nvPr/>
          </p:nvSpPr>
          <p:spPr>
            <a:xfrm flipH="1">
              <a:off x="69084" y="160745"/>
              <a:ext cx="1" cy="24518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3" name="Straight Arrow Connector 87"/>
            <p:cNvSpPr/>
            <p:nvPr/>
          </p:nvSpPr>
          <p:spPr>
            <a:xfrm flipH="1">
              <a:off x="288032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4" name="Straight Arrow Connector 87"/>
            <p:cNvSpPr/>
            <p:nvPr/>
          </p:nvSpPr>
          <p:spPr>
            <a:xfrm flipH="1">
              <a:off x="511914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5" name="Straight Arrow Connector 87"/>
            <p:cNvSpPr/>
            <p:nvPr/>
          </p:nvSpPr>
          <p:spPr>
            <a:xfrm flipH="1">
              <a:off x="720080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6" name="Straight Arrow Connector 87"/>
            <p:cNvSpPr/>
            <p:nvPr/>
          </p:nvSpPr>
          <p:spPr>
            <a:xfrm flipH="1">
              <a:off x="69084" y="2388145"/>
              <a:ext cx="213598" cy="2244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7" name="Straight Arrow Connector 87"/>
            <p:cNvSpPr/>
            <p:nvPr/>
          </p:nvSpPr>
          <p:spPr>
            <a:xfrm flipH="1">
              <a:off x="69084" y="2388144"/>
              <a:ext cx="444295" cy="2244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8" name="Straight Arrow Connector 87"/>
            <p:cNvSpPr/>
            <p:nvPr/>
          </p:nvSpPr>
          <p:spPr>
            <a:xfrm flipH="1">
              <a:off x="69084" y="2384499"/>
              <a:ext cx="657405" cy="228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9" name="Straight Arrow Connector 87"/>
            <p:cNvSpPr/>
            <p:nvPr/>
          </p:nvSpPr>
          <p:spPr>
            <a:xfrm>
              <a:off x="69083" y="160744"/>
              <a:ext cx="222149" cy="1081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0" name="Straight Arrow Connector 87"/>
            <p:cNvSpPr/>
            <p:nvPr/>
          </p:nvSpPr>
          <p:spPr>
            <a:xfrm>
              <a:off x="69084" y="160744"/>
              <a:ext cx="449203" cy="1118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1" name="Straight Arrow Connector 87"/>
            <p:cNvSpPr/>
            <p:nvPr/>
          </p:nvSpPr>
          <p:spPr>
            <a:xfrm>
              <a:off x="69084" y="160745"/>
              <a:ext cx="648701" cy="108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505" name="Rectangle 9"/>
          <p:cNvGrpSpPr/>
          <p:nvPr/>
        </p:nvGrpSpPr>
        <p:grpSpPr>
          <a:xfrm>
            <a:off x="2060504" y="2702338"/>
            <a:ext cx="1029927" cy="224414"/>
            <a:chOff x="0" y="41463"/>
            <a:chExt cx="1029925" cy="224412"/>
          </a:xfrm>
        </p:grpSpPr>
        <p:sp>
          <p:nvSpPr>
            <p:cNvPr id="1503" name="Rectangle"/>
            <p:cNvSpPr/>
            <p:nvPr/>
          </p:nvSpPr>
          <p:spPr>
            <a:xfrm>
              <a:off x="0" y="4146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04" name="MPI_Init"/>
            <p:cNvSpPr/>
            <p:nvPr/>
          </p:nvSpPr>
          <p:spPr>
            <a:xfrm>
              <a:off x="52069" y="153669"/>
              <a:ext cx="9257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MPI_Init</a:t>
              </a:r>
            </a:p>
          </p:txBody>
        </p:sp>
      </p:grpSp>
      <p:grpSp>
        <p:nvGrpSpPr>
          <p:cNvPr id="1508" name="Rectangle 9"/>
          <p:cNvGrpSpPr/>
          <p:nvPr/>
        </p:nvGrpSpPr>
        <p:grpSpPr>
          <a:xfrm>
            <a:off x="2060504" y="2943065"/>
            <a:ext cx="1029927" cy="523241"/>
            <a:chOff x="0" y="0"/>
            <a:chExt cx="1029925" cy="523240"/>
          </a:xfrm>
        </p:grpSpPr>
        <p:sp>
          <p:nvSpPr>
            <p:cNvPr id="1506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07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11" name="Rectangle 9"/>
          <p:cNvGrpSpPr/>
          <p:nvPr/>
        </p:nvGrpSpPr>
        <p:grpSpPr>
          <a:xfrm>
            <a:off x="2280631" y="3052833"/>
            <a:ext cx="1029927" cy="523241"/>
            <a:chOff x="0" y="0"/>
            <a:chExt cx="1029925" cy="523240"/>
          </a:xfrm>
        </p:grpSpPr>
        <p:sp>
          <p:nvSpPr>
            <p:cNvPr id="1509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10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14" name="Rectangle 9"/>
          <p:cNvGrpSpPr/>
          <p:nvPr/>
        </p:nvGrpSpPr>
        <p:grpSpPr>
          <a:xfrm>
            <a:off x="2060502" y="4474066"/>
            <a:ext cx="1397299" cy="224414"/>
            <a:chOff x="0" y="41463"/>
            <a:chExt cx="1397298" cy="224412"/>
          </a:xfrm>
        </p:grpSpPr>
        <p:sp>
          <p:nvSpPr>
            <p:cNvPr id="1512" name="Rectangle"/>
            <p:cNvSpPr/>
            <p:nvPr/>
          </p:nvSpPr>
          <p:spPr>
            <a:xfrm>
              <a:off x="0" y="41463"/>
              <a:ext cx="1397299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13" name="MPI_Finalize"/>
            <p:cNvSpPr/>
            <p:nvPr/>
          </p:nvSpPr>
          <p:spPr>
            <a:xfrm>
              <a:off x="52069" y="153669"/>
              <a:ext cx="12931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MPI_Finalize</a:t>
              </a:r>
            </a:p>
          </p:txBody>
        </p:sp>
      </p:grpSp>
      <p:grpSp>
        <p:nvGrpSpPr>
          <p:cNvPr id="1517" name="Rectangle 9"/>
          <p:cNvGrpSpPr/>
          <p:nvPr/>
        </p:nvGrpSpPr>
        <p:grpSpPr>
          <a:xfrm>
            <a:off x="2509830" y="3188834"/>
            <a:ext cx="1029927" cy="523241"/>
            <a:chOff x="0" y="0"/>
            <a:chExt cx="1029925" cy="523240"/>
          </a:xfrm>
        </p:grpSpPr>
        <p:sp>
          <p:nvSpPr>
            <p:cNvPr id="1515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16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20" name="Rectangle 9"/>
          <p:cNvGrpSpPr/>
          <p:nvPr/>
        </p:nvGrpSpPr>
        <p:grpSpPr>
          <a:xfrm>
            <a:off x="2714408" y="3298486"/>
            <a:ext cx="1029927" cy="523241"/>
            <a:chOff x="0" y="0"/>
            <a:chExt cx="1029925" cy="523240"/>
          </a:xfrm>
        </p:grpSpPr>
        <p:sp>
          <p:nvSpPr>
            <p:cNvPr id="1518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19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23" name="Rectangle 9"/>
          <p:cNvGrpSpPr/>
          <p:nvPr/>
        </p:nvGrpSpPr>
        <p:grpSpPr>
          <a:xfrm>
            <a:off x="2060504" y="3315321"/>
            <a:ext cx="1029927" cy="523241"/>
            <a:chOff x="0" y="0"/>
            <a:chExt cx="1029925" cy="523240"/>
          </a:xfrm>
        </p:grpSpPr>
        <p:sp>
          <p:nvSpPr>
            <p:cNvPr id="1521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22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26" name="Rectangle 9"/>
          <p:cNvGrpSpPr/>
          <p:nvPr/>
        </p:nvGrpSpPr>
        <p:grpSpPr>
          <a:xfrm>
            <a:off x="2280631" y="3425089"/>
            <a:ext cx="1029927" cy="523241"/>
            <a:chOff x="0" y="0"/>
            <a:chExt cx="1029925" cy="523240"/>
          </a:xfrm>
        </p:grpSpPr>
        <p:sp>
          <p:nvSpPr>
            <p:cNvPr id="1524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25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29" name="Rectangle 9"/>
          <p:cNvGrpSpPr/>
          <p:nvPr/>
        </p:nvGrpSpPr>
        <p:grpSpPr>
          <a:xfrm>
            <a:off x="2509830" y="3561090"/>
            <a:ext cx="1029927" cy="523241"/>
            <a:chOff x="0" y="0"/>
            <a:chExt cx="1029925" cy="523240"/>
          </a:xfrm>
        </p:grpSpPr>
        <p:sp>
          <p:nvSpPr>
            <p:cNvPr id="1527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28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32" name="Rectangle 9"/>
          <p:cNvGrpSpPr/>
          <p:nvPr/>
        </p:nvGrpSpPr>
        <p:grpSpPr>
          <a:xfrm>
            <a:off x="2714408" y="3670742"/>
            <a:ext cx="1029927" cy="523241"/>
            <a:chOff x="0" y="0"/>
            <a:chExt cx="1029925" cy="523240"/>
          </a:xfrm>
        </p:grpSpPr>
        <p:sp>
          <p:nvSpPr>
            <p:cNvPr id="1530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31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35" name="Rectangle 9"/>
          <p:cNvGrpSpPr/>
          <p:nvPr/>
        </p:nvGrpSpPr>
        <p:grpSpPr>
          <a:xfrm>
            <a:off x="2060504" y="3689172"/>
            <a:ext cx="1029927" cy="523241"/>
            <a:chOff x="0" y="0"/>
            <a:chExt cx="1029925" cy="523240"/>
          </a:xfrm>
        </p:grpSpPr>
        <p:sp>
          <p:nvSpPr>
            <p:cNvPr id="1533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34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38" name="Rectangle 9"/>
          <p:cNvGrpSpPr/>
          <p:nvPr/>
        </p:nvGrpSpPr>
        <p:grpSpPr>
          <a:xfrm>
            <a:off x="2280631" y="3798940"/>
            <a:ext cx="1029927" cy="523241"/>
            <a:chOff x="0" y="0"/>
            <a:chExt cx="1029925" cy="523240"/>
          </a:xfrm>
        </p:grpSpPr>
        <p:sp>
          <p:nvSpPr>
            <p:cNvPr id="1536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37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41" name="Rectangle 9"/>
          <p:cNvGrpSpPr/>
          <p:nvPr/>
        </p:nvGrpSpPr>
        <p:grpSpPr>
          <a:xfrm>
            <a:off x="2509830" y="3934941"/>
            <a:ext cx="1029927" cy="523241"/>
            <a:chOff x="0" y="0"/>
            <a:chExt cx="1029925" cy="523240"/>
          </a:xfrm>
        </p:grpSpPr>
        <p:sp>
          <p:nvSpPr>
            <p:cNvPr id="1539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40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44" name="Rectangle 9"/>
          <p:cNvGrpSpPr/>
          <p:nvPr/>
        </p:nvGrpSpPr>
        <p:grpSpPr>
          <a:xfrm>
            <a:off x="2714408" y="4044593"/>
            <a:ext cx="1029927" cy="523241"/>
            <a:chOff x="0" y="0"/>
            <a:chExt cx="1029925" cy="523240"/>
          </a:xfrm>
        </p:grpSpPr>
        <p:sp>
          <p:nvSpPr>
            <p:cNvPr id="1542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43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57" name="Gruppieren 236"/>
          <p:cNvGrpSpPr/>
          <p:nvPr/>
        </p:nvGrpSpPr>
        <p:grpSpPr>
          <a:xfrm>
            <a:off x="6744072" y="2404127"/>
            <a:ext cx="726489" cy="2773305"/>
            <a:chOff x="0" y="0"/>
            <a:chExt cx="726488" cy="2773303"/>
          </a:xfrm>
        </p:grpSpPr>
        <p:sp>
          <p:nvSpPr>
            <p:cNvPr id="1545" name="Rounded Rectangle 85"/>
            <p:cNvSpPr/>
            <p:nvPr/>
          </p:nvSpPr>
          <p:spPr>
            <a:xfrm>
              <a:off x="0" y="-1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546" name="Rounded Rectangle 86"/>
            <p:cNvSpPr/>
            <p:nvPr/>
          </p:nvSpPr>
          <p:spPr>
            <a:xfrm>
              <a:off x="0" y="2612558"/>
              <a:ext cx="138169" cy="16074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solidFill>
                <a:srgbClr val="5D5D5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547" name="Straight Arrow Connector 87"/>
            <p:cNvSpPr/>
            <p:nvPr/>
          </p:nvSpPr>
          <p:spPr>
            <a:xfrm flipH="1">
              <a:off x="69084" y="160745"/>
              <a:ext cx="1" cy="24518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8" name="Straight Arrow Connector 87"/>
            <p:cNvSpPr/>
            <p:nvPr/>
          </p:nvSpPr>
          <p:spPr>
            <a:xfrm flipH="1">
              <a:off x="288032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9" name="Straight Arrow Connector 87"/>
            <p:cNvSpPr/>
            <p:nvPr/>
          </p:nvSpPr>
          <p:spPr>
            <a:xfrm flipH="1">
              <a:off x="511914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0" name="Straight Arrow Connector 87"/>
            <p:cNvSpPr/>
            <p:nvPr/>
          </p:nvSpPr>
          <p:spPr>
            <a:xfrm flipH="1">
              <a:off x="720080" y="264573"/>
              <a:ext cx="1" cy="2128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1" name="Straight Arrow Connector 87"/>
            <p:cNvSpPr/>
            <p:nvPr/>
          </p:nvSpPr>
          <p:spPr>
            <a:xfrm flipH="1">
              <a:off x="69084" y="2388145"/>
              <a:ext cx="213598" cy="2244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2" name="Straight Arrow Connector 87"/>
            <p:cNvSpPr/>
            <p:nvPr/>
          </p:nvSpPr>
          <p:spPr>
            <a:xfrm flipH="1">
              <a:off x="69084" y="2388144"/>
              <a:ext cx="444295" cy="2244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3" name="Straight Arrow Connector 87"/>
            <p:cNvSpPr/>
            <p:nvPr/>
          </p:nvSpPr>
          <p:spPr>
            <a:xfrm flipH="1">
              <a:off x="69084" y="2384499"/>
              <a:ext cx="657405" cy="228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4" name="Straight Arrow Connector 87"/>
            <p:cNvSpPr/>
            <p:nvPr/>
          </p:nvSpPr>
          <p:spPr>
            <a:xfrm>
              <a:off x="69083" y="160744"/>
              <a:ext cx="222149" cy="1081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5" name="Straight Arrow Connector 87"/>
            <p:cNvSpPr/>
            <p:nvPr/>
          </p:nvSpPr>
          <p:spPr>
            <a:xfrm>
              <a:off x="69084" y="160744"/>
              <a:ext cx="449203" cy="1118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6" name="Straight Arrow Connector 87"/>
            <p:cNvSpPr/>
            <p:nvPr/>
          </p:nvSpPr>
          <p:spPr>
            <a:xfrm>
              <a:off x="69084" y="160745"/>
              <a:ext cx="648701" cy="108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560" name="Rectangle 9"/>
          <p:cNvGrpSpPr/>
          <p:nvPr/>
        </p:nvGrpSpPr>
        <p:grpSpPr>
          <a:xfrm>
            <a:off x="6813032" y="2702338"/>
            <a:ext cx="1029927" cy="224414"/>
            <a:chOff x="0" y="41463"/>
            <a:chExt cx="1029925" cy="224412"/>
          </a:xfrm>
        </p:grpSpPr>
        <p:sp>
          <p:nvSpPr>
            <p:cNvPr id="1558" name="Rectangle"/>
            <p:cNvSpPr/>
            <p:nvPr/>
          </p:nvSpPr>
          <p:spPr>
            <a:xfrm>
              <a:off x="0" y="4146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59" name="MPI_Init"/>
            <p:cNvSpPr/>
            <p:nvPr/>
          </p:nvSpPr>
          <p:spPr>
            <a:xfrm>
              <a:off x="52069" y="153669"/>
              <a:ext cx="9257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MPI_Init</a:t>
              </a:r>
            </a:p>
          </p:txBody>
        </p:sp>
      </p:grpSp>
      <p:grpSp>
        <p:nvGrpSpPr>
          <p:cNvPr id="1563" name="Rectangle 9"/>
          <p:cNvGrpSpPr/>
          <p:nvPr/>
        </p:nvGrpSpPr>
        <p:grpSpPr>
          <a:xfrm>
            <a:off x="6813032" y="2943065"/>
            <a:ext cx="1029927" cy="523241"/>
            <a:chOff x="0" y="0"/>
            <a:chExt cx="1029925" cy="523240"/>
          </a:xfrm>
        </p:grpSpPr>
        <p:sp>
          <p:nvSpPr>
            <p:cNvPr id="1561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62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66" name="Rectangle 9"/>
          <p:cNvGrpSpPr/>
          <p:nvPr/>
        </p:nvGrpSpPr>
        <p:grpSpPr>
          <a:xfrm>
            <a:off x="7033159" y="3052833"/>
            <a:ext cx="1029927" cy="523241"/>
            <a:chOff x="0" y="0"/>
            <a:chExt cx="1029925" cy="523240"/>
          </a:xfrm>
        </p:grpSpPr>
        <p:sp>
          <p:nvSpPr>
            <p:cNvPr id="1564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65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69" name="Rectangle 9"/>
          <p:cNvGrpSpPr/>
          <p:nvPr/>
        </p:nvGrpSpPr>
        <p:grpSpPr>
          <a:xfrm>
            <a:off x="6813030" y="4474066"/>
            <a:ext cx="1397299" cy="224414"/>
            <a:chOff x="0" y="41463"/>
            <a:chExt cx="1397298" cy="224412"/>
          </a:xfrm>
        </p:grpSpPr>
        <p:sp>
          <p:nvSpPr>
            <p:cNvPr id="1567" name="Rectangle"/>
            <p:cNvSpPr/>
            <p:nvPr/>
          </p:nvSpPr>
          <p:spPr>
            <a:xfrm>
              <a:off x="0" y="41463"/>
              <a:ext cx="1397299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68" name="MPI_Finalize"/>
            <p:cNvSpPr/>
            <p:nvPr/>
          </p:nvSpPr>
          <p:spPr>
            <a:xfrm>
              <a:off x="52069" y="153669"/>
              <a:ext cx="12931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MPI_Finalize</a:t>
              </a:r>
            </a:p>
          </p:txBody>
        </p:sp>
      </p:grpSp>
      <p:grpSp>
        <p:nvGrpSpPr>
          <p:cNvPr id="1572" name="Rectangle 9"/>
          <p:cNvGrpSpPr/>
          <p:nvPr/>
        </p:nvGrpSpPr>
        <p:grpSpPr>
          <a:xfrm>
            <a:off x="7262359" y="3188834"/>
            <a:ext cx="1029927" cy="523241"/>
            <a:chOff x="0" y="0"/>
            <a:chExt cx="1029925" cy="523240"/>
          </a:xfrm>
        </p:grpSpPr>
        <p:sp>
          <p:nvSpPr>
            <p:cNvPr id="1570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71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75" name="Rectangle 9"/>
          <p:cNvGrpSpPr/>
          <p:nvPr/>
        </p:nvGrpSpPr>
        <p:grpSpPr>
          <a:xfrm>
            <a:off x="7466937" y="3298486"/>
            <a:ext cx="1029927" cy="523241"/>
            <a:chOff x="0" y="0"/>
            <a:chExt cx="1029925" cy="523240"/>
          </a:xfrm>
        </p:grpSpPr>
        <p:sp>
          <p:nvSpPr>
            <p:cNvPr id="1573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74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78" name="Rectangle 9"/>
          <p:cNvGrpSpPr/>
          <p:nvPr/>
        </p:nvGrpSpPr>
        <p:grpSpPr>
          <a:xfrm>
            <a:off x="6813032" y="3315321"/>
            <a:ext cx="1029927" cy="523241"/>
            <a:chOff x="0" y="0"/>
            <a:chExt cx="1029925" cy="523240"/>
          </a:xfrm>
        </p:grpSpPr>
        <p:sp>
          <p:nvSpPr>
            <p:cNvPr id="1576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77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81" name="Rectangle 9"/>
          <p:cNvGrpSpPr/>
          <p:nvPr/>
        </p:nvGrpSpPr>
        <p:grpSpPr>
          <a:xfrm>
            <a:off x="7033159" y="3425089"/>
            <a:ext cx="1029927" cy="523241"/>
            <a:chOff x="0" y="0"/>
            <a:chExt cx="1029925" cy="523240"/>
          </a:xfrm>
        </p:grpSpPr>
        <p:sp>
          <p:nvSpPr>
            <p:cNvPr id="1579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80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84" name="Rectangle 9"/>
          <p:cNvGrpSpPr/>
          <p:nvPr/>
        </p:nvGrpSpPr>
        <p:grpSpPr>
          <a:xfrm>
            <a:off x="7262359" y="3561090"/>
            <a:ext cx="1029927" cy="523241"/>
            <a:chOff x="0" y="0"/>
            <a:chExt cx="1029925" cy="523240"/>
          </a:xfrm>
        </p:grpSpPr>
        <p:sp>
          <p:nvSpPr>
            <p:cNvPr id="1582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83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87" name="Rectangle 9"/>
          <p:cNvGrpSpPr/>
          <p:nvPr/>
        </p:nvGrpSpPr>
        <p:grpSpPr>
          <a:xfrm>
            <a:off x="7466937" y="3670742"/>
            <a:ext cx="1029927" cy="523241"/>
            <a:chOff x="0" y="0"/>
            <a:chExt cx="1029925" cy="523240"/>
          </a:xfrm>
        </p:grpSpPr>
        <p:sp>
          <p:nvSpPr>
            <p:cNvPr id="1585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86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90" name="Rectangle 9"/>
          <p:cNvGrpSpPr/>
          <p:nvPr/>
        </p:nvGrpSpPr>
        <p:grpSpPr>
          <a:xfrm>
            <a:off x="6813032" y="3689172"/>
            <a:ext cx="1029927" cy="523241"/>
            <a:chOff x="0" y="0"/>
            <a:chExt cx="1029925" cy="523240"/>
          </a:xfrm>
        </p:grpSpPr>
        <p:sp>
          <p:nvSpPr>
            <p:cNvPr id="1588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89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93" name="Rectangle 9"/>
          <p:cNvGrpSpPr/>
          <p:nvPr/>
        </p:nvGrpSpPr>
        <p:grpSpPr>
          <a:xfrm>
            <a:off x="7033159" y="3798940"/>
            <a:ext cx="1029927" cy="523241"/>
            <a:chOff x="0" y="0"/>
            <a:chExt cx="1029925" cy="523240"/>
          </a:xfrm>
        </p:grpSpPr>
        <p:sp>
          <p:nvSpPr>
            <p:cNvPr id="1591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92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grpSp>
        <p:nvGrpSpPr>
          <p:cNvPr id="1596" name="Rectangle 9"/>
          <p:cNvGrpSpPr/>
          <p:nvPr/>
        </p:nvGrpSpPr>
        <p:grpSpPr>
          <a:xfrm>
            <a:off x="7262359" y="3934941"/>
            <a:ext cx="1029927" cy="523241"/>
            <a:chOff x="0" y="0"/>
            <a:chExt cx="1029925" cy="523240"/>
          </a:xfrm>
        </p:grpSpPr>
        <p:sp>
          <p:nvSpPr>
            <p:cNvPr id="1594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95" name="MPI_Recv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MPI_Recv</a:t>
              </a:r>
            </a:p>
          </p:txBody>
        </p:sp>
      </p:grpSp>
      <p:grpSp>
        <p:nvGrpSpPr>
          <p:cNvPr id="1599" name="Rectangle 9"/>
          <p:cNvGrpSpPr/>
          <p:nvPr/>
        </p:nvGrpSpPr>
        <p:grpSpPr>
          <a:xfrm>
            <a:off x="7466937" y="4044593"/>
            <a:ext cx="1029927" cy="523241"/>
            <a:chOff x="0" y="0"/>
            <a:chExt cx="1029925" cy="523240"/>
          </a:xfrm>
        </p:grpSpPr>
        <p:sp>
          <p:nvSpPr>
            <p:cNvPr id="1597" name="Rectangle"/>
            <p:cNvSpPr/>
            <p:nvPr/>
          </p:nvSpPr>
          <p:spPr>
            <a:xfrm>
              <a:off x="0" y="149413"/>
              <a:ext cx="1029926" cy="224414"/>
            </a:xfrm>
            <a:prstGeom prst="rect">
              <a:avLst/>
            </a:prstGeom>
            <a:solidFill>
              <a:srgbClr val="00549F"/>
            </a:solidFill>
            <a:ln w="12700" cap="flat">
              <a:solidFill>
                <a:srgbClr val="003D7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pPr>
              <a:endParaRPr/>
            </a:p>
          </p:txBody>
        </p:sp>
        <p:sp>
          <p:nvSpPr>
            <p:cNvPr id="1598" name="MPI_Send"/>
            <p:cNvSpPr txBox="1"/>
            <p:nvPr/>
          </p:nvSpPr>
          <p:spPr>
            <a:xfrm>
              <a:off x="52069" y="-1"/>
              <a:ext cx="92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chemeClr val="accent3">
                      <a:lumOff val="44000"/>
                    </a:schemeClr>
                  </a:solidFill>
                  <a:latin typeface="Arial Hebrew"/>
                  <a:ea typeface="Arial Hebrew"/>
                  <a:cs typeface="Arial Hebrew"/>
                  <a:sym typeface="Arial Hebrew"/>
                </a:defRPr>
              </a:lvl1pPr>
            </a:lstStyle>
            <a:p>
              <a:r>
                <a:t>MPI_Send</a:t>
              </a:r>
            </a:p>
          </p:txBody>
        </p:sp>
      </p:grpSp>
      <p:sp>
        <p:nvSpPr>
          <p:cNvPr id="1612" name="Gerader Verbinder 263"/>
          <p:cNvSpPr/>
          <p:nvPr/>
        </p:nvSpPr>
        <p:spPr>
          <a:xfrm>
            <a:off x="3096744" y="3576941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13" name="Gerader Verbinder 264"/>
          <p:cNvSpPr/>
          <p:nvPr/>
        </p:nvSpPr>
        <p:spPr>
          <a:xfrm>
            <a:off x="3316872" y="3686709"/>
            <a:ext cx="370993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14" name="Gerader Verbinder 265"/>
          <p:cNvSpPr/>
          <p:nvPr/>
        </p:nvSpPr>
        <p:spPr>
          <a:xfrm>
            <a:off x="3546071" y="3822710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400" extrusionOk="0">
                <a:moveTo>
                  <a:pt x="0" y="14400"/>
                </a:moveTo>
                <a:cubicBezTo>
                  <a:pt x="7200" y="-7200"/>
                  <a:pt x="14400" y="-7200"/>
                  <a:pt x="21600" y="1440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15" name="Gerader Verbinder 266"/>
          <p:cNvSpPr/>
          <p:nvPr/>
        </p:nvSpPr>
        <p:spPr>
          <a:xfrm>
            <a:off x="3750649" y="3932362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16" name="Gerader Verbinder 267"/>
          <p:cNvSpPr/>
          <p:nvPr/>
        </p:nvSpPr>
        <p:spPr>
          <a:xfrm>
            <a:off x="3096744" y="3950792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17" name="Gerader Verbinder 268"/>
          <p:cNvSpPr/>
          <p:nvPr/>
        </p:nvSpPr>
        <p:spPr>
          <a:xfrm>
            <a:off x="3316872" y="4060560"/>
            <a:ext cx="370993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18" name="Gerader Verbinder 269"/>
          <p:cNvSpPr/>
          <p:nvPr/>
        </p:nvSpPr>
        <p:spPr>
          <a:xfrm>
            <a:off x="3546071" y="4196561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400" extrusionOk="0">
                <a:moveTo>
                  <a:pt x="0" y="14400"/>
                </a:moveTo>
                <a:cubicBezTo>
                  <a:pt x="7200" y="0"/>
                  <a:pt x="14400" y="-7200"/>
                  <a:pt x="21600" y="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19" name="Gerader Verbinder 270"/>
          <p:cNvSpPr/>
          <p:nvPr/>
        </p:nvSpPr>
        <p:spPr>
          <a:xfrm>
            <a:off x="3750649" y="4306213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20" name="Gerader Verbinder 271"/>
          <p:cNvSpPr/>
          <p:nvPr/>
        </p:nvSpPr>
        <p:spPr>
          <a:xfrm>
            <a:off x="3096744" y="3204685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21" name="Gerader Verbinder 272"/>
          <p:cNvSpPr/>
          <p:nvPr/>
        </p:nvSpPr>
        <p:spPr>
          <a:xfrm>
            <a:off x="3316872" y="3314453"/>
            <a:ext cx="370993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22" name="Gerader Verbinder 273"/>
          <p:cNvSpPr/>
          <p:nvPr/>
        </p:nvSpPr>
        <p:spPr>
          <a:xfrm>
            <a:off x="3546071" y="3450454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400" extrusionOk="0">
                <a:moveTo>
                  <a:pt x="0" y="14400"/>
                </a:moveTo>
                <a:cubicBezTo>
                  <a:pt x="7200" y="-7200"/>
                  <a:pt x="14400" y="-7200"/>
                  <a:pt x="21600" y="1440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623" name="Gerader Verbinder 274"/>
          <p:cNvSpPr/>
          <p:nvPr/>
        </p:nvSpPr>
        <p:spPr>
          <a:xfrm>
            <a:off x="3750649" y="3560106"/>
            <a:ext cx="37099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2700">
            <a:solidFill>
              <a:srgbClr val="00549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16" name="PlaceHolder 1"/>
          <p:cNvSpPr txBox="1">
            <a:spLocks noGrp="1"/>
          </p:cNvSpPr>
          <p:nvPr>
            <p:ph type="body" sz="quarter" idx="4294967295"/>
          </p:nvPr>
        </p:nvSpPr>
        <p:spPr>
          <a:xfrm>
            <a:off x="239399" y="188639"/>
            <a:ext cx="11184842" cy="647642"/>
          </a:xfrm>
          <a:prstGeom prst="rect">
            <a:avLst/>
          </a:prstGeom>
        </p:spPr>
        <p:txBody>
          <a:bodyPr anchor="ctr"/>
          <a:lstStyle>
            <a:lvl1pPr marL="0" indent="228600">
              <a:spcBef>
                <a:spcPts val="1000"/>
              </a:spcBef>
              <a:buSzTx/>
              <a:buFont typeface="Wingdings"/>
              <a:buNone/>
              <a:defRPr sz="40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Example solution: Jacobi basic</a:t>
            </a:r>
          </a:p>
        </p:txBody>
      </p:sp>
      <p:grpSp>
        <p:nvGrpSpPr>
          <p:cNvPr id="419" name="Rectangle 3"/>
          <p:cNvGrpSpPr/>
          <p:nvPr/>
        </p:nvGrpSpPr>
        <p:grpSpPr>
          <a:xfrm>
            <a:off x="857519" y="836639"/>
            <a:ext cx="10476722" cy="4752002"/>
            <a:chOff x="0" y="0"/>
            <a:chExt cx="10476720" cy="4752000"/>
          </a:xfrm>
        </p:grpSpPr>
        <p:sp>
          <p:nvSpPr>
            <p:cNvPr id="417" name="Rectangle"/>
            <p:cNvSpPr/>
            <p:nvPr/>
          </p:nvSpPr>
          <p:spPr>
            <a:xfrm>
              <a:off x="-1" y="-1"/>
              <a:ext cx="10476722" cy="4752002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E7DBE"/>
              </a:solidFill>
              <a:prstDash val="solid"/>
              <a:miter lim="800000"/>
            </a:ln>
            <a:effectLst>
              <a:outerShdw blurRad="50800" dist="37674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418" name="while ( err &gt; tol &amp;&amp; iter &lt; iter_max ) {…"/>
            <p:cNvSpPr txBox="1"/>
            <p:nvPr/>
          </p:nvSpPr>
          <p:spPr>
            <a:xfrm>
              <a:off x="12699" y="12699"/>
              <a:ext cx="10451322" cy="424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89999" tIns="89999" rIns="89999" bIns="89999" numCol="1" anchor="t">
              <a:spAutoFit/>
            </a:bodyPr>
            <a:lstStyle/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while ( err &gt; tol &amp;&amp; iter &lt; iter_max 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err = 0.0;</a:t>
              </a:r>
            </a:p>
            <a:p>
              <a:pPr>
                <a:defRPr sz="1400"/>
              </a:pPr>
              <a:endParaRPr/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target teams distribute parallel for reduction(max:err)\  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schedule(nonmonotonic:static,1) map(to:A[0:n*m]) map(from:Anew[0:n*m], err)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for( j = 1; j &lt; n-1; j++)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for( i = 1; i &lt; m-1; i++ 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Anew[j *m+ i] = 0.25 * ( A[j     *m+ (i+1)] + A[j     *m+ (i-1)]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                     +   A[(j-1) *m+ i]     + A[(j+1) *m+ i]);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err = fmax(err,fabs(Anew[j*m+i]-A[j*m+i]));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	for( j = 1; j &lt; n-1; j++)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for( i = 1; i &lt; m-1; i++ 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A[j *m+ i] = Anew[j *m+ i];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…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iter++;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// end while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22" name="PlaceHolder 1"/>
          <p:cNvSpPr txBox="1">
            <a:spLocks noGrp="1"/>
          </p:cNvSpPr>
          <p:nvPr>
            <p:ph type="body" sz="quarter" idx="4294967295"/>
          </p:nvPr>
        </p:nvSpPr>
        <p:spPr>
          <a:xfrm>
            <a:off x="239399" y="188639"/>
            <a:ext cx="11184842" cy="647642"/>
          </a:xfrm>
          <a:prstGeom prst="rect">
            <a:avLst/>
          </a:prstGeom>
        </p:spPr>
        <p:txBody>
          <a:bodyPr anchor="ctr"/>
          <a:lstStyle>
            <a:lvl1pPr marL="0" indent="228600">
              <a:spcBef>
                <a:spcPts val="1000"/>
              </a:spcBef>
              <a:buSzTx/>
              <a:buFont typeface="Wingdings"/>
              <a:buNone/>
              <a:defRPr sz="40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Example solution: Jacobi data</a:t>
            </a:r>
          </a:p>
        </p:txBody>
      </p:sp>
      <p:grpSp>
        <p:nvGrpSpPr>
          <p:cNvPr id="425" name="Rectangle 3"/>
          <p:cNvGrpSpPr/>
          <p:nvPr/>
        </p:nvGrpSpPr>
        <p:grpSpPr>
          <a:xfrm>
            <a:off x="767519" y="991800"/>
            <a:ext cx="10332722" cy="5245201"/>
            <a:chOff x="0" y="0"/>
            <a:chExt cx="10332720" cy="5245199"/>
          </a:xfrm>
        </p:grpSpPr>
        <p:sp>
          <p:nvSpPr>
            <p:cNvPr id="423" name="Rectangle"/>
            <p:cNvSpPr/>
            <p:nvPr/>
          </p:nvSpPr>
          <p:spPr>
            <a:xfrm>
              <a:off x="-1" y="0"/>
              <a:ext cx="10332722" cy="52452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E7DBE"/>
              </a:solidFill>
              <a:prstDash val="solid"/>
              <a:miter lim="800000"/>
            </a:ln>
            <a:effectLst>
              <a:outerShdw blurRad="50800" dist="37674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424" name="#pragma omp target data map(to:A[0:n*m]) map(alloc:Anew[0:n*m])…"/>
            <p:cNvSpPr txBox="1"/>
            <p:nvPr/>
          </p:nvSpPr>
          <p:spPr>
            <a:xfrm>
              <a:off x="12699" y="12700"/>
              <a:ext cx="10307322" cy="485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89999" tIns="89999" rIns="89999" bIns="89999" numCol="1" anchor="t">
              <a:spAutoFit/>
            </a:bodyPr>
            <a:lstStyle/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target data map(to:A[0:n*m]) map(alloc:Anew[0:n*m])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while ( err &gt; tol &amp;&amp; iter &lt; iter_max 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err = 0.0;</a:t>
              </a:r>
            </a:p>
            <a:p>
              <a:pPr>
                <a:defRPr sz="1400"/>
              </a:pPr>
              <a:endParaRPr/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target teams distribute parallel for reduction(max:err)  \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schedule(nonmonotonic:static,1)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for( j = 1; j &lt; n-1; j++)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for( i = 1; i &lt; m-1; i++ 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Anew[j *m+ i] = 0.25 * ( A[j     *m+ (i+1)] + A[j     *m+ (i-1)]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                     +   A[(j-1) *m+ i]     + A[(j+1) *m+ i]);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err = fmax(err,fabs(Anew[j*m+i]-A[j*m+i]));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sz="1400"/>
              </a:pPr>
              <a:endParaRPr/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#pragma omp target teams distribute parallel for schedule(nonmonotonic:static,1)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for( j = 1; j &lt; n-1; j++)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for( i = 1; i &lt; m-1; i++ )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A[j *m+ i] = Anew[j *m+ i];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…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iter++;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// end while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FB99F-E629-500C-8CA7-E398F82C3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>
            <a:extLst>
              <a:ext uri="{FF2B5EF4-FFF2-40B4-BE49-F238E27FC236}">
                <a16:creationId xmlns:a16="http://schemas.microsoft.com/office/drawing/2014/main" id="{9DF02F53-272B-0523-D776-97D4AA9BEA4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39400" y="188640"/>
            <a:ext cx="11184840" cy="64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u="none" strike="noStrike" dirty="0">
                <a:solidFill>
                  <a:srgbClr val="176DB6"/>
                </a:solidFill>
                <a:uFillTx/>
                <a:latin typeface="Arial"/>
                <a:ea typeface="DejaVu Sans"/>
              </a:rPr>
              <a:t>Example solution: Jacobi </a:t>
            </a:r>
            <a:r>
              <a:rPr lang="en-US" sz="4000" b="1" dirty="0" err="1">
                <a:solidFill>
                  <a:srgbClr val="176DB6"/>
                </a:solidFill>
                <a:latin typeface="Arial"/>
                <a:ea typeface="DejaVu Sans"/>
              </a:rPr>
              <a:t>u</a:t>
            </a:r>
            <a:r>
              <a:rPr lang="en-US" sz="4000" b="1" u="none" strike="noStrike" dirty="0" err="1">
                <a:solidFill>
                  <a:srgbClr val="176DB6"/>
                </a:solidFill>
                <a:uFillTx/>
                <a:latin typeface="Arial"/>
                <a:ea typeface="DejaVu Sans"/>
              </a:rPr>
              <a:t>nstructure</a:t>
            </a:r>
            <a:r>
              <a:rPr lang="en-US" sz="4000" b="1" u="none" strike="noStrike" dirty="0">
                <a:solidFill>
                  <a:srgbClr val="176DB6"/>
                </a:solidFill>
                <a:uFillTx/>
                <a:latin typeface="Arial"/>
                <a:ea typeface="DejaVu Sans"/>
              </a:rPr>
              <a:t> data</a:t>
            </a:r>
            <a:endParaRPr lang="en-DE" sz="40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5" name="Rectangle 3">
            <a:extLst>
              <a:ext uri="{FF2B5EF4-FFF2-40B4-BE49-F238E27FC236}">
                <a16:creationId xmlns:a16="http://schemas.microsoft.com/office/drawing/2014/main" id="{CFF598F0-F3B1-61B1-5BDF-20EC9DC38803}"/>
              </a:ext>
            </a:extLst>
          </p:cNvPr>
          <p:cNvSpPr/>
          <p:nvPr/>
        </p:nvSpPr>
        <p:spPr>
          <a:xfrm>
            <a:off x="767520" y="991800"/>
            <a:ext cx="10525320" cy="5511870"/>
          </a:xfrm>
          <a:prstGeom prst="rect">
            <a:avLst/>
          </a:prstGeom>
          <a:solidFill>
            <a:schemeClr val="bg1"/>
          </a:solidFill>
          <a:ln>
            <a:solidFill>
              <a:srgbClr val="A1B3D9">
                <a:lumMod val="75000"/>
              </a:srgbClr>
            </a:solidFill>
          </a:ln>
          <a:effectLst>
            <a:outerShdw blurRad="5076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int main(int 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argc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, char** 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argv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)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{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…</a:t>
            </a:r>
          </a:p>
          <a:p>
            <a:pPr defTabSz="914400">
              <a:lnSpc>
                <a:spcPct val="100000"/>
              </a:lnSpc>
            </a:pPr>
            <a:endParaRPr lang="en-US" sz="1400" b="1" u="none" strike="noStrike" dirty="0">
              <a:solidFill>
                <a:schemeClr val="dk1"/>
              </a:solidFill>
              <a:uFillTx/>
              <a:latin typeface="Courier New"/>
              <a:ea typeface="DejaVu Sans"/>
            </a:endParaRP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</a:t>
            </a:r>
            <a:r>
              <a:rPr lang="en-US" sz="1400" b="1" u="none" strike="noStrike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initialize(A, Anew, m, n);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    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…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while ( error &gt; 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tol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&amp;&amp; 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iter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&lt; 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iter_max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)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{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    error = </a:t>
            </a:r>
            <a:r>
              <a:rPr lang="en-US" sz="1400" b="1" u="none" strike="noStrike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calcNext</a:t>
            </a:r>
            <a:r>
              <a:rPr lang="en-US" sz="1400" b="1" u="none" strike="noStrike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(A, Anew, m, n);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    </a:t>
            </a:r>
            <a:r>
              <a:rPr lang="en-US" sz="1400" b="1" u="none" strike="noStrike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swap(A, Anew, m, n);</a:t>
            </a:r>
          </a:p>
          <a:p>
            <a:pPr defTabSz="914400">
              <a:lnSpc>
                <a:spcPct val="100000"/>
              </a:lnSpc>
            </a:pPr>
            <a:endParaRPr lang="en-US" sz="1400" b="1" u="none" strike="noStrike" dirty="0">
              <a:solidFill>
                <a:schemeClr val="dk1"/>
              </a:solidFill>
              <a:uFillTx/>
              <a:latin typeface="Courier New"/>
              <a:ea typeface="DejaVu Sans"/>
            </a:endParaRP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    if(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iter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% 100 == 0) 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printf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("%5d, %0.6f\n", 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iter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, error);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    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    </a:t>
            </a:r>
            <a:r>
              <a:rPr lang="en-US" sz="1400" b="1" u="none" strike="noStrike" dirty="0" err="1">
                <a:solidFill>
                  <a:schemeClr val="dk1"/>
                </a:solidFill>
                <a:uFillTx/>
                <a:latin typeface="Courier New"/>
                <a:ea typeface="DejaVu Sans"/>
              </a:rPr>
              <a:t>iter</a:t>
            </a: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++;</a:t>
            </a:r>
          </a:p>
          <a:p>
            <a:pPr defTabSz="914400">
              <a:lnSpc>
                <a:spcPct val="100000"/>
              </a:lnSpc>
            </a:pPr>
            <a:endParaRPr lang="en-US" sz="1400" b="1" u="none" strike="noStrike" dirty="0">
              <a:solidFill>
                <a:schemeClr val="dk1"/>
              </a:solidFill>
              <a:uFillTx/>
              <a:latin typeface="Courier New"/>
              <a:ea typeface="DejaVu Sans"/>
            </a:endParaRP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}</a:t>
            </a:r>
          </a:p>
          <a:p>
            <a:pPr defTabSz="914400">
              <a:lnSpc>
                <a:spcPct val="100000"/>
              </a:lnSpc>
            </a:pPr>
            <a:endParaRPr lang="en-US" sz="1400" b="1" u="none" strike="noStrike" dirty="0">
              <a:solidFill>
                <a:schemeClr val="dk1"/>
              </a:solidFill>
              <a:uFillTx/>
              <a:latin typeface="Courier New"/>
              <a:ea typeface="DejaVu Sans"/>
            </a:endParaRP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</a:t>
            </a:r>
            <a:r>
              <a:rPr lang="en-US" sz="1400" b="1" u="none" strike="noStrike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deallocate(A, Anew, m, n);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    return 0;</a:t>
            </a:r>
          </a:p>
          <a:p>
            <a:pPr defTabSz="914400">
              <a:lnSpc>
                <a:spcPct val="100000"/>
              </a:lnSpc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ourier New"/>
                <a:ea typeface="DejaVu Sans"/>
              </a:rPr>
              <a:t>}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5491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0" y="6472439"/>
            <a:ext cx="609120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28" name="PlaceHolder 1"/>
          <p:cNvSpPr txBox="1">
            <a:spLocks noGrp="1"/>
          </p:cNvSpPr>
          <p:nvPr>
            <p:ph type="body" sz="quarter" idx="4294967295"/>
          </p:nvPr>
        </p:nvSpPr>
        <p:spPr>
          <a:xfrm>
            <a:off x="239399" y="188639"/>
            <a:ext cx="11184842" cy="647642"/>
          </a:xfrm>
          <a:prstGeom prst="rect">
            <a:avLst/>
          </a:prstGeom>
        </p:spPr>
        <p:txBody>
          <a:bodyPr anchor="ctr"/>
          <a:lstStyle>
            <a:lvl1pPr marL="0" indent="228600">
              <a:spcBef>
                <a:spcPts val="1000"/>
              </a:spcBef>
              <a:buSzTx/>
              <a:buFont typeface="Wingdings"/>
              <a:buNone/>
              <a:defRPr sz="4000" b="1" spc="0">
                <a:solidFill>
                  <a:srgbClr val="176DB6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Example solution: Jacobi unstructure data</a:t>
            </a:r>
          </a:p>
        </p:txBody>
      </p:sp>
      <p:grpSp>
        <p:nvGrpSpPr>
          <p:cNvPr id="431" name="Rectangle 3"/>
          <p:cNvGrpSpPr/>
          <p:nvPr/>
        </p:nvGrpSpPr>
        <p:grpSpPr>
          <a:xfrm>
            <a:off x="767519" y="991799"/>
            <a:ext cx="10525322" cy="5511872"/>
            <a:chOff x="0" y="0"/>
            <a:chExt cx="10525320" cy="5511870"/>
          </a:xfrm>
        </p:grpSpPr>
        <p:sp>
          <p:nvSpPr>
            <p:cNvPr id="429" name="Rectangle"/>
            <p:cNvSpPr/>
            <p:nvPr/>
          </p:nvSpPr>
          <p:spPr>
            <a:xfrm>
              <a:off x="-1" y="-1"/>
              <a:ext cx="10525322" cy="5511872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E7DBE"/>
              </a:solidFill>
              <a:prstDash val="solid"/>
              <a:miter lim="800000"/>
            </a:ln>
            <a:effectLst>
              <a:outerShdw blurRad="50800" dist="37674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430" name="void initialize(double *restrict A, double *restrict Anew, int m, int n)…"/>
            <p:cNvSpPr txBox="1"/>
            <p:nvPr/>
          </p:nvSpPr>
          <p:spPr>
            <a:xfrm>
              <a:off x="12699" y="12699"/>
              <a:ext cx="10499922" cy="526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89999" tIns="89999" rIns="89999" bIns="89999" numCol="1" anchor="t">
              <a:spAutoFit/>
            </a:bodyPr>
            <a:lstStyle/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initialize(double *restrict A, double *restrict Anew, int m, int n)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for(int i = 0; i &lt; m; i++){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A[i] = 1.0; Anew[i] = 1.0;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</a:t>
              </a:r>
              <a:r>
                <a:rPr>
                  <a:solidFill>
                    <a:srgbClr val="0070C0"/>
                  </a:solidFill>
                </a:rPr>
                <a:t>#pragma omp target enter data </a:t>
              </a:r>
              <a:r>
                <a:t>map(to:A[:m*n],Anew[:m*n])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double calcNext(double *restrict A, double *restrict Anew, int m, int n)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double error = 0.0;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#pragma omp target teams distribute parallel for simd collapse(2) \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map(to:A[:m*n]) map(from:Anew[:m*n]) map(tofrom:error) reduction(max:error)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for( int j = 1; j &lt; n-1; j++)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for( int i = 1; i &lt; m-1; i++ )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{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Anew[OFFSET(j, i, m)] = 0.25 * ( A[OFFSET(j, i+1, m)] + A[OFFSET(j, i-1, m)]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                           + A[OFFSET(j-1, i, m)] + A[OFFSET(j+1, i, m)]);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error = fmax( error, fabs(Anew[OFFSET(j, i, m)] - A[OFFSET(j, i , m)]));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return error;</a:t>
              </a:r>
            </a:p>
            <a:p>
              <a:pPr>
                <a:defRPr sz="14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1B3D9"/>
      </a:accent1>
      <a:accent2>
        <a:srgbClr val="808080"/>
      </a:accent2>
      <a:accent3>
        <a:srgbClr val="8F8F8F"/>
      </a:accent3>
      <a:accent4>
        <a:srgbClr val="707070"/>
      </a:accent4>
      <a:accent5>
        <a:srgbClr val="CDD6E9"/>
      </a:accent5>
      <a:accent6>
        <a:srgbClr val="737373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1B3D9"/>
      </a:accent1>
      <a:accent2>
        <a:srgbClr val="808080"/>
      </a:accent2>
      <a:accent3>
        <a:srgbClr val="8F8F8F"/>
      </a:accent3>
      <a:accent4>
        <a:srgbClr val="707070"/>
      </a:accent4>
      <a:accent5>
        <a:srgbClr val="CDD6E9"/>
      </a:accent5>
      <a:accent6>
        <a:srgbClr val="737373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4902</Words>
  <Application>Microsoft Macintosh PowerPoint</Application>
  <PresentationFormat>Widescreen</PresentationFormat>
  <Paragraphs>779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Hebrew</vt:lpstr>
      <vt:lpstr>Calibri</vt:lpstr>
      <vt:lpstr>Calibri Light</vt:lpstr>
      <vt:lpstr>Consolas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OpenMP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OpenMP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Study: NWChem TCE CCSD(T) </vt:lpstr>
      <vt:lpstr>NWChem</vt:lpstr>
      <vt:lpstr>Finding Offload Candidates </vt:lpstr>
      <vt:lpstr>Example Kernel (1 of 27 in total)</vt:lpstr>
      <vt:lpstr>Invoking the Kernels / Data Management</vt:lpstr>
      <vt:lpstr>Invoking the Kernels / Data Management</vt:lpstr>
      <vt:lpstr>PowerPoint Presentation</vt:lpstr>
      <vt:lpstr>PowerPoint Presentation</vt:lpstr>
      <vt:lpstr>PowerPoint Presentation</vt:lpstr>
      <vt:lpstr>Hybrid programming</vt:lpstr>
      <vt:lpstr>PowerPoint Presentation</vt:lpstr>
      <vt:lpstr>MPI – threads interaction</vt:lpstr>
      <vt:lpstr>MPI – Threading support levels</vt:lpstr>
      <vt:lpstr>MPI – Threading support levels</vt:lpstr>
      <vt:lpstr>MPI – Threading support levels</vt:lpstr>
      <vt:lpstr>MPI – Threading support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Yun He</cp:lastModifiedBy>
  <cp:revision>2</cp:revision>
  <dcterms:modified xsi:type="dcterms:W3CDTF">2024-10-28T16:32:48Z</dcterms:modified>
</cp:coreProperties>
</file>