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7" r:id="rId2"/>
  </p:sldMasterIdLst>
  <p:notesMasterIdLst>
    <p:notesMasterId r:id="rId13"/>
  </p:notesMasterIdLst>
  <p:sldIdLst>
    <p:sldId id="256" r:id="rId3"/>
    <p:sldId id="258" r:id="rId4"/>
    <p:sldId id="259" r:id="rId5"/>
    <p:sldId id="260" r:id="rId6"/>
    <p:sldId id="261" r:id="rId7"/>
    <p:sldId id="262" r:id="rId8"/>
    <p:sldId id="263" r:id="rId9"/>
    <p:sldId id="264"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2" d="100"/>
          <a:sy n="72" d="100"/>
        </p:scale>
        <p:origin x="20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2DD7C-6D69-4729-8E0F-0F3B8D108B5B}"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227B8-4E46-4422-AD06-F9E1AE0091D2}" type="slidenum">
              <a:rPr lang="en-US" smtClean="0"/>
              <a:t>‹#›</a:t>
            </a:fld>
            <a:endParaRPr lang="en-US"/>
          </a:p>
        </p:txBody>
      </p:sp>
    </p:spTree>
    <p:extLst>
      <p:ext uri="{BB962C8B-B14F-4D97-AF65-F5344CB8AC3E}">
        <p14:creationId xmlns:p14="http://schemas.microsoft.com/office/powerpoint/2010/main" val="298517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of Engagement over time</a:t>
            </a:r>
            <a:endParaRPr dirty="0"/>
          </a:p>
          <a:p>
            <a:r>
              <a:rPr b="0" dirty="0"/>
              <a:t>No alt text provided</a:t>
            </a:r>
            <a:endParaRPr dirty="0"/>
          </a:p>
          <a:p>
            <a:endParaRPr dirty="0"/>
          </a:p>
          <a:p>
            <a:r>
              <a:rPr b="1" dirty="0"/>
              <a:t>Total of Engagement by Source</a:t>
            </a:r>
            <a:endParaRPr dirty="0"/>
          </a:p>
          <a:p>
            <a:r>
              <a:rPr b="0" dirty="0"/>
              <a:t>No alt text provided</a:t>
            </a:r>
            <a:endParaRPr dirty="0"/>
          </a:p>
          <a:p>
            <a:endParaRPr dirty="0"/>
          </a:p>
          <a:p>
            <a:r>
              <a:rPr b="1" dirty="0"/>
              <a:t>% of Sentiment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of Engagement by Influencer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WordCloud1447959067750</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D6275-D1BA-42E5-8769-4E1A27B1F6B9}" type="datetimeFigureOut">
              <a:rPr lang="en-IN" smtClean="0"/>
              <a:t>02-04-2025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862100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34308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D6275-D1BA-42E5-8769-4E1A27B1F6B9}" type="datetimeFigureOut">
              <a:rPr lang="en-IN" smtClean="0"/>
              <a:t>02-04-2025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8F8D83-DAC9-4445-8CA5-C0871E10B10F}" type="slidenum">
              <a:rPr lang="en-IN" smtClean="0"/>
              <a:t>‹#›</a:t>
            </a:fld>
            <a:endParaRPr lang="en-IN"/>
          </a:p>
        </p:txBody>
      </p:sp>
    </p:spTree>
    <p:extLst>
      <p:ext uri="{BB962C8B-B14F-4D97-AF65-F5344CB8AC3E}">
        <p14:creationId xmlns:p14="http://schemas.microsoft.com/office/powerpoint/2010/main" val="582936419"/>
      </p:ext>
    </p:extLst>
  </p:cSld>
  <p:clrMap bg1="lt1" tx1="dk1" bg2="lt2" tx2="dk2" accent1="accent1" accent2="accent2" accent3="accent3" accent4="accent4" accent5="accent5" accent6="accent6" hlink="hlink" folHlink="folHlink"/>
  <p:sldLayoutIdLst>
    <p:sldLayoutId id="2147483683" r:id="rId1"/>
    <p:sldLayoutId id="2147483679" r:id="rId2"/>
  </p:sldLayoutIdLst>
  <p:txStyles>
    <p:title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8f580f4-ebd7-4fa2-b217-099b3233e740?pbi_source=PowerPoint"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e8f580f4-ebd7-4fa2-b217-099b3233e74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Sentiment Analysis On Malaysian 10th Prime Minister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4/1/2025 10:23:19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4/1/2025 10:15:36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of Engagement over time ,Total of Engagement by Source ,% of Sentiment ,slicer ,Total of Engagement by Influencer ,card ,WordCloud1447959067750 ,card ,slicer ,slicer ,slicer ,card ,shape ,shape ,shape ,shape ,shape ,shape ,shape ,shape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p:txBody>
          <a:bodyPr>
            <a:normAutofit/>
          </a:bodyPr>
          <a:lstStyle/>
          <a:p>
            <a:pPr algn="ctr"/>
            <a:r>
              <a:rPr lang="en-US" sz="4200" dirty="0"/>
              <a:t>Problem statement / Project scope</a:t>
            </a:r>
            <a:endParaRPr lang="en-IN" sz="4200" dirty="0"/>
          </a:p>
        </p:txBody>
      </p:sp>
      <p:sp>
        <p:nvSpPr>
          <p:cNvPr id="3" name="Content Placeholder 2">
            <a:extLst>
              <a:ext uri="{FF2B5EF4-FFF2-40B4-BE49-F238E27FC236}">
                <a16:creationId xmlns:a16="http://schemas.microsoft.com/office/drawing/2014/main" id="{58A8D9B2-D1F8-B05F-8238-A5A70B23C156}"/>
              </a:ext>
            </a:extLst>
          </p:cNvPr>
          <p:cNvSpPr>
            <a:spLocks noGrp="1"/>
          </p:cNvSpPr>
          <p:nvPr>
            <p:ph idx="1"/>
          </p:nvPr>
        </p:nvSpPr>
        <p:spPr/>
        <p:txBody>
          <a:bodyPr>
            <a:normAutofit/>
          </a:bodyPr>
          <a:lstStyle/>
          <a:p>
            <a:pPr>
              <a:lnSpc>
                <a:spcPct val="150000"/>
              </a:lnSpc>
            </a:pPr>
            <a:r>
              <a:rPr lang="en-US" sz="1800" dirty="0"/>
              <a:t>When did the conversation pick up, peak, and taper off?</a:t>
            </a:r>
          </a:p>
          <a:p>
            <a:pPr>
              <a:lnSpc>
                <a:spcPct val="150000"/>
              </a:lnSpc>
            </a:pPr>
            <a:r>
              <a:rPr lang="en-US" sz="1800" dirty="0"/>
              <a:t>Where did the conversation come from?</a:t>
            </a:r>
          </a:p>
          <a:p>
            <a:pPr>
              <a:lnSpc>
                <a:spcPct val="150000"/>
              </a:lnSpc>
            </a:pPr>
            <a:r>
              <a:rPr lang="en-US" sz="1800" dirty="0"/>
              <a:t>What did the public feel about the issue?</a:t>
            </a:r>
          </a:p>
          <a:p>
            <a:pPr>
              <a:lnSpc>
                <a:spcPct val="150000"/>
              </a:lnSpc>
            </a:pPr>
            <a:r>
              <a:rPr lang="en-US" sz="1800" dirty="0"/>
              <a:t>Who generates the most buzz?</a:t>
            </a:r>
          </a:p>
          <a:p>
            <a:pPr>
              <a:lnSpc>
                <a:spcPct val="150000"/>
              </a:lnSpc>
            </a:pPr>
            <a:r>
              <a:rPr lang="en-US" sz="1800" dirty="0"/>
              <a:t>How many unique users talked about the issue?</a:t>
            </a:r>
          </a:p>
          <a:p>
            <a:pPr>
              <a:lnSpc>
                <a:spcPct val="150000"/>
              </a:lnSpc>
            </a:pPr>
            <a:r>
              <a:rPr lang="en-US" sz="1800" dirty="0"/>
              <a:t>What is the top hashtag used?</a:t>
            </a:r>
          </a:p>
          <a:p>
            <a:pPr>
              <a:lnSpc>
                <a:spcPct val="150000"/>
              </a:lnSpc>
            </a:pPr>
            <a:r>
              <a:rPr lang="en-US" sz="1800" dirty="0"/>
              <a:t>Which gender talked about the issue most?</a:t>
            </a:r>
            <a:endParaRPr lang="en-IN" sz="1800" dirty="0"/>
          </a:p>
        </p:txBody>
      </p:sp>
    </p:spTree>
    <p:extLst>
      <p:ext uri="{BB962C8B-B14F-4D97-AF65-F5344CB8AC3E}">
        <p14:creationId xmlns:p14="http://schemas.microsoft.com/office/powerpoint/2010/main" val="22070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199" y="951051"/>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199" y="2219416"/>
            <a:ext cx="10933591" cy="3957547"/>
          </a:xfrm>
        </p:spPr>
        <p:txBody>
          <a:bodyPr>
            <a:normAutofit/>
          </a:bodyPr>
          <a:lstStyle/>
          <a:p>
            <a:pPr>
              <a:lnSpc>
                <a:spcPct val="150000"/>
              </a:lnSpc>
            </a:pPr>
            <a:r>
              <a:rPr lang="en-US" sz="1800" dirty="0"/>
              <a:t>Conversation Timeline: Use timestamps in the Excel data to pinpoint when the conversation began, peaked, and tapered off.</a:t>
            </a:r>
          </a:p>
          <a:p>
            <a:pPr>
              <a:lnSpc>
                <a:spcPct val="150000"/>
              </a:lnSpc>
            </a:pPr>
            <a:r>
              <a:rPr lang="en-US" sz="1800" dirty="0"/>
              <a:t>Source Identification: Identify the sources or platforms where the conversation emerged from based on the data.</a:t>
            </a:r>
          </a:p>
          <a:p>
            <a:pPr>
              <a:lnSpc>
                <a:spcPct val="150000"/>
              </a:lnSpc>
            </a:pPr>
            <a:r>
              <a:rPr lang="en-US" sz="1800" dirty="0"/>
              <a:t>Public Sentiment: Analyze user comments or reactions to gauge overall sentiment (positive, negative, neutral).</a:t>
            </a:r>
          </a:p>
          <a:p>
            <a:pPr>
              <a:lnSpc>
                <a:spcPct val="150000"/>
              </a:lnSpc>
            </a:pPr>
            <a:r>
              <a:rPr lang="en-US" sz="1800" dirty="0"/>
              <a:t>Key Contributors: Highlight users with the highest engagement to determine who generated the most </a:t>
            </a:r>
            <a:r>
              <a:rPr lang="en-US" sz="1800" dirty="0" err="1"/>
              <a:t>buzz.Top</a:t>
            </a:r>
            <a:r>
              <a:rPr lang="en-US" sz="1800" dirty="0"/>
              <a:t> Hashtags Breakdown: Identify the most frequently used hashtag.</a:t>
            </a:r>
            <a:endParaRPr lang="en-IN" sz="1800" dirty="0"/>
          </a:p>
        </p:txBody>
      </p:sp>
    </p:spTree>
    <p:extLst>
      <p:ext uri="{BB962C8B-B14F-4D97-AF65-F5344CB8AC3E}">
        <p14:creationId xmlns:p14="http://schemas.microsoft.com/office/powerpoint/2010/main" val="29025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1630532" y="97654"/>
            <a:ext cx="8930935" cy="1109709"/>
          </a:xfrm>
        </p:spPr>
        <p:txBody>
          <a:bodyPr>
            <a:noAutofit/>
          </a:bodyPr>
          <a:lstStyle/>
          <a:p>
            <a:pPr algn="ctr"/>
            <a:r>
              <a:rPr lang="en-US" sz="3600" dirty="0"/>
              <a:t>Data cleaning/transformation in Power Query</a:t>
            </a:r>
            <a:endParaRPr lang="en-IN" sz="3600" dirty="0"/>
          </a:p>
        </p:txBody>
      </p:sp>
      <p:pic>
        <p:nvPicPr>
          <p:cNvPr id="13" name="Picture 12" descr="A screenshot of a computer&#10;&#10;AI-generated content may be incorrect.">
            <a:extLst>
              <a:ext uri="{FF2B5EF4-FFF2-40B4-BE49-F238E27FC236}">
                <a16:creationId xmlns:a16="http://schemas.microsoft.com/office/drawing/2014/main" id="{E518581D-D967-E71D-92E5-A66404E129C1}"/>
              </a:ext>
            </a:extLst>
          </p:cNvPr>
          <p:cNvPicPr>
            <a:picLocks noChangeAspect="1"/>
          </p:cNvPicPr>
          <p:nvPr/>
        </p:nvPicPr>
        <p:blipFill>
          <a:blip r:embed="rId2"/>
          <a:stretch>
            <a:fillRect/>
          </a:stretch>
        </p:blipFill>
        <p:spPr>
          <a:xfrm>
            <a:off x="1295999" y="1084217"/>
            <a:ext cx="9600000" cy="5400000"/>
          </a:xfrm>
          <a:prstGeom prst="rect">
            <a:avLst/>
          </a:prstGeom>
        </p:spPr>
      </p:pic>
    </p:spTree>
    <p:extLst>
      <p:ext uri="{BB962C8B-B14F-4D97-AF65-F5344CB8AC3E}">
        <p14:creationId xmlns:p14="http://schemas.microsoft.com/office/powerpoint/2010/main" val="49433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2832901" y="214205"/>
            <a:ext cx="6526198" cy="700195"/>
          </a:xfrm>
        </p:spPr>
        <p:txBody>
          <a:bodyPr>
            <a:normAutofit/>
          </a:bodyPr>
          <a:lstStyle/>
          <a:p>
            <a:pPr algn="ctr"/>
            <a:r>
              <a:rPr lang="en-US" sz="3600" dirty="0"/>
              <a:t>Data modelling</a:t>
            </a:r>
            <a:endParaRPr lang="en-IN" sz="3600" dirty="0"/>
          </a:p>
        </p:txBody>
      </p:sp>
      <p:pic>
        <p:nvPicPr>
          <p:cNvPr id="4" name="Picture 3" descr="A screenshot of a computer&#10;&#10;AI-generated content may be incorrect.">
            <a:extLst>
              <a:ext uri="{FF2B5EF4-FFF2-40B4-BE49-F238E27FC236}">
                <a16:creationId xmlns:a16="http://schemas.microsoft.com/office/drawing/2014/main" id="{3B8726A4-2AE9-E82E-296B-F9641DB4E8E6}"/>
              </a:ext>
            </a:extLst>
          </p:cNvPr>
          <p:cNvPicPr>
            <a:picLocks noChangeAspect="1"/>
          </p:cNvPicPr>
          <p:nvPr/>
        </p:nvPicPr>
        <p:blipFill>
          <a:blip r:embed="rId2"/>
          <a:stretch>
            <a:fillRect/>
          </a:stretch>
        </p:blipFill>
        <p:spPr>
          <a:xfrm>
            <a:off x="1296000" y="1020417"/>
            <a:ext cx="9600000" cy="5400000"/>
          </a:xfrm>
          <a:prstGeom prst="rect">
            <a:avLst/>
          </a:prstGeom>
        </p:spPr>
      </p:pic>
    </p:spTree>
    <p:extLst>
      <p:ext uri="{BB962C8B-B14F-4D97-AF65-F5344CB8AC3E}">
        <p14:creationId xmlns:p14="http://schemas.microsoft.com/office/powerpoint/2010/main" val="205114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826764"/>
            <a:ext cx="10321031" cy="602541"/>
          </a:xfrm>
        </p:spPr>
        <p:txBody>
          <a:bodyPr>
            <a:noAutofit/>
          </a:bodyPr>
          <a:lstStyle/>
          <a:p>
            <a:pPr algn="ctr"/>
            <a:r>
              <a:rPr lang="en-US" sz="4200" dirty="0"/>
              <a:t>Solution OUTCOME</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757779"/>
            <a:ext cx="10711650" cy="3764132"/>
          </a:xfrm>
        </p:spPr>
        <p:txBody>
          <a:bodyPr>
            <a:noAutofit/>
          </a:bodyPr>
          <a:lstStyle/>
          <a:p>
            <a:pPr marL="342900" indent="-342900">
              <a:lnSpc>
                <a:spcPct val="150000"/>
              </a:lnSpc>
              <a:buFont typeface="+mj-lt"/>
              <a:buAutoNum type="arabicPeriod"/>
            </a:pPr>
            <a:r>
              <a:rPr lang="en-US" sz="1800" dirty="0"/>
              <a:t>Conversation Trend (Top 10 Time Periods): The conversations peaked on 28-Nov-2022 between 07:37 PM and 07:46 PM with the highest activity at 07:45 PM (6487 engagements).</a:t>
            </a:r>
          </a:p>
          <a:p>
            <a:pPr marL="342900" indent="-342900">
              <a:lnSpc>
                <a:spcPct val="150000"/>
              </a:lnSpc>
              <a:buFont typeface="+mj-lt"/>
              <a:buAutoNum type="arabicPeriod"/>
            </a:pPr>
            <a:r>
              <a:rPr lang="en-US" sz="1800" dirty="0"/>
              <a:t>Where the Conversation Came From: The majority of conversations occurred on Twitter (61000 total engagements), followed by blogs (30 total engagements), and News (4 total engagements).</a:t>
            </a:r>
          </a:p>
          <a:p>
            <a:pPr marL="342900" indent="-342900">
              <a:lnSpc>
                <a:spcPct val="150000"/>
              </a:lnSpc>
              <a:buFont typeface="+mj-lt"/>
              <a:buAutoNum type="arabicPeriod"/>
            </a:pPr>
            <a:r>
              <a:rPr lang="en-US" sz="1800" dirty="0"/>
              <a:t>Public Sentiment: Most conversations were neutral (9,417 mentions), followed by positive (5,334) and negative (5,095). There were also some unrated comments (154).</a:t>
            </a:r>
          </a:p>
        </p:txBody>
      </p:sp>
    </p:spTree>
    <p:extLst>
      <p:ext uri="{BB962C8B-B14F-4D97-AF65-F5344CB8AC3E}">
        <p14:creationId xmlns:p14="http://schemas.microsoft.com/office/powerpoint/2010/main" val="63527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1004317"/>
            <a:ext cx="10321031" cy="602541"/>
          </a:xfrm>
        </p:spPr>
        <p:txBody>
          <a:bodyPr>
            <a:noAutofit/>
          </a:bodyPr>
          <a:lstStyle/>
          <a:p>
            <a:pPr algn="ctr"/>
            <a:r>
              <a:rPr lang="en-US" sz="4200" dirty="0"/>
              <a:t>Solution OUTCOME</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907559"/>
            <a:ext cx="11049001" cy="3524434"/>
          </a:xfrm>
        </p:spPr>
        <p:txBody>
          <a:bodyPr>
            <a:noAutofit/>
          </a:bodyPr>
          <a:lstStyle/>
          <a:p>
            <a:pPr marL="342900" indent="-342900">
              <a:lnSpc>
                <a:spcPct val="150000"/>
              </a:lnSpc>
              <a:buFont typeface="+mj-lt"/>
              <a:buAutoNum type="arabicPeriod"/>
            </a:pPr>
            <a:r>
              <a:rPr lang="en-US" sz="1800" dirty="0"/>
              <a:t>The top influencer was @SyedSaddiq with 6.5k post engagements, followed by @redzuannewsMPB of 6.1k post engagements and @RavinP_69 of 5.7k engagements.</a:t>
            </a:r>
            <a:endParaRPr lang="en-IN" sz="1800" dirty="0"/>
          </a:p>
          <a:p>
            <a:pPr marL="342900" indent="-342900">
              <a:lnSpc>
                <a:spcPct val="150000"/>
              </a:lnSpc>
              <a:buFont typeface="+mj-lt"/>
              <a:buAutoNum type="arabicPeriod"/>
            </a:pPr>
            <a:r>
              <a:rPr lang="en-US" sz="1800" dirty="0"/>
              <a:t>Unique Users: A total of 9058 unique users discussed the issue.</a:t>
            </a:r>
          </a:p>
          <a:p>
            <a:pPr marL="342900" indent="-342900">
              <a:lnSpc>
                <a:spcPct val="150000"/>
              </a:lnSpc>
              <a:buFont typeface="+mj-lt"/>
              <a:buAutoNum type="arabicPeriod"/>
            </a:pPr>
            <a:r>
              <a:rPr lang="en-US" sz="1800" dirty="0"/>
              <a:t>Top Hashtags/Key Phrases: Some of the most used phrases were related to “Government" (259 mentions) and “Minister” (159 mentions) and Anwar (136 mentions)</a:t>
            </a:r>
            <a:endParaRPr lang="en-IN" sz="1800" dirty="0"/>
          </a:p>
        </p:txBody>
      </p:sp>
    </p:spTree>
    <p:extLst>
      <p:ext uri="{BB962C8B-B14F-4D97-AF65-F5344CB8AC3E}">
        <p14:creationId xmlns:p14="http://schemas.microsoft.com/office/powerpoint/2010/main" val="64243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51467"/>
            <a:ext cx="10058400" cy="935795"/>
          </a:xfrm>
        </p:spPr>
        <p:txBody>
          <a:bodyPr>
            <a:normAutofit/>
          </a:bodyPr>
          <a:lstStyle/>
          <a:p>
            <a:pPr algn="ctr"/>
            <a:r>
              <a:rPr lang="en-US" sz="4200" dirty="0"/>
              <a:t>Features of the dashboard</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6800" y="1403603"/>
            <a:ext cx="10058400" cy="5102929"/>
          </a:xfrm>
        </p:spPr>
        <p:txBody>
          <a:bodyPr>
            <a:noAutofit/>
          </a:bodyPr>
          <a:lstStyle/>
          <a:p>
            <a:pPr>
              <a:lnSpc>
                <a:spcPct val="150000"/>
              </a:lnSpc>
            </a:pPr>
            <a:r>
              <a:rPr lang="en-US" sz="1800" dirty="0"/>
              <a:t>1. Conversation Trends: The conversation saw two significant peaks, with the highest engagement reaching around 6.5K before gradually declining. These spikes occurred between 1:00 AM and 7:00 AM, as indicated by the "Total Engagement over Time" graph.</a:t>
            </a:r>
          </a:p>
          <a:p>
            <a:pPr>
              <a:lnSpc>
                <a:spcPct val="150000"/>
              </a:lnSpc>
            </a:pPr>
            <a:r>
              <a:rPr lang="en-US" sz="1800" dirty="0"/>
              <a:t>2. Conversation Source: A whopping 97.81% of the conversation originated from Twitter, as highlighted in the "Total Engagement by Source" section.</a:t>
            </a:r>
          </a:p>
          <a:p>
            <a:pPr>
              <a:lnSpc>
                <a:spcPct val="150000"/>
              </a:lnSpc>
            </a:pPr>
            <a:r>
              <a:rPr lang="en-US" sz="1800" dirty="0"/>
              <a:t>3. Public Sentiment: The sentiment analysis reveals that 47.1% of the responses were neutral, 26.7% were positive, and 25.5% were negative, according to the "Percentage of Sentiment" section.</a:t>
            </a:r>
          </a:p>
        </p:txBody>
      </p:sp>
    </p:spTree>
    <p:extLst>
      <p:ext uri="{BB962C8B-B14F-4D97-AF65-F5344CB8AC3E}">
        <p14:creationId xmlns:p14="http://schemas.microsoft.com/office/powerpoint/2010/main" val="88261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D2E04-2C52-707F-CD8D-CFF10DF9F182}"/>
              </a:ext>
            </a:extLst>
          </p:cNvPr>
          <p:cNvSpPr>
            <a:spLocks noGrp="1"/>
          </p:cNvSpPr>
          <p:nvPr>
            <p:ph idx="1"/>
          </p:nvPr>
        </p:nvSpPr>
        <p:spPr>
          <a:xfrm>
            <a:off x="1066800" y="1403604"/>
            <a:ext cx="10058400" cy="4050792"/>
          </a:xfrm>
        </p:spPr>
        <p:txBody>
          <a:bodyPr/>
          <a:lstStyle/>
          <a:p>
            <a:pPr>
              <a:lnSpc>
                <a:spcPct val="150000"/>
              </a:lnSpc>
            </a:pPr>
            <a:r>
              <a:rPr lang="en-US" sz="2000" dirty="0"/>
              <a:t>4. Top Influencers: The most engagement came from @SyedSaddiq, who generated 6.5K interactions, closely followed by @redzuanNewsMPB with 6.1K engagements, as shown in the "Total Engagement by Influencer" section.</a:t>
            </a:r>
          </a:p>
          <a:p>
            <a:pPr>
              <a:lnSpc>
                <a:spcPct val="150000"/>
              </a:lnSpc>
            </a:pPr>
            <a:endParaRPr lang="en-US" sz="2000" dirty="0"/>
          </a:p>
          <a:p>
            <a:pPr>
              <a:lnSpc>
                <a:spcPct val="150000"/>
              </a:lnSpc>
            </a:pPr>
            <a:r>
              <a:rPr lang="en-US" sz="2000" dirty="0"/>
              <a:t>5. Unique Users and Hashtag: While the exact number of unique users isn't displayed, the high engagement levels and the leading hashtags point to #government and #PrimeMinister, as illustrated in the word cloud of key phrases.</a:t>
            </a:r>
            <a:endParaRPr lang="en-IN" sz="2000" dirty="0"/>
          </a:p>
          <a:p>
            <a:endParaRPr lang="en-US" dirty="0"/>
          </a:p>
        </p:txBody>
      </p:sp>
    </p:spTree>
    <p:extLst>
      <p:ext uri="{BB962C8B-B14F-4D97-AF65-F5344CB8AC3E}">
        <p14:creationId xmlns:p14="http://schemas.microsoft.com/office/powerpoint/2010/main" val="13042305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682</Words>
  <Application>Microsoft Office PowerPoint</Application>
  <PresentationFormat>Widescreen</PresentationFormat>
  <Paragraphs>99</Paragraphs>
  <Slides>10</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Aptos</vt:lpstr>
      <vt:lpstr>Arial</vt:lpstr>
      <vt:lpstr>Calibri</vt:lpstr>
      <vt:lpstr>Calibri Light</vt:lpstr>
      <vt:lpstr>Rockwell</vt:lpstr>
      <vt:lpstr>Rockwell Condensed</vt:lpstr>
      <vt:lpstr>Segoe UI</vt:lpstr>
      <vt:lpstr>Segoe UI Light</vt:lpstr>
      <vt:lpstr>Segoe UI Semibold</vt:lpstr>
      <vt:lpstr>Wingdings</vt:lpstr>
      <vt:lpstr>Custom Design</vt:lpstr>
      <vt:lpstr>Wood Type</vt:lpstr>
      <vt:lpstr>Sentiment Analysis On Malaysian 10th Prime Minister</vt:lpstr>
      <vt:lpstr>Problem statement / Project scope</vt:lpstr>
      <vt:lpstr>Solution approach</vt:lpstr>
      <vt:lpstr>Data cleaning/transformation in Power Query</vt:lpstr>
      <vt:lpstr>Data modelling</vt:lpstr>
      <vt:lpstr>Solution OUTCOME</vt:lpstr>
      <vt:lpstr>Solution OUTCOME</vt:lpstr>
      <vt:lpstr>Features of the dashboard</vt:lpstr>
      <vt:lpstr>PowerPoint Presentation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KAMAL AIZAT BIN KAMAL HISHAM</cp:lastModifiedBy>
  <cp:revision>5</cp:revision>
  <dcterms:created xsi:type="dcterms:W3CDTF">2016-09-04T11:54:55Z</dcterms:created>
  <dcterms:modified xsi:type="dcterms:W3CDTF">2025-04-01T22:25:04Z</dcterms:modified>
</cp:coreProperties>
</file>