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8"/>
  </p:notesMasterIdLst>
  <p:sldIdLst>
    <p:sldId id="256" r:id="rId2"/>
    <p:sldId id="267" r:id="rId3"/>
    <p:sldId id="260" r:id="rId4"/>
    <p:sldId id="270" r:id="rId5"/>
    <p:sldId id="271" r:id="rId6"/>
    <p:sldId id="268" r:id="rId7"/>
    <p:sldId id="261" r:id="rId8"/>
    <p:sldId id="264" r:id="rId9"/>
    <p:sldId id="265" r:id="rId10"/>
    <p:sldId id="262" r:id="rId11"/>
    <p:sldId id="257" r:id="rId12"/>
    <p:sldId id="259" r:id="rId13"/>
    <p:sldId id="258" r:id="rId14"/>
    <p:sldId id="266" r:id="rId15"/>
    <p:sldId id="263" r:id="rId16"/>
    <p:sldId id="26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733" autoAdjust="0"/>
    <p:restoredTop sz="84375" autoAdjust="0"/>
  </p:normalViewPr>
  <p:slideViewPr>
    <p:cSldViewPr>
      <p:cViewPr>
        <p:scale>
          <a:sx n="44" d="100"/>
          <a:sy n="44" d="100"/>
        </p:scale>
        <p:origin x="-2040" y="-720"/>
      </p:cViewPr>
      <p:guideLst>
        <p:guide orient="horz" pos="2160"/>
        <p:guide pos="2880"/>
      </p:guideLst>
    </p:cSldViewPr>
  </p:slideViewPr>
  <p:notesTextViewPr>
    <p:cViewPr>
      <p:scale>
        <a:sx n="125" d="100"/>
        <a:sy n="125"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7DA0C6-9794-4BE7-8E96-F25880D34B23}" type="datetimeFigureOut">
              <a:rPr lang="en-US" smtClean="0"/>
              <a:pPr/>
              <a:t>5/2/2012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37A993-F06C-49DB-B67D-2564D0F5F68A}" type="slidenum">
              <a:rPr lang="en-US" smtClean="0"/>
              <a:pPr/>
              <a:t>‹#›</a:t>
            </a:fld>
            <a:endParaRPr lang="en-US"/>
          </a:p>
        </p:txBody>
      </p:sp>
    </p:spTree>
    <p:extLst>
      <p:ext uri="{BB962C8B-B14F-4D97-AF65-F5344CB8AC3E}">
        <p14:creationId xmlns:p14="http://schemas.microsoft.com/office/powerpoint/2010/main" xmlns="" val="1113225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37A993-F06C-49DB-B67D-2564D0F5F68A}" type="slidenum">
              <a:rPr lang="en-US" smtClean="0"/>
              <a:pPr/>
              <a:t>1</a:t>
            </a:fld>
            <a:endParaRPr lang="en-US"/>
          </a:p>
        </p:txBody>
      </p:sp>
    </p:spTree>
    <p:extLst>
      <p:ext uri="{BB962C8B-B14F-4D97-AF65-F5344CB8AC3E}">
        <p14:creationId xmlns:p14="http://schemas.microsoft.com/office/powerpoint/2010/main" xmlns="" val="3986813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A GPS</a:t>
            </a:r>
            <a:r>
              <a:rPr lang="en-US" baseline="0" dirty="0" smtClean="0"/>
              <a:t>  receiver calculates its position by carefully timing the signals sent by the constellation of GPS satellites.</a:t>
            </a:r>
          </a:p>
          <a:p>
            <a:pPr marL="228600" indent="-228600">
              <a:buAutoNum type="arabicPeriod"/>
            </a:pPr>
            <a:r>
              <a:rPr lang="en-US" baseline="0" dirty="0" smtClean="0"/>
              <a:t>S Mann wore his webcam for two years streaming his vision to his website.</a:t>
            </a:r>
          </a:p>
          <a:p>
            <a:pPr marL="228600" indent="-228600">
              <a:buAutoNum type="arabicPeriod"/>
            </a:pPr>
            <a:r>
              <a:rPr lang="en-US" baseline="0" dirty="0" smtClean="0"/>
              <a:t>Touring Machine : It is a prototype system that combines together the overlaid 3D graphics of augmented reality and the freedom of mobile computing. It idea was to introduce an application that would render more information about a university’s campus, using a head tracked , see-through head-worn 3D display and an untracked, opaque, handheld 2D display with stylus and track pad.</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BARS</a:t>
            </a:r>
            <a:r>
              <a:rPr lang="en-US" baseline="0" dirty="0" smtClean="0"/>
              <a:t> – The system targets the augmentation of a battlefield scene with additional information about the environment infrastructure, but also about the possible enemy ambushes. </a:t>
            </a:r>
            <a:endParaRPr lang="en-US"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F437A993-F06C-49DB-B67D-2564D0F5F68A}" type="slidenum">
              <a:rPr lang="en-US" smtClean="0"/>
              <a:pPr/>
              <a:t>7</a:t>
            </a:fld>
            <a:endParaRPr lang="en-US"/>
          </a:p>
        </p:txBody>
      </p:sp>
    </p:spTree>
    <p:extLst>
      <p:ext uri="{BB962C8B-B14F-4D97-AF65-F5344CB8AC3E}">
        <p14:creationId xmlns:p14="http://schemas.microsoft.com/office/powerpoint/2010/main" xmlns="" val="234951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F437A993-F06C-49DB-B67D-2564D0F5F68A}" type="slidenum">
              <a:rPr lang="en-US" smtClean="0"/>
              <a:pPr/>
              <a:t>8</a:t>
            </a:fld>
            <a:endParaRPr lang="en-US"/>
          </a:p>
        </p:txBody>
      </p:sp>
    </p:spTree>
    <p:extLst>
      <p:ext uri="{BB962C8B-B14F-4D97-AF65-F5344CB8AC3E}">
        <p14:creationId xmlns:p14="http://schemas.microsoft.com/office/powerpoint/2010/main" xmlns="" val="209096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37A993-F06C-49DB-B67D-2564D0F5F68A}" type="slidenum">
              <a:rPr lang="en-US" smtClean="0"/>
              <a:pPr/>
              <a:t>9</a:t>
            </a:fld>
            <a:endParaRPr lang="en-US"/>
          </a:p>
        </p:txBody>
      </p:sp>
    </p:spTree>
    <p:extLst>
      <p:ext uri="{BB962C8B-B14F-4D97-AF65-F5344CB8AC3E}">
        <p14:creationId xmlns:p14="http://schemas.microsoft.com/office/powerpoint/2010/main" xmlns="" val="3972377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There’s marker-based tracking which is what the likes of the </a:t>
            </a:r>
            <a:r>
              <a:rPr lang="en-US" dirty="0" err="1" smtClean="0"/>
              <a:t>ARToolKit</a:t>
            </a:r>
            <a:r>
              <a:rPr lang="en-US" dirty="0" smtClean="0"/>
              <a:t> looks for through you computer webcam. It asks for that specific shape to be recognized. It’s limited but idiot proof.</a:t>
            </a:r>
          </a:p>
          <a:p>
            <a:pPr marL="228600" indent="-228600">
              <a:buAutoNum type="arabicPeriod"/>
            </a:pPr>
            <a:r>
              <a:rPr lang="en-US" dirty="0" smtClean="0"/>
              <a:t>Next is known texture or pattern recognition where the software might look for a magazine page, CD cover, Lego box, something known. It’s trained to </a:t>
            </a:r>
            <a:r>
              <a:rPr lang="en-US" dirty="0" err="1" smtClean="0"/>
              <a:t>recognise</a:t>
            </a:r>
            <a:r>
              <a:rPr lang="en-US" dirty="0" smtClean="0"/>
              <a:t> that thing very quickly. It’s used commercially but it must work on geometry that’s known in advance.</a:t>
            </a:r>
          </a:p>
          <a:p>
            <a:pPr marL="228600" indent="-228600">
              <a:buAutoNum type="arabicPeriod"/>
            </a:pPr>
            <a:r>
              <a:rPr lang="en-US" dirty="0" smtClean="0"/>
              <a:t>Augmented</a:t>
            </a:r>
            <a:r>
              <a:rPr lang="en-US" baseline="0" dirty="0" smtClean="0"/>
              <a:t> Reality Tracking system. A computer tracks a camera and works out a map of the environment in </a:t>
            </a:r>
            <a:r>
              <a:rPr lang="en-US" baseline="0" dirty="0" err="1" smtClean="0"/>
              <a:t>realtime</a:t>
            </a:r>
            <a:r>
              <a:rPr lang="en-US" baseline="0" dirty="0" smtClean="0"/>
              <a:t> and can be used to overlay virtual graphics. </a:t>
            </a:r>
            <a:r>
              <a:rPr lang="en-US" dirty="0" smtClean="0"/>
              <a:t>is a piece of computer vision software which can track the 3D position of a moving camera in real time. It is a SLAM system that does not need any prior information about the world (like markers or known natural feature targets) but instead works out the structure of the world as it goes. PTAM is useful primarily for augmented reality, although it has been applied to other tasks (robot guidance) as well.</a:t>
            </a:r>
          </a:p>
          <a:p>
            <a:pPr marL="228600" indent="-228600">
              <a:buAutoNum type="arabicPeriod"/>
            </a:pPr>
            <a:endParaRPr lang="en-US"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F437A993-F06C-49DB-B67D-2564D0F5F68A}" type="slidenum">
              <a:rPr lang="en-US" smtClean="0"/>
              <a:pPr/>
              <a:t>10</a:t>
            </a:fld>
            <a:endParaRPr lang="en-US"/>
          </a:p>
        </p:txBody>
      </p:sp>
    </p:spTree>
    <p:extLst>
      <p:ext uri="{BB962C8B-B14F-4D97-AF65-F5344CB8AC3E}">
        <p14:creationId xmlns:p14="http://schemas.microsoft.com/office/powerpoint/2010/main" xmlns="" val="3226432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will connect</a:t>
            </a:r>
            <a:r>
              <a:rPr lang="en-US" baseline="0" dirty="0" smtClean="0"/>
              <a:t> you to </a:t>
            </a:r>
            <a:r>
              <a:rPr lang="en-US" baseline="0" dirty="0" err="1" smtClean="0"/>
              <a:t>ur</a:t>
            </a:r>
            <a:r>
              <a:rPr lang="en-US" baseline="0" dirty="0" smtClean="0"/>
              <a:t> friends, provide data about your surroundings and potentially replace </a:t>
            </a:r>
            <a:r>
              <a:rPr lang="en-US" baseline="0" dirty="0" err="1" smtClean="0"/>
              <a:t>ur</a:t>
            </a:r>
            <a:r>
              <a:rPr lang="en-US" baseline="0" dirty="0" smtClean="0"/>
              <a:t> smartphone</a:t>
            </a:r>
            <a:endParaRPr lang="en-US" dirty="0"/>
          </a:p>
        </p:txBody>
      </p:sp>
      <p:sp>
        <p:nvSpPr>
          <p:cNvPr id="4" name="Slide Number Placeholder 3"/>
          <p:cNvSpPr>
            <a:spLocks noGrp="1"/>
          </p:cNvSpPr>
          <p:nvPr>
            <p:ph type="sldNum" sz="quarter" idx="10"/>
          </p:nvPr>
        </p:nvSpPr>
        <p:spPr/>
        <p:txBody>
          <a:bodyPr/>
          <a:lstStyle/>
          <a:p>
            <a:fld id="{F437A993-F06C-49DB-B67D-2564D0F5F68A}" type="slidenum">
              <a:rPr lang="en-US" smtClean="0"/>
              <a:pPr/>
              <a:t>11</a:t>
            </a:fld>
            <a:endParaRPr lang="en-US"/>
          </a:p>
        </p:txBody>
      </p:sp>
    </p:spTree>
    <p:extLst>
      <p:ext uri="{BB962C8B-B14F-4D97-AF65-F5344CB8AC3E}">
        <p14:creationId xmlns:p14="http://schemas.microsoft.com/office/powerpoint/2010/main" xmlns="" val="1480585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37A993-F06C-49DB-B67D-2564D0F5F68A}" type="slidenum">
              <a:rPr lang="en-US" smtClean="0"/>
              <a:pPr/>
              <a:t>15</a:t>
            </a:fld>
            <a:endParaRPr lang="en-US"/>
          </a:p>
        </p:txBody>
      </p:sp>
    </p:spTree>
    <p:extLst>
      <p:ext uri="{BB962C8B-B14F-4D97-AF65-F5344CB8AC3E}">
        <p14:creationId xmlns:p14="http://schemas.microsoft.com/office/powerpoint/2010/main" xmlns="" val="13497562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0EBDC87-7837-4E19-8097-3E4F67109481}" type="datetimeFigureOut">
              <a:rPr lang="en-US" smtClean="0"/>
              <a:pPr/>
              <a:t>5/2/2012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D3E9DED-0850-4DBF-AFD0-51A2F562D90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0EBDC87-7837-4E19-8097-3E4F67109481}" type="datetimeFigureOut">
              <a:rPr lang="en-US" smtClean="0"/>
              <a:pPr/>
              <a:t>5/2/2012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3E9DED-0850-4DBF-AFD0-51A2F562D90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0EBDC87-7837-4E19-8097-3E4F67109481}" type="datetimeFigureOut">
              <a:rPr lang="en-US" smtClean="0"/>
              <a:pPr/>
              <a:t>5/2/2012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3E9DED-0850-4DBF-AFD0-51A2F562D90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0EBDC87-7837-4E19-8097-3E4F67109481}" type="datetimeFigureOut">
              <a:rPr lang="en-US" smtClean="0"/>
              <a:pPr/>
              <a:t>5/2/2012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3E9DED-0850-4DBF-AFD0-51A2F562D907}"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0EBDC87-7837-4E19-8097-3E4F67109481}" type="datetimeFigureOut">
              <a:rPr lang="en-US" smtClean="0"/>
              <a:pPr/>
              <a:t>5/2/2012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3E9DED-0850-4DBF-AFD0-51A2F562D907}"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0EBDC87-7837-4E19-8097-3E4F67109481}" type="datetimeFigureOut">
              <a:rPr lang="en-US" smtClean="0"/>
              <a:pPr/>
              <a:t>5/2/2012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D3E9DED-0850-4DBF-AFD0-51A2F562D907}"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0EBDC87-7837-4E19-8097-3E4F67109481}" type="datetimeFigureOut">
              <a:rPr lang="en-US" smtClean="0"/>
              <a:pPr/>
              <a:t>5/2/2012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D3E9DED-0850-4DBF-AFD0-51A2F562D90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0EBDC87-7837-4E19-8097-3E4F67109481}" type="datetimeFigureOut">
              <a:rPr lang="en-US" smtClean="0"/>
              <a:pPr/>
              <a:t>5/2/2012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D3E9DED-0850-4DBF-AFD0-51A2F562D907}"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0EBDC87-7837-4E19-8097-3E4F67109481}" type="datetimeFigureOut">
              <a:rPr lang="en-US" smtClean="0"/>
              <a:pPr/>
              <a:t>5/2/2012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D3E9DED-0850-4DBF-AFD0-51A2F562D90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0EBDC87-7837-4E19-8097-3E4F67109481}" type="datetimeFigureOut">
              <a:rPr lang="en-US" smtClean="0"/>
              <a:pPr/>
              <a:t>5/2/2012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D3E9DED-0850-4DBF-AFD0-51A2F562D90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0EBDC87-7837-4E19-8097-3E4F67109481}" type="datetimeFigureOut">
              <a:rPr lang="en-US" smtClean="0"/>
              <a:pPr/>
              <a:t>5/2/2012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D3E9DED-0850-4DBF-AFD0-51A2F562D907}"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0EBDC87-7837-4E19-8097-3E4F67109481}" type="datetimeFigureOut">
              <a:rPr lang="en-US" smtClean="0"/>
              <a:pPr/>
              <a:t>5/2/2012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D3E9DED-0850-4DBF-AFD0-51A2F562D90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youtube.com/watch?v=Y9HMn6bd-v8"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www.youtube.com/watch?feature=player_embedded&amp;v=9c6W4CCU9M4"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udierstube.icg.tugraz.at/invisible_train/" TargetMode="External"/><Relationship Id="rId7"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plus.google.com/111626127367496192147/posts" TargetMode="External"/><Relationship Id="rId5" Type="http://schemas.openxmlformats.org/officeDocument/2006/relationships/hyperlink" Target="http://www.slideshare.net/iglassbox/history-of-augmented-reality-after-2000" TargetMode="External"/><Relationship Id="rId4" Type="http://schemas.openxmlformats.org/officeDocument/2006/relationships/hyperlink" Target="http://www.robots.ox.ac.uk/~gk/youtube.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470025"/>
          </a:xfrm>
        </p:spPr>
        <p:txBody>
          <a:bodyPr>
            <a:normAutofit fontScale="90000"/>
          </a:bodyPr>
          <a:lstStyle/>
          <a:p>
            <a:r>
              <a:rPr lang="en-US" dirty="0" smtClean="0"/>
              <a:t>Augmented Reality and Project Glass</a:t>
            </a:r>
            <a:endParaRPr lang="en-US" dirty="0"/>
          </a:p>
        </p:txBody>
      </p:sp>
      <p:sp>
        <p:nvSpPr>
          <p:cNvPr id="3" name="Subtitle 2"/>
          <p:cNvSpPr>
            <a:spLocks noGrp="1"/>
          </p:cNvSpPr>
          <p:nvPr>
            <p:ph type="subTitle" idx="1"/>
          </p:nvPr>
        </p:nvSpPr>
        <p:spPr>
          <a:xfrm>
            <a:off x="609600" y="2438400"/>
            <a:ext cx="8229600" cy="4038600"/>
          </a:xfrm>
        </p:spPr>
        <p:txBody>
          <a:bodyPr>
            <a:normAutofit fontScale="92500" lnSpcReduction="20000"/>
          </a:bodyPr>
          <a:lstStyle/>
          <a:p>
            <a:endParaRPr lang="en-US" dirty="0" smtClean="0"/>
          </a:p>
          <a:p>
            <a:endParaRPr lang="en-US" dirty="0"/>
          </a:p>
          <a:p>
            <a:endParaRPr lang="en-US" dirty="0" smtClean="0"/>
          </a:p>
          <a:p>
            <a:endParaRPr lang="en-US" dirty="0"/>
          </a:p>
          <a:p>
            <a:endParaRPr lang="en-US" dirty="0" smtClean="0"/>
          </a:p>
          <a:p>
            <a:endParaRPr lang="en-US" dirty="0"/>
          </a:p>
          <a:p>
            <a:pPr algn="r"/>
            <a:endParaRPr lang="en-US" dirty="0" smtClean="0"/>
          </a:p>
          <a:p>
            <a:pPr algn="r"/>
            <a:endParaRPr lang="en-US" dirty="0"/>
          </a:p>
          <a:p>
            <a:pPr algn="r"/>
            <a:endParaRPr lang="en-US" dirty="0" smtClean="0"/>
          </a:p>
          <a:p>
            <a:pPr algn="r"/>
            <a:r>
              <a:rPr lang="en-US" sz="3000" b="1" dirty="0" smtClean="0">
                <a:solidFill>
                  <a:schemeClr val="bg1">
                    <a:lumMod val="85000"/>
                  </a:schemeClr>
                </a:solidFill>
                <a:effectLst>
                  <a:outerShdw blurRad="38100" dist="38100" dir="2700000" algn="tl">
                    <a:srgbClr val="000000">
                      <a:alpha val="43137"/>
                    </a:srgbClr>
                  </a:outerShdw>
                </a:effectLst>
              </a:rPr>
              <a:t>Nosipho Masilela</a:t>
            </a:r>
          </a:p>
          <a:p>
            <a:pPr algn="r"/>
            <a:r>
              <a:rPr lang="en-US" sz="3000" b="1" dirty="0" smtClean="0">
                <a:solidFill>
                  <a:schemeClr val="bg1">
                    <a:lumMod val="85000"/>
                  </a:schemeClr>
                </a:solidFill>
                <a:effectLst>
                  <a:outerShdw blurRad="38100" dist="38100" dir="2700000" algn="tl">
                    <a:srgbClr val="000000">
                      <a:alpha val="43137"/>
                    </a:srgbClr>
                  </a:outerShdw>
                </a:effectLst>
              </a:rPr>
              <a:t>COSC 480</a:t>
            </a:r>
          </a:p>
          <a:p>
            <a:pPr algn="r"/>
            <a:endParaRPr lang="en-US" sz="3000" b="1" dirty="0">
              <a:solidFill>
                <a:schemeClr val="bg1">
                  <a:lumMod val="85000"/>
                </a:schemeClr>
              </a:solidFill>
              <a:effectLst>
                <a:outerShdw blurRad="38100" dist="38100" dir="2700000" algn="tl">
                  <a:srgbClr val="000000">
                    <a:alpha val="43137"/>
                  </a:srgbClr>
                </a:outerShdw>
              </a:effectLst>
            </a:endParaRPr>
          </a:p>
        </p:txBody>
      </p:sp>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162610" y="2090361"/>
            <a:ext cx="4209178" cy="29260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098018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“Tracking is the name given to an AR application’s attempts to </a:t>
            </a:r>
            <a:r>
              <a:rPr lang="en-US" dirty="0" smtClean="0"/>
              <a:t>recognize </a:t>
            </a:r>
            <a:r>
              <a:rPr lang="en-US" dirty="0"/>
              <a:t>and follow the physical objects of a </a:t>
            </a:r>
            <a:r>
              <a:rPr lang="en-US" dirty="0" smtClean="0"/>
              <a:t>scene”(Georg Klein).</a:t>
            </a:r>
            <a:endParaRPr lang="en-US" dirty="0"/>
          </a:p>
          <a:p>
            <a:r>
              <a:rPr lang="en-US" dirty="0" smtClean="0"/>
              <a:t>Three kinds of tracking for Augmented Reality</a:t>
            </a:r>
          </a:p>
          <a:p>
            <a:pPr lvl="1"/>
            <a:r>
              <a:rPr lang="en-US" dirty="0" smtClean="0"/>
              <a:t>Marker-based </a:t>
            </a:r>
          </a:p>
          <a:p>
            <a:pPr lvl="1"/>
            <a:r>
              <a:rPr lang="en-US" dirty="0" smtClean="0"/>
              <a:t>Known texture or pattern recognition</a:t>
            </a:r>
          </a:p>
          <a:p>
            <a:pPr lvl="1"/>
            <a:r>
              <a:rPr lang="en-US" dirty="0" smtClean="0">
                <a:hlinkClick r:id="rId3"/>
              </a:rPr>
              <a:t>Parallel Tracking and Mapping (PTAM)</a:t>
            </a:r>
            <a:endParaRPr lang="en-US" dirty="0"/>
          </a:p>
        </p:txBody>
      </p:sp>
      <p:sp>
        <p:nvSpPr>
          <p:cNvPr id="2" name="Title 1"/>
          <p:cNvSpPr>
            <a:spLocks noGrp="1"/>
          </p:cNvSpPr>
          <p:nvPr>
            <p:ph type="title"/>
          </p:nvPr>
        </p:nvSpPr>
        <p:spPr/>
        <p:txBody>
          <a:bodyPr/>
          <a:lstStyle/>
          <a:p>
            <a:r>
              <a:rPr lang="en-US" dirty="0" smtClean="0"/>
              <a:t>Augmented Tracking</a:t>
            </a:r>
            <a:endParaRPr lang="en-US" dirty="0"/>
          </a:p>
        </p:txBody>
      </p:sp>
      <p:pic>
        <p:nvPicPr>
          <p:cNvPr id="4"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955280" y="5967611"/>
            <a:ext cx="1188720" cy="8903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9889144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Blue-sky project by Google’s mysterious research and development arm, Google X.</a:t>
            </a:r>
          </a:p>
          <a:p>
            <a:r>
              <a:rPr lang="en-US" dirty="0" smtClean="0"/>
              <a:t>Project Aim</a:t>
            </a:r>
          </a:p>
          <a:p>
            <a:pPr lvl="1"/>
            <a:r>
              <a:rPr lang="en-US" dirty="0" smtClean="0"/>
              <a:t>To augment your everyday experiences by superimposing a layer of visual indicators directly onto your field of vision.</a:t>
            </a:r>
          </a:p>
          <a:p>
            <a:pPr lvl="1"/>
            <a:r>
              <a:rPr lang="en-US" dirty="0" smtClean="0"/>
              <a:t>Natural language voice commands</a:t>
            </a:r>
          </a:p>
          <a:p>
            <a:pPr lvl="1"/>
            <a:r>
              <a:rPr lang="en-US" dirty="0" smtClean="0"/>
              <a:t>Google’s Android Operating System</a:t>
            </a:r>
          </a:p>
          <a:p>
            <a:r>
              <a:rPr lang="en-US" dirty="0" smtClean="0"/>
              <a:t>If your smartphone could be a visor</a:t>
            </a:r>
          </a:p>
          <a:p>
            <a:endParaRPr lang="en-US" dirty="0"/>
          </a:p>
        </p:txBody>
      </p:sp>
      <p:sp>
        <p:nvSpPr>
          <p:cNvPr id="2" name="Title 1"/>
          <p:cNvSpPr>
            <a:spLocks noGrp="1"/>
          </p:cNvSpPr>
          <p:nvPr>
            <p:ph type="title"/>
          </p:nvPr>
        </p:nvSpPr>
        <p:spPr/>
        <p:txBody>
          <a:bodyPr>
            <a:normAutofit fontScale="90000"/>
          </a:bodyPr>
          <a:lstStyle/>
          <a:p>
            <a:r>
              <a:rPr lang="en-US" dirty="0" smtClean="0"/>
              <a:t>Future of AR:</a:t>
            </a:r>
            <a:br>
              <a:rPr lang="en-US" dirty="0" smtClean="0"/>
            </a:br>
            <a:r>
              <a:rPr lang="en-US" sz="4000" dirty="0" smtClean="0"/>
              <a:t>Google’s Project Glass</a:t>
            </a:r>
            <a:endParaRPr lang="en-US" sz="4000"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955280" y="5967611"/>
            <a:ext cx="1188720" cy="8903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8025770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dirty="0" smtClean="0">
                <a:hlinkClick r:id="rId2"/>
              </a:rPr>
              <a:t>Project Glass Video</a:t>
            </a:r>
            <a:endParaRPr lang="en-US" dirty="0"/>
          </a:p>
        </p:txBody>
      </p:sp>
      <p:sp>
        <p:nvSpPr>
          <p:cNvPr id="2" name="Title 1"/>
          <p:cNvSpPr>
            <a:spLocks noGrp="1"/>
          </p:cNvSpPr>
          <p:nvPr>
            <p:ph type="title"/>
          </p:nvPr>
        </p:nvSpPr>
        <p:spPr/>
        <p:txBody>
          <a:bodyPr/>
          <a:lstStyle/>
          <a:p>
            <a:r>
              <a:rPr lang="en-US" dirty="0" smtClean="0"/>
              <a:t>Future of AR: Project Glass</a:t>
            </a:r>
            <a:endParaRPr lang="en-US" dirty="0"/>
          </a:p>
        </p:txBody>
      </p:sp>
      <p:pic>
        <p:nvPicPr>
          <p:cNvPr id="4" name="Content Placeholder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743200" y="2182091"/>
            <a:ext cx="3733800" cy="4246902"/>
          </a:xfrm>
          <a:prstGeom prst="rect">
            <a:avLst/>
          </a:prstGeom>
        </p:spPr>
      </p:pic>
      <p:pic>
        <p:nvPicPr>
          <p:cNvPr id="5"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955280" y="5967611"/>
            <a:ext cx="1188720" cy="8903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6886362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Provide 3G or 4G wireless connection</a:t>
            </a:r>
          </a:p>
          <a:p>
            <a:r>
              <a:rPr lang="en-US" dirty="0" smtClean="0"/>
              <a:t>More of a concept than an actual product</a:t>
            </a:r>
          </a:p>
          <a:p>
            <a:r>
              <a:rPr lang="en-US" dirty="0" smtClean="0"/>
              <a:t>Mounting the device onto prescription glasses</a:t>
            </a:r>
          </a:p>
          <a:p>
            <a:r>
              <a:rPr lang="en-US" dirty="0" smtClean="0"/>
              <a:t>UI Problem</a:t>
            </a:r>
          </a:p>
          <a:p>
            <a:pPr lvl="1"/>
            <a:r>
              <a:rPr lang="en-US" dirty="0" smtClean="0"/>
              <a:t>Interaction through a wristbands with haptic feedback</a:t>
            </a:r>
            <a:endParaRPr lang="en-US" dirty="0"/>
          </a:p>
        </p:txBody>
      </p:sp>
      <p:sp>
        <p:nvSpPr>
          <p:cNvPr id="2" name="Title 1"/>
          <p:cNvSpPr>
            <a:spLocks noGrp="1"/>
          </p:cNvSpPr>
          <p:nvPr>
            <p:ph type="title"/>
          </p:nvPr>
        </p:nvSpPr>
        <p:spPr/>
        <p:txBody>
          <a:bodyPr/>
          <a:lstStyle/>
          <a:p>
            <a:r>
              <a:rPr lang="en-US" dirty="0" smtClean="0"/>
              <a:t>Future of AR: Project Glass</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612476" y="4482956"/>
            <a:ext cx="3566160" cy="23750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 name="Picture 2" descr="C:\Users\pydq\Pictures\humor%20image.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2657" y="5419725"/>
            <a:ext cx="2095500" cy="14605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625520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Augmented </a:t>
            </a:r>
            <a:r>
              <a:rPr lang="en-US" dirty="0" smtClean="0"/>
              <a:t>Reality – </a:t>
            </a:r>
            <a:r>
              <a:rPr lang="en-US" dirty="0"/>
              <a:t>to </a:t>
            </a:r>
            <a:r>
              <a:rPr lang="en-US" dirty="0" smtClean="0"/>
              <a:t>overlay </a:t>
            </a:r>
            <a:r>
              <a:rPr lang="en-US" dirty="0"/>
              <a:t>computer-presented material on top of the real </a:t>
            </a:r>
            <a:r>
              <a:rPr lang="en-US" dirty="0" smtClean="0"/>
              <a:t>world</a:t>
            </a:r>
          </a:p>
          <a:p>
            <a:r>
              <a:rPr lang="en-US" dirty="0" smtClean="0"/>
              <a:t>History </a:t>
            </a:r>
            <a:r>
              <a:rPr lang="en-US" dirty="0"/>
              <a:t>of AR  </a:t>
            </a:r>
            <a:r>
              <a:rPr lang="en-US" dirty="0" smtClean="0"/>
              <a:t>~ the Head Mounted Display (HMD)</a:t>
            </a:r>
            <a:endParaRPr lang="en-US" dirty="0"/>
          </a:p>
          <a:p>
            <a:r>
              <a:rPr lang="en-US" dirty="0"/>
              <a:t>Augmented Tracking</a:t>
            </a:r>
          </a:p>
          <a:p>
            <a:r>
              <a:rPr lang="en-US" dirty="0"/>
              <a:t>Future of AR</a:t>
            </a:r>
          </a:p>
          <a:p>
            <a:pPr lvl="1"/>
            <a:r>
              <a:rPr lang="en-US" dirty="0"/>
              <a:t>Google’s </a:t>
            </a:r>
            <a:r>
              <a:rPr lang="en-US" dirty="0" smtClean="0"/>
              <a:t>Project </a:t>
            </a:r>
            <a:r>
              <a:rPr lang="en-US" dirty="0"/>
              <a:t>Glass</a:t>
            </a:r>
          </a:p>
          <a:p>
            <a:endParaRPr lang="en-US" dirty="0"/>
          </a:p>
        </p:txBody>
      </p:sp>
      <p:sp>
        <p:nvSpPr>
          <p:cNvPr id="2" name="Title 1"/>
          <p:cNvSpPr>
            <a:spLocks noGrp="1"/>
          </p:cNvSpPr>
          <p:nvPr>
            <p:ph type="title"/>
          </p:nvPr>
        </p:nvSpPr>
        <p:spPr/>
        <p:txBody>
          <a:bodyPr/>
          <a:lstStyle/>
          <a:p>
            <a:r>
              <a:rPr lang="en-US" dirty="0" smtClean="0"/>
              <a:t>Conclusion</a:t>
            </a:r>
            <a:endParaRPr 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955280" y="5967611"/>
            <a:ext cx="1188720" cy="8903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205399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767071"/>
          </a:xfrm>
        </p:spPr>
        <p:txBody>
          <a:bodyPr>
            <a:normAutofit fontScale="62500" lnSpcReduction="20000"/>
          </a:bodyPr>
          <a:lstStyle/>
          <a:p>
            <a:r>
              <a:rPr lang="de-DE" dirty="0" smtClean="0"/>
              <a:t>Daniel Wagner, Thomas Pintaric And Dieter Schmalstieg. </a:t>
            </a:r>
            <a:r>
              <a:rPr lang="de-DE" i="1" dirty="0" smtClean="0"/>
              <a:t>The Invisible Train</a:t>
            </a:r>
            <a:r>
              <a:rPr lang="de-DE" dirty="0" smtClean="0"/>
              <a:t>. </a:t>
            </a:r>
            <a:r>
              <a:rPr lang="en-US" dirty="0" smtClean="0"/>
              <a:t>A Multi-player Handheld Augmented </a:t>
            </a:r>
            <a:r>
              <a:rPr lang="en-US" dirty="0"/>
              <a:t>Reality Game</a:t>
            </a:r>
            <a:r>
              <a:rPr lang="en-US" dirty="0" smtClean="0"/>
              <a:t>. 2005 </a:t>
            </a:r>
            <a:r>
              <a:rPr lang="en-US" dirty="0" smtClean="0">
                <a:hlinkClick r:id="rId3"/>
              </a:rPr>
              <a:t>http</a:t>
            </a:r>
            <a:r>
              <a:rPr lang="en-US" dirty="0">
                <a:hlinkClick r:id="rId3"/>
              </a:rPr>
              <a:t>://studierstube.icg.tugraz.at/invisible_train</a:t>
            </a:r>
            <a:r>
              <a:rPr lang="en-US" dirty="0" smtClean="0">
                <a:hlinkClick r:id="rId3"/>
              </a:rPr>
              <a:t>/</a:t>
            </a:r>
            <a:r>
              <a:rPr lang="en-US" dirty="0" smtClean="0"/>
              <a:t> </a:t>
            </a:r>
          </a:p>
          <a:p>
            <a:r>
              <a:rPr lang="en-US" dirty="0" smtClean="0"/>
              <a:t>Klein, George. </a:t>
            </a:r>
            <a:r>
              <a:rPr lang="en-US" i="1" dirty="0" smtClean="0"/>
              <a:t>Parallel Tracking and Mapping</a:t>
            </a:r>
            <a:r>
              <a:rPr lang="en-US" dirty="0"/>
              <a:t>. </a:t>
            </a:r>
            <a:r>
              <a:rPr lang="en-US" dirty="0">
                <a:hlinkClick r:id="rId4"/>
              </a:rPr>
              <a:t>http://www.robots.ox.ac.uk/~</a:t>
            </a:r>
            <a:r>
              <a:rPr lang="en-US" dirty="0" smtClean="0">
                <a:hlinkClick r:id="rId4"/>
              </a:rPr>
              <a:t>gk/youtube.html</a:t>
            </a:r>
            <a:endParaRPr lang="en-US" dirty="0" smtClean="0"/>
          </a:p>
          <a:p>
            <a:r>
              <a:rPr lang="en-US" dirty="0" smtClean="0"/>
              <a:t>Mann, S. Wearable Computing: A </a:t>
            </a:r>
            <a:r>
              <a:rPr lang="en-US" dirty="0"/>
              <a:t>F</a:t>
            </a:r>
            <a:r>
              <a:rPr lang="en-US" dirty="0" smtClean="0"/>
              <a:t>irst </a:t>
            </a:r>
            <a:r>
              <a:rPr lang="en-US" dirty="0"/>
              <a:t>S</a:t>
            </a:r>
            <a:r>
              <a:rPr lang="en-US" dirty="0" smtClean="0"/>
              <a:t>tep </a:t>
            </a:r>
            <a:r>
              <a:rPr lang="en-US" dirty="0"/>
              <a:t>T</a:t>
            </a:r>
            <a:r>
              <a:rPr lang="en-US" dirty="0" smtClean="0"/>
              <a:t>oward </a:t>
            </a:r>
            <a:r>
              <a:rPr lang="en-US" dirty="0"/>
              <a:t>p</a:t>
            </a:r>
            <a:r>
              <a:rPr lang="en-US" dirty="0" smtClean="0"/>
              <a:t>ersonal Imaging. </a:t>
            </a:r>
            <a:r>
              <a:rPr lang="en-US" dirty="0" err="1" smtClean="0"/>
              <a:t>IEEEXplore</a:t>
            </a:r>
            <a:r>
              <a:rPr lang="en-US" dirty="0" smtClean="0"/>
              <a:t>. Vol.30, Issue: 2 p.25- 32. February 1997.</a:t>
            </a:r>
          </a:p>
          <a:p>
            <a:r>
              <a:rPr lang="en-US" dirty="0"/>
              <a:t>Simon </a:t>
            </a:r>
            <a:r>
              <a:rPr lang="en-US" dirty="0" err="1"/>
              <a:t>Julier</a:t>
            </a:r>
            <a:r>
              <a:rPr lang="en-US" dirty="0"/>
              <a:t> </a:t>
            </a:r>
            <a:r>
              <a:rPr lang="en-US" dirty="0" err="1"/>
              <a:t>Yohan</a:t>
            </a:r>
            <a:r>
              <a:rPr lang="en-US" dirty="0"/>
              <a:t> , Simon </a:t>
            </a:r>
            <a:r>
              <a:rPr lang="en-US" dirty="0" err="1"/>
              <a:t>Julier</a:t>
            </a:r>
            <a:r>
              <a:rPr lang="en-US" dirty="0"/>
              <a:t> , </a:t>
            </a:r>
            <a:r>
              <a:rPr lang="en-US" dirty="0" err="1"/>
              <a:t>Yohan</a:t>
            </a:r>
            <a:r>
              <a:rPr lang="en-US" dirty="0"/>
              <a:t> </a:t>
            </a:r>
            <a:r>
              <a:rPr lang="en-US" dirty="0" err="1"/>
              <a:t>Baillot</a:t>
            </a:r>
            <a:r>
              <a:rPr lang="en-US" dirty="0"/>
              <a:t> , Marco </a:t>
            </a:r>
            <a:r>
              <a:rPr lang="en-US" dirty="0" err="1"/>
              <a:t>Lanzagorta</a:t>
            </a:r>
            <a:r>
              <a:rPr lang="en-US" dirty="0"/>
              <a:t> , Dennis Brown , Lawrence </a:t>
            </a:r>
            <a:r>
              <a:rPr lang="en-US" dirty="0" err="1"/>
              <a:t>Rosenblum</a:t>
            </a:r>
            <a:r>
              <a:rPr lang="en-US" dirty="0"/>
              <a:t> </a:t>
            </a:r>
            <a:r>
              <a:rPr lang="en-US" dirty="0" smtClean="0"/>
              <a:t>, “BARS: Battlefield Augmented Reality System”, NATO Information Systems Technology Panel Symposium on New Information Processing Techniques for Military Systems, 2000.</a:t>
            </a:r>
          </a:p>
          <a:p>
            <a:r>
              <a:rPr lang="en-US" dirty="0">
                <a:hlinkClick r:id="rId5"/>
              </a:rPr>
              <a:t>http://</a:t>
            </a:r>
            <a:r>
              <a:rPr lang="en-US" dirty="0" smtClean="0">
                <a:hlinkClick r:id="rId5"/>
              </a:rPr>
              <a:t>www.slideshare.net/iglassbox/history-of-augmented-reality-after-2000</a:t>
            </a:r>
            <a:endParaRPr lang="en-US" dirty="0" smtClean="0"/>
          </a:p>
          <a:p>
            <a:r>
              <a:rPr lang="en-US" dirty="0" smtClean="0"/>
              <a:t> </a:t>
            </a:r>
            <a:r>
              <a:rPr lang="en-US" dirty="0"/>
              <a:t>Sutherland, Ivan. “A Head-Mounted Three Dimensional Display”. Proceedings of Fall Joint Computer Conference, 1968, pp. 757-764. </a:t>
            </a:r>
            <a:r>
              <a:rPr lang="en-US" dirty="0" smtClean="0"/>
              <a:t>ACM</a:t>
            </a:r>
          </a:p>
          <a:p>
            <a:r>
              <a:rPr lang="en-US" dirty="0" err="1" smtClean="0"/>
              <a:t>GooglePlus</a:t>
            </a:r>
            <a:r>
              <a:rPr lang="en-US" dirty="0" smtClean="0"/>
              <a:t>. Project </a:t>
            </a:r>
            <a:r>
              <a:rPr lang="en-US" dirty="0"/>
              <a:t>Glass </a:t>
            </a:r>
            <a:r>
              <a:rPr lang="en-US" dirty="0">
                <a:hlinkClick r:id="rId6"/>
              </a:rPr>
              <a:t>https://</a:t>
            </a:r>
            <a:r>
              <a:rPr lang="en-US" dirty="0" smtClean="0">
                <a:hlinkClick r:id="rId6"/>
              </a:rPr>
              <a:t>plus.google.com/111626127367496192147/posts</a:t>
            </a:r>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smtClean="0"/>
              <a:t>References</a:t>
            </a:r>
            <a:endParaRPr lang="en-US" dirty="0"/>
          </a:p>
        </p:txBody>
      </p:sp>
      <p:pic>
        <p:nvPicPr>
          <p:cNvPr id="4"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7955280" y="5967611"/>
            <a:ext cx="1188720" cy="8903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180324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09728" indent="0">
              <a:buNone/>
            </a:pPr>
            <a:endParaRPr lang="en-US" dirty="0"/>
          </a:p>
        </p:txBody>
      </p:sp>
      <p:sp>
        <p:nvSpPr>
          <p:cNvPr id="2" name="Title 1"/>
          <p:cNvSpPr>
            <a:spLocks noGrp="1"/>
          </p:cNvSpPr>
          <p:nvPr>
            <p:ph type="title"/>
          </p:nvPr>
        </p:nvSpPr>
        <p:spPr/>
        <p:txBody>
          <a:bodyPr/>
          <a:lstStyle/>
          <a:p>
            <a:r>
              <a:rPr lang="en-US" dirty="0" smtClean="0">
                <a:solidFill>
                  <a:schemeClr val="bg2"/>
                </a:solidFill>
              </a:rPr>
              <a:t>Questions</a:t>
            </a:r>
            <a:endParaRPr lang="en-US" dirty="0">
              <a:solidFill>
                <a:schemeClr val="bg2"/>
              </a:solidFill>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352800" y="2775098"/>
            <a:ext cx="2305050" cy="1981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955280" y="5967611"/>
            <a:ext cx="1188720" cy="8903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200531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Define Augmented Reality</a:t>
            </a:r>
          </a:p>
          <a:p>
            <a:r>
              <a:rPr lang="en-US" dirty="0" smtClean="0"/>
              <a:t>Augmented Reality vs. Reality</a:t>
            </a:r>
          </a:p>
          <a:p>
            <a:r>
              <a:rPr lang="en-US" dirty="0" smtClean="0"/>
              <a:t>History of AR and its Applications</a:t>
            </a:r>
          </a:p>
          <a:p>
            <a:r>
              <a:rPr lang="en-US" dirty="0" smtClean="0"/>
              <a:t>Augmented Tracking</a:t>
            </a:r>
          </a:p>
          <a:p>
            <a:r>
              <a:rPr lang="en-US" dirty="0" smtClean="0"/>
              <a:t>Future of AR</a:t>
            </a:r>
          </a:p>
          <a:p>
            <a:pPr lvl="1"/>
            <a:r>
              <a:rPr lang="en-US" dirty="0" smtClean="0"/>
              <a:t>Google’s Project  Glass</a:t>
            </a:r>
          </a:p>
          <a:p>
            <a:r>
              <a:rPr lang="en-US" dirty="0" smtClean="0"/>
              <a:t>Conclusion</a:t>
            </a:r>
          </a:p>
          <a:p>
            <a:endParaRPr lang="en-US" dirty="0" smtClean="0"/>
          </a:p>
          <a:p>
            <a:endParaRPr lang="en-US" dirty="0"/>
          </a:p>
        </p:txBody>
      </p:sp>
      <p:sp>
        <p:nvSpPr>
          <p:cNvPr id="2" name="Title 1"/>
          <p:cNvSpPr>
            <a:spLocks noGrp="1"/>
          </p:cNvSpPr>
          <p:nvPr>
            <p:ph type="title"/>
          </p:nvPr>
        </p:nvSpPr>
        <p:spPr/>
        <p:txBody>
          <a:bodyPr/>
          <a:lstStyle/>
          <a:p>
            <a:r>
              <a:rPr lang="en-US" dirty="0" smtClean="0"/>
              <a:t>Augmented Reality</a:t>
            </a:r>
            <a:endParaRPr lang="en-US"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955280" y="5967611"/>
            <a:ext cx="1188720" cy="8903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5667406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Augmented Reality</a:t>
            </a:r>
          </a:p>
          <a:p>
            <a:pPr lvl="1"/>
            <a:r>
              <a:rPr lang="en-US" dirty="0" smtClean="0"/>
              <a:t> </a:t>
            </a:r>
            <a:r>
              <a:rPr lang="en-US" dirty="0" err="1" smtClean="0"/>
              <a:t>Def</a:t>
            </a:r>
            <a:r>
              <a:rPr lang="en-US" dirty="0" smtClean="0"/>
              <a:t>: An artificial environment created through the combination of real-world and computer generated data.</a:t>
            </a:r>
          </a:p>
          <a:p>
            <a:r>
              <a:rPr lang="en-US" dirty="0" smtClean="0"/>
              <a:t>Augmented Reality was initially designed for medicine, military and maintenance purposes.</a:t>
            </a:r>
          </a:p>
          <a:p>
            <a:r>
              <a:rPr lang="en-US" dirty="0" smtClean="0"/>
              <a:t>So companies interested in mobile development such as Nokia, Qualcomm, Google are willing to fund research on AR.</a:t>
            </a:r>
            <a:endParaRPr lang="en-US" dirty="0"/>
          </a:p>
        </p:txBody>
      </p:sp>
      <p:sp>
        <p:nvSpPr>
          <p:cNvPr id="2" name="Title 1"/>
          <p:cNvSpPr>
            <a:spLocks noGrp="1"/>
          </p:cNvSpPr>
          <p:nvPr>
            <p:ph type="title"/>
          </p:nvPr>
        </p:nvSpPr>
        <p:spPr/>
        <p:txBody>
          <a:bodyPr/>
          <a:lstStyle/>
          <a:p>
            <a:r>
              <a:rPr lang="en-US" dirty="0" smtClean="0"/>
              <a:t>Augmented Reality</a:t>
            </a:r>
            <a:endParaRPr 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955280" y="5967611"/>
            <a:ext cx="1188720" cy="8903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06952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Virtual Reality (VR)</a:t>
            </a:r>
          </a:p>
          <a:p>
            <a:pPr marL="457200" lvl="1" indent="0">
              <a:buNone/>
            </a:pPr>
            <a:r>
              <a:rPr lang="en-US" dirty="0"/>
              <a:t> </a:t>
            </a:r>
            <a:r>
              <a:rPr lang="en-US" dirty="0" smtClean="0"/>
              <a:t>a computer generated, interactive, 3D environment in which a person is immersed : virtual, interactive and immersive</a:t>
            </a:r>
          </a:p>
          <a:p>
            <a:r>
              <a:rPr lang="en-US" dirty="0" smtClean="0"/>
              <a:t>Augmented Reality (AR) </a:t>
            </a:r>
          </a:p>
          <a:p>
            <a:pPr marL="457200" lvl="1" indent="0">
              <a:buNone/>
            </a:pPr>
            <a:r>
              <a:rPr lang="en-US" dirty="0" smtClean="0"/>
              <a:t>Supplements the real world with the virtual(computer generated) objects that appear to coexist in the same space as the real world.</a:t>
            </a:r>
            <a:endParaRPr lang="en-US" dirty="0"/>
          </a:p>
        </p:txBody>
      </p:sp>
      <p:sp>
        <p:nvSpPr>
          <p:cNvPr id="2" name="Title 1"/>
          <p:cNvSpPr>
            <a:spLocks noGrp="1"/>
          </p:cNvSpPr>
          <p:nvPr>
            <p:ph type="title"/>
          </p:nvPr>
        </p:nvSpPr>
        <p:spPr/>
        <p:txBody>
          <a:bodyPr>
            <a:normAutofit fontScale="90000"/>
          </a:bodyPr>
          <a:lstStyle/>
          <a:p>
            <a:r>
              <a:rPr lang="en-US" dirty="0" smtClean="0"/>
              <a:t>Virtual Reality vs. Augmented Reality</a:t>
            </a:r>
            <a:endParaRPr 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955280" y="5967611"/>
            <a:ext cx="1188720" cy="8903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14083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lstStyle/>
          <a:p>
            <a:pPr marL="0" indent="0">
              <a:buNone/>
            </a:pPr>
            <a:r>
              <a:rPr lang="en-US" dirty="0" smtClean="0"/>
              <a:t>Engineering</a:t>
            </a:r>
            <a:endParaRPr lang="en-US" dirty="0"/>
          </a:p>
        </p:txBody>
      </p:sp>
      <p:sp>
        <p:nvSpPr>
          <p:cNvPr id="5" name="Content Placeholder 4"/>
          <p:cNvSpPr>
            <a:spLocks noGrp="1"/>
          </p:cNvSpPr>
          <p:nvPr>
            <p:ph sz="half" idx="2"/>
          </p:nvPr>
        </p:nvSpPr>
        <p:spPr>
          <a:xfrm>
            <a:off x="4648200" y="1600200"/>
            <a:ext cx="4328160" cy="4525963"/>
          </a:xfrm>
        </p:spPr>
        <p:txBody>
          <a:bodyPr/>
          <a:lstStyle/>
          <a:p>
            <a:pPr marL="0" indent="0">
              <a:buNone/>
            </a:pPr>
            <a:r>
              <a:rPr lang="en-US" dirty="0" smtClean="0"/>
              <a:t>Education –Virtual Storm</a:t>
            </a:r>
            <a:endParaRPr lang="en-US" dirty="0"/>
          </a:p>
        </p:txBody>
      </p:sp>
      <p:sp>
        <p:nvSpPr>
          <p:cNvPr id="2" name="Title 1"/>
          <p:cNvSpPr>
            <a:spLocks noGrp="1"/>
          </p:cNvSpPr>
          <p:nvPr>
            <p:ph type="title"/>
          </p:nvPr>
        </p:nvSpPr>
        <p:spPr>
          <a:xfrm>
            <a:off x="228600" y="274638"/>
            <a:ext cx="8747760" cy="1143000"/>
          </a:xfrm>
        </p:spPr>
        <p:txBody>
          <a:bodyPr>
            <a:normAutofit fontScale="90000"/>
          </a:bodyPr>
          <a:lstStyle/>
          <a:p>
            <a:r>
              <a:rPr lang="en-US" dirty="0" smtClean="0"/>
              <a:t>Augmented Reality  vs. Virtual Reality </a:t>
            </a:r>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9105" y="2514600"/>
            <a:ext cx="4143375" cy="3400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78680" y="2514599"/>
            <a:ext cx="4297680" cy="3400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1779038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Head Mounted Display (HMD)</a:t>
            </a:r>
          </a:p>
          <a:p>
            <a:pPr lvl="1"/>
            <a:r>
              <a:rPr lang="en-US" dirty="0"/>
              <a:t>1968 – Ivan </a:t>
            </a:r>
            <a:r>
              <a:rPr lang="en-US" dirty="0" smtClean="0"/>
              <a:t>Sutherland</a:t>
            </a:r>
          </a:p>
          <a:p>
            <a:pPr lvl="1"/>
            <a:r>
              <a:rPr lang="en-US" dirty="0" smtClean="0"/>
              <a:t>Idea behind 3D display</a:t>
            </a:r>
          </a:p>
          <a:p>
            <a:pPr lvl="2"/>
            <a:r>
              <a:rPr lang="en-US" dirty="0" smtClean="0"/>
              <a:t>Perspective image which changes as the user moves (kinetic depth effect)</a:t>
            </a:r>
          </a:p>
          <a:p>
            <a:pPr lvl="2"/>
            <a:r>
              <a:rPr lang="en-US" dirty="0" smtClean="0"/>
              <a:t>Change experience must be the same as the image of a real object. </a:t>
            </a:r>
          </a:p>
          <a:p>
            <a:pPr lvl="2"/>
            <a:r>
              <a:rPr lang="en-US" dirty="0" smtClean="0"/>
              <a:t>Must appear  3D without stereo dimension.</a:t>
            </a:r>
            <a:endParaRPr lang="en-US" dirty="0"/>
          </a:p>
        </p:txBody>
      </p:sp>
      <p:sp>
        <p:nvSpPr>
          <p:cNvPr id="2" name="Title 1"/>
          <p:cNvSpPr>
            <a:spLocks noGrp="1"/>
          </p:cNvSpPr>
          <p:nvPr>
            <p:ph type="title"/>
          </p:nvPr>
        </p:nvSpPr>
        <p:spPr/>
        <p:txBody>
          <a:bodyPr/>
          <a:lstStyle/>
          <a:p>
            <a:r>
              <a:rPr lang="en-US" dirty="0" smtClean="0"/>
              <a:t>History of AR</a:t>
            </a:r>
            <a:endParaRPr 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641917" y="228600"/>
            <a:ext cx="2427682" cy="29260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955280" y="5967611"/>
            <a:ext cx="1188720" cy="8903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624951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Global Pointing System</a:t>
            </a:r>
          </a:p>
          <a:p>
            <a:pPr lvl="1"/>
            <a:r>
              <a:rPr lang="en-US" dirty="0" smtClean="0"/>
              <a:t>1993 – Military </a:t>
            </a:r>
          </a:p>
          <a:p>
            <a:r>
              <a:rPr lang="en-US" dirty="0" smtClean="0"/>
              <a:t>Wearable Wireless Webcam</a:t>
            </a:r>
          </a:p>
          <a:p>
            <a:pPr lvl="1"/>
            <a:r>
              <a:rPr lang="en-US" dirty="0" smtClean="0"/>
              <a:t>1994 – Steve Mann</a:t>
            </a:r>
          </a:p>
          <a:p>
            <a:r>
              <a:rPr lang="en-US" dirty="0" smtClean="0"/>
              <a:t>Touring Machine</a:t>
            </a:r>
            <a:endParaRPr lang="en-US" dirty="0"/>
          </a:p>
          <a:p>
            <a:pPr lvl="1">
              <a:buFontTx/>
              <a:buChar char="-"/>
            </a:pPr>
            <a:r>
              <a:rPr lang="en-US" dirty="0" smtClean="0"/>
              <a:t>1997 – Steve </a:t>
            </a:r>
            <a:r>
              <a:rPr lang="en-US" dirty="0" err="1" smtClean="0"/>
              <a:t>Feiner</a:t>
            </a:r>
            <a:r>
              <a:rPr lang="en-US" dirty="0" smtClean="0"/>
              <a:t> </a:t>
            </a:r>
          </a:p>
          <a:p>
            <a:pPr marL="457200" lvl="1" indent="0">
              <a:buNone/>
            </a:pPr>
            <a:r>
              <a:rPr lang="en-US" dirty="0" smtClean="0"/>
              <a:t>(Columbia University ,</a:t>
            </a:r>
          </a:p>
          <a:p>
            <a:pPr marL="457200" lvl="1" indent="0">
              <a:buNone/>
            </a:pPr>
            <a:r>
              <a:rPr lang="en-US" dirty="0" smtClean="0"/>
              <a:t> New York.)</a:t>
            </a:r>
          </a:p>
          <a:p>
            <a:r>
              <a:rPr lang="en-US" dirty="0" smtClean="0"/>
              <a:t>Battlefield Augmented</a:t>
            </a:r>
          </a:p>
          <a:p>
            <a:pPr marL="0" indent="0">
              <a:buNone/>
            </a:pPr>
            <a:r>
              <a:rPr lang="en-US" dirty="0" smtClean="0"/>
              <a:t> </a:t>
            </a:r>
            <a:r>
              <a:rPr lang="en-US" dirty="0"/>
              <a:t>Reality System (BARS) – 2000</a:t>
            </a:r>
          </a:p>
          <a:p>
            <a:pPr marL="457200" lvl="1" indent="0">
              <a:buNone/>
            </a:pPr>
            <a:endParaRPr lang="en-US" dirty="0"/>
          </a:p>
        </p:txBody>
      </p:sp>
      <p:sp>
        <p:nvSpPr>
          <p:cNvPr id="2" name="Title 1"/>
          <p:cNvSpPr>
            <a:spLocks noGrp="1"/>
          </p:cNvSpPr>
          <p:nvPr>
            <p:ph type="title"/>
          </p:nvPr>
        </p:nvSpPr>
        <p:spPr/>
        <p:txBody>
          <a:bodyPr/>
          <a:lstStyle/>
          <a:p>
            <a:r>
              <a:rPr lang="en-US" dirty="0" smtClean="0"/>
              <a:t>History of AR </a:t>
            </a:r>
            <a:r>
              <a:rPr lang="en-US" sz="2800" dirty="0" smtClean="0"/>
              <a:t>cont..</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883879" y="1371600"/>
            <a:ext cx="1896627" cy="21352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858000" y="4267200"/>
            <a:ext cx="1922506" cy="190500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706003" y="3402585"/>
            <a:ext cx="1943100" cy="1729229"/>
          </a:xfrm>
          <a:prstGeom prst="rect">
            <a:avLst/>
          </a:prstGeom>
        </p:spPr>
      </p:pic>
    </p:spTree>
    <p:extLst>
      <p:ext uri="{BB962C8B-B14F-4D97-AF65-F5344CB8AC3E}">
        <p14:creationId xmlns:p14="http://schemas.microsoft.com/office/powerpoint/2010/main" xmlns="" val="5237164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History Cont..</a:t>
            </a:r>
            <a:endParaRPr lang="en-US" sz="2800" dirty="0"/>
          </a:p>
        </p:txBody>
      </p:sp>
      <p:sp>
        <p:nvSpPr>
          <p:cNvPr id="4" name="Text Placeholder 3"/>
          <p:cNvSpPr>
            <a:spLocks noGrp="1"/>
          </p:cNvSpPr>
          <p:nvPr>
            <p:ph type="body" idx="2"/>
          </p:nvPr>
        </p:nvSpPr>
        <p:spPr>
          <a:xfrm>
            <a:off x="0" y="990600"/>
            <a:ext cx="3200401" cy="5715000"/>
          </a:xfrm>
        </p:spPr>
        <p:txBody>
          <a:bodyPr>
            <a:normAutofit/>
          </a:bodyPr>
          <a:lstStyle/>
          <a:p>
            <a:pPr marL="285750" indent="-285750" algn="l">
              <a:buClr>
                <a:schemeClr val="bg2">
                  <a:lumMod val="50000"/>
                </a:schemeClr>
              </a:buClr>
              <a:buFont typeface="Lucida Sans Unicode" pitchFamily="34" charset="0"/>
              <a:buChar char="‣"/>
            </a:pPr>
            <a:r>
              <a:rPr lang="en-US" sz="1800" dirty="0" err="1" smtClean="0"/>
              <a:t>iLamps</a:t>
            </a:r>
            <a:r>
              <a:rPr lang="en-US" sz="1800" dirty="0" smtClean="0"/>
              <a:t>(2005) ~ An enhanced projector that can determine and respond to the geometry of the display surface to create a self-configuring display.</a:t>
            </a:r>
          </a:p>
          <a:p>
            <a:pPr marL="742950" lvl="1" indent="-285750">
              <a:buClr>
                <a:schemeClr val="bg2">
                  <a:lumMod val="50000"/>
                </a:schemeClr>
              </a:buClr>
              <a:buFont typeface="Lucida Sans Unicode" pitchFamily="34" charset="0"/>
              <a:buChar char="‣"/>
            </a:pPr>
            <a:r>
              <a:rPr lang="en-US" sz="1800" dirty="0" smtClean="0"/>
              <a:t>Shape adaptive display</a:t>
            </a:r>
          </a:p>
          <a:p>
            <a:pPr marL="742950" lvl="1" indent="-285750">
              <a:buClr>
                <a:schemeClr val="bg2">
                  <a:lumMod val="50000"/>
                </a:schemeClr>
              </a:buClr>
              <a:buFont typeface="Lucida Sans Unicode" pitchFamily="34" charset="0"/>
              <a:buChar char="‣"/>
            </a:pPr>
            <a:r>
              <a:rPr lang="en-US" sz="1800" dirty="0" smtClean="0"/>
              <a:t>Object-adaptive display</a:t>
            </a:r>
          </a:p>
          <a:p>
            <a:pPr marL="1200150" lvl="2" indent="-285750">
              <a:buClr>
                <a:schemeClr val="bg2">
                  <a:lumMod val="50000"/>
                </a:schemeClr>
              </a:buClr>
              <a:buFont typeface="Lucida Sans Unicode" pitchFamily="34" charset="0"/>
              <a:buChar char="‣"/>
            </a:pPr>
            <a:r>
              <a:rPr lang="en-US" sz="1800" dirty="0" smtClean="0"/>
              <a:t>Projecting content onto a recognized object.</a:t>
            </a:r>
          </a:p>
        </p:txBody>
      </p:sp>
      <p:sp>
        <p:nvSpPr>
          <p:cNvPr id="3" name="Content Placeholder 2"/>
          <p:cNvSpPr>
            <a:spLocks noGrp="1"/>
          </p:cNvSpPr>
          <p:nvPr>
            <p:ph sz="half" idx="1"/>
          </p:nvPr>
        </p:nvSpPr>
        <p:spPr>
          <a:xfrm>
            <a:off x="685800" y="304800"/>
            <a:ext cx="8001000" cy="684245"/>
          </a:xfrm>
        </p:spPr>
        <p:txBody>
          <a:bodyPr>
            <a:normAutofit/>
          </a:bodyPr>
          <a:lstStyle/>
          <a:p>
            <a:pPr marL="0" indent="0">
              <a:buNone/>
            </a:pPr>
            <a:r>
              <a:rPr lang="en-US" b="1" dirty="0">
                <a:solidFill>
                  <a:schemeClr val="tx2"/>
                </a:solidFill>
                <a:effectLst>
                  <a:outerShdw blurRad="38100" dist="38100" dir="2700000" algn="tl">
                    <a:srgbClr val="000000">
                      <a:alpha val="43137"/>
                    </a:srgbClr>
                  </a:outerShdw>
                </a:effectLst>
              </a:rPr>
              <a:t>History of AR </a:t>
            </a:r>
            <a:r>
              <a:rPr lang="en-US" sz="1800" b="1" dirty="0">
                <a:solidFill>
                  <a:schemeClr val="tx2"/>
                </a:solidFill>
                <a:effectLst>
                  <a:outerShdw blurRad="38100" dist="38100" dir="2700000" algn="tl">
                    <a:srgbClr val="000000">
                      <a:alpha val="43137"/>
                    </a:srgbClr>
                  </a:outerShdw>
                </a:effectLst>
              </a:rPr>
              <a:t>cont..</a:t>
            </a:r>
            <a:endParaRPr lang="en-US" b="1" dirty="0">
              <a:solidFill>
                <a:schemeClr val="tx2"/>
              </a:solidFill>
              <a:effectLst>
                <a:outerShdw blurRad="38100" dist="38100" dir="2700000" algn="tl">
                  <a:srgbClr val="000000">
                    <a:alpha val="43137"/>
                  </a:srgbClr>
                </a:outerShdw>
              </a:effectLst>
            </a:endParaRPr>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245222" y="990600"/>
            <a:ext cx="2676239" cy="2286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071558" y="989045"/>
            <a:ext cx="2715894" cy="2286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270397" y="3733800"/>
            <a:ext cx="2926080" cy="22311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6196477" y="3733800"/>
            <a:ext cx="2968669" cy="22311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766264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050"/>
            <a:ext cx="4953000" cy="717550"/>
          </a:xfrm>
        </p:spPr>
        <p:txBody>
          <a:bodyPr>
            <a:normAutofit/>
          </a:bodyPr>
          <a:lstStyle/>
          <a:p>
            <a:pPr algn="l"/>
            <a:r>
              <a:rPr lang="en-US" sz="3600" b="1" dirty="0" smtClean="0">
                <a:solidFill>
                  <a:schemeClr val="tx2"/>
                </a:solidFill>
                <a:effectLst>
                  <a:outerShdw blurRad="38100" dist="38100" dir="2700000" algn="tl">
                    <a:srgbClr val="000000">
                      <a:alpha val="43137"/>
                    </a:srgbClr>
                  </a:outerShdw>
                </a:effectLst>
              </a:rPr>
              <a:t>History  of AR </a:t>
            </a:r>
            <a:r>
              <a:rPr lang="en-US" sz="3600" b="1" dirty="0" err="1" smtClean="0">
                <a:solidFill>
                  <a:schemeClr val="tx2"/>
                </a:solidFill>
                <a:effectLst>
                  <a:outerShdw blurRad="38100" dist="38100" dir="2700000" algn="tl">
                    <a:srgbClr val="000000">
                      <a:alpha val="43137"/>
                    </a:srgbClr>
                  </a:outerShdw>
                </a:effectLst>
              </a:rPr>
              <a:t>Cont</a:t>
            </a:r>
            <a:r>
              <a:rPr lang="en-US" sz="3600" b="1" dirty="0" smtClean="0">
                <a:solidFill>
                  <a:schemeClr val="tx2"/>
                </a:solidFill>
                <a:effectLst>
                  <a:outerShdw blurRad="38100" dist="38100" dir="2700000" algn="tl">
                    <a:srgbClr val="000000">
                      <a:alpha val="43137"/>
                    </a:srgbClr>
                  </a:outerShdw>
                </a:effectLst>
              </a:rPr>
              <a:t>…</a:t>
            </a:r>
            <a:endParaRPr lang="en-US" sz="3600" b="1" dirty="0">
              <a:solidFill>
                <a:schemeClr val="tx2"/>
              </a:solidFill>
              <a:effectLst>
                <a:outerShdw blurRad="38100" dist="38100" dir="2700000" algn="tl">
                  <a:srgbClr val="000000">
                    <a:alpha val="43137"/>
                  </a:srgbClr>
                </a:outerShdw>
              </a:effectLst>
            </a:endParaRPr>
          </a:p>
        </p:txBody>
      </p:sp>
      <p:sp>
        <p:nvSpPr>
          <p:cNvPr id="4" name="Text Placeholder 3"/>
          <p:cNvSpPr>
            <a:spLocks noGrp="1"/>
          </p:cNvSpPr>
          <p:nvPr>
            <p:ph type="body" idx="2"/>
          </p:nvPr>
        </p:nvSpPr>
        <p:spPr>
          <a:xfrm>
            <a:off x="0" y="1066800"/>
            <a:ext cx="3465513" cy="5486400"/>
          </a:xfrm>
        </p:spPr>
        <p:txBody>
          <a:bodyPr>
            <a:noAutofit/>
          </a:bodyPr>
          <a:lstStyle/>
          <a:p>
            <a:pPr algn="l"/>
            <a:r>
              <a:rPr lang="en-US" sz="1800" dirty="0"/>
              <a:t>The Invisible </a:t>
            </a:r>
            <a:r>
              <a:rPr lang="en-US" sz="1800" dirty="0" smtClean="0"/>
              <a:t>Train (2004)</a:t>
            </a:r>
            <a:endParaRPr lang="en-US" sz="1800" dirty="0"/>
          </a:p>
          <a:p>
            <a:pPr marL="742950" lvl="1" indent="-285750">
              <a:buFont typeface="Arial" pitchFamily="34" charset="0"/>
              <a:buChar char="•"/>
            </a:pPr>
            <a:r>
              <a:rPr lang="en-US" sz="1800" dirty="0"/>
              <a:t>A multi-user AR application for handheld devices.</a:t>
            </a:r>
          </a:p>
          <a:p>
            <a:pPr marL="742950" lvl="1" indent="-285750">
              <a:buFont typeface="Arial" pitchFamily="34" charset="0"/>
              <a:buChar char="•"/>
            </a:pPr>
            <a:r>
              <a:rPr lang="en-US" sz="1800" dirty="0"/>
              <a:t>Players control virtual trains on a real wooden miniature railroad track.</a:t>
            </a:r>
          </a:p>
          <a:p>
            <a:pPr marL="742950" lvl="1" indent="-285750">
              <a:buFont typeface="Arial" pitchFamily="34" charset="0"/>
              <a:buChar char="•"/>
            </a:pPr>
            <a:r>
              <a:rPr lang="en-US" sz="1800" dirty="0"/>
              <a:t>Magic lens metaphor.</a:t>
            </a:r>
          </a:p>
          <a:p>
            <a:pPr marL="742950" lvl="1" indent="-285750">
              <a:buFont typeface="Arial" pitchFamily="34" charset="0"/>
              <a:buChar char="•"/>
            </a:pPr>
            <a:r>
              <a:rPr lang="en-US" sz="1800" dirty="0"/>
              <a:t>Players can interact with the game environment by operating track switches and adjusting the speed of their virtual trains.</a:t>
            </a:r>
          </a:p>
          <a:p>
            <a:pPr marL="742950" lvl="1" indent="-285750">
              <a:buFont typeface="Arial" pitchFamily="34" charset="0"/>
              <a:buChar char="•"/>
            </a:pPr>
            <a:r>
              <a:rPr lang="en-US" sz="1800" dirty="0"/>
              <a:t>common goal of the game is to prevent the virtual trains from colliding.</a:t>
            </a:r>
          </a:p>
          <a:p>
            <a:endParaRPr lang="en-US" sz="1800"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19500" y="1295398"/>
            <a:ext cx="5219700" cy="2505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619500" y="4191000"/>
            <a:ext cx="5247692" cy="1905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2919306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3477</TotalTime>
  <Words>1036</Words>
  <Application>Microsoft Office PowerPoint</Application>
  <PresentationFormat>On-screen Show (4:3)</PresentationFormat>
  <Paragraphs>115</Paragraphs>
  <Slides>16</Slides>
  <Notes>7</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Concourse</vt:lpstr>
      <vt:lpstr>Augmented Reality and Project Glass</vt:lpstr>
      <vt:lpstr>Augmented Reality</vt:lpstr>
      <vt:lpstr>Augmented Reality</vt:lpstr>
      <vt:lpstr>Virtual Reality vs. Augmented Reality</vt:lpstr>
      <vt:lpstr>Augmented Reality  vs. Virtual Reality </vt:lpstr>
      <vt:lpstr>History of AR</vt:lpstr>
      <vt:lpstr>History of AR cont..</vt:lpstr>
      <vt:lpstr>History Cont..</vt:lpstr>
      <vt:lpstr>History  of AR Cont…</vt:lpstr>
      <vt:lpstr>Augmented Tracking</vt:lpstr>
      <vt:lpstr>Future of AR: Google’s Project Glass</vt:lpstr>
      <vt:lpstr>Future of AR: Project Glass</vt:lpstr>
      <vt:lpstr>Future of AR: Project Glass</vt:lpstr>
      <vt:lpstr>Conclusion</vt:lpstr>
      <vt:lpstr>References</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Nosipho</dc:creator>
  <cp:lastModifiedBy>oblitey</cp:lastModifiedBy>
  <cp:revision>50</cp:revision>
  <dcterms:created xsi:type="dcterms:W3CDTF">2012-04-18T22:31:17Z</dcterms:created>
  <dcterms:modified xsi:type="dcterms:W3CDTF">2012-05-02T14:19:18Z</dcterms:modified>
</cp:coreProperties>
</file>