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75" r:id="rId4"/>
    <p:sldId id="260" r:id="rId5"/>
    <p:sldId id="261" r:id="rId6"/>
    <p:sldId id="262" r:id="rId7"/>
    <p:sldId id="259" r:id="rId8"/>
    <p:sldId id="263" r:id="rId9"/>
    <p:sldId id="276" r:id="rId10"/>
    <p:sldId id="264" r:id="rId11"/>
    <p:sldId id="265" r:id="rId12"/>
    <p:sldId id="266" r:id="rId13"/>
    <p:sldId id="278" r:id="rId14"/>
    <p:sldId id="279" r:id="rId15"/>
    <p:sldId id="280" r:id="rId16"/>
    <p:sldId id="281" r:id="rId17"/>
    <p:sldId id="277" r:id="rId18"/>
    <p:sldId id="267" r:id="rId19"/>
    <p:sldId id="268" r:id="rId20"/>
    <p:sldId id="272" r:id="rId21"/>
    <p:sldId id="274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660"/>
  </p:normalViewPr>
  <p:slideViewPr>
    <p:cSldViewPr>
      <p:cViewPr>
        <p:scale>
          <a:sx n="77" d="100"/>
          <a:sy n="77" d="100"/>
        </p:scale>
        <p:origin x="-89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chtricksworld.com/2011/11/choosing-between-android-and-ios-a-developer%E2%80%99s-guide.html" TargetMode="External"/><Relationship Id="rId3" Type="http://schemas.openxmlformats.org/officeDocument/2006/relationships/hyperlink" Target="http://gs.statcounter.com/" TargetMode="External"/><Relationship Id="rId7" Type="http://schemas.openxmlformats.org/officeDocument/2006/relationships/hyperlink" Target="http://www.lunawebs.com/blog/2012/03/18/android-vs-ios-the-pros-and-cons-of-two-app-platforms-825/" TargetMode="External"/><Relationship Id="rId2" Type="http://schemas.openxmlformats.org/officeDocument/2006/relationships/hyperlink" Target="http://www.technolog.msnbc.msn.com/technology/technolog/android-iphone-its-two-horse-race-125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llingallgeeks.org/34829/android-vs-ios-pros-and-cons/" TargetMode="External"/><Relationship Id="rId5" Type="http://schemas.openxmlformats.org/officeDocument/2006/relationships/hyperlink" Target="http://www.wired.com/gadgetlab/2011/12/ios-revenues-vs-android/" TargetMode="External"/><Relationship Id="rId10" Type="http://schemas.openxmlformats.org/officeDocument/2006/relationships/hyperlink" Target="http://www.youtube.com/watch?v=OvdjXZnbC-o" TargetMode="External"/><Relationship Id="rId4" Type="http://schemas.openxmlformats.org/officeDocument/2006/relationships/hyperlink" Target="http://mobiledevices.about.com/od/kindattentiondevelopers/tp/Android-Os-Vs-Apple-Ios-Which-Is-Better-For-Developers.htm" TargetMode="External"/><Relationship Id="rId9" Type="http://schemas.openxmlformats.org/officeDocument/2006/relationships/hyperlink" Target="http://techsbot.com/android-vs-ios-pros-and-co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0" y="203200"/>
            <a:ext cx="7315200" cy="4815205"/>
            <a:chOff x="990600" y="203200"/>
            <a:chExt cx="7315200" cy="481520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69" r="22141"/>
            <a:stretch/>
          </p:blipFill>
          <p:spPr bwMode="auto">
            <a:xfrm>
              <a:off x="2286000" y="4389755"/>
              <a:ext cx="736600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5" r="56204"/>
            <a:stretch/>
          </p:blipFill>
          <p:spPr bwMode="auto">
            <a:xfrm>
              <a:off x="5562600" y="4389755"/>
              <a:ext cx="2298700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 descr="http://www.techtricksworld.com/wp-content/uploads/2011/11/Android-Vs-iOS.jpe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61" t="46390" r="44271" b="39719"/>
            <a:stretch/>
          </p:blipFill>
          <p:spPr bwMode="auto">
            <a:xfrm>
              <a:off x="4337050" y="4490423"/>
              <a:ext cx="647700" cy="427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990600" y="203200"/>
              <a:ext cx="7315200" cy="4145280"/>
              <a:chOff x="990600" y="203200"/>
              <a:chExt cx="7315200" cy="4145280"/>
            </a:xfrm>
          </p:grpSpPr>
          <p:pic>
            <p:nvPicPr>
              <p:cNvPr id="1026" name="Picture 2" descr="http://www.techtricksworld.com/wp-content/uploads/2011/11/Android-Vs-iOS.jpe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44" b="5703"/>
              <a:stretch/>
            </p:blipFill>
            <p:spPr bwMode="auto">
              <a:xfrm>
                <a:off x="990600" y="203200"/>
                <a:ext cx="7315200" cy="4145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www.techtricksworld.com/wp-content/uploads/2011/11/Android-Vs-iOS.jpe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625" t="5044" r="44444" b="67885"/>
              <a:stretch/>
            </p:blipFill>
            <p:spPr bwMode="auto">
              <a:xfrm>
                <a:off x="4114800" y="1828800"/>
                <a:ext cx="1092200" cy="125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80772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Mohammed Alhusein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7675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OS: Java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dirty="0" smtClean="0"/>
              <a:t>: Objective C</a:t>
            </a:r>
          </a:p>
          <a:p>
            <a:pPr marL="896112" lvl="3" indent="0" fontAlgn="t">
              <a:buNone/>
            </a:pPr>
            <a:endParaRPr lang="en-US" sz="1600" dirty="0" smtClean="0">
              <a:solidFill>
                <a:srgbClr val="400080"/>
              </a:solidFill>
              <a:latin typeface="inherit"/>
            </a:endParaRPr>
          </a:p>
          <a:p>
            <a:pPr marL="896112" lvl="3" indent="0" fontAlgn="t">
              <a:buNone/>
            </a:pPr>
            <a:r>
              <a:rPr lang="en-US" sz="1600" dirty="0" err="1" smtClean="0">
                <a:solidFill>
                  <a:srgbClr val="400080"/>
                </a:solidFill>
                <a:latin typeface="inherit"/>
              </a:rPr>
              <a:t>NSArray</a:t>
            </a:r>
            <a:r>
              <a:rPr lang="en-US" sz="1600" dirty="0" smtClean="0">
                <a:solidFill>
                  <a:srgbClr val="110000"/>
                </a:solidFill>
                <a:latin typeface="inherit"/>
              </a:rPr>
              <a:t> </a:t>
            </a:r>
            <a:r>
              <a:rPr lang="en-US" sz="1600" dirty="0">
                <a:solidFill>
                  <a:srgbClr val="002200"/>
                </a:solidFill>
                <a:latin typeface="inherit"/>
              </a:rPr>
              <a:t>*</a:t>
            </a:r>
            <a:r>
              <a:rPr lang="en-US" sz="1600" dirty="0">
                <a:solidFill>
                  <a:srgbClr val="110000"/>
                </a:solidFill>
                <a:latin typeface="inherit"/>
              </a:rPr>
              <a:t> foo </a:t>
            </a:r>
            <a:r>
              <a:rPr lang="en-US" sz="1600" dirty="0">
                <a:solidFill>
                  <a:srgbClr val="002200"/>
                </a:solidFill>
                <a:latin typeface="inherit"/>
              </a:rPr>
              <a:t>=</a:t>
            </a:r>
            <a:r>
              <a:rPr lang="en-US" sz="1600" dirty="0">
                <a:solidFill>
                  <a:srgbClr val="110000"/>
                </a:solidFill>
                <a:latin typeface="inherit"/>
              </a:rPr>
              <a:t> </a:t>
            </a:r>
            <a:r>
              <a:rPr lang="en-US" sz="1600" dirty="0">
                <a:solidFill>
                  <a:srgbClr val="002200"/>
                </a:solidFill>
                <a:latin typeface="inherit"/>
              </a:rPr>
              <a:t>[[</a:t>
            </a:r>
            <a:r>
              <a:rPr lang="en-US" sz="1600" dirty="0" err="1">
                <a:solidFill>
                  <a:srgbClr val="400080"/>
                </a:solidFill>
                <a:latin typeface="inherit"/>
              </a:rPr>
              <a:t>NSArray</a:t>
            </a:r>
            <a:r>
              <a:rPr lang="en-US" sz="1600" dirty="0">
                <a:solidFill>
                  <a:srgbClr val="110000"/>
                </a:solidFill>
                <a:latin typeface="inherit"/>
              </a:rPr>
              <a:t> </a:t>
            </a:r>
            <a:r>
              <a:rPr lang="en-US" sz="1600" dirty="0" err="1">
                <a:solidFill>
                  <a:srgbClr val="110000"/>
                </a:solidFill>
                <a:latin typeface="inherit"/>
              </a:rPr>
              <a:t>alloc</a:t>
            </a:r>
            <a:r>
              <a:rPr lang="en-US" sz="1600" dirty="0">
                <a:solidFill>
                  <a:srgbClr val="002200"/>
                </a:solidFill>
                <a:latin typeface="inherit"/>
              </a:rPr>
              <a:t>]</a:t>
            </a:r>
            <a:r>
              <a:rPr lang="en-US" sz="1600" dirty="0">
                <a:solidFill>
                  <a:srgbClr val="110000"/>
                </a:solidFill>
                <a:latin typeface="inherit"/>
              </a:rPr>
              <a:t> </a:t>
            </a:r>
            <a:r>
              <a:rPr lang="en-US" sz="1600" dirty="0" err="1">
                <a:solidFill>
                  <a:srgbClr val="110000"/>
                </a:solidFill>
                <a:latin typeface="inherit"/>
              </a:rPr>
              <a:t>initWithObjects</a:t>
            </a:r>
            <a:r>
              <a:rPr lang="en-US" sz="1600" dirty="0">
                <a:solidFill>
                  <a:srgbClr val="002200"/>
                </a:solidFill>
                <a:latin typeface="inherit"/>
              </a:rPr>
              <a:t>:</a:t>
            </a:r>
            <a:r>
              <a:rPr lang="en-US" sz="1600" dirty="0">
                <a:solidFill>
                  <a:srgbClr val="BF1D1A"/>
                </a:solidFill>
                <a:latin typeface="inherit"/>
              </a:rPr>
              <a:t>@"foo"</a:t>
            </a:r>
            <a:r>
              <a:rPr lang="en-US" sz="1600" dirty="0">
                <a:solidFill>
                  <a:srgbClr val="110000"/>
                </a:solidFill>
                <a:latin typeface="inherit"/>
              </a:rPr>
              <a:t>,</a:t>
            </a:r>
            <a:r>
              <a:rPr lang="en-US" sz="1600" dirty="0">
                <a:solidFill>
                  <a:srgbClr val="BF1D1A"/>
                </a:solidFill>
                <a:latin typeface="inherit"/>
              </a:rPr>
              <a:t>@"bar"</a:t>
            </a:r>
            <a:r>
              <a:rPr lang="en-US" sz="1600" dirty="0">
                <a:solidFill>
                  <a:srgbClr val="110000"/>
                </a:solidFill>
                <a:latin typeface="inherit"/>
              </a:rPr>
              <a:t>,</a:t>
            </a:r>
            <a:r>
              <a:rPr lang="en-US" sz="1600" dirty="0">
                <a:solidFill>
                  <a:srgbClr val="BF1D1A"/>
                </a:solidFill>
                <a:latin typeface="inherit"/>
              </a:rPr>
              <a:t>@"</a:t>
            </a:r>
            <a:r>
              <a:rPr lang="en-US" sz="1600" dirty="0" err="1">
                <a:solidFill>
                  <a:srgbClr val="BF1D1A"/>
                </a:solidFill>
                <a:latin typeface="inherit"/>
              </a:rPr>
              <a:t>baz</a:t>
            </a:r>
            <a:r>
              <a:rPr lang="en-US" sz="1600" dirty="0">
                <a:solidFill>
                  <a:srgbClr val="BF1D1A"/>
                </a:solidFill>
                <a:latin typeface="inherit"/>
              </a:rPr>
              <a:t>"</a:t>
            </a:r>
            <a:r>
              <a:rPr lang="en-US" sz="1600" dirty="0">
                <a:solidFill>
                  <a:srgbClr val="110000"/>
                </a:solidFill>
                <a:latin typeface="inherit"/>
              </a:rPr>
              <a:t>,</a:t>
            </a:r>
            <a:r>
              <a:rPr lang="en-US" sz="1600" dirty="0">
                <a:solidFill>
                  <a:srgbClr val="A61390"/>
                </a:solidFill>
                <a:latin typeface="inherit"/>
              </a:rPr>
              <a:t>nil</a:t>
            </a:r>
            <a:r>
              <a:rPr lang="en-US" sz="1600" dirty="0" smtClean="0">
                <a:solidFill>
                  <a:srgbClr val="002200"/>
                </a:solidFill>
                <a:latin typeface="inherit"/>
              </a:rPr>
              <a:t>]</a:t>
            </a:r>
            <a:r>
              <a:rPr lang="en-US" sz="1600" dirty="0" smtClean="0">
                <a:solidFill>
                  <a:srgbClr val="110000"/>
                </a:solidFill>
                <a:latin typeface="inherit"/>
              </a:rPr>
              <a:t>;</a:t>
            </a:r>
          </a:p>
          <a:p>
            <a:pPr marL="896112" lvl="3" indent="0" fontAlgn="t">
              <a:buNone/>
            </a:pPr>
            <a:endParaRPr lang="en-US" sz="1600" dirty="0">
              <a:solidFill>
                <a:srgbClr val="110000"/>
              </a:solidFill>
              <a:latin typeface="inherit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OS: </a:t>
            </a:r>
          </a:p>
          <a:p>
            <a:pPr lvl="1"/>
            <a:r>
              <a:rPr lang="en-US" dirty="0" smtClean="0"/>
              <a:t>open platform, allowing the use of 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</a:p>
          <a:p>
            <a:pPr lvl="1"/>
            <a:r>
              <a:rPr lang="en-US" dirty="0" smtClean="0"/>
              <a:t>Key to OS success</a:t>
            </a:r>
          </a:p>
          <a:p>
            <a:pPr lvl="1"/>
            <a:r>
              <a:rPr lang="en-US" dirty="0" smtClean="0"/>
              <a:t>can reach core components. More like PC </a:t>
            </a:r>
            <a:r>
              <a:rPr lang="en-US" dirty="0" err="1" smtClean="0"/>
              <a:t>swr</a:t>
            </a:r>
            <a:endParaRPr lang="en-US" dirty="0" smtClean="0"/>
          </a:p>
          <a:p>
            <a:pPr lvl="1"/>
            <a:endParaRPr lang="en-US" sz="1800" dirty="0" smtClean="0"/>
          </a:p>
          <a:p>
            <a:r>
              <a:rPr lang="en-US" dirty="0" err="1" smtClean="0"/>
              <a:t>iOS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Restrictive guidelines</a:t>
            </a:r>
          </a:p>
          <a:p>
            <a:pPr lvl="1"/>
            <a:r>
              <a:rPr lang="en-US" dirty="0" smtClean="0"/>
              <a:t>Fixed set of tools, nothing outside, nothing deep</a:t>
            </a:r>
          </a:p>
          <a:p>
            <a:pPr lvl="1"/>
            <a:r>
              <a:rPr lang="en-US" dirty="0" smtClean="0"/>
              <a:t>No Flash!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Multitasking 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Android OS: </a:t>
            </a:r>
          </a:p>
          <a:p>
            <a:pPr lvl="1"/>
            <a:r>
              <a:rPr lang="en-US" dirty="0" smtClean="0"/>
              <a:t>Very versatile </a:t>
            </a:r>
            <a:r>
              <a:rPr lang="en-US" dirty="0" smtClean="0">
                <a:sym typeface="Wingdings" pitchFamily="2" charset="2"/>
              </a:rPr>
              <a:t> dynamic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Highly fragmented  challenging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In USA: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  <a:sym typeface="Wingdings" pitchFamily="2" charset="2"/>
              </a:rPr>
              <a:t>80</a:t>
            </a:r>
            <a:r>
              <a:rPr lang="en-US" dirty="0" smtClean="0">
                <a:sym typeface="Wingdings" pitchFamily="2" charset="2"/>
              </a:rPr>
              <a:t> Android models </a:t>
            </a:r>
            <a:r>
              <a:rPr lang="en-US" i="1" dirty="0" smtClean="0">
                <a:sym typeface="Wingdings" pitchFamily="2" charset="2"/>
              </a:rPr>
              <a:t>vs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  <a:sym typeface="Wingdings" pitchFamily="2" charset="2"/>
              </a:rPr>
              <a:t>9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iOS</a:t>
            </a:r>
            <a:r>
              <a:rPr lang="en-US" dirty="0" smtClean="0">
                <a:sym typeface="Wingdings" pitchFamily="2" charset="2"/>
              </a:rPr>
              <a:t> models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Poor battery performance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Best notification system (e.g. emails)</a:t>
            </a:r>
            <a:endParaRPr lang="en-US" dirty="0" smtClean="0"/>
          </a:p>
          <a:p>
            <a:pPr lvl="1"/>
            <a:endParaRPr lang="en-US" sz="1600" dirty="0" smtClean="0"/>
          </a:p>
          <a:p>
            <a:r>
              <a:rPr lang="en-US" dirty="0" err="1" smtClean="0"/>
              <a:t>iOS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Stable and exclusive platform</a:t>
            </a:r>
          </a:p>
          <a:p>
            <a:pPr lvl="1"/>
            <a:r>
              <a:rPr lang="en-US" dirty="0" smtClean="0"/>
              <a:t>Fixed set of tools, with clear potential and boundaries </a:t>
            </a:r>
            <a:r>
              <a:rPr lang="en-US" dirty="0" smtClean="0">
                <a:sym typeface="Wingdings" pitchFamily="2" charset="2"/>
              </a:rPr>
              <a:t> easier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OS: </a:t>
            </a:r>
          </a:p>
          <a:p>
            <a:pPr lvl="1"/>
            <a:r>
              <a:rPr lang="en-US" dirty="0"/>
              <a:t>Access </a:t>
            </a:r>
            <a:r>
              <a:rPr lang="en-US" dirty="0" smtClean="0"/>
              <a:t>control, isolation, web security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Permission-based access control: </a:t>
            </a:r>
          </a:p>
          <a:p>
            <a:pPr lvl="2"/>
            <a:r>
              <a:rPr lang="en-US" dirty="0" smtClean="0"/>
              <a:t>Static list in manifest</a:t>
            </a:r>
          </a:p>
          <a:p>
            <a:pPr lvl="2"/>
            <a:r>
              <a:rPr lang="en-US" dirty="0" smtClean="0"/>
              <a:t>User presented with list at installation time</a:t>
            </a:r>
          </a:p>
          <a:p>
            <a:pPr lvl="1"/>
            <a:r>
              <a:rPr lang="en-US" dirty="0" smtClean="0"/>
              <a:t>Wild West </a:t>
            </a:r>
            <a:r>
              <a:rPr lang="en-US" dirty="0"/>
              <a:t>a</a:t>
            </a:r>
            <a:r>
              <a:rPr lang="en-US" dirty="0" smtClean="0"/>
              <a:t>pp marketplace. </a:t>
            </a:r>
          </a:p>
          <a:p>
            <a:pPr lvl="2"/>
            <a:r>
              <a:rPr lang="en-US" dirty="0" smtClean="0"/>
              <a:t>Nearly any app is allowed to market</a:t>
            </a:r>
          </a:p>
          <a:p>
            <a:pPr lvl="2"/>
            <a:r>
              <a:rPr lang="en-US" dirty="0" smtClean="0"/>
              <a:t>Android-specific malware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Access control, isolation, web security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Permission-based access control: </a:t>
            </a:r>
          </a:p>
          <a:p>
            <a:pPr lvl="2"/>
            <a:r>
              <a:rPr lang="en-US" dirty="0" smtClean="0"/>
              <a:t>Dialog box at run time.</a:t>
            </a:r>
            <a:endParaRPr lang="en-US" dirty="0"/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  <a:p>
            <a:pPr lvl="1"/>
            <a:r>
              <a:rPr lang="en-US" dirty="0" smtClean="0"/>
              <a:t>Auto Erase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7170" name="Picture 2" descr="http://androidandme.com/wp-content/uploads/2011/06/Android_vs_iOS_security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5" y="1581151"/>
            <a:ext cx="4413163" cy="413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ndroid_vs_iOS_security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75" y="1619251"/>
            <a:ext cx="43601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6562" y="5867400"/>
            <a:ext cx="8229600" cy="5334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None/>
            </a:pPr>
            <a:r>
              <a:rPr lang="en-US" b="1" dirty="0" smtClean="0"/>
              <a:t>Semantic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Android OS: </a:t>
            </a:r>
          </a:p>
          <a:p>
            <a:pPr lvl="1"/>
            <a:r>
              <a:rPr lang="en-US" dirty="0" smtClean="0"/>
              <a:t>Millions of phones under contract cannot be updated</a:t>
            </a:r>
          </a:p>
          <a:p>
            <a:pPr lvl="1"/>
            <a:r>
              <a:rPr lang="en-US" dirty="0" smtClean="0"/>
              <a:t>0.4% run the latest version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Apple disallows old devices to update </a:t>
            </a:r>
            <a:r>
              <a:rPr lang="en-US" dirty="0" smtClean="0">
                <a:sym typeface="Wingdings" pitchFamily="2" charset="2"/>
              </a:rPr>
              <a:t>permanently </a:t>
            </a:r>
            <a:r>
              <a:rPr lang="en-US" dirty="0" smtClean="0"/>
              <a:t>vulnerable to easy attacks</a:t>
            </a:r>
          </a:p>
          <a:p>
            <a:pPr lvl="1"/>
            <a:r>
              <a:rPr lang="en-US" dirty="0" smtClean="0"/>
              <a:t>~90% run one of the two latest versions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013192" cy="163677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Publishing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310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Approval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OS: </a:t>
            </a:r>
          </a:p>
          <a:p>
            <a:pPr lvl="1"/>
            <a:r>
              <a:rPr lang="en-US" dirty="0" smtClean="0"/>
              <a:t>Very quick!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Days.. and days.. and days..</a:t>
            </a:r>
          </a:p>
          <a:p>
            <a:pPr lvl="1"/>
            <a:r>
              <a:rPr lang="en-US" dirty="0" smtClean="0"/>
              <a:t>Many restrictions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Payments and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OS: </a:t>
            </a:r>
          </a:p>
          <a:p>
            <a:pPr lvl="1"/>
            <a:r>
              <a:rPr lang="en-US" dirty="0" smtClean="0"/>
              <a:t>Developer pays $25 one time</a:t>
            </a:r>
          </a:p>
          <a:p>
            <a:pPr lvl="1"/>
            <a:r>
              <a:rPr lang="en-US" dirty="0" smtClean="0"/>
              <a:t>Developer earns 70% of revenue</a:t>
            </a:r>
          </a:p>
          <a:p>
            <a:pPr lvl="1"/>
            <a:r>
              <a:rPr lang="en-US" dirty="0"/>
              <a:t>Several Stores: Google Play, Amazon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Paid apps available in 132 countries</a:t>
            </a:r>
          </a:p>
          <a:p>
            <a:pPr lvl="1"/>
            <a:r>
              <a:rPr lang="en-US" dirty="0" smtClean="0"/>
              <a:t>No screenshots of apps, only short descriptions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4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Competition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Payments and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Developer pays $99 annually</a:t>
            </a:r>
          </a:p>
          <a:p>
            <a:pPr lvl="1"/>
            <a:r>
              <a:rPr lang="en-US" dirty="0" smtClean="0"/>
              <a:t>Developers earns 70% of revenue</a:t>
            </a:r>
          </a:p>
          <a:p>
            <a:pPr lvl="1"/>
            <a:r>
              <a:rPr lang="en-US" dirty="0"/>
              <a:t>App Store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Paid apps available in 155 countries</a:t>
            </a:r>
          </a:p>
          <a:p>
            <a:pPr lvl="1"/>
            <a:r>
              <a:rPr lang="en-US" dirty="0" smtClean="0"/>
              <a:t>5 screenshots and description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6822"/>
              </p:ext>
            </p:extLst>
          </p:nvPr>
        </p:nvGraphicFramePr>
        <p:xfrm>
          <a:off x="2133600" y="1676400"/>
          <a:ext cx="5004178" cy="495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089"/>
                <a:gridCol w="2502089"/>
              </a:tblGrid>
              <a:tr h="17837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OS </a:t>
                      </a:r>
                      <a:r>
                        <a:rPr lang="en-US" sz="2000" dirty="0" err="1" smtClean="0"/>
                        <a:t>Mkt</a:t>
                      </a:r>
                      <a:r>
                        <a:rPr lang="en-US" sz="2000" dirty="0" smtClean="0"/>
                        <a:t>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# of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Developer Interest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Easiness</a:t>
                      </a:r>
                      <a:r>
                        <a:rPr lang="en-US" sz="2000" baseline="0" dirty="0" smtClean="0"/>
                        <a:t> of 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Platform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Multitasking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Security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OS Upgrades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 Approval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0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Payments</a:t>
                      </a:r>
                      <a:r>
                        <a:rPr lang="en-US" sz="2000" baseline="0" dirty="0" smtClean="0"/>
                        <a:t> &amp; Avail.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6" name="Picture 6" descr="http://cdn5.iconfinder.com/data/icons/glyph_set/128/app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70" y="2311742"/>
            <a:ext cx="382030" cy="3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cdn5.iconfinder.com/data/icons/glyph_set/128/app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70" y="27432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70" y="1891613"/>
            <a:ext cx="382030" cy="3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cdn5.iconfinder.com/data/icons/glyph_set/128/app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75686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16924"/>
            <a:ext cx="382030" cy="3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cdn5.iconfinder.com/data/icons/glyph_set/128/app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4374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70" y="4030360"/>
            <a:ext cx="382030" cy="3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5800"/>
            <a:ext cx="382030" cy="3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://cdn5.iconfinder.com/data/icons/glyph_set/128/app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30" y="491387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cdn5.iconfinder.com/data/icons/glyph_set/128/app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30" y="531340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73" y="5775237"/>
            <a:ext cx="382030" cy="3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cdn5.iconfinder.com/data/icons/glyph_set/128/app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2484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70" y="6235013"/>
            <a:ext cx="382030" cy="3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hlinkClick r:id="rId2"/>
              </a:rPr>
              <a:t>http://www.technolog.msnbc.msn.com/technology/technolog/android-iphone-its-two-horse-race-125203</a:t>
            </a:r>
            <a:r>
              <a:rPr lang="en-US" sz="1600" u="sng" dirty="0"/>
              <a:t>j</a:t>
            </a:r>
            <a:endParaRPr lang="en-US" sz="1600" dirty="0"/>
          </a:p>
          <a:p>
            <a:r>
              <a:rPr lang="en-US" sz="1600" u="sng" dirty="0">
                <a:hlinkClick r:id="rId3"/>
              </a:rPr>
              <a:t>http://gs.statcounter.com/#mobile_os-ww-monthly-201106-201206</a:t>
            </a:r>
            <a:endParaRPr lang="en-US" sz="1600" dirty="0"/>
          </a:p>
          <a:p>
            <a:r>
              <a:rPr lang="en-US" sz="1600" u="sng" dirty="0">
                <a:hlinkClick r:id="rId4"/>
              </a:rPr>
              <a:t>http://mobiledevices.about.com/od/kindattentiondevelopers/tp/Android-Os-Vs-Apple-Ios-Which-Is-Better-For-Developers.htm</a:t>
            </a:r>
            <a:endParaRPr lang="en-US" sz="1600" dirty="0"/>
          </a:p>
          <a:p>
            <a:r>
              <a:rPr lang="en-US" sz="1600" u="sng" dirty="0">
                <a:hlinkClick r:id="rId5"/>
              </a:rPr>
              <a:t>http://www.wired.com/gadgetlab/2011/12/ios-revenues-vs-android/</a:t>
            </a:r>
            <a:endParaRPr lang="en-US" sz="1600" dirty="0"/>
          </a:p>
          <a:p>
            <a:r>
              <a:rPr lang="en-US" sz="1600" u="sng" dirty="0">
                <a:hlinkClick r:id="rId6"/>
              </a:rPr>
              <a:t>http://www.callingallgeeks.org/34829/android-vs-ios-pros-and-cons/</a:t>
            </a:r>
            <a:endParaRPr lang="en-US" sz="1600" dirty="0"/>
          </a:p>
          <a:p>
            <a:r>
              <a:rPr lang="en-US" sz="1600" u="sng" dirty="0">
                <a:hlinkClick r:id="rId7"/>
              </a:rPr>
              <a:t>http://www.lunawebs.com/blog/2012/03/18/android-vs-ios-the-pros-and-cons-of-two-app-platforms-825/</a:t>
            </a:r>
            <a:endParaRPr lang="en-US" sz="1600" dirty="0"/>
          </a:p>
          <a:p>
            <a:r>
              <a:rPr lang="en-US" sz="1600" u="sng" dirty="0">
                <a:hlinkClick r:id="rId8"/>
              </a:rPr>
              <a:t>http://www.techtricksworld.com/2011/11/choosing-between-android-and-ios-a-developer%E2%80%99s-guide.html</a:t>
            </a:r>
            <a:r>
              <a:rPr lang="en-US" sz="1600" dirty="0"/>
              <a:t>’</a:t>
            </a:r>
          </a:p>
          <a:p>
            <a:r>
              <a:rPr lang="en-US" sz="1600" u="sng" dirty="0">
                <a:hlinkClick r:id="rId9"/>
              </a:rPr>
              <a:t>http://techsbot.com/android-vs-ios-pros-and-cons/</a:t>
            </a:r>
            <a:endParaRPr lang="en-US" sz="1600" dirty="0"/>
          </a:p>
          <a:p>
            <a:r>
              <a:rPr lang="en-US" sz="1600" u="sng" dirty="0">
                <a:hlinkClick r:id="rId10"/>
              </a:rPr>
              <a:t>http://www.youtube.com/watch?v=OvdjXZnbC-o</a:t>
            </a:r>
            <a:endParaRPr lang="en-US" sz="16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31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013192" cy="163677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Competition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4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Market Share (World)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1523998"/>
            <a:ext cx="8991600" cy="5257801"/>
            <a:chOff x="152400" y="1523998"/>
            <a:chExt cx="8991600" cy="525780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937"/>
            <a:stretch/>
          </p:blipFill>
          <p:spPr bwMode="auto">
            <a:xfrm>
              <a:off x="152400" y="1523998"/>
              <a:ext cx="8991600" cy="525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46" t="3658" b="73323"/>
            <a:stretch/>
          </p:blipFill>
          <p:spPr bwMode="auto">
            <a:xfrm>
              <a:off x="7772400" y="5181600"/>
              <a:ext cx="1371600" cy="1587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07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Market Share (USA)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199" y="1528901"/>
            <a:ext cx="9067801" cy="5252900"/>
            <a:chOff x="76199" y="1528901"/>
            <a:chExt cx="9067801" cy="52529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20"/>
            <a:stretch/>
          </p:blipFill>
          <p:spPr bwMode="auto">
            <a:xfrm>
              <a:off x="76199" y="1528901"/>
              <a:ext cx="9067801" cy="52528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80" t="3602" b="76724"/>
            <a:stretch/>
          </p:blipFill>
          <p:spPr bwMode="auto">
            <a:xfrm>
              <a:off x="7809186" y="5257800"/>
              <a:ext cx="1334814" cy="1524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4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of Available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4" name="Picture 4" descr="http://www.wired.com/images_blogs/gadgetlab/2011/12/distimo_apps-660x4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1"/>
            <a:ext cx="744279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8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App Sales Revenue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6500" dirty="0" smtClean="0"/>
          </a:p>
          <a:p>
            <a:pPr>
              <a:spcAft>
                <a:spcPts val="600"/>
              </a:spcAft>
            </a:pPr>
            <a:r>
              <a:rPr lang="en-US" sz="2400" dirty="0" err="1" smtClean="0"/>
              <a:t>iOS</a:t>
            </a:r>
            <a:r>
              <a:rPr lang="en-US" sz="2400" dirty="0" smtClean="0"/>
              <a:t> = 6 x Android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Ease of purchase: Checkout vs. iTunes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93% </a:t>
            </a:r>
            <a:r>
              <a:rPr lang="en-US" sz="2400" dirty="0" err="1" smtClean="0"/>
              <a:t>iOS</a:t>
            </a:r>
            <a:r>
              <a:rPr lang="en-US" sz="2400" dirty="0" smtClean="0"/>
              <a:t> users have iTunes accounts with credit card info.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Google encourages </a:t>
            </a:r>
            <a:r>
              <a:rPr lang="en-US" sz="2400" i="1" dirty="0" smtClean="0"/>
              <a:t>free stuff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www.wired.com/images_blogs/gadgetlab/2011/12/total-revenue-distim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"/>
          <a:stretch/>
        </p:blipFill>
        <p:spPr bwMode="auto">
          <a:xfrm>
            <a:off x="304799" y="1524000"/>
            <a:ext cx="847240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8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Developers’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n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59352" cy="504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013192" cy="163677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Development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310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4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92D05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843</TotalTime>
  <Words>449</Words>
  <Application>Microsoft Office PowerPoint</Application>
  <PresentationFormat>On-screen Show (4:3)</PresentationFormat>
  <Paragraphs>162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PowerPoint Presentation</vt:lpstr>
      <vt:lpstr>Outline</vt:lpstr>
      <vt:lpstr>Competition</vt:lpstr>
      <vt:lpstr>OS Market Share (World)</vt:lpstr>
      <vt:lpstr>OS Market Share (USA)</vt:lpstr>
      <vt:lpstr># of Available Apps</vt:lpstr>
      <vt:lpstr>Total App Sales Revenue </vt:lpstr>
      <vt:lpstr>Developers’ Interest</vt:lpstr>
      <vt:lpstr>Development</vt:lpstr>
      <vt:lpstr>Programming Language</vt:lpstr>
      <vt:lpstr>Development Platform</vt:lpstr>
      <vt:lpstr>Multitasking Abilities</vt:lpstr>
      <vt:lpstr>Security</vt:lpstr>
      <vt:lpstr>Security</vt:lpstr>
      <vt:lpstr>Security</vt:lpstr>
      <vt:lpstr>OS Upgrades</vt:lpstr>
      <vt:lpstr>Publishing</vt:lpstr>
      <vt:lpstr>App Approval </vt:lpstr>
      <vt:lpstr>Payments and Availability</vt:lpstr>
      <vt:lpstr>Payments and Availability</vt:lpstr>
      <vt:lpstr>Which is Better?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Mohamemd</dc:creator>
  <cp:lastModifiedBy>Mohamemd</cp:lastModifiedBy>
  <cp:revision>262</cp:revision>
  <dcterms:created xsi:type="dcterms:W3CDTF">2006-08-16T00:00:00Z</dcterms:created>
  <dcterms:modified xsi:type="dcterms:W3CDTF">2012-07-14T13:25:21Z</dcterms:modified>
</cp:coreProperties>
</file>