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41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5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0000"/>
    <a:srgbClr val="21A2D6"/>
    <a:srgbClr val="D8780E"/>
    <a:srgbClr val="4C69B6"/>
    <a:srgbClr val="93A844"/>
    <a:srgbClr val="DC8424"/>
    <a:srgbClr val="DA8120"/>
    <a:srgbClr val="E07D0F"/>
    <a:srgbClr val="4F6DBD"/>
    <a:srgbClr val="99AF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434" autoAdjust="0"/>
  </p:normalViewPr>
  <p:slideViewPr>
    <p:cSldViewPr snapToGrid="0">
      <p:cViewPr varScale="1">
        <p:scale>
          <a:sx n="91" d="100"/>
          <a:sy n="91" d="100"/>
        </p:scale>
        <p:origin x="-1392" y="-114"/>
      </p:cViewPr>
      <p:guideLst>
        <p:guide orient="horz" pos="2160"/>
        <p:guide pos="2880"/>
        <p:guide pos="288"/>
        <p:guide pos="5472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52B05-ABFB-4BA6-B1D0-8AE21AC68F26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F77E-F307-44D0-95F6-2886F4A2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83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8F77E-F307-44D0-95F6-2886F4A2AE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31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206" y="309116"/>
            <a:ext cx="7772400" cy="1403206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Arial 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206" y="1715685"/>
            <a:ext cx="6858000" cy="42331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 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CBBF-6A9A-49E5-8BEA-51ECBFA8FFF9}" type="datetime1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www.company.com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7760" y="6570032"/>
            <a:ext cx="387350" cy="365125"/>
          </a:xfrm>
          <a:prstGeom prst="rect">
            <a:avLst/>
          </a:prstGeom>
        </p:spPr>
        <p:txBody>
          <a:bodyPr/>
          <a:lstStyle/>
          <a:p>
            <a:fld id="{90C922A0-6009-4713-9D31-5EA077487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05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54A8-6DFE-43D9-B25B-B1568633C3A3}" type="datetime1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smtClean="0"/>
              <a:t>www.company.com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7760" y="6570032"/>
            <a:ext cx="387350" cy="365125"/>
          </a:xfrm>
          <a:prstGeom prst="rect">
            <a:avLst/>
          </a:prstGeom>
        </p:spPr>
        <p:txBody>
          <a:bodyPr/>
          <a:lstStyle/>
          <a:p>
            <a:fld id="{90C922A0-6009-4713-9D31-5EA077487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22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2194"/>
            <a:ext cx="7886700" cy="76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45222"/>
            <a:ext cx="7886700" cy="523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"/>
              </a:defRPr>
            </a:lvl1pPr>
          </a:lstStyle>
          <a:p>
            <a:fld id="{52014326-A7E7-4595-8BF1-83E7BD9CC7E1}" type="datetime1">
              <a:rPr lang="en-US" smtClean="0"/>
              <a:pPr/>
              <a:t>4/30/2018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764358" y="6643682"/>
            <a:ext cx="2383136" cy="217947"/>
            <a:chOff x="6764358" y="6640053"/>
            <a:chExt cx="2383136" cy="217947"/>
          </a:xfrm>
        </p:grpSpPr>
        <p:sp>
          <p:nvSpPr>
            <p:cNvPr id="8" name="Rectangle 7"/>
            <p:cNvSpPr/>
            <p:nvPr/>
          </p:nvSpPr>
          <p:spPr>
            <a:xfrm>
              <a:off x="6764358" y="6640053"/>
              <a:ext cx="2238350" cy="2179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15377" y="6640053"/>
              <a:ext cx="232117" cy="217826"/>
            </a:xfrm>
            <a:prstGeom prst="rect">
              <a:avLst/>
            </a:prstGeom>
            <a:solidFill>
              <a:srgbClr val="BFBFB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 flipH="1">
            <a:off x="3823" y="4156"/>
            <a:ext cx="366046" cy="35495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7760" y="6570032"/>
            <a:ext cx="387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 "/>
              </a:defRPr>
            </a:lvl1pPr>
          </a:lstStyle>
          <a:p>
            <a:fld id="{90C922A0-6009-4713-9D31-5EA0774878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4358" y="6570032"/>
            <a:ext cx="20345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"/>
              </a:defRPr>
            </a:lvl1pPr>
          </a:lstStyle>
          <a:p>
            <a:r>
              <a:rPr lang="en-US" dirty="0" smtClean="0"/>
              <a:t>www.company.com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7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Arial 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 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 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 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 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 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47051" y="806295"/>
            <a:ext cx="3825579" cy="990661"/>
            <a:chOff x="6315123" y="4266981"/>
            <a:chExt cx="3856038" cy="998548"/>
          </a:xfrm>
        </p:grpSpPr>
        <p:grpSp>
          <p:nvGrpSpPr>
            <p:cNvPr id="60" name="Group 59"/>
            <p:cNvGrpSpPr/>
            <p:nvPr/>
          </p:nvGrpSpPr>
          <p:grpSpPr>
            <a:xfrm>
              <a:off x="7218369" y="4324615"/>
              <a:ext cx="2952792" cy="940914"/>
              <a:chOff x="5719817" y="2450279"/>
              <a:chExt cx="4180214" cy="1332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719817" y="2450279"/>
                <a:ext cx="4180214" cy="43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21A2D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Reinforcing </a:t>
                </a:r>
                <a:r>
                  <a:rPr lang="en-US" sz="1400" dirty="0" err="1" smtClean="0">
                    <a:solidFill>
                      <a:srgbClr val="21A2D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Ignite’s</a:t>
                </a:r>
                <a:r>
                  <a:rPr lang="en-US" sz="1400" dirty="0" smtClean="0">
                    <a:solidFill>
                      <a:srgbClr val="21A2D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Principles</a:t>
                </a:r>
                <a:endParaRPr lang="en-US" sz="1400" dirty="0">
                  <a:solidFill>
                    <a:srgbClr val="21A2D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719817" y="2860032"/>
                <a:ext cx="2862473" cy="922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Visibility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Transparency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Awareness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Planning</a:t>
                </a:r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315123" y="4266981"/>
              <a:ext cx="799711" cy="801476"/>
              <a:chOff x="6315123" y="4266981"/>
              <a:chExt cx="799711" cy="801476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7114834" y="4266981"/>
                <a:ext cx="0" cy="80147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6315123" y="4302942"/>
                <a:ext cx="729555" cy="729554"/>
                <a:chOff x="6315123" y="4302942"/>
                <a:chExt cx="729555" cy="729554"/>
              </a:xfrm>
            </p:grpSpPr>
            <p:sp>
              <p:nvSpPr>
                <p:cNvPr id="64" name="Frame 63"/>
                <p:cNvSpPr/>
                <p:nvPr/>
              </p:nvSpPr>
              <p:spPr>
                <a:xfrm>
                  <a:off x="6356055" y="4343874"/>
                  <a:ext cx="647691" cy="647690"/>
                </a:xfrm>
                <a:prstGeom prst="frame">
                  <a:avLst>
                    <a:gd name="adj1" fmla="val 1994"/>
                  </a:avLst>
                </a:prstGeom>
                <a:solidFill>
                  <a:srgbClr val="21A2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Frame 64"/>
                <p:cNvSpPr/>
                <p:nvPr/>
              </p:nvSpPr>
              <p:spPr>
                <a:xfrm>
                  <a:off x="6315123" y="4302942"/>
                  <a:ext cx="729555" cy="729554"/>
                </a:xfrm>
                <a:prstGeom prst="frame">
                  <a:avLst>
                    <a:gd name="adj1" fmla="val 2097"/>
                  </a:avLst>
                </a:prstGeom>
                <a:solidFill>
                  <a:srgbClr val="21A2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320108" y="4375332"/>
                  <a:ext cx="719584" cy="584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01</a:t>
                  </a:r>
                  <a:endPara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347050" y="3381595"/>
            <a:ext cx="4098826" cy="990666"/>
            <a:chOff x="6315123" y="4266981"/>
            <a:chExt cx="4131461" cy="998553"/>
          </a:xfrm>
        </p:grpSpPr>
        <p:grpSp>
          <p:nvGrpSpPr>
            <p:cNvPr id="51" name="Group 50"/>
            <p:cNvGrpSpPr/>
            <p:nvPr/>
          </p:nvGrpSpPr>
          <p:grpSpPr>
            <a:xfrm>
              <a:off x="7218370" y="4324616"/>
              <a:ext cx="3228214" cy="940918"/>
              <a:chOff x="5719819" y="2450279"/>
              <a:chExt cx="4570123" cy="1332043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719819" y="2450279"/>
                <a:ext cx="4285200" cy="43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– What it looks like</a:t>
                </a:r>
                <a:endPara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719819" y="2860036"/>
                <a:ext cx="4570123" cy="922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Example of what the report will actually look like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careful not to “beautify” it, unless that’s what we plan to do in production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Focus on “substance” over “style”</a:t>
                </a:r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315123" y="4266981"/>
              <a:ext cx="799711" cy="801476"/>
              <a:chOff x="6315123" y="4266981"/>
              <a:chExt cx="799711" cy="80147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7114834" y="4266981"/>
                <a:ext cx="0" cy="80147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6315123" y="4302942"/>
                <a:ext cx="729555" cy="729554"/>
                <a:chOff x="6315123" y="4302942"/>
                <a:chExt cx="729555" cy="729554"/>
              </a:xfrm>
            </p:grpSpPr>
            <p:sp>
              <p:nvSpPr>
                <p:cNvPr id="55" name="Frame 54"/>
                <p:cNvSpPr/>
                <p:nvPr/>
              </p:nvSpPr>
              <p:spPr>
                <a:xfrm>
                  <a:off x="6356055" y="4343874"/>
                  <a:ext cx="647691" cy="647690"/>
                </a:xfrm>
                <a:prstGeom prst="frame">
                  <a:avLst>
                    <a:gd name="adj1" fmla="val 1994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Frame 55"/>
                <p:cNvSpPr/>
                <p:nvPr/>
              </p:nvSpPr>
              <p:spPr>
                <a:xfrm>
                  <a:off x="6315123" y="4302942"/>
                  <a:ext cx="729555" cy="729554"/>
                </a:xfrm>
                <a:prstGeom prst="frame">
                  <a:avLst>
                    <a:gd name="adj1" fmla="val 2097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320108" y="4375332"/>
                  <a:ext cx="719584" cy="596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03</a:t>
                  </a:r>
                  <a:endPara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41" name="Group 40"/>
          <p:cNvGrpSpPr/>
          <p:nvPr/>
        </p:nvGrpSpPr>
        <p:grpSpPr>
          <a:xfrm>
            <a:off x="347051" y="2093944"/>
            <a:ext cx="3815069" cy="1129167"/>
            <a:chOff x="6315123" y="4266981"/>
            <a:chExt cx="3845444" cy="1138157"/>
          </a:xfrm>
        </p:grpSpPr>
        <p:grpSp>
          <p:nvGrpSpPr>
            <p:cNvPr id="42" name="Group 41"/>
            <p:cNvGrpSpPr/>
            <p:nvPr/>
          </p:nvGrpSpPr>
          <p:grpSpPr>
            <a:xfrm>
              <a:off x="7218368" y="4324613"/>
              <a:ext cx="2942199" cy="1080525"/>
              <a:chOff x="5719817" y="2450279"/>
              <a:chExt cx="4165218" cy="152968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719817" y="2450279"/>
                <a:ext cx="4165218" cy="43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D8780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Questions We Can Now Answer</a:t>
                </a:r>
                <a:endParaRPr lang="en-US" sz="1400" dirty="0">
                  <a:solidFill>
                    <a:srgbClr val="D8780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719818" y="2860044"/>
                <a:ext cx="3955250" cy="1119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“Where’s my stuff?”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“Why did it take so long?”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“What SLA can I expect?” (eventually)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“How can we focus improvements efforts?”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Limitations for cycle # 1 (with work-</a:t>
                </a:r>
                <a:r>
                  <a:rPr lang="en-US" sz="9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arounds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315123" y="4266981"/>
              <a:ext cx="799711" cy="801476"/>
              <a:chOff x="6315123" y="4266981"/>
              <a:chExt cx="799711" cy="80147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7114834" y="4266981"/>
                <a:ext cx="0" cy="80147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6315123" y="4302942"/>
                <a:ext cx="729555" cy="729554"/>
                <a:chOff x="6315123" y="4302942"/>
                <a:chExt cx="729555" cy="729554"/>
              </a:xfrm>
            </p:grpSpPr>
            <p:sp>
              <p:nvSpPr>
                <p:cNvPr id="46" name="Frame 45"/>
                <p:cNvSpPr/>
                <p:nvPr/>
              </p:nvSpPr>
              <p:spPr>
                <a:xfrm>
                  <a:off x="6356055" y="4343874"/>
                  <a:ext cx="647691" cy="647690"/>
                </a:xfrm>
                <a:prstGeom prst="frame">
                  <a:avLst>
                    <a:gd name="adj1" fmla="val 1994"/>
                  </a:avLst>
                </a:prstGeom>
                <a:solidFill>
                  <a:srgbClr val="D878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Frame 46"/>
                <p:cNvSpPr/>
                <p:nvPr/>
              </p:nvSpPr>
              <p:spPr>
                <a:xfrm>
                  <a:off x="6315123" y="4302942"/>
                  <a:ext cx="729555" cy="729554"/>
                </a:xfrm>
                <a:prstGeom prst="frame">
                  <a:avLst>
                    <a:gd name="adj1" fmla="val 2097"/>
                  </a:avLst>
                </a:prstGeom>
                <a:solidFill>
                  <a:srgbClr val="D878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320108" y="4375332"/>
                  <a:ext cx="719584" cy="596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02</a:t>
                  </a:r>
                  <a:endPara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9" name="Group 8"/>
          <p:cNvGrpSpPr/>
          <p:nvPr/>
        </p:nvGrpSpPr>
        <p:grpSpPr>
          <a:xfrm>
            <a:off x="4414475" y="806293"/>
            <a:ext cx="4487787" cy="1129164"/>
            <a:chOff x="6315123" y="4266981"/>
            <a:chExt cx="4523518" cy="1138154"/>
          </a:xfrm>
        </p:grpSpPr>
        <p:grpSp>
          <p:nvGrpSpPr>
            <p:cNvPr id="30" name="Group 29"/>
            <p:cNvGrpSpPr/>
            <p:nvPr/>
          </p:nvGrpSpPr>
          <p:grpSpPr>
            <a:xfrm>
              <a:off x="7218368" y="4324614"/>
              <a:ext cx="3620273" cy="1080521"/>
              <a:chOff x="5719818" y="2450279"/>
              <a:chExt cx="5125155" cy="152967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719822" y="2450279"/>
                <a:ext cx="4090336" cy="43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4C69B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Audiences Will Use It</a:t>
                </a:r>
                <a:endParaRPr lang="en-US" sz="1400" dirty="0">
                  <a:solidFill>
                    <a:srgbClr val="4C69B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719818" y="2860039"/>
                <a:ext cx="5125155" cy="1119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Scenarios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Brick </a:t>
                </a:r>
                <a:r>
                  <a:rPr lang="en-US" sz="9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Toifel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follow-up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Anne Marie status update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Internal analysis to establish a “reasonable” SLA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Internal analysis to understand product families</a:t>
                </a:r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315123" y="4266981"/>
              <a:ext cx="799711" cy="801476"/>
              <a:chOff x="6315123" y="4266981"/>
              <a:chExt cx="799711" cy="80147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7114834" y="4266981"/>
                <a:ext cx="0" cy="80147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6315123" y="4302942"/>
                <a:ext cx="729555" cy="729554"/>
                <a:chOff x="6315123" y="4302942"/>
                <a:chExt cx="729555" cy="729554"/>
              </a:xfrm>
            </p:grpSpPr>
            <p:sp>
              <p:nvSpPr>
                <p:cNvPr id="34" name="Frame 33"/>
                <p:cNvSpPr/>
                <p:nvPr/>
              </p:nvSpPr>
              <p:spPr>
                <a:xfrm>
                  <a:off x="6356055" y="4343874"/>
                  <a:ext cx="647691" cy="647690"/>
                </a:xfrm>
                <a:prstGeom prst="frame">
                  <a:avLst>
                    <a:gd name="adj1" fmla="val 1994"/>
                  </a:avLst>
                </a:prstGeom>
                <a:solidFill>
                  <a:srgbClr val="4C6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Frame 34"/>
                <p:cNvSpPr/>
                <p:nvPr/>
              </p:nvSpPr>
              <p:spPr>
                <a:xfrm>
                  <a:off x="6315123" y="4302942"/>
                  <a:ext cx="729555" cy="729554"/>
                </a:xfrm>
                <a:prstGeom prst="frame">
                  <a:avLst>
                    <a:gd name="adj1" fmla="val 2097"/>
                  </a:avLst>
                </a:prstGeom>
                <a:solidFill>
                  <a:srgbClr val="4C69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320108" y="4375332"/>
                  <a:ext cx="719584" cy="596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04</a:t>
                  </a:r>
                  <a:endPara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14476" y="3381595"/>
            <a:ext cx="4382683" cy="1129166"/>
            <a:chOff x="6315123" y="4266981"/>
            <a:chExt cx="4417577" cy="1138156"/>
          </a:xfrm>
        </p:grpSpPr>
        <p:grpSp>
          <p:nvGrpSpPr>
            <p:cNvPr id="21" name="Group 20"/>
            <p:cNvGrpSpPr/>
            <p:nvPr/>
          </p:nvGrpSpPr>
          <p:grpSpPr>
            <a:xfrm>
              <a:off x="7218369" y="4324615"/>
              <a:ext cx="3514331" cy="1080522"/>
              <a:chOff x="5719817" y="2450279"/>
              <a:chExt cx="4975174" cy="1529678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719817" y="2450279"/>
                <a:ext cx="4135328" cy="43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93A84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Roadmap – Where we go next</a:t>
                </a:r>
                <a:endParaRPr lang="en-US" sz="1400" dirty="0">
                  <a:solidFill>
                    <a:srgbClr val="93A84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719818" y="2860039"/>
                <a:ext cx="4975173" cy="1119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Correct/fix limitations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Future vision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More self-service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More management-level reports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Natural progression: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15123" y="4266981"/>
              <a:ext cx="799711" cy="801476"/>
              <a:chOff x="6315123" y="4266981"/>
              <a:chExt cx="799711" cy="80147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114834" y="4266981"/>
                <a:ext cx="0" cy="80147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6315123" y="4302942"/>
                <a:ext cx="729555" cy="729554"/>
                <a:chOff x="6315123" y="4302942"/>
                <a:chExt cx="729555" cy="729554"/>
              </a:xfrm>
            </p:grpSpPr>
            <p:sp>
              <p:nvSpPr>
                <p:cNvPr id="25" name="Frame 24"/>
                <p:cNvSpPr/>
                <p:nvPr/>
              </p:nvSpPr>
              <p:spPr>
                <a:xfrm>
                  <a:off x="6356055" y="4343874"/>
                  <a:ext cx="647691" cy="647690"/>
                </a:xfrm>
                <a:prstGeom prst="frame">
                  <a:avLst>
                    <a:gd name="adj1" fmla="val 1994"/>
                  </a:avLst>
                </a:prstGeom>
                <a:solidFill>
                  <a:srgbClr val="93A8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ame 25"/>
                <p:cNvSpPr/>
                <p:nvPr/>
              </p:nvSpPr>
              <p:spPr>
                <a:xfrm>
                  <a:off x="6315123" y="4302942"/>
                  <a:ext cx="729555" cy="729554"/>
                </a:xfrm>
                <a:prstGeom prst="frame">
                  <a:avLst>
                    <a:gd name="adj1" fmla="val 2097"/>
                  </a:avLst>
                </a:prstGeom>
                <a:solidFill>
                  <a:srgbClr val="93A8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320108" y="4375332"/>
                  <a:ext cx="719584" cy="596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06</a:t>
                  </a:r>
                  <a:endPara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4414477" y="2093945"/>
            <a:ext cx="3710020" cy="852170"/>
            <a:chOff x="6315123" y="4266981"/>
            <a:chExt cx="3739558" cy="858954"/>
          </a:xfrm>
        </p:grpSpPr>
        <p:grpSp>
          <p:nvGrpSpPr>
            <p:cNvPr id="12" name="Group 11"/>
            <p:cNvGrpSpPr/>
            <p:nvPr/>
          </p:nvGrpSpPr>
          <p:grpSpPr>
            <a:xfrm>
              <a:off x="7218368" y="4324613"/>
              <a:ext cx="2836313" cy="801322"/>
              <a:chOff x="5719817" y="2450279"/>
              <a:chExt cx="4015317" cy="11344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719819" y="2450279"/>
                <a:ext cx="2754259" cy="439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ED96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Solution Components</a:t>
                </a:r>
                <a:endParaRPr lang="en-US" sz="1400" dirty="0">
                  <a:solidFill>
                    <a:srgbClr val="ED96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719817" y="2860047"/>
                <a:ext cx="4015317" cy="724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Ariba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MS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Excel file exports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Tableau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Some manual intervention (cycle # 1)</a:t>
                </a:r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315123" y="4266981"/>
              <a:ext cx="799711" cy="801476"/>
              <a:chOff x="6315123" y="4266981"/>
              <a:chExt cx="799711" cy="80147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114834" y="4266981"/>
                <a:ext cx="0" cy="80147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6315123" y="4302942"/>
                <a:ext cx="729555" cy="729554"/>
                <a:chOff x="6315123" y="4302942"/>
                <a:chExt cx="729555" cy="729554"/>
              </a:xfrm>
            </p:grpSpPr>
            <p:sp>
              <p:nvSpPr>
                <p:cNvPr id="16" name="Frame 15"/>
                <p:cNvSpPr/>
                <p:nvPr/>
              </p:nvSpPr>
              <p:spPr>
                <a:xfrm>
                  <a:off x="6356055" y="4343874"/>
                  <a:ext cx="647691" cy="647690"/>
                </a:xfrm>
                <a:prstGeom prst="frame">
                  <a:avLst>
                    <a:gd name="adj1" fmla="val 1994"/>
                  </a:avLst>
                </a:prstGeom>
                <a:solidFill>
                  <a:srgbClr val="ED9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ame 16"/>
                <p:cNvSpPr/>
                <p:nvPr/>
              </p:nvSpPr>
              <p:spPr>
                <a:xfrm>
                  <a:off x="6315123" y="4302942"/>
                  <a:ext cx="729555" cy="729554"/>
                </a:xfrm>
                <a:prstGeom prst="frame">
                  <a:avLst>
                    <a:gd name="adj1" fmla="val 2097"/>
                  </a:avLst>
                </a:prstGeom>
                <a:solidFill>
                  <a:srgbClr val="ED9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20108" y="4375332"/>
                  <a:ext cx="719584" cy="596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05</a:t>
                  </a:r>
                  <a:endPara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0" name="TextBox 69"/>
          <p:cNvSpPr txBox="1"/>
          <p:nvPr/>
        </p:nvSpPr>
        <p:spPr>
          <a:xfrm>
            <a:off x="413191" y="-13447"/>
            <a:ext cx="88114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Outline</a:t>
            </a:r>
            <a:endParaRPr lang="en-US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Reporting Work-Stream</a:t>
            </a:r>
            <a:endParaRPr lang="en-US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22A0-6009-4713-9D31-5EA07748789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513" y="4501398"/>
            <a:ext cx="3254838" cy="2057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328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Media Strategies and Technical Briefing</Template>
  <TotalTime>3231</TotalTime>
  <Words>195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com50</dc:creator>
  <cp:lastModifiedBy>dsclarr</cp:lastModifiedBy>
  <cp:revision>426</cp:revision>
  <dcterms:created xsi:type="dcterms:W3CDTF">2017-01-20T08:16:29Z</dcterms:created>
  <dcterms:modified xsi:type="dcterms:W3CDTF">2018-04-30T15:20:56Z</dcterms:modified>
</cp:coreProperties>
</file>