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859DE4-FCF9-44A9-9228-811C68A17B9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1B97220-804A-46F1-950D-672E03F84E1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20888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</a:rPr>
              <a:t>МЕЖДУНАРОДНАЯ СТАНДАРТИЗАЦИЯ 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4800" b="1" dirty="0" smtClean="0"/>
              <a:t>лекция №2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7"/>
            <a:ext cx="6400800" cy="4480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2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04664"/>
            <a:ext cx="8280919" cy="5721499"/>
          </a:xfrm>
        </p:spPr>
        <p:txBody>
          <a:bodyPr>
            <a:noAutofit/>
          </a:bodyPr>
          <a:lstStyle/>
          <a:p>
            <a:pPr algn="just"/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Сфера деятельности ИСО касается стандартизации во всех областях, кроме электротехники и электроники,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относящихся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 компетенции Международная электротехнической комиссии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(МЭК</a:t>
            </a:r>
            <a:r>
              <a:rPr lang="ru-RU" sz="3200" u="sng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Некоторые виды работ выполняются совместными усилиями этих организаций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Кроме стандартизации ИСО занимается проблемами сертификации.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633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4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62890"/>
              </p:ext>
            </p:extLst>
          </p:nvPr>
        </p:nvGraphicFramePr>
        <p:xfrm>
          <a:off x="827584" y="2060848"/>
          <a:ext cx="7920880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3217"/>
                <a:gridCol w="1047663"/>
              </a:tblGrid>
              <a:tr h="3888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Машиностроение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Химия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Неметаллические материалы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Руды и металлы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Информационная техника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Сельское хозяйство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Строительство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Специальная техника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Охрана здоровья и медицина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Основополагающие стандарты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Окружающая среда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Упаковка и транспортировка товаров</a:t>
                      </a:r>
                      <a:endParaRPr lang="ru-RU" sz="2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3 %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2 %</a:t>
                      </a:r>
                      <a:endParaRPr lang="ru-RU" sz="2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объекты стандартизации и количество стандартов (в % от общего числа) </a:t>
            </a:r>
          </a:p>
        </p:txBody>
      </p:sp>
    </p:spTree>
    <p:extLst>
      <p:ext uri="{BB962C8B-B14F-4D97-AF65-F5344CB8AC3E}">
        <p14:creationId xmlns:p14="http://schemas.microsoft.com/office/powerpoint/2010/main" val="245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Остальные стандарты относятся к здравоохранению и медицине, охране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окружающей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среды, другим техническим областям.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Вопросы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информационной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микропроцессорной техники и т.п. — это объекты совместных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разработок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ИСО/МЭК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2204864"/>
            <a:ext cx="7596832" cy="392129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На сегодняшний день в состав ИСО входят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120 стран своими </a:t>
            </a:r>
            <a:r>
              <a:rPr lang="ru-RU" sz="3200" u="sng" dirty="0" smtClean="0">
                <a:latin typeface="Times New Roman" pitchFamily="18" charset="0"/>
                <a:cs typeface="Times New Roman" pitchFamily="18" charset="0"/>
              </a:rPr>
              <a:t>национальными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организациями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 стандартизации.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Россию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представляет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Госстандарт РФ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качестве комитета – члена ИСО.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Всего в составе ИСО более 80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комитетов-членов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комитетов-членов членство в ИСО может иметь статус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членов-корреспондентов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которыми являются организации по стандартизации развивающихся государств.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Категория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член-абонент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введена для развивающихся стран.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633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7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92696"/>
            <a:ext cx="8280919" cy="5433467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Комитеты-члены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имеют право принимать участие в работе любого технического комитета ИСО, голосовать по проектам стандартов, избираться в состав Совета ИСО и быть представленными на заседаниях Генеральной ассамблеи.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Члены-корреспонденты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(их 25) не ведут активной работы в ИСО, но имеют право на получение информации о разрабатываемых стандартах.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Члены-абоненты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уплачивают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льготные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взносы, имеют возможность быть в курсе международной стандартизации.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1035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9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7" cy="5361459"/>
          </a:xfrm>
        </p:spPr>
        <p:txBody>
          <a:bodyPr>
            <a:noAutofit/>
          </a:bodyPr>
          <a:lstStyle/>
          <a:p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Сильные национальные организации в странах-членах ИСО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являются опорой для ее функционирования. Поэтому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комитетами-членами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признаются только те организации, которые наилучшим образом отражают положение своей страны в области стандартизации и имеют значительный опыт и компетентность,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что требуется для эффективной деятельности по международной стандартизации.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83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4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 fontScale="90000"/>
          </a:bodyPr>
          <a:lstStyle/>
          <a:p>
            <a:r>
              <a:rPr lang="ru-RU" dirty="0"/>
              <a:t>Организационная структура.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8640960" cy="555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3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Генеральная ассамблея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– это собрание должностных лиц и делегатов,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назначенных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комитетами-членами.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комитет-член имеет право представить не более трех делегатов, но их могут сопровождать наблюдатели.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Члены-корреспонденты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 члены-абоненты участвуют как наблюдатели.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Генеральная ассамблея </a:t>
            </a:r>
          </a:p>
        </p:txBody>
      </p:sp>
    </p:spTree>
    <p:extLst>
      <p:ext uri="{BB962C8B-B14F-4D97-AF65-F5344CB8AC3E}">
        <p14:creationId xmlns:p14="http://schemas.microsoft.com/office/powerpoint/2010/main" val="30430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Совет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руководит работой ИСО в перерывах между сессиями Генеральной ассамблеи.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Совет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имеет право, не созывая Генеральной ассамблеи, направить 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комитеты-члены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вопросы для консультации или поручить комитетам-членам их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 </a:t>
            </a:r>
          </a:p>
        </p:txBody>
      </p:sp>
    </p:spTree>
    <p:extLst>
      <p:ext uri="{BB962C8B-B14F-4D97-AF65-F5344CB8AC3E}">
        <p14:creationId xmlns:p14="http://schemas.microsoft.com/office/powerpoint/2010/main" val="7939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1" y="2132856"/>
            <a:ext cx="7992888" cy="3993307"/>
          </a:xfrm>
        </p:spPr>
        <p:txBody>
          <a:bodyPr/>
          <a:lstStyle/>
          <a:p>
            <a:pPr indent="228600" algn="just">
              <a:spcAft>
                <a:spcPts val="0"/>
              </a:spcAft>
            </a:pPr>
            <a:r>
              <a:rPr lang="ru-RU" sz="3200" b="1" i="1" dirty="0">
                <a:latin typeface="Times New Roman"/>
                <a:ea typeface="Times New Roman"/>
              </a:rPr>
              <a:t>Международная стандартизация</a:t>
            </a:r>
            <a:r>
              <a:rPr lang="ru-RU" sz="3200" dirty="0">
                <a:latin typeface="Times New Roman"/>
                <a:ea typeface="Times New Roman"/>
              </a:rPr>
              <a:t> – это совокупность международных организаций по стандартизации и продуктов их деятельности – стандартов, рекомендаций, технических отчетов и другой научно-технической продукции. </a:t>
            </a:r>
            <a:endParaRPr lang="ru-RU" sz="3200" dirty="0" smtClean="0">
              <a:latin typeface="Times New Roman"/>
              <a:ea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16832"/>
            <a:ext cx="8208911" cy="4209331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(техническое бюро),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изучению научных принципов стандартизации);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КАСКО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оценке соответствия);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научно-технической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ДЕВКО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оказанию помощи развивающимся странам);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КОПОЛКО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защите интересов потребителей);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РЕМКО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(комитет по стандартным образцам).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Совету ИСО подчиняется </a:t>
            </a:r>
            <a:r>
              <a:rPr lang="ru-RU" b="1" u="sng" dirty="0"/>
              <a:t>семь комитетов:</a:t>
            </a:r>
          </a:p>
        </p:txBody>
      </p:sp>
    </p:spTree>
    <p:extLst>
      <p:ext uri="{BB962C8B-B14F-4D97-AF65-F5344CB8AC3E}">
        <p14:creationId xmlns:p14="http://schemas.microsoft.com/office/powerpoint/2010/main" val="35977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3" y="1700808"/>
            <a:ext cx="8208913" cy="4425355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ПЛАКО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подготавливает предложения по планированию работы ИСО, по организации и координации технических сторон работы.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сферу работы ПЛАКО входят рассмотрение предложений по созданию и роспуску технических комитетов, определение области стандартизации, которой должны заниматься комитеты.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ПЛАКО </a:t>
            </a:r>
          </a:p>
        </p:txBody>
      </p:sp>
    </p:spTree>
    <p:extLst>
      <p:ext uri="{BB962C8B-B14F-4D97-AF65-F5344CB8AC3E}">
        <p14:creationId xmlns:p14="http://schemas.microsoft.com/office/powerpoint/2010/main" val="18882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59" cy="4785395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СТАКО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обязан оказывать методическую и информационную помощь Совету ИСО по принципам и методике разработки международных стандартов.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Силами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комитета проводятся изучение основополагающих принципов стандартизации и подготовка рекомендаций по достижению оптимальных результатов в данной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области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СТАКО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занимается также терминологией и организацией семинаров по применению международных стандартов для развития торговли.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СТАКО</a:t>
            </a:r>
          </a:p>
        </p:txBody>
      </p:sp>
    </p:spTree>
    <p:extLst>
      <p:ext uri="{BB962C8B-B14F-4D97-AF65-F5344CB8AC3E}">
        <p14:creationId xmlns:p14="http://schemas.microsoft.com/office/powerpoint/2010/main" val="33457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3" cy="4569371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КАСКО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занимается вопросами подтверждения соответствия продукции,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услуг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процессов и систем качества требованиям стандартов,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изучая практику этой деятельности и анализируя информацию. Комитет разрабатывает руководства по испытаниям и оценке соответствия (сертификации) продукции, услуг, систем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качества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подтверждению компетентности испытательных лабораторий и органов по сертификации.; взаимного признания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сертификатов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соответствия продукции и систем качества и др.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КАСКО </a:t>
            </a:r>
          </a:p>
        </p:txBody>
      </p:sp>
    </p:spTree>
    <p:extLst>
      <p:ext uri="{BB962C8B-B14F-4D97-AF65-F5344CB8AC3E}">
        <p14:creationId xmlns:p14="http://schemas.microsoft.com/office/powerpoint/2010/main" val="288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ДЕВКО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изучает запросы развивающихся стран в области стандартизации и разрабатывает рекомендации по содействию этим странам в данной области. </a:t>
            </a:r>
            <a:endParaRPr lang="ru-RU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Главные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функции ДЕВКО: организация обсуждения в широких масштабах всех аспектов стандартизации в развивающихся странах, создание условий для обмена опытом с развитыми странами;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подготовка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специалистов по стандартизации на базе различных обучающих центров в развитых странах;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ДЕВКО </a:t>
            </a:r>
          </a:p>
        </p:txBody>
      </p:sp>
    </p:spTree>
    <p:extLst>
      <p:ext uri="{BB962C8B-B14F-4D97-AF65-F5344CB8AC3E}">
        <p14:creationId xmlns:p14="http://schemas.microsoft.com/office/powerpoint/2010/main" val="1550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1196752"/>
            <a:ext cx="8496944" cy="5184576"/>
          </a:xfrm>
        </p:spPr>
        <p:txBody>
          <a:bodyPr>
            <a:noAutofit/>
          </a:bodyPr>
          <a:lstStyle/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КОПОЛКО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изучает вопросы обеспечения интересов потребителей и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возможности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содействия этому через стандартизацию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обобщает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опыт участия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потребителей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создании стандартов и составляет программы по обучению потребителей в области стандартизации и доведению до них необходимой информации 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международных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стандартах.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Этому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способствует периодическое издание Перечня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международных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национальных стандартов, а также полезных для потребителей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руководств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"Сравнительные испытания потребительских товаров", "Информация о товарах для потребителей", "Разработка стандартных методов измерения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эксплуатационных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характеристик потребительских товаров" и др.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ru-RU" dirty="0"/>
              <a:t>КОПОЛКО </a:t>
            </a:r>
          </a:p>
        </p:txBody>
      </p:sp>
    </p:spTree>
    <p:extLst>
      <p:ext uri="{BB962C8B-B14F-4D97-AF65-F5344CB8AC3E}">
        <p14:creationId xmlns:p14="http://schemas.microsoft.com/office/powerpoint/2010/main" val="32153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12776"/>
            <a:ext cx="8424936" cy="51125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РЕМКО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оказывает методическую помощь ИСО путем разработки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соответствующих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руководств по вопросам, касающимся стандартных образцов (эталонов). </a:t>
            </a:r>
            <a:endParaRPr lang="ru-RU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Так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подготовлен справочник по стандартным образцам и несколько руководств: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Ссылка на стандартные образцы в международных стандартах", "Аттестация стандартных образцов. Общие и статистическое принципы" и др.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того, РЕМКО — координатор деятельности ИСО по стандартным образцам с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международными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метрологическими организациями, в частности, с МОЗМ —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Международной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организацией законодательной метрологии.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РЕМКО </a:t>
            </a:r>
          </a:p>
        </p:txBody>
      </p:sp>
    </p:spTree>
    <p:extLst>
      <p:ext uri="{BB962C8B-B14F-4D97-AF65-F5344CB8AC3E}">
        <p14:creationId xmlns:p14="http://schemas.microsoft.com/office/powerpoint/2010/main" val="3695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1" y="1700808"/>
            <a:ext cx="8496944" cy="4680520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Схема разработки международного стандарта сводится к следующему: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заинтересованная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сторона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лице комитета-члена, технического комитета, комитета Генеральной ассамблеи (либо организации, не являющейся членом ИСО)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направляет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в ИСО заявку на разработку стандарта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Генеральный секретарь по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согласованию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 комитетами-членами представляет предложение в Техническое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руководящее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бюро о создании соответствующего ТК. Последний будет создан при условиях: если большинство комитетов-членов голосуют "за"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разработки международного стандарта </a:t>
            </a:r>
          </a:p>
        </p:txBody>
      </p:sp>
    </p:spTree>
    <p:extLst>
      <p:ext uri="{BB962C8B-B14F-4D97-AF65-F5344CB8AC3E}">
        <p14:creationId xmlns:p14="http://schemas.microsoft.com/office/powerpoint/2010/main" val="3297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3" y="1700808"/>
            <a:ext cx="8280920" cy="4425355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Стандарты ИСО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— наиболее широко используемые во всем мире, их более 15 тыс. , причем ежегодно пересматривается и принимается вновь 500-600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стандартов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Стандарты ИСО представляют собой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тщательно отработанный вариант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технических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требований к продукции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(услугам), что значительно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облегчает обмен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товарами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, услугами и идеями между всеми странами мира.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Стандарты ИСО </a:t>
            </a:r>
          </a:p>
        </p:txBody>
      </p:sp>
    </p:spTree>
    <p:extLst>
      <p:ext uri="{BB962C8B-B14F-4D97-AF65-F5344CB8AC3E}">
        <p14:creationId xmlns:p14="http://schemas.microsoft.com/office/powerpoint/2010/main" val="19554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00808"/>
            <a:ext cx="7732381" cy="4425355"/>
          </a:xfrm>
        </p:spPr>
        <p:txBody>
          <a:bodyPr>
            <a:noAutofit/>
          </a:bodyPr>
          <a:lstStyle/>
          <a:p>
            <a:pPr algn="just"/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Крупнейший партнер ИСО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Международная электротехническая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комиссия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(МЭК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. В целом эти три организации охватывают международной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стандартизацией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все области техники. Кроме того, они стабильно взаимодействуют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области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информационных технологий и телекоммуникации.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indent="228600" algn="just">
              <a:spcAft>
                <a:spcPts val="0"/>
              </a:spcAft>
            </a:pPr>
            <a:r>
              <a:rPr lang="ru-RU" sz="3200" dirty="0" smtClean="0">
                <a:latin typeface="Times New Roman"/>
                <a:ea typeface="Times New Roman"/>
              </a:rPr>
              <a:t>Международная </a:t>
            </a:r>
            <a:r>
              <a:rPr lang="ru-RU" sz="3200" dirty="0">
                <a:latin typeface="Times New Roman"/>
                <a:ea typeface="Times New Roman"/>
              </a:rPr>
              <a:t>организация по стандартизации – ИСО (ISO);</a:t>
            </a:r>
          </a:p>
          <a:p>
            <a:pPr indent="228600" algn="just">
              <a:spcAft>
                <a:spcPts val="0"/>
              </a:spcAft>
            </a:pPr>
            <a:r>
              <a:rPr lang="ru-RU" sz="3200" dirty="0">
                <a:latin typeface="Times New Roman"/>
                <a:ea typeface="Times New Roman"/>
              </a:rPr>
              <a:t>Международная электротехническая комиссия – МЭК (IEC);</a:t>
            </a:r>
          </a:p>
          <a:p>
            <a:pPr indent="228600" algn="just">
              <a:spcAft>
                <a:spcPts val="0"/>
              </a:spcAft>
            </a:pPr>
            <a:r>
              <a:rPr lang="ru-RU" sz="3200" dirty="0">
                <a:latin typeface="Times New Roman"/>
                <a:ea typeface="Times New Roman"/>
              </a:rPr>
              <a:t>международный союз электросвязи – МСЭ (ITU).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>
                <a:latin typeface="Times New Roman"/>
                <a:ea typeface="Times New Roman"/>
              </a:rPr>
              <a:t>Таких организаций три: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9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>
            <a:noAutofit/>
          </a:bodyPr>
          <a:lstStyle/>
          <a:p>
            <a:pPr algn="just"/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Международные стандарты ИСО не имеют статуса обязательных для всех стран-участниц.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Любая страна мира вправе применять или не применять их. Решение вопроса о применении международного стандарта ИСО связано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основном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 степенью участия страны в международном разделении труда и состоянием ее внешней торговли.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1196752"/>
            <a:ext cx="8640960" cy="5544616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sz="7000" dirty="0">
                <a:latin typeface="Times New Roman" pitchFamily="18" charset="0"/>
                <a:cs typeface="Times New Roman" pitchFamily="18" charset="0"/>
              </a:rPr>
              <a:t>	установление более тесных связей деятельности организации с рынком, что прежде всего должно отражаться на выборе приоритетных разработок;</a:t>
            </a:r>
          </a:p>
          <a:p>
            <a:pPr algn="just"/>
            <a:r>
              <a:rPr lang="ru-RU" sz="7000" dirty="0">
                <a:latin typeface="Times New Roman" pitchFamily="18" charset="0"/>
                <a:cs typeface="Times New Roman" pitchFamily="18" charset="0"/>
              </a:rPr>
              <a:t>•	снижение общих и временных затрат в результате повышения эффективности работы административного аппарата, лучшего использования человеческих ресурсов, оптимизации рабочего процесса, развития информационных </a:t>
            </a:r>
            <a:r>
              <a:rPr lang="ru-RU" sz="7000" dirty="0" smtClean="0">
                <a:latin typeface="Times New Roman" pitchFamily="18" charset="0"/>
                <a:cs typeface="Times New Roman" pitchFamily="18" charset="0"/>
              </a:rPr>
              <a:t>технологий </a:t>
            </a:r>
            <a:r>
              <a:rPr lang="ru-RU" sz="7000" dirty="0">
                <a:latin typeface="Times New Roman" pitchFamily="18" charset="0"/>
                <a:cs typeface="Times New Roman" pitchFamily="18" charset="0"/>
              </a:rPr>
              <a:t>и телекоммуникаций;</a:t>
            </a:r>
          </a:p>
          <a:p>
            <a:pPr algn="just"/>
            <a:r>
              <a:rPr lang="ru-RU" sz="7000" dirty="0">
                <a:latin typeface="Times New Roman" pitchFamily="18" charset="0"/>
                <a:cs typeface="Times New Roman" pitchFamily="18" charset="0"/>
              </a:rPr>
              <a:t>•	оказание эффективного содействия Всемирной торговой организации путем внедрения программы, ориентированной на постепенную переработку </a:t>
            </a:r>
            <a:r>
              <a:rPr lang="ru-RU" sz="7000" dirty="0" smtClean="0">
                <a:latin typeface="Times New Roman" pitchFamily="18" charset="0"/>
                <a:cs typeface="Times New Roman" pitchFamily="18" charset="0"/>
              </a:rPr>
              <a:t>технических </a:t>
            </a:r>
            <a:r>
              <a:rPr lang="ru-RU" sz="7000" dirty="0">
                <a:latin typeface="Times New Roman" pitchFamily="18" charset="0"/>
                <a:cs typeface="Times New Roman" pitchFamily="18" charset="0"/>
              </a:rPr>
              <a:t>условий на поставку товаров в стандарты ИСО;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ru-RU" dirty="0"/>
              <a:t>Перспективные задачи ИСО</a:t>
            </a:r>
          </a:p>
        </p:txBody>
      </p:sp>
    </p:spTree>
    <p:extLst>
      <p:ext uri="{BB962C8B-B14F-4D97-AF65-F5344CB8AC3E}">
        <p14:creationId xmlns:p14="http://schemas.microsoft.com/office/powerpoint/2010/main" val="11634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908720"/>
            <a:ext cx="8208911" cy="521744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стимулирование "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сомоподдерживающих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" элементов указанной выше программы: поощрение создания новых стандартов для промышленности, развитие взаимоотношений с ВТО на условиях оказания необходимой технической помощи. В частности, предполагается всячески способствовать включению требований к поставляемой продукции со стороны государств в международные стандарты ИСО, что должно положительно сказаться на признании оценки соответствия;</a:t>
            </a:r>
          </a:p>
          <a:p>
            <a:pPr algn="just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забота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о повышении качества деятельности по национальной стандартизации в развивающихся странах, где главное внимание уделяется выравниванию уровней стандартизации.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1" y="2132856"/>
            <a:ext cx="7668840" cy="3993307"/>
          </a:xfrm>
        </p:spPr>
        <p:txBody>
          <a:bodyPr>
            <a:noAutofit/>
          </a:bodyPr>
          <a:lstStyle/>
          <a:p>
            <a:pPr algn="just"/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Ключевым понятием серии ISO 14000 является понятие системы экологического менеджмента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организации (предприятии или компании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Поэтому центральным документом стандарта считается ISO 14001 - "Спецификации и руководство по использованию систем экологического менеджмента".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экологического менеджмента</a:t>
            </a:r>
          </a:p>
        </p:txBody>
      </p:sp>
    </p:spTree>
    <p:extLst>
      <p:ext uri="{BB962C8B-B14F-4D97-AF65-F5344CB8AC3E}">
        <p14:creationId xmlns:p14="http://schemas.microsoft.com/office/powerpoint/2010/main" val="467188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5" y="1628800"/>
            <a:ext cx="8280920" cy="47525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Основные требования,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которые предъявляет к организации ISO 14001, и соответствие которым означает, что организация имеет систему УООС, соответствующую этому стандарту, таковы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b="1" smtClean="0">
                <a:latin typeface="Times New Roman" pitchFamily="18" charset="0"/>
                <a:cs typeface="Times New Roman" pitchFamily="18" charset="0"/>
              </a:rPr>
              <a:t>1. Организация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должна выработать экологическую политику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специальный документ о намерениях и принципах организации, который должен служить основой для действий организации и определения экологических целей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Экологическая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политика должна соответствовать масштабу, природе и экологическим воздействиям, создаваемым деятельностью, продуктами и услугами компании. Экологическая политика, среди прочих, должна содержать заявления о стремлении к соответствию нормативам, а также к “постоянному улучшению” системы экологического менеджмента и к "предотвращению загрязнений". Документ должен быть доведен до сведения всех сотрудников организации и быть доступным общественности.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ru-RU" dirty="0"/>
              <a:t>Основные требования, </a:t>
            </a:r>
          </a:p>
        </p:txBody>
      </p:sp>
    </p:spTree>
    <p:extLst>
      <p:ext uri="{BB962C8B-B14F-4D97-AF65-F5344CB8AC3E}">
        <p14:creationId xmlns:p14="http://schemas.microsoft.com/office/powerpoint/2010/main" val="331069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2. Организация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должна выработать и соблюдать процедуры для определения значимых воздействий на окружающую среду (отметим, что здесь и в других местах стандарт говорит о воздействиях, связанных не только непосредственно с деятельностью организации, но и с ее продуктами и услугами).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7" y="476672"/>
            <a:ext cx="8424936" cy="5649491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Международная организация по стандартизации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– самая крупная и авторитетная из вышеназванных. Основная ее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сформулирована в Уставе ИСО: “…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содействие развитию стандартизации в мировом масштабе для обеспечения международного товарообмена и взаимопомощи, а также для расширения сотрудничества в областях интеллектуальной, научной, технической и экономической деятельности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 flipV="1">
            <a:off x="457200" y="29260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7" y="1772816"/>
            <a:ext cx="8496944" cy="4680520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 масштабе деятельности организации свидетельствуют следующие факты: свыше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30 тыс. экспертов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участвуют в технической работе, которая осуществляется в рамках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187 технических комитетов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576 подкомитетов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2057 рабочих групп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Ежегодно в разных странах мира проводятся более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800 заседаний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упомянутых выше технических органов.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834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2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Вопросы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информационной технологии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микропроцессорной техники – это объекты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совместных разработок ИСО/МЭК.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Основное назначение международных стандартов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– это создание на международном уровне единой методической основы для разработки новых и совершенствование действующих систем качества и их сертификации.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548680"/>
            <a:ext cx="8568952" cy="5577483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Международные стандарты ИСО не имеют статуса обязательных для всех стран-участниц.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Любая страна мира вправе применять или не применять их. Решение вопроса о применении международного стандарта ИСО связано в основном со степенью участия страны в международном разделении труда и состоянием ее внешней торговли.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российской системе стандартизации нашли применение около половины международных стандартов ИСО.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136903" cy="5649491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Международная организация по стандартизации создана в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1946 г. двадцатью пятью национальными организациями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 стандартизации. Фактически работа ее началась с 1947 г.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СССР был одним из основателей организации,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постоянным членом руководящих органов, дважды представитель Госстандарта избирался председателем организации.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Россия стала членом ИСО как правопреемник распавшегося государства.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</TotalTime>
  <Words>1603</Words>
  <Application>Microsoft Office PowerPoint</Application>
  <PresentationFormat>Экран (4:3)</PresentationFormat>
  <Paragraphs>108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Волна</vt:lpstr>
      <vt:lpstr>МЕЖДУНАРОДНАЯ СТАНДАРТИЗАЦИЯ  лекция №2</vt:lpstr>
      <vt:lpstr>Презентация PowerPoint</vt:lpstr>
      <vt:lpstr>Таких организаций три: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объекты стандартизации и количество стандартов (в % от общего числа)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Организационная структура.</vt:lpstr>
      <vt:lpstr>Генеральная ассамблея </vt:lpstr>
      <vt:lpstr>Совет </vt:lpstr>
      <vt:lpstr>Совету ИСО подчиняется семь комитетов:</vt:lpstr>
      <vt:lpstr>ПЛАКО </vt:lpstr>
      <vt:lpstr>СТАКО</vt:lpstr>
      <vt:lpstr>КАСКО </vt:lpstr>
      <vt:lpstr>ДЕВКО </vt:lpstr>
      <vt:lpstr>КОПОЛКО </vt:lpstr>
      <vt:lpstr>РЕМКО </vt:lpstr>
      <vt:lpstr>Схема разработки международного стандарта </vt:lpstr>
      <vt:lpstr>Стандарты ИСО </vt:lpstr>
      <vt:lpstr>Презентация PowerPoint</vt:lpstr>
      <vt:lpstr>Презентация PowerPoint</vt:lpstr>
      <vt:lpstr>Перспективные задачи ИСО</vt:lpstr>
      <vt:lpstr>Презентация PowerPoint</vt:lpstr>
      <vt:lpstr>Системы экологического менеджмента</vt:lpstr>
      <vt:lpstr>Основные требования,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МЕЖДУНАРОДНАЯ СТАНДАРТИЗАЦИЯ  лекция №2</dc:title>
  <dc:creator>Расписание</dc:creator>
  <cp:lastModifiedBy>Расписание</cp:lastModifiedBy>
  <cp:revision>31</cp:revision>
  <dcterms:created xsi:type="dcterms:W3CDTF">2020-09-19T01:40:10Z</dcterms:created>
  <dcterms:modified xsi:type="dcterms:W3CDTF">2020-09-20T23:19:01Z</dcterms:modified>
</cp:coreProperties>
</file>