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07"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11" r:id="rId54"/>
    <p:sldId id="308" r:id="rId55"/>
    <p:sldId id="310" r:id="rId56"/>
    <p:sldId id="309" r:id="rId5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22EE390C-879C-4C4C-A272-606113454589}" type="datetimeFigureOut">
              <a:rPr lang="ru-RU" smtClean="0"/>
              <a:pPr/>
              <a:t>22.10.2020</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D4B2DAA0-851B-4283-81F7-B59F50309B00}"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2EE390C-879C-4C4C-A272-606113454589}" type="datetimeFigureOut">
              <a:rPr lang="ru-RU" smtClean="0"/>
              <a:pPr/>
              <a:t>22.10.2020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4B2DAA0-851B-4283-81F7-B59F50309B0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2EE390C-879C-4C4C-A272-606113454589}" type="datetimeFigureOut">
              <a:rPr lang="ru-RU" smtClean="0"/>
              <a:pPr/>
              <a:t>22.10.2020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4B2DAA0-851B-4283-81F7-B59F50309B0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22EE390C-879C-4C4C-A272-606113454589}" type="datetimeFigureOut">
              <a:rPr lang="ru-RU" smtClean="0"/>
              <a:pPr/>
              <a:t>22.10.2020</a:t>
            </a:fld>
            <a:endParaRPr lang="ru-RU"/>
          </a:p>
        </p:txBody>
      </p:sp>
      <p:sp>
        <p:nvSpPr>
          <p:cNvPr id="9" name="Номер слайда 8"/>
          <p:cNvSpPr>
            <a:spLocks noGrp="1"/>
          </p:cNvSpPr>
          <p:nvPr>
            <p:ph type="sldNum" sz="quarter" idx="15"/>
          </p:nvPr>
        </p:nvSpPr>
        <p:spPr/>
        <p:txBody>
          <a:bodyPr rtlCol="0"/>
          <a:lstStyle/>
          <a:p>
            <a:fld id="{D4B2DAA0-851B-4283-81F7-B59F50309B00}" type="slidenum">
              <a:rPr lang="ru-RU" smtClean="0"/>
              <a:pPr/>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22EE390C-879C-4C4C-A272-606113454589}" type="datetimeFigureOut">
              <a:rPr lang="ru-RU" smtClean="0"/>
              <a:pPr/>
              <a:t>22.10.2020</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D4B2DAA0-851B-4283-81F7-B59F50309B00}"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22EE390C-879C-4C4C-A272-606113454589}" type="datetimeFigureOut">
              <a:rPr lang="ru-RU" smtClean="0"/>
              <a:pPr/>
              <a:t>22.10.2020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4B2DAA0-851B-4283-81F7-B59F50309B00}" type="slidenum">
              <a:rPr lang="ru-RU" smtClean="0"/>
              <a:pPr/>
              <a:t>‹#›</a:t>
            </a:fld>
            <a:endParaRPr lang="ru-RU"/>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22EE390C-879C-4C4C-A272-606113454589}" type="datetimeFigureOut">
              <a:rPr lang="ru-RU" smtClean="0"/>
              <a:pPr/>
              <a:t>22.10.2020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4B2DAA0-851B-4283-81F7-B59F50309B00}" type="slidenum">
              <a:rPr lang="ru-RU" smtClean="0"/>
              <a:pPr/>
              <a:t>‹#›</a:t>
            </a:fld>
            <a:endParaRPr lang="ru-RU"/>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22EE390C-879C-4C4C-A272-606113454589}" type="datetimeFigureOut">
              <a:rPr lang="ru-RU" smtClean="0"/>
              <a:pPr/>
              <a:t>22.10.2020</a:t>
            </a:fld>
            <a:endParaRPr lang="ru-RU"/>
          </a:p>
        </p:txBody>
      </p:sp>
      <p:sp>
        <p:nvSpPr>
          <p:cNvPr id="7" name="Номер слайда 6"/>
          <p:cNvSpPr>
            <a:spLocks noGrp="1"/>
          </p:cNvSpPr>
          <p:nvPr>
            <p:ph type="sldNum" sz="quarter" idx="11"/>
          </p:nvPr>
        </p:nvSpPr>
        <p:spPr/>
        <p:txBody>
          <a:bodyPr rtlCol="0"/>
          <a:lstStyle/>
          <a:p>
            <a:fld id="{D4B2DAA0-851B-4283-81F7-B59F50309B00}" type="slidenum">
              <a:rPr lang="ru-RU" smtClean="0"/>
              <a:pPr/>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2EE390C-879C-4C4C-A272-606113454589}" type="datetimeFigureOut">
              <a:rPr lang="ru-RU" smtClean="0"/>
              <a:pPr/>
              <a:t>22.10.2020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4B2DAA0-851B-4283-81F7-B59F50309B0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22EE390C-879C-4C4C-A272-606113454589}" type="datetimeFigureOut">
              <a:rPr lang="ru-RU" smtClean="0"/>
              <a:pPr/>
              <a:t>22.10.2020</a:t>
            </a:fld>
            <a:endParaRPr lang="ru-RU"/>
          </a:p>
        </p:txBody>
      </p:sp>
      <p:sp>
        <p:nvSpPr>
          <p:cNvPr id="22" name="Номер слайда 21"/>
          <p:cNvSpPr>
            <a:spLocks noGrp="1"/>
          </p:cNvSpPr>
          <p:nvPr>
            <p:ph type="sldNum" sz="quarter" idx="15"/>
          </p:nvPr>
        </p:nvSpPr>
        <p:spPr/>
        <p:txBody>
          <a:bodyPr rtlCol="0"/>
          <a:lstStyle/>
          <a:p>
            <a:fld id="{D4B2DAA0-851B-4283-81F7-B59F50309B00}" type="slidenum">
              <a:rPr lang="ru-RU" smtClean="0"/>
              <a:pPr/>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22EE390C-879C-4C4C-A272-606113454589}" type="datetimeFigureOut">
              <a:rPr lang="ru-RU" smtClean="0"/>
              <a:pPr/>
              <a:t>22.10.2020</a:t>
            </a:fld>
            <a:endParaRPr lang="ru-RU"/>
          </a:p>
        </p:txBody>
      </p:sp>
      <p:sp>
        <p:nvSpPr>
          <p:cNvPr id="18" name="Номер слайда 17"/>
          <p:cNvSpPr>
            <a:spLocks noGrp="1"/>
          </p:cNvSpPr>
          <p:nvPr>
            <p:ph type="sldNum" sz="quarter" idx="11"/>
          </p:nvPr>
        </p:nvSpPr>
        <p:spPr/>
        <p:txBody>
          <a:bodyPr rtlCol="0"/>
          <a:lstStyle/>
          <a:p>
            <a:fld id="{D4B2DAA0-851B-4283-81F7-B59F50309B00}" type="slidenum">
              <a:rPr lang="ru-RU" smtClean="0"/>
              <a:pPr/>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2EE390C-879C-4C4C-A272-606113454589}" type="datetimeFigureOut">
              <a:rPr lang="ru-RU" smtClean="0"/>
              <a:pPr/>
              <a:t>22.10.2020</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4B2DAA0-851B-4283-81F7-B59F50309B0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131840" y="1556792"/>
            <a:ext cx="5544616" cy="3168352"/>
          </a:xfrm>
        </p:spPr>
        <p:txBody>
          <a:bodyPr>
            <a:normAutofit/>
          </a:bodyPr>
          <a:lstStyle/>
          <a:p>
            <a:pPr algn="ctr"/>
            <a:r>
              <a:rPr lang="ru-RU" dirty="0" smtClean="0"/>
              <a:t>Правовое обеспечение информационных технологий</a:t>
            </a:r>
            <a:endParaRPr lang="ru-RU" dirty="0"/>
          </a:p>
        </p:txBody>
      </p:sp>
      <p:sp>
        <p:nvSpPr>
          <p:cNvPr id="3" name="Подзаголовок 2"/>
          <p:cNvSpPr>
            <a:spLocks noGrp="1"/>
          </p:cNvSpPr>
          <p:nvPr>
            <p:ph type="subTitle" idx="1"/>
          </p:nvPr>
        </p:nvSpPr>
        <p:spPr>
          <a:xfrm>
            <a:off x="3354442" y="5013176"/>
            <a:ext cx="5114778" cy="720080"/>
          </a:xfrm>
        </p:spPr>
        <p:txBody>
          <a:bodyPr/>
          <a:lstStyle/>
          <a:p>
            <a:r>
              <a:rPr lang="ru-RU" dirty="0" smtClean="0"/>
              <a:t>Лекция №4</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lgn="just"/>
            <a:r>
              <a:rPr lang="ru-RU" sz="2800" b="1" dirty="0" smtClean="0">
                <a:latin typeface="Times New Roman" pitchFamily="18" charset="0"/>
                <a:cs typeface="Times New Roman" pitchFamily="18" charset="0"/>
              </a:rPr>
              <a:t>система защиты государственной тайны</a:t>
            </a:r>
            <a:r>
              <a:rPr lang="ru-RU" sz="2800" dirty="0" smtClean="0">
                <a:latin typeface="Times New Roman" pitchFamily="18" charset="0"/>
                <a:cs typeface="Times New Roman" pitchFamily="18" charset="0"/>
              </a:rPr>
              <a:t> — совокупность органов защиты государственной тайны, используемых ими средств и методов защиты сведений, составляющих государственную тайну, и их носителей, а также мероприятий, проводимых в этих целях;</a:t>
            </a:r>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lgn="just"/>
            <a:r>
              <a:rPr lang="ru-RU" sz="2800" b="1" dirty="0" smtClean="0">
                <a:latin typeface="Times New Roman" pitchFamily="18" charset="0"/>
                <a:cs typeface="Times New Roman" pitchFamily="18" charset="0"/>
              </a:rPr>
              <a:t>доступ к сведениям, составляющим государственную тайну</a:t>
            </a:r>
            <a:r>
              <a:rPr lang="ru-RU" sz="2800" dirty="0" smtClean="0">
                <a:latin typeface="Times New Roman" pitchFamily="18" charset="0"/>
                <a:cs typeface="Times New Roman" pitchFamily="18" charset="0"/>
              </a:rPr>
              <a:t> — санкционированное полномочным должностным лицом ознакомление конкретного лица со сведениями, составляющими государственную тайну;</a:t>
            </a:r>
          </a:p>
          <a:p>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lgn="just"/>
            <a:r>
              <a:rPr lang="ru-RU" sz="2800" b="1" dirty="0" smtClean="0">
                <a:latin typeface="Times New Roman" pitchFamily="18" charset="0"/>
                <a:cs typeface="Times New Roman" pitchFamily="18" charset="0"/>
              </a:rPr>
              <a:t>гриф секретности</a:t>
            </a:r>
            <a:r>
              <a:rPr lang="ru-RU" sz="2800" dirty="0" smtClean="0">
                <a:latin typeface="Times New Roman" pitchFamily="18" charset="0"/>
                <a:cs typeface="Times New Roman" pitchFamily="18" charset="0"/>
              </a:rPr>
              <a:t> — реквизиты, свидетельствующие о степени секретности сведений, содержащихся в их носителе, проставляемые на самом носителе и (или) в сопроводительной документации на него;</a:t>
            </a:r>
          </a:p>
          <a:p>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lgn="just"/>
            <a:r>
              <a:rPr lang="ru-RU" sz="2800" b="1" dirty="0" smtClean="0">
                <a:latin typeface="Times New Roman" pitchFamily="18" charset="0"/>
                <a:cs typeface="Times New Roman" pitchFamily="18" charset="0"/>
              </a:rPr>
              <a:t>средства защиты информации</a:t>
            </a:r>
            <a:r>
              <a:rPr lang="ru-RU" sz="2800" dirty="0" smtClean="0">
                <a:latin typeface="Times New Roman" pitchFamily="18" charset="0"/>
                <a:cs typeface="Times New Roman" pitchFamily="18" charset="0"/>
              </a:rPr>
              <a:t> — технические, криптографические, программные и другие средства, предназначенные для защиты сведений, составляющих государственную тайну, средства, в которых они реализованы, а также средства контроля эффективности защиты информации.</a:t>
            </a:r>
          </a:p>
          <a:p>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Основные задачи системы защиты информации</a:t>
            </a:r>
            <a:endParaRPr lang="ru-RU" dirty="0"/>
          </a:p>
        </p:txBody>
      </p:sp>
      <p:sp>
        <p:nvSpPr>
          <p:cNvPr id="3" name="Содержимое 2"/>
          <p:cNvSpPr>
            <a:spLocks noGrp="1"/>
          </p:cNvSpPr>
          <p:nvPr>
            <p:ph sz="quarter" idx="1"/>
          </p:nvPr>
        </p:nvSpPr>
        <p:spPr/>
        <p:txBody>
          <a:bodyPr>
            <a:normAutofit lnSpcReduction="10000"/>
          </a:bodyPr>
          <a:lstStyle/>
          <a:p>
            <a:pPr lvl="0" algn="just"/>
            <a:r>
              <a:rPr lang="ru-RU" sz="2800" dirty="0" smtClean="0">
                <a:latin typeface="Times New Roman" pitchFamily="18" charset="0"/>
                <a:cs typeface="Times New Roman" pitchFamily="18" charset="0"/>
              </a:rPr>
              <a:t>предотвращение утечки, хищения, утраты, несанкционированного уничтожения, искажения, модификации (подделки), несанкционированного копирования, блокирования информации и т.п., вмешательства в информацию и информационные системы;</a:t>
            </a:r>
          </a:p>
          <a:p>
            <a:pPr lvl="0" algn="just"/>
            <a:r>
              <a:rPr lang="ru-RU" sz="2800" dirty="0" smtClean="0">
                <a:latin typeface="Times New Roman" pitchFamily="18" charset="0"/>
                <a:cs typeface="Times New Roman" pitchFamily="18" charset="0"/>
              </a:rPr>
              <a:t>сохранение полноты, достоверности, целостности информации, ее массивов и программ обработки данных, установленных собственником или уполномоченным им лицом;</a:t>
            </a:r>
          </a:p>
          <a:p>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lgn="just"/>
            <a:r>
              <a:rPr lang="ru-RU" sz="2800" dirty="0" smtClean="0">
                <a:latin typeface="Times New Roman" pitchFamily="18" charset="0"/>
                <a:cs typeface="Times New Roman" pitchFamily="18" charset="0"/>
              </a:rPr>
              <a:t>сохранение возможности управления процессом обработки, пользования информацией в соответствии с условиями, установленными собственником или владельцем информации;</a:t>
            </a:r>
          </a:p>
          <a:p>
            <a:pPr lvl="0" algn="just"/>
            <a:r>
              <a:rPr lang="ru-RU" sz="2800" dirty="0" smtClean="0">
                <a:latin typeface="Times New Roman" pitchFamily="18" charset="0"/>
                <a:cs typeface="Times New Roman" pitchFamily="18" charset="0"/>
              </a:rPr>
              <a:t>обеспечение конституционных прав граждан на сохранение личной тайны и конфиденциальности персональной информации, накапливаемой в банках данных;</a:t>
            </a:r>
          </a:p>
          <a:p>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normAutofit/>
          </a:bodyPr>
          <a:lstStyle/>
          <a:p>
            <a:pPr lvl="0" algn="just"/>
            <a:r>
              <a:rPr lang="ru-RU" sz="2800" dirty="0" smtClean="0">
                <a:latin typeface="Times New Roman" pitchFamily="18" charset="0"/>
                <a:cs typeface="Times New Roman" pitchFamily="18" charset="0"/>
              </a:rPr>
              <a:t>сохранение секретности или конфиденциальности информации в соответствии с правилами, установленными действующим законодательством и другими законодательными или нормативными актами;</a:t>
            </a:r>
          </a:p>
          <a:p>
            <a:pPr algn="just"/>
            <a:r>
              <a:rPr lang="ru-RU" sz="2800" dirty="0" smtClean="0">
                <a:latin typeface="Times New Roman" pitchFamily="18" charset="0"/>
                <a:cs typeface="Times New Roman" pitchFamily="18" charset="0"/>
              </a:rPr>
              <a:t>соблюдение прав авторов программно-информационной продукции, используемой в информационных системах</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92696"/>
            <a:ext cx="7239000" cy="3096344"/>
          </a:xfrm>
        </p:spPr>
        <p:txBody>
          <a:bodyPr>
            <a:normAutofit/>
          </a:bodyPr>
          <a:lstStyle/>
          <a:p>
            <a:pPr algn="ctr"/>
            <a:r>
              <a:rPr lang="ru-RU" dirty="0" smtClean="0"/>
              <a:t>Закон определяет:</a:t>
            </a:r>
            <a:br>
              <a:rPr lang="ru-RU" dirty="0" smtClean="0"/>
            </a:br>
            <a:r>
              <a:rPr lang="ru-RU" dirty="0" smtClean="0"/>
              <a:t>информационные ресурсы делятся на </a:t>
            </a:r>
            <a:r>
              <a:rPr lang="ru-RU" u="sng" dirty="0" smtClean="0"/>
              <a:t>государственные</a:t>
            </a:r>
            <a:r>
              <a:rPr lang="ru-RU" dirty="0" smtClean="0"/>
              <a:t> и </a:t>
            </a:r>
            <a:r>
              <a:rPr lang="ru-RU" u="sng" dirty="0" smtClean="0"/>
              <a:t>негосударственные</a:t>
            </a:r>
            <a:r>
              <a:rPr lang="ru-RU" dirty="0" smtClean="0"/>
              <a:t> </a:t>
            </a:r>
            <a:br>
              <a:rPr lang="ru-RU" dirty="0" smtClean="0"/>
            </a:br>
            <a:r>
              <a:rPr lang="ru-RU" dirty="0" smtClean="0"/>
              <a:t>(ст. 6, ч. 1).</a:t>
            </a:r>
            <a:br>
              <a:rPr lang="ru-RU" dirty="0" smtClean="0"/>
            </a:br>
            <a:endParaRPr lang="ru-RU" dirty="0"/>
          </a:p>
        </p:txBody>
      </p:sp>
      <p:sp>
        <p:nvSpPr>
          <p:cNvPr id="3" name="Содержимое 2"/>
          <p:cNvSpPr>
            <a:spLocks noGrp="1"/>
          </p:cNvSpPr>
          <p:nvPr>
            <p:ph sz="quarter" idx="1"/>
          </p:nvPr>
        </p:nvSpPr>
        <p:spPr>
          <a:xfrm>
            <a:off x="457200" y="3789040"/>
            <a:ext cx="7239000" cy="2666696"/>
          </a:xfrm>
        </p:spPr>
        <p:txBody>
          <a:bodyPr>
            <a:normAutofit/>
          </a:bodyPr>
          <a:lstStyle/>
          <a:p>
            <a:r>
              <a:rPr lang="ru-RU" sz="2800" dirty="0" smtClean="0">
                <a:latin typeface="Times New Roman" pitchFamily="18" charset="0"/>
                <a:cs typeface="Times New Roman" pitchFamily="18" charset="0"/>
              </a:rPr>
              <a:t>государственные информационные ресурсы являются открытыми и общедоступными</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172856"/>
          </a:xfrm>
        </p:spPr>
        <p:txBody>
          <a:bodyPr>
            <a:normAutofit/>
          </a:bodyPr>
          <a:lstStyle/>
          <a:p>
            <a:r>
              <a:rPr lang="ru-RU" dirty="0" smtClean="0"/>
              <a:t>Закон определяет пять категории государственных информационных ресурсов:</a:t>
            </a:r>
            <a:br>
              <a:rPr lang="ru-RU" dirty="0" smtClean="0"/>
            </a:br>
            <a:endParaRPr lang="ru-RU" dirty="0"/>
          </a:p>
        </p:txBody>
      </p:sp>
      <p:sp>
        <p:nvSpPr>
          <p:cNvPr id="3" name="Содержимое 2"/>
          <p:cNvSpPr>
            <a:spLocks noGrp="1"/>
          </p:cNvSpPr>
          <p:nvPr>
            <p:ph sz="quarter" idx="1"/>
          </p:nvPr>
        </p:nvSpPr>
        <p:spPr>
          <a:xfrm>
            <a:off x="457200" y="1988840"/>
            <a:ext cx="7239000" cy="4869160"/>
          </a:xfrm>
        </p:spPr>
        <p:txBody>
          <a:bodyPr>
            <a:normAutofit/>
          </a:bodyPr>
          <a:lstStyle/>
          <a:p>
            <a:pPr lvl="0"/>
            <a:r>
              <a:rPr lang="ru-RU" sz="2800" dirty="0" smtClean="0">
                <a:latin typeface="Times New Roman" pitchFamily="18" charset="0"/>
                <a:cs typeface="Times New Roman" pitchFamily="18" charset="0"/>
              </a:rPr>
              <a:t>открытая общедоступная информация во всех областях знаний и деятельности;</a:t>
            </a:r>
          </a:p>
          <a:p>
            <a:pPr lvl="0"/>
            <a:r>
              <a:rPr lang="ru-RU" sz="2800" dirty="0" smtClean="0">
                <a:latin typeface="Times New Roman" pitchFamily="18" charset="0"/>
                <a:cs typeface="Times New Roman" pitchFamily="18" charset="0"/>
              </a:rPr>
              <a:t>информация с ограниченным доступом:</a:t>
            </a:r>
          </a:p>
          <a:p>
            <a:pPr lvl="0"/>
            <a:r>
              <a:rPr lang="ru-RU" sz="2800" dirty="0" smtClean="0">
                <a:latin typeface="Times New Roman" pitchFamily="18" charset="0"/>
                <a:cs typeface="Times New Roman" pitchFamily="18" charset="0"/>
              </a:rPr>
              <a:t>информация, отнесенная к государственной тайне;</a:t>
            </a:r>
          </a:p>
          <a:p>
            <a:pPr lvl="0"/>
            <a:r>
              <a:rPr lang="ru-RU" sz="2800" dirty="0" smtClean="0">
                <a:latin typeface="Times New Roman" pitchFamily="18" charset="0"/>
                <a:cs typeface="Times New Roman" pitchFamily="18" charset="0"/>
              </a:rPr>
              <a:t>конфиденциальная информация;</a:t>
            </a:r>
          </a:p>
          <a:p>
            <a:pPr lvl="0"/>
            <a:r>
              <a:rPr lang="ru-RU" sz="2800" dirty="0" smtClean="0">
                <a:latin typeface="Times New Roman" pitchFamily="18" charset="0"/>
                <a:cs typeface="Times New Roman" pitchFamily="18" charset="0"/>
              </a:rPr>
              <a:t>персональные данные о гражданах (относятся к категории конфиденциальной информации, но регламентируются отдельным законом).</a:t>
            </a:r>
          </a:p>
          <a:p>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748920"/>
          </a:xfrm>
        </p:spPr>
        <p:txBody>
          <a:bodyPr>
            <a:normAutofit/>
          </a:bodyPr>
          <a:lstStyle/>
          <a:p>
            <a:r>
              <a:rPr lang="ru-RU" dirty="0" smtClean="0"/>
              <a:t>Ответственность за нарушения в сфере информационной безопасности</a:t>
            </a:r>
            <a:br>
              <a:rPr lang="ru-RU" dirty="0" smtClean="0"/>
            </a:br>
            <a:endParaRPr lang="ru-RU" dirty="0"/>
          </a:p>
        </p:txBody>
      </p:sp>
      <p:sp>
        <p:nvSpPr>
          <p:cNvPr id="3" name="Содержимое 2"/>
          <p:cNvSpPr>
            <a:spLocks noGrp="1"/>
          </p:cNvSpPr>
          <p:nvPr>
            <p:ph sz="quarter" idx="1"/>
          </p:nvPr>
        </p:nvSpPr>
        <p:spPr>
          <a:xfrm>
            <a:off x="457200" y="2708920"/>
            <a:ext cx="7239000" cy="3746816"/>
          </a:xfrm>
        </p:spPr>
        <p:txBody>
          <a:bodyPr/>
          <a:lstStyle/>
          <a:p>
            <a:r>
              <a:rPr lang="ru-RU" sz="2800" dirty="0" smtClean="0">
                <a:latin typeface="Times New Roman" pitchFamily="18" charset="0"/>
                <a:cs typeface="Times New Roman" pitchFamily="18" charset="0"/>
              </a:rPr>
              <a:t>Основными документами в этом направлении являются:</a:t>
            </a:r>
          </a:p>
          <a:p>
            <a:pPr>
              <a:buNone/>
            </a:pPr>
            <a:r>
              <a:rPr lang="ru-RU" sz="2800" dirty="0" smtClean="0">
                <a:latin typeface="Times New Roman" pitchFamily="18" charset="0"/>
                <a:cs typeface="Times New Roman" pitchFamily="18" charset="0"/>
              </a:rPr>
              <a:t>-</a:t>
            </a:r>
            <a:r>
              <a:rPr lang="ru-RU" sz="2800" u="sng" dirty="0" smtClean="0">
                <a:latin typeface="Times New Roman" pitchFamily="18" charset="0"/>
                <a:cs typeface="Times New Roman" pitchFamily="18" charset="0"/>
              </a:rPr>
              <a:t>Уголовный кодекс Российской Федерации;</a:t>
            </a:r>
          </a:p>
          <a:p>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457200" y="260648"/>
            <a:ext cx="7239000" cy="59392"/>
          </a:xfrm>
        </p:spPr>
        <p:txBody>
          <a:bodyPr>
            <a:normAutofit fontScale="90000"/>
          </a:bodyPr>
          <a:lstStyle/>
          <a:p>
            <a:endParaRPr lang="ru-RU" dirty="0"/>
          </a:p>
        </p:txBody>
      </p:sp>
      <p:sp>
        <p:nvSpPr>
          <p:cNvPr id="3" name="Содержимое 2"/>
          <p:cNvSpPr>
            <a:spLocks noGrp="1"/>
          </p:cNvSpPr>
          <p:nvPr>
            <p:ph sz="quarter" idx="1"/>
          </p:nvPr>
        </p:nvSpPr>
        <p:spPr>
          <a:xfrm>
            <a:off x="457200" y="908720"/>
            <a:ext cx="7239000" cy="5547016"/>
          </a:xfrm>
        </p:spPr>
        <p:txBody>
          <a:bodyPr>
            <a:normAutofit/>
          </a:bodyPr>
          <a:lstStyle/>
          <a:p>
            <a:pPr algn="just"/>
            <a:r>
              <a:rPr lang="ru-RU" sz="2800" u="sng" dirty="0" smtClean="0">
                <a:latin typeface="Times New Roman" pitchFamily="18" charset="0"/>
                <a:cs typeface="Times New Roman" pitchFamily="18" charset="0"/>
              </a:rPr>
              <a:t>В результате стремительного развития информационных технологий </a:t>
            </a:r>
            <a:r>
              <a:rPr lang="ru-RU" sz="2800" dirty="0" smtClean="0">
                <a:latin typeface="Times New Roman" pitchFamily="18" charset="0"/>
                <a:cs typeface="Times New Roman" pitchFamily="18" charset="0"/>
              </a:rPr>
              <a:t>и их применения в различных сферах нашей жизни человечество вошло в новую эру информатизации, когда компьютер является необходимым инструментом в самых различных сферах жизнедеятельности человека. </a:t>
            </a:r>
            <a:r>
              <a:rPr lang="ru-RU" sz="2800" u="sng" dirty="0" smtClean="0">
                <a:latin typeface="Times New Roman" pitchFamily="18" charset="0"/>
                <a:cs typeface="Times New Roman" pitchFamily="18" charset="0"/>
              </a:rPr>
              <a:t>Углубляется зависимость человека, да и общества в целом, от компьютерных и информационных систем</a:t>
            </a:r>
            <a:r>
              <a:rPr lang="ru-RU" sz="2800" dirty="0" smtClean="0">
                <a:latin typeface="Times New Roman" pitchFamily="18" charset="0"/>
                <a:cs typeface="Times New Roman" pitchFamily="18" charset="0"/>
              </a:rPr>
              <a:t>. </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172856"/>
          </a:xfrm>
        </p:spPr>
        <p:txBody>
          <a:bodyPr>
            <a:normAutofit/>
          </a:bodyPr>
          <a:lstStyle/>
          <a:p>
            <a:r>
              <a:rPr lang="ru-RU" dirty="0" smtClean="0"/>
              <a:t>вопросам безопасности информации посвящены следующие главы и статьи:</a:t>
            </a:r>
            <a:br>
              <a:rPr lang="ru-RU" dirty="0" smtClean="0"/>
            </a:br>
            <a:endParaRPr lang="ru-RU" dirty="0"/>
          </a:p>
        </p:txBody>
      </p:sp>
      <p:sp>
        <p:nvSpPr>
          <p:cNvPr id="3" name="Содержимое 2"/>
          <p:cNvSpPr>
            <a:spLocks noGrp="1"/>
          </p:cNvSpPr>
          <p:nvPr>
            <p:ph sz="quarter" idx="1"/>
          </p:nvPr>
        </p:nvSpPr>
        <p:spPr>
          <a:xfrm>
            <a:off x="457200" y="2132856"/>
            <a:ext cx="7239000" cy="4322880"/>
          </a:xfrm>
        </p:spPr>
        <p:txBody>
          <a:bodyPr/>
          <a:lstStyle/>
          <a:p>
            <a:pPr lvl="0" algn="just"/>
            <a:r>
              <a:rPr lang="ru-RU" sz="2800" dirty="0" smtClean="0">
                <a:latin typeface="Times New Roman" pitchFamily="18" charset="0"/>
                <a:cs typeface="Times New Roman" pitchFamily="18" charset="0"/>
              </a:rPr>
              <a:t>Статья 138. Нарушение тайны переписки, телефонных переговоров, почтовых, телеграфных или иных сообщений</a:t>
            </a:r>
          </a:p>
          <a:p>
            <a:pPr lvl="0" algn="just"/>
            <a:r>
              <a:rPr lang="ru-RU" sz="2800" dirty="0" smtClean="0">
                <a:latin typeface="Times New Roman" pitchFamily="18" charset="0"/>
                <a:cs typeface="Times New Roman" pitchFamily="18" charset="0"/>
              </a:rPr>
              <a:t>Статья 140. Отказ в предоставлении гражданину информации</a:t>
            </a:r>
          </a:p>
          <a:p>
            <a:pPr lvl="0" algn="just"/>
            <a:r>
              <a:rPr lang="ru-RU" sz="2800" dirty="0" smtClean="0">
                <a:latin typeface="Times New Roman" pitchFamily="18" charset="0"/>
                <a:cs typeface="Times New Roman" pitchFamily="18" charset="0"/>
              </a:rPr>
              <a:t>Статья 183. Незаконное получение и разглашение сведений, составляющих коммерческую или банковскую тайну</a:t>
            </a:r>
          </a:p>
          <a:p>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r>
              <a:rPr lang="ru-RU" sz="2800" dirty="0" smtClean="0">
                <a:latin typeface="Times New Roman" pitchFamily="18" charset="0"/>
                <a:cs typeface="Times New Roman" pitchFamily="18" charset="0"/>
              </a:rPr>
              <a:t>Статья 237. Сокрытие информации об обстоятельствах, создающих опасность для жизни и здоровья людей</a:t>
            </a:r>
          </a:p>
          <a:p>
            <a:pPr lvl="0"/>
            <a:r>
              <a:rPr lang="ru-RU" sz="2800" dirty="0" smtClean="0">
                <a:latin typeface="Times New Roman" pitchFamily="18" charset="0"/>
                <a:cs typeface="Times New Roman" pitchFamily="18" charset="0"/>
              </a:rPr>
              <a:t>Статья 283. Разглашение государственной тайны</a:t>
            </a:r>
          </a:p>
          <a:p>
            <a:pPr lvl="0"/>
            <a:r>
              <a:rPr lang="ru-RU" sz="2800" dirty="0" smtClean="0">
                <a:latin typeface="Times New Roman" pitchFamily="18" charset="0"/>
                <a:cs typeface="Times New Roman" pitchFamily="18" charset="0"/>
              </a:rPr>
              <a:t>Статья 284. Утрата документов, содержащих государственную тайну</a:t>
            </a:r>
          </a:p>
          <a:p>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algn="just"/>
            <a:r>
              <a:rPr lang="ru-RU" sz="2800" b="1" dirty="0" smtClean="0">
                <a:latin typeface="Times New Roman" pitchFamily="18" charset="0"/>
                <a:cs typeface="Times New Roman" pitchFamily="18" charset="0"/>
              </a:rPr>
              <a:t>Особое внимание уделяется компьютерным преступлениям</a:t>
            </a:r>
            <a:r>
              <a:rPr lang="ru-RU" sz="2800" dirty="0" smtClean="0">
                <a:latin typeface="Times New Roman" pitchFamily="18" charset="0"/>
                <a:cs typeface="Times New Roman" pitchFamily="18" charset="0"/>
              </a:rPr>
              <a:t>, ответственность за которые предусмотрена в специальной 28 главе кодекса </a:t>
            </a:r>
            <a:r>
              <a:rPr lang="ru-RU" sz="2800" u="sng" dirty="0" smtClean="0">
                <a:latin typeface="Times New Roman" pitchFamily="18" charset="0"/>
                <a:cs typeface="Times New Roman" pitchFamily="18" charset="0"/>
              </a:rPr>
              <a:t>«Преступления в сфере компьютерной информации». </a:t>
            </a:r>
            <a:r>
              <a:rPr lang="ru-RU" sz="2800" dirty="0" smtClean="0">
                <a:latin typeface="Times New Roman" pitchFamily="18" charset="0"/>
                <a:cs typeface="Times New Roman" pitchFamily="18" charset="0"/>
              </a:rPr>
              <a:t>Глава 28 включает следующие статьи:</a:t>
            </a:r>
          </a:p>
          <a:p>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1956832"/>
          </a:xfrm>
        </p:spPr>
        <p:txBody>
          <a:bodyPr>
            <a:normAutofit/>
          </a:bodyPr>
          <a:lstStyle/>
          <a:p>
            <a:pPr lvl="0"/>
            <a:r>
              <a:rPr lang="ru-RU" dirty="0" smtClean="0"/>
              <a:t>Статья 272. Неправомерный доступ к компьютерной информации</a:t>
            </a:r>
            <a:br>
              <a:rPr lang="ru-RU" dirty="0" smtClean="0"/>
            </a:br>
            <a:endParaRPr lang="ru-RU" dirty="0"/>
          </a:p>
        </p:txBody>
      </p:sp>
      <p:sp>
        <p:nvSpPr>
          <p:cNvPr id="3" name="Содержимое 2"/>
          <p:cNvSpPr>
            <a:spLocks noGrp="1"/>
          </p:cNvSpPr>
          <p:nvPr>
            <p:ph sz="quarter" idx="1"/>
          </p:nvPr>
        </p:nvSpPr>
        <p:spPr>
          <a:xfrm>
            <a:off x="323528" y="1844824"/>
            <a:ext cx="7560840" cy="5013176"/>
          </a:xfrm>
        </p:spPr>
        <p:txBody>
          <a:bodyPr>
            <a:normAutofit fontScale="85000" lnSpcReduction="20000"/>
          </a:bodyPr>
          <a:lstStyle/>
          <a:p>
            <a:pPr lvl="0" algn="just"/>
            <a:r>
              <a:rPr lang="ru-RU" sz="3000" dirty="0" smtClean="0">
                <a:latin typeface="Times New Roman" pitchFamily="18" charset="0"/>
                <a:cs typeface="Times New Roman" pitchFamily="18" charset="0"/>
              </a:rPr>
              <a:t>Неправомерный доступ к охраняемой законом компьютерной информации, то есть информации на машинном носителе, в электронно-вычислительной машине (ЭВМ), системе ЭВМ или их сети, если это деяние повлекло уничтожение, блокирование, модификацию либо копирование информации, нарушение работы ЭВМ, системы ЭВМ или их сети, — наказывается штрафом в размере от двухсот до пятисот минимальных размеров оплаты труда или в размере заработной платы или иного дохода осужденного за период от двух до пяти месяцев, либо исправительными работами на срок от шести месяцев до одного года, либо лишением свободы на срок до двух лет.</a:t>
            </a:r>
          </a:p>
          <a:p>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3036952"/>
          </a:xfrm>
        </p:spPr>
        <p:txBody>
          <a:bodyPr>
            <a:normAutofit/>
          </a:bodyPr>
          <a:lstStyle/>
          <a:p>
            <a:pPr lvl="0"/>
            <a:r>
              <a:rPr lang="ru-RU" dirty="0" smtClean="0"/>
              <a:t>Статья 273. Создание, использование и распространение вредоносных программ для ЭВМ</a:t>
            </a:r>
            <a:br>
              <a:rPr lang="ru-RU" dirty="0" smtClean="0"/>
            </a:br>
            <a:endParaRPr lang="ru-RU" dirty="0"/>
          </a:p>
        </p:txBody>
      </p:sp>
      <p:sp>
        <p:nvSpPr>
          <p:cNvPr id="3" name="Содержимое 2"/>
          <p:cNvSpPr>
            <a:spLocks noGrp="1"/>
          </p:cNvSpPr>
          <p:nvPr>
            <p:ph sz="quarter" idx="1"/>
          </p:nvPr>
        </p:nvSpPr>
        <p:spPr>
          <a:xfrm>
            <a:off x="0" y="2996952"/>
            <a:ext cx="8028384" cy="3861048"/>
          </a:xfrm>
        </p:spPr>
        <p:txBody>
          <a:bodyPr>
            <a:normAutofit fontScale="92500"/>
          </a:bodyPr>
          <a:lstStyle/>
          <a:p>
            <a:pPr algn="just"/>
            <a:r>
              <a:rPr lang="ru-RU" dirty="0" smtClean="0">
                <a:latin typeface="Times New Roman" pitchFamily="18" charset="0"/>
                <a:cs typeface="Times New Roman" pitchFamily="18" charset="0"/>
              </a:rPr>
              <a:t>Создание программ для ЭВМ или внесение изменений в существующие программы, заведомо приводящих к несанкционированному уничтожению, блокированию, модификации либо копированию информации, нарушению работы ЭВМ, системы ЭВМ или их сети, а равно использование либо распространение таких программ или машинных носителей с такими программами, — наказывается лишением свободы на срок до трех лет со штрафом в размере от двухсот до пятисот минимальных размеров оплаты труда или в размере заработной платы или иного дохода осужденного за период от двух до пяти месяцев</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1884824"/>
          </a:xfrm>
        </p:spPr>
        <p:txBody>
          <a:bodyPr>
            <a:normAutofit fontScale="90000"/>
          </a:bodyPr>
          <a:lstStyle/>
          <a:p>
            <a:pPr lvl="0"/>
            <a:r>
              <a:rPr lang="ru-RU" dirty="0" smtClean="0"/>
              <a:t>Статья 274. Нарушение правил эксплуатации ЭВМ, системы ЭВМ или их сети</a:t>
            </a:r>
            <a:br>
              <a:rPr lang="ru-RU" dirty="0" smtClean="0"/>
            </a:br>
            <a:endParaRPr lang="ru-RU" dirty="0"/>
          </a:p>
        </p:txBody>
      </p:sp>
      <p:sp>
        <p:nvSpPr>
          <p:cNvPr id="3" name="Содержимое 2"/>
          <p:cNvSpPr>
            <a:spLocks noGrp="1"/>
          </p:cNvSpPr>
          <p:nvPr>
            <p:ph sz="quarter" idx="1"/>
          </p:nvPr>
        </p:nvSpPr>
        <p:spPr>
          <a:xfrm>
            <a:off x="0" y="2060848"/>
            <a:ext cx="7956376" cy="4464496"/>
          </a:xfrm>
        </p:spPr>
        <p:txBody>
          <a:bodyPr>
            <a:normAutofit fontScale="92500" lnSpcReduction="20000"/>
          </a:bodyPr>
          <a:lstStyle/>
          <a:p>
            <a:pPr lvl="0" algn="just"/>
            <a:r>
              <a:rPr lang="ru-RU" sz="3000" dirty="0" smtClean="0">
                <a:latin typeface="Times New Roman" pitchFamily="18" charset="0"/>
                <a:cs typeface="Times New Roman" pitchFamily="18" charset="0"/>
              </a:rPr>
              <a:t>Нарушение правил эксплуатации ЭВМ, системы ЭВМ или их сети лицом, имеющим доступ к ЭВМ, системе ЭВМ или их сети, повлекшее уничтожение, блокирование или модификацию охраняемой законом информации ЭВМ, если это деяние причинило существенный вред, — наказывается лишением права занимать определенные должности или заниматься определенной деятельностью на срок до пяти лет, либо обязательными работами на срок от ста восьмидесяти до двухсот сорока часов, либо ограничением свободы на срок до двух лет.</a:t>
            </a:r>
          </a:p>
          <a:p>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1812816"/>
          </a:xfrm>
        </p:spPr>
        <p:txBody>
          <a:bodyPr>
            <a:normAutofit fontScale="90000"/>
          </a:bodyPr>
          <a:lstStyle/>
          <a:p>
            <a:r>
              <a:rPr lang="ru-RU" dirty="0" smtClean="0"/>
              <a:t>ИНФОРМАЦИОННОЕ ПРАВО</a:t>
            </a:r>
            <a:r>
              <a:rPr lang="sah-RU" dirty="0" smtClean="0"/>
              <a:t>.</a:t>
            </a:r>
            <a:r>
              <a:rPr lang="sah-RU" i="1" dirty="0" smtClean="0"/>
              <a:t> СЕРТИФИКАЦИЯ ИНФОРМАЦИОННЫХ СИСТЕМ</a:t>
            </a:r>
            <a:r>
              <a:rPr lang="ru-RU" dirty="0" smtClean="0"/>
              <a:t/>
            </a:r>
            <a:br>
              <a:rPr lang="ru-RU" dirty="0" smtClean="0"/>
            </a:br>
            <a:endParaRPr lang="ru-RU" dirty="0"/>
          </a:p>
        </p:txBody>
      </p:sp>
      <p:sp>
        <p:nvSpPr>
          <p:cNvPr id="3" name="Содержимое 2"/>
          <p:cNvSpPr>
            <a:spLocks noGrp="1"/>
          </p:cNvSpPr>
          <p:nvPr>
            <p:ph sz="quarter" idx="1"/>
          </p:nvPr>
        </p:nvSpPr>
        <p:spPr>
          <a:xfrm>
            <a:off x="457200" y="1988840"/>
            <a:ext cx="7239000" cy="4466896"/>
          </a:xfrm>
        </p:spPr>
        <p:txBody>
          <a:bodyPr/>
          <a:lstStyle/>
          <a:p>
            <a:pPr algn="just"/>
            <a:r>
              <a:rPr lang="ru-RU" sz="2800" dirty="0" smtClean="0">
                <a:latin typeface="Times New Roman" pitchFamily="18" charset="0"/>
                <a:cs typeface="Times New Roman" pitchFamily="18" charset="0"/>
              </a:rPr>
              <a:t>Правовая охрана программ для ЭВМ и баз данных впервые в полном объёме введена в Российской Федерации Законом РФ «О правовой охране программ для электронных вычислительных машин и баз данных», который вступил в силу в 1992 году.</a:t>
            </a:r>
          </a:p>
          <a:p>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28640"/>
          </a:xfrm>
        </p:spPr>
        <p:txBody>
          <a:bodyPr>
            <a:normAutofit fontScale="90000"/>
          </a:bodyPr>
          <a:lstStyle/>
          <a:p>
            <a:endParaRPr lang="ru-RU" dirty="0"/>
          </a:p>
        </p:txBody>
      </p:sp>
      <p:sp>
        <p:nvSpPr>
          <p:cNvPr id="3" name="Содержимое 2"/>
          <p:cNvSpPr>
            <a:spLocks noGrp="1"/>
          </p:cNvSpPr>
          <p:nvPr>
            <p:ph sz="quarter" idx="1"/>
          </p:nvPr>
        </p:nvSpPr>
        <p:spPr>
          <a:xfrm>
            <a:off x="457200" y="620688"/>
            <a:ext cx="7239000" cy="5835048"/>
          </a:xfrm>
        </p:spPr>
        <p:txBody>
          <a:bodyPr>
            <a:normAutofit/>
          </a:bodyPr>
          <a:lstStyle/>
          <a:p>
            <a:pPr algn="just"/>
            <a:r>
              <a:rPr lang="ru-RU" sz="2800" dirty="0" smtClean="0">
                <a:latin typeface="Times New Roman" pitchFamily="18" charset="0"/>
                <a:cs typeface="Times New Roman" pitchFamily="18" charset="0"/>
              </a:rPr>
              <a:t>Предоставляемая настоящим законом </a:t>
            </a:r>
            <a:r>
              <a:rPr lang="ru-RU" sz="2800" u="sng" dirty="0" smtClean="0">
                <a:latin typeface="Times New Roman" pitchFamily="18" charset="0"/>
                <a:cs typeface="Times New Roman" pitchFamily="18" charset="0"/>
              </a:rPr>
              <a:t>правовая охрана распространяется на все виды программ для ЭВМ (в том числе на операционные системы и программные комплексы), которые могут быть выражены на любом языке и в любой форме, включая исходный текст на языке программирования и машинный код. </a:t>
            </a:r>
            <a:r>
              <a:rPr lang="ru-RU" sz="2800" dirty="0" smtClean="0">
                <a:latin typeface="Times New Roman" pitchFamily="18" charset="0"/>
                <a:cs typeface="Times New Roman" pitchFamily="18" charset="0"/>
              </a:rPr>
              <a:t>Однако правовая охрана не распространяется на идеи и принципы, лежащие в основе программы для ЭВМ. В том числе на идеи  и принципы организации интерфейса и алгоритма</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algn="just"/>
            <a:r>
              <a:rPr lang="ru-RU" sz="2800" dirty="0" smtClean="0">
                <a:latin typeface="Times New Roman" pitchFamily="18" charset="0"/>
                <a:cs typeface="Times New Roman" pitchFamily="18" charset="0"/>
              </a:rPr>
              <a:t>Для признания и осуществления авторского права на программы для ЭВМ не требуется её регистрация в какой-либо организации. Авторское право на программы для ЭВМ возникает автоматически при их создании.</a:t>
            </a:r>
          </a:p>
          <a:p>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156632"/>
          </a:xfrm>
        </p:spPr>
        <p:txBody>
          <a:bodyPr>
            <a:normAutofit fontScale="90000"/>
          </a:bodyPr>
          <a:lstStyle/>
          <a:p>
            <a:endParaRPr lang="ru-RU" dirty="0"/>
          </a:p>
        </p:txBody>
      </p:sp>
      <p:sp>
        <p:nvSpPr>
          <p:cNvPr id="3" name="Содержимое 2"/>
          <p:cNvSpPr>
            <a:spLocks noGrp="1"/>
          </p:cNvSpPr>
          <p:nvPr>
            <p:ph sz="quarter" idx="1"/>
          </p:nvPr>
        </p:nvSpPr>
        <p:spPr>
          <a:xfrm>
            <a:off x="457200" y="1700808"/>
            <a:ext cx="7239000" cy="4754928"/>
          </a:xfrm>
        </p:spPr>
        <p:txBody>
          <a:bodyPr>
            <a:normAutofit/>
          </a:bodyPr>
          <a:lstStyle/>
          <a:p>
            <a:pPr marL="0" indent="633413" algn="just">
              <a:buNone/>
            </a:pPr>
            <a:r>
              <a:rPr lang="ru-RU" sz="2800" dirty="0" smtClean="0">
                <a:latin typeface="Times New Roman" pitchFamily="18" charset="0"/>
                <a:cs typeface="Times New Roman" pitchFamily="18" charset="0"/>
              </a:rPr>
              <a:t>Для оповещения с своих правах разработчик программы может. Начиная с первого выпуска в свет программы, использовать знак охраны авторского права, состоящий из трёх элементов:</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300648"/>
          </a:xfrm>
        </p:spPr>
        <p:txBody>
          <a:bodyPr>
            <a:normAutofit fontScale="90000"/>
          </a:bodyPr>
          <a:lstStyle/>
          <a:p>
            <a:endParaRPr lang="ru-RU" dirty="0"/>
          </a:p>
        </p:txBody>
      </p:sp>
      <p:sp>
        <p:nvSpPr>
          <p:cNvPr id="3" name="Содержимое 2"/>
          <p:cNvSpPr>
            <a:spLocks noGrp="1"/>
          </p:cNvSpPr>
          <p:nvPr>
            <p:ph sz="quarter" idx="1"/>
          </p:nvPr>
        </p:nvSpPr>
        <p:spPr>
          <a:xfrm>
            <a:off x="457200" y="1124744"/>
            <a:ext cx="7239000" cy="5330992"/>
          </a:xfrm>
        </p:spPr>
        <p:txBody>
          <a:bodyPr>
            <a:noAutofit/>
          </a:bodyPr>
          <a:lstStyle/>
          <a:p>
            <a:pPr algn="just"/>
            <a:r>
              <a:rPr lang="ru-RU" sz="2800" dirty="0" smtClean="0">
                <a:latin typeface="Times New Roman" pitchFamily="18" charset="0"/>
                <a:cs typeface="Times New Roman" pitchFamily="18" charset="0"/>
              </a:rPr>
              <a:t>Однако </a:t>
            </a:r>
            <a:r>
              <a:rPr lang="ru-RU" sz="2800" u="sng" dirty="0" smtClean="0">
                <a:latin typeface="Times New Roman" pitchFamily="18" charset="0"/>
                <a:cs typeface="Times New Roman" pitchFamily="18" charset="0"/>
              </a:rPr>
              <a:t>правонарушения, тем или иным образом связанные с компьютером</a:t>
            </a:r>
            <a:r>
              <a:rPr lang="ru-RU" sz="2800" dirty="0" smtClean="0">
                <a:latin typeface="Times New Roman" pitchFamily="18" charset="0"/>
                <a:cs typeface="Times New Roman" pitchFamily="18" charset="0"/>
              </a:rPr>
              <a:t>, ущемление интересов пользователей и распространение заведомо ложной и другой опасной информации </a:t>
            </a:r>
            <a:r>
              <a:rPr lang="ru-RU" sz="2800" u="sng" dirty="0" smtClean="0">
                <a:latin typeface="Times New Roman" pitchFamily="18" charset="0"/>
                <a:cs typeface="Times New Roman" pitchFamily="18" charset="0"/>
              </a:rPr>
              <a:t>создают серьезную угрозу безопасности  информационной  системы. </a:t>
            </a:r>
          </a:p>
          <a:p>
            <a:pPr algn="just"/>
            <a:r>
              <a:rPr lang="ru-RU" sz="2800" u="sng" dirty="0" smtClean="0">
                <a:latin typeface="Times New Roman" pitchFamily="18" charset="0"/>
                <a:cs typeface="Times New Roman" pitchFamily="18" charset="0"/>
              </a:rPr>
              <a:t>Компьютерная преступность в сфере информационных технологий становится одним из наиболее распространенных видов правонарушений. </a:t>
            </a:r>
            <a:endParaRPr lang="ru-RU" sz="28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lgn="just"/>
            <a:r>
              <a:rPr lang="ru-RU" dirty="0" smtClean="0">
                <a:latin typeface="Times New Roman" pitchFamily="18" charset="0"/>
                <a:cs typeface="Times New Roman" pitchFamily="18" charset="0"/>
              </a:rPr>
              <a:t>буквы С в окружности или круглых скобках ©;</a:t>
            </a:r>
          </a:p>
          <a:p>
            <a:pPr lvl="0" algn="just"/>
            <a:r>
              <a:rPr lang="ru-RU" dirty="0" smtClean="0">
                <a:latin typeface="Times New Roman" pitchFamily="18" charset="0"/>
                <a:cs typeface="Times New Roman" pitchFamily="18" charset="0"/>
              </a:rPr>
              <a:t>наименования (имени) правообладателя;</a:t>
            </a:r>
          </a:p>
          <a:p>
            <a:pPr lvl="0" algn="just"/>
            <a:r>
              <a:rPr lang="ru-RU" dirty="0" smtClean="0">
                <a:latin typeface="Times New Roman" pitchFamily="18" charset="0"/>
                <a:cs typeface="Times New Roman" pitchFamily="18" charset="0"/>
              </a:rPr>
              <a:t>года первого выпуска программы в свет.</a:t>
            </a:r>
          </a:p>
          <a:p>
            <a:pPr algn="just"/>
            <a:endParaRPr lang="ru-RU" dirty="0" smtClean="0">
              <a:latin typeface="Times New Roman" pitchFamily="18" charset="0"/>
              <a:cs typeface="Times New Roman" pitchFamily="18" charset="0"/>
            </a:endParaRPr>
          </a:p>
          <a:p>
            <a:pPr marL="0" indent="539750" algn="just">
              <a:buNone/>
            </a:pPr>
            <a:r>
              <a:rPr lang="ru-RU" dirty="0" smtClean="0">
                <a:latin typeface="Times New Roman" pitchFamily="18" charset="0"/>
                <a:cs typeface="Times New Roman" pitchFamily="18" charset="0"/>
              </a:rPr>
              <a:t>Например, знак охраны авторских прав на текстовый редактор </a:t>
            </a:r>
            <a:r>
              <a:rPr lang="en-US" dirty="0" smtClean="0">
                <a:latin typeface="Times New Roman" pitchFamily="18" charset="0"/>
                <a:cs typeface="Times New Roman" pitchFamily="18" charset="0"/>
              </a:rPr>
              <a:t>Word</a:t>
            </a:r>
            <a:r>
              <a:rPr lang="ru-RU" dirty="0" smtClean="0">
                <a:latin typeface="Times New Roman" pitchFamily="18" charset="0"/>
                <a:cs typeface="Times New Roman" pitchFamily="18" charset="0"/>
              </a:rPr>
              <a:t> выглядит следующим образом:</a:t>
            </a:r>
          </a:p>
          <a:p>
            <a:pPr algn="just">
              <a:buNone/>
            </a:pPr>
            <a:r>
              <a:rPr lang="ru-RU" b="1" dirty="0" smtClean="0">
                <a:latin typeface="Times New Roman" pitchFamily="18" charset="0"/>
                <a:cs typeface="Times New Roman" pitchFamily="18" charset="0"/>
              </a:rPr>
              <a:t>© Корпорация </a:t>
            </a:r>
            <a:r>
              <a:rPr lang="en-US" b="1" dirty="0" smtClean="0">
                <a:latin typeface="Times New Roman" pitchFamily="18" charset="0"/>
                <a:cs typeface="Times New Roman" pitchFamily="18" charset="0"/>
              </a:rPr>
              <a:t>Microsoft</a:t>
            </a:r>
            <a:r>
              <a:rPr lang="ru-RU" b="1" dirty="0" smtClean="0">
                <a:latin typeface="Times New Roman" pitchFamily="18" charset="0"/>
                <a:cs typeface="Times New Roman" pitchFamily="18" charset="0"/>
              </a:rPr>
              <a:t>, 1993-1997.</a:t>
            </a:r>
          </a:p>
          <a:p>
            <a:endParaRPr lang="ru-RU" dirty="0" smtClean="0"/>
          </a:p>
          <a:p>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normAutofit/>
          </a:bodyPr>
          <a:lstStyle/>
          <a:p>
            <a:pPr algn="just"/>
            <a:r>
              <a:rPr lang="ru-RU" sz="2800" dirty="0" smtClean="0">
                <a:latin typeface="Times New Roman" pitchFamily="18" charset="0"/>
                <a:cs typeface="Times New Roman" pitchFamily="18" charset="0"/>
              </a:rPr>
              <a:t>Автору программы принадлежит исключительное право осуществлять воспроизведение и распространение программы любыми способами, а также модификацию программы.</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28640"/>
          </a:xfrm>
        </p:spPr>
        <p:txBody>
          <a:bodyPr>
            <a:normAutofit fontScale="90000"/>
          </a:bodyPr>
          <a:lstStyle/>
          <a:p>
            <a:endParaRPr lang="ru-RU" dirty="0"/>
          </a:p>
        </p:txBody>
      </p:sp>
      <p:sp>
        <p:nvSpPr>
          <p:cNvPr id="3" name="Содержимое 2"/>
          <p:cNvSpPr>
            <a:spLocks noGrp="1"/>
          </p:cNvSpPr>
          <p:nvPr>
            <p:ph sz="quarter" idx="1"/>
          </p:nvPr>
        </p:nvSpPr>
        <p:spPr>
          <a:xfrm>
            <a:off x="457200" y="764704"/>
            <a:ext cx="7239000" cy="5691032"/>
          </a:xfrm>
        </p:spPr>
        <p:txBody>
          <a:bodyPr>
            <a:normAutofit/>
          </a:bodyPr>
          <a:lstStyle/>
          <a:p>
            <a:pPr algn="just"/>
            <a:r>
              <a:rPr lang="ru-RU" sz="2800" dirty="0" smtClean="0">
                <a:latin typeface="Times New Roman" pitchFamily="18" charset="0"/>
                <a:cs typeface="Times New Roman" pitchFamily="18" charset="0"/>
              </a:rPr>
              <a:t>Организация или пользователь, правомерно владеющий экземпляром программы (купивший лицензию на её использование), </a:t>
            </a:r>
            <a:r>
              <a:rPr lang="ru-RU" sz="2800" u="sng" dirty="0" smtClean="0">
                <a:latin typeface="Times New Roman" pitchFamily="18" charset="0"/>
                <a:cs typeface="Times New Roman" pitchFamily="18" charset="0"/>
              </a:rPr>
              <a:t>вправе без получения дополнительного разрешения разработчика осуществлять любые действия, связанные с функционированием программы, в том числе её запись и хранение в памяти ЭВМ</a:t>
            </a:r>
            <a:r>
              <a:rPr lang="ru-RU" sz="2800" dirty="0" smtClean="0">
                <a:latin typeface="Times New Roman" pitchFamily="18" charset="0"/>
                <a:cs typeface="Times New Roman" pitchFamily="18" charset="0"/>
              </a:rPr>
              <a:t>. Запись и хранение в памяти ЭВМ допускаются в отношении одной ЭВМ или одного пользователя в сети, если другое не предусмотрено договором с разработчиком</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4624"/>
          </a:xfrm>
        </p:spPr>
        <p:txBody>
          <a:bodyPr>
            <a:normAutofit fontScale="90000"/>
          </a:bodyPr>
          <a:lstStyle/>
          <a:p>
            <a:endParaRPr lang="ru-RU" dirty="0"/>
          </a:p>
        </p:txBody>
      </p:sp>
      <p:sp>
        <p:nvSpPr>
          <p:cNvPr id="3" name="Содержимое 2"/>
          <p:cNvSpPr>
            <a:spLocks noGrp="1"/>
          </p:cNvSpPr>
          <p:nvPr>
            <p:ph sz="quarter" idx="1"/>
          </p:nvPr>
        </p:nvSpPr>
        <p:spPr>
          <a:xfrm>
            <a:off x="457200" y="692696"/>
            <a:ext cx="7239000" cy="5763040"/>
          </a:xfrm>
        </p:spPr>
        <p:txBody>
          <a:bodyPr>
            <a:normAutofit/>
          </a:bodyPr>
          <a:lstStyle/>
          <a:p>
            <a:pPr algn="just"/>
            <a:r>
              <a:rPr lang="ru-RU" sz="2800" dirty="0" smtClean="0">
                <a:latin typeface="Times New Roman" pitchFamily="18" charset="0"/>
                <a:cs typeface="Times New Roman" pitchFamily="18" charset="0"/>
              </a:rPr>
              <a:t>Необходимо знать и выполнять существующие законы, запрещающие нелегальное копирование и использование лицензионного программного обеспечения. В отношении организаций или пользователей, которые нарушают авторские права, </a:t>
            </a:r>
            <a:r>
              <a:rPr lang="ru-RU" sz="2800" u="sng" dirty="0" smtClean="0">
                <a:latin typeface="Times New Roman" pitchFamily="18" charset="0"/>
                <a:cs typeface="Times New Roman" pitchFamily="18" charset="0"/>
              </a:rPr>
              <a:t>разработчик может потребовать возмещение причиненных убытков и выплаты нарушителем компенсации в определяемой по усмотрению суда сумме от 5000-кратного до 50000-кратного размера минимальной месячной оплаты труда.</a:t>
            </a:r>
          </a:p>
          <a:p>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1308760"/>
          </a:xfrm>
        </p:spPr>
        <p:txBody>
          <a:bodyPr>
            <a:normAutofit fontScale="90000"/>
          </a:bodyPr>
          <a:lstStyle/>
          <a:p>
            <a:r>
              <a:rPr lang="ru-RU" dirty="0" smtClean="0"/>
              <a:t>Сертификация информационных систем</a:t>
            </a:r>
            <a:br>
              <a:rPr lang="ru-RU" dirty="0" smtClean="0"/>
            </a:br>
            <a:endParaRPr lang="ru-RU" dirty="0"/>
          </a:p>
        </p:txBody>
      </p:sp>
      <p:sp>
        <p:nvSpPr>
          <p:cNvPr id="3" name="Содержимое 2"/>
          <p:cNvSpPr>
            <a:spLocks noGrp="1"/>
          </p:cNvSpPr>
          <p:nvPr>
            <p:ph sz="quarter" idx="1"/>
          </p:nvPr>
        </p:nvSpPr>
        <p:spPr>
          <a:xfrm>
            <a:off x="457200" y="1556792"/>
            <a:ext cx="7239000" cy="4898944"/>
          </a:xfrm>
        </p:spPr>
        <p:txBody>
          <a:bodyPr/>
          <a:lstStyle/>
          <a:p>
            <a:pPr algn="just"/>
            <a:r>
              <a:rPr lang="ru-RU" sz="2800" dirty="0" smtClean="0">
                <a:latin typeface="Times New Roman" pitchFamily="18" charset="0"/>
                <a:cs typeface="Times New Roman" pitchFamily="18" charset="0"/>
              </a:rPr>
              <a:t>При сертификации в Системе используют следующие нормативные документы: национальные, международные и межгосударственные стандарты; стандарты организаций; технические условия; отраслевые нормы; методические рекомендации и другие документы, заявленные организацией, проходящей сертификацию</a:t>
            </a:r>
            <a:r>
              <a:rPr lang="ru-RU" dirty="0" smtClean="0"/>
              <a:t>.</a:t>
            </a:r>
          </a:p>
          <a:p>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1524784"/>
          </a:xfrm>
        </p:spPr>
        <p:txBody>
          <a:bodyPr>
            <a:normAutofit/>
          </a:bodyPr>
          <a:lstStyle/>
          <a:p>
            <a:r>
              <a:rPr lang="ru-RU" dirty="0" smtClean="0"/>
              <a:t>Порядок проведения сертификации информационных систем</a:t>
            </a:r>
            <a:endParaRPr lang="ru-RU" dirty="0"/>
          </a:p>
        </p:txBody>
      </p:sp>
      <p:sp>
        <p:nvSpPr>
          <p:cNvPr id="3" name="Содержимое 2"/>
          <p:cNvSpPr>
            <a:spLocks noGrp="1"/>
          </p:cNvSpPr>
          <p:nvPr>
            <p:ph sz="quarter" idx="1"/>
          </p:nvPr>
        </p:nvSpPr>
        <p:spPr>
          <a:xfrm>
            <a:off x="457200" y="2060848"/>
            <a:ext cx="7239000" cy="4394888"/>
          </a:xfrm>
        </p:spPr>
        <p:txBody>
          <a:bodyPr/>
          <a:lstStyle/>
          <a:p>
            <a:pPr algn="just"/>
            <a:r>
              <a:rPr lang="ru-RU" sz="2800" dirty="0" smtClean="0">
                <a:latin typeface="Times New Roman" pitchFamily="18" charset="0"/>
                <a:cs typeface="Times New Roman" pitchFamily="18" charset="0"/>
              </a:rPr>
              <a:t>Для проведения сертификации информационных систем разработчик или потребитель, использующий информационные системы (далее - заявитель) должен направить письменно заявку на ее проведение в Орган по сертификации Системы.</a:t>
            </a:r>
          </a:p>
          <a:p>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algn="just"/>
            <a:r>
              <a:rPr lang="ru-RU" sz="2800" dirty="0" smtClean="0">
                <a:latin typeface="Times New Roman" pitchFamily="18" charset="0"/>
                <a:cs typeface="Times New Roman" pitchFamily="18" charset="0"/>
              </a:rPr>
              <a:t>Заявка на сертификацию должна включать в себя основную информацию о заявителе, разработчике информационной системы, информационной системе. В случае указания в заявке неточных, неполных или недостоверных данных Орган по сертификации имеет право отклонить заявку</a:t>
            </a:r>
            <a:r>
              <a:rPr lang="ru-RU" dirty="0" smtClean="0"/>
              <a:t>.</a:t>
            </a:r>
          </a:p>
          <a:p>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300648"/>
          </a:xfrm>
        </p:spPr>
        <p:txBody>
          <a:bodyPr>
            <a:normAutofit fontScale="90000"/>
          </a:bodyPr>
          <a:lstStyle/>
          <a:p>
            <a:endParaRPr lang="ru-RU" dirty="0"/>
          </a:p>
        </p:txBody>
      </p:sp>
      <p:sp>
        <p:nvSpPr>
          <p:cNvPr id="3" name="Содержимое 2"/>
          <p:cNvSpPr>
            <a:spLocks noGrp="1"/>
          </p:cNvSpPr>
          <p:nvPr>
            <p:ph sz="quarter" idx="1"/>
          </p:nvPr>
        </p:nvSpPr>
        <p:spPr>
          <a:xfrm>
            <a:off x="457200" y="1124744"/>
            <a:ext cx="7239000" cy="5330992"/>
          </a:xfrm>
        </p:spPr>
        <p:txBody>
          <a:bodyPr>
            <a:normAutofit fontScale="92500" lnSpcReduction="20000"/>
          </a:bodyPr>
          <a:lstStyle/>
          <a:p>
            <a:pPr marL="0" indent="633413" algn="just">
              <a:buNone/>
            </a:pPr>
            <a:r>
              <a:rPr lang="ru-RU" sz="2800" u="sng" dirty="0" smtClean="0">
                <a:latin typeface="Times New Roman" pitchFamily="18" charset="0"/>
                <a:cs typeface="Times New Roman" pitchFamily="18" charset="0"/>
              </a:rPr>
              <a:t>Вместе с заявкой необходимо предоставить в орган по сертификации следующие обязательные документы и материалы;</a:t>
            </a:r>
          </a:p>
          <a:p>
            <a:pPr lvl="0"/>
            <a:r>
              <a:rPr lang="ru-RU" sz="3000" dirty="0" smtClean="0">
                <a:latin typeface="Times New Roman" pitchFamily="18" charset="0"/>
                <a:cs typeface="Times New Roman" pitchFamily="18" charset="0"/>
              </a:rPr>
              <a:t>письменное   подтверждение   согласия   с   процедурой   сертификации,    подписанное</a:t>
            </a:r>
            <a:br>
              <a:rPr lang="ru-RU" sz="3000" dirty="0" smtClean="0">
                <a:latin typeface="Times New Roman" pitchFamily="18" charset="0"/>
                <a:cs typeface="Times New Roman" pitchFamily="18" charset="0"/>
              </a:rPr>
            </a:br>
            <a:r>
              <a:rPr lang="ru-RU" sz="3000" dirty="0" smtClean="0">
                <a:latin typeface="Times New Roman" pitchFamily="18" charset="0"/>
                <a:cs typeface="Times New Roman" pitchFamily="18" charset="0"/>
              </a:rPr>
              <a:t>руководителем организации-заявителя (заявителем);</a:t>
            </a:r>
          </a:p>
          <a:p>
            <a:pPr lvl="0"/>
            <a:r>
              <a:rPr lang="ru-RU" sz="3000" dirty="0" smtClean="0">
                <a:latin typeface="Times New Roman" pitchFamily="18" charset="0"/>
                <a:cs typeface="Times New Roman" pitchFamily="18" charset="0"/>
              </a:rPr>
              <a:t>письменное согласие от организации, разработавшей программный продукт (в случае,</a:t>
            </a:r>
            <a:br>
              <a:rPr lang="ru-RU" sz="3000" dirty="0" smtClean="0">
                <a:latin typeface="Times New Roman" pitchFamily="18" charset="0"/>
                <a:cs typeface="Times New Roman" pitchFamily="18" charset="0"/>
              </a:rPr>
            </a:br>
            <a:r>
              <a:rPr lang="ru-RU" sz="3000" dirty="0" smtClean="0">
                <a:latin typeface="Times New Roman" pitchFamily="18" charset="0"/>
                <a:cs typeface="Times New Roman" pitchFamily="18" charset="0"/>
              </a:rPr>
              <a:t>если   заявка    подана   от   имени   организации    эксплуатирующей   или    продающей</a:t>
            </a:r>
            <a:br>
              <a:rPr lang="ru-RU" sz="3000" dirty="0" smtClean="0">
                <a:latin typeface="Times New Roman" pitchFamily="18" charset="0"/>
                <a:cs typeface="Times New Roman" pitchFamily="18" charset="0"/>
              </a:rPr>
            </a:br>
            <a:r>
              <a:rPr lang="ru-RU" sz="3000" dirty="0" smtClean="0">
                <a:latin typeface="Times New Roman" pitchFamily="18" charset="0"/>
                <a:cs typeface="Times New Roman" pitchFamily="18" charset="0"/>
              </a:rPr>
              <a:t>программный продукт);</a:t>
            </a:r>
          </a:p>
          <a:p>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28640"/>
          </a:xfrm>
        </p:spPr>
        <p:txBody>
          <a:bodyPr>
            <a:normAutofit fontScale="90000"/>
          </a:bodyPr>
          <a:lstStyle/>
          <a:p>
            <a:endParaRPr lang="ru-RU" dirty="0"/>
          </a:p>
        </p:txBody>
      </p:sp>
      <p:sp>
        <p:nvSpPr>
          <p:cNvPr id="3" name="Содержимое 2"/>
          <p:cNvSpPr>
            <a:spLocks noGrp="1"/>
          </p:cNvSpPr>
          <p:nvPr>
            <p:ph sz="quarter" idx="1"/>
          </p:nvPr>
        </p:nvSpPr>
        <p:spPr>
          <a:xfrm>
            <a:off x="457200" y="980728"/>
            <a:ext cx="7239000" cy="5475008"/>
          </a:xfrm>
        </p:spPr>
        <p:txBody>
          <a:bodyPr>
            <a:normAutofit/>
          </a:bodyPr>
          <a:lstStyle/>
          <a:p>
            <a:pPr lvl="0"/>
            <a:r>
              <a:rPr lang="ru-RU" sz="2800" dirty="0" smtClean="0">
                <a:latin typeface="Times New Roman" pitchFamily="18" charset="0"/>
                <a:cs typeface="Times New Roman" pitchFamily="18" charset="0"/>
              </a:rPr>
              <a:t>«Техническое задание» по ГОСТ 19.201-78;</a:t>
            </a:r>
          </a:p>
          <a:p>
            <a:pPr lvl="0"/>
            <a:r>
              <a:rPr lang="ru-RU" sz="2800" dirty="0" smtClean="0">
                <a:latin typeface="Times New Roman" pitchFamily="18" charset="0"/>
                <a:cs typeface="Times New Roman" pitchFamily="18" charset="0"/>
              </a:rPr>
              <a:t>«Спецификация» по ГОСТ 19.202-78;</a:t>
            </a:r>
          </a:p>
          <a:p>
            <a:pPr lvl="0"/>
            <a:r>
              <a:rPr lang="ru-RU" sz="2800" dirty="0" smtClean="0">
                <a:latin typeface="Times New Roman" pitchFamily="18" charset="0"/>
                <a:cs typeface="Times New Roman" pitchFamily="18" charset="0"/>
              </a:rPr>
              <a:t>«Описание программы» по ГОСТ 19.402-78;</a:t>
            </a:r>
          </a:p>
          <a:p>
            <a:pPr lvl="0"/>
            <a:r>
              <a:rPr lang="ru-RU" sz="2800" dirty="0" smtClean="0">
                <a:latin typeface="Times New Roman" pitchFamily="18" charset="0"/>
                <a:cs typeface="Times New Roman" pitchFamily="18" charset="0"/>
              </a:rPr>
              <a:t>«Описание применения» по ГОСТ 19.502-78;</a:t>
            </a:r>
          </a:p>
          <a:p>
            <a:pPr lvl="0"/>
            <a:r>
              <a:rPr lang="ru-RU" sz="2800" dirty="0" smtClean="0">
                <a:latin typeface="Times New Roman" pitchFamily="18" charset="0"/>
                <a:cs typeface="Times New Roman" pitchFamily="18" charset="0"/>
              </a:rPr>
              <a:t>«Руководство пользователя» по РД 50-34.698-90;</a:t>
            </a:r>
          </a:p>
          <a:p>
            <a:pPr lvl="0"/>
            <a:r>
              <a:rPr lang="ru-RU" sz="2800" dirty="0" smtClean="0">
                <a:latin typeface="Times New Roman" pitchFamily="18" charset="0"/>
                <a:cs typeface="Times New Roman" pitchFamily="18" charset="0"/>
              </a:rPr>
              <a:t>«Программа и методика испытаний» по ГОСТ 19.301-79;</a:t>
            </a:r>
          </a:p>
          <a:p>
            <a:pPr lvl="0"/>
            <a:r>
              <a:rPr lang="ru-RU" sz="2800" dirty="0" smtClean="0">
                <a:latin typeface="Times New Roman" pitchFamily="18" charset="0"/>
                <a:cs typeface="Times New Roman" pitchFamily="18" charset="0"/>
              </a:rPr>
              <a:t>акт проведения испытаний;</a:t>
            </a:r>
          </a:p>
          <a:p>
            <a:endParaRPr lang="ru-RU"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28640"/>
          </a:xfrm>
        </p:spPr>
        <p:txBody>
          <a:bodyPr>
            <a:normAutofit fontScale="90000"/>
          </a:bodyPr>
          <a:lstStyle/>
          <a:p>
            <a:endParaRPr lang="ru-RU" dirty="0"/>
          </a:p>
        </p:txBody>
      </p:sp>
      <p:sp>
        <p:nvSpPr>
          <p:cNvPr id="3" name="Содержимое 2"/>
          <p:cNvSpPr>
            <a:spLocks noGrp="1"/>
          </p:cNvSpPr>
          <p:nvPr>
            <p:ph sz="quarter" idx="1"/>
          </p:nvPr>
        </p:nvSpPr>
        <p:spPr>
          <a:xfrm>
            <a:off x="457200" y="404664"/>
            <a:ext cx="7239000" cy="6051072"/>
          </a:xfrm>
        </p:spPr>
        <p:txBody>
          <a:bodyPr>
            <a:noAutofit/>
          </a:bodyPr>
          <a:lstStyle/>
          <a:p>
            <a:pPr lvl="0"/>
            <a:r>
              <a:rPr lang="ru-RU" sz="2400" dirty="0" smtClean="0">
                <a:latin typeface="Times New Roman" pitchFamily="18" charset="0"/>
                <a:cs typeface="Times New Roman" pitchFamily="18" charset="0"/>
              </a:rPr>
              <a:t>две дистрибутивные копии программного средства на дискетах 3,5" или компакт дисках.</a:t>
            </a:r>
            <a:br>
              <a:rPr lang="ru-RU" sz="2400" dirty="0" smtClean="0">
                <a:latin typeface="Times New Roman" pitchFamily="18" charset="0"/>
                <a:cs typeface="Times New Roman" pitchFamily="18" charset="0"/>
              </a:rPr>
            </a:br>
            <a:r>
              <a:rPr lang="ru-RU" sz="2400" dirty="0" smtClean="0">
                <a:latin typeface="Times New Roman" pitchFamily="18" charset="0"/>
                <a:cs typeface="Times New Roman" pitchFamily="18" charset="0"/>
              </a:rPr>
              <a:t>Дистрибутивы должны сопровождаться отпечатанным списком файлов, записанных на</a:t>
            </a:r>
            <a:br>
              <a:rPr lang="ru-RU" sz="2400" dirty="0" smtClean="0">
                <a:latin typeface="Times New Roman" pitchFamily="18" charset="0"/>
                <a:cs typeface="Times New Roman" pitchFamily="18" charset="0"/>
              </a:rPr>
            </a:br>
            <a:r>
              <a:rPr lang="ru-RU" sz="2400" dirty="0" smtClean="0">
                <a:latin typeface="Times New Roman" pitchFamily="18" charset="0"/>
                <a:cs typeface="Times New Roman" pitchFamily="18" charset="0"/>
              </a:rPr>
              <a:t>дискетах и компакт дисках, в списке должны быть указаны объем файлов, дата и время</a:t>
            </a:r>
            <a:br>
              <a:rPr lang="ru-RU" sz="2400" dirty="0" smtClean="0">
                <a:latin typeface="Times New Roman" pitchFamily="18" charset="0"/>
                <a:cs typeface="Times New Roman" pitchFamily="18" charset="0"/>
              </a:rPr>
            </a:br>
            <a:r>
              <a:rPr lang="ru-RU" sz="2400" dirty="0" smtClean="0">
                <a:latin typeface="Times New Roman" pitchFamily="18" charset="0"/>
                <a:cs typeface="Times New Roman" pitchFamily="18" charset="0"/>
              </a:rPr>
              <a:t>их создания;</a:t>
            </a:r>
          </a:p>
          <a:p>
            <a:pPr lvl="0"/>
            <a:r>
              <a:rPr lang="ru-RU" sz="2400" dirty="0" smtClean="0">
                <a:latin typeface="Times New Roman" pitchFamily="18" charset="0"/>
                <a:cs typeface="Times New Roman" pitchFamily="18" charset="0"/>
              </a:rPr>
              <a:t>копия    документа    (лицензии),    подтверждающего    легальность    покупки    фирмой-</a:t>
            </a:r>
            <a:br>
              <a:rPr lang="ru-RU" sz="2400" dirty="0" smtClean="0">
                <a:latin typeface="Times New Roman" pitchFamily="18" charset="0"/>
                <a:cs typeface="Times New Roman" pitchFamily="18" charset="0"/>
              </a:rPr>
            </a:br>
            <a:r>
              <a:rPr lang="ru-RU" sz="2400" dirty="0" smtClean="0">
                <a:latin typeface="Times New Roman" pitchFamily="18" charset="0"/>
                <a:cs typeface="Times New Roman" pitchFamily="18" charset="0"/>
              </a:rPr>
              <a:t>разработчиком инструментальных и общесистемных программных средств (ОС, СУБД,</a:t>
            </a:r>
            <a:br>
              <a:rPr lang="ru-RU" sz="2400" dirty="0" smtClean="0">
                <a:latin typeface="Times New Roman" pitchFamily="18" charset="0"/>
                <a:cs typeface="Times New Roman" pitchFamily="18" charset="0"/>
              </a:rPr>
            </a:br>
            <a:r>
              <a:rPr lang="ru-RU" sz="2400" dirty="0" smtClean="0">
                <a:latin typeface="Times New Roman" pitchFamily="18" charset="0"/>
                <a:cs typeface="Times New Roman" pitchFamily="18" charset="0"/>
              </a:rPr>
              <a:t>языки программирования),  использованных для разработки программных продуктов,</a:t>
            </a:r>
            <a:br>
              <a:rPr lang="ru-RU" sz="2400" dirty="0" smtClean="0">
                <a:latin typeface="Times New Roman" pitchFamily="18" charset="0"/>
                <a:cs typeface="Times New Roman" pitchFamily="18" charset="0"/>
              </a:rPr>
            </a:br>
            <a:r>
              <a:rPr lang="ru-RU" sz="2400" dirty="0" smtClean="0">
                <a:latin typeface="Times New Roman" pitchFamily="18" charset="0"/>
                <a:cs typeface="Times New Roman" pitchFamily="18" charset="0"/>
              </a:rPr>
              <a:t>предоставленных на сертификацию.</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2316872"/>
          </a:xfrm>
        </p:spPr>
        <p:txBody>
          <a:bodyPr>
            <a:normAutofit/>
          </a:bodyPr>
          <a:lstStyle/>
          <a:p>
            <a:pPr algn="ctr"/>
            <a:r>
              <a:rPr lang="ru-RU" dirty="0" smtClean="0"/>
              <a:t>Правовые основы «информационной безопасности» общества</a:t>
            </a:r>
            <a:br>
              <a:rPr lang="ru-RU" dirty="0" smtClean="0"/>
            </a:br>
            <a:endParaRPr lang="ru-RU" dirty="0"/>
          </a:p>
        </p:txBody>
      </p:sp>
      <p:sp>
        <p:nvSpPr>
          <p:cNvPr id="3" name="Содержимое 2"/>
          <p:cNvSpPr>
            <a:spLocks noGrp="1"/>
          </p:cNvSpPr>
          <p:nvPr>
            <p:ph sz="quarter" idx="1"/>
          </p:nvPr>
        </p:nvSpPr>
        <p:spPr>
          <a:xfrm>
            <a:off x="457200" y="2204864"/>
            <a:ext cx="7239000" cy="4250872"/>
          </a:xfrm>
        </p:spPr>
        <p:txBody>
          <a:bodyPr>
            <a:normAutofit/>
          </a:bodyPr>
          <a:lstStyle/>
          <a:p>
            <a:pPr algn="just"/>
            <a:r>
              <a:rPr lang="ru-RU" sz="2800" dirty="0" smtClean="0">
                <a:latin typeface="Times New Roman" pitchFamily="18" charset="0"/>
                <a:cs typeface="Times New Roman" pitchFamily="18" charset="0"/>
              </a:rPr>
              <a:t>Законодательные меры в сфере информационной безопасности направлены на создание в стране законодательной базы, упорядочивающей и регламентирующей поведение субъектов и объектов информационных отношений, а также определяющей ответственность за нарушение установленных норм.</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300648"/>
          </a:xfrm>
        </p:spPr>
        <p:txBody>
          <a:bodyPr>
            <a:normAutofit fontScale="90000"/>
          </a:bodyPr>
          <a:lstStyle/>
          <a:p>
            <a:endParaRPr lang="ru-RU" dirty="0"/>
          </a:p>
        </p:txBody>
      </p:sp>
      <p:sp>
        <p:nvSpPr>
          <p:cNvPr id="3" name="Содержимое 2"/>
          <p:cNvSpPr>
            <a:spLocks noGrp="1"/>
          </p:cNvSpPr>
          <p:nvPr>
            <p:ph sz="quarter" idx="1"/>
          </p:nvPr>
        </p:nvSpPr>
        <p:spPr>
          <a:xfrm>
            <a:off x="457200" y="764704"/>
            <a:ext cx="7239000" cy="5691032"/>
          </a:xfrm>
        </p:spPr>
        <p:txBody>
          <a:bodyPr>
            <a:normAutofit/>
          </a:bodyPr>
          <a:lstStyle/>
          <a:p>
            <a:pPr marL="0" indent="727075">
              <a:buNone/>
            </a:pPr>
            <a:r>
              <a:rPr lang="ru-RU" dirty="0" smtClean="0">
                <a:latin typeface="Times New Roman" pitchFamily="18" charset="0"/>
                <a:cs typeface="Times New Roman" pitchFamily="18" charset="0"/>
              </a:rPr>
              <a:t>При оформлении заявки на сертификацию программных продуктов, предназначенных для обработки и хранения персональных данных, дополнительно представляются:</a:t>
            </a:r>
          </a:p>
          <a:p>
            <a:pPr lvl="0"/>
            <a:r>
              <a:rPr lang="ru-RU" dirty="0" smtClean="0">
                <a:latin typeface="Times New Roman" pitchFamily="18" charset="0"/>
                <a:cs typeface="Times New Roman" pitchFamily="18" charset="0"/>
              </a:rPr>
              <a:t>руководство по использованию защитных механизмов;</a:t>
            </a:r>
          </a:p>
          <a:p>
            <a:pPr lvl="0"/>
            <a:r>
              <a:rPr lang="ru-RU" dirty="0" smtClean="0">
                <a:latin typeface="Times New Roman" pitchFamily="18" charset="0"/>
                <a:cs typeface="Times New Roman" pitchFamily="18" charset="0"/>
              </a:rPr>
              <a:t>руководство по управлению средствами защиты;</a:t>
            </a:r>
          </a:p>
          <a:p>
            <a:r>
              <a:rPr lang="ru-RU" dirty="0" smtClean="0">
                <a:latin typeface="Times New Roman" pitchFamily="18" charset="0"/>
                <a:cs typeface="Times New Roman" pitchFamily="18" charset="0"/>
              </a:rPr>
              <a:t>исходные тексты программ (ГОСТ 19.401-78);</a:t>
            </a:r>
          </a:p>
          <a:p>
            <a:r>
              <a:rPr lang="ru-RU" dirty="0" smtClean="0">
                <a:latin typeface="Times New Roman" pitchFamily="18" charset="0"/>
                <a:cs typeface="Times New Roman" pitchFamily="18" charset="0"/>
              </a:rPr>
              <a:t>тестовая   документация,    содержащая       описание   тестов   и   испытаний</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sz="quarter" idx="1"/>
          </p:nvPr>
        </p:nvSpPr>
        <p:spPr/>
        <p:txBody>
          <a:bodyPr/>
          <a:lstStyle/>
          <a:p>
            <a:pPr algn="just"/>
            <a:r>
              <a:rPr lang="ru-RU" sz="2800" b="1" dirty="0" smtClean="0">
                <a:latin typeface="Times New Roman" pitchFamily="18" charset="0"/>
                <a:cs typeface="Times New Roman" pitchFamily="18" charset="0"/>
              </a:rPr>
              <a:t>Инспекционный контроль за соблюдением </a:t>
            </a:r>
            <a:r>
              <a:rPr lang="ru-RU" sz="2800" dirty="0" smtClean="0">
                <a:latin typeface="Times New Roman" pitchFamily="18" charset="0"/>
                <a:cs typeface="Times New Roman" pitchFamily="18" charset="0"/>
              </a:rPr>
              <a:t>требований к сертифицированным информационным системам и программным продуктам проводит орган по сертификации, выдавший сертификат соответствия.</a:t>
            </a:r>
          </a:p>
          <a:p>
            <a:endParaRPr lang="ru-R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algn="just"/>
            <a:r>
              <a:rPr lang="ru-RU" sz="2800" dirty="0" smtClean="0">
                <a:latin typeface="Times New Roman" pitchFamily="18" charset="0"/>
                <a:cs typeface="Times New Roman" pitchFamily="18" charset="0"/>
              </a:rPr>
              <a:t>Инспекционный контроль осуществляют в рамках схемы сертификации в течение всего срока действия сертификата соответствия в форме плановых и внеплановых проверок, не реже одного раза в год</a:t>
            </a:r>
            <a:r>
              <a:rPr lang="ru-RU" dirty="0" smtClean="0"/>
              <a:t>.</a:t>
            </a:r>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algn="just"/>
            <a:r>
              <a:rPr lang="ru-RU" sz="2800" dirty="0" smtClean="0">
                <a:latin typeface="Times New Roman" pitchFamily="18" charset="0"/>
                <a:cs typeface="Times New Roman" pitchFamily="18" charset="0"/>
              </a:rPr>
              <a:t>Внеплановый инспекционный контроль проводят при поступлении информации о претензиях к сертифицированным информационным системам и программным продуктам.</a:t>
            </a:r>
          </a:p>
          <a:p>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300648"/>
          </a:xfrm>
        </p:spPr>
        <p:txBody>
          <a:bodyPr>
            <a:normAutofit fontScale="90000"/>
          </a:bodyPr>
          <a:lstStyle/>
          <a:p>
            <a:endParaRPr lang="ru-RU" dirty="0"/>
          </a:p>
        </p:txBody>
      </p:sp>
      <p:sp>
        <p:nvSpPr>
          <p:cNvPr id="3" name="Содержимое 2"/>
          <p:cNvSpPr>
            <a:spLocks noGrp="1"/>
          </p:cNvSpPr>
          <p:nvPr>
            <p:ph sz="quarter" idx="1"/>
          </p:nvPr>
        </p:nvSpPr>
        <p:spPr>
          <a:xfrm>
            <a:off x="457200" y="764704"/>
            <a:ext cx="7239000" cy="5691032"/>
          </a:xfrm>
        </p:spPr>
        <p:txBody>
          <a:bodyPr>
            <a:normAutofit/>
          </a:bodyPr>
          <a:lstStyle/>
          <a:p>
            <a:pPr marL="0" indent="446088" algn="just">
              <a:buNone/>
            </a:pPr>
            <a:r>
              <a:rPr lang="ru-RU" b="1" dirty="0" smtClean="0">
                <a:latin typeface="Times New Roman" pitchFamily="18" charset="0"/>
                <a:cs typeface="Times New Roman" pitchFamily="18" charset="0"/>
              </a:rPr>
              <a:t>По результатам инспекционного контроля может быть принято одно из следующих решений, которое оформляется в форме акта:</a:t>
            </a:r>
          </a:p>
          <a:p>
            <a:r>
              <a:rPr lang="ru-RU" sz="2800" dirty="0" smtClean="0">
                <a:latin typeface="Times New Roman" pitchFamily="18" charset="0"/>
                <a:cs typeface="Times New Roman" pitchFamily="18" charset="0"/>
              </a:rPr>
              <a:t>считать сертификат соответствия и предоставленное заявителю право на применение знака соответствия подтвержденными;</a:t>
            </a:r>
          </a:p>
          <a:p>
            <a:r>
              <a:rPr lang="ru-RU" sz="2800" dirty="0" smtClean="0">
                <a:latin typeface="Times New Roman" pitchFamily="18" charset="0"/>
                <a:cs typeface="Times New Roman" pitchFamily="18" charset="0"/>
              </a:rPr>
              <a:t>приостановить действие сертификата соответствия и разрешения   на применение знака соответствия;</a:t>
            </a:r>
          </a:p>
          <a:p>
            <a:r>
              <a:rPr lang="ru-RU" sz="2800" dirty="0" smtClean="0">
                <a:latin typeface="Times New Roman" pitchFamily="18" charset="0"/>
                <a:cs typeface="Times New Roman" pitchFamily="18" charset="0"/>
              </a:rPr>
              <a:t> отменить  действие   сертификата   соответствия   и   разрешения   на   применение   знака соответствия.</a:t>
            </a:r>
          </a:p>
          <a:p>
            <a:pPr marL="0" indent="446088" algn="just">
              <a:buNone/>
            </a:pPr>
            <a:endParaRPr lang="ru-RU" b="1"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algn="just"/>
            <a:r>
              <a:rPr lang="ru-RU" sz="2800" b="1" dirty="0" smtClean="0">
                <a:latin typeface="Times New Roman" pitchFamily="18" charset="0"/>
                <a:cs typeface="Times New Roman" pitchFamily="18" charset="0"/>
              </a:rPr>
              <a:t>При положительных результатах </a:t>
            </a:r>
            <a:r>
              <a:rPr lang="ru-RU" sz="2800" dirty="0" smtClean="0">
                <a:latin typeface="Times New Roman" pitchFamily="18" charset="0"/>
                <a:cs typeface="Times New Roman" pitchFamily="18" charset="0"/>
              </a:rPr>
              <a:t>инспекционного контроля орган по сертификации осуществляет </a:t>
            </a:r>
            <a:r>
              <a:rPr lang="ru-RU" sz="2800" u="sng" dirty="0" smtClean="0">
                <a:latin typeface="Times New Roman" pitchFamily="18" charset="0"/>
                <a:cs typeface="Times New Roman" pitchFamily="18" charset="0"/>
              </a:rPr>
              <a:t>подтверждение действия выданного сертификата соответствия и Разрешения на применение Знака соответствия.</a:t>
            </a:r>
          </a:p>
          <a:p>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normAutofit/>
          </a:bodyPr>
          <a:lstStyle/>
          <a:p>
            <a:pPr algn="just"/>
            <a:r>
              <a:rPr lang="ru-RU" sz="2800" b="1" dirty="0" smtClean="0">
                <a:latin typeface="Times New Roman" pitchFamily="18" charset="0"/>
                <a:cs typeface="Times New Roman" pitchFamily="18" charset="0"/>
              </a:rPr>
              <a:t>При отрицательных результатах </a:t>
            </a:r>
            <a:r>
              <a:rPr lang="ru-RU" sz="2800" dirty="0" smtClean="0">
                <a:latin typeface="Times New Roman" pitchFamily="18" charset="0"/>
                <a:cs typeface="Times New Roman" pitchFamily="18" charset="0"/>
              </a:rPr>
              <a:t>инспекционного контроля орган по сертификации подготавливает </a:t>
            </a:r>
            <a:r>
              <a:rPr lang="ru-RU" sz="2800" u="sng" dirty="0" smtClean="0">
                <a:latin typeface="Times New Roman" pitchFamily="18" charset="0"/>
                <a:cs typeface="Times New Roman" pitchFamily="18" charset="0"/>
              </a:rPr>
              <a:t>решение о приостановлении действия сертификата соответствия или отмене его действия</a:t>
            </a:r>
            <a:r>
              <a:rPr lang="ru-RU" sz="2800" dirty="0" smtClean="0">
                <a:latin typeface="Times New Roman" pitchFamily="18" charset="0"/>
                <a:cs typeface="Times New Roman" pitchFamily="18" charset="0"/>
              </a:rPr>
              <a:t>, и представляет решение держателю сертификата соответствия</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04664"/>
            <a:ext cx="7467600" cy="1440160"/>
          </a:xfrm>
        </p:spPr>
        <p:txBody>
          <a:bodyPr>
            <a:normAutofit fontScale="90000"/>
          </a:bodyPr>
          <a:lstStyle/>
          <a:p>
            <a:r>
              <a:rPr lang="ru-RU" b="1" dirty="0" smtClean="0"/>
              <a:t>Право авторства и право собственности</a:t>
            </a:r>
            <a:r>
              <a:rPr lang="ru-RU" dirty="0" smtClean="0"/>
              <a:t/>
            </a:r>
            <a:br>
              <a:rPr lang="ru-RU" dirty="0" smtClean="0"/>
            </a:br>
            <a:endParaRPr lang="ru-RU" dirty="0"/>
          </a:p>
        </p:txBody>
      </p:sp>
      <p:sp>
        <p:nvSpPr>
          <p:cNvPr id="3" name="Содержимое 2"/>
          <p:cNvSpPr>
            <a:spLocks noGrp="1"/>
          </p:cNvSpPr>
          <p:nvPr>
            <p:ph sz="quarter" idx="1"/>
          </p:nvPr>
        </p:nvSpPr>
        <p:spPr>
          <a:xfrm>
            <a:off x="457200" y="1772816"/>
            <a:ext cx="7467600" cy="4701136"/>
          </a:xfrm>
        </p:spPr>
        <p:txBody>
          <a:bodyPr/>
          <a:lstStyle/>
          <a:p>
            <a:pPr algn="just"/>
            <a:r>
              <a:rPr lang="ru-RU" dirty="0" smtClean="0"/>
              <a:t> </a:t>
            </a:r>
            <a:r>
              <a:rPr lang="ru-RU" sz="2800" b="1" dirty="0" smtClean="0">
                <a:latin typeface="Times New Roman" pitchFamily="18" charset="0"/>
                <a:cs typeface="Times New Roman" pitchFamily="18" charset="0"/>
              </a:rPr>
              <a:t>Авторское право </a:t>
            </a:r>
            <a:r>
              <a:rPr lang="ru-RU" sz="2800" dirty="0" smtClean="0">
                <a:latin typeface="Times New Roman" pitchFamily="18" charset="0"/>
                <a:cs typeface="Times New Roman" pitchFamily="18" charset="0"/>
              </a:rPr>
              <a:t>регулирует отношения, возникающие в связи с созданием и использованием произведений науки, литературы и искусства (авторское право), фонограмм, исполнений, постановок, передач организаций эфирного или кабельного вещания (смежные права). </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202034"/>
          </a:xfrm>
        </p:spPr>
        <p:txBody>
          <a:bodyPr>
            <a:normAutofit fontScale="90000"/>
          </a:bodyPr>
          <a:lstStyle/>
          <a:p>
            <a:endParaRPr lang="ru-RU" dirty="0"/>
          </a:p>
        </p:txBody>
      </p:sp>
      <p:sp>
        <p:nvSpPr>
          <p:cNvPr id="3" name="Содержимое 2"/>
          <p:cNvSpPr>
            <a:spLocks noGrp="1"/>
          </p:cNvSpPr>
          <p:nvPr>
            <p:ph sz="quarter" idx="1"/>
          </p:nvPr>
        </p:nvSpPr>
        <p:spPr>
          <a:xfrm>
            <a:off x="457200" y="692696"/>
            <a:ext cx="7467600" cy="5781256"/>
          </a:xfrm>
        </p:spPr>
        <p:txBody>
          <a:bodyPr>
            <a:normAutofit/>
          </a:bodyPr>
          <a:lstStyle/>
          <a:p>
            <a:pPr algn="just"/>
            <a:r>
              <a:rPr lang="ru-RU" sz="2800" dirty="0" smtClean="0">
                <a:latin typeface="Times New Roman" pitchFamily="18" charset="0"/>
                <a:cs typeface="Times New Roman" pitchFamily="18" charset="0"/>
              </a:rPr>
              <a:t>Законодательство Российской Федерации об авторском праве и смежных правах состоит из Закона РФ "Об авторском праве и смежных правах", издаваемого  в соответствии с вышеуказанным Законом и других актов законодательства Российской Федерации, Закона Российской Федерации "О правовой охране программ для электронных вычислительных машин и баз данных", а также принимаемых на основе вышеуказанного Закона законодательных  актов республик в составе Российской Федерации. </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normAutofit/>
          </a:bodyPr>
          <a:lstStyle/>
          <a:p>
            <a:pPr algn="just"/>
            <a:r>
              <a:rPr lang="ru-RU" sz="2800" b="1" i="1" dirty="0" smtClean="0">
                <a:latin typeface="Times New Roman" pitchFamily="18" charset="0"/>
                <a:cs typeface="Times New Roman" pitchFamily="18" charset="0"/>
              </a:rPr>
              <a:t>Авторское право распространяется на произведения науки, литературы и искусства</a:t>
            </a:r>
            <a:r>
              <a:rPr lang="ru-RU" sz="2800" dirty="0" smtClean="0">
                <a:latin typeface="Times New Roman" pitchFamily="18" charset="0"/>
                <a:cs typeface="Times New Roman" pitchFamily="18" charset="0"/>
              </a:rPr>
              <a:t>, являющиеся </a:t>
            </a:r>
            <a:r>
              <a:rPr lang="ru-RU" sz="2800" b="1" dirty="0" smtClean="0">
                <a:latin typeface="Times New Roman" pitchFamily="18" charset="0"/>
                <a:cs typeface="Times New Roman" pitchFamily="18" charset="0"/>
              </a:rPr>
              <a:t>результатом творческой деятельности, независимо от назначения и достоинства произведения, а также от способа его выражения</a:t>
            </a:r>
            <a:r>
              <a:rPr lang="ru-RU" sz="2800" b="1" dirty="0" smtClean="0"/>
              <a:t>. </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normAutofit/>
          </a:bodyPr>
          <a:lstStyle/>
          <a:p>
            <a:pPr algn="just"/>
            <a:r>
              <a:rPr lang="ru-RU" sz="2800" dirty="0" smtClean="0">
                <a:latin typeface="Times New Roman" pitchFamily="18" charset="0"/>
                <a:cs typeface="Times New Roman" pitchFamily="18" charset="0"/>
              </a:rPr>
              <a:t>Работа по созданию нормативной базы предусматривает разработку новых или корректировку существующих законов, положений, постановлений и инструкций, а также создание действенной системы контроля за исполнением указанных документов. </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normAutofit/>
          </a:bodyPr>
          <a:lstStyle/>
          <a:p>
            <a:r>
              <a:rPr lang="ru-RU" sz="2800" b="1" dirty="0" smtClean="0">
                <a:latin typeface="Times New Roman" pitchFamily="18" charset="0"/>
                <a:cs typeface="Times New Roman" pitchFamily="18" charset="0"/>
              </a:rPr>
              <a:t>Авторское</a:t>
            </a:r>
            <a:r>
              <a:rPr lang="ru-RU" sz="2800" dirty="0" smtClean="0">
                <a:latin typeface="Times New Roman" pitchFamily="18" charset="0"/>
                <a:cs typeface="Times New Roman" pitchFamily="18" charset="0"/>
              </a:rPr>
              <a:t> </a:t>
            </a:r>
            <a:r>
              <a:rPr lang="ru-RU" sz="2800" b="1" dirty="0" smtClean="0">
                <a:latin typeface="Times New Roman" pitchFamily="18" charset="0"/>
                <a:cs typeface="Times New Roman" pitchFamily="18" charset="0"/>
              </a:rPr>
              <a:t>право распространяется </a:t>
            </a:r>
            <a:r>
              <a:rPr lang="ru-RU" sz="2800" dirty="0" smtClean="0">
                <a:latin typeface="Times New Roman" pitchFamily="18" charset="0"/>
                <a:cs typeface="Times New Roman" pitchFamily="18" charset="0"/>
              </a:rPr>
              <a:t>как на обнародованные произведения, так и на необнародованные произведения, существующие в какой-либо объективной форме: </a:t>
            </a:r>
          </a:p>
          <a:p>
            <a:r>
              <a:rPr lang="ru-RU" sz="2800" b="1" dirty="0" smtClean="0">
                <a:latin typeface="Times New Roman" pitchFamily="18" charset="0"/>
                <a:cs typeface="Times New Roman" pitchFamily="18" charset="0"/>
              </a:rPr>
              <a:t>Авторское право не распространяется </a:t>
            </a:r>
            <a:r>
              <a:rPr lang="ru-RU" sz="2800" dirty="0" smtClean="0">
                <a:latin typeface="Times New Roman" pitchFamily="18" charset="0"/>
                <a:cs typeface="Times New Roman" pitchFamily="18" charset="0"/>
              </a:rPr>
              <a:t>на идеи, методы, процессы, системы, способы, концепции, принципы, открытия, факты. </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346050"/>
          </a:xfrm>
        </p:spPr>
        <p:txBody>
          <a:bodyPr>
            <a:normAutofit fontScale="90000"/>
          </a:bodyPr>
          <a:lstStyle/>
          <a:p>
            <a:endParaRPr lang="ru-RU" dirty="0"/>
          </a:p>
        </p:txBody>
      </p:sp>
      <p:sp>
        <p:nvSpPr>
          <p:cNvPr id="3" name="Содержимое 2"/>
          <p:cNvSpPr>
            <a:spLocks noGrp="1"/>
          </p:cNvSpPr>
          <p:nvPr>
            <p:ph sz="quarter" idx="1"/>
          </p:nvPr>
        </p:nvSpPr>
        <p:spPr>
          <a:xfrm>
            <a:off x="457200" y="980728"/>
            <a:ext cx="7467600" cy="5493224"/>
          </a:xfrm>
        </p:spPr>
        <p:txBody>
          <a:bodyPr/>
          <a:lstStyle/>
          <a:p>
            <a:pPr algn="just"/>
            <a:r>
              <a:rPr lang="ru-RU" dirty="0" smtClean="0"/>
              <a:t> </a:t>
            </a:r>
            <a:r>
              <a:rPr lang="ru-RU" sz="2800" b="1" dirty="0" smtClean="0">
                <a:latin typeface="Times New Roman" pitchFamily="18" charset="0"/>
                <a:cs typeface="Times New Roman" pitchFamily="18" charset="0"/>
              </a:rPr>
              <a:t>Не являются объектами авторского права: </a:t>
            </a:r>
            <a:r>
              <a:rPr lang="ru-RU" sz="2800" dirty="0" smtClean="0">
                <a:latin typeface="Times New Roman" pitchFamily="18" charset="0"/>
                <a:cs typeface="Times New Roman" pitchFamily="18" charset="0"/>
              </a:rPr>
              <a:t>официальные документы (законы, судебные решения, иные тексты законодательного, административного и судебного характера), а также их официальные переводы; государственные символы и знаки (флаги, гербы, ордена, денежные знаки и иные государственные символы и знаки): произведения народного творчества; сообщения о событиях и фактах, имеющие информационный характер. </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922114"/>
          </a:xfrm>
        </p:spPr>
        <p:txBody>
          <a:bodyPr/>
          <a:lstStyle/>
          <a:p>
            <a:pPr algn="ctr"/>
            <a:r>
              <a:rPr lang="ru-RU" dirty="0" smtClean="0"/>
              <a:t>патент</a:t>
            </a:r>
            <a:endParaRPr lang="ru-RU" dirty="0"/>
          </a:p>
        </p:txBody>
      </p:sp>
      <p:sp>
        <p:nvSpPr>
          <p:cNvPr id="3" name="Содержимое 2"/>
          <p:cNvSpPr>
            <a:spLocks noGrp="1"/>
          </p:cNvSpPr>
          <p:nvPr>
            <p:ph sz="quarter" idx="1"/>
          </p:nvPr>
        </p:nvSpPr>
        <p:spPr/>
        <p:txBody>
          <a:bodyPr>
            <a:normAutofit/>
          </a:bodyPr>
          <a:lstStyle/>
          <a:p>
            <a:r>
              <a:rPr lang="ru-RU" sz="2800" b="1" dirty="0" smtClean="0">
                <a:latin typeface="Times New Roman" pitchFamily="18" charset="0"/>
                <a:cs typeface="Times New Roman" pitchFamily="18" charset="0"/>
              </a:rPr>
              <a:t>Патент</a:t>
            </a:r>
            <a:r>
              <a:rPr lang="ru-RU" sz="2800" dirty="0" smtClean="0">
                <a:latin typeface="Times New Roman" pitchFamily="18" charset="0"/>
                <a:cs typeface="Times New Roman" pitchFamily="18" charset="0"/>
              </a:rPr>
              <a:t>– это охранный документ, предоставляющий вам исключительное право на определенный результат интеллектуальной деятельности, в частности, на изобретение.</a:t>
            </a:r>
            <a:endParaRPr lang="ru-RU"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4082"/>
          </a:xfrm>
        </p:spPr>
        <p:txBody>
          <a:bodyPr/>
          <a:lstStyle/>
          <a:p>
            <a:r>
              <a:rPr lang="ru-RU" dirty="0" smtClean="0"/>
              <a:t>Виды патентов:</a:t>
            </a:r>
            <a:endParaRPr lang="ru-RU" dirty="0"/>
          </a:p>
        </p:txBody>
      </p:sp>
      <p:sp>
        <p:nvSpPr>
          <p:cNvPr id="3" name="Содержимое 2"/>
          <p:cNvSpPr>
            <a:spLocks noGrp="1"/>
          </p:cNvSpPr>
          <p:nvPr>
            <p:ph sz="quarter" idx="1"/>
          </p:nvPr>
        </p:nvSpPr>
        <p:spPr>
          <a:xfrm>
            <a:off x="457200" y="980728"/>
            <a:ext cx="7467600" cy="5493224"/>
          </a:xfrm>
        </p:spPr>
        <p:txBody>
          <a:bodyPr>
            <a:normAutofit fontScale="77500" lnSpcReduction="20000"/>
          </a:bodyPr>
          <a:lstStyle/>
          <a:p>
            <a:r>
              <a:rPr lang="ru-RU" b="1" dirty="0" smtClean="0"/>
              <a:t>Полезная модель</a:t>
            </a:r>
          </a:p>
          <a:p>
            <a:pPr marL="273050" indent="439738" algn="just">
              <a:buNone/>
            </a:pPr>
            <a:r>
              <a:rPr lang="ru-RU" dirty="0" smtClean="0">
                <a:latin typeface="Times New Roman" pitchFamily="18" charset="0"/>
                <a:cs typeface="Times New Roman" pitchFamily="18" charset="0"/>
              </a:rPr>
              <a:t>Полезной моделью является конструктивное техническое решение, которое может относится к средствам производства либо изделиям. Патентная защита дается новым и промышленно применимым полезным моделям. Максимальный срок действия патента — 13 лет (начиная с даты подачи патентной заявки).</a:t>
            </a:r>
          </a:p>
          <a:p>
            <a:pPr algn="just"/>
            <a:r>
              <a:rPr lang="ru-RU" b="1" dirty="0" smtClean="0">
                <a:latin typeface="Times New Roman" pitchFamily="18" charset="0"/>
                <a:cs typeface="Times New Roman" pitchFamily="18" charset="0"/>
              </a:rPr>
              <a:t>Промышленный образец</a:t>
            </a:r>
          </a:p>
          <a:p>
            <a:pPr marL="273050" indent="439738" algn="just">
              <a:buNone/>
            </a:pPr>
            <a:r>
              <a:rPr lang="ru-RU" dirty="0" smtClean="0">
                <a:latin typeface="Times New Roman" pitchFamily="18" charset="0"/>
                <a:cs typeface="Times New Roman" pitchFamily="18" charset="0"/>
              </a:rPr>
              <a:t>Данный вид относится к художественно-конструкторскому решению (то есть к внешнему виду изделия). Для получения данного патента, промышленный образец должен обладать новизной и быть уникальным. Максимальный срок действия патента — 25 лет (начиная с даты подачи патентной заявки).</a:t>
            </a:r>
          </a:p>
          <a:p>
            <a:pPr algn="just"/>
            <a:r>
              <a:rPr lang="ru-RU" b="1" dirty="0" smtClean="0">
                <a:latin typeface="Times New Roman" pitchFamily="18" charset="0"/>
                <a:cs typeface="Times New Roman" pitchFamily="18" charset="0"/>
              </a:rPr>
              <a:t>Изобретение</a:t>
            </a:r>
          </a:p>
          <a:p>
            <a:pPr marL="273050" indent="439738" algn="just">
              <a:buNone/>
            </a:pPr>
            <a:r>
              <a:rPr lang="ru-RU" dirty="0" smtClean="0">
                <a:latin typeface="Times New Roman" pitchFamily="18" charset="0"/>
                <a:cs typeface="Times New Roman" pitchFamily="18" charset="0"/>
              </a:rPr>
              <a:t>Под изобретением понимается техническое решение, которое применимо в промышленной деятельности. Патентная защита гарантирована только новым и ещё не известным из техники изобретениям. К таким изобретениям относятся: устройства, способы, вещества, штаммы микроорганизмов. Срок действия патента на данный вид интеллектуальной собственности — 20 лет (начиная с даты подачи патентной заявки).</a:t>
            </a:r>
          </a:p>
          <a:p>
            <a:endParaRPr lang="ru-R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normAutofit fontScale="90000"/>
          </a:bodyPr>
          <a:lstStyle/>
          <a:p>
            <a:r>
              <a:rPr lang="ru-RU" dirty="0" smtClean="0"/>
              <a:t>Сроки патентования:</a:t>
            </a:r>
            <a:br>
              <a:rPr lang="ru-RU" dirty="0" smtClean="0"/>
            </a:br>
            <a:endParaRPr lang="ru-RU" dirty="0"/>
          </a:p>
        </p:txBody>
      </p:sp>
      <p:sp>
        <p:nvSpPr>
          <p:cNvPr id="3" name="Содержимое 2"/>
          <p:cNvSpPr>
            <a:spLocks noGrp="1"/>
          </p:cNvSpPr>
          <p:nvPr>
            <p:ph sz="quarter" idx="1"/>
          </p:nvPr>
        </p:nvSpPr>
        <p:spPr>
          <a:xfrm>
            <a:off x="457200" y="1124744"/>
            <a:ext cx="7467600" cy="5349208"/>
          </a:xfrm>
        </p:spPr>
        <p:txBody>
          <a:bodyPr/>
          <a:lstStyle/>
          <a:p>
            <a:r>
              <a:rPr lang="ru-RU" sz="2800" dirty="0" smtClean="0">
                <a:latin typeface="Times New Roman" pitchFamily="18" charset="0"/>
                <a:cs typeface="Times New Roman" pitchFamily="18" charset="0"/>
              </a:rPr>
              <a:t>Патенты РФ имеют срок действия.</a:t>
            </a:r>
          </a:p>
          <a:p>
            <a:r>
              <a:rPr lang="ru-RU" sz="2800" dirty="0" smtClean="0">
                <a:latin typeface="Times New Roman" pitchFamily="18" charset="0"/>
                <a:cs typeface="Times New Roman" pitchFamily="18" charset="0"/>
              </a:rPr>
              <a:t> </a:t>
            </a:r>
            <a:r>
              <a:rPr lang="ru-RU" sz="2800" b="1" dirty="0" smtClean="0">
                <a:latin typeface="Times New Roman" pitchFamily="18" charset="0"/>
                <a:cs typeface="Times New Roman" pitchFamily="18" charset="0"/>
              </a:rPr>
              <a:t>Патент</a:t>
            </a:r>
            <a:r>
              <a:rPr lang="ru-RU" sz="2800" dirty="0" smtClean="0">
                <a:latin typeface="Times New Roman" pitchFamily="18" charset="0"/>
                <a:cs typeface="Times New Roman" pitchFamily="18" charset="0"/>
              </a:rPr>
              <a:t> </a:t>
            </a:r>
            <a:r>
              <a:rPr lang="ru-RU" sz="2800" b="1" dirty="0" smtClean="0">
                <a:latin typeface="Times New Roman" pitchFamily="18" charset="0"/>
                <a:cs typeface="Times New Roman" pitchFamily="18" charset="0"/>
              </a:rPr>
              <a:t>на изобретение </a:t>
            </a:r>
            <a:r>
              <a:rPr lang="ru-RU" sz="2800" dirty="0" smtClean="0">
                <a:latin typeface="Times New Roman" pitchFamily="18" charset="0"/>
                <a:cs typeface="Times New Roman" pitchFamily="18" charset="0"/>
              </a:rPr>
              <a:t>действителен в течение 20 лет. </a:t>
            </a:r>
          </a:p>
          <a:p>
            <a:r>
              <a:rPr lang="ru-RU" sz="2800" b="1" dirty="0" smtClean="0">
                <a:latin typeface="Times New Roman" pitchFamily="18" charset="0"/>
                <a:cs typeface="Times New Roman" pitchFamily="18" charset="0"/>
              </a:rPr>
              <a:t>Патент на полезную модель </a:t>
            </a:r>
            <a:r>
              <a:rPr lang="ru-RU" sz="2800" dirty="0" smtClean="0">
                <a:latin typeface="Times New Roman" pitchFamily="18" charset="0"/>
                <a:cs typeface="Times New Roman" pitchFamily="18" charset="0"/>
              </a:rPr>
              <a:t>действует 10 лет. </a:t>
            </a:r>
          </a:p>
          <a:p>
            <a:r>
              <a:rPr lang="ru-RU" sz="2800" b="1" dirty="0" smtClean="0">
                <a:latin typeface="Times New Roman" pitchFamily="18" charset="0"/>
                <a:cs typeface="Times New Roman" pitchFamily="18" charset="0"/>
              </a:rPr>
              <a:t>Патент на промышленный </a:t>
            </a:r>
            <a:r>
              <a:rPr lang="ru-RU" sz="2800" dirty="0" smtClean="0">
                <a:latin typeface="Times New Roman" pitchFamily="18" charset="0"/>
                <a:cs typeface="Times New Roman" pitchFamily="18" charset="0"/>
              </a:rPr>
              <a:t>– 15 лет. Кроме того патенты подлежат продлению, от 3 до 10 лет в зависимости от объекта патентования.</a:t>
            </a:r>
          </a:p>
          <a:p>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normAutofit/>
          </a:bodyPr>
          <a:lstStyle/>
          <a:p>
            <a:pPr algn="just"/>
            <a:r>
              <a:rPr lang="ru-RU" sz="2800" dirty="0" smtClean="0">
                <a:latin typeface="Times New Roman" pitchFamily="18" charset="0"/>
                <a:cs typeface="Times New Roman" pitchFamily="18" charset="0"/>
              </a:rPr>
              <a:t>Условия патентоспособности являются основными критериями, от результата проверки которых зависит, будут ли зарегистрированы заявленные Вами патенты. ФИПС Роспатента отводит на экспертизу патентоспособности более половины всего срока патентования</a:t>
            </a:r>
            <a:endParaRPr lang="ru-RU" sz="28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04664"/>
            <a:ext cx="7467600" cy="45719"/>
          </a:xfrm>
        </p:spPr>
        <p:txBody>
          <a:bodyPr>
            <a:normAutofit fontScale="90000"/>
          </a:bodyPr>
          <a:lstStyle/>
          <a:p>
            <a:r>
              <a:rPr lang="ru-RU" dirty="0" smtClean="0"/>
              <a:t/>
            </a:r>
            <a:br>
              <a:rPr lang="ru-RU" dirty="0" smtClean="0"/>
            </a:br>
            <a:endParaRPr lang="ru-RU" dirty="0"/>
          </a:p>
        </p:txBody>
      </p:sp>
      <p:sp>
        <p:nvSpPr>
          <p:cNvPr id="3" name="Содержимое 2"/>
          <p:cNvSpPr>
            <a:spLocks noGrp="1"/>
          </p:cNvSpPr>
          <p:nvPr>
            <p:ph sz="quarter" idx="1"/>
          </p:nvPr>
        </p:nvSpPr>
        <p:spPr>
          <a:xfrm>
            <a:off x="457200" y="476672"/>
            <a:ext cx="7467600" cy="5997280"/>
          </a:xfrm>
        </p:spPr>
        <p:txBody>
          <a:bodyPr/>
          <a:lstStyle/>
          <a:p>
            <a:pPr algn="ctr">
              <a:buNone/>
            </a:pPr>
            <a:r>
              <a:rPr lang="ru-RU" b="1" dirty="0" smtClean="0">
                <a:latin typeface="Times New Roman" pitchFamily="18" charset="0"/>
                <a:cs typeface="Times New Roman" pitchFamily="18" charset="0"/>
              </a:rPr>
              <a:t>Условия патентоспособности изобретения:</a:t>
            </a:r>
          </a:p>
          <a:p>
            <a:r>
              <a:rPr lang="ru-RU" dirty="0" smtClean="0">
                <a:latin typeface="Times New Roman" pitchFamily="18" charset="0"/>
                <a:cs typeface="Times New Roman" pitchFamily="18" charset="0"/>
              </a:rPr>
              <a:t>новизна,</a:t>
            </a:r>
          </a:p>
          <a:p>
            <a:r>
              <a:rPr lang="ru-RU" dirty="0" smtClean="0">
                <a:latin typeface="Times New Roman" pitchFamily="18" charset="0"/>
                <a:cs typeface="Times New Roman" pitchFamily="18" charset="0"/>
              </a:rPr>
              <a:t>изобретательский уровень,</a:t>
            </a:r>
          </a:p>
          <a:p>
            <a:r>
              <a:rPr lang="ru-RU" dirty="0" smtClean="0">
                <a:latin typeface="Times New Roman" pitchFamily="18" charset="0"/>
                <a:cs typeface="Times New Roman" pitchFamily="18" charset="0"/>
              </a:rPr>
              <a:t>промышленная применимость.</a:t>
            </a:r>
          </a:p>
          <a:p>
            <a:pPr algn="ctr">
              <a:buNone/>
            </a:pPr>
            <a:r>
              <a:rPr lang="ru-RU" b="1" dirty="0" smtClean="0">
                <a:latin typeface="Times New Roman" pitchFamily="18" charset="0"/>
                <a:cs typeface="Times New Roman" pitchFamily="18" charset="0"/>
              </a:rPr>
              <a:t>Условия патентоспособности полезной модели:</a:t>
            </a:r>
          </a:p>
          <a:p>
            <a:r>
              <a:rPr lang="ru-RU" dirty="0" smtClean="0">
                <a:latin typeface="Times New Roman" pitchFamily="18" charset="0"/>
                <a:cs typeface="Times New Roman" pitchFamily="18" charset="0"/>
              </a:rPr>
              <a:t>новизна,</a:t>
            </a:r>
          </a:p>
          <a:p>
            <a:r>
              <a:rPr lang="ru-RU" dirty="0" smtClean="0">
                <a:latin typeface="Times New Roman" pitchFamily="18" charset="0"/>
                <a:cs typeface="Times New Roman" pitchFamily="18" charset="0"/>
              </a:rPr>
              <a:t>промышленная применимость.</a:t>
            </a:r>
          </a:p>
          <a:p>
            <a:pPr algn="ctr">
              <a:buNone/>
            </a:pPr>
            <a:r>
              <a:rPr lang="ru-RU" b="1" dirty="0" smtClean="0">
                <a:latin typeface="Times New Roman" pitchFamily="18" charset="0"/>
                <a:cs typeface="Times New Roman" pitchFamily="18" charset="0"/>
              </a:rPr>
              <a:t>Условия патентоспособности промышленного образца:</a:t>
            </a:r>
          </a:p>
          <a:p>
            <a:r>
              <a:rPr lang="ru-RU" dirty="0" smtClean="0">
                <a:latin typeface="Times New Roman" pitchFamily="18" charset="0"/>
                <a:cs typeface="Times New Roman" pitchFamily="18" charset="0"/>
              </a:rPr>
              <a:t>новизна,</a:t>
            </a:r>
          </a:p>
          <a:p>
            <a:r>
              <a:rPr lang="ru-RU" dirty="0" smtClean="0">
                <a:latin typeface="Times New Roman" pitchFamily="18" charset="0"/>
                <a:cs typeface="Times New Roman" pitchFamily="18" charset="0"/>
              </a:rPr>
              <a:t>оригинальность.</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algn="just"/>
            <a:r>
              <a:rPr lang="ru-RU" sz="2800" dirty="0" smtClean="0">
                <a:latin typeface="Times New Roman" pitchFamily="18" charset="0"/>
                <a:cs typeface="Times New Roman" pitchFamily="18" charset="0"/>
              </a:rPr>
              <a:t>Законодательная база в сфере информационной безопасности включает пакет Федеральных законов, Указов Президента РФ, постановлений Правительства РФ, межведомственных руководящих документов и стандартов.</a:t>
            </a:r>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372656"/>
          </a:xfrm>
        </p:spPr>
        <p:txBody>
          <a:bodyPr>
            <a:normAutofit fontScale="90000"/>
          </a:bodyPr>
          <a:lstStyle/>
          <a:p>
            <a:endParaRPr lang="ru-RU" dirty="0"/>
          </a:p>
        </p:txBody>
      </p:sp>
      <p:sp>
        <p:nvSpPr>
          <p:cNvPr id="3" name="Содержимое 2"/>
          <p:cNvSpPr>
            <a:spLocks noGrp="1"/>
          </p:cNvSpPr>
          <p:nvPr>
            <p:ph sz="quarter" idx="1"/>
          </p:nvPr>
        </p:nvSpPr>
        <p:spPr>
          <a:xfrm>
            <a:off x="457200" y="620688"/>
            <a:ext cx="7239000" cy="5835048"/>
          </a:xfrm>
        </p:spPr>
        <p:txBody>
          <a:bodyPr>
            <a:normAutofit lnSpcReduction="10000"/>
          </a:bodyPr>
          <a:lstStyle/>
          <a:p>
            <a:pPr algn="just"/>
            <a:r>
              <a:rPr lang="ru-RU" sz="2800" dirty="0" smtClean="0">
                <a:latin typeface="Times New Roman" pitchFamily="18" charset="0"/>
                <a:cs typeface="Times New Roman" pitchFamily="18" charset="0"/>
              </a:rPr>
              <a:t>Основополагающими документами по информационной безопасности в РФ являются </a:t>
            </a:r>
            <a:r>
              <a:rPr lang="ru-RU" sz="2800" u="sng" dirty="0" smtClean="0">
                <a:latin typeface="Times New Roman" pitchFamily="18" charset="0"/>
                <a:cs typeface="Times New Roman" pitchFamily="18" charset="0"/>
              </a:rPr>
              <a:t>Конституция РФ и Концепция национальной безопасности.</a:t>
            </a:r>
          </a:p>
          <a:p>
            <a:pPr algn="just"/>
            <a:r>
              <a:rPr lang="ru-RU" sz="2800" dirty="0" smtClean="0">
                <a:latin typeface="Times New Roman" pitchFamily="18" charset="0"/>
                <a:cs typeface="Times New Roman" pitchFamily="18" charset="0"/>
              </a:rPr>
              <a:t>В Конституции РФ гарантируется </a:t>
            </a:r>
            <a:r>
              <a:rPr lang="ru-RU" sz="2800" u="sng" dirty="0" smtClean="0">
                <a:latin typeface="Times New Roman" pitchFamily="18" charset="0"/>
                <a:cs typeface="Times New Roman" pitchFamily="18" charset="0"/>
              </a:rPr>
              <a:t>«тайна переписки, телефонных переговоров, почтовых,  телеграфных и  иных сообщений» </a:t>
            </a:r>
            <a:r>
              <a:rPr lang="ru-RU" sz="2800" dirty="0" smtClean="0">
                <a:latin typeface="Times New Roman" pitchFamily="18" charset="0"/>
                <a:cs typeface="Times New Roman" pitchFamily="18" charset="0"/>
              </a:rPr>
              <a:t>(ст. 23, ч.2), а также </a:t>
            </a:r>
            <a:r>
              <a:rPr lang="ru-RU" sz="2800" u="sng" dirty="0" smtClean="0">
                <a:latin typeface="Times New Roman" pitchFamily="18" charset="0"/>
                <a:cs typeface="Times New Roman" pitchFamily="18" charset="0"/>
              </a:rPr>
              <a:t>«право свободно искать, получать, передавать, производить и  распространять информацию  любым законным способом» </a:t>
            </a:r>
            <a:r>
              <a:rPr lang="ru-RU" sz="2800" dirty="0" smtClean="0">
                <a:latin typeface="Times New Roman" pitchFamily="18" charset="0"/>
                <a:cs typeface="Times New Roman" pitchFamily="18" charset="0"/>
              </a:rPr>
              <a:t>(ст. 29, ч.4). Кроме этого, Конституцией РФ </a:t>
            </a:r>
            <a:r>
              <a:rPr lang="ru-RU" sz="2800" u="sng" dirty="0" smtClean="0">
                <a:latin typeface="Times New Roman" pitchFamily="18" charset="0"/>
                <a:cs typeface="Times New Roman" pitchFamily="18" charset="0"/>
              </a:rPr>
              <a:t>«гарантируется свобода массовой информации</a:t>
            </a:r>
            <a:r>
              <a:rPr lang="ru-RU" u="sng" dirty="0" smtClean="0"/>
              <a:t>» </a:t>
            </a:r>
            <a:endParaRPr lang="ru-RU"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1884824"/>
          </a:xfrm>
        </p:spPr>
        <p:txBody>
          <a:bodyPr>
            <a:normAutofit/>
          </a:bodyPr>
          <a:lstStyle/>
          <a:p>
            <a:r>
              <a:rPr lang="ru-RU" dirty="0" smtClean="0"/>
              <a:t>В Законе определены следующие основные понятия:</a:t>
            </a:r>
            <a:br>
              <a:rPr lang="ru-RU" dirty="0" smtClean="0"/>
            </a:br>
            <a:endParaRPr lang="ru-RU" dirty="0"/>
          </a:p>
        </p:txBody>
      </p:sp>
      <p:sp>
        <p:nvSpPr>
          <p:cNvPr id="3" name="Содержимое 2"/>
          <p:cNvSpPr>
            <a:spLocks noGrp="1"/>
          </p:cNvSpPr>
          <p:nvPr>
            <p:ph sz="quarter" idx="1"/>
          </p:nvPr>
        </p:nvSpPr>
        <p:spPr>
          <a:xfrm>
            <a:off x="457200" y="1988840"/>
            <a:ext cx="7239000" cy="4466896"/>
          </a:xfrm>
        </p:spPr>
        <p:txBody>
          <a:bodyPr/>
          <a:lstStyle/>
          <a:p>
            <a:pPr lvl="0" algn="just"/>
            <a:r>
              <a:rPr lang="ru-RU" sz="2800" b="1" dirty="0" smtClean="0">
                <a:latin typeface="Times New Roman" pitchFamily="18" charset="0"/>
                <a:cs typeface="Times New Roman" pitchFamily="18" charset="0"/>
              </a:rPr>
              <a:t>государственная тайна</a:t>
            </a:r>
            <a:r>
              <a:rPr lang="ru-RU" sz="2800" dirty="0" smtClean="0">
                <a:latin typeface="Times New Roman" pitchFamily="18" charset="0"/>
                <a:cs typeface="Times New Roman" pitchFamily="18" charset="0"/>
              </a:rPr>
              <a:t> — защищаемые  государством  сведения в области  его военной, внешнеполитической, экономической, разведывательной, контрразведывательной и оперативно-розыскной деятельности, распространение которых может нанести ущерб безопасности Российской Федерации;</a:t>
            </a:r>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quarter" idx="1"/>
          </p:nvPr>
        </p:nvSpPr>
        <p:spPr/>
        <p:txBody>
          <a:bodyPr/>
          <a:lstStyle/>
          <a:p>
            <a:pPr lvl="0" algn="just"/>
            <a:r>
              <a:rPr lang="ru-RU" sz="2800" b="1" dirty="0" smtClean="0">
                <a:latin typeface="Times New Roman" pitchFamily="18" charset="0"/>
                <a:cs typeface="Times New Roman" pitchFamily="18" charset="0"/>
              </a:rPr>
              <a:t>носители сведений, составляющих государственную тайну</a:t>
            </a:r>
            <a:r>
              <a:rPr lang="ru-RU" sz="2800" dirty="0" smtClean="0">
                <a:latin typeface="Times New Roman" pitchFamily="18" charset="0"/>
                <a:cs typeface="Times New Roman" pitchFamily="18" charset="0"/>
              </a:rPr>
              <a:t>, — материальные объекты, в том числе физические поля, в которых сведения, составляющие государственную тайну, находят свое отображение в виде символов, образов, сигналов, технических решений и процессов;</a:t>
            </a:r>
          </a:p>
          <a:p>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154</TotalTime>
  <Words>2153</Words>
  <Application>Microsoft Office PowerPoint</Application>
  <PresentationFormat>Экран (4:3)</PresentationFormat>
  <Paragraphs>128</Paragraphs>
  <Slides>56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56</vt:i4>
      </vt:variant>
    </vt:vector>
  </HeadingPairs>
  <TitlesOfParts>
    <vt:vector size="57" baseType="lpstr">
      <vt:lpstr>Эркер</vt:lpstr>
      <vt:lpstr>Правовое обеспечение информационных технологий</vt:lpstr>
      <vt:lpstr>Презентация PowerPoint</vt:lpstr>
      <vt:lpstr>Презентация PowerPoint</vt:lpstr>
      <vt:lpstr>Правовые основы «информационной безопасности» общества </vt:lpstr>
      <vt:lpstr>Презентация PowerPoint</vt:lpstr>
      <vt:lpstr>Презентация PowerPoint</vt:lpstr>
      <vt:lpstr>Презентация PowerPoint</vt:lpstr>
      <vt:lpstr>В Законе определены следующие основные понятия: </vt:lpstr>
      <vt:lpstr>Презентация PowerPoint</vt:lpstr>
      <vt:lpstr>Презентация PowerPoint</vt:lpstr>
      <vt:lpstr>Презентация PowerPoint</vt:lpstr>
      <vt:lpstr>Презентация PowerPoint</vt:lpstr>
      <vt:lpstr>Презентация PowerPoint</vt:lpstr>
      <vt:lpstr>Основные задачи системы защиты информации</vt:lpstr>
      <vt:lpstr>Презентация PowerPoint</vt:lpstr>
      <vt:lpstr>Презентация PowerPoint</vt:lpstr>
      <vt:lpstr>Закон определяет: информационные ресурсы делятся на государственные и негосударственные  (ст. 6, ч. 1). </vt:lpstr>
      <vt:lpstr>Закон определяет пять категории государственных информационных ресурсов: </vt:lpstr>
      <vt:lpstr>Ответственность за нарушения в сфере информационной безопасности </vt:lpstr>
      <vt:lpstr>вопросам безопасности информации посвящены следующие главы и статьи: </vt:lpstr>
      <vt:lpstr>Презентация PowerPoint</vt:lpstr>
      <vt:lpstr>Презентация PowerPoint</vt:lpstr>
      <vt:lpstr>Статья 272. Неправомерный доступ к компьютерной информации </vt:lpstr>
      <vt:lpstr>Статья 273. Создание, использование и распространение вредоносных программ для ЭВМ </vt:lpstr>
      <vt:lpstr>Статья 274. Нарушение правил эксплуатации ЭВМ, системы ЭВМ или их сети </vt:lpstr>
      <vt:lpstr>ИНФОРМАЦИОННОЕ ПРАВО. СЕРТИФИКАЦИЯ ИНФОРМАЦИОННЫХ СИСТЕМ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Сертификация информационных систем </vt:lpstr>
      <vt:lpstr>Порядок проведения сертификации информационных систем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Право авторства и право собственности </vt:lpstr>
      <vt:lpstr>Презентация PowerPoint</vt:lpstr>
      <vt:lpstr>Презентация PowerPoint</vt:lpstr>
      <vt:lpstr>Презентация PowerPoint</vt:lpstr>
      <vt:lpstr>Презентация PowerPoint</vt:lpstr>
      <vt:lpstr>патент</vt:lpstr>
      <vt:lpstr>Виды патентов:</vt:lpstr>
      <vt:lpstr>Сроки патентования: </vt:lpstr>
      <vt:lpstr>Презентация PowerPoint</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Пользователь</dc:creator>
  <cp:lastModifiedBy>Расписание</cp:lastModifiedBy>
  <cp:revision>40</cp:revision>
  <dcterms:created xsi:type="dcterms:W3CDTF">2020-10-14T11:48:59Z</dcterms:created>
  <dcterms:modified xsi:type="dcterms:W3CDTF">2020-10-22T00:21:49Z</dcterms:modified>
</cp:coreProperties>
</file>