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547F26A-2FC5-4F0F-BA25-A50C34D3552A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3894D6-B4AE-4DE8-AFDB-E1BBAC066B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4%D0%BE%D0%BA%D1%83%D0%BC%D0%B5%D0%BD%D1%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0%D0%BF%D0%BF%D0%B0%D1%80%D0%B0%D1%82%D0%BD%D0%BE%D0%B5_%D0%BE%D0%B1%D0%B5%D1%81%D0%BF%D0%B5%D1%87%D0%B5%D0%BD%D0%B8%D0%B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8%D0%B7%D0%B2%D0%BE%D0%B4%D1%81%D1%82%D0%B2%D0%BE" TargetMode="External"/><Relationship Id="rId2" Type="http://schemas.openxmlformats.org/officeDocument/2006/relationships/hyperlink" Target="https://ru.wikipedia.org/wiki/%D0%9A%D0%BE%D0%BD%D1%81%D1%82%D1%80%D1%83%D0%BA%D1%82%D0%BE%D1%80%D1%81%D0%BA%D0%B0%D1%8F_%D0%B4%D0%BE%D0%BA%D1%83%D0%BC%D0%B5%D0%BD%D1%82%D0%B0%D1%86%D0%B8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0%D0%B5%D0%BC%D0%BE%D0%BD%D1%8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4%D0%BE%D0%BA%D1%83%D0%BC%D0%B5%D0%BD%D1%82%D0%B0%D1%86%D0%B8%D1%8F_%D0%BD%D0%B0_%D0%B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/>
              <a:t>ТЕМА 3.1. </a:t>
            </a:r>
            <a:r>
              <a:rPr lang="ru-RU" sz="4800" dirty="0"/>
              <a:t>ТЕХНИЧЕСКОЕ ДОКУМЕНТОВЕДЕНИЕ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4869160"/>
            <a:ext cx="6858000" cy="845840"/>
          </a:xfrm>
        </p:spPr>
        <p:txBody>
          <a:bodyPr/>
          <a:lstStyle/>
          <a:p>
            <a:pPr algn="r"/>
            <a:r>
              <a:rPr lang="ru-RU" dirty="0"/>
              <a:t>ЛЕКЦИЯ №5</a:t>
            </a:r>
          </a:p>
        </p:txBody>
      </p:sp>
    </p:spTree>
    <p:extLst>
      <p:ext uri="{BB962C8B-B14F-4D97-AF65-F5344CB8AC3E}">
        <p14:creationId xmlns:p14="http://schemas.microsoft.com/office/powerpoint/2010/main" val="3788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412776"/>
            <a:ext cx="6781800" cy="41044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Разработка и оформление технического задания на программный продукт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Техническое задание </a:t>
            </a:r>
            <a:r>
              <a:rPr lang="ru-RU" dirty="0" smtClean="0"/>
              <a:t>представляет собой документ, в котором сформулированы основные </a:t>
            </a:r>
            <a:r>
              <a:rPr lang="ru-RU" u="sng" dirty="0" smtClean="0"/>
              <a:t>цели</a:t>
            </a:r>
            <a:r>
              <a:rPr lang="ru-RU" dirty="0" smtClean="0"/>
              <a:t> разработки, </a:t>
            </a:r>
            <a:r>
              <a:rPr lang="ru-RU" u="sng" dirty="0" smtClean="0"/>
              <a:t>требования к программному продукту, </a:t>
            </a:r>
            <a:r>
              <a:rPr lang="ru-RU" dirty="0" smtClean="0"/>
              <a:t>определены </a:t>
            </a:r>
            <a:r>
              <a:rPr lang="ru-RU" u="sng" dirty="0" smtClean="0"/>
              <a:t>сроки</a:t>
            </a:r>
            <a:r>
              <a:rPr lang="ru-RU" dirty="0" smtClean="0"/>
              <a:t> и </a:t>
            </a:r>
            <a:r>
              <a:rPr lang="ru-RU" u="sng" dirty="0" smtClean="0"/>
              <a:t>этапы разработки </a:t>
            </a:r>
            <a:r>
              <a:rPr lang="ru-RU" dirty="0" smtClean="0"/>
              <a:t>и регламентирован процесс </a:t>
            </a:r>
            <a:r>
              <a:rPr lang="ru-RU" u="sng" dirty="0" smtClean="0"/>
              <a:t>приемо-сдаточных испытаний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разработке технического задания участвуют как представители заказчика, так и представители исполнителя. В основе этого документа лежат исходные требования заказчика, анализ передовых достижений техники, результаты выполнения научно-исследовательских работ, </a:t>
            </a:r>
            <a:r>
              <a:rPr lang="ru-RU" dirty="0" err="1" smtClean="0"/>
              <a:t>предпроектных</a:t>
            </a:r>
            <a:r>
              <a:rPr lang="ru-RU" dirty="0" smtClean="0"/>
              <a:t> исследований, научного прогнозирования и т. п.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725144"/>
            <a:ext cx="6781800" cy="213285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Порядок разработки технического задания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617538" algn="just">
              <a:buNone/>
            </a:pPr>
            <a:r>
              <a:rPr lang="ru-RU" u="sng" dirty="0" smtClean="0"/>
              <a:t>Разработка технического задания выполняется в следующей последовательности. </a:t>
            </a:r>
          </a:p>
          <a:p>
            <a:pPr algn="just"/>
            <a:r>
              <a:rPr lang="ru-RU" dirty="0" smtClean="0"/>
              <a:t>Прежде всего, устанавливают набор выполняемых функций, а также перечень и характеристики исходных данных. </a:t>
            </a:r>
          </a:p>
          <a:p>
            <a:pPr algn="just"/>
            <a:r>
              <a:rPr lang="ru-RU" dirty="0" smtClean="0"/>
              <a:t>Затем определяют перечень результатов, их характеристики и способы представления.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Далее уточняют среду функционирования программного обеспечения: конкретную комплектацию и параметры технических средств, версию используемой операционной системы и, возможно, версии и параметры другого установленного программного обеспечения, с которым предстоит взаимодействовать будущему программному продукту.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случаях, когда разрабатываемое программное обеспечение собирает и хранит некоторую информацию или включается в управление каким-либо техническим процессом, необходимо также четко регламентировать действия программы в случае сбоев оборудования и энергоснабжения.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  Общие 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1.1. Техническое задание оформляют в соответствии с ГОСТ 19.106—78 на листах формата А4 и A3 по ГОСТ 2.301—68, как правило, без заполнения полей листа. Номера листов (страниц) проставляют в верхней части листа над текстом.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047456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1.2. Лист утверждения и титульный лист оформляют в соответствии с ГОСТ 19.104—78. Информационную часть (аннотацию и содержание), лист регистрации изменений допускается в документ не включать.</a:t>
            </a:r>
          </a:p>
          <a:p>
            <a:pPr algn="just"/>
            <a:r>
              <a:rPr lang="ru-RU" dirty="0" smtClean="0"/>
              <a:t>1.3. Для внесения изменений и дополнений в техническое задние на последующих стадиях разработки программы или программного изделия выпускают дополнение к нему. Согласование и утверждение дополнения к техническому заданию проводят в том же порядке, который установлен для технического задания.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733256"/>
            <a:ext cx="6781800" cy="4389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75448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1.4. Техническое задание должно содержать следующие разделы:</a:t>
            </a:r>
          </a:p>
          <a:p>
            <a:pPr>
              <a:buNone/>
            </a:pPr>
            <a:r>
              <a:rPr lang="ru-RU" dirty="0" smtClean="0"/>
              <a:t>• введение;</a:t>
            </a:r>
          </a:p>
          <a:p>
            <a:pPr>
              <a:buNone/>
            </a:pPr>
            <a:r>
              <a:rPr lang="ru-RU" dirty="0" smtClean="0"/>
              <a:t>• наименование и область применения;</a:t>
            </a:r>
          </a:p>
          <a:p>
            <a:pPr>
              <a:buNone/>
            </a:pPr>
            <a:r>
              <a:rPr lang="ru-RU" dirty="0" smtClean="0"/>
              <a:t>• основание для разработки;</a:t>
            </a:r>
          </a:p>
          <a:p>
            <a:pPr>
              <a:buNone/>
            </a:pPr>
            <a:r>
              <a:rPr lang="ru-RU" dirty="0" smtClean="0"/>
              <a:t>• назначение разработки;</a:t>
            </a:r>
          </a:p>
          <a:p>
            <a:pPr>
              <a:buNone/>
            </a:pPr>
            <a:r>
              <a:rPr lang="ru-RU" dirty="0" smtClean="0"/>
              <a:t>• технические требования к программе или программному изделию;</a:t>
            </a:r>
          </a:p>
          <a:p>
            <a:pPr>
              <a:buNone/>
            </a:pPr>
            <a:r>
              <a:rPr lang="ru-RU" dirty="0" smtClean="0"/>
              <a:t>• технико-экономические показатели;</a:t>
            </a:r>
          </a:p>
          <a:p>
            <a:pPr>
              <a:buNone/>
            </a:pPr>
            <a:r>
              <a:rPr lang="ru-RU" dirty="0" smtClean="0"/>
              <a:t>• стадии и этапы разработки;</a:t>
            </a:r>
          </a:p>
          <a:p>
            <a:pPr>
              <a:buNone/>
            </a:pPr>
            <a:r>
              <a:rPr lang="ru-RU" dirty="0" smtClean="0"/>
              <a:t>• порядок контроля и приемки;</a:t>
            </a:r>
          </a:p>
          <a:p>
            <a:pPr>
              <a:buNone/>
            </a:pPr>
            <a:r>
              <a:rPr lang="ru-RU" dirty="0" smtClean="0"/>
              <a:t>• приложения.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зависимости от особенностей программы или программного изделия допускается уточнять содержание разделов, вводить новые разделы или объединять отдельные из них. При необходимости допускается в техническое задание включать приложения.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021288"/>
            <a:ext cx="6781800" cy="15091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55151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современных высокоразвитых странах огромную роль играет информация. Кто владеет информацией, тот и имеет успех - </a:t>
            </a:r>
            <a:r>
              <a:rPr lang="ru-RU" dirty="0" err="1"/>
              <a:t>будь-то</a:t>
            </a:r>
            <a:r>
              <a:rPr lang="ru-RU" dirty="0"/>
              <a:t> в производстве, науке, обучении и т.д.</a:t>
            </a:r>
          </a:p>
          <a:p>
            <a:pPr algn="just"/>
            <a:r>
              <a:rPr lang="ru-RU" dirty="0"/>
              <a:t>Средством материализации информации, закрепления ее в пространстве и во времени является документ, оформленный по всем правилам и стандартам, принятым и унифицированным в современном делопроизводстве. Он же служит и средством ее передачи в процессе информационной коммуникации - важнейшей характеристики позитивного общественного бытия.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4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2286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2 Содержание разделов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2.1. Введение должно включать краткую характеристику области применения программы или программного продукта, а также объекта (например, системы), в котором предполагается их использовать. Основное назначение введения —продемонстрировать актуальность данной разработки и показать, какое место эта разработка занимает в ряду подобных.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2.2. В разделе «Наименование и область применения» указывают наименование, краткую характеристику области применения программы или программного изделия и объекта, в котором используют программу или программное изделие.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2000" y="764704"/>
            <a:ext cx="7543800" cy="4320480"/>
          </a:xfrm>
        </p:spPr>
        <p:txBody>
          <a:bodyPr/>
          <a:lstStyle/>
          <a:p>
            <a:r>
              <a:rPr lang="ru-RU" dirty="0" smtClean="0"/>
              <a:t>2.3. В разделе «Основание для разработки» должны быть указаны:</a:t>
            </a:r>
          </a:p>
          <a:p>
            <a:pPr>
              <a:buNone/>
            </a:pPr>
            <a:r>
              <a:rPr lang="ru-RU" dirty="0" smtClean="0"/>
              <a:t>• документ (документы), на основании которых ведется разработка. Таким документом может служить план, приказ, договор и т. п.</a:t>
            </a:r>
          </a:p>
          <a:p>
            <a:pPr>
              <a:buNone/>
            </a:pPr>
            <a:r>
              <a:rPr lang="ru-RU" dirty="0" smtClean="0"/>
              <a:t>• организация, утвердившая этот документ, и дата его утверждения;</a:t>
            </a:r>
          </a:p>
          <a:p>
            <a:pPr>
              <a:buNone/>
            </a:pPr>
            <a:r>
              <a:rPr lang="ru-RU" dirty="0" smtClean="0"/>
              <a:t>• наименование и (или) условное обозначение темы разработки.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2.4. В разделе «Назначение разработки» должно быть указано функциональное и эксплуатационное назначение программы или программного изделия.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877272"/>
            <a:ext cx="6781800" cy="2949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7544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2.5. Раздел «Технические требования к программе или программному изделию» должен содержать следующие подразделы:</a:t>
            </a:r>
          </a:p>
          <a:p>
            <a:pPr algn="just">
              <a:buNone/>
            </a:pPr>
            <a:r>
              <a:rPr lang="ru-RU" dirty="0" smtClean="0"/>
              <a:t>• требования к функциональным характеристикам;</a:t>
            </a:r>
          </a:p>
          <a:p>
            <a:pPr algn="just">
              <a:buNone/>
            </a:pPr>
            <a:r>
              <a:rPr lang="ru-RU" dirty="0" smtClean="0"/>
              <a:t>• требования к надежности;</a:t>
            </a:r>
          </a:p>
          <a:p>
            <a:pPr algn="just">
              <a:buNone/>
            </a:pPr>
            <a:r>
              <a:rPr lang="ru-RU" dirty="0" smtClean="0"/>
              <a:t>• условия эксплуатации;</a:t>
            </a:r>
          </a:p>
          <a:p>
            <a:pPr algn="just">
              <a:buNone/>
            </a:pPr>
            <a:r>
              <a:rPr lang="ru-RU" dirty="0" smtClean="0"/>
              <a:t>• требования к составу и параметрам технических средств;</a:t>
            </a:r>
          </a:p>
          <a:p>
            <a:pPr algn="just">
              <a:buNone/>
            </a:pPr>
            <a:r>
              <a:rPr lang="ru-RU" dirty="0" smtClean="0"/>
              <a:t>• требования к информационной и программной совместимости;</a:t>
            </a:r>
          </a:p>
          <a:p>
            <a:pPr algn="just">
              <a:buNone/>
            </a:pPr>
            <a:r>
              <a:rPr lang="ru-RU" dirty="0" smtClean="0"/>
              <a:t>• требования к маркировке и упаковке;</a:t>
            </a:r>
          </a:p>
          <a:p>
            <a:pPr algn="just">
              <a:buNone/>
            </a:pPr>
            <a:r>
              <a:rPr lang="ru-RU" dirty="0" smtClean="0"/>
              <a:t>• требования к транспортированию и хранению;</a:t>
            </a:r>
          </a:p>
          <a:p>
            <a:pPr algn="just">
              <a:buNone/>
            </a:pPr>
            <a:r>
              <a:rPr lang="ru-RU" dirty="0" smtClean="0"/>
              <a:t>• специальные требования.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2.5.1. В подразделе «Требования к функциональным характеристикам» должны быть указаны требования к составу выполняемых функций, организации входных и выходных данных, временным характеристикам и т. п.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2.5.2. В подразделе «Требования к надежности» должны быть указаны требования к обеспечению надежного функционирования (обеспечение устойчивого функционирования, контроль входной и выходной информации, время восстановления после отказа и т. п.).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2.5.3. В подразделе «Условия эксплуатации» должны быть указаны условия эксплуатации (температура окружающего воздуха, относительная влажность и т. п. для выбранных типов носителей данных), при которых должны обеспечиваться заданные характеристики, а также вид обслуживания, необходимое количество и квалификация персонала.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2.5.4. В подразделе «Требования к составу и параметрам  технических средств» указывают необходимый состав технических средств с указанием их технических характеристик.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2.5.5. В подразделе «Требования к информационной и программной совместимости» должны быть указаны требования к информационным структурам на входе и выходе и методам решения, исходным кодам, языкам программирования. При необходимости должна обеспечиваться защита информации и программ.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Составление, оформление документов и организация работы с ними регламентированы законодательными и нормативно-методическими актами, знание и выполнение которых обязательны для каждого, имеющего дело с документами.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10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2.5.6. В подразделе «Требования к маркировке и упаковке» в общем случае указывают требования к маркировке программного изделия, варианты и способы упаковки.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2.5.7. В подразделе «Требования к транспортированию и хранению» должны быть указаны для программного изделия условия транспортирования, места хранения, условия хранения, условия складирования, сроки хранения в различных условиях.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2.5.8. В разделе «Технико-экономические показатели» должны быть указаны: ориентировочная экономическая эффективность, предполагаемая годовая потребность, экономические преимущества разработки по сравнению с лучшими отечественными и зарубежными образцами или аналогами.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2.6. В разделе «Стадии и этапы разработки» устанавливают необходимые стадии разработки, этапы и содержание работ (перечень программных документов, которые должны быть разработаны, согласованы и утверждены), а также, как правило, сроки разработки и определяют исполнителей.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2.7. В разделе «Порядок контроля и приемки» должны быть указаны виды испытаний и общие требования к приемке работы.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2.8. В приложениях к техническому заданию при необходимости приводят:</a:t>
            </a:r>
          </a:p>
          <a:p>
            <a:pPr>
              <a:buNone/>
            </a:pPr>
            <a:r>
              <a:rPr lang="ru-RU" dirty="0" smtClean="0"/>
              <a:t>• перечень научно-исследовательских и других работ, обосновывающих разработку;</a:t>
            </a:r>
          </a:p>
          <a:p>
            <a:pPr>
              <a:buNone/>
            </a:pPr>
            <a:r>
              <a:rPr lang="ru-RU" dirty="0" smtClean="0"/>
              <a:t>• схемы алгоритмов, таблицы, описания, обоснования, расчеты и другие документы,  которые    могут быть использованы при разработке;</a:t>
            </a:r>
          </a:p>
          <a:p>
            <a:pPr>
              <a:buNone/>
            </a:pPr>
            <a:r>
              <a:rPr lang="ru-RU" dirty="0" smtClean="0"/>
              <a:t>• другие источники разработки.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случаях, если какие-либо требования, предусмотренные техническим заданием, заказчик не предъявляет, следует в соответствующем месте указать «Требования не предъявляются».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Документоведение</a:t>
            </a:r>
            <a:r>
              <a:rPr lang="ru-RU" dirty="0"/>
              <a:t> – это специфическое направление деятельности, которое занимается процессом документирования, т.е. составления, оформления документов и их обработкой и хранением. От того, насколько юридически грамотно будет составлен и оформлен документ, организована работа с ним, во многом зависит своевременность и правильность принятия управленческого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7787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Основной </a:t>
            </a:r>
            <a:r>
              <a:rPr lang="ru-RU" b="1" dirty="0"/>
              <a:t>целью создания технической документации </a:t>
            </a:r>
            <a:r>
              <a:rPr lang="ru-RU" dirty="0"/>
              <a:t>является решение научно-технических проблем, а также проектирование и возведение новых зданий и сооружений, изготовление предметов промышленного производства и т. п. Технические документы сохраняют свое практическое значение и после окончания строительства или снятия изделия с серийного производства и выполнения других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1065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093296"/>
            <a:ext cx="6781800" cy="789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623520"/>
          </a:xfrm>
        </p:spPr>
        <p:txBody>
          <a:bodyPr>
            <a:normAutofit/>
          </a:bodyPr>
          <a:lstStyle/>
          <a:p>
            <a:pPr algn="just"/>
            <a:r>
              <a:rPr lang="ru-RU" u="sng" dirty="0"/>
              <a:t>Деятельность технической документации направлена на достижение упорядочения документов </a:t>
            </a:r>
            <a:r>
              <a:rPr lang="ru-RU" dirty="0"/>
              <a:t>посредством установления положений для всеобщего и многократного применения в отношении реально существующих и потенциальных </a:t>
            </a:r>
            <a:r>
              <a:rPr lang="ru-RU" dirty="0" smtClean="0"/>
              <a:t>задач. </a:t>
            </a:r>
            <a:r>
              <a:rPr lang="ru-RU" dirty="0"/>
              <a:t>Эта деятельность проявляется в разработке, опубликовании и применении стандартов. Стандарты технической документации относятся к международному уровню стандартов. Приведение технических документов к общему международному стандарту обеспечивает их универсальность, например, при наличии чертежей - подлинников Эйфелевой башни, сделанных во Франции, можно построить аналогичное сооружение и в России, используя те же самые чертежи.</a:t>
            </a:r>
          </a:p>
        </p:txBody>
      </p:sp>
    </p:spTree>
    <p:extLst>
      <p:ext uri="{BB962C8B-B14F-4D97-AF65-F5344CB8AC3E}">
        <p14:creationId xmlns:p14="http://schemas.microsoft.com/office/powerpoint/2010/main" val="3223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Техническая 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Техническая документация</a:t>
            </a:r>
            <a:r>
              <a:rPr lang="ru-RU" dirty="0" smtClean="0"/>
              <a:t> — набор </a:t>
            </a:r>
            <a:r>
              <a:rPr lang="ru-RU" u="sng" dirty="0" smtClean="0">
                <a:hlinkClick r:id="rId2" tooltip="Документ"/>
              </a:rPr>
              <a:t>документов</a:t>
            </a:r>
            <a:r>
              <a:rPr lang="ru-RU" dirty="0" smtClean="0"/>
              <a:t>, используемых при проектировании (конструировании), создании (изготовлении) и использовании (эксплуатации) каких-либо технических объектов: зданий, сооружений, промышленных товаров, </a:t>
            </a:r>
            <a:r>
              <a:rPr lang="ru-RU" u="sng" dirty="0" smtClean="0">
                <a:hlinkClick r:id="rId3" tooltip="Программное обеспечение"/>
              </a:rPr>
              <a:t>программного</a:t>
            </a:r>
            <a:r>
              <a:rPr lang="ru-RU" dirty="0" smtClean="0"/>
              <a:t> и </a:t>
            </a:r>
            <a:r>
              <a:rPr lang="ru-RU" u="sng" dirty="0" smtClean="0">
                <a:hlinkClick r:id="rId4" tooltip="Аппаратное обеспечение"/>
              </a:rPr>
              <a:t>аппаратного обеспечения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2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7770440" cy="177281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Техническую документацию разделяют на несколько видов: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548680"/>
            <a:ext cx="7543800" cy="4032448"/>
          </a:xfrm>
        </p:spPr>
        <p:txBody>
          <a:bodyPr>
            <a:normAutofit/>
          </a:bodyPr>
          <a:lstStyle/>
          <a:p>
            <a:pPr lvl="0"/>
            <a:r>
              <a:rPr lang="ru-RU" b="1" u="sng" dirty="0" smtClean="0"/>
              <a:t>Проектная документация</a:t>
            </a:r>
            <a:endParaRPr lang="ru-RU" sz="2800" b="1" u="sng" dirty="0" smtClean="0"/>
          </a:p>
          <a:p>
            <a:pPr lvl="1"/>
            <a:r>
              <a:rPr lang="ru-RU" sz="2400" u="sng" dirty="0" smtClean="0">
                <a:hlinkClick r:id="rId2" tooltip="Конструкторская документация"/>
              </a:rPr>
              <a:t>конструкторская документация</a:t>
            </a:r>
            <a:r>
              <a:rPr lang="ru-RU" sz="2400" dirty="0" smtClean="0"/>
              <a:t>,</a:t>
            </a:r>
            <a:endParaRPr lang="ru-RU" sz="2800" dirty="0" smtClean="0"/>
          </a:p>
          <a:p>
            <a:pPr lvl="1"/>
            <a:r>
              <a:rPr lang="ru-RU" sz="2400" dirty="0" smtClean="0"/>
              <a:t>эксплуатационная документация,</a:t>
            </a:r>
            <a:endParaRPr lang="ru-RU" sz="2800" dirty="0" smtClean="0"/>
          </a:p>
          <a:p>
            <a:pPr lvl="1"/>
            <a:r>
              <a:rPr lang="ru-RU" sz="2400" dirty="0" smtClean="0"/>
              <a:t>ремонтная документация</a:t>
            </a:r>
            <a:endParaRPr lang="ru-RU" sz="2800" dirty="0" smtClean="0"/>
          </a:p>
          <a:p>
            <a:pPr lvl="0"/>
            <a:r>
              <a:rPr lang="ru-RU" b="1" u="sng" dirty="0" smtClean="0"/>
              <a:t>Технологическая документация</a:t>
            </a:r>
            <a:endParaRPr lang="ru-RU" sz="2800" b="1" u="sng" dirty="0" smtClean="0"/>
          </a:p>
          <a:p>
            <a:pPr lvl="1"/>
            <a:r>
              <a:rPr lang="ru-RU" sz="2400" dirty="0" smtClean="0"/>
              <a:t>документы, определяющие технологический цикл изделия,</a:t>
            </a:r>
            <a:endParaRPr lang="ru-RU" sz="2800" dirty="0" smtClean="0"/>
          </a:p>
          <a:p>
            <a:pPr marL="539750" indent="-187325"/>
            <a:r>
              <a:rPr lang="ru-RU" dirty="0" smtClean="0"/>
              <a:t>документы, дающие информацию, необходимую для организации </a:t>
            </a:r>
            <a:r>
              <a:rPr lang="ru-RU" u="sng" dirty="0" smtClean="0">
                <a:hlinkClick r:id="rId3" tooltip="Производство"/>
              </a:rPr>
              <a:t>производства</a:t>
            </a:r>
            <a:r>
              <a:rPr lang="ru-RU" dirty="0" smtClean="0"/>
              <a:t> и </a:t>
            </a:r>
            <a:r>
              <a:rPr lang="ru-RU" u="sng" dirty="0" smtClean="0">
                <a:hlinkClick r:id="rId4" tooltip="Ремонт"/>
              </a:rPr>
              <a:t>ремонта</a:t>
            </a:r>
            <a:r>
              <a:rPr lang="ru-RU" dirty="0" smtClean="0"/>
              <a:t> изделия.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7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 smtClean="0">
                <a:solidFill>
                  <a:schemeClr val="tx1"/>
                </a:solidFill>
                <a:hlinkClick r:id="rId2" tooltip="Документация на программное обеспечение"/>
              </a:rPr>
              <a:t>Документация на программное обеспечение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 smtClean="0">
                <a:solidFill>
                  <a:schemeClr val="tx1"/>
                </a:solidFill>
                <a:hlinkClick r:id="rId2" tooltip="Документация на программное обеспечение"/>
              </a:rPr>
              <a:t>Документация на программное обеспечение</a:t>
            </a:r>
            <a:r>
              <a:rPr lang="ru-RU" dirty="0" smtClean="0"/>
              <a:t> — это документы, которые сопровождают некоторое программное обеспечение (ПО, программа или программный продукт) и описывают то, как работает программа и/или то, как её использовать.</a:t>
            </a:r>
          </a:p>
          <a:p>
            <a:pPr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2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121</TotalTime>
  <Words>1382</Words>
  <Application>Microsoft Office PowerPoint</Application>
  <PresentationFormat>Экран (4:3)</PresentationFormat>
  <Paragraphs>76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NewsPrint</vt:lpstr>
      <vt:lpstr>ТЕМА 3.1. ТЕХНИЧЕСКОЕ ДОКУМЕНТОВЕДЕНИЕ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Техническая документация</vt:lpstr>
      <vt:lpstr>Техническую документацию разделяют на несколько видов: </vt:lpstr>
      <vt:lpstr>Документация на программное обеспечение</vt:lpstr>
      <vt:lpstr>Разработка и оформление технического задания на программный продукт</vt:lpstr>
      <vt:lpstr>Презентация PowerPoint</vt:lpstr>
      <vt:lpstr>Презентация PowerPoint</vt:lpstr>
      <vt:lpstr>Порядок разработки технического задания </vt:lpstr>
      <vt:lpstr>Презентация PowerPoint</vt:lpstr>
      <vt:lpstr>Презентация PowerPoint</vt:lpstr>
      <vt:lpstr>1  Общие положения</vt:lpstr>
      <vt:lpstr>Презентация PowerPoint</vt:lpstr>
      <vt:lpstr>Презентация PowerPoint</vt:lpstr>
      <vt:lpstr>Презентация PowerPoint</vt:lpstr>
      <vt:lpstr>2 Содержание разделов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3.1. ТЕХНИЧЕСКОЕ ДОКУМЕНТОВЕДЕНИЕ</dc:title>
  <dc:creator>Расписание</dc:creator>
  <cp:lastModifiedBy>Расписание</cp:lastModifiedBy>
  <cp:revision>19</cp:revision>
  <dcterms:created xsi:type="dcterms:W3CDTF">2020-10-21T07:04:53Z</dcterms:created>
  <dcterms:modified xsi:type="dcterms:W3CDTF">2020-10-22T00:21:03Z</dcterms:modified>
</cp:coreProperties>
</file>