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33" r:id="rId7"/>
    <p:sldId id="553" r:id="rId8"/>
    <p:sldId id="554" r:id="rId9"/>
    <p:sldId id="545" r:id="rId10"/>
    <p:sldId id="548" r:id="rId11"/>
    <p:sldId id="550" r:id="rId12"/>
    <p:sldId id="551" r:id="rId13"/>
    <p:sldId id="552" r:id="rId14"/>
    <p:sldId id="555" r:id="rId15"/>
    <p:sldId id="556" r:id="rId16"/>
    <p:sldId id="557" r:id="rId17"/>
    <p:sldId id="549" r:id="rId18"/>
    <p:sldId id="559" r:id="rId19"/>
    <p:sldId id="558" r:id="rId20"/>
    <p:sldId id="560" r:id="rId21"/>
    <p:sldId id="562" r:id="rId22"/>
    <p:sldId id="561" r:id="rId23"/>
    <p:sldId id="563" r:id="rId24"/>
    <p:sldId id="5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90" autoAdjust="0"/>
    <p:restoredTop sz="94451"/>
  </p:normalViewPr>
  <p:slideViewPr>
    <p:cSldViewPr snapToGrid="0">
      <p:cViewPr varScale="1">
        <p:scale>
          <a:sx n="145" d="100"/>
          <a:sy n="145" d="100"/>
        </p:scale>
        <p:origin x="20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8/5/25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brown-biostatistics-mikemu.shinyapps.io/automatic_analysis/"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mailto:Kaizhong_mu@browm.edu"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dirty="0"/>
              <a:t>A Pipeline for Open-Weight LLMs in Free Text Classification</a:t>
            </a:r>
            <a:br>
              <a:rPr lang="en-US" dirty="0"/>
            </a:br>
            <a:endParaRPr lang="en-US" dirty="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b="1" dirty="0"/>
              <a:t>Kaizhong Mu</a:t>
            </a:r>
          </a:p>
          <a:p>
            <a:r>
              <a:rPr lang="en-US" dirty="0"/>
              <a:t>Supervisor: </a:t>
            </a:r>
            <a:r>
              <a:rPr lang="en-US" b="1" dirty="0"/>
              <a:t>Alyssa Bilinski</a:t>
            </a: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E2951-2235-4AF9-5E6A-EED7CC76948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62D3629-1D16-B753-5A46-08060729F34D}"/>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10" name="Title 1">
            <a:extLst>
              <a:ext uri="{FF2B5EF4-FFF2-40B4-BE49-F238E27FC236}">
                <a16:creationId xmlns:a16="http://schemas.microsoft.com/office/drawing/2014/main" id="{19F5E960-5F78-6307-EA71-010E834721A1}"/>
              </a:ext>
            </a:extLst>
          </p:cNvPr>
          <p:cNvSpPr>
            <a:spLocks noGrp="1"/>
          </p:cNvSpPr>
          <p:nvPr>
            <p:ph type="title"/>
          </p:nvPr>
        </p:nvSpPr>
        <p:spPr>
          <a:xfrm>
            <a:off x="1183735" y="623249"/>
            <a:ext cx="9994392" cy="1069848"/>
          </a:xfrm>
        </p:spPr>
        <p:txBody>
          <a:bodyPr/>
          <a:lstStyle/>
          <a:p>
            <a:r>
              <a:rPr lang="en-US" dirty="0">
                <a:ln w="28575">
                  <a:noFill/>
                  <a:prstDash val="solid"/>
                </a:ln>
                <a:latin typeface="Tw Cen MT" panose="020B0602020104020603" pitchFamily="34" charset="77"/>
              </a:rPr>
              <a:t> AI-labeled</a:t>
            </a:r>
            <a:r>
              <a:rPr lang="en-US" sz="4000" b="1" spc="600" dirty="0">
                <a:ln w="28575">
                  <a:noFill/>
                  <a:prstDash val="solid"/>
                </a:ln>
                <a:solidFill>
                  <a:schemeClr val="bg1"/>
                </a:solidFill>
                <a:latin typeface="Tw Cen MT" panose="020B0602020104020603" pitchFamily="34" charset="77"/>
              </a:rPr>
              <a:t> </a:t>
            </a:r>
          </a:p>
        </p:txBody>
      </p:sp>
      <p:pic>
        <p:nvPicPr>
          <p:cNvPr id="7" name="Content Placeholder 6" descr="A screenshot of a computer&#10;&#10;AI-generated content may be incorrect.">
            <a:extLst>
              <a:ext uri="{FF2B5EF4-FFF2-40B4-BE49-F238E27FC236}">
                <a16:creationId xmlns:a16="http://schemas.microsoft.com/office/drawing/2014/main" id="{0653DA4B-C530-4BC5-257C-C0DD01FECE8D}"/>
              </a:ext>
            </a:extLst>
          </p:cNvPr>
          <p:cNvPicPr>
            <a:picLocks noGrp="1" noChangeAspect="1"/>
          </p:cNvPicPr>
          <p:nvPr>
            <p:ph idx="1"/>
          </p:nvPr>
        </p:nvPicPr>
        <p:blipFill>
          <a:blip r:embed="rId2"/>
          <a:stretch>
            <a:fillRect/>
          </a:stretch>
        </p:blipFill>
        <p:spPr>
          <a:xfrm>
            <a:off x="1049867" y="3654160"/>
            <a:ext cx="10333037" cy="2200983"/>
          </a:xfrm>
        </p:spPr>
      </p:pic>
      <p:sp>
        <p:nvSpPr>
          <p:cNvPr id="11" name="TextBox 10">
            <a:extLst>
              <a:ext uri="{FF2B5EF4-FFF2-40B4-BE49-F238E27FC236}">
                <a16:creationId xmlns:a16="http://schemas.microsoft.com/office/drawing/2014/main" id="{DC8E1A82-47EC-3416-FD94-CCCFDAEDD8EA}"/>
              </a:ext>
            </a:extLst>
          </p:cNvPr>
          <p:cNvSpPr txBox="1"/>
          <p:nvPr/>
        </p:nvSpPr>
        <p:spPr>
          <a:xfrm>
            <a:off x="1049867" y="1851378"/>
            <a:ext cx="10333036" cy="1015663"/>
          </a:xfrm>
          <a:prstGeom prst="rect">
            <a:avLst/>
          </a:prstGeom>
          <a:noFill/>
        </p:spPr>
        <p:txBody>
          <a:bodyPr wrap="square" rtlCol="0">
            <a:spAutoFit/>
          </a:bodyPr>
          <a:lstStyle/>
          <a:p>
            <a:r>
              <a:rPr lang="en-US" sz="2000" dirty="0">
                <a:solidFill>
                  <a:schemeClr val="bg1"/>
                </a:solidFill>
              </a:rPr>
              <a:t>All the collected comments on PE (Private Equity) were reviewed by LLM  based on the prompt. Then, the key information reflected in each review was summarized and filled into the same set of variables as in the human annotation. </a:t>
            </a:r>
          </a:p>
        </p:txBody>
      </p:sp>
    </p:spTree>
    <p:extLst>
      <p:ext uri="{BB962C8B-B14F-4D97-AF65-F5344CB8AC3E}">
        <p14:creationId xmlns:p14="http://schemas.microsoft.com/office/powerpoint/2010/main" val="219879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778D4-646B-2027-C807-B422B6C2926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4042AE8-48D8-BDA6-F76C-815C574C346B}"/>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 name="Footer Placeholder 2">
            <a:extLst>
              <a:ext uri="{FF2B5EF4-FFF2-40B4-BE49-F238E27FC236}">
                <a16:creationId xmlns:a16="http://schemas.microsoft.com/office/drawing/2014/main" id="{5BA3CDDA-2D31-E06A-BF3E-5169519D1A7C}"/>
              </a:ext>
            </a:extLst>
          </p:cNvPr>
          <p:cNvSpPr>
            <a:spLocks noGrp="1"/>
          </p:cNvSpPr>
          <p:nvPr>
            <p:ph type="ftr" sz="quarter" idx="10"/>
          </p:nvPr>
        </p:nvSpPr>
        <p:spPr>
          <a:xfrm>
            <a:off x="1061156" y="6097591"/>
            <a:ext cx="10261600" cy="274320"/>
          </a:xfrm>
        </p:spPr>
        <p:txBody>
          <a:bodyPr/>
          <a:lstStyle/>
          <a:p>
            <a:r>
              <a:rPr lang="en-US" dirty="0"/>
              <a:t>There are a total 13 columns that record the AI summarized result for comment </a:t>
            </a:r>
          </a:p>
        </p:txBody>
      </p:sp>
      <p:sp>
        <p:nvSpPr>
          <p:cNvPr id="10" name="Title 1">
            <a:extLst>
              <a:ext uri="{FF2B5EF4-FFF2-40B4-BE49-F238E27FC236}">
                <a16:creationId xmlns:a16="http://schemas.microsoft.com/office/drawing/2014/main" id="{FCAE93A3-F6A2-F403-7F4F-116C721BDA25}"/>
              </a:ext>
            </a:extLst>
          </p:cNvPr>
          <p:cNvSpPr>
            <a:spLocks noGrp="1"/>
          </p:cNvSpPr>
          <p:nvPr>
            <p:ph type="title"/>
          </p:nvPr>
        </p:nvSpPr>
        <p:spPr>
          <a:xfrm>
            <a:off x="1183735" y="623249"/>
            <a:ext cx="9994392" cy="1069848"/>
          </a:xfrm>
        </p:spPr>
        <p:txBody>
          <a:bodyPr/>
          <a:lstStyle/>
          <a:p>
            <a:r>
              <a:rPr lang="en-US" dirty="0">
                <a:ln w="28575">
                  <a:noFill/>
                  <a:prstDash val="solid"/>
                </a:ln>
                <a:latin typeface="Tw Cen MT" panose="020B0602020104020603" pitchFamily="34" charset="77"/>
              </a:rPr>
              <a:t>AI-labeled Data</a:t>
            </a:r>
            <a:endParaRPr lang="en-US" sz="4000" b="1" spc="600" dirty="0">
              <a:ln w="28575">
                <a:noFill/>
                <a:prstDash val="solid"/>
              </a:ln>
              <a:solidFill>
                <a:schemeClr val="bg1"/>
              </a:solidFill>
              <a:latin typeface="Tw Cen MT" panose="020B0602020104020603" pitchFamily="34" charset="77"/>
            </a:endParaRPr>
          </a:p>
        </p:txBody>
      </p:sp>
      <p:pic>
        <p:nvPicPr>
          <p:cNvPr id="7" name="Content Placeholder 6" descr="A screenshot of a medical report&#10;&#10;AI-generated content may be incorrect.">
            <a:extLst>
              <a:ext uri="{FF2B5EF4-FFF2-40B4-BE49-F238E27FC236}">
                <a16:creationId xmlns:a16="http://schemas.microsoft.com/office/drawing/2014/main" id="{7585DEB3-97B0-5C5C-3829-4237C2E27558}"/>
              </a:ext>
            </a:extLst>
          </p:cNvPr>
          <p:cNvPicPr>
            <a:picLocks noGrp="1" noChangeAspect="1"/>
          </p:cNvPicPr>
          <p:nvPr>
            <p:ph idx="1"/>
          </p:nvPr>
        </p:nvPicPr>
        <p:blipFill>
          <a:blip r:embed="rId2"/>
          <a:stretch>
            <a:fillRect/>
          </a:stretch>
        </p:blipFill>
        <p:spPr>
          <a:xfrm>
            <a:off x="1263967" y="1878429"/>
            <a:ext cx="9821722" cy="3882610"/>
          </a:xfrm>
        </p:spPr>
      </p:pic>
    </p:spTree>
    <p:extLst>
      <p:ext uri="{BB962C8B-B14F-4D97-AF65-F5344CB8AC3E}">
        <p14:creationId xmlns:p14="http://schemas.microsoft.com/office/powerpoint/2010/main" val="395591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52648-F9B5-EBD5-08CD-6ADAF9885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D6E56B-896F-B2DB-47CB-738DCBD0DA10}"/>
              </a:ext>
            </a:extLst>
          </p:cNvPr>
          <p:cNvSpPr>
            <a:spLocks noGrp="1"/>
          </p:cNvSpPr>
          <p:nvPr>
            <p:ph type="ctrTitle"/>
          </p:nvPr>
        </p:nvSpPr>
        <p:spPr/>
        <p:txBody>
          <a:bodyPr/>
          <a:lstStyle/>
          <a:p>
            <a:r>
              <a:rPr lang="en-US" dirty="0"/>
              <a:t>Shiny app demo</a:t>
            </a:r>
          </a:p>
        </p:txBody>
      </p:sp>
      <p:sp>
        <p:nvSpPr>
          <p:cNvPr id="3" name="Subtitle 2">
            <a:extLst>
              <a:ext uri="{FF2B5EF4-FFF2-40B4-BE49-F238E27FC236}">
                <a16:creationId xmlns:a16="http://schemas.microsoft.com/office/drawing/2014/main" id="{E7566771-BC26-7276-F620-404D854BCC64}"/>
              </a:ext>
            </a:extLst>
          </p:cNvPr>
          <p:cNvSpPr>
            <a:spLocks noGrp="1"/>
          </p:cNvSpPr>
          <p:nvPr>
            <p:ph type="subTitle" idx="1"/>
          </p:nvPr>
        </p:nvSpPr>
        <p:spPr>
          <a:xfrm>
            <a:off x="1766657" y="3542190"/>
            <a:ext cx="8487052" cy="1276698"/>
          </a:xfrm>
        </p:spPr>
        <p:txBody>
          <a:bodyPr/>
          <a:lstStyle/>
          <a:p>
            <a:r>
              <a:rPr lang="en-US" dirty="0">
                <a:hlinkClick r:id="rId2"/>
              </a:rPr>
              <a:t>demo</a:t>
            </a:r>
            <a:endParaRPr lang="en-US" dirty="0"/>
          </a:p>
        </p:txBody>
      </p:sp>
    </p:spTree>
    <p:extLst>
      <p:ext uri="{BB962C8B-B14F-4D97-AF65-F5344CB8AC3E}">
        <p14:creationId xmlns:p14="http://schemas.microsoft.com/office/powerpoint/2010/main" val="24782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236E-A70C-16EA-664D-35D9DB8B0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204A-0206-AF73-FDD8-E24CA41D733E}"/>
              </a:ext>
            </a:extLst>
          </p:cNvPr>
          <p:cNvSpPr>
            <a:spLocks noGrp="1"/>
          </p:cNvSpPr>
          <p:nvPr>
            <p:ph type="ctrTitle"/>
          </p:nvPr>
        </p:nvSpPr>
        <p:spPr/>
        <p:txBody>
          <a:bodyPr/>
          <a:lstStyle/>
          <a:p>
            <a:r>
              <a:rPr lang="en-US" dirty="0"/>
              <a:t>Findings</a:t>
            </a:r>
          </a:p>
        </p:txBody>
      </p:sp>
    </p:spTree>
    <p:extLst>
      <p:ext uri="{BB962C8B-B14F-4D97-AF65-F5344CB8AC3E}">
        <p14:creationId xmlns:p14="http://schemas.microsoft.com/office/powerpoint/2010/main" val="206301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4A054-FCB1-8AED-62E0-6887AFE95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9ACD7-CABA-EB69-764D-1A0DA6F85DB6}"/>
              </a:ext>
            </a:extLst>
          </p:cNvPr>
          <p:cNvSpPr>
            <a:spLocks noGrp="1"/>
          </p:cNvSpPr>
          <p:nvPr>
            <p:ph type="title"/>
          </p:nvPr>
        </p:nvSpPr>
        <p:spPr>
          <a:xfrm>
            <a:off x="1098804" y="832104"/>
            <a:ext cx="9994392" cy="1069848"/>
          </a:xfrm>
        </p:spPr>
        <p:txBody>
          <a:bodyPr/>
          <a:lstStyle/>
          <a:p>
            <a:pPr algn="l"/>
            <a:r>
              <a:rPr lang="en-US" sz="4000" b="1" spc="600" dirty="0">
                <a:ln w="28575">
                  <a:noFill/>
                  <a:prstDash val="solid"/>
                </a:ln>
                <a:solidFill>
                  <a:schemeClr val="bg1"/>
                </a:solidFill>
                <a:latin typeface="Tw Cen MT" panose="020B0602020104020603" pitchFamily="34" charset="77"/>
              </a:rPr>
              <a:t>Over-identify</a:t>
            </a:r>
          </a:p>
        </p:txBody>
      </p:sp>
      <p:sp>
        <p:nvSpPr>
          <p:cNvPr id="5" name="Slide Number Placeholder 4">
            <a:extLst>
              <a:ext uri="{FF2B5EF4-FFF2-40B4-BE49-F238E27FC236}">
                <a16:creationId xmlns:a16="http://schemas.microsoft.com/office/drawing/2014/main" id="{5B31DBF0-C494-E2A0-54FF-541FBFE6DF24}"/>
              </a:ext>
            </a:extLst>
          </p:cNvPr>
          <p:cNvSpPr>
            <a:spLocks noGrp="1"/>
          </p:cNvSpPr>
          <p:nvPr>
            <p:ph type="sldNum" sz="quarter" idx="11"/>
          </p:nvPr>
        </p:nvSpPr>
        <p:spPr/>
        <p:txBody>
          <a:bodyPr/>
          <a:lstStyle/>
          <a:p>
            <a:fld id="{294A09A9-5501-47C1-A89A-A340965A2BE2}" type="slidenum">
              <a:rPr lang="en-US" smtClean="0"/>
              <a:pPr/>
              <a:t>14</a:t>
            </a:fld>
            <a:endParaRPr lang="en-US" dirty="0"/>
          </a:p>
        </p:txBody>
      </p:sp>
      <p:sp>
        <p:nvSpPr>
          <p:cNvPr id="7" name="Content Placeholder 6">
            <a:extLst>
              <a:ext uri="{FF2B5EF4-FFF2-40B4-BE49-F238E27FC236}">
                <a16:creationId xmlns:a16="http://schemas.microsoft.com/office/drawing/2014/main" id="{02CCFA90-EF2F-7734-8C86-A988D4B4E7AE}"/>
              </a:ext>
            </a:extLst>
          </p:cNvPr>
          <p:cNvSpPr>
            <a:spLocks noGrp="1"/>
          </p:cNvSpPr>
          <p:nvPr>
            <p:ph idx="1"/>
          </p:nvPr>
        </p:nvSpPr>
        <p:spPr/>
        <p:txBody>
          <a:bodyPr/>
          <a:lstStyle/>
          <a:p>
            <a:r>
              <a:rPr lang="en-US" dirty="0"/>
              <a:t>If the prompt doesn’t clearly offer all reasonable options/details, the AI tends to over-guess.</a:t>
            </a:r>
            <a:r>
              <a:rPr lang="zh-CN" altLang="en-US" dirty="0"/>
              <a:t> </a:t>
            </a:r>
            <a:r>
              <a:rPr lang="en-US" altLang="zh-CN" dirty="0"/>
              <a:t>The high-quality prompt is important</a:t>
            </a:r>
          </a:p>
          <a:p>
            <a:pPr marL="0" indent="0">
              <a:buNone/>
            </a:pPr>
            <a:endParaRPr lang="en-US" altLang="zh-CN" dirty="0"/>
          </a:p>
          <a:p>
            <a:r>
              <a:rPr lang="en-US" dirty="0"/>
              <a:t>For example, in identifying the commenter’s role — say, between “Provider” and “Physician” — if we don’t tell the AI that it’s okay to just choose “Provider” when it can’t tell the exact role, it’ll try to guess anyway and might wrongly label it as “Physician.”</a:t>
            </a:r>
          </a:p>
          <a:p>
            <a:endParaRPr lang="en-US" dirty="0"/>
          </a:p>
        </p:txBody>
      </p:sp>
    </p:spTree>
    <p:extLst>
      <p:ext uri="{BB962C8B-B14F-4D97-AF65-F5344CB8AC3E}">
        <p14:creationId xmlns:p14="http://schemas.microsoft.com/office/powerpoint/2010/main" val="2335624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425AE-E996-816C-23A7-624D0A8CB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5E9A7B-6352-D02B-0FD5-B5DBFEB8C508}"/>
              </a:ext>
            </a:extLst>
          </p:cNvPr>
          <p:cNvSpPr>
            <a:spLocks noGrp="1"/>
          </p:cNvSpPr>
          <p:nvPr>
            <p:ph type="title"/>
          </p:nvPr>
        </p:nvSpPr>
        <p:spPr>
          <a:xfrm>
            <a:off x="1098804" y="832104"/>
            <a:ext cx="9994392" cy="1069848"/>
          </a:xfrm>
        </p:spPr>
        <p:txBody>
          <a:bodyPr/>
          <a:lstStyle/>
          <a:p>
            <a:pPr algn="l"/>
            <a:r>
              <a:rPr lang="en-US" sz="4000" b="1" spc="600" dirty="0">
                <a:ln w="28575">
                  <a:noFill/>
                  <a:prstDash val="solid"/>
                </a:ln>
                <a:solidFill>
                  <a:schemeClr val="bg1"/>
                </a:solidFill>
                <a:latin typeface="Tw Cen MT" panose="020B0602020104020603" pitchFamily="34" charset="77"/>
              </a:rPr>
              <a:t>Over-identify</a:t>
            </a:r>
          </a:p>
        </p:txBody>
      </p:sp>
      <p:sp>
        <p:nvSpPr>
          <p:cNvPr id="5" name="Slide Number Placeholder 4">
            <a:extLst>
              <a:ext uri="{FF2B5EF4-FFF2-40B4-BE49-F238E27FC236}">
                <a16:creationId xmlns:a16="http://schemas.microsoft.com/office/drawing/2014/main" id="{E7DECA4F-EA95-5F1B-870A-4A123105E506}"/>
              </a:ext>
            </a:extLst>
          </p:cNvPr>
          <p:cNvSpPr>
            <a:spLocks noGrp="1"/>
          </p:cNvSpPr>
          <p:nvPr>
            <p:ph type="sldNum" sz="quarter" idx="11"/>
          </p:nvPr>
        </p:nvSpPr>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94B7C18D-7ABA-EECF-1C9D-2673DA02D3DE}"/>
              </a:ext>
            </a:extLst>
          </p:cNvPr>
          <p:cNvSpPr>
            <a:spLocks noGrp="1"/>
          </p:cNvSpPr>
          <p:nvPr>
            <p:ph idx="1"/>
          </p:nvPr>
        </p:nvSpPr>
        <p:spPr/>
        <p:txBody>
          <a:bodyPr/>
          <a:lstStyle/>
          <a:p>
            <a:r>
              <a:rPr lang="en-US" dirty="0"/>
              <a:t>Provider -&gt; Physician case:</a:t>
            </a:r>
          </a:p>
          <a:p>
            <a:pPr marL="0" indent="0">
              <a:buNone/>
            </a:pPr>
            <a:endParaRPr lang="en-US" dirty="0"/>
          </a:p>
        </p:txBody>
      </p:sp>
      <p:pic>
        <p:nvPicPr>
          <p:cNvPr id="6" name="Picture 5">
            <a:extLst>
              <a:ext uri="{FF2B5EF4-FFF2-40B4-BE49-F238E27FC236}">
                <a16:creationId xmlns:a16="http://schemas.microsoft.com/office/drawing/2014/main" id="{783FC991-5E2B-CB8B-DAFF-6A872BF4E09C}"/>
              </a:ext>
            </a:extLst>
          </p:cNvPr>
          <p:cNvPicPr>
            <a:picLocks noChangeAspect="1"/>
          </p:cNvPicPr>
          <p:nvPr/>
        </p:nvPicPr>
        <p:blipFill>
          <a:blip r:embed="rId2"/>
          <a:stretch>
            <a:fillRect/>
          </a:stretch>
        </p:blipFill>
        <p:spPr>
          <a:xfrm>
            <a:off x="1422400" y="2955739"/>
            <a:ext cx="9160933" cy="1700927"/>
          </a:xfrm>
          <a:prstGeom prst="rect">
            <a:avLst/>
          </a:prstGeom>
        </p:spPr>
      </p:pic>
    </p:spTree>
    <p:extLst>
      <p:ext uri="{BB962C8B-B14F-4D97-AF65-F5344CB8AC3E}">
        <p14:creationId xmlns:p14="http://schemas.microsoft.com/office/powerpoint/2010/main" val="204009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9F446-3CD3-FD37-F0C0-8B045C48B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42DC3-7176-4172-70BB-B18AE13A4F60}"/>
              </a:ext>
            </a:extLst>
          </p:cNvPr>
          <p:cNvSpPr>
            <a:spLocks noGrp="1"/>
          </p:cNvSpPr>
          <p:nvPr>
            <p:ph type="title"/>
          </p:nvPr>
        </p:nvSpPr>
        <p:spPr>
          <a:xfrm>
            <a:off x="1098804" y="832104"/>
            <a:ext cx="9994392" cy="1069848"/>
          </a:xfrm>
        </p:spPr>
        <p:txBody>
          <a:bodyPr/>
          <a:lstStyle/>
          <a:p>
            <a:pPr algn="l"/>
            <a:r>
              <a:rPr lang="en-US" dirty="0">
                <a:ln w="28575">
                  <a:noFill/>
                  <a:prstDash val="solid"/>
                </a:ln>
                <a:latin typeface="Tw Cen MT" panose="020B0602020104020603" pitchFamily="34" charset="77"/>
              </a:rPr>
              <a:t>Under-identify </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313D3E90-911F-C1CE-6DBD-0ED036D5853A}"/>
              </a:ext>
            </a:extLst>
          </p:cNvPr>
          <p:cNvSpPr>
            <a:spLocks noGrp="1"/>
          </p:cNvSpPr>
          <p:nvPr>
            <p:ph type="sldNum" sz="quarter" idx="11"/>
          </p:nvPr>
        </p:nvSpPr>
        <p:spPr/>
        <p:txBody>
          <a:bodyPr/>
          <a:lstStyle/>
          <a:p>
            <a:fld id="{294A09A9-5501-47C1-A89A-A340965A2BE2}" type="slidenum">
              <a:rPr lang="en-US" smtClean="0"/>
              <a:pPr/>
              <a:t>16</a:t>
            </a:fld>
            <a:endParaRPr lang="en-US" dirty="0"/>
          </a:p>
        </p:txBody>
      </p:sp>
      <p:sp>
        <p:nvSpPr>
          <p:cNvPr id="7" name="Content Placeholder 6">
            <a:extLst>
              <a:ext uri="{FF2B5EF4-FFF2-40B4-BE49-F238E27FC236}">
                <a16:creationId xmlns:a16="http://schemas.microsoft.com/office/drawing/2014/main" id="{1B36EB0A-25ED-D0FE-1C35-1B2E17D3821F}"/>
              </a:ext>
            </a:extLst>
          </p:cNvPr>
          <p:cNvSpPr>
            <a:spLocks noGrp="1"/>
          </p:cNvSpPr>
          <p:nvPr>
            <p:ph idx="1"/>
          </p:nvPr>
        </p:nvSpPr>
        <p:spPr/>
        <p:txBody>
          <a:bodyPr/>
          <a:lstStyle/>
          <a:p>
            <a:r>
              <a:rPr lang="en-US" dirty="0"/>
              <a:t>GPT tends to assign fewer concerns per comment, often stopping at 0 or 1. In contrast, human annotators are more likely to spot multiple concerns in one comment.</a:t>
            </a:r>
          </a:p>
          <a:p>
            <a:pPr marL="0" indent="0">
              <a:buNone/>
            </a:pPr>
            <a:endParaRPr lang="en-US" dirty="0"/>
          </a:p>
          <a:p>
            <a:r>
              <a:rPr lang="en-US" dirty="0"/>
              <a:t>This suggests that </a:t>
            </a:r>
            <a:r>
              <a:rPr lang="en-US" b="1" dirty="0"/>
              <a:t>GPT’s recall is lower</a:t>
            </a:r>
            <a:r>
              <a:rPr lang="en-US" dirty="0"/>
              <a:t> — it may miss relevant issues even when they are present — when analyzing the effect of PE from text. </a:t>
            </a:r>
          </a:p>
          <a:p>
            <a:pPr marL="0" indent="0">
              <a:buNone/>
            </a:pPr>
            <a:endParaRPr lang="en-US" dirty="0"/>
          </a:p>
        </p:txBody>
      </p:sp>
    </p:spTree>
    <p:extLst>
      <p:ext uri="{BB962C8B-B14F-4D97-AF65-F5344CB8AC3E}">
        <p14:creationId xmlns:p14="http://schemas.microsoft.com/office/powerpoint/2010/main" val="169097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4DED3-669D-51BB-8551-F53E1EB1EF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71C36-8E33-260F-2733-6677CA501373}"/>
              </a:ext>
            </a:extLst>
          </p:cNvPr>
          <p:cNvSpPr>
            <a:spLocks noGrp="1"/>
          </p:cNvSpPr>
          <p:nvPr>
            <p:ph type="title"/>
          </p:nvPr>
        </p:nvSpPr>
        <p:spPr>
          <a:xfrm>
            <a:off x="1098804" y="832104"/>
            <a:ext cx="9994392" cy="1069848"/>
          </a:xfrm>
        </p:spPr>
        <p:txBody>
          <a:bodyPr/>
          <a:lstStyle/>
          <a:p>
            <a:pPr algn="l"/>
            <a:r>
              <a:rPr lang="en-US" sz="4000" b="1" spc="600" dirty="0">
                <a:ln w="28575">
                  <a:noFill/>
                  <a:prstDash val="solid"/>
                </a:ln>
                <a:solidFill>
                  <a:schemeClr val="bg1"/>
                </a:solidFill>
                <a:latin typeface="Tw Cen MT" panose="020B0602020104020603" pitchFamily="34" charset="77"/>
              </a:rPr>
              <a:t>under-identify</a:t>
            </a:r>
          </a:p>
        </p:txBody>
      </p:sp>
      <p:sp>
        <p:nvSpPr>
          <p:cNvPr id="5" name="Slide Number Placeholder 4">
            <a:extLst>
              <a:ext uri="{FF2B5EF4-FFF2-40B4-BE49-F238E27FC236}">
                <a16:creationId xmlns:a16="http://schemas.microsoft.com/office/drawing/2014/main" id="{7AE7AEFA-CF26-4AF5-DAD0-089F5B762EDE}"/>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
        <p:nvSpPr>
          <p:cNvPr id="3" name="Footer Placeholder 2">
            <a:extLst>
              <a:ext uri="{FF2B5EF4-FFF2-40B4-BE49-F238E27FC236}">
                <a16:creationId xmlns:a16="http://schemas.microsoft.com/office/drawing/2014/main" id="{B9DF29DE-5F20-FB27-1492-88817A829693}"/>
              </a:ext>
            </a:extLst>
          </p:cNvPr>
          <p:cNvSpPr>
            <a:spLocks noGrp="1"/>
          </p:cNvSpPr>
          <p:nvPr>
            <p:ph type="ftr" sz="quarter" idx="10"/>
          </p:nvPr>
        </p:nvSpPr>
        <p:spPr>
          <a:xfrm>
            <a:off x="1439334" y="6071616"/>
            <a:ext cx="6154589" cy="256032"/>
          </a:xfrm>
        </p:spPr>
        <p:txBody>
          <a:bodyPr/>
          <a:lstStyle/>
          <a:p>
            <a:r>
              <a:rPr lang="en-US" dirty="0"/>
              <a:t>It miss the PE’s effect on the work quality of provider</a:t>
            </a:r>
          </a:p>
        </p:txBody>
      </p:sp>
      <p:sp>
        <p:nvSpPr>
          <p:cNvPr id="7" name="Content Placeholder 6">
            <a:extLst>
              <a:ext uri="{FF2B5EF4-FFF2-40B4-BE49-F238E27FC236}">
                <a16:creationId xmlns:a16="http://schemas.microsoft.com/office/drawing/2014/main" id="{9D093FC6-8912-9B5E-7485-508A59A6764F}"/>
              </a:ext>
            </a:extLst>
          </p:cNvPr>
          <p:cNvSpPr>
            <a:spLocks noGrp="1"/>
          </p:cNvSpPr>
          <p:nvPr>
            <p:ph idx="1"/>
          </p:nvPr>
        </p:nvSpPr>
        <p:spPr/>
        <p:txBody>
          <a:bodyPr/>
          <a:lstStyle/>
          <a:p>
            <a:r>
              <a:rPr lang="en-US" dirty="0"/>
              <a:t>Miss concern categories (3-&gt;2) case:</a:t>
            </a:r>
          </a:p>
          <a:p>
            <a:pPr marL="0" indent="0">
              <a:buNone/>
            </a:pPr>
            <a:endParaRPr lang="en-US" dirty="0"/>
          </a:p>
          <a:p>
            <a:pPr marL="0" indent="0">
              <a:buNone/>
            </a:pPr>
            <a:endParaRPr lang="en-US" dirty="0"/>
          </a:p>
          <a:p>
            <a:pPr marL="0" indent="0">
              <a:buNone/>
            </a:pPr>
            <a:endParaRPr lang="en-US" dirty="0"/>
          </a:p>
        </p:txBody>
      </p:sp>
      <p:pic>
        <p:nvPicPr>
          <p:cNvPr id="6" name="Picture 5" descr="A close-up of a text&#10;&#10;AI-generated content may be incorrect.">
            <a:extLst>
              <a:ext uri="{FF2B5EF4-FFF2-40B4-BE49-F238E27FC236}">
                <a16:creationId xmlns:a16="http://schemas.microsoft.com/office/drawing/2014/main" id="{F75D685C-2297-635A-1304-2B736556601B}"/>
              </a:ext>
            </a:extLst>
          </p:cNvPr>
          <p:cNvPicPr>
            <a:picLocks noChangeAspect="1"/>
          </p:cNvPicPr>
          <p:nvPr/>
        </p:nvPicPr>
        <p:blipFill>
          <a:blip r:embed="rId2"/>
          <a:stretch>
            <a:fillRect/>
          </a:stretch>
        </p:blipFill>
        <p:spPr>
          <a:xfrm>
            <a:off x="1439334" y="2725977"/>
            <a:ext cx="9516533" cy="3034743"/>
          </a:xfrm>
          <a:prstGeom prst="rect">
            <a:avLst/>
          </a:prstGeom>
        </p:spPr>
      </p:pic>
    </p:spTree>
    <p:extLst>
      <p:ext uri="{BB962C8B-B14F-4D97-AF65-F5344CB8AC3E}">
        <p14:creationId xmlns:p14="http://schemas.microsoft.com/office/powerpoint/2010/main" val="3382801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93288-B8CF-B252-5277-C2A5DCD9E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6F287-913A-E15C-BC07-8BB0CEA58299}"/>
              </a:ext>
            </a:extLst>
          </p:cNvPr>
          <p:cNvSpPr>
            <a:spLocks noGrp="1"/>
          </p:cNvSpPr>
          <p:nvPr>
            <p:ph type="ctrTitle"/>
          </p:nvPr>
        </p:nvSpPr>
        <p:spPr/>
        <p:txBody>
          <a:bodyPr/>
          <a:lstStyle/>
          <a:p>
            <a:r>
              <a:rPr lang="en-US" dirty="0" err="1"/>
              <a:t>conculsion</a:t>
            </a:r>
            <a:endParaRPr lang="en-US" dirty="0"/>
          </a:p>
        </p:txBody>
      </p:sp>
    </p:spTree>
    <p:extLst>
      <p:ext uri="{BB962C8B-B14F-4D97-AF65-F5344CB8AC3E}">
        <p14:creationId xmlns:p14="http://schemas.microsoft.com/office/powerpoint/2010/main" val="1292351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FC80D-E4CC-3004-F355-B8B44B026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8F88E5-C881-3F39-5DA2-D66B9204B0D7}"/>
              </a:ext>
            </a:extLst>
          </p:cNvPr>
          <p:cNvSpPr>
            <a:spLocks noGrp="1"/>
          </p:cNvSpPr>
          <p:nvPr>
            <p:ph type="title"/>
          </p:nvPr>
        </p:nvSpPr>
        <p:spPr>
          <a:xfrm>
            <a:off x="1098804" y="832104"/>
            <a:ext cx="9994392" cy="1069848"/>
          </a:xfrm>
        </p:spPr>
        <p:txBody>
          <a:bodyPr/>
          <a:lstStyle/>
          <a:p>
            <a:pPr algn="l"/>
            <a:r>
              <a:rPr lang="en-US" dirty="0">
                <a:ln w="28575">
                  <a:noFill/>
                  <a:prstDash val="solid"/>
                </a:ln>
                <a:latin typeface="Tw Cen MT" panose="020B0602020104020603" pitchFamily="34" charset="77"/>
              </a:rPr>
              <a:t>High-quality</a:t>
            </a:r>
            <a:r>
              <a:rPr lang="zh-CN" altLang="en-US" dirty="0">
                <a:ln w="28575">
                  <a:noFill/>
                  <a:prstDash val="solid"/>
                </a:ln>
                <a:latin typeface="Tw Cen MT" panose="020B0602020104020603" pitchFamily="34" charset="77"/>
              </a:rPr>
              <a:t> </a:t>
            </a:r>
            <a:r>
              <a:rPr lang="en-US" dirty="0">
                <a:ln w="28575">
                  <a:noFill/>
                  <a:prstDash val="solid"/>
                </a:ln>
                <a:latin typeface="Tw Cen MT" panose="020B0602020104020603" pitchFamily="34" charset="77"/>
              </a:rPr>
              <a:t>prompt</a:t>
            </a:r>
            <a:r>
              <a:rPr lang="zh-CN" altLang="en-US" dirty="0">
                <a:ln w="28575">
                  <a:noFill/>
                  <a:prstDash val="solid"/>
                </a:ln>
                <a:latin typeface="Tw Cen MT" panose="020B0602020104020603" pitchFamily="34" charset="77"/>
              </a:rPr>
              <a:t> </a:t>
            </a:r>
            <a:r>
              <a:rPr lang="en-US" altLang="zh-CN" dirty="0">
                <a:ln w="28575">
                  <a:noFill/>
                  <a:prstDash val="solid"/>
                </a:ln>
                <a:latin typeface="Tw Cen MT" panose="020B0602020104020603" pitchFamily="34" charset="77"/>
              </a:rPr>
              <a:t>matters</a:t>
            </a:r>
            <a:r>
              <a:rPr lang="zh-CN" altLang="en-US" dirty="0">
                <a:ln w="28575">
                  <a:noFill/>
                  <a:prstDash val="solid"/>
                </a:ln>
                <a:latin typeface="Tw Cen MT" panose="020B0602020104020603" pitchFamily="34" charset="77"/>
              </a:rPr>
              <a:t> </a:t>
            </a:r>
            <a:r>
              <a:rPr lang="en-US" dirty="0">
                <a:ln w="28575">
                  <a:noFill/>
                  <a:prstDash val="solid"/>
                </a:ln>
                <a:latin typeface="Tw Cen MT" panose="020B0602020104020603" pitchFamily="34" charset="77"/>
              </a:rPr>
              <a:t> </a:t>
            </a:r>
            <a:endParaRPr lang="en-US" sz="4000" b="1" spc="600" dirty="0">
              <a:ln w="28575">
                <a:noFill/>
                <a:prstDash val="solid"/>
              </a:ln>
              <a:solidFill>
                <a:schemeClr val="bg1"/>
              </a:solidFill>
              <a:latin typeface="Tw Cen MT" panose="020B0602020104020603" pitchFamily="34" charset="77"/>
            </a:endParaRPr>
          </a:p>
        </p:txBody>
      </p:sp>
      <p:sp>
        <p:nvSpPr>
          <p:cNvPr id="5" name="Slide Number Placeholder 4">
            <a:extLst>
              <a:ext uri="{FF2B5EF4-FFF2-40B4-BE49-F238E27FC236}">
                <a16:creationId xmlns:a16="http://schemas.microsoft.com/office/drawing/2014/main" id="{E25248A0-6EC7-F568-1DFD-6D72CEEB2B5F}"/>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7" name="Content Placeholder 6">
            <a:extLst>
              <a:ext uri="{FF2B5EF4-FFF2-40B4-BE49-F238E27FC236}">
                <a16:creationId xmlns:a16="http://schemas.microsoft.com/office/drawing/2014/main" id="{91C8507A-03AD-25F6-8C2A-3A59C14D9A6E}"/>
              </a:ext>
            </a:extLst>
          </p:cNvPr>
          <p:cNvSpPr>
            <a:spLocks noGrp="1"/>
          </p:cNvSpPr>
          <p:nvPr>
            <p:ph idx="1"/>
          </p:nvPr>
        </p:nvSpPr>
        <p:spPr/>
        <p:txBody>
          <a:bodyPr/>
          <a:lstStyle/>
          <a:p>
            <a:r>
              <a:rPr lang="en-US" dirty="0"/>
              <a:t>A high-quality prompt means clearly explaining your task and expectations to the AI. But to write a good prompt, </a:t>
            </a:r>
            <a:r>
              <a:rPr lang="en-US" b="1" dirty="0"/>
              <a:t>you first need a deep understanding of the task yourself</a:t>
            </a:r>
            <a:r>
              <a:rPr lang="en-US" dirty="0"/>
              <a:t>.</a:t>
            </a:r>
          </a:p>
          <a:p>
            <a:r>
              <a:rPr lang="en-US" dirty="0"/>
              <a:t>For example, GPT did well on identifying tone, because the prompt gave detailed instructions on how to tell different tone types. On the other hand, it didn’t perform as well on identifying commenter roles, because the prompt is not clear enough(e.g., provider-&gt; physician case)</a:t>
            </a:r>
          </a:p>
        </p:txBody>
      </p:sp>
    </p:spTree>
    <p:extLst>
      <p:ext uri="{BB962C8B-B14F-4D97-AF65-F5344CB8AC3E}">
        <p14:creationId xmlns:p14="http://schemas.microsoft.com/office/powerpoint/2010/main" val="266568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Introduction</a:t>
            </a:r>
          </a:p>
          <a:p>
            <a:pPr marL="342900" indent="-342900"/>
            <a:r>
              <a:rPr lang="en-US" dirty="0">
                <a:latin typeface="Segoe UI Light" panose="020B0502040204020203" pitchFamily="34" charset="0"/>
                <a:cs typeface="Segoe UI Light" panose="020B0502040204020203" pitchFamily="34" charset="0"/>
              </a:rPr>
              <a:t>Pipeline</a:t>
            </a:r>
          </a:p>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Segoe UI Light" panose="020B0502040204020203" pitchFamily="34" charset="0"/>
                <a:cs typeface="Segoe UI Light" panose="020B0502040204020203" pitchFamily="34" charset="0"/>
              </a:rPr>
              <a:t>Shiny app demo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Findings </a:t>
            </a:r>
          </a:p>
          <a:p>
            <a:pPr marL="342900" indent="-342900" algn="l">
              <a:lnSpc>
                <a:spcPct val="150000"/>
              </a:lnSpc>
              <a:buClr>
                <a:schemeClr val="accent6"/>
              </a:buClr>
              <a:buFont typeface="Courier New" panose="02070309020205020404" pitchFamily="49" charset="0"/>
              <a:buChar char="o"/>
            </a:pPr>
            <a:r>
              <a:rPr lang="en-US" dirty="0">
                <a:latin typeface="Segoe UI Light" panose="020B0502040204020203" pitchFamily="34" charset="0"/>
                <a:cs typeface="Segoe UI Light" panose="020B0502040204020203" pitchFamily="34" charset="0"/>
              </a:rPr>
              <a:t>Conclusion </a:t>
            </a:r>
            <a:endParaRPr lang="en-US"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8E3ED-0A0C-F37A-53A3-0B7A9A01F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A152E-5459-8B5C-6206-A4F893C720BD}"/>
              </a:ext>
            </a:extLst>
          </p:cNvPr>
          <p:cNvSpPr>
            <a:spLocks noGrp="1"/>
          </p:cNvSpPr>
          <p:nvPr>
            <p:ph type="title"/>
          </p:nvPr>
        </p:nvSpPr>
        <p:spPr>
          <a:xfrm>
            <a:off x="1098804" y="832104"/>
            <a:ext cx="9994392" cy="1069848"/>
          </a:xfrm>
        </p:spPr>
        <p:txBody>
          <a:bodyPr/>
          <a:lstStyle/>
          <a:p>
            <a:pPr algn="l"/>
            <a:r>
              <a:rPr lang="en-US" sz="4000" b="1" spc="600" dirty="0">
                <a:ln w="28575">
                  <a:noFill/>
                  <a:prstDash val="solid"/>
                </a:ln>
                <a:solidFill>
                  <a:schemeClr val="bg1"/>
                </a:solidFill>
                <a:latin typeface="Tw Cen MT" panose="020B0602020104020603" pitchFamily="34" charset="77"/>
              </a:rPr>
              <a:t>Parameter-tunning matters</a:t>
            </a:r>
          </a:p>
        </p:txBody>
      </p:sp>
      <p:sp>
        <p:nvSpPr>
          <p:cNvPr id="5" name="Slide Number Placeholder 4">
            <a:extLst>
              <a:ext uri="{FF2B5EF4-FFF2-40B4-BE49-F238E27FC236}">
                <a16:creationId xmlns:a16="http://schemas.microsoft.com/office/drawing/2014/main" id="{D57C712D-B198-5A0D-CC01-CAFB1EA4BB38}"/>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
        <p:nvSpPr>
          <p:cNvPr id="7" name="Content Placeholder 6">
            <a:extLst>
              <a:ext uri="{FF2B5EF4-FFF2-40B4-BE49-F238E27FC236}">
                <a16:creationId xmlns:a16="http://schemas.microsoft.com/office/drawing/2014/main" id="{FE73AAD0-9C13-C593-6F51-F8156321F852}"/>
              </a:ext>
            </a:extLst>
          </p:cNvPr>
          <p:cNvSpPr>
            <a:spLocks noGrp="1"/>
          </p:cNvSpPr>
          <p:nvPr>
            <p:ph idx="1"/>
          </p:nvPr>
        </p:nvSpPr>
        <p:spPr/>
        <p:txBody>
          <a:bodyPr/>
          <a:lstStyle/>
          <a:p>
            <a:r>
              <a:rPr lang="en-US" dirty="0"/>
              <a:t>Aside from prompting, the LLM’s poor performance in identifying comments about the effects of private equity might suggest that for certain complex or domain-specific tasks,</a:t>
            </a:r>
            <a:r>
              <a:rPr lang="zh-CN" altLang="en-US" dirty="0"/>
              <a:t> </a:t>
            </a:r>
            <a:r>
              <a:rPr lang="en-US" dirty="0"/>
              <a:t>the model might need fine-tuning or more targeted training to really understand the context.</a:t>
            </a:r>
          </a:p>
          <a:p>
            <a:pPr marL="0" indent="0">
              <a:buNone/>
            </a:pPr>
            <a:endParaRPr lang="en-US" dirty="0"/>
          </a:p>
        </p:txBody>
      </p:sp>
    </p:spTree>
    <p:extLst>
      <p:ext uri="{BB962C8B-B14F-4D97-AF65-F5344CB8AC3E}">
        <p14:creationId xmlns:p14="http://schemas.microsoft.com/office/powerpoint/2010/main" val="251191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pPr algn="l"/>
            <a:r>
              <a:rPr lang="en-US" dirty="0">
                <a:latin typeface="Segoe UI Light" panose="020B0502040204020203" pitchFamily="34" charset="0"/>
                <a:cs typeface="Segoe UI Light" panose="020B0502040204020203" pitchFamily="34" charset="0"/>
              </a:rPr>
              <a:t>Kaizhong Mu</a:t>
            </a:r>
          </a:p>
          <a:p>
            <a:r>
              <a:rPr lang="en-US" dirty="0"/>
              <a:t>Biostatistics Department, School of Public Health, Brown University</a:t>
            </a:r>
            <a:endParaRPr lang="en-US" dirty="0">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hlinkClick r:id="rId2"/>
              </a:rPr>
              <a:t>Kaizhong_mu@browm.edu</a:t>
            </a:r>
            <a:endParaRPr lang="en-US" dirty="0">
              <a:latin typeface="Segoe UI Light" panose="020B0502040204020203" pitchFamily="34" charset="0"/>
              <a:cs typeface="Segoe UI Light" panose="020B0502040204020203" pitchFamily="34" charset="0"/>
            </a:endParaRPr>
          </a:p>
          <a:p>
            <a:pPr algn="l"/>
            <a:endParaRPr lang="en-US" dirty="0">
              <a:latin typeface="Segoe UI Light" panose="020B0502040204020203" pitchFamily="34" charset="0"/>
              <a:ea typeface="Calibri" panose="020F0502020204030204"/>
              <a:cs typeface="Segoe UI Light" panose="020B0502040204020203" pitchFamily="34" charset="0"/>
            </a:endParaRPr>
          </a:p>
          <a:p>
            <a:endParaRPr lang="en-US" dirty="0"/>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766657" y="3542190"/>
            <a:ext cx="8487052" cy="1276698"/>
          </a:xfrm>
        </p:spPr>
        <p:txBody>
          <a:bodyPr/>
          <a:lstStyle/>
          <a:p>
            <a:r>
              <a:rPr lang="en-US" dirty="0"/>
              <a:t>Private equity (PE) ownership in healthcare is a growing concern with mixed perceptions among stakeholders, including physicians, patients, and policymakers.</a:t>
            </a:r>
            <a:br>
              <a:rPr lang="en-US" dirty="0"/>
            </a:br>
            <a:r>
              <a:rPr lang="en-US" dirty="0"/>
              <a:t>Analyzing how these perceptions are expressed in free-text comments can inform regulatory decisions and public debates. However, classifying free text is resource-intensive. </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9E147-1E63-BA3A-456B-8A08E87ECDA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4F64992-6B30-44A5-E230-CD91A1470B0B}"/>
              </a:ext>
            </a:extLst>
          </p:cNvPr>
          <p:cNvSpPr>
            <a:spLocks noGrp="1"/>
          </p:cNvSpPr>
          <p:nvPr>
            <p:ph type="subTitle" idx="1"/>
          </p:nvPr>
        </p:nvSpPr>
        <p:spPr>
          <a:xfrm>
            <a:off x="1744079" y="1422399"/>
            <a:ext cx="8487052" cy="4277021"/>
          </a:xfrm>
        </p:spPr>
        <p:txBody>
          <a:bodyPr/>
          <a:lstStyle/>
          <a:p>
            <a:pPr algn="l"/>
            <a:r>
              <a:rPr lang="en-US" dirty="0"/>
              <a:t>One goal is to explore how to efficiently use ChatGPT-like LLMs to help us analyze PE-related text. In other words, we aim to improve the quality of prompts used in communicating with ChatGPT, so that ChatGPT can better summarize and interpret such text. </a:t>
            </a:r>
            <a:endParaRPr lang="en-US" altLang="zh-CN" dirty="0"/>
          </a:p>
          <a:p>
            <a:pPr algn="l"/>
            <a:r>
              <a:rPr lang="en-US" altLang="zh-CN" dirty="0"/>
              <a:t>Another goal is to explore how those existing LLMs (e.g., ChatGPT, DeepSeek, Gemini, </a:t>
            </a:r>
            <a:r>
              <a:rPr lang="en-US" altLang="zh-CN" dirty="0" err="1"/>
              <a:t>etc</a:t>
            </a:r>
            <a:r>
              <a:rPr lang="en-US" altLang="zh-CN" dirty="0"/>
              <a:t> ) perform in analyzing the Pe-related text. </a:t>
            </a:r>
          </a:p>
          <a:p>
            <a:pPr algn="l"/>
            <a:endParaRPr lang="en-US" altLang="zh-CN" dirty="0"/>
          </a:p>
          <a:p>
            <a:r>
              <a:rPr lang="en-US" altLang="zh-CN" sz="2000" b="1" dirty="0"/>
              <a:t>To achieve those goals,  I develop an automated program/pipeline that can automatically provide the analysis of how far the AI-annotation is different from Ground Truth (human-annotation) for each prompt usage or LLM model usage. </a:t>
            </a:r>
          </a:p>
          <a:p>
            <a:pPr algn="l"/>
            <a:endParaRPr lang="en-US" altLang="zh-CN" dirty="0"/>
          </a:p>
        </p:txBody>
      </p:sp>
    </p:spTree>
    <p:extLst>
      <p:ext uri="{BB962C8B-B14F-4D97-AF65-F5344CB8AC3E}">
        <p14:creationId xmlns:p14="http://schemas.microsoft.com/office/powerpoint/2010/main" val="1902592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08755-C1A8-3721-31DB-A4CF68B4C3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2F33FC-7D8B-5C5A-663E-1CEC19047D5D}"/>
              </a:ext>
            </a:extLst>
          </p:cNvPr>
          <p:cNvSpPr txBox="1"/>
          <p:nvPr/>
        </p:nvSpPr>
        <p:spPr>
          <a:xfrm>
            <a:off x="2009422" y="1524000"/>
            <a:ext cx="8398934" cy="4031873"/>
          </a:xfrm>
          <a:prstGeom prst="rect">
            <a:avLst/>
          </a:prstGeom>
          <a:noFill/>
        </p:spPr>
        <p:txBody>
          <a:bodyPr wrap="square" rtlCol="0">
            <a:spAutoFit/>
          </a:bodyPr>
          <a:lstStyle/>
          <a:p>
            <a:r>
              <a:rPr lang="en-US" sz="2000" b="1" dirty="0">
                <a:solidFill>
                  <a:schemeClr val="bg1"/>
                </a:solidFill>
              </a:rPr>
              <a:t>Use Case 1: Exploring High-Quality Prompts</a:t>
            </a:r>
            <a:br>
              <a:rPr lang="en-US" dirty="0">
                <a:solidFill>
                  <a:schemeClr val="bg1"/>
                </a:solidFill>
              </a:rPr>
            </a:br>
            <a:r>
              <a:rPr lang="en-US" dirty="0">
                <a:solidFill>
                  <a:schemeClr val="bg1"/>
                </a:solidFill>
              </a:rPr>
              <a:t>With our program, users do not need to repeatedly write code to analyze the difference between AI annotations and human annotations after each</a:t>
            </a:r>
            <a:r>
              <a:rPr lang="zh-CN" altLang="en-US" dirty="0">
                <a:solidFill>
                  <a:schemeClr val="bg1"/>
                </a:solidFill>
              </a:rPr>
              <a:t> </a:t>
            </a:r>
            <a:r>
              <a:rPr lang="en-US" altLang="zh-CN" dirty="0">
                <a:solidFill>
                  <a:schemeClr val="bg1"/>
                </a:solidFill>
              </a:rPr>
              <a:t>change of</a:t>
            </a:r>
            <a:r>
              <a:rPr lang="en-US" dirty="0">
                <a:solidFill>
                  <a:schemeClr val="bg1"/>
                </a:solidFill>
              </a:rPr>
              <a:t> the prompt.</a:t>
            </a:r>
            <a:r>
              <a:rPr lang="zh-CN" altLang="en-US" dirty="0">
                <a:solidFill>
                  <a:schemeClr val="bg1"/>
                </a:solidFill>
              </a:rPr>
              <a:t> </a:t>
            </a:r>
            <a:r>
              <a:rPr lang="en-US" dirty="0">
                <a:solidFill>
                  <a:schemeClr val="bg1"/>
                </a:solidFill>
              </a:rPr>
              <a:t>So, the exploration of high-quality prompts through the pipeline — </a:t>
            </a:r>
            <a:r>
              <a:rPr lang="en-US" b="1" dirty="0">
                <a:solidFill>
                  <a:schemeClr val="bg1"/>
                </a:solidFill>
              </a:rPr>
              <a:t>check difference → revise prompt → check difference → revise prompt</a:t>
            </a:r>
            <a:r>
              <a:rPr lang="en-US" dirty="0">
                <a:solidFill>
                  <a:schemeClr val="bg1"/>
                </a:solidFill>
              </a:rPr>
              <a:t> — becomes faster</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sz="2000" b="1" dirty="0">
                <a:solidFill>
                  <a:schemeClr val="bg1"/>
                </a:solidFill>
              </a:rPr>
              <a:t>Use Case 2: Exploring High-Quality LMM models:</a:t>
            </a:r>
            <a:endParaRPr lang="en-US" sz="2000" dirty="0">
              <a:solidFill>
                <a:schemeClr val="bg1"/>
              </a:solidFill>
            </a:endParaRPr>
          </a:p>
          <a:p>
            <a:r>
              <a:rPr lang="en-US" dirty="0">
                <a:solidFill>
                  <a:schemeClr val="bg1"/>
                </a:solidFill>
              </a:rPr>
              <a:t>In the future, when we want to explore different LLM models for PE-related text analysis, we won’t need to rewrite the code for comparing each model’s results against the ground truth every time we switch models. I also plan to develop an automated system that can provide comparative performance analyses across multiple LLM models efficiently. </a:t>
            </a:r>
          </a:p>
        </p:txBody>
      </p:sp>
    </p:spTree>
    <p:extLst>
      <p:ext uri="{BB962C8B-B14F-4D97-AF65-F5344CB8AC3E}">
        <p14:creationId xmlns:p14="http://schemas.microsoft.com/office/powerpoint/2010/main" val="199558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p:txBody>
          <a:bodyPr/>
          <a:lstStyle/>
          <a:p>
            <a:r>
              <a:rPr lang="en-US" dirty="0"/>
              <a:t>Pipeline </a:t>
            </a:r>
          </a:p>
        </p:txBody>
      </p:sp>
      <p:sp>
        <p:nvSpPr>
          <p:cNvPr id="139" name="Slide Number Placeholder 138">
            <a:extLst>
              <a:ext uri="{FF2B5EF4-FFF2-40B4-BE49-F238E27FC236}">
                <a16:creationId xmlns:a16="http://schemas.microsoft.com/office/drawing/2014/main" id="{0C6CCCC3-BCC9-AE9B-C2AE-4D9986B5F8AE}"/>
              </a:ext>
            </a:extLst>
          </p:cNvPr>
          <p:cNvSpPr>
            <a:spLocks noGrp="1"/>
          </p:cNvSpPr>
          <p:nvPr>
            <p:ph type="sldNum" sz="quarter" idx="11"/>
          </p:nvPr>
        </p:nvSpPr>
        <p:spPr/>
        <p:txBody>
          <a:bodyPr/>
          <a:lstStyle/>
          <a:p>
            <a:fld id="{294A09A9-5501-47C1-A89A-A340965A2BE2}" type="slidenum">
              <a:rPr lang="en-US" smtClean="0"/>
              <a:pPr/>
              <a:t>6</a:t>
            </a:fld>
            <a:endParaRPr lang="en-US" dirty="0"/>
          </a:p>
        </p:txBody>
      </p:sp>
      <p:pic>
        <p:nvPicPr>
          <p:cNvPr id="85" name="Picture Placeholder 84" descr="Continuous Improvement outline">
            <a:extLst>
              <a:ext uri="{FF2B5EF4-FFF2-40B4-BE49-F238E27FC236}">
                <a16:creationId xmlns:a16="http://schemas.microsoft.com/office/drawing/2014/main" id="{D65F5CE9-1D9A-9BF0-5ADD-C4E2693DA4CB}"/>
              </a:ext>
            </a:extLst>
          </p:cNvPr>
          <p:cNvPicPr>
            <a:picLocks noGrp="1" noChangeAspect="1"/>
          </p:cNvPicPr>
          <p:nvPr>
            <p:ph type="pic" sz="quarter" idx="22"/>
          </p:nvPr>
        </p:nvPicPr>
        <p:blipFill rotWithShape="1">
          <a:blip r:embed="rId2"/>
          <a:srcRect t="517" b="517"/>
          <a:stretch/>
        </p:blipFill>
        <p:spPr>
          <a:xfrm>
            <a:off x="1583555" y="2980517"/>
            <a:ext cx="713074" cy="713074"/>
          </a:xfrm>
        </p:spPr>
      </p:pic>
      <p:pic>
        <p:nvPicPr>
          <p:cNvPr id="90" name="Picture Placeholder 89" descr="Exponential Graph outline">
            <a:extLst>
              <a:ext uri="{FF2B5EF4-FFF2-40B4-BE49-F238E27FC236}">
                <a16:creationId xmlns:a16="http://schemas.microsoft.com/office/drawing/2014/main" id="{86472D92-CAA9-AF6F-549B-2EE170C70DD7}"/>
              </a:ext>
            </a:extLst>
          </p:cNvPr>
          <p:cNvPicPr>
            <a:picLocks noGrp="1" noChangeAspect="1"/>
          </p:cNvPicPr>
          <p:nvPr>
            <p:ph type="pic" sz="quarter" idx="26"/>
          </p:nvPr>
        </p:nvPicPr>
        <p:blipFill rotWithShape="1">
          <a:blip r:embed="rId3"/>
          <a:srcRect/>
          <a:stretch/>
        </p:blipFill>
        <p:spPr/>
      </p:pic>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p:txBody>
          <a:bodyPr/>
          <a:lstStyle/>
          <a:p>
            <a:r>
              <a:rPr lang="en-US" dirty="0"/>
              <a:t>Step 1</a:t>
            </a:r>
          </a:p>
        </p:txBody>
      </p:sp>
      <p:sp>
        <p:nvSpPr>
          <p:cNvPr id="133" name="Text Placeholder 132">
            <a:extLst>
              <a:ext uri="{FF2B5EF4-FFF2-40B4-BE49-F238E27FC236}">
                <a16:creationId xmlns:a16="http://schemas.microsoft.com/office/drawing/2014/main" id="{0D7DF893-CDC1-A213-86BF-C9C73F979CC5}"/>
              </a:ext>
            </a:extLst>
          </p:cNvPr>
          <p:cNvSpPr>
            <a:spLocks noGrp="1"/>
          </p:cNvSpPr>
          <p:nvPr>
            <p:ph type="body" sz="quarter" idx="28"/>
          </p:nvPr>
        </p:nvSpPr>
        <p:spPr/>
        <p:txBody>
          <a:bodyPr/>
          <a:lstStyle/>
          <a:p>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p:txBody>
          <a:bodyPr/>
          <a:lstStyle/>
          <a:p>
            <a:pPr lvl="0"/>
            <a:r>
              <a:rPr lang="en-US" dirty="0"/>
              <a:t>Step 2</a:t>
            </a:r>
          </a:p>
        </p:txBody>
      </p:sp>
      <p:sp>
        <p:nvSpPr>
          <p:cNvPr id="134" name="Text Placeholder 133">
            <a:extLst>
              <a:ext uri="{FF2B5EF4-FFF2-40B4-BE49-F238E27FC236}">
                <a16:creationId xmlns:a16="http://schemas.microsoft.com/office/drawing/2014/main" id="{9CE100CE-4574-F901-234D-B9BEED642B9B}"/>
              </a:ext>
            </a:extLst>
          </p:cNvPr>
          <p:cNvSpPr>
            <a:spLocks noGrp="1"/>
          </p:cNvSpPr>
          <p:nvPr>
            <p:ph type="body" sz="quarter" idx="29"/>
          </p:nvPr>
        </p:nvSpPr>
        <p:spPr/>
        <p:txBody>
          <a:bodyPr/>
          <a:lstStyle/>
          <a:p>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p:txBody>
          <a:bodyPr/>
          <a:lstStyle/>
          <a:p>
            <a:pPr lvl="0"/>
            <a:r>
              <a:rPr lang="en-US" dirty="0"/>
              <a:t>Step 3</a:t>
            </a:r>
          </a:p>
        </p:txBody>
      </p:sp>
      <p:sp>
        <p:nvSpPr>
          <p:cNvPr id="135" name="Text Placeholder 134">
            <a:extLst>
              <a:ext uri="{FF2B5EF4-FFF2-40B4-BE49-F238E27FC236}">
                <a16:creationId xmlns:a16="http://schemas.microsoft.com/office/drawing/2014/main" id="{288EBDBE-0ABC-82CE-4598-09F65E315AD7}"/>
              </a:ext>
            </a:extLst>
          </p:cNvPr>
          <p:cNvSpPr>
            <a:spLocks noGrp="1"/>
          </p:cNvSpPr>
          <p:nvPr>
            <p:ph type="body" sz="quarter" idx="30"/>
          </p:nvPr>
        </p:nvSpPr>
        <p:spPr/>
        <p:txBody>
          <a:bodyPr/>
          <a:lstStyle/>
          <a:p>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p:txBody>
          <a:bodyPr/>
          <a:lstStyle/>
          <a:p>
            <a:pPr lvl="0"/>
            <a:r>
              <a:rPr lang="en-US" dirty="0"/>
              <a:t>Step 4</a:t>
            </a:r>
          </a:p>
        </p:txBody>
      </p:sp>
      <p:sp>
        <p:nvSpPr>
          <p:cNvPr id="136" name="Text Placeholder 135">
            <a:extLst>
              <a:ext uri="{FF2B5EF4-FFF2-40B4-BE49-F238E27FC236}">
                <a16:creationId xmlns:a16="http://schemas.microsoft.com/office/drawing/2014/main" id="{14F6CD04-2A18-A6BD-AAB9-1D30D1563399}"/>
              </a:ext>
            </a:extLst>
          </p:cNvPr>
          <p:cNvSpPr>
            <a:spLocks noGrp="1"/>
          </p:cNvSpPr>
          <p:nvPr>
            <p:ph type="body" sz="quarter" idx="31"/>
          </p:nvPr>
        </p:nvSpPr>
        <p:spPr/>
        <p:txBody>
          <a:bodyPr/>
          <a:lstStyle/>
          <a:p>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p:txBody>
          <a:bodyPr/>
          <a:lstStyle/>
          <a:p>
            <a:pPr lvl="0"/>
            <a:r>
              <a:rPr lang="en-US" dirty="0"/>
              <a:t>Step 5</a:t>
            </a:r>
          </a:p>
        </p:txBody>
      </p:sp>
      <p:sp>
        <p:nvSpPr>
          <p:cNvPr id="137" name="Text Placeholder 136">
            <a:extLst>
              <a:ext uri="{FF2B5EF4-FFF2-40B4-BE49-F238E27FC236}">
                <a16:creationId xmlns:a16="http://schemas.microsoft.com/office/drawing/2014/main" id="{C171CBDB-4593-F4D1-30E9-A47F4C7CADAF}"/>
              </a:ext>
            </a:extLst>
          </p:cNvPr>
          <p:cNvSpPr>
            <a:spLocks noGrp="1"/>
          </p:cNvSpPr>
          <p:nvPr>
            <p:ph type="body" sz="quarter" idx="32"/>
          </p:nvPr>
        </p:nvSpPr>
        <p:spPr/>
        <p:txBody>
          <a:bodyPr/>
          <a:lstStyle/>
          <a:p>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p:txBody>
          <a:bodyPr/>
          <a:lstStyle/>
          <a:p>
            <a:r>
              <a:rPr lang="en-US" dirty="0"/>
              <a:t>Web-scraping the comments about PE</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p:txBody>
          <a:bodyPr/>
          <a:lstStyle/>
          <a:p>
            <a:r>
              <a:rPr lang="en-US" dirty="0"/>
              <a:t>Human Annotation </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p:txBody>
          <a:bodyPr/>
          <a:lstStyle/>
          <a:p>
            <a:r>
              <a:rPr lang="en-US" dirty="0"/>
              <a:t>Drafting Prompts for LLM:</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p:txBody>
          <a:bodyPr/>
          <a:lstStyle/>
          <a:p>
            <a:r>
              <a:rPr lang="en-US" dirty="0"/>
              <a:t>LLM Annotation</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p:txBody>
          <a:bodyPr/>
          <a:lstStyle/>
          <a:p>
            <a:pPr lvl="0"/>
            <a:r>
              <a:rPr lang="en-US" dirty="0"/>
              <a:t>Compare Human with LLM annotation</a:t>
            </a:r>
          </a:p>
        </p:txBody>
      </p:sp>
      <p:pic>
        <p:nvPicPr>
          <p:cNvPr id="10" name="Picture Placeholder 84" descr="Continuous Improvement outline">
            <a:extLst>
              <a:ext uri="{FF2B5EF4-FFF2-40B4-BE49-F238E27FC236}">
                <a16:creationId xmlns:a16="http://schemas.microsoft.com/office/drawing/2014/main" id="{30FCB676-7211-FC1A-BB4E-1AA7E8A2B3D0}"/>
              </a:ext>
            </a:extLst>
          </p:cNvPr>
          <p:cNvPicPr>
            <a:picLocks noChangeAspect="1"/>
          </p:cNvPicPr>
          <p:nvPr/>
        </p:nvPicPr>
        <p:blipFill rotWithShape="1">
          <a:blip r:embed="rId2"/>
          <a:srcRect t="517" b="517"/>
          <a:stretch/>
        </p:blipFill>
        <p:spPr>
          <a:xfrm>
            <a:off x="3805117" y="3011109"/>
            <a:ext cx="713074" cy="713074"/>
          </a:xfrm>
          <a:prstGeom prst="rect">
            <a:avLst/>
          </a:prstGeom>
        </p:spPr>
      </p:pic>
      <p:pic>
        <p:nvPicPr>
          <p:cNvPr id="14" name="Picture Placeholder 84" descr="Continuous Improvement outline">
            <a:extLst>
              <a:ext uri="{FF2B5EF4-FFF2-40B4-BE49-F238E27FC236}">
                <a16:creationId xmlns:a16="http://schemas.microsoft.com/office/drawing/2014/main" id="{FDB4F8BA-9C28-6E48-8517-554902E71B8E}"/>
              </a:ext>
            </a:extLst>
          </p:cNvPr>
          <p:cNvPicPr>
            <a:picLocks noChangeAspect="1"/>
          </p:cNvPicPr>
          <p:nvPr/>
        </p:nvPicPr>
        <p:blipFill rotWithShape="1">
          <a:blip r:embed="rId2"/>
          <a:srcRect t="517" b="517"/>
          <a:stretch/>
        </p:blipFill>
        <p:spPr>
          <a:xfrm>
            <a:off x="5965693" y="3011109"/>
            <a:ext cx="713074" cy="713074"/>
          </a:xfrm>
          <a:prstGeom prst="rect">
            <a:avLst/>
          </a:prstGeom>
        </p:spPr>
      </p:pic>
      <p:pic>
        <p:nvPicPr>
          <p:cNvPr id="17" name="Picture Placeholder 84" descr="Continuous Improvement outline">
            <a:extLst>
              <a:ext uri="{FF2B5EF4-FFF2-40B4-BE49-F238E27FC236}">
                <a16:creationId xmlns:a16="http://schemas.microsoft.com/office/drawing/2014/main" id="{AB2ECAED-3CD5-5322-54E6-E79E2E624232}"/>
              </a:ext>
            </a:extLst>
          </p:cNvPr>
          <p:cNvPicPr>
            <a:picLocks noChangeAspect="1"/>
          </p:cNvPicPr>
          <p:nvPr/>
        </p:nvPicPr>
        <p:blipFill rotWithShape="1">
          <a:blip r:embed="rId2"/>
          <a:srcRect t="517" b="517"/>
          <a:stretch/>
        </p:blipFill>
        <p:spPr>
          <a:xfrm>
            <a:off x="8126269" y="3017043"/>
            <a:ext cx="713074" cy="713074"/>
          </a:xfrm>
          <a:prstGeom prst="rect">
            <a:avLst/>
          </a:prstGeom>
        </p:spPr>
      </p:pic>
      <p:cxnSp>
        <p:nvCxnSpPr>
          <p:cNvPr id="35" name="Straight Connector 34">
            <a:extLst>
              <a:ext uri="{FF2B5EF4-FFF2-40B4-BE49-F238E27FC236}">
                <a16:creationId xmlns:a16="http://schemas.microsoft.com/office/drawing/2014/main" id="{9DD6F593-77A9-25E6-BE8E-050367E0A5B7}"/>
              </a:ext>
            </a:extLst>
          </p:cNvPr>
          <p:cNvCxnSpPr>
            <a:cxnSpLocks/>
          </p:cNvCxnSpPr>
          <p:nvPr/>
        </p:nvCxnSpPr>
        <p:spPr>
          <a:xfrm>
            <a:off x="10658726" y="3239911"/>
            <a:ext cx="24216" cy="24496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0913E85-6582-6A18-46B1-7F0B696F11CE}"/>
              </a:ext>
            </a:extLst>
          </p:cNvPr>
          <p:cNvCxnSpPr>
            <a:cxnSpLocks/>
          </p:cNvCxnSpPr>
          <p:nvPr/>
        </p:nvCxnSpPr>
        <p:spPr>
          <a:xfrm flipH="1">
            <a:off x="6322230" y="5689600"/>
            <a:ext cx="4360712"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4A7D54B-2C50-31D2-5285-894CDDBBB4EF}"/>
              </a:ext>
            </a:extLst>
          </p:cNvPr>
          <p:cNvCxnSpPr>
            <a:cxnSpLocks/>
          </p:cNvCxnSpPr>
          <p:nvPr/>
        </p:nvCxnSpPr>
        <p:spPr>
          <a:xfrm flipV="1">
            <a:off x="6322230" y="3996267"/>
            <a:ext cx="0" cy="16933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0130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26977-7261-280B-76D6-192E1D6856C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EF7AF8-398E-108D-3C53-88523B1DFD2B}"/>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
        <p:nvSpPr>
          <p:cNvPr id="3" name="Footer Placeholder 2">
            <a:extLst>
              <a:ext uri="{FF2B5EF4-FFF2-40B4-BE49-F238E27FC236}">
                <a16:creationId xmlns:a16="http://schemas.microsoft.com/office/drawing/2014/main" id="{46C2929B-B7BA-8B16-4007-EFAD19EB52CA}"/>
              </a:ext>
            </a:extLst>
          </p:cNvPr>
          <p:cNvSpPr>
            <a:spLocks noGrp="1"/>
          </p:cNvSpPr>
          <p:nvPr>
            <p:ph type="ftr" sz="quarter" idx="10"/>
          </p:nvPr>
        </p:nvSpPr>
        <p:spPr>
          <a:xfrm>
            <a:off x="1061156" y="6097591"/>
            <a:ext cx="10261600" cy="274320"/>
          </a:xfrm>
        </p:spPr>
        <p:txBody>
          <a:bodyPr/>
          <a:lstStyle/>
          <a:p>
            <a:r>
              <a:rPr lang="en-US" dirty="0"/>
              <a:t>There are a total of 60 columns that record all the information about the comment, such as the document. ID, contributor name, state, date, and comment text</a:t>
            </a:r>
          </a:p>
        </p:txBody>
      </p:sp>
      <p:pic>
        <p:nvPicPr>
          <p:cNvPr id="9" name="Content Placeholder 8" descr="A close-up of a document&#10;&#10;AI-generated content may be incorrect.">
            <a:extLst>
              <a:ext uri="{FF2B5EF4-FFF2-40B4-BE49-F238E27FC236}">
                <a16:creationId xmlns:a16="http://schemas.microsoft.com/office/drawing/2014/main" id="{BB59ED01-2BC6-E406-4E96-78D5AAD19F18}"/>
              </a:ext>
            </a:extLst>
          </p:cNvPr>
          <p:cNvPicPr>
            <a:picLocks noGrp="1" noChangeAspect="1"/>
          </p:cNvPicPr>
          <p:nvPr>
            <p:ph idx="1"/>
          </p:nvPr>
        </p:nvPicPr>
        <p:blipFill>
          <a:blip r:embed="rId2"/>
          <a:stretch>
            <a:fillRect/>
          </a:stretch>
        </p:blipFill>
        <p:spPr>
          <a:xfrm>
            <a:off x="1147064" y="1907822"/>
            <a:ext cx="10067735" cy="3853216"/>
          </a:xfrm>
        </p:spPr>
      </p:pic>
      <p:sp>
        <p:nvSpPr>
          <p:cNvPr id="10" name="Title 1">
            <a:extLst>
              <a:ext uri="{FF2B5EF4-FFF2-40B4-BE49-F238E27FC236}">
                <a16:creationId xmlns:a16="http://schemas.microsoft.com/office/drawing/2014/main" id="{3A23F550-97A5-7553-B35D-025E70BCD965}"/>
              </a:ext>
            </a:extLst>
          </p:cNvPr>
          <p:cNvSpPr>
            <a:spLocks noGrp="1"/>
          </p:cNvSpPr>
          <p:nvPr>
            <p:ph type="title"/>
          </p:nvPr>
        </p:nvSpPr>
        <p:spPr>
          <a:xfrm>
            <a:off x="1183735" y="623249"/>
            <a:ext cx="9994392" cy="1069848"/>
          </a:xfrm>
        </p:spPr>
        <p:txBody>
          <a:bodyPr/>
          <a:lstStyle/>
          <a:p>
            <a:r>
              <a:rPr lang="en-US" dirty="0">
                <a:ln w="28575">
                  <a:noFill/>
                  <a:prstDash val="solid"/>
                </a:ln>
                <a:latin typeface="Tw Cen MT" panose="020B0602020104020603" pitchFamily="34" charset="77"/>
              </a:rPr>
              <a:t>A brief look at the comment</a:t>
            </a:r>
            <a:endParaRPr lang="en-US" sz="4000" b="1" spc="600" dirty="0">
              <a:ln w="28575">
                <a:noFill/>
                <a:prstDash val="solid"/>
              </a:ln>
              <a:solidFill>
                <a:schemeClr val="bg1"/>
              </a:solidFill>
              <a:latin typeface="Tw Cen MT" panose="020B0602020104020603" pitchFamily="34" charset="77"/>
            </a:endParaRPr>
          </a:p>
        </p:txBody>
      </p:sp>
    </p:spTree>
    <p:extLst>
      <p:ext uri="{BB962C8B-B14F-4D97-AF65-F5344CB8AC3E}">
        <p14:creationId xmlns:p14="http://schemas.microsoft.com/office/powerpoint/2010/main" val="64654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C658D-51E1-BE72-FBAB-6E4652617FD4}"/>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7D60802-0F3F-4E74-1DF1-D7658AE43470}"/>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
        <p:nvSpPr>
          <p:cNvPr id="10" name="Title 1">
            <a:extLst>
              <a:ext uri="{FF2B5EF4-FFF2-40B4-BE49-F238E27FC236}">
                <a16:creationId xmlns:a16="http://schemas.microsoft.com/office/drawing/2014/main" id="{0A64DEAC-2A6C-ECFD-7117-1D1C6DFEC8FB}"/>
              </a:ext>
            </a:extLst>
          </p:cNvPr>
          <p:cNvSpPr>
            <a:spLocks noGrp="1"/>
          </p:cNvSpPr>
          <p:nvPr>
            <p:ph type="title"/>
          </p:nvPr>
        </p:nvSpPr>
        <p:spPr>
          <a:xfrm>
            <a:off x="1183735" y="623249"/>
            <a:ext cx="9994392" cy="1069848"/>
          </a:xfrm>
        </p:spPr>
        <p:txBody>
          <a:bodyPr/>
          <a:lstStyle/>
          <a:p>
            <a:r>
              <a:rPr lang="en-US" sz="4000" b="1" spc="600" dirty="0">
                <a:ln w="28575">
                  <a:noFill/>
                  <a:prstDash val="solid"/>
                </a:ln>
                <a:solidFill>
                  <a:schemeClr val="bg1"/>
                </a:solidFill>
                <a:latin typeface="Tw Cen MT" panose="020B0602020104020603" pitchFamily="34" charset="77"/>
              </a:rPr>
              <a:t>Human-labeled</a:t>
            </a:r>
          </a:p>
        </p:txBody>
      </p:sp>
      <p:pic>
        <p:nvPicPr>
          <p:cNvPr id="7" name="Content Placeholder 6" descr="A screenshot of a computer&#10;&#10;AI-generated content may be incorrect.">
            <a:extLst>
              <a:ext uri="{FF2B5EF4-FFF2-40B4-BE49-F238E27FC236}">
                <a16:creationId xmlns:a16="http://schemas.microsoft.com/office/drawing/2014/main" id="{D1F17082-9235-0DDF-0EC0-6446ED8CB5FF}"/>
              </a:ext>
            </a:extLst>
          </p:cNvPr>
          <p:cNvPicPr>
            <a:picLocks noGrp="1" noChangeAspect="1"/>
          </p:cNvPicPr>
          <p:nvPr>
            <p:ph idx="1"/>
          </p:nvPr>
        </p:nvPicPr>
        <p:blipFill>
          <a:blip r:embed="rId2"/>
          <a:stretch>
            <a:fillRect/>
          </a:stretch>
        </p:blipFill>
        <p:spPr>
          <a:xfrm>
            <a:off x="1049867" y="3654160"/>
            <a:ext cx="10333037" cy="2200983"/>
          </a:xfrm>
        </p:spPr>
      </p:pic>
      <p:sp>
        <p:nvSpPr>
          <p:cNvPr id="11" name="TextBox 10">
            <a:extLst>
              <a:ext uri="{FF2B5EF4-FFF2-40B4-BE49-F238E27FC236}">
                <a16:creationId xmlns:a16="http://schemas.microsoft.com/office/drawing/2014/main" id="{259BD84E-5D98-69BD-368E-90CD9D93795E}"/>
              </a:ext>
            </a:extLst>
          </p:cNvPr>
          <p:cNvSpPr txBox="1"/>
          <p:nvPr/>
        </p:nvSpPr>
        <p:spPr>
          <a:xfrm>
            <a:off x="1049867" y="1851378"/>
            <a:ext cx="10333036" cy="1631216"/>
          </a:xfrm>
          <a:prstGeom prst="rect">
            <a:avLst/>
          </a:prstGeom>
          <a:noFill/>
        </p:spPr>
        <p:txBody>
          <a:bodyPr wrap="square" rtlCol="0">
            <a:spAutoFit/>
          </a:bodyPr>
          <a:lstStyle/>
          <a:p>
            <a:r>
              <a:rPr lang="en-US" sz="2000" dirty="0">
                <a:solidFill>
                  <a:schemeClr val="bg1"/>
                </a:solidFill>
              </a:rPr>
              <a:t>All the collected comments on PE (Private Equity) were manually reviewed, based on the HUMAN EXPERIENCE and Ground TRUTH. Then, the key information reflected in each review was summarized and manually filled into the following variables below. </a:t>
            </a:r>
          </a:p>
          <a:p>
            <a:endParaRPr lang="en-US" sz="2000" dirty="0">
              <a:solidFill>
                <a:schemeClr val="bg1"/>
              </a:solidFill>
            </a:endParaRPr>
          </a:p>
          <a:p>
            <a:r>
              <a:rPr lang="en-US" sz="2000" dirty="0">
                <a:solidFill>
                  <a:schemeClr val="bg1"/>
                </a:solidFill>
              </a:rPr>
              <a:t>At this stage, no AI tools were involved in maintaining clean ground truth data for evaluation</a:t>
            </a:r>
          </a:p>
        </p:txBody>
      </p:sp>
    </p:spTree>
    <p:extLst>
      <p:ext uri="{BB962C8B-B14F-4D97-AF65-F5344CB8AC3E}">
        <p14:creationId xmlns:p14="http://schemas.microsoft.com/office/powerpoint/2010/main" val="4241419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C1A1F-3F43-D58F-E814-33C40B8D016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4CCBB5-364B-3FC4-54AD-58611BEAC37E}"/>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 name="Footer Placeholder 2">
            <a:extLst>
              <a:ext uri="{FF2B5EF4-FFF2-40B4-BE49-F238E27FC236}">
                <a16:creationId xmlns:a16="http://schemas.microsoft.com/office/drawing/2014/main" id="{F2B0B959-3AB8-766B-7E24-48CFCFF973E2}"/>
              </a:ext>
            </a:extLst>
          </p:cNvPr>
          <p:cNvSpPr>
            <a:spLocks noGrp="1"/>
          </p:cNvSpPr>
          <p:nvPr>
            <p:ph type="ftr" sz="quarter" idx="10"/>
          </p:nvPr>
        </p:nvSpPr>
        <p:spPr>
          <a:xfrm>
            <a:off x="1061156" y="6097591"/>
            <a:ext cx="10261600" cy="274320"/>
          </a:xfrm>
        </p:spPr>
        <p:txBody>
          <a:bodyPr/>
          <a:lstStyle/>
          <a:p>
            <a:r>
              <a:rPr lang="en-US" dirty="0"/>
              <a:t>There are a total 13 columns that record the human summarized result for comment </a:t>
            </a:r>
          </a:p>
        </p:txBody>
      </p:sp>
      <p:sp>
        <p:nvSpPr>
          <p:cNvPr id="10" name="Title 1">
            <a:extLst>
              <a:ext uri="{FF2B5EF4-FFF2-40B4-BE49-F238E27FC236}">
                <a16:creationId xmlns:a16="http://schemas.microsoft.com/office/drawing/2014/main" id="{A1636162-E6C2-9DBD-534D-B60052E34BAF}"/>
              </a:ext>
            </a:extLst>
          </p:cNvPr>
          <p:cNvSpPr>
            <a:spLocks noGrp="1"/>
          </p:cNvSpPr>
          <p:nvPr>
            <p:ph type="title"/>
          </p:nvPr>
        </p:nvSpPr>
        <p:spPr>
          <a:xfrm>
            <a:off x="1183735" y="623249"/>
            <a:ext cx="9994392" cy="1069848"/>
          </a:xfrm>
        </p:spPr>
        <p:txBody>
          <a:bodyPr/>
          <a:lstStyle/>
          <a:p>
            <a:r>
              <a:rPr lang="en-US" dirty="0">
                <a:ln w="28575">
                  <a:noFill/>
                  <a:prstDash val="solid"/>
                </a:ln>
                <a:latin typeface="Tw Cen MT" panose="020B0602020104020603" pitchFamily="34" charset="77"/>
              </a:rPr>
              <a:t>Human-labeled Data</a:t>
            </a:r>
            <a:endParaRPr lang="en-US" sz="4000" b="1" spc="600" dirty="0">
              <a:ln w="28575">
                <a:noFill/>
                <a:prstDash val="solid"/>
              </a:ln>
              <a:solidFill>
                <a:schemeClr val="bg1"/>
              </a:solidFill>
              <a:latin typeface="Tw Cen MT" panose="020B0602020104020603" pitchFamily="34" charset="77"/>
            </a:endParaRPr>
          </a:p>
        </p:txBody>
      </p:sp>
      <p:pic>
        <p:nvPicPr>
          <p:cNvPr id="11" name="Content Placeholder 10" descr="A screenshot of a medical report&#10;&#10;AI-generated content may be incorrect.">
            <a:extLst>
              <a:ext uri="{FF2B5EF4-FFF2-40B4-BE49-F238E27FC236}">
                <a16:creationId xmlns:a16="http://schemas.microsoft.com/office/drawing/2014/main" id="{71AE982D-258A-A250-2D99-2B460FF3493A}"/>
              </a:ext>
            </a:extLst>
          </p:cNvPr>
          <p:cNvPicPr>
            <a:picLocks noGrp="1" noChangeAspect="1"/>
          </p:cNvPicPr>
          <p:nvPr>
            <p:ph idx="1"/>
          </p:nvPr>
        </p:nvPicPr>
        <p:blipFill>
          <a:blip r:embed="rId2"/>
          <a:stretch>
            <a:fillRect/>
          </a:stretch>
        </p:blipFill>
        <p:spPr>
          <a:xfrm>
            <a:off x="1014413" y="1941689"/>
            <a:ext cx="10333037" cy="3826933"/>
          </a:xfrm>
        </p:spPr>
      </p:pic>
    </p:spTree>
    <p:extLst>
      <p:ext uri="{BB962C8B-B14F-4D97-AF65-F5344CB8AC3E}">
        <p14:creationId xmlns:p14="http://schemas.microsoft.com/office/powerpoint/2010/main" val="351975785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557</TotalTime>
  <Words>876</Words>
  <Application>Microsoft Macintosh PowerPoint</Application>
  <PresentationFormat>Widescreen</PresentationFormat>
  <Paragraphs>84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Segoe UI Light</vt:lpstr>
      <vt:lpstr>Tw Cen MT</vt:lpstr>
      <vt:lpstr>Office Theme</vt:lpstr>
      <vt:lpstr>A Pipeline for Open-Weight LLMs in Free Text Classification </vt:lpstr>
      <vt:lpstr>CONTENTS</vt:lpstr>
      <vt:lpstr>INTRODUCTION</vt:lpstr>
      <vt:lpstr>PowerPoint Presentation</vt:lpstr>
      <vt:lpstr>PowerPoint Presentation</vt:lpstr>
      <vt:lpstr>Pipeline </vt:lpstr>
      <vt:lpstr>A brief look at the comment</vt:lpstr>
      <vt:lpstr>Human-labeled</vt:lpstr>
      <vt:lpstr>Human-labeled Data</vt:lpstr>
      <vt:lpstr> AI-labeled </vt:lpstr>
      <vt:lpstr>AI-labeled Data</vt:lpstr>
      <vt:lpstr>Shiny app demo</vt:lpstr>
      <vt:lpstr>Findings</vt:lpstr>
      <vt:lpstr>Over-identify</vt:lpstr>
      <vt:lpstr>Over-identify</vt:lpstr>
      <vt:lpstr>Under-identify </vt:lpstr>
      <vt:lpstr>under-identify</vt:lpstr>
      <vt:lpstr>conculsion</vt:lpstr>
      <vt:lpstr>High-quality prompt matters  </vt:lpstr>
      <vt:lpstr>Parameter-tunning matters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Mu</dc:creator>
  <cp:lastModifiedBy>Mike Mu</cp:lastModifiedBy>
  <cp:revision>3</cp:revision>
  <dcterms:created xsi:type="dcterms:W3CDTF">2025-08-05T17:25:54Z</dcterms:created>
  <dcterms:modified xsi:type="dcterms:W3CDTF">2025-08-06T02:44:13Z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