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68" r:id="rId4"/>
    <p:sldId id="258" r:id="rId5"/>
    <p:sldId id="259" r:id="rId6"/>
    <p:sldId id="260" r:id="rId7"/>
    <p:sldId id="261" r:id="rId8"/>
    <p:sldId id="262" r:id="rId9"/>
    <p:sldId id="271" r:id="rId10"/>
    <p:sldId id="272" r:id="rId11"/>
    <p:sldId id="273" r:id="rId12"/>
    <p:sldId id="274" r:id="rId13"/>
    <p:sldId id="266" r:id="rId14"/>
    <p:sldId id="264" r:id="rId15"/>
    <p:sldId id="265"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766"/>
    <a:srgbClr val="E7E2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57"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AB3C1-114E-457B-A445-1C677FE8BDE1}"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E2EDD-FA19-41C5-B7E9-0E5C377A1E52}" type="slidenum">
              <a:rPr lang="en-US" smtClean="0"/>
              <a:t>‹#›</a:t>
            </a:fld>
            <a:endParaRPr lang="en-US"/>
          </a:p>
        </p:txBody>
      </p:sp>
    </p:spTree>
    <p:extLst>
      <p:ext uri="{BB962C8B-B14F-4D97-AF65-F5344CB8AC3E}">
        <p14:creationId xmlns:p14="http://schemas.microsoft.com/office/powerpoint/2010/main" val="409025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FE2EDD-FA19-41C5-B7E9-0E5C377A1E52}" type="slidenum">
              <a:rPr lang="en-US" smtClean="0"/>
              <a:t>4</a:t>
            </a:fld>
            <a:endParaRPr lang="en-US"/>
          </a:p>
        </p:txBody>
      </p:sp>
    </p:spTree>
    <p:extLst>
      <p:ext uri="{BB962C8B-B14F-4D97-AF65-F5344CB8AC3E}">
        <p14:creationId xmlns:p14="http://schemas.microsoft.com/office/powerpoint/2010/main" val="149230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FE2EDD-FA19-41C5-B7E9-0E5C377A1E52}" type="slidenum">
              <a:rPr lang="en-US" smtClean="0"/>
              <a:t>13</a:t>
            </a:fld>
            <a:endParaRPr lang="en-US"/>
          </a:p>
        </p:txBody>
      </p:sp>
    </p:spTree>
    <p:extLst>
      <p:ext uri="{BB962C8B-B14F-4D97-AF65-F5344CB8AC3E}">
        <p14:creationId xmlns:p14="http://schemas.microsoft.com/office/powerpoint/2010/main" val="115267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FE634A-A035-413A-A236-FD0AB8855F33}"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3266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24475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969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3780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968863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E634A-A035-413A-A236-FD0AB8855F33}"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3857671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E634A-A035-413A-A236-FD0AB8855F33}"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34912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E634A-A035-413A-A236-FD0AB8855F33}"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3705232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E634A-A035-413A-A236-FD0AB8855F33}"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266825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E634A-A035-413A-A236-FD0AB8855F33}"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322913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FE634A-A035-413A-A236-FD0AB8855F33}"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396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245817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FE634A-A035-413A-A236-FD0AB8855F33}"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55112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E634A-A035-413A-A236-FD0AB8855F33}"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143629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634A-A035-413A-A236-FD0AB8855F33}"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358613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318133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E634A-A035-413A-A236-FD0AB8855F33}"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29299-60F7-4D98-B4DA-3A7FC11AA464}" type="slidenum">
              <a:rPr lang="en-US" smtClean="0"/>
              <a:t>‹#›</a:t>
            </a:fld>
            <a:endParaRPr lang="en-US"/>
          </a:p>
        </p:txBody>
      </p:sp>
    </p:spTree>
    <p:extLst>
      <p:ext uri="{BB962C8B-B14F-4D97-AF65-F5344CB8AC3E}">
        <p14:creationId xmlns:p14="http://schemas.microsoft.com/office/powerpoint/2010/main" val="55289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FE634A-A035-413A-A236-FD0AB8855F33}" type="datetimeFigureOut">
              <a:rPr lang="en-US" smtClean="0"/>
              <a:t>9/5/2022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C29299-60F7-4D98-B4DA-3A7FC11AA464}" type="slidenum">
              <a:rPr lang="en-US" smtClean="0"/>
              <a:t>‹#›</a:t>
            </a:fld>
            <a:endParaRPr lang="en-US"/>
          </a:p>
        </p:txBody>
      </p:sp>
    </p:spTree>
    <p:extLst>
      <p:ext uri="{BB962C8B-B14F-4D97-AF65-F5344CB8AC3E}">
        <p14:creationId xmlns:p14="http://schemas.microsoft.com/office/powerpoint/2010/main" val="34086729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194B-2D70-95C8-98FE-2BAAAEF17F79}"/>
              </a:ext>
            </a:extLst>
          </p:cNvPr>
          <p:cNvSpPr>
            <a:spLocks noGrp="1"/>
          </p:cNvSpPr>
          <p:nvPr>
            <p:ph type="ctrTitle"/>
          </p:nvPr>
        </p:nvSpPr>
        <p:spPr/>
        <p:txBody>
          <a:bodyPr/>
          <a:lstStyle/>
          <a:p>
            <a:r>
              <a:rPr lang="en-US" dirty="0"/>
              <a:t>System Allocation App</a:t>
            </a:r>
          </a:p>
        </p:txBody>
      </p:sp>
    </p:spTree>
    <p:extLst>
      <p:ext uri="{BB962C8B-B14F-4D97-AF65-F5344CB8AC3E}">
        <p14:creationId xmlns:p14="http://schemas.microsoft.com/office/powerpoint/2010/main" val="285721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921DEA-3C4D-7CE5-E88C-021F6464CDAA}"/>
              </a:ext>
            </a:extLst>
          </p:cNvPr>
          <p:cNvSpPr>
            <a:spLocks noGrp="1"/>
          </p:cNvSpPr>
          <p:nvPr>
            <p:ph type="title"/>
          </p:nvPr>
        </p:nvSpPr>
        <p:spPr>
          <a:xfrm>
            <a:off x="919119" y="263498"/>
            <a:ext cx="10353762" cy="970450"/>
          </a:xfrm>
        </p:spPr>
        <p:txBody>
          <a:bodyPr>
            <a:normAutofit/>
          </a:bodyPr>
          <a:lstStyle/>
          <a:p>
            <a:r>
              <a:rPr lang="en-US" sz="3200" i="1" dirty="0"/>
              <a:t>Admin Registration</a:t>
            </a:r>
          </a:p>
        </p:txBody>
      </p:sp>
      <p:pic>
        <p:nvPicPr>
          <p:cNvPr id="8" name="Content Placeholder 7">
            <a:extLst>
              <a:ext uri="{FF2B5EF4-FFF2-40B4-BE49-F238E27FC236}">
                <a16:creationId xmlns:a16="http://schemas.microsoft.com/office/drawing/2014/main" id="{8B1581C8-49A0-311F-46CC-17A99E81ACE5}"/>
              </a:ext>
            </a:extLst>
          </p:cNvPr>
          <p:cNvPicPr>
            <a:picLocks noGrp="1" noChangeAspect="1"/>
          </p:cNvPicPr>
          <p:nvPr>
            <p:ph sz="half" idx="1"/>
          </p:nvPr>
        </p:nvPicPr>
        <p:blipFill>
          <a:blip r:embed="rId2"/>
          <a:stretch>
            <a:fillRect/>
          </a:stretch>
        </p:blipFill>
        <p:spPr>
          <a:xfrm>
            <a:off x="1119885" y="1468207"/>
            <a:ext cx="4753395" cy="4824438"/>
          </a:xfrm>
        </p:spPr>
      </p:pic>
      <p:sp>
        <p:nvSpPr>
          <p:cNvPr id="6" name="Content Placeholder 5">
            <a:extLst>
              <a:ext uri="{FF2B5EF4-FFF2-40B4-BE49-F238E27FC236}">
                <a16:creationId xmlns:a16="http://schemas.microsoft.com/office/drawing/2014/main" id="{818E8463-BDA6-6FB3-6216-15FF3C35D815}"/>
              </a:ext>
            </a:extLst>
          </p:cNvPr>
          <p:cNvSpPr>
            <a:spLocks noGrp="1"/>
          </p:cNvSpPr>
          <p:nvPr>
            <p:ph sz="half" idx="2"/>
          </p:nvPr>
        </p:nvSpPr>
        <p:spPr>
          <a:xfrm>
            <a:off x="6318722" y="1468207"/>
            <a:ext cx="5064665" cy="4824438"/>
          </a:xfrm>
        </p:spPr>
        <p:txBody>
          <a:bodyPr>
            <a:normAutofit lnSpcReduction="10000"/>
          </a:bodyPr>
          <a:lstStyle/>
          <a:p>
            <a:pPr>
              <a:lnSpc>
                <a:spcPct val="150000"/>
              </a:lnSpc>
            </a:pPr>
            <a:r>
              <a:rPr lang="en-US" dirty="0">
                <a:solidFill>
                  <a:srgbClr val="F29766"/>
                </a:solidFill>
                <a:latin typeface="Courier New" panose="02070309020205020404" pitchFamily="49" charset="0"/>
                <a:cs typeface="Courier New" panose="02070309020205020404" pitchFamily="49" charset="0"/>
              </a:rPr>
              <a:t>All fields are mandatory.</a:t>
            </a:r>
          </a:p>
          <a:p>
            <a:pPr>
              <a:lnSpc>
                <a:spcPct val="150000"/>
              </a:lnSpc>
            </a:pPr>
            <a:r>
              <a:rPr lang="en-US" dirty="0">
                <a:solidFill>
                  <a:srgbClr val="F29766"/>
                </a:solidFill>
                <a:latin typeface="Courier New" panose="02070309020205020404" pitchFamily="49" charset="0"/>
                <a:cs typeface="Courier New" panose="02070309020205020404" pitchFamily="49" charset="0"/>
              </a:rPr>
              <a:t>Name can contain only spaces and characters.</a:t>
            </a:r>
          </a:p>
          <a:p>
            <a:pPr>
              <a:lnSpc>
                <a:spcPct val="150000"/>
              </a:lnSpc>
            </a:pPr>
            <a:r>
              <a:rPr lang="en-US" b="0" i="0" dirty="0">
                <a:solidFill>
                  <a:srgbClr val="F29766"/>
                </a:solidFill>
                <a:effectLst/>
                <a:latin typeface="Courier New" panose="02070309020205020404" pitchFamily="49" charset="0"/>
              </a:rPr>
              <a:t>Email should contain `@` and `.` and in that order.</a:t>
            </a:r>
          </a:p>
          <a:p>
            <a:pPr>
              <a:lnSpc>
                <a:spcPct val="150000"/>
              </a:lnSpc>
            </a:pPr>
            <a:r>
              <a:rPr lang="en-US" dirty="0">
                <a:solidFill>
                  <a:srgbClr val="F29766"/>
                </a:solidFill>
                <a:effectLst/>
                <a:latin typeface="Courier New" panose="02070309020205020404" pitchFamily="49" charset="0"/>
              </a:rPr>
              <a:t>Contact no should contain 10-digits only.</a:t>
            </a:r>
          </a:p>
          <a:p>
            <a:pPr>
              <a:lnSpc>
                <a:spcPct val="125000"/>
              </a:lnSpc>
            </a:pPr>
            <a:r>
              <a:rPr lang="en-US" sz="2000" dirty="0">
                <a:solidFill>
                  <a:srgbClr val="F29766"/>
                </a:solidFill>
                <a:latin typeface="Courier New" panose="02070309020205020404" pitchFamily="49" charset="0"/>
                <a:cs typeface="Courier New" panose="02070309020205020404" pitchFamily="49" charset="0"/>
              </a:rPr>
              <a:t>‘Confirm password’ must match ‘Password’ and should be of 	min length 4.</a:t>
            </a:r>
          </a:p>
          <a:p>
            <a:pPr marL="36900" indent="0">
              <a:lnSpc>
                <a:spcPct val="150000"/>
              </a:lnSpc>
              <a:buNone/>
            </a:pPr>
            <a:endParaRPr lang="en-US" dirty="0">
              <a:solidFill>
                <a:srgbClr val="F29766"/>
              </a:solidFill>
            </a:endParaRPr>
          </a:p>
        </p:txBody>
      </p:sp>
    </p:spTree>
    <p:extLst>
      <p:ext uri="{BB962C8B-B14F-4D97-AF65-F5344CB8AC3E}">
        <p14:creationId xmlns:p14="http://schemas.microsoft.com/office/powerpoint/2010/main" val="193084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FB5F-88BE-034A-6B32-B09E0169A758}"/>
              </a:ext>
            </a:extLst>
          </p:cNvPr>
          <p:cNvSpPr>
            <a:spLocks noGrp="1"/>
          </p:cNvSpPr>
          <p:nvPr>
            <p:ph type="title"/>
          </p:nvPr>
        </p:nvSpPr>
        <p:spPr>
          <a:xfrm>
            <a:off x="5535561" y="0"/>
            <a:ext cx="6036796" cy="970450"/>
          </a:xfrm>
        </p:spPr>
        <p:txBody>
          <a:bodyPr>
            <a:normAutofit/>
          </a:bodyPr>
          <a:lstStyle/>
          <a:p>
            <a:r>
              <a:rPr lang="en-US" sz="3200" i="1" dirty="0"/>
              <a:t>Employee Registration</a:t>
            </a:r>
          </a:p>
        </p:txBody>
      </p:sp>
      <p:sp>
        <p:nvSpPr>
          <p:cNvPr id="4" name="Content Placeholder 3">
            <a:extLst>
              <a:ext uri="{FF2B5EF4-FFF2-40B4-BE49-F238E27FC236}">
                <a16:creationId xmlns:a16="http://schemas.microsoft.com/office/drawing/2014/main" id="{73288052-BEBB-6CB6-919E-005E3D2024A4}"/>
              </a:ext>
            </a:extLst>
          </p:cNvPr>
          <p:cNvSpPr>
            <a:spLocks noGrp="1"/>
          </p:cNvSpPr>
          <p:nvPr>
            <p:ph sz="half" idx="2"/>
          </p:nvPr>
        </p:nvSpPr>
        <p:spPr>
          <a:xfrm>
            <a:off x="5730944" y="906055"/>
            <a:ext cx="6343069" cy="5652061"/>
          </a:xfrm>
        </p:spPr>
        <p:txBody>
          <a:bodyPr>
            <a:noAutofit/>
          </a:bodyPr>
          <a:lstStyle/>
          <a:p>
            <a:r>
              <a:rPr lang="en-US" sz="1900" dirty="0">
                <a:solidFill>
                  <a:srgbClr val="F29766"/>
                </a:solidFill>
                <a:latin typeface="Courier New" panose="02070309020205020404" pitchFamily="49" charset="0"/>
                <a:cs typeface="Courier New" panose="02070309020205020404" pitchFamily="49" charset="0"/>
              </a:rPr>
              <a:t>All fields are mandatory except ‘System Id’.</a:t>
            </a:r>
          </a:p>
          <a:p>
            <a:r>
              <a:rPr lang="en-US" sz="1900" dirty="0">
                <a:solidFill>
                  <a:srgbClr val="F29766"/>
                </a:solidFill>
                <a:latin typeface="Courier New" panose="02070309020205020404" pitchFamily="49" charset="0"/>
                <a:cs typeface="Courier New" panose="02070309020205020404" pitchFamily="49" charset="0"/>
              </a:rPr>
              <a:t>Name can contain only spaces and characters.</a:t>
            </a:r>
          </a:p>
          <a:p>
            <a:r>
              <a:rPr lang="en-US" sz="1900" b="0" i="0" dirty="0">
                <a:solidFill>
                  <a:srgbClr val="F29766"/>
                </a:solidFill>
                <a:effectLst/>
                <a:latin typeface="Courier New" panose="02070309020205020404" pitchFamily="49" charset="0"/>
                <a:cs typeface="Courier New" panose="02070309020205020404" pitchFamily="49" charset="0"/>
              </a:rPr>
              <a:t>Email should contain `@` and `.` and in that order.</a:t>
            </a:r>
          </a:p>
          <a:p>
            <a:r>
              <a:rPr lang="en-US" sz="1900" dirty="0">
                <a:solidFill>
                  <a:srgbClr val="F29766"/>
                </a:solidFill>
                <a:effectLst/>
                <a:latin typeface="Courier New" panose="02070309020205020404" pitchFamily="49" charset="0"/>
                <a:cs typeface="Courier New" panose="02070309020205020404" pitchFamily="49" charset="0"/>
              </a:rPr>
              <a:t>Contact no should contain 10-digits only</a:t>
            </a:r>
          </a:p>
          <a:p>
            <a:r>
              <a:rPr lang="en-US" sz="1900" dirty="0">
                <a:solidFill>
                  <a:srgbClr val="F29766"/>
                </a:solidFill>
                <a:latin typeface="Courier New" panose="02070309020205020404" pitchFamily="49" charset="0"/>
                <a:cs typeface="Courier New" panose="02070309020205020404" pitchFamily="49" charset="0"/>
              </a:rPr>
              <a:t>When shift is chosen from drop-down list, list of unallocated systems excluding backup is fetched from database. System Id can be chosen from the list. If not chosen the first System in the list is automatically allocated to the employee. </a:t>
            </a:r>
          </a:p>
          <a:p>
            <a:r>
              <a:rPr lang="en-US" sz="1900" dirty="0">
                <a:solidFill>
                  <a:srgbClr val="F29766"/>
                </a:solidFill>
                <a:latin typeface="Courier New" panose="02070309020205020404" pitchFamily="49" charset="0"/>
                <a:cs typeface="Courier New" panose="02070309020205020404" pitchFamily="49" charset="0"/>
              </a:rPr>
              <a:t>‘Confirm password’ must match ‘Password’ and should be of 	min length 4.</a:t>
            </a:r>
          </a:p>
          <a:p>
            <a:endParaRPr lang="en-US" sz="1900" dirty="0">
              <a:solidFill>
                <a:srgbClr val="F29766"/>
              </a:solidFill>
              <a:latin typeface="Courier New" panose="02070309020205020404" pitchFamily="49" charset="0"/>
              <a:cs typeface="Courier New" panose="02070309020205020404" pitchFamily="49" charset="0"/>
            </a:endParaRPr>
          </a:p>
        </p:txBody>
      </p:sp>
      <p:pic>
        <p:nvPicPr>
          <p:cNvPr id="10" name="Content Placeholder 9">
            <a:extLst>
              <a:ext uri="{FF2B5EF4-FFF2-40B4-BE49-F238E27FC236}">
                <a16:creationId xmlns:a16="http://schemas.microsoft.com/office/drawing/2014/main" id="{DCEB1BF5-85C7-27A2-4169-1EDD4AABF11A}"/>
              </a:ext>
            </a:extLst>
          </p:cNvPr>
          <p:cNvPicPr>
            <a:picLocks noGrp="1" noChangeAspect="1"/>
          </p:cNvPicPr>
          <p:nvPr>
            <p:ph sz="half" idx="1"/>
          </p:nvPr>
        </p:nvPicPr>
        <p:blipFill>
          <a:blip r:embed="rId2"/>
          <a:stretch>
            <a:fillRect/>
          </a:stretch>
        </p:blipFill>
        <p:spPr>
          <a:xfrm>
            <a:off x="202824" y="245807"/>
            <a:ext cx="5459294" cy="6213987"/>
          </a:xfrm>
        </p:spPr>
      </p:pic>
    </p:spTree>
    <p:extLst>
      <p:ext uri="{BB962C8B-B14F-4D97-AF65-F5344CB8AC3E}">
        <p14:creationId xmlns:p14="http://schemas.microsoft.com/office/powerpoint/2010/main" val="332090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850-3C36-AC5E-45AD-14FC5A474B46}"/>
              </a:ext>
            </a:extLst>
          </p:cNvPr>
          <p:cNvSpPr>
            <a:spLocks noGrp="1"/>
          </p:cNvSpPr>
          <p:nvPr>
            <p:ph type="title"/>
          </p:nvPr>
        </p:nvSpPr>
        <p:spPr>
          <a:xfrm>
            <a:off x="6202891" y="0"/>
            <a:ext cx="5792464" cy="970450"/>
          </a:xfrm>
        </p:spPr>
        <p:txBody>
          <a:bodyPr>
            <a:normAutofit/>
          </a:bodyPr>
          <a:lstStyle/>
          <a:p>
            <a:r>
              <a:rPr lang="en-US" sz="3200" i="1" dirty="0"/>
              <a:t>System Registration</a:t>
            </a:r>
          </a:p>
        </p:txBody>
      </p:sp>
      <p:pic>
        <p:nvPicPr>
          <p:cNvPr id="14" name="Content Placeholder 13">
            <a:extLst>
              <a:ext uri="{FF2B5EF4-FFF2-40B4-BE49-F238E27FC236}">
                <a16:creationId xmlns:a16="http://schemas.microsoft.com/office/drawing/2014/main" id="{C372A3D4-464D-43C4-4E4D-D39B58DC16C6}"/>
              </a:ext>
            </a:extLst>
          </p:cNvPr>
          <p:cNvPicPr>
            <a:picLocks noGrp="1" noChangeAspect="1"/>
          </p:cNvPicPr>
          <p:nvPr>
            <p:ph sz="half" idx="1"/>
          </p:nvPr>
        </p:nvPicPr>
        <p:blipFill>
          <a:blip r:embed="rId2"/>
          <a:stretch>
            <a:fillRect/>
          </a:stretch>
        </p:blipFill>
        <p:spPr>
          <a:xfrm>
            <a:off x="502124" y="235974"/>
            <a:ext cx="5224952" cy="6386052"/>
          </a:xfrm>
        </p:spPr>
      </p:pic>
      <p:sp>
        <p:nvSpPr>
          <p:cNvPr id="4" name="Content Placeholder 3">
            <a:extLst>
              <a:ext uri="{FF2B5EF4-FFF2-40B4-BE49-F238E27FC236}">
                <a16:creationId xmlns:a16="http://schemas.microsoft.com/office/drawing/2014/main" id="{B476A970-E272-76EA-52F5-AF00336621F8}"/>
              </a:ext>
            </a:extLst>
          </p:cNvPr>
          <p:cNvSpPr>
            <a:spLocks noGrp="1"/>
          </p:cNvSpPr>
          <p:nvPr>
            <p:ph sz="half" idx="2"/>
          </p:nvPr>
        </p:nvSpPr>
        <p:spPr>
          <a:xfrm>
            <a:off x="6096000" y="970450"/>
            <a:ext cx="5899355" cy="5345305"/>
          </a:xfrm>
        </p:spPr>
        <p:txBody>
          <a:bodyPr/>
          <a:lstStyle/>
          <a:p>
            <a:pPr>
              <a:lnSpc>
                <a:spcPct val="125000"/>
              </a:lnSpc>
            </a:pPr>
            <a:r>
              <a:rPr lang="en-US" dirty="0">
                <a:solidFill>
                  <a:srgbClr val="F29766"/>
                </a:solidFill>
                <a:latin typeface="Courier New" panose="02070309020205020404" pitchFamily="49" charset="0"/>
                <a:cs typeface="Courier New" panose="02070309020205020404" pitchFamily="49" charset="0"/>
              </a:rPr>
              <a:t>All fields are mandatory except ‘Available’ and ‘Working’.</a:t>
            </a:r>
          </a:p>
          <a:p>
            <a:pPr>
              <a:lnSpc>
                <a:spcPct val="125000"/>
              </a:lnSpc>
            </a:pPr>
            <a:r>
              <a:rPr lang="en-US" dirty="0">
                <a:solidFill>
                  <a:srgbClr val="F29766"/>
                </a:solidFill>
                <a:latin typeface="Courier New" panose="02070309020205020404" pitchFamily="49" charset="0"/>
                <a:cs typeface="Courier New" panose="02070309020205020404" pitchFamily="49" charset="0"/>
              </a:rPr>
              <a:t>If ‘Availability’ is not selected, default is ‘Yes’.</a:t>
            </a:r>
          </a:p>
          <a:p>
            <a:pPr>
              <a:lnSpc>
                <a:spcPct val="125000"/>
              </a:lnSpc>
            </a:pPr>
            <a:r>
              <a:rPr lang="en-US" dirty="0">
                <a:solidFill>
                  <a:srgbClr val="F29766"/>
                </a:solidFill>
                <a:latin typeface="Courier New" panose="02070309020205020404" pitchFamily="49" charset="0"/>
                <a:cs typeface="Courier New" panose="02070309020205020404" pitchFamily="49" charset="0"/>
              </a:rPr>
              <a:t>If ‘Working’ is not selected, default is ‘Yes’. If ‘Working’ is ‘No’, ‘Available is ‘No’.</a:t>
            </a:r>
          </a:p>
          <a:p>
            <a:pPr>
              <a:lnSpc>
                <a:spcPct val="125000"/>
              </a:lnSpc>
            </a:pPr>
            <a:r>
              <a:rPr lang="en-US" sz="2000" dirty="0">
                <a:solidFill>
                  <a:srgbClr val="F29766"/>
                </a:solidFill>
                <a:latin typeface="Courier New" panose="02070309020205020404" pitchFamily="49" charset="0"/>
                <a:cs typeface="Courier New" panose="02070309020205020404" pitchFamily="49" charset="0"/>
              </a:rPr>
              <a:t>‘Confirm password’ must match ‘Password’ and should be of 	min   length 4.</a:t>
            </a:r>
          </a:p>
          <a:p>
            <a:pPr marL="36900" indent="0">
              <a:lnSpc>
                <a:spcPct val="125000"/>
              </a:lnSpc>
              <a:buNone/>
            </a:pPr>
            <a:endParaRPr lang="en-US" dirty="0">
              <a:solidFill>
                <a:srgbClr val="F29766"/>
              </a:solidFill>
              <a:latin typeface="Courier New" panose="02070309020205020404" pitchFamily="49" charset="0"/>
              <a:cs typeface="Courier New" panose="02070309020205020404" pitchFamily="49" charset="0"/>
            </a:endParaRPr>
          </a:p>
          <a:p>
            <a:pPr>
              <a:lnSpc>
                <a:spcPct val="125000"/>
              </a:lnSpc>
            </a:pPr>
            <a:endParaRPr lang="en-US" dirty="0">
              <a:solidFill>
                <a:srgbClr val="F2976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567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459C-7553-81D1-EB39-966F9B70A64C}"/>
              </a:ext>
            </a:extLst>
          </p:cNvPr>
          <p:cNvSpPr>
            <a:spLocks noGrp="1"/>
          </p:cNvSpPr>
          <p:nvPr>
            <p:ph type="title"/>
          </p:nvPr>
        </p:nvSpPr>
        <p:spPr>
          <a:xfrm>
            <a:off x="919119" y="162232"/>
            <a:ext cx="10353762" cy="970450"/>
          </a:xfrm>
        </p:spPr>
        <p:txBody>
          <a:bodyPr>
            <a:normAutofit/>
          </a:bodyPr>
          <a:lstStyle/>
          <a:p>
            <a:r>
              <a:rPr lang="en-US" sz="3200" i="1" dirty="0"/>
              <a:t>Employee Login</a:t>
            </a:r>
          </a:p>
        </p:txBody>
      </p:sp>
      <p:sp>
        <p:nvSpPr>
          <p:cNvPr id="3" name="Content Placeholder 2">
            <a:extLst>
              <a:ext uri="{FF2B5EF4-FFF2-40B4-BE49-F238E27FC236}">
                <a16:creationId xmlns:a16="http://schemas.microsoft.com/office/drawing/2014/main" id="{7D6B5070-0B52-97DD-7A3F-3BF6203CB896}"/>
              </a:ext>
            </a:extLst>
          </p:cNvPr>
          <p:cNvSpPr>
            <a:spLocks noGrp="1"/>
          </p:cNvSpPr>
          <p:nvPr>
            <p:ph sz="half" idx="1"/>
          </p:nvPr>
        </p:nvSpPr>
        <p:spPr>
          <a:xfrm>
            <a:off x="226141" y="1249124"/>
            <a:ext cx="3156155" cy="4851364"/>
          </a:xfrm>
        </p:spPr>
        <p:txBody>
          <a:bodyPr numCol="1">
            <a:noAutofit/>
          </a:bodyPr>
          <a:lstStyle/>
          <a:p>
            <a:pPr>
              <a:lnSpc>
                <a:spcPct val="135000"/>
              </a:lnSpc>
            </a:pPr>
            <a:r>
              <a:rPr lang="en-US" sz="1900" i="1" dirty="0">
                <a:effectLst/>
              </a:rPr>
              <a:t>While typing password (if username is not empty) Employee’s allocated system id </a:t>
            </a:r>
            <a:r>
              <a:rPr lang="en-US" sz="1900" i="1">
                <a:effectLst/>
              </a:rPr>
              <a:t>is displayed. </a:t>
            </a:r>
            <a:endParaRPr lang="en-US" sz="1900" i="1" dirty="0">
              <a:effectLst/>
            </a:endParaRPr>
          </a:p>
          <a:p>
            <a:pPr>
              <a:lnSpc>
                <a:spcPct val="135000"/>
              </a:lnSpc>
            </a:pPr>
            <a:r>
              <a:rPr lang="en-US" sz="1900" i="1" dirty="0">
                <a:effectLst/>
              </a:rPr>
              <a:t>Clicking on login will prompt user to enter the ‘Computer Id’ (prompt only once within his/her shift)</a:t>
            </a:r>
          </a:p>
          <a:p>
            <a:pPr>
              <a:lnSpc>
                <a:spcPct val="135000"/>
              </a:lnSpc>
            </a:pPr>
            <a:r>
              <a:rPr lang="en-US" sz="1900" i="1" dirty="0">
                <a:effectLst/>
              </a:rPr>
              <a:t>Employee cannot login in shift/system other than which he/she is assigned to.</a:t>
            </a:r>
          </a:p>
          <a:p>
            <a:pPr>
              <a:lnSpc>
                <a:spcPct val="135000"/>
              </a:lnSpc>
            </a:pPr>
            <a:endParaRPr lang="en-US" sz="1900" i="1" dirty="0">
              <a:effectLst/>
            </a:endParaRPr>
          </a:p>
          <a:p>
            <a:pPr>
              <a:lnSpc>
                <a:spcPct val="135000"/>
              </a:lnSpc>
            </a:pPr>
            <a:endParaRPr lang="en-US" sz="1900" i="1" dirty="0">
              <a:effectLst/>
            </a:endParaRPr>
          </a:p>
          <a:p>
            <a:pPr>
              <a:lnSpc>
                <a:spcPct val="135000"/>
              </a:lnSpc>
            </a:pPr>
            <a:endParaRPr lang="en-US" sz="1900" i="1" dirty="0">
              <a:effectLst/>
            </a:endParaRPr>
          </a:p>
          <a:p>
            <a:pPr>
              <a:lnSpc>
                <a:spcPct val="135000"/>
              </a:lnSpc>
            </a:pPr>
            <a:endParaRPr lang="en-US" sz="1900" dirty="0"/>
          </a:p>
          <a:p>
            <a:pPr>
              <a:lnSpc>
                <a:spcPct val="135000"/>
              </a:lnSpc>
            </a:pPr>
            <a:endParaRPr lang="en-US" sz="1900" i="1" dirty="0">
              <a:effectLst/>
            </a:endParaRPr>
          </a:p>
          <a:p>
            <a:pPr>
              <a:lnSpc>
                <a:spcPct val="135000"/>
              </a:lnSpc>
            </a:pPr>
            <a:endParaRPr lang="en-US" sz="1900" dirty="0"/>
          </a:p>
          <a:p>
            <a:pPr>
              <a:lnSpc>
                <a:spcPct val="135000"/>
              </a:lnSpc>
            </a:pPr>
            <a:endParaRPr lang="en-US" sz="1900" dirty="0"/>
          </a:p>
        </p:txBody>
      </p:sp>
      <p:pic>
        <p:nvPicPr>
          <p:cNvPr id="6" name="Content Placeholder 16">
            <a:extLst>
              <a:ext uri="{FF2B5EF4-FFF2-40B4-BE49-F238E27FC236}">
                <a16:creationId xmlns:a16="http://schemas.microsoft.com/office/drawing/2014/main" id="{1773188B-6579-DBD2-1113-DB3FCCA57594}"/>
              </a:ext>
            </a:extLst>
          </p:cNvPr>
          <p:cNvPicPr>
            <a:picLocks noChangeAspect="1"/>
          </p:cNvPicPr>
          <p:nvPr/>
        </p:nvPicPr>
        <p:blipFill rotWithShape="1">
          <a:blip r:embed="rId3"/>
          <a:srcRect l="3565" r="6207"/>
          <a:stretch/>
        </p:blipFill>
        <p:spPr>
          <a:xfrm>
            <a:off x="3553323" y="1463653"/>
            <a:ext cx="5085353" cy="3930693"/>
          </a:xfrm>
          <a:prstGeom prst="rect">
            <a:avLst/>
          </a:prstGeom>
          <a:effectLst>
            <a:outerShdw blurRad="25400" dir="17880000">
              <a:srgbClr val="000000">
                <a:alpha val="46000"/>
              </a:srgbClr>
            </a:outerShdw>
          </a:effectLst>
        </p:spPr>
      </p:pic>
      <p:sp>
        <p:nvSpPr>
          <p:cNvPr id="7" name="TextBox 6">
            <a:extLst>
              <a:ext uri="{FF2B5EF4-FFF2-40B4-BE49-F238E27FC236}">
                <a16:creationId xmlns:a16="http://schemas.microsoft.com/office/drawing/2014/main" id="{D2CD3FC0-154C-3CA8-575C-34AF3775DC97}"/>
              </a:ext>
            </a:extLst>
          </p:cNvPr>
          <p:cNvSpPr txBox="1"/>
          <p:nvPr/>
        </p:nvSpPr>
        <p:spPr>
          <a:xfrm>
            <a:off x="8809703" y="1251096"/>
            <a:ext cx="3156155" cy="4534446"/>
          </a:xfrm>
          <a:prstGeom prst="rect">
            <a:avLst/>
          </a:prstGeom>
          <a:noFill/>
        </p:spPr>
        <p:txBody>
          <a:bodyPr wrap="square" rtlCol="0">
            <a:spAutoFit/>
          </a:bodyPr>
          <a:lstStyle/>
          <a:p>
            <a:pPr marL="342900" marR="0" lvl="0" indent="-306000" algn="l" defTabSz="457200" rtl="0" eaLnBrk="1" fontAlgn="auto" latinLnBrk="0" hangingPunct="1">
              <a:lnSpc>
                <a:spcPct val="135000"/>
              </a:lnSpc>
              <a:spcBef>
                <a:spcPct val="20000"/>
              </a:spcBef>
              <a:spcAft>
                <a:spcPts val="600"/>
              </a:spcAft>
              <a:buClr>
                <a:srgbClr val="DADADA"/>
              </a:buClr>
              <a:buSzPct val="70000"/>
              <a:buFont typeface="Wingdings 2" charset="2"/>
              <a:buChar char=""/>
              <a:tabLst/>
              <a:defRPr/>
            </a:pPr>
            <a:r>
              <a:rPr kumimoji="0" lang="en-US" sz="1900" b="0" i="1" u="none" strike="noStrike" kern="1200" cap="none" spc="0" normalizeH="0" baseline="0" noProof="0" dirty="0">
                <a:ln>
                  <a:solidFill>
                    <a:prstClr val="black">
                      <a:lumMod val="75000"/>
                      <a:lumOff val="25000"/>
                      <a:alpha val="10000"/>
                    </a:prstClr>
                  </a:solidFill>
                </a:ln>
                <a:solidFill>
                  <a:srgbClr val="DADADA"/>
                </a:solidFill>
                <a:effectLst/>
                <a:uLnTx/>
                <a:uFillTx/>
                <a:latin typeface="Calisto MT" panose="02040603050505030304"/>
                <a:ea typeface="+mn-ea"/>
                <a:cs typeface="+mn-cs"/>
              </a:rPr>
              <a:t>When incorrect username or password is entered error message is displayed in red.</a:t>
            </a:r>
          </a:p>
          <a:p>
            <a:pPr marL="342900" marR="0" lvl="0" indent="-306000" algn="l" defTabSz="457200" rtl="0" eaLnBrk="1" fontAlgn="auto" latinLnBrk="0" hangingPunct="1">
              <a:lnSpc>
                <a:spcPct val="135000"/>
              </a:lnSpc>
              <a:spcBef>
                <a:spcPct val="20000"/>
              </a:spcBef>
              <a:spcAft>
                <a:spcPts val="600"/>
              </a:spcAft>
              <a:buClr>
                <a:srgbClr val="DADADA"/>
              </a:buClr>
              <a:buSzPct val="70000"/>
              <a:buFont typeface="Wingdings 2" charset="2"/>
              <a:buChar char=""/>
              <a:tabLst/>
              <a:defRPr/>
            </a:pPr>
            <a:r>
              <a:rPr kumimoji="0" lang="en-US" sz="1900" b="0" i="1" u="none" strike="noStrike" kern="1200" cap="none" spc="0" normalizeH="0" baseline="0" noProof="0" dirty="0">
                <a:ln>
                  <a:solidFill>
                    <a:prstClr val="black">
                      <a:lumMod val="75000"/>
                      <a:lumOff val="25000"/>
                      <a:alpha val="10000"/>
                    </a:prstClr>
                  </a:solidFill>
                </a:ln>
                <a:solidFill>
                  <a:srgbClr val="DADADA"/>
                </a:solidFill>
                <a:effectLst/>
                <a:uLnTx/>
                <a:uFillTx/>
                <a:latin typeface="Calisto MT" panose="02040603050505030304"/>
                <a:ea typeface="+mn-ea"/>
                <a:cs typeface="+mn-cs"/>
              </a:rPr>
              <a:t>When login credentials are correct Employee is redirected to Employee page and Employee ID is stored in session storage to identify who is currently logged in to the website using that particular web browser.</a:t>
            </a:r>
          </a:p>
        </p:txBody>
      </p:sp>
    </p:spTree>
    <p:extLst>
      <p:ext uri="{BB962C8B-B14F-4D97-AF65-F5344CB8AC3E}">
        <p14:creationId xmlns:p14="http://schemas.microsoft.com/office/powerpoint/2010/main" val="309453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35E7A-CAF4-DFD7-45E7-733CDDCA389C}"/>
              </a:ext>
            </a:extLst>
          </p:cNvPr>
          <p:cNvSpPr>
            <a:spLocks noGrp="1"/>
          </p:cNvSpPr>
          <p:nvPr>
            <p:ph type="title"/>
          </p:nvPr>
        </p:nvSpPr>
        <p:spPr>
          <a:xfrm>
            <a:off x="914356" y="40328"/>
            <a:ext cx="10353762" cy="970450"/>
          </a:xfrm>
        </p:spPr>
        <p:txBody>
          <a:bodyPr>
            <a:normAutofit/>
          </a:bodyPr>
          <a:lstStyle/>
          <a:p>
            <a:r>
              <a:rPr lang="en-US" sz="3200" i="1" dirty="0"/>
              <a:t>Employee page</a:t>
            </a:r>
          </a:p>
        </p:txBody>
      </p:sp>
      <p:pic>
        <p:nvPicPr>
          <p:cNvPr id="25" name="Content Placeholder 24">
            <a:extLst>
              <a:ext uri="{FF2B5EF4-FFF2-40B4-BE49-F238E27FC236}">
                <a16:creationId xmlns:a16="http://schemas.microsoft.com/office/drawing/2014/main" id="{A81EB528-1203-BEA5-4D2D-0BA00A5A6DDF}"/>
              </a:ext>
            </a:extLst>
          </p:cNvPr>
          <p:cNvPicPr>
            <a:picLocks noGrp="1"/>
          </p:cNvPicPr>
          <p:nvPr>
            <p:ph idx="1"/>
          </p:nvPr>
        </p:nvPicPr>
        <p:blipFill>
          <a:blip r:embed="rId2"/>
          <a:stretch>
            <a:fillRect/>
          </a:stretch>
        </p:blipFill>
        <p:spPr>
          <a:xfrm>
            <a:off x="2212354" y="902623"/>
            <a:ext cx="7757766" cy="4059237"/>
          </a:xfrm>
        </p:spPr>
      </p:pic>
      <p:sp>
        <p:nvSpPr>
          <p:cNvPr id="26" name="TextBox 25">
            <a:extLst>
              <a:ext uri="{FF2B5EF4-FFF2-40B4-BE49-F238E27FC236}">
                <a16:creationId xmlns:a16="http://schemas.microsoft.com/office/drawing/2014/main" id="{F80DDB5B-D320-8963-BBEF-DAB6BD775598}"/>
              </a:ext>
            </a:extLst>
          </p:cNvPr>
          <p:cNvSpPr txBox="1"/>
          <p:nvPr/>
        </p:nvSpPr>
        <p:spPr>
          <a:xfrm>
            <a:off x="1396439" y="5188912"/>
            <a:ext cx="9389596" cy="1806264"/>
          </a:xfrm>
          <a:prstGeom prst="rect">
            <a:avLst/>
          </a:prstGeom>
          <a:noFill/>
        </p:spPr>
        <p:txBody>
          <a:bodyPr wrap="square" rtlCol="0">
            <a:spAutoFit/>
          </a:bodyPr>
          <a:lstStyle/>
          <a:p>
            <a:pPr marL="285750" indent="-285750">
              <a:lnSpc>
                <a:spcPct val="125000"/>
              </a:lnSpc>
              <a:buFont typeface="Wingdings" panose="05000000000000000000" pitchFamily="2" charset="2"/>
              <a:buChar char="v"/>
            </a:pPr>
            <a:r>
              <a:rPr lang="en-US" dirty="0">
                <a:latin typeface="Courier New" panose="02070309020205020404" pitchFamily="49" charset="0"/>
                <a:cs typeface="Courier New" panose="02070309020205020404" pitchFamily="49" charset="0"/>
              </a:rPr>
              <a:t>Employee page shows their profile and session data. Employee page is shown after login or after refreshing the page.</a:t>
            </a:r>
          </a:p>
          <a:p>
            <a:pPr marL="285750" indent="-285750">
              <a:lnSpc>
                <a:spcPct val="125000"/>
              </a:lnSpc>
              <a:buFont typeface="Wingdings" panose="05000000000000000000" pitchFamily="2" charset="2"/>
              <a:buChar char="v"/>
            </a:pPr>
            <a:r>
              <a:rPr lang="en-US" dirty="0">
                <a:latin typeface="Courier New" panose="02070309020205020404" pitchFamily="49" charset="0"/>
                <a:cs typeface="Courier New" panose="02070309020205020404" pitchFamily="49" charset="0"/>
              </a:rPr>
              <a:t>During login / logout, session data of that user is updated in database.</a:t>
            </a:r>
          </a:p>
          <a:p>
            <a:pPr marL="285750" indent="-285750">
              <a:lnSpc>
                <a:spcPct val="125000"/>
              </a:lnSpc>
              <a:buFont typeface="Wingdings" panose="05000000000000000000" pitchFamily="2" charset="2"/>
              <a:buChar char="v"/>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626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5A91-D1F2-6899-A465-46CEFB1DE523}"/>
              </a:ext>
            </a:extLst>
          </p:cNvPr>
          <p:cNvSpPr>
            <a:spLocks noGrp="1"/>
          </p:cNvSpPr>
          <p:nvPr>
            <p:ph type="title"/>
          </p:nvPr>
        </p:nvSpPr>
        <p:spPr>
          <a:xfrm>
            <a:off x="914356" y="226142"/>
            <a:ext cx="10353762" cy="970450"/>
          </a:xfrm>
        </p:spPr>
        <p:txBody>
          <a:bodyPr>
            <a:normAutofit/>
          </a:bodyPr>
          <a:lstStyle/>
          <a:p>
            <a:r>
              <a:rPr lang="en-US" sz="3200" i="1" dirty="0"/>
              <a:t>Employee – Session data</a:t>
            </a:r>
          </a:p>
        </p:txBody>
      </p:sp>
      <p:pic>
        <p:nvPicPr>
          <p:cNvPr id="5" name="Content Placeholder 4">
            <a:extLst>
              <a:ext uri="{FF2B5EF4-FFF2-40B4-BE49-F238E27FC236}">
                <a16:creationId xmlns:a16="http://schemas.microsoft.com/office/drawing/2014/main" id="{F52B54A5-A386-82D0-175E-30CA392F50F9}"/>
              </a:ext>
            </a:extLst>
          </p:cNvPr>
          <p:cNvPicPr>
            <a:picLocks noGrp="1" noChangeAspect="1"/>
          </p:cNvPicPr>
          <p:nvPr>
            <p:ph idx="1"/>
          </p:nvPr>
        </p:nvPicPr>
        <p:blipFill>
          <a:blip r:embed="rId2"/>
          <a:stretch>
            <a:fillRect/>
          </a:stretch>
        </p:blipFill>
        <p:spPr>
          <a:xfrm>
            <a:off x="1364860" y="1196592"/>
            <a:ext cx="9549860" cy="4059237"/>
          </a:xfrm>
        </p:spPr>
      </p:pic>
      <p:sp>
        <p:nvSpPr>
          <p:cNvPr id="7" name="TextBox 6">
            <a:extLst>
              <a:ext uri="{FF2B5EF4-FFF2-40B4-BE49-F238E27FC236}">
                <a16:creationId xmlns:a16="http://schemas.microsoft.com/office/drawing/2014/main" id="{B80322F1-A298-3B92-FE00-C62AFD748039}"/>
              </a:ext>
            </a:extLst>
          </p:cNvPr>
          <p:cNvSpPr txBox="1"/>
          <p:nvPr/>
        </p:nvSpPr>
        <p:spPr>
          <a:xfrm>
            <a:off x="1267753" y="5459053"/>
            <a:ext cx="9646967" cy="1460015"/>
          </a:xfrm>
          <a:prstGeom prst="rect">
            <a:avLst/>
          </a:prstGeom>
          <a:noFill/>
        </p:spPr>
        <p:txBody>
          <a:bodyPr wrap="square" rtlCol="0">
            <a:spAutoFit/>
          </a:bodyPr>
          <a:lstStyle/>
          <a:p>
            <a:pPr>
              <a:lnSpc>
                <a:spcPct val="125000"/>
              </a:lnSpc>
            </a:pPr>
            <a:r>
              <a:rPr lang="en-US" dirty="0">
                <a:latin typeface="Courier New" panose="02070309020205020404" pitchFamily="49" charset="0"/>
                <a:cs typeface="Courier New" panose="02070309020205020404" pitchFamily="49" charset="0"/>
              </a:rPr>
              <a:t>Clicking on Session data link will display employee’s session details in table form. Session data is read-only no update or delete actions can be performed on session data from within the web app UI.</a:t>
            </a:r>
          </a:p>
          <a:p>
            <a:pPr>
              <a:lnSpc>
                <a:spcPct val="125000"/>
              </a:lnSpc>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28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8CE15A7B-234F-20DF-09F4-1A5C8E3387EC}"/>
              </a:ext>
            </a:extLst>
          </p:cNvPr>
          <p:cNvSpPr>
            <a:spLocks noGrp="1"/>
          </p:cNvSpPr>
          <p:nvPr>
            <p:ph type="title"/>
          </p:nvPr>
        </p:nvSpPr>
        <p:spPr>
          <a:xfrm>
            <a:off x="919119" y="190597"/>
            <a:ext cx="10353762" cy="970450"/>
          </a:xfrm>
        </p:spPr>
        <p:txBody>
          <a:bodyPr>
            <a:normAutofit/>
          </a:bodyPr>
          <a:lstStyle/>
          <a:p>
            <a:r>
              <a:rPr lang="en-US" sz="3200" i="1" dirty="0"/>
              <a:t>Filter option</a:t>
            </a:r>
          </a:p>
        </p:txBody>
      </p:sp>
      <p:sp>
        <p:nvSpPr>
          <p:cNvPr id="29" name="TextBox 28">
            <a:extLst>
              <a:ext uri="{FF2B5EF4-FFF2-40B4-BE49-F238E27FC236}">
                <a16:creationId xmlns:a16="http://schemas.microsoft.com/office/drawing/2014/main" id="{F21BDECA-5934-8764-228D-9CA7BE0D61ED}"/>
              </a:ext>
            </a:extLst>
          </p:cNvPr>
          <p:cNvSpPr txBox="1"/>
          <p:nvPr/>
        </p:nvSpPr>
        <p:spPr>
          <a:xfrm>
            <a:off x="424129" y="976381"/>
            <a:ext cx="2073265" cy="369332"/>
          </a:xfrm>
          <a:prstGeom prst="rect">
            <a:avLst/>
          </a:prstGeom>
          <a:noFill/>
        </p:spPr>
        <p:txBody>
          <a:bodyPr wrap="square" rtlCol="0">
            <a:spAutoFit/>
          </a:bodyPr>
          <a:lstStyle/>
          <a:p>
            <a:r>
              <a:rPr lang="en-US" dirty="0"/>
              <a:t>Employee :</a:t>
            </a:r>
          </a:p>
        </p:txBody>
      </p:sp>
      <p:sp>
        <p:nvSpPr>
          <p:cNvPr id="31" name="TextBox 30">
            <a:extLst>
              <a:ext uri="{FF2B5EF4-FFF2-40B4-BE49-F238E27FC236}">
                <a16:creationId xmlns:a16="http://schemas.microsoft.com/office/drawing/2014/main" id="{93047013-84CD-440F-49C4-DAB9235C557E}"/>
              </a:ext>
            </a:extLst>
          </p:cNvPr>
          <p:cNvSpPr txBox="1"/>
          <p:nvPr/>
        </p:nvSpPr>
        <p:spPr>
          <a:xfrm>
            <a:off x="424129" y="2572526"/>
            <a:ext cx="1463665" cy="369332"/>
          </a:xfrm>
          <a:prstGeom prst="rect">
            <a:avLst/>
          </a:prstGeom>
          <a:noFill/>
        </p:spPr>
        <p:txBody>
          <a:bodyPr wrap="square" rtlCol="0">
            <a:spAutoFit/>
          </a:bodyPr>
          <a:lstStyle/>
          <a:p>
            <a:r>
              <a:rPr lang="en-US" dirty="0"/>
              <a:t>System :</a:t>
            </a:r>
          </a:p>
        </p:txBody>
      </p:sp>
      <p:pic>
        <p:nvPicPr>
          <p:cNvPr id="33" name="Picture 32">
            <a:extLst>
              <a:ext uri="{FF2B5EF4-FFF2-40B4-BE49-F238E27FC236}">
                <a16:creationId xmlns:a16="http://schemas.microsoft.com/office/drawing/2014/main" id="{2B74E60B-1850-BD54-D587-39D283BA7F11}"/>
              </a:ext>
            </a:extLst>
          </p:cNvPr>
          <p:cNvPicPr>
            <a:picLocks noChangeAspect="1"/>
          </p:cNvPicPr>
          <p:nvPr/>
        </p:nvPicPr>
        <p:blipFill>
          <a:blip r:embed="rId2"/>
          <a:stretch>
            <a:fillRect/>
          </a:stretch>
        </p:blipFill>
        <p:spPr>
          <a:xfrm>
            <a:off x="424129" y="3230572"/>
            <a:ext cx="10175045" cy="807010"/>
          </a:xfrm>
          <a:prstGeom prst="rect">
            <a:avLst/>
          </a:prstGeom>
        </p:spPr>
      </p:pic>
      <p:pic>
        <p:nvPicPr>
          <p:cNvPr id="37" name="Content Placeholder 36">
            <a:extLst>
              <a:ext uri="{FF2B5EF4-FFF2-40B4-BE49-F238E27FC236}">
                <a16:creationId xmlns:a16="http://schemas.microsoft.com/office/drawing/2014/main" id="{A6870250-E5EC-DF0B-0C2F-C0D353F431ED}"/>
              </a:ext>
            </a:extLst>
          </p:cNvPr>
          <p:cNvPicPr>
            <a:picLocks noGrp="1" noChangeAspect="1"/>
          </p:cNvPicPr>
          <p:nvPr>
            <p:ph idx="1"/>
          </p:nvPr>
        </p:nvPicPr>
        <p:blipFill>
          <a:blip r:embed="rId3"/>
          <a:stretch>
            <a:fillRect/>
          </a:stretch>
        </p:blipFill>
        <p:spPr>
          <a:xfrm>
            <a:off x="424130" y="1546053"/>
            <a:ext cx="11571226" cy="720368"/>
          </a:xfrm>
        </p:spPr>
      </p:pic>
      <p:sp>
        <p:nvSpPr>
          <p:cNvPr id="38" name="TextBox 37">
            <a:extLst>
              <a:ext uri="{FF2B5EF4-FFF2-40B4-BE49-F238E27FC236}">
                <a16:creationId xmlns:a16="http://schemas.microsoft.com/office/drawing/2014/main" id="{51D3C883-208F-767F-1EDE-7073F98A96BD}"/>
              </a:ext>
            </a:extLst>
          </p:cNvPr>
          <p:cNvSpPr txBox="1"/>
          <p:nvPr/>
        </p:nvSpPr>
        <p:spPr>
          <a:xfrm>
            <a:off x="424129" y="4497550"/>
            <a:ext cx="1463665" cy="369332"/>
          </a:xfrm>
          <a:prstGeom prst="rect">
            <a:avLst/>
          </a:prstGeom>
          <a:noFill/>
        </p:spPr>
        <p:txBody>
          <a:bodyPr wrap="square" rtlCol="0">
            <a:spAutoFit/>
          </a:bodyPr>
          <a:lstStyle/>
          <a:p>
            <a:r>
              <a:rPr lang="en-US" dirty="0"/>
              <a:t>Session :</a:t>
            </a:r>
          </a:p>
        </p:txBody>
      </p:sp>
      <p:pic>
        <p:nvPicPr>
          <p:cNvPr id="40" name="Picture 39">
            <a:extLst>
              <a:ext uri="{FF2B5EF4-FFF2-40B4-BE49-F238E27FC236}">
                <a16:creationId xmlns:a16="http://schemas.microsoft.com/office/drawing/2014/main" id="{A829ACF4-7B73-B538-1F0A-D1B8176DB486}"/>
              </a:ext>
            </a:extLst>
          </p:cNvPr>
          <p:cNvPicPr>
            <a:picLocks noChangeAspect="1"/>
          </p:cNvPicPr>
          <p:nvPr/>
        </p:nvPicPr>
        <p:blipFill>
          <a:blip r:embed="rId4"/>
          <a:stretch>
            <a:fillRect/>
          </a:stretch>
        </p:blipFill>
        <p:spPr>
          <a:xfrm>
            <a:off x="424129" y="5311947"/>
            <a:ext cx="11492568" cy="708536"/>
          </a:xfrm>
          <a:prstGeom prst="rect">
            <a:avLst/>
          </a:prstGeom>
        </p:spPr>
      </p:pic>
    </p:spTree>
    <p:extLst>
      <p:ext uri="{BB962C8B-B14F-4D97-AF65-F5344CB8AC3E}">
        <p14:creationId xmlns:p14="http://schemas.microsoft.com/office/powerpoint/2010/main" val="30355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F15-2ED7-2BE2-B4A3-8553436DC008}"/>
              </a:ext>
            </a:extLst>
          </p:cNvPr>
          <p:cNvSpPr>
            <a:spLocks noGrp="1"/>
          </p:cNvSpPr>
          <p:nvPr>
            <p:ph type="title"/>
          </p:nvPr>
        </p:nvSpPr>
        <p:spPr>
          <a:xfrm>
            <a:off x="913795" y="294968"/>
            <a:ext cx="10353762" cy="970450"/>
          </a:xfrm>
        </p:spPr>
        <p:txBody>
          <a:bodyPr>
            <a:normAutofit/>
          </a:bodyPr>
          <a:lstStyle/>
          <a:p>
            <a:r>
              <a:rPr lang="en-US" sz="3200" i="1" dirty="0"/>
              <a:t>Filter</a:t>
            </a:r>
          </a:p>
        </p:txBody>
      </p:sp>
      <p:sp>
        <p:nvSpPr>
          <p:cNvPr id="3" name="Content Placeholder 2">
            <a:extLst>
              <a:ext uri="{FF2B5EF4-FFF2-40B4-BE49-F238E27FC236}">
                <a16:creationId xmlns:a16="http://schemas.microsoft.com/office/drawing/2014/main" id="{269D36F0-6CDE-AF17-5A09-3A09BED9A495}"/>
              </a:ext>
            </a:extLst>
          </p:cNvPr>
          <p:cNvSpPr>
            <a:spLocks noGrp="1"/>
          </p:cNvSpPr>
          <p:nvPr>
            <p:ph idx="1"/>
          </p:nvPr>
        </p:nvSpPr>
        <p:spPr/>
        <p:txBody>
          <a:bodyPr>
            <a:normAutofit/>
          </a:bodyPr>
          <a:lstStyle/>
          <a:p>
            <a:pPr>
              <a:lnSpc>
                <a:spcPct val="125000"/>
              </a:lnSpc>
            </a:pPr>
            <a:r>
              <a:rPr lang="en-US" dirty="0">
                <a:latin typeface="Courier New" panose="02070309020205020404" pitchFamily="49" charset="0"/>
                <a:cs typeface="Courier New" panose="02070309020205020404" pitchFamily="49" charset="0"/>
              </a:rPr>
              <a:t>Filter option is present below each column name. </a:t>
            </a:r>
          </a:p>
          <a:p>
            <a:pPr>
              <a:lnSpc>
                <a:spcPct val="125000"/>
              </a:lnSpc>
            </a:pPr>
            <a:r>
              <a:rPr lang="en-US" dirty="0">
                <a:latin typeface="Courier New" panose="02070309020205020404" pitchFamily="49" charset="0"/>
                <a:cs typeface="Courier New" panose="02070309020205020404" pitchFamily="49" charset="0"/>
              </a:rPr>
              <a:t>For values that belong in certain fixed set of finite values that never change, the type of filter option is dropdown list other wise the type is text box</a:t>
            </a:r>
          </a:p>
          <a:p>
            <a:pPr>
              <a:lnSpc>
                <a:spcPct val="125000"/>
              </a:lnSpc>
            </a:pPr>
            <a:r>
              <a:rPr lang="en-US" dirty="0">
                <a:latin typeface="Courier New" panose="02070309020205020404" pitchFamily="49" charset="0"/>
                <a:cs typeface="Courier New" panose="02070309020205020404" pitchFamily="49" charset="0"/>
              </a:rPr>
              <a:t>For text box type filters, </a:t>
            </a:r>
          </a:p>
          <a:p>
            <a:pPr lvl="1">
              <a:lnSpc>
                <a:spcPct val="125000"/>
              </a:lnSpc>
            </a:pPr>
            <a:r>
              <a:rPr lang="en-US" sz="1900" dirty="0">
                <a:latin typeface="Courier New" panose="02070309020205020404" pitchFamily="49" charset="0"/>
                <a:cs typeface="Courier New" panose="02070309020205020404" pitchFamily="49" charset="0"/>
              </a:rPr>
              <a:t>On type – All records that includes filter text is shown</a:t>
            </a:r>
          </a:p>
          <a:p>
            <a:pPr lvl="1">
              <a:lnSpc>
                <a:spcPct val="125000"/>
              </a:lnSpc>
            </a:pPr>
            <a:r>
              <a:rPr lang="en-US" sz="1900" dirty="0">
                <a:latin typeface="Courier New" panose="02070309020205020404" pitchFamily="49" charset="0"/>
                <a:cs typeface="Courier New" panose="02070309020205020404" pitchFamily="49" charset="0"/>
              </a:rPr>
              <a:t>On pressing enter – All records that exactly match the filter text is shown</a:t>
            </a:r>
          </a:p>
          <a:p>
            <a:pPr marL="36900" indent="0">
              <a:lnSpc>
                <a:spcPct val="125000"/>
              </a:lnSpc>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965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955A4D-E945-E4AC-5573-7281A8DD4CB0}"/>
              </a:ext>
            </a:extLst>
          </p:cNvPr>
          <p:cNvSpPr>
            <a:spLocks noGrp="1"/>
          </p:cNvSpPr>
          <p:nvPr>
            <p:ph type="title"/>
          </p:nvPr>
        </p:nvSpPr>
        <p:spPr>
          <a:xfrm>
            <a:off x="919119" y="275303"/>
            <a:ext cx="10353762" cy="970450"/>
          </a:xfrm>
        </p:spPr>
        <p:txBody>
          <a:bodyPr>
            <a:normAutofit/>
          </a:bodyPr>
          <a:lstStyle/>
          <a:p>
            <a:r>
              <a:rPr lang="en-US" sz="3200" i="1" dirty="0"/>
              <a:t>Login page</a:t>
            </a:r>
          </a:p>
        </p:txBody>
      </p:sp>
      <p:sp>
        <p:nvSpPr>
          <p:cNvPr id="33" name="TextBox 32">
            <a:extLst>
              <a:ext uri="{FF2B5EF4-FFF2-40B4-BE49-F238E27FC236}">
                <a16:creationId xmlns:a16="http://schemas.microsoft.com/office/drawing/2014/main" id="{CE3E2452-C3F6-E498-E963-D38BBF5E0A7E}"/>
              </a:ext>
            </a:extLst>
          </p:cNvPr>
          <p:cNvSpPr txBox="1"/>
          <p:nvPr/>
        </p:nvSpPr>
        <p:spPr>
          <a:xfrm>
            <a:off x="6243582" y="6103686"/>
            <a:ext cx="5466637" cy="400110"/>
          </a:xfrm>
          <a:prstGeom prst="rect">
            <a:avLst/>
          </a:prstGeom>
          <a:noFill/>
        </p:spPr>
        <p:txBody>
          <a:bodyPr wrap="square" rtlCol="0">
            <a:spAutoFit/>
          </a:bodyPr>
          <a:lstStyle/>
          <a:p>
            <a:pPr algn="ctr"/>
            <a:r>
              <a:rPr lang="en-US" sz="2000" dirty="0">
                <a:solidFill>
                  <a:srgbClr val="DED900"/>
                </a:solidFill>
                <a:latin typeface="Courier New" panose="02070309020205020404" pitchFamily="49" charset="0"/>
                <a:cs typeface="Courier New" panose="02070309020205020404" pitchFamily="49" charset="0"/>
              </a:rPr>
              <a:t>When at least one admin is present</a:t>
            </a:r>
          </a:p>
        </p:txBody>
      </p:sp>
      <p:pic>
        <p:nvPicPr>
          <p:cNvPr id="5" name="Content Placeholder 4">
            <a:extLst>
              <a:ext uri="{FF2B5EF4-FFF2-40B4-BE49-F238E27FC236}">
                <a16:creationId xmlns:a16="http://schemas.microsoft.com/office/drawing/2014/main" id="{44C4F654-C43B-4923-D942-5EA681B6CF17}"/>
              </a:ext>
            </a:extLst>
          </p:cNvPr>
          <p:cNvPicPr>
            <a:picLocks noGrp="1" noChangeAspect="1"/>
          </p:cNvPicPr>
          <p:nvPr>
            <p:ph sz="half" idx="1"/>
          </p:nvPr>
        </p:nvPicPr>
        <p:blipFill>
          <a:blip r:embed="rId2"/>
          <a:stretch>
            <a:fillRect/>
          </a:stretch>
        </p:blipFill>
        <p:spPr>
          <a:xfrm>
            <a:off x="1081549" y="1473007"/>
            <a:ext cx="4618176" cy="4318193"/>
          </a:xfrm>
        </p:spPr>
      </p:pic>
      <p:pic>
        <p:nvPicPr>
          <p:cNvPr id="7" name="Content Placeholder 6">
            <a:extLst>
              <a:ext uri="{FF2B5EF4-FFF2-40B4-BE49-F238E27FC236}">
                <a16:creationId xmlns:a16="http://schemas.microsoft.com/office/drawing/2014/main" id="{B3E6847F-9790-F10E-ACEA-A22A396CC271}"/>
              </a:ext>
            </a:extLst>
          </p:cNvPr>
          <p:cNvPicPr>
            <a:picLocks noGrp="1" noChangeAspect="1"/>
          </p:cNvPicPr>
          <p:nvPr>
            <p:ph sz="half" idx="2"/>
          </p:nvPr>
        </p:nvPicPr>
        <p:blipFill>
          <a:blip r:embed="rId3"/>
          <a:stretch>
            <a:fillRect/>
          </a:stretch>
        </p:blipFill>
        <p:spPr>
          <a:xfrm>
            <a:off x="6410731" y="1473007"/>
            <a:ext cx="4862827" cy="4406683"/>
          </a:xfrm>
        </p:spPr>
      </p:pic>
      <p:sp>
        <p:nvSpPr>
          <p:cNvPr id="10" name="TextBox 9">
            <a:extLst>
              <a:ext uri="{FF2B5EF4-FFF2-40B4-BE49-F238E27FC236}">
                <a16:creationId xmlns:a16="http://schemas.microsoft.com/office/drawing/2014/main" id="{EB3BCA73-E411-579A-504C-CC21CF49FDFD}"/>
              </a:ext>
            </a:extLst>
          </p:cNvPr>
          <p:cNvSpPr txBox="1"/>
          <p:nvPr/>
        </p:nvSpPr>
        <p:spPr>
          <a:xfrm>
            <a:off x="737518" y="6049609"/>
            <a:ext cx="5358482" cy="400110"/>
          </a:xfrm>
          <a:prstGeom prst="rect">
            <a:avLst/>
          </a:prstGeom>
          <a:noFill/>
        </p:spPr>
        <p:txBody>
          <a:bodyPr wrap="square" rtlCol="0">
            <a:spAutoFit/>
          </a:bodyPr>
          <a:lstStyle/>
          <a:p>
            <a:pPr algn="ctr"/>
            <a:r>
              <a:rPr lang="en-US" sz="2000" dirty="0">
                <a:solidFill>
                  <a:srgbClr val="E7E200"/>
                </a:solidFill>
                <a:latin typeface="Courier New" panose="02070309020205020404" pitchFamily="49" charset="0"/>
                <a:cs typeface="Courier New" panose="02070309020205020404" pitchFamily="49" charset="0"/>
              </a:rPr>
              <a:t>When no admin present</a:t>
            </a:r>
          </a:p>
        </p:txBody>
      </p:sp>
    </p:spTree>
    <p:extLst>
      <p:ext uri="{BB962C8B-B14F-4D97-AF65-F5344CB8AC3E}">
        <p14:creationId xmlns:p14="http://schemas.microsoft.com/office/powerpoint/2010/main" val="123026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955A4D-E945-E4AC-5573-7281A8DD4CB0}"/>
              </a:ext>
            </a:extLst>
          </p:cNvPr>
          <p:cNvSpPr>
            <a:spLocks noGrp="1"/>
          </p:cNvSpPr>
          <p:nvPr>
            <p:ph type="title"/>
          </p:nvPr>
        </p:nvSpPr>
        <p:spPr>
          <a:xfrm>
            <a:off x="913795" y="275303"/>
            <a:ext cx="10353762" cy="970450"/>
          </a:xfrm>
        </p:spPr>
        <p:txBody>
          <a:bodyPr>
            <a:normAutofit/>
          </a:bodyPr>
          <a:lstStyle/>
          <a:p>
            <a:r>
              <a:rPr lang="en-US" sz="3200" i="1" dirty="0"/>
              <a:t>Login page</a:t>
            </a:r>
          </a:p>
        </p:txBody>
      </p:sp>
      <p:pic>
        <p:nvPicPr>
          <p:cNvPr id="6" name="Content Placeholder 5">
            <a:extLst>
              <a:ext uri="{FF2B5EF4-FFF2-40B4-BE49-F238E27FC236}">
                <a16:creationId xmlns:a16="http://schemas.microsoft.com/office/drawing/2014/main" id="{183AC337-BDAE-B60D-2A46-D1C04DE9D831}"/>
              </a:ext>
            </a:extLst>
          </p:cNvPr>
          <p:cNvPicPr>
            <a:picLocks noGrp="1" noChangeAspect="1"/>
          </p:cNvPicPr>
          <p:nvPr>
            <p:ph idx="1"/>
          </p:nvPr>
        </p:nvPicPr>
        <p:blipFill>
          <a:blip r:embed="rId2"/>
          <a:stretch>
            <a:fillRect/>
          </a:stretch>
        </p:blipFill>
        <p:spPr>
          <a:xfrm>
            <a:off x="1745710" y="1245753"/>
            <a:ext cx="8689931" cy="4519638"/>
          </a:xfrm>
        </p:spPr>
      </p:pic>
      <p:sp>
        <p:nvSpPr>
          <p:cNvPr id="33" name="TextBox 32">
            <a:extLst>
              <a:ext uri="{FF2B5EF4-FFF2-40B4-BE49-F238E27FC236}">
                <a16:creationId xmlns:a16="http://schemas.microsoft.com/office/drawing/2014/main" id="{CE3E2452-C3F6-E498-E963-D38BBF5E0A7E}"/>
              </a:ext>
            </a:extLst>
          </p:cNvPr>
          <p:cNvSpPr txBox="1"/>
          <p:nvPr/>
        </p:nvSpPr>
        <p:spPr>
          <a:xfrm>
            <a:off x="2983501" y="6026552"/>
            <a:ext cx="6214347" cy="400110"/>
          </a:xfrm>
          <a:prstGeom prst="rect">
            <a:avLst/>
          </a:prstGeom>
          <a:noFill/>
        </p:spPr>
        <p:txBody>
          <a:bodyPr wrap="square" rtlCol="0">
            <a:spAutoFit/>
          </a:bodyPr>
          <a:lstStyle/>
          <a:p>
            <a:pPr algn="ctr"/>
            <a:r>
              <a:rPr lang="en-US" sz="2000" dirty="0">
                <a:solidFill>
                  <a:srgbClr val="DED900"/>
                </a:solidFill>
                <a:latin typeface="Courier New" panose="02070309020205020404" pitchFamily="49" charset="0"/>
                <a:cs typeface="Courier New" panose="02070309020205020404" pitchFamily="49" charset="0"/>
              </a:rPr>
              <a:t>At lest one Admin and Employee present</a:t>
            </a:r>
          </a:p>
        </p:txBody>
      </p:sp>
    </p:spTree>
    <p:extLst>
      <p:ext uri="{BB962C8B-B14F-4D97-AF65-F5344CB8AC3E}">
        <p14:creationId xmlns:p14="http://schemas.microsoft.com/office/powerpoint/2010/main" val="18534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07D-DA44-7BBB-402E-6330C67D4432}"/>
              </a:ext>
            </a:extLst>
          </p:cNvPr>
          <p:cNvSpPr>
            <a:spLocks noGrp="1"/>
          </p:cNvSpPr>
          <p:nvPr>
            <p:ph type="title"/>
          </p:nvPr>
        </p:nvSpPr>
        <p:spPr>
          <a:xfrm>
            <a:off x="913795" y="140506"/>
            <a:ext cx="10353762" cy="970450"/>
          </a:xfrm>
        </p:spPr>
        <p:txBody>
          <a:bodyPr>
            <a:normAutofit/>
          </a:bodyPr>
          <a:lstStyle/>
          <a:p>
            <a:r>
              <a:rPr lang="en-US" sz="3200" i="1" dirty="0"/>
              <a:t>Admin Login</a:t>
            </a:r>
          </a:p>
        </p:txBody>
      </p:sp>
      <p:pic>
        <p:nvPicPr>
          <p:cNvPr id="6" name="Content Placeholder 5">
            <a:extLst>
              <a:ext uri="{FF2B5EF4-FFF2-40B4-BE49-F238E27FC236}">
                <a16:creationId xmlns:a16="http://schemas.microsoft.com/office/drawing/2014/main" id="{107B1812-84C3-E325-BBDD-0F0BB19EBDE1}"/>
              </a:ext>
            </a:extLst>
          </p:cNvPr>
          <p:cNvPicPr>
            <a:picLocks noGrp="1" noChangeAspect="1"/>
          </p:cNvPicPr>
          <p:nvPr>
            <p:ph sz="half" idx="1"/>
          </p:nvPr>
        </p:nvPicPr>
        <p:blipFill>
          <a:blip r:embed="rId3"/>
          <a:stretch>
            <a:fillRect/>
          </a:stretch>
        </p:blipFill>
        <p:spPr>
          <a:xfrm>
            <a:off x="924443" y="1732448"/>
            <a:ext cx="4487661" cy="4058751"/>
          </a:xfrm>
        </p:spPr>
      </p:pic>
      <p:sp>
        <p:nvSpPr>
          <p:cNvPr id="4" name="Content Placeholder 3">
            <a:extLst>
              <a:ext uri="{FF2B5EF4-FFF2-40B4-BE49-F238E27FC236}">
                <a16:creationId xmlns:a16="http://schemas.microsoft.com/office/drawing/2014/main" id="{5174A710-D3E4-987F-C827-2C74287EC0C8}"/>
              </a:ext>
            </a:extLst>
          </p:cNvPr>
          <p:cNvSpPr>
            <a:spLocks noGrp="1"/>
          </p:cNvSpPr>
          <p:nvPr>
            <p:ph sz="half" idx="2"/>
          </p:nvPr>
        </p:nvSpPr>
        <p:spPr>
          <a:xfrm>
            <a:off x="6202892" y="1732448"/>
            <a:ext cx="5064665" cy="4058750"/>
          </a:xfrm>
        </p:spPr>
        <p:txBody>
          <a:bodyPr/>
          <a:lstStyle/>
          <a:p>
            <a:pPr>
              <a:lnSpc>
                <a:spcPct val="125000"/>
              </a:lnSpc>
            </a:pPr>
            <a:r>
              <a:rPr lang="en-US" i="1" dirty="0">
                <a:effectLst/>
              </a:rPr>
              <a:t>When incorrect username or password is entered error message is displayed in red.</a:t>
            </a:r>
          </a:p>
          <a:p>
            <a:pPr>
              <a:lnSpc>
                <a:spcPct val="125000"/>
              </a:lnSpc>
            </a:pPr>
            <a:r>
              <a:rPr lang="en-US" i="1" dirty="0">
                <a:effectLst/>
              </a:rPr>
              <a:t>When login credentials are correct Admin is redirected to Admin page and Admin ID is stored in session storage to identify which user is currently logged in to the website using that particular web browser.</a:t>
            </a:r>
          </a:p>
        </p:txBody>
      </p:sp>
      <p:sp>
        <p:nvSpPr>
          <p:cNvPr id="7" name="TextBox 6">
            <a:extLst>
              <a:ext uri="{FF2B5EF4-FFF2-40B4-BE49-F238E27FC236}">
                <a16:creationId xmlns:a16="http://schemas.microsoft.com/office/drawing/2014/main" id="{2799E1FA-E1E8-DCC8-CC83-945EEF27853B}"/>
              </a:ext>
            </a:extLst>
          </p:cNvPr>
          <p:cNvSpPr txBox="1"/>
          <p:nvPr/>
        </p:nvSpPr>
        <p:spPr>
          <a:xfrm>
            <a:off x="189204" y="6043358"/>
            <a:ext cx="5958138" cy="369332"/>
          </a:xfrm>
          <a:prstGeom prst="rect">
            <a:avLst/>
          </a:prstGeom>
          <a:noFill/>
        </p:spPr>
        <p:txBody>
          <a:bodyPr wrap="square" rtlCol="0">
            <a:spAutoFit/>
          </a:bodyPr>
          <a:lstStyle/>
          <a:p>
            <a:pPr algn="ctr"/>
            <a:r>
              <a:rPr lang="en-US" dirty="0">
                <a:solidFill>
                  <a:srgbClr val="DED900"/>
                </a:solidFill>
                <a:latin typeface="Courier New" panose="02070309020205020404" pitchFamily="49" charset="0"/>
                <a:cs typeface="Courier New" panose="02070309020205020404" pitchFamily="49" charset="0"/>
              </a:rPr>
              <a:t>Invalid username or password entered</a:t>
            </a:r>
          </a:p>
        </p:txBody>
      </p:sp>
    </p:spTree>
    <p:extLst>
      <p:ext uri="{BB962C8B-B14F-4D97-AF65-F5344CB8AC3E}">
        <p14:creationId xmlns:p14="http://schemas.microsoft.com/office/powerpoint/2010/main" val="424224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4254-9AD6-E7B9-ECD0-69B1A853051E}"/>
              </a:ext>
            </a:extLst>
          </p:cNvPr>
          <p:cNvSpPr>
            <a:spLocks noGrp="1"/>
          </p:cNvSpPr>
          <p:nvPr>
            <p:ph type="title"/>
          </p:nvPr>
        </p:nvSpPr>
        <p:spPr>
          <a:xfrm>
            <a:off x="919119" y="55554"/>
            <a:ext cx="10353762" cy="970450"/>
          </a:xfrm>
        </p:spPr>
        <p:txBody>
          <a:bodyPr>
            <a:normAutofit/>
          </a:bodyPr>
          <a:lstStyle/>
          <a:p>
            <a:r>
              <a:rPr lang="en-US" sz="3200" i="1" dirty="0"/>
              <a:t>Admin page</a:t>
            </a:r>
          </a:p>
        </p:txBody>
      </p:sp>
      <p:pic>
        <p:nvPicPr>
          <p:cNvPr id="6" name="Content Placeholder 5">
            <a:extLst>
              <a:ext uri="{FF2B5EF4-FFF2-40B4-BE49-F238E27FC236}">
                <a16:creationId xmlns:a16="http://schemas.microsoft.com/office/drawing/2014/main" id="{F5987D17-7A7D-C6DF-9EEA-A1546F106C6B}"/>
              </a:ext>
            </a:extLst>
          </p:cNvPr>
          <p:cNvPicPr>
            <a:picLocks noGrp="1" noChangeAspect="1"/>
          </p:cNvPicPr>
          <p:nvPr>
            <p:ph idx="1"/>
          </p:nvPr>
        </p:nvPicPr>
        <p:blipFill rotWithShape="1">
          <a:blip r:embed="rId2"/>
          <a:srcRect l="1857" t="4341" r="2831" b="13790"/>
          <a:stretch/>
        </p:blipFill>
        <p:spPr>
          <a:xfrm>
            <a:off x="1582994" y="1026004"/>
            <a:ext cx="8691716" cy="3426941"/>
          </a:xfrm>
        </p:spPr>
      </p:pic>
      <p:sp>
        <p:nvSpPr>
          <p:cNvPr id="8" name="TextBox 7">
            <a:extLst>
              <a:ext uri="{FF2B5EF4-FFF2-40B4-BE49-F238E27FC236}">
                <a16:creationId xmlns:a16="http://schemas.microsoft.com/office/drawing/2014/main" id="{AE0F3660-F529-04DC-92CE-959B715FEA4A}"/>
              </a:ext>
            </a:extLst>
          </p:cNvPr>
          <p:cNvSpPr txBox="1"/>
          <p:nvPr/>
        </p:nvSpPr>
        <p:spPr>
          <a:xfrm>
            <a:off x="1582993" y="4615447"/>
            <a:ext cx="8691717" cy="1806264"/>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Admin page has functionality to add, display and update data of Admin, Employee, System and Session. </a:t>
            </a:r>
          </a:p>
          <a:p>
            <a:pPr marL="285750" indent="-28575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Admin profile is always shown by default when logging in or refreshing the page. </a:t>
            </a:r>
          </a:p>
          <a:p>
            <a:pPr marL="285750" indent="-28575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Logout button can be used to log out user from web app.</a:t>
            </a:r>
          </a:p>
        </p:txBody>
      </p:sp>
    </p:spTree>
    <p:extLst>
      <p:ext uri="{BB962C8B-B14F-4D97-AF65-F5344CB8AC3E}">
        <p14:creationId xmlns:p14="http://schemas.microsoft.com/office/powerpoint/2010/main" val="129622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4254-9AD6-E7B9-ECD0-69B1A853051E}"/>
              </a:ext>
            </a:extLst>
          </p:cNvPr>
          <p:cNvSpPr>
            <a:spLocks noGrp="1"/>
          </p:cNvSpPr>
          <p:nvPr>
            <p:ph type="title"/>
          </p:nvPr>
        </p:nvSpPr>
        <p:spPr>
          <a:xfrm>
            <a:off x="919119" y="29135"/>
            <a:ext cx="10353762" cy="970450"/>
          </a:xfrm>
        </p:spPr>
        <p:txBody>
          <a:bodyPr>
            <a:normAutofit/>
          </a:bodyPr>
          <a:lstStyle/>
          <a:p>
            <a:r>
              <a:rPr lang="en-US" sz="3200" i="1" dirty="0"/>
              <a:t>Admin – Employee data</a:t>
            </a:r>
          </a:p>
        </p:txBody>
      </p:sp>
      <p:sp>
        <p:nvSpPr>
          <p:cNvPr id="8" name="TextBox 7">
            <a:extLst>
              <a:ext uri="{FF2B5EF4-FFF2-40B4-BE49-F238E27FC236}">
                <a16:creationId xmlns:a16="http://schemas.microsoft.com/office/drawing/2014/main" id="{AE0F3660-F529-04DC-92CE-959B715FEA4A}"/>
              </a:ext>
            </a:extLst>
          </p:cNvPr>
          <p:cNvSpPr txBox="1"/>
          <p:nvPr/>
        </p:nvSpPr>
        <p:spPr>
          <a:xfrm>
            <a:off x="776702" y="4361721"/>
            <a:ext cx="10491325" cy="2152512"/>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Clicking on Employee data link will display List of all employees and their details in table format. </a:t>
            </a:r>
          </a:p>
          <a:p>
            <a:pPr marL="342900" indent="-34290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Employee shift can be changed from dropdown list. Changing shift will also change dropdown list of ‘Computer Id’</a:t>
            </a:r>
          </a:p>
          <a:p>
            <a:pPr marL="342900" indent="-342900" algn="just">
              <a:lnSpc>
                <a:spcPct val="125000"/>
              </a:lnSpc>
              <a:buFont typeface="Wingdings" panose="05000000000000000000" pitchFamily="2" charset="2"/>
              <a:buChar char="v"/>
            </a:pPr>
            <a:r>
              <a:rPr lang="en-US" dirty="0">
                <a:solidFill>
                  <a:schemeClr val="tx2"/>
                </a:solidFill>
                <a:latin typeface="Courier New" panose="02070309020205020404" pitchFamily="49" charset="0"/>
                <a:cs typeface="Courier New" panose="02070309020205020404" pitchFamily="49" charset="0"/>
              </a:rPr>
              <a:t>Employee’s allocated system can be changed from dropdown list which has list of unallocated systems including backups</a:t>
            </a:r>
          </a:p>
        </p:txBody>
      </p:sp>
      <p:pic>
        <p:nvPicPr>
          <p:cNvPr id="11" name="Content Placeholder 10">
            <a:extLst>
              <a:ext uri="{FF2B5EF4-FFF2-40B4-BE49-F238E27FC236}">
                <a16:creationId xmlns:a16="http://schemas.microsoft.com/office/drawing/2014/main" id="{389A0FEE-B44E-EA01-1937-F0CE9C6983F3}"/>
              </a:ext>
            </a:extLst>
          </p:cNvPr>
          <p:cNvPicPr>
            <a:picLocks noGrp="1" noChangeAspect="1"/>
          </p:cNvPicPr>
          <p:nvPr>
            <p:ph idx="1"/>
          </p:nvPr>
        </p:nvPicPr>
        <p:blipFill>
          <a:blip r:embed="rId2"/>
          <a:stretch>
            <a:fillRect/>
          </a:stretch>
        </p:blipFill>
        <p:spPr>
          <a:xfrm>
            <a:off x="845528" y="991943"/>
            <a:ext cx="10353675" cy="3100876"/>
          </a:xfrm>
          <a:prstGeom prst="rect">
            <a:avLst/>
          </a:prstGeom>
        </p:spPr>
      </p:pic>
    </p:spTree>
    <p:extLst>
      <p:ext uri="{BB962C8B-B14F-4D97-AF65-F5344CB8AC3E}">
        <p14:creationId xmlns:p14="http://schemas.microsoft.com/office/powerpoint/2010/main" val="80729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51AA-69EE-E00D-F1F8-E13FC2F86841}"/>
              </a:ext>
            </a:extLst>
          </p:cNvPr>
          <p:cNvSpPr>
            <a:spLocks noGrp="1"/>
          </p:cNvSpPr>
          <p:nvPr>
            <p:ph type="title"/>
          </p:nvPr>
        </p:nvSpPr>
        <p:spPr>
          <a:xfrm>
            <a:off x="913707" y="6022"/>
            <a:ext cx="10353762" cy="970450"/>
          </a:xfrm>
        </p:spPr>
        <p:txBody>
          <a:bodyPr>
            <a:normAutofit/>
          </a:bodyPr>
          <a:lstStyle/>
          <a:p>
            <a:r>
              <a:rPr lang="en-US" sz="3200" i="1" dirty="0"/>
              <a:t>Admin – Resource data</a:t>
            </a:r>
          </a:p>
        </p:txBody>
      </p:sp>
      <p:pic>
        <p:nvPicPr>
          <p:cNvPr id="5" name="Content Placeholder 4">
            <a:extLst>
              <a:ext uri="{FF2B5EF4-FFF2-40B4-BE49-F238E27FC236}">
                <a16:creationId xmlns:a16="http://schemas.microsoft.com/office/drawing/2014/main" id="{694691E9-B324-651B-B79F-99C4E46DE1C1}"/>
              </a:ext>
            </a:extLst>
          </p:cNvPr>
          <p:cNvPicPr>
            <a:picLocks noGrp="1" noChangeAspect="1"/>
          </p:cNvPicPr>
          <p:nvPr>
            <p:ph idx="1"/>
          </p:nvPr>
        </p:nvPicPr>
        <p:blipFill>
          <a:blip r:embed="rId2"/>
          <a:stretch>
            <a:fillRect/>
          </a:stretch>
        </p:blipFill>
        <p:spPr>
          <a:xfrm>
            <a:off x="1041872" y="858485"/>
            <a:ext cx="10108256" cy="3886827"/>
          </a:xfrm>
        </p:spPr>
      </p:pic>
      <p:sp>
        <p:nvSpPr>
          <p:cNvPr id="6" name="TextBox 5">
            <a:extLst>
              <a:ext uri="{FF2B5EF4-FFF2-40B4-BE49-F238E27FC236}">
                <a16:creationId xmlns:a16="http://schemas.microsoft.com/office/drawing/2014/main" id="{8F83B7E5-BF57-5004-044E-328444E03BD6}"/>
              </a:ext>
            </a:extLst>
          </p:cNvPr>
          <p:cNvSpPr txBox="1"/>
          <p:nvPr/>
        </p:nvSpPr>
        <p:spPr>
          <a:xfrm>
            <a:off x="795570" y="4900395"/>
            <a:ext cx="10590035" cy="1806264"/>
          </a:xfrm>
          <a:prstGeom prst="rect">
            <a:avLst/>
          </a:prstGeom>
          <a:noFill/>
        </p:spPr>
        <p:txBody>
          <a:bodyPr wrap="square" rtlCol="0">
            <a:spAutoFit/>
          </a:bodyPr>
          <a:lstStyle/>
          <a:p>
            <a:pPr marL="285750" indent="-285750">
              <a:lnSpc>
                <a:spcPct val="125000"/>
              </a:lnSpc>
              <a:buFont typeface="Wingdings" panose="05000000000000000000" pitchFamily="2" charset="2"/>
              <a:buChar char="v"/>
            </a:pPr>
            <a:r>
              <a:rPr lang="en-US" dirty="0">
                <a:latin typeface="Courier New" panose="02070309020205020404" pitchFamily="49" charset="0"/>
                <a:cs typeface="Courier New" panose="02070309020205020404" pitchFamily="49" charset="0"/>
              </a:rPr>
              <a:t>Clicking on Resource data link displays list of systems in table format. </a:t>
            </a:r>
          </a:p>
          <a:p>
            <a:pPr marL="285750" indent="-285750">
              <a:lnSpc>
                <a:spcPct val="125000"/>
              </a:lnSpc>
              <a:buFont typeface="Wingdings" panose="05000000000000000000" pitchFamily="2" charset="2"/>
              <a:buChar char="v"/>
            </a:pPr>
            <a:r>
              <a:rPr lang="en-US" dirty="0">
                <a:latin typeface="Courier New" panose="02070309020205020404" pitchFamily="49" charset="0"/>
                <a:cs typeface="Courier New" panose="02070309020205020404" pitchFamily="49" charset="0"/>
              </a:rPr>
              <a:t>Availability and working status of each system can be changed from dropdown list. </a:t>
            </a:r>
            <a:r>
              <a:rPr lang="en-US" dirty="0">
                <a:solidFill>
                  <a:srgbClr val="E7E200"/>
                </a:solidFill>
                <a:latin typeface="Courier New" panose="02070309020205020404" pitchFamily="49" charset="0"/>
                <a:cs typeface="Courier New" panose="02070309020205020404" pitchFamily="49" charset="0"/>
              </a:rPr>
              <a:t>Note : Changing working status will automatically change availability status of system also. Availability status cannot be changed if working status if ‘No’</a:t>
            </a:r>
          </a:p>
        </p:txBody>
      </p:sp>
    </p:spTree>
    <p:extLst>
      <p:ext uri="{BB962C8B-B14F-4D97-AF65-F5344CB8AC3E}">
        <p14:creationId xmlns:p14="http://schemas.microsoft.com/office/powerpoint/2010/main" val="36781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8046-9F1D-45BB-4EF2-5C93ACBB7A30}"/>
              </a:ext>
            </a:extLst>
          </p:cNvPr>
          <p:cNvSpPr>
            <a:spLocks noGrp="1"/>
          </p:cNvSpPr>
          <p:nvPr>
            <p:ph type="title"/>
          </p:nvPr>
        </p:nvSpPr>
        <p:spPr>
          <a:xfrm>
            <a:off x="913795" y="216310"/>
            <a:ext cx="10353762" cy="970450"/>
          </a:xfrm>
        </p:spPr>
        <p:txBody>
          <a:bodyPr>
            <a:normAutofit/>
          </a:bodyPr>
          <a:lstStyle/>
          <a:p>
            <a:r>
              <a:rPr lang="en-US" sz="3200" i="1" dirty="0"/>
              <a:t>Admin – Session data</a:t>
            </a:r>
          </a:p>
        </p:txBody>
      </p:sp>
      <p:sp>
        <p:nvSpPr>
          <p:cNvPr id="4" name="TextBox 3">
            <a:extLst>
              <a:ext uri="{FF2B5EF4-FFF2-40B4-BE49-F238E27FC236}">
                <a16:creationId xmlns:a16="http://schemas.microsoft.com/office/drawing/2014/main" id="{415E2F87-F12F-E4BB-F93D-FCC756813773}"/>
              </a:ext>
            </a:extLst>
          </p:cNvPr>
          <p:cNvSpPr txBox="1"/>
          <p:nvPr/>
        </p:nvSpPr>
        <p:spPr>
          <a:xfrm>
            <a:off x="913795" y="5254082"/>
            <a:ext cx="10471960" cy="1113766"/>
          </a:xfrm>
          <a:prstGeom prst="rect">
            <a:avLst/>
          </a:prstGeom>
          <a:noFill/>
        </p:spPr>
        <p:txBody>
          <a:bodyPr wrap="square" rtlCol="0">
            <a:spAutoFit/>
          </a:bodyPr>
          <a:lstStyle/>
          <a:p>
            <a:pPr>
              <a:lnSpc>
                <a:spcPct val="125000"/>
              </a:lnSpc>
            </a:pPr>
            <a:r>
              <a:rPr lang="en-US" dirty="0">
                <a:latin typeface="Courier New" panose="02070309020205020404" pitchFamily="49" charset="0"/>
                <a:cs typeface="Courier New" panose="02070309020205020404" pitchFamily="49" charset="0"/>
              </a:rPr>
              <a:t>Clicking on Session data link will display all employee’s session details in table form. Session data is read-only no update or delete actions can be performed on session data from within the web app UI.</a:t>
            </a:r>
          </a:p>
        </p:txBody>
      </p:sp>
      <p:pic>
        <p:nvPicPr>
          <p:cNvPr id="10" name="Content Placeholder 9">
            <a:extLst>
              <a:ext uri="{FF2B5EF4-FFF2-40B4-BE49-F238E27FC236}">
                <a16:creationId xmlns:a16="http://schemas.microsoft.com/office/drawing/2014/main" id="{87A6BDA6-B7F5-7E53-A42E-997FE962CAA5}"/>
              </a:ext>
            </a:extLst>
          </p:cNvPr>
          <p:cNvPicPr>
            <a:picLocks noGrp="1" noChangeAspect="1"/>
          </p:cNvPicPr>
          <p:nvPr>
            <p:ph idx="1"/>
          </p:nvPr>
        </p:nvPicPr>
        <p:blipFill>
          <a:blip r:embed="rId2"/>
          <a:stretch>
            <a:fillRect/>
          </a:stretch>
        </p:blipFill>
        <p:spPr>
          <a:xfrm>
            <a:off x="924530" y="1186760"/>
            <a:ext cx="10353675" cy="3812060"/>
          </a:xfrm>
        </p:spPr>
      </p:pic>
    </p:spTree>
    <p:extLst>
      <p:ext uri="{BB962C8B-B14F-4D97-AF65-F5344CB8AC3E}">
        <p14:creationId xmlns:p14="http://schemas.microsoft.com/office/powerpoint/2010/main" val="285380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33D0-6650-2383-A476-77579FB40129}"/>
              </a:ext>
            </a:extLst>
          </p:cNvPr>
          <p:cNvSpPr>
            <a:spLocks noGrp="1"/>
          </p:cNvSpPr>
          <p:nvPr>
            <p:ph type="title"/>
          </p:nvPr>
        </p:nvSpPr>
        <p:spPr>
          <a:xfrm>
            <a:off x="989961" y="9832"/>
            <a:ext cx="10353762" cy="970450"/>
          </a:xfrm>
        </p:spPr>
        <p:txBody>
          <a:bodyPr>
            <a:normAutofit/>
          </a:bodyPr>
          <a:lstStyle/>
          <a:p>
            <a:r>
              <a:rPr lang="en-US" sz="3200" i="1" dirty="0"/>
              <a:t>Registration</a:t>
            </a:r>
          </a:p>
        </p:txBody>
      </p:sp>
      <p:pic>
        <p:nvPicPr>
          <p:cNvPr id="5" name="Content Placeholder 4">
            <a:extLst>
              <a:ext uri="{FF2B5EF4-FFF2-40B4-BE49-F238E27FC236}">
                <a16:creationId xmlns:a16="http://schemas.microsoft.com/office/drawing/2014/main" id="{71385D9A-F932-D9B1-D5C4-174219654E94}"/>
              </a:ext>
            </a:extLst>
          </p:cNvPr>
          <p:cNvPicPr>
            <a:picLocks noGrp="1" noChangeAspect="1"/>
          </p:cNvPicPr>
          <p:nvPr>
            <p:ph idx="1"/>
          </p:nvPr>
        </p:nvPicPr>
        <p:blipFill>
          <a:blip r:embed="rId2"/>
          <a:stretch>
            <a:fillRect/>
          </a:stretch>
        </p:blipFill>
        <p:spPr>
          <a:xfrm>
            <a:off x="466148" y="939393"/>
            <a:ext cx="11401388" cy="1854741"/>
          </a:xfrm>
        </p:spPr>
      </p:pic>
      <p:sp>
        <p:nvSpPr>
          <p:cNvPr id="6" name="TextBox 5">
            <a:extLst>
              <a:ext uri="{FF2B5EF4-FFF2-40B4-BE49-F238E27FC236}">
                <a16:creationId xmlns:a16="http://schemas.microsoft.com/office/drawing/2014/main" id="{17750019-E586-3FBA-0CD9-B9A2721525CC}"/>
              </a:ext>
            </a:extLst>
          </p:cNvPr>
          <p:cNvSpPr txBox="1"/>
          <p:nvPr/>
        </p:nvSpPr>
        <p:spPr>
          <a:xfrm>
            <a:off x="279335" y="2963936"/>
            <a:ext cx="11735684" cy="3346109"/>
          </a:xfrm>
          <a:prstGeom prst="rect">
            <a:avLst/>
          </a:prstGeom>
          <a:noFill/>
        </p:spPr>
        <p:txBody>
          <a:bodyPr wrap="square" rtlCol="0">
            <a:spAutoFit/>
          </a:bodyPr>
          <a:lstStyle/>
          <a:p>
            <a:pPr>
              <a:lnSpc>
                <a:spcPct val="125000"/>
              </a:lnSpc>
            </a:pPr>
            <a:r>
              <a:rPr lang="en-US" sz="1700" dirty="0">
                <a:latin typeface="Courier New" panose="02070309020205020404" pitchFamily="49" charset="0"/>
                <a:cs typeface="Courier New" panose="02070309020205020404" pitchFamily="49" charset="0"/>
              </a:rPr>
              <a:t>To add,</a:t>
            </a:r>
          </a:p>
          <a:p>
            <a:pPr marL="742950" lvl="1" indent="-285750">
              <a:lnSpc>
                <a:spcPct val="125000"/>
              </a:lnSpc>
              <a:buFont typeface="Wingdings" panose="05000000000000000000" pitchFamily="2" charset="2"/>
              <a:buChar char="v"/>
            </a:pPr>
            <a:r>
              <a:rPr lang="en-US" sz="1700" dirty="0">
                <a:latin typeface="Courier New" panose="02070309020205020404" pitchFamily="49" charset="0"/>
                <a:cs typeface="Courier New" panose="02070309020205020404" pitchFamily="49" charset="0"/>
              </a:rPr>
              <a:t>Add Admin – Button can be used which will open Admin registration form in new tab.</a:t>
            </a:r>
          </a:p>
          <a:p>
            <a:pPr marL="742950" lvl="1" indent="-285750">
              <a:lnSpc>
                <a:spcPct val="125000"/>
              </a:lnSpc>
              <a:buFont typeface="Wingdings" panose="05000000000000000000" pitchFamily="2" charset="2"/>
              <a:buChar char="v"/>
            </a:pPr>
            <a:r>
              <a:rPr lang="en-US" sz="1700" dirty="0">
                <a:latin typeface="Courier New" panose="02070309020205020404" pitchFamily="49" charset="0"/>
                <a:cs typeface="Courier New" panose="02070309020205020404" pitchFamily="49" charset="0"/>
              </a:rPr>
              <a:t>Add Employee - Button can be used which will open Employee registration form in new tab.</a:t>
            </a:r>
          </a:p>
          <a:p>
            <a:pPr marL="742950" lvl="1" indent="-285750">
              <a:lnSpc>
                <a:spcPct val="125000"/>
              </a:lnSpc>
              <a:buFont typeface="Wingdings" panose="05000000000000000000" pitchFamily="2" charset="2"/>
              <a:buChar char="v"/>
            </a:pPr>
            <a:r>
              <a:rPr lang="en-US" sz="1700" dirty="0">
                <a:latin typeface="Courier New" panose="02070309020205020404" pitchFamily="49" charset="0"/>
                <a:cs typeface="Courier New" panose="02070309020205020404" pitchFamily="49" charset="0"/>
              </a:rPr>
              <a:t>Add System - Button can be used which will open System registration form in new tab.</a:t>
            </a:r>
          </a:p>
          <a:p>
            <a:pPr lvl="1">
              <a:lnSpc>
                <a:spcPct val="125000"/>
              </a:lnSpc>
            </a:pPr>
            <a:r>
              <a:rPr lang="en-US" sz="1700" dirty="0">
                <a:latin typeface="Courier New" panose="02070309020205020404" pitchFamily="49" charset="0"/>
                <a:cs typeface="Courier New" panose="02070309020205020404" pitchFamily="49" charset="0"/>
              </a:rPr>
              <a:t>After clicking submit in registration form, previous data will be cleared so that new data can be entered. If data entered conforms to all the form validation conditions but if server doesn’t accept the data for some reason (e.g. Duplicate users) the tab will be automatically closed after alerting user.</a:t>
            </a:r>
          </a:p>
        </p:txBody>
      </p:sp>
    </p:spTree>
    <p:extLst>
      <p:ext uri="{BB962C8B-B14F-4D97-AF65-F5344CB8AC3E}">
        <p14:creationId xmlns:p14="http://schemas.microsoft.com/office/powerpoint/2010/main" val="3807311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428</TotalTime>
  <Words>891</Words>
  <Application>Microsoft Office PowerPoint</Application>
  <PresentationFormat>Widescreen</PresentationFormat>
  <Paragraphs>75</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Calisto MT</vt:lpstr>
      <vt:lpstr>Courier New</vt:lpstr>
      <vt:lpstr>Wingdings</vt:lpstr>
      <vt:lpstr>Wingdings 2</vt:lpstr>
      <vt:lpstr>Slate</vt:lpstr>
      <vt:lpstr>System Allocation App</vt:lpstr>
      <vt:lpstr>Login page</vt:lpstr>
      <vt:lpstr>Login page</vt:lpstr>
      <vt:lpstr>Admin Login</vt:lpstr>
      <vt:lpstr>Admin page</vt:lpstr>
      <vt:lpstr>Admin – Employee data</vt:lpstr>
      <vt:lpstr>Admin – Resource data</vt:lpstr>
      <vt:lpstr>Admin – Session data</vt:lpstr>
      <vt:lpstr>Registration</vt:lpstr>
      <vt:lpstr>Admin Registration</vt:lpstr>
      <vt:lpstr>Employee Registration</vt:lpstr>
      <vt:lpstr>System Registration</vt:lpstr>
      <vt:lpstr>Employee Login</vt:lpstr>
      <vt:lpstr>Employee page</vt:lpstr>
      <vt:lpstr>Employee – Session data</vt:lpstr>
      <vt:lpstr>Filter option</vt:lpstr>
      <vt:lpstr>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Allocation App</dc:title>
  <dc:creator>Kishore Kumar Jain</dc:creator>
  <cp:lastModifiedBy>Kishore Kumar Jain</cp:lastModifiedBy>
  <cp:revision>71</cp:revision>
  <dcterms:created xsi:type="dcterms:W3CDTF">2022-09-03T18:03:10Z</dcterms:created>
  <dcterms:modified xsi:type="dcterms:W3CDTF">2022-09-05T04:57:22Z</dcterms:modified>
</cp:coreProperties>
</file>