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0" r:id="rId3"/>
    <p:sldId id="358" r:id="rId4"/>
    <p:sldId id="355" r:id="rId5"/>
    <p:sldId id="357" r:id="rId6"/>
    <p:sldId id="361" r:id="rId7"/>
    <p:sldId id="360" r:id="rId8"/>
    <p:sldId id="333" r:id="rId9"/>
    <p:sldId id="292" r:id="rId10"/>
    <p:sldId id="293" r:id="rId11"/>
    <p:sldId id="294" r:id="rId12"/>
    <p:sldId id="356" r:id="rId13"/>
    <p:sldId id="307" r:id="rId14"/>
    <p:sldId id="271" r:id="rId15"/>
    <p:sldId id="277" r:id="rId16"/>
    <p:sldId id="278" r:id="rId17"/>
    <p:sldId id="257" r:id="rId18"/>
    <p:sldId id="259" r:id="rId19"/>
    <p:sldId id="351" r:id="rId20"/>
    <p:sldId id="261" r:id="rId21"/>
    <p:sldId id="353" r:id="rId22"/>
    <p:sldId id="312" r:id="rId23"/>
    <p:sldId id="280" r:id="rId24"/>
    <p:sldId id="313" r:id="rId25"/>
    <p:sldId id="282" r:id="rId26"/>
    <p:sldId id="284" r:id="rId27"/>
    <p:sldId id="285" r:id="rId28"/>
    <p:sldId id="287" r:id="rId29"/>
    <p:sldId id="354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6" autoAdjust="0"/>
    <p:restoredTop sz="94660"/>
  </p:normalViewPr>
  <p:slideViewPr>
    <p:cSldViewPr>
      <p:cViewPr>
        <p:scale>
          <a:sx n="70" d="100"/>
          <a:sy n="70" d="100"/>
        </p:scale>
        <p:origin x="1563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/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modified cost</c:v>
          </c:tx>
          <c:marker>
            <c:symbol val="diamond"/>
            <c:size val="10"/>
            <c:spPr>
              <a:ln w="38100" cmpd="sng"/>
            </c:spPr>
          </c:marker>
          <c:xVal>
            <c:numRef>
              <c:f>Sheet1!$A$1:$A$5</c:f>
              <c:numCache>
                <c:formatCode>General</c:formatCode>
                <c:ptCount val="5"/>
                <c:pt idx="0">
                  <c:v>0</c:v>
                </c:pt>
                <c:pt idx="1">
                  <c:v>0.66666666666666718</c:v>
                </c:pt>
                <c:pt idx="2">
                  <c:v>2</c:v>
                </c:pt>
                <c:pt idx="3">
                  <c:v>4.5</c:v>
                </c:pt>
                <c:pt idx="4">
                  <c:v>10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35</c:v>
                </c:pt>
                <c:pt idx="3">
                  <c:v>60</c:v>
                </c:pt>
                <c:pt idx="4">
                  <c:v>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D5E-4819-AFDE-7A3891C4C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20576"/>
        <c:axId val="118993664"/>
      </c:scatterChart>
      <c:valAx>
        <c:axId val="106920576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118993664"/>
        <c:crosses val="autoZero"/>
        <c:crossBetween val="midCat"/>
      </c:valAx>
      <c:valAx>
        <c:axId val="1189936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692057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7366242681203306"/>
          <c:y val="0.16923076923076896"/>
        </c:manualLayout>
      </c:layout>
      <c:overlay val="0"/>
      <c:txPr>
        <a:bodyPr/>
        <a:lstStyle/>
        <a:p>
          <a:pPr>
            <a:defRPr sz="1600">
              <a:solidFill>
                <a:srgbClr val="FF0000"/>
              </a:solidFill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modified costs - 10T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Sheet1!$A$1:$A$5</c:f>
              <c:numCache>
                <c:formatCode>General</c:formatCode>
                <c:ptCount val="5"/>
                <c:pt idx="0">
                  <c:v>0</c:v>
                </c:pt>
                <c:pt idx="1">
                  <c:v>0.66666666666666718</c:v>
                </c:pt>
                <c:pt idx="2">
                  <c:v>2</c:v>
                </c:pt>
                <c:pt idx="3">
                  <c:v>4.5</c:v>
                </c:pt>
                <c:pt idx="4">
                  <c:v>10</c:v>
                </c:pt>
              </c:numCache>
            </c:numRef>
          </c:xVal>
          <c:yVal>
            <c:numRef>
              <c:f>Sheet1!$F$1:$F$5</c:f>
              <c:numCache>
                <c:formatCode>0.00</c:formatCode>
                <c:ptCount val="5"/>
                <c:pt idx="0" formatCode="General">
                  <c:v>3</c:v>
                </c:pt>
                <c:pt idx="1">
                  <c:v>8.3333333333333321</c:v>
                </c:pt>
                <c:pt idx="2" formatCode="General">
                  <c:v>15</c:v>
                </c:pt>
                <c:pt idx="3" formatCode="General">
                  <c:v>15</c:v>
                </c:pt>
                <c:pt idx="4" formatCode="General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19-4DAC-B7BF-641C1C2D39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94272"/>
        <c:axId val="122295808"/>
      </c:scatterChart>
      <c:valAx>
        <c:axId val="122294272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122295808"/>
        <c:crosses val="autoZero"/>
        <c:crossBetween val="midCat"/>
      </c:valAx>
      <c:valAx>
        <c:axId val="122295808"/>
        <c:scaling>
          <c:orientation val="minMax"/>
          <c:max val="4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2942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600" b="1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8F74A-474D-4307-8577-33F6483B1181}" type="datetimeFigureOut">
              <a:rPr lang="en-HK" smtClean="0"/>
              <a:t>8/11/2023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6DC-8CF1-4DA2-AD39-976EF8BF9E4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541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4A45-FDD6-49D7-8E87-C30ABC54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67A5A-D831-4A42-8EB4-48E06243D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0828-F538-4E84-A73D-89293234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8B75-D811-47AA-BA9A-A03F99B1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70FD-AC49-4673-A596-FAB271E7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1A84D-56E2-421C-B962-83737BD92F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206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507B-F629-4140-90CE-D9FD53B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D4113-C635-49FF-80EF-6F3D82E3A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02FC-9C08-4635-8F9E-AF7846BF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6B2A-4437-4733-BF92-73788D70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1AE7-5D07-4A79-B832-32684AC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D32B-49FA-49B5-83C4-C96060FC5AC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350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9CC9-2904-4F47-A7BA-855FED62A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66B61-D5E8-44B1-9B9A-8A9819CFB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4F50-E088-48EA-8B1E-EE1708B9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668D-B7FC-4A11-ADFE-DD42F232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99A-8F8B-427F-AD85-E53E802A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FEFBD-E506-43FA-AE0A-BB7657C020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2324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90600"/>
            <a:ext cx="772795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B7480B-B493-4D99-9EC5-A6660A3134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BA54E6-0AF3-4B5B-9338-1BDE1DE7C98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B41481-D5DB-4414-B4B6-32A870DCD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DC842-3674-492A-A0A1-A8C79D9ED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93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F204-D486-4A25-B1C4-A854945F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FED2-DC03-4963-BC9F-CE7EEDCE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09C2-830F-4658-B92C-E7BFE339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53401-53B7-46AB-8DE8-E5DA0666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0B9E-4918-427E-A20E-797CD53B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1697A-023D-48D6-9851-4E4D5420EF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60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531-9A3D-4BEB-A933-7A00D2A6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EC29F-9DA4-4E40-BC62-2C5FE9CC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3647-D10E-497C-85D1-27CB06CE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5EDE-B125-4CA1-8C1C-84B4414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6170-FD6E-46AD-BFB6-44DFEBDF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61538-5750-4BFA-9E80-B28066FF63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97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CD43-7D52-44D0-97A4-D2DF666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25CE-8A3B-42FD-8227-7AF582D4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85B3-CE4B-4BFB-A92A-F7DA048BE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0F08-4BC7-4236-992B-731F971B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C70C-4FF5-4A98-A763-36F09F1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B7A9-F4BD-418B-B5D6-F5D9F739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9C427-A8B7-4066-A422-84B99FD2CFE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6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6438-DF90-4E7E-AA8B-A95C3616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0F1A-AC9E-4AE1-9B6C-2714C01D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7F65-D462-43A3-9EB8-976BC290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0FE74-FB80-4AAF-B67D-CBE9E5CE3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A38C0-5F2E-4B59-8A94-5B68C961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42BA1-6E5D-4649-BDF3-B67AF36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ECBE0-EE79-4816-AFAF-2B4A4FC1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FE889-EC4A-4AAF-849A-3FF7B6EB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3FDFD-5638-4EA9-8807-2E4DEBF2C54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25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F999-8CB7-44BA-804F-AB0A9EF6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CFBDF-81C7-4447-9EEC-27858901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949B8-1B79-49F8-8071-7A128827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8B95-9CF8-4D1A-B306-DD46792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7C626-6D7D-40B3-941E-D2C45967F9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842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DE7CB-1C39-44ED-B12F-85832BF2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05959-9D9D-4F59-9439-4C1AD2FB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CCF68-086C-43B7-A873-2F1106F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8F7D5-846F-499A-A2F2-2002B89792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27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04F0-3474-427A-B690-AE5AB0F7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BB35-8548-4326-80ED-456C2881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37E3-007A-4345-8565-2943C09B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3BE3-0736-4FA6-B57B-7CFA7073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A1B2-DE9A-474E-BE64-BA21E98B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58685-C94E-4131-BC6F-55417CEE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F24FD-814A-4663-A894-508435077B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67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9653-1E6C-4544-AD3F-70B6151D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AAF0-BE0D-406B-BDA8-335BB5374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3C37E-7F4E-45D6-8AA8-CDD85A5F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D705-4244-4753-9DE6-03E3D69C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CBBD8-591A-4D1B-8CEA-4A42B512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92370-43F2-4FCF-A4A0-0E8E151C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7088F-3D7C-4CF8-9BD8-2E0AB68837B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22CC8B-050F-4E2F-8002-4378ED39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1E34F5-E7D2-4363-85D6-B0F82B1D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ECB94A-6B4C-42B3-A792-31FA21C8BE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D41F53-2B69-4366-B095-FEB2350948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292A9FA-856E-4CE9-BDDB-1CDC21B168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新細明體" panose="02020500000000000000" pitchFamily="18" charset="-120"/>
              </a:defRPr>
            </a:lvl1pPr>
          </a:lstStyle>
          <a:p>
            <a:fld id="{08F121EA-9364-42AF-A13C-08A138BE786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551EB2-B941-4B98-B068-97A7A83E32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 anchor="ctr"/>
          <a:lstStyle/>
          <a:p>
            <a:r>
              <a:rPr lang="en-US" altLang="zh-TW" sz="4400" dirty="0">
                <a:ea typeface="新細明體" panose="02020500000000000000" pitchFamily="18" charset="-120"/>
              </a:rPr>
              <a:t>IEDA 5230</a:t>
            </a:r>
            <a:br>
              <a:rPr lang="en-US" altLang="zh-TW" sz="4400" dirty="0">
                <a:ea typeface="新細明體" panose="02020500000000000000" pitchFamily="18" charset="-120"/>
              </a:rPr>
            </a:br>
            <a:r>
              <a:rPr lang="en-US" altLang="zh-TW" sz="4400" dirty="0">
                <a:ea typeface="新細明體" panose="02020500000000000000" pitchFamily="18" charset="-120"/>
              </a:rPr>
              <a:t>Deterministic Models in Operations Research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E220549-0631-4DAE-A316-44FE67C2FC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HK" altLang="zh-TW" sz="3200" dirty="0">
                <a:ea typeface="新細明體" panose="02020500000000000000" pitchFamily="18" charset="-120"/>
              </a:rPr>
              <a:t>Lecture 9</a:t>
            </a:r>
          </a:p>
          <a:p>
            <a:r>
              <a:rPr lang="en-HK" altLang="zh-TW" sz="3200" dirty="0">
                <a:ea typeface="新細明體" panose="02020500000000000000" pitchFamily="18" charset="-120"/>
              </a:rPr>
              <a:t>Fall 2023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(m machines, min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7413F1-4820-41D4-996A-727AB4C16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799"/>
            <a:ext cx="8229600" cy="47244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NP-completeness of P2 | 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Consider a given instance of Partition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items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,…,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Construct an instance of P2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jobs,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Processing time </a:t>
            </a:r>
            <a:r>
              <a:rPr lang="en-US" altLang="zh-TW" i="1" dirty="0" err="1">
                <a:latin typeface="+mn-lt"/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=</a:t>
            </a:r>
            <a:r>
              <a:rPr lang="en-US" altLang="zh-TW" i="1" dirty="0" err="1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 err="1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=1,2,…, 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.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Objective: a schedule with </a:t>
            </a:r>
            <a:r>
              <a:rPr lang="en-US" altLang="zh-TW" dirty="0" err="1">
                <a:latin typeface="+mn-lt"/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no more than (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+…+</a:t>
            </a:r>
            <a:r>
              <a:rPr lang="en-US" altLang="zh-TW" i="1" dirty="0">
                <a:latin typeface="+mn-lt"/>
                <a:ea typeface="新細明體" panose="02020500000000000000" pitchFamily="18" charset="-120"/>
              </a:rPr>
              <a:t>a</a:t>
            </a:r>
            <a:r>
              <a:rPr lang="en-US" altLang="zh-TW" i="1" baseline="-25000" dirty="0">
                <a:latin typeface="+mn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)/2?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feasible solution to Partition, denoted by (A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A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), is equivalent to a feasible schedule for P1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jobs on machine 1 correspond to items in 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</a:t>
            </a:r>
          </a:p>
          <a:p>
            <a:pPr lvl="2"/>
            <a:r>
              <a:rPr lang="en-US" altLang="zh-TW" dirty="0">
                <a:latin typeface="+mn-lt"/>
                <a:ea typeface="新細明體" panose="02020500000000000000" pitchFamily="18" charset="-120"/>
              </a:rPr>
              <a:t>jobs on machine 2 correspond to items in A</a:t>
            </a:r>
            <a:r>
              <a:rPr lang="en-US" altLang="zh-TW" baseline="-25000" dirty="0">
                <a:latin typeface="+mn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n-lt"/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Weakly NP-complete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An algorithm for Pm || </a:t>
            </a:r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in pseudo-polynomial time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 DP in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nmP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 time,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+…+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n</a:t>
            </a:r>
            <a:endParaRPr lang="en-US" altLang="zh-TW" i="1" baseline="-25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4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977"/>
            <a:ext cx="8229600" cy="1096023"/>
          </a:xfrm>
        </p:spPr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by Dynamic Programming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609600" y="5485458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838200" y="5117068"/>
            <a:ext cx="9144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609600" y="6239522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609600" y="4916546"/>
            <a:ext cx="2362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838200" y="4588814"/>
            <a:ext cx="11346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x</a:t>
            </a:r>
            <a:r>
              <a:rPr lang="en-HK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838200" y="5925844"/>
            <a:ext cx="19518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 err="1"/>
              <a:t>x</a:t>
            </a:r>
            <a:r>
              <a:rPr lang="en-HK" baseline="-25000" dirty="0" err="1"/>
              <a:t>m</a:t>
            </a:r>
            <a:endParaRPr lang="en-HK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3CE0B-06A8-4C71-AFDD-3DE1C0652204}"/>
                  </a:ext>
                </a:extLst>
              </p:cNvPr>
              <p:cNvSpPr txBox="1"/>
              <p:nvPr/>
            </p:nvSpPr>
            <p:spPr>
              <a:xfrm>
                <a:off x="4876800" y="1066800"/>
                <a:ext cx="4114800" cy="521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dirty="0">
                    <a:latin typeface="+mn-lt"/>
                  </a:rPr>
                  <a:t>Decision on job j. </a:t>
                </a:r>
              </a:p>
              <a:p>
                <a:r>
                  <a:rPr lang="en-HK" dirty="0">
                    <a:latin typeface="+mn-lt"/>
                  </a:rPr>
                  <a:t>If job j is scheduled on machine </a:t>
                </a:r>
                <a:r>
                  <a:rPr lang="en-HK" dirty="0" err="1">
                    <a:latin typeface="+mn-lt"/>
                  </a:rPr>
                  <a:t>i</a:t>
                </a:r>
                <a:r>
                  <a:rPr lang="en-HK" dirty="0">
                    <a:latin typeface="+mn-lt"/>
                  </a:rPr>
                  <a:t>, then the state of the corresponding subproblem for jobs 1, 2, …j-1 is 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 …,x</a:t>
                </a:r>
                <a:r>
                  <a:rPr lang="en-HK" baseline="-25000" dirty="0">
                    <a:latin typeface="+mn-lt"/>
                  </a:rPr>
                  <a:t>i</a:t>
                </a:r>
                <a:r>
                  <a:rPr lang="en-HK" dirty="0">
                    <a:latin typeface="+mn-lt"/>
                  </a:rPr>
                  <a:t>-</a:t>
                </a:r>
                <a:r>
                  <a:rPr lang="en-HK" dirty="0" err="1">
                    <a:latin typeface="+mn-lt"/>
                  </a:rPr>
                  <a:t>p</a:t>
                </a:r>
                <a:r>
                  <a:rPr lang="en-HK" baseline="-25000" dirty="0" err="1">
                    <a:latin typeface="+mn-lt"/>
                  </a:rPr>
                  <a:t>j</a:t>
                </a:r>
                <a:r>
                  <a:rPr lang="en-HK" dirty="0">
                    <a:latin typeface="+mn-lt"/>
                  </a:rPr>
                  <a:t>, …, 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). </a:t>
                </a: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Dynamic programming recursion</a:t>
                </a:r>
              </a:p>
              <a:p>
                <a:r>
                  <a:rPr lang="en-HK" dirty="0">
                    <a:latin typeface="+mn-lt"/>
                  </a:rPr>
                  <a:t>   F</a:t>
                </a:r>
                <a:r>
                  <a:rPr lang="en-HK" baseline="-25000" dirty="0">
                    <a:latin typeface="+mn-lt"/>
                  </a:rPr>
                  <a:t>j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</a:t>
                </a:r>
              </a:p>
              <a:p>
                <a:r>
                  <a:rPr lang="en-HK" dirty="0">
                    <a:latin typeface="+mn-lt"/>
                  </a:rPr>
                  <a:t>=max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H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𝑝𝑗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HK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𝑥𝑚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HK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𝑥𝑚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𝑝𝑗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HK" dirty="0">
                  <a:latin typeface="+mn-lt"/>
                </a:endParaRP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Initial condition</a:t>
                </a:r>
              </a:p>
              <a:p>
                <a:r>
                  <a:rPr lang="en-HK" dirty="0">
                    <a:latin typeface="+mn-lt"/>
                  </a:rPr>
                  <a:t>	F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(p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,0,…,0)=1; </a:t>
                </a:r>
              </a:p>
              <a:p>
                <a:r>
                  <a:rPr lang="en-HK" dirty="0">
                    <a:latin typeface="+mn-lt"/>
                  </a:rPr>
                  <a:t>	F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,…,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)=0 for others</a:t>
                </a:r>
              </a:p>
              <a:p>
                <a:endParaRPr lang="en-HK" dirty="0">
                  <a:latin typeface="+mn-lt"/>
                </a:endParaRPr>
              </a:p>
              <a:p>
                <a:r>
                  <a:rPr lang="en-HK" dirty="0">
                    <a:latin typeface="+mn-lt"/>
                  </a:rPr>
                  <a:t>Optimal schedule is given by</a:t>
                </a:r>
              </a:p>
              <a:p>
                <a:r>
                  <a:rPr lang="en-HK" dirty="0">
                    <a:latin typeface="+mn-lt"/>
                  </a:rPr>
                  <a:t>                </a:t>
                </a:r>
                <a:r>
                  <a:rPr lang="en-HK" dirty="0" err="1">
                    <a:latin typeface="+mn-lt"/>
                  </a:rPr>
                  <a:t>F</a:t>
                </a:r>
                <a:r>
                  <a:rPr lang="en-HK" baseline="-25000" dirty="0" err="1">
                    <a:latin typeface="+mn-lt"/>
                  </a:rPr>
                  <a:t>n</a:t>
                </a:r>
                <a:r>
                  <a:rPr lang="en-HK" dirty="0">
                    <a:latin typeface="+mn-lt"/>
                  </a:rPr>
                  <a:t>(x</a:t>
                </a:r>
                <a:r>
                  <a:rPr lang="en-HK" baseline="-25000" dirty="0">
                    <a:latin typeface="+mn-lt"/>
                  </a:rPr>
                  <a:t>1</a:t>
                </a:r>
                <a:r>
                  <a:rPr lang="en-HK" dirty="0">
                    <a:latin typeface="+mn-lt"/>
                  </a:rPr>
                  <a:t>,x</a:t>
                </a:r>
                <a:r>
                  <a:rPr lang="en-HK" baseline="-25000" dirty="0">
                    <a:latin typeface="+mn-lt"/>
                  </a:rPr>
                  <a:t>2</a:t>
                </a:r>
                <a:r>
                  <a:rPr lang="en-HK" dirty="0">
                    <a:latin typeface="+mn-lt"/>
                  </a:rPr>
                  <a:t>,…,</a:t>
                </a:r>
                <a:r>
                  <a:rPr lang="en-HK" dirty="0" err="1">
                    <a:latin typeface="+mn-lt"/>
                  </a:rPr>
                  <a:t>x</a:t>
                </a:r>
                <a:r>
                  <a:rPr lang="en-HK" baseline="-25000" dirty="0" err="1">
                    <a:latin typeface="+mn-lt"/>
                  </a:rPr>
                  <a:t>m</a:t>
                </a:r>
                <a:r>
                  <a:rPr lang="en-HK" dirty="0">
                    <a:latin typeface="+mn-lt"/>
                  </a:rPr>
                  <a:t>)  (how?)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43CE0B-06A8-4C71-AFDD-3DE1C065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066800"/>
                <a:ext cx="4114800" cy="5218865"/>
              </a:xfrm>
              <a:prstGeom prst="rect">
                <a:avLst/>
              </a:prstGeom>
              <a:blipFill>
                <a:blip r:embed="rId2"/>
                <a:stretch>
                  <a:fillRect l="-1185" t="-584" r="-1481" b="-93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5A564-B1C8-4101-8D6F-8895115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799"/>
            <a:ext cx="4191000" cy="3895817"/>
          </a:xfrm>
        </p:spPr>
        <p:txBody>
          <a:bodyPr>
            <a:normAutofit fontScale="62500" lnSpcReduction="20000"/>
          </a:bodyPr>
          <a:lstStyle/>
          <a:p>
            <a:r>
              <a:rPr lang="en-HK" dirty="0"/>
              <a:t>Stage: j=1, 2, …n</a:t>
            </a:r>
          </a:p>
          <a:p>
            <a:pPr lvl="1"/>
            <a:r>
              <a:rPr lang="en-HK" dirty="0"/>
              <a:t>A sub problem for jobs 1, 2, …j</a:t>
            </a:r>
          </a:p>
          <a:p>
            <a:r>
              <a:rPr lang="en-HK" dirty="0"/>
              <a:t>State: (x</a:t>
            </a:r>
            <a:r>
              <a:rPr lang="en-HK" baseline="-25000" dirty="0"/>
              <a:t>1</a:t>
            </a:r>
            <a:r>
              <a:rPr lang="en-HK" dirty="0"/>
              <a:t>, x</a:t>
            </a:r>
            <a:r>
              <a:rPr lang="en-HK" baseline="-25000" dirty="0"/>
              <a:t>2</a:t>
            </a:r>
            <a:r>
              <a:rPr lang="en-HK" dirty="0"/>
              <a:t>, …</a:t>
            </a:r>
            <a:r>
              <a:rPr lang="en-HK" dirty="0" err="1"/>
              <a:t>x</a:t>
            </a:r>
            <a:r>
              <a:rPr lang="en-HK" baseline="-25000" dirty="0" err="1"/>
              <a:t>m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The total processing time of jobs scheduled on machine </a:t>
            </a:r>
            <a:r>
              <a:rPr lang="en-HK" dirty="0" err="1"/>
              <a:t>i</a:t>
            </a:r>
            <a:r>
              <a:rPr lang="en-HK" dirty="0"/>
              <a:t>, </a:t>
            </a:r>
            <a:r>
              <a:rPr lang="en-HK" dirty="0" err="1"/>
              <a:t>i</a:t>
            </a:r>
            <a:r>
              <a:rPr lang="en-HK" dirty="0"/>
              <a:t>=1, 2, ..m</a:t>
            </a:r>
          </a:p>
          <a:p>
            <a:r>
              <a:rPr lang="en-HK" dirty="0"/>
              <a:t>Decision</a:t>
            </a:r>
          </a:p>
          <a:p>
            <a:pPr lvl="1"/>
            <a:r>
              <a:rPr lang="en-HK" dirty="0"/>
              <a:t>The schedule of job j</a:t>
            </a:r>
          </a:p>
          <a:p>
            <a:r>
              <a:rPr lang="en-HK" dirty="0"/>
              <a:t>Value function: </a:t>
            </a:r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existence of the state</a:t>
            </a:r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=1 state existed</a:t>
            </a:r>
            <a:endParaRPr lang="en-HK" dirty="0"/>
          </a:p>
          <a:p>
            <a:pPr lvl="1"/>
            <a:r>
              <a:rPr lang="en-HK" dirty="0">
                <a:latin typeface="+mn-lt"/>
              </a:rPr>
              <a:t>F</a:t>
            </a:r>
            <a:r>
              <a:rPr lang="en-HK" baseline="-25000" dirty="0">
                <a:latin typeface="+mn-lt"/>
              </a:rPr>
              <a:t>j</a:t>
            </a:r>
            <a:r>
              <a:rPr lang="en-HK" dirty="0">
                <a:latin typeface="+mn-lt"/>
              </a:rPr>
              <a:t>(x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,x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,…</a:t>
            </a:r>
            <a:r>
              <a:rPr lang="en-HK" dirty="0" err="1">
                <a:latin typeface="+mn-lt"/>
              </a:rPr>
              <a:t>x</a:t>
            </a:r>
            <a:r>
              <a:rPr lang="en-HK" baseline="-25000" dirty="0" err="1">
                <a:latin typeface="+mn-lt"/>
              </a:rPr>
              <a:t>m</a:t>
            </a:r>
            <a:r>
              <a:rPr lang="en-HK" dirty="0">
                <a:latin typeface="+mn-lt"/>
              </a:rPr>
              <a:t>) =0 </a:t>
            </a:r>
            <a:r>
              <a:rPr lang="en-HK" dirty="0"/>
              <a:t>for otherwise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2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6977"/>
            <a:ext cx="8229600" cy="1096023"/>
          </a:xfrm>
        </p:spPr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Pm | | </a:t>
            </a:r>
            <a:r>
              <a:rPr lang="en-US" altLang="zh-TW" sz="4000" dirty="0" err="1">
                <a:ea typeface="新細明體" panose="02020500000000000000" pitchFamily="18" charset="-120"/>
              </a:rPr>
              <a:t>Cmax</a:t>
            </a:r>
            <a:r>
              <a:rPr lang="en-US" altLang="zh-TW" sz="4000" dirty="0">
                <a:ea typeface="新細明體" panose="02020500000000000000" pitchFamily="18" charset="-120"/>
              </a:rPr>
              <a:t> by List Scheduling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381000" y="2737743"/>
            <a:ext cx="3352800" cy="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609600" y="2369353"/>
            <a:ext cx="1905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609600" y="353435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381000" y="2168831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609600" y="1841098"/>
            <a:ext cx="1981200" cy="33720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HK" dirty="0"/>
              <a:t>x</a:t>
            </a:r>
            <a:r>
              <a:rPr lang="en-HK" baseline="-25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609600" y="3190930"/>
            <a:ext cx="2743200" cy="3434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HK" dirty="0" err="1"/>
              <a:t>x</a:t>
            </a:r>
            <a:r>
              <a:rPr lang="en-HK" baseline="-25000" dirty="0" err="1"/>
              <a:t>m</a:t>
            </a:r>
            <a:r>
              <a:rPr lang="en-HK" baseline="-25000" dirty="0"/>
              <a:t>                                      </a:t>
            </a:r>
            <a:r>
              <a:rPr lang="en-HK" dirty="0"/>
              <a:t>p</a:t>
            </a:r>
            <a:r>
              <a:rPr lang="en-US" altLang="zh-CN" baseline="-25000" dirty="0"/>
              <a:t>k</a:t>
            </a:r>
            <a:r>
              <a:rPr lang="en-HK" baseline="-25000" dirty="0"/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5A564-B1C8-4101-8D6F-8895115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5" y="1143000"/>
            <a:ext cx="4571995" cy="3198517"/>
          </a:xfrm>
        </p:spPr>
        <p:txBody>
          <a:bodyPr>
            <a:normAutofit fontScale="77500" lnSpcReduction="20000"/>
          </a:bodyPr>
          <a:lstStyle/>
          <a:p>
            <a:r>
              <a:rPr lang="en-HK" dirty="0"/>
              <a:t>Algorithm of List Scheduling</a:t>
            </a:r>
          </a:p>
          <a:p>
            <a:pPr lvl="1"/>
            <a:r>
              <a:rPr lang="en-HK" dirty="0"/>
              <a:t>Schedule jobs sequentially to the earliest available machine</a:t>
            </a:r>
          </a:p>
          <a:p>
            <a:r>
              <a:rPr lang="en-US" altLang="zh-CN" dirty="0"/>
              <a:t>Evaluation </a:t>
            </a:r>
          </a:p>
          <a:p>
            <a:pPr lvl="1"/>
            <a:r>
              <a:rPr lang="en-HK" dirty="0"/>
              <a:t>Let </a:t>
            </a:r>
            <a:r>
              <a:rPr lang="en-HK" dirty="0" err="1"/>
              <a:t>Cmax</a:t>
            </a:r>
            <a:r>
              <a:rPr lang="en-HK" dirty="0"/>
              <a:t> be the solution of List schedule</a:t>
            </a:r>
          </a:p>
          <a:p>
            <a:pPr lvl="1"/>
            <a:r>
              <a:rPr lang="en-HK" dirty="0"/>
              <a:t>Let C* be the optimal solution </a:t>
            </a:r>
          </a:p>
          <a:p>
            <a:pPr lvl="1"/>
            <a:r>
              <a:rPr lang="en-HK" dirty="0"/>
              <a:t>Bound 1: </a:t>
            </a:r>
            <a:r>
              <a:rPr lang="en-HK" dirty="0" err="1"/>
              <a:t>Cmax</a:t>
            </a:r>
            <a:r>
              <a:rPr lang="en-HK" dirty="0"/>
              <a:t> ≤ 2 C* </a:t>
            </a:r>
          </a:p>
          <a:p>
            <a:pPr lvl="1"/>
            <a:r>
              <a:rPr lang="en-HK" dirty="0"/>
              <a:t>Bound 2: </a:t>
            </a:r>
            <a:r>
              <a:rPr lang="en-US" altLang="zh-CN" dirty="0" err="1"/>
              <a:t>Cmax</a:t>
            </a:r>
            <a:r>
              <a:rPr lang="en-US" altLang="zh-CN" dirty="0"/>
              <a:t> </a:t>
            </a:r>
            <a:r>
              <a:rPr lang="en-HK" dirty="0"/>
              <a:t>≤ (2-1/m) C* 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7917510-8242-3A39-1D4E-376EDC1DA7E0}"/>
              </a:ext>
            </a:extLst>
          </p:cNvPr>
          <p:cNvCxnSpPr/>
          <p:nvPr/>
        </p:nvCxnSpPr>
        <p:spPr bwMode="auto">
          <a:xfrm flipV="1">
            <a:off x="2362200" y="3200400"/>
            <a:ext cx="0" cy="333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D4AAEE-A04C-71C2-FB1E-F2834B770867}"/>
              </a:ext>
            </a:extLst>
          </p:cNvPr>
          <p:cNvCxnSpPr/>
          <p:nvPr/>
        </p:nvCxnSpPr>
        <p:spPr bwMode="auto">
          <a:xfrm>
            <a:off x="2362200" y="1524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E7AE44-E663-0FC7-D219-3B69ECD0C491}"/>
              </a:ext>
            </a:extLst>
          </p:cNvPr>
          <p:cNvCxnSpPr/>
          <p:nvPr/>
        </p:nvCxnSpPr>
        <p:spPr bwMode="auto">
          <a:xfrm>
            <a:off x="3352800" y="1524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F63E79-A6C9-035F-0D92-7AF0F9AC2C75}"/>
              </a:ext>
            </a:extLst>
          </p:cNvPr>
          <p:cNvSpPr txBox="1"/>
          <p:nvPr/>
        </p:nvSpPr>
        <p:spPr>
          <a:xfrm>
            <a:off x="3200399" y="3810000"/>
            <a:ext cx="9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/>
              <a:t>Cmax</a:t>
            </a:r>
            <a:endParaRPr lang="en-HK" dirty="0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C79C5805-AB86-D6A8-82F3-3F17D3624C44}"/>
              </a:ext>
            </a:extLst>
          </p:cNvPr>
          <p:cNvSpPr/>
          <p:nvPr/>
        </p:nvSpPr>
        <p:spPr bwMode="auto">
          <a:xfrm rot="5400000">
            <a:off x="1358691" y="2983094"/>
            <a:ext cx="254412" cy="1752595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124F09BA-3B08-3D4E-F18E-EF5ADC4B366F}"/>
              </a:ext>
            </a:extLst>
          </p:cNvPr>
          <p:cNvSpPr/>
          <p:nvPr/>
        </p:nvSpPr>
        <p:spPr bwMode="auto">
          <a:xfrm rot="5400000">
            <a:off x="2693014" y="3417570"/>
            <a:ext cx="328996" cy="914391"/>
          </a:xfrm>
          <a:prstGeom prst="rightBrace">
            <a:avLst>
              <a:gd name="adj1" fmla="val 8332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95F7E7F3-8E70-2B8E-A56B-748DAE528C8B}"/>
              </a:ext>
            </a:extLst>
          </p:cNvPr>
          <p:cNvSpPr txBox="1">
            <a:spLocks/>
          </p:cNvSpPr>
          <p:nvPr/>
        </p:nvSpPr>
        <p:spPr bwMode="auto">
          <a:xfrm>
            <a:off x="685800" y="4267201"/>
            <a:ext cx="7772400" cy="2439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HK" dirty="0"/>
              <a:t>Assume </a:t>
            </a:r>
            <a:r>
              <a:rPr lang="en-HK" dirty="0" err="1"/>
              <a:t>Cmax</a:t>
            </a:r>
            <a:r>
              <a:rPr lang="en-HK" dirty="0"/>
              <a:t> is achieved on machine m, and job k is the last job on machine m</a:t>
            </a:r>
          </a:p>
          <a:p>
            <a:pPr lvl="2" eaLnBrk="1" hangingPunct="1"/>
            <a:r>
              <a:rPr lang="en-HK" dirty="0" err="1"/>
              <a:t>Meanomh</a:t>
            </a:r>
            <a:r>
              <a:rPr lang="en-HK" dirty="0"/>
              <a:t> that there is no idle machine before time </a:t>
            </a:r>
            <a:r>
              <a:rPr lang="en-HK" dirty="0" err="1"/>
              <a:t>Cmax</a:t>
            </a:r>
            <a:r>
              <a:rPr lang="en-HK" dirty="0"/>
              <a:t>-p</a:t>
            </a:r>
            <a:r>
              <a:rPr lang="en-HK" baseline="-25000" dirty="0"/>
              <a:t>k</a:t>
            </a:r>
          </a:p>
          <a:p>
            <a:pPr lvl="1" eaLnBrk="1" hangingPunct="1"/>
            <a:endParaRPr lang="en-HK" baseline="-25000" dirty="0"/>
          </a:p>
          <a:p>
            <a:pPr lvl="1" eaLnBrk="1" hangingPunct="1"/>
            <a:r>
              <a:rPr lang="en-HK" dirty="0"/>
              <a:t>Bound 1:</a:t>
            </a:r>
            <a:r>
              <a:rPr lang="zh-CN" altLang="en-US" dirty="0"/>
              <a:t> </a:t>
            </a:r>
            <a:r>
              <a:rPr lang="en-HK" dirty="0" err="1"/>
              <a:t>Cmax</a:t>
            </a:r>
            <a:r>
              <a:rPr lang="en-HK" dirty="0"/>
              <a:t> = (</a:t>
            </a:r>
            <a:r>
              <a:rPr lang="en-HK" dirty="0" err="1"/>
              <a:t>Cmax</a:t>
            </a:r>
            <a:r>
              <a:rPr lang="en-HK" dirty="0"/>
              <a:t> – p</a:t>
            </a:r>
            <a:r>
              <a:rPr lang="en-HK" baseline="-25000" dirty="0"/>
              <a:t>k</a:t>
            </a:r>
            <a:r>
              <a:rPr lang="en-HK" dirty="0"/>
              <a:t>) + p</a:t>
            </a:r>
            <a:r>
              <a:rPr lang="en-HK" baseline="-25000" dirty="0"/>
              <a:t>k</a:t>
            </a:r>
            <a:r>
              <a:rPr lang="en-HK" dirty="0"/>
              <a:t>  ≤ 2 C* </a:t>
            </a:r>
          </a:p>
          <a:p>
            <a:pPr lvl="1" eaLnBrk="1" hangingPunct="1"/>
            <a:r>
              <a:rPr lang="en-HK" dirty="0"/>
              <a:t>Bound 2: m(</a:t>
            </a:r>
            <a:r>
              <a:rPr lang="en-HK" dirty="0" err="1"/>
              <a:t>Cmax</a:t>
            </a:r>
            <a:r>
              <a:rPr lang="en-HK" dirty="0"/>
              <a:t> – p</a:t>
            </a:r>
            <a:r>
              <a:rPr lang="en-HK" baseline="-25000" dirty="0"/>
              <a:t>k</a:t>
            </a:r>
            <a:r>
              <a:rPr lang="en-HK" dirty="0"/>
              <a:t>) + p</a:t>
            </a:r>
            <a:r>
              <a:rPr lang="en-HK" baseline="-25000" dirty="0"/>
              <a:t>k</a:t>
            </a:r>
            <a:r>
              <a:rPr lang="en-HK" dirty="0"/>
              <a:t>  ≤ p</a:t>
            </a:r>
            <a:r>
              <a:rPr lang="en-HK" baseline="-25000" dirty="0"/>
              <a:t>1</a:t>
            </a:r>
            <a:r>
              <a:rPr lang="en-HK" dirty="0"/>
              <a:t>+p</a:t>
            </a:r>
            <a:r>
              <a:rPr lang="en-HK" baseline="-25000" dirty="0"/>
              <a:t>2</a:t>
            </a:r>
            <a:r>
              <a:rPr lang="en-HK" dirty="0"/>
              <a:t>+…+</a:t>
            </a:r>
            <a:r>
              <a:rPr lang="en-HK" dirty="0" err="1"/>
              <a:t>p</a:t>
            </a:r>
            <a:r>
              <a:rPr lang="en-HK" baseline="-25000" dirty="0" err="1"/>
              <a:t>n</a:t>
            </a:r>
            <a:r>
              <a:rPr lang="en-HK" dirty="0"/>
              <a:t> ≤  </a:t>
            </a:r>
            <a:r>
              <a:rPr lang="en-HK" dirty="0" err="1"/>
              <a:t>mC</a:t>
            </a:r>
            <a:r>
              <a:rPr lang="en-HK" dirty="0"/>
              <a:t>* 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                     </a:t>
            </a:r>
            <a:r>
              <a:rPr lang="en-US" altLang="zh-CN" dirty="0" err="1"/>
              <a:t>Cmax</a:t>
            </a:r>
            <a:r>
              <a:rPr lang="en-US" altLang="zh-CN" dirty="0"/>
              <a:t> </a:t>
            </a:r>
            <a:r>
              <a:rPr lang="en-HK" dirty="0"/>
              <a:t>≤ C*+(1-1/m)p</a:t>
            </a:r>
            <a:r>
              <a:rPr lang="en-HK" baseline="-25000" dirty="0"/>
              <a:t>k </a:t>
            </a:r>
            <a:r>
              <a:rPr lang="en-HK" dirty="0"/>
              <a:t>≤ (2-1/m) C* </a:t>
            </a:r>
          </a:p>
        </p:txBody>
      </p:sp>
    </p:spTree>
    <p:extLst>
      <p:ext uri="{BB962C8B-B14F-4D97-AF65-F5344CB8AC3E}">
        <p14:creationId xmlns:p14="http://schemas.microsoft.com/office/powerpoint/2010/main" val="386980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DAA99B3-579C-42D4-9AE8-08DAF7D8B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2069"/>
            <a:ext cx="8229600" cy="1143000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</a:rPr>
              <a:t>Revisit the Wagner and Whitin Model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800075D-3A51-4662-8B36-2BC154F3D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22896"/>
            <a:ext cx="8686800" cy="3726322"/>
          </a:xfrm>
        </p:spPr>
        <p:txBody>
          <a:bodyPr>
            <a:normAutofit fontScale="92500"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</a:rPr>
              <a:t>Discrete Time Production Planning problem (Dynamic Lot Sizing)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Production cost </a:t>
            </a:r>
            <a:r>
              <a:rPr lang="en-US" altLang="en-US" sz="2200" i="1" dirty="0">
                <a:latin typeface="Times New Roman" panose="02020603050405020304" pitchFamily="18" charset="0"/>
              </a:rPr>
              <a:t>f</a:t>
            </a:r>
            <a:r>
              <a:rPr lang="en-US" altLang="en-US" sz="22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)=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200" dirty="0" err="1">
                <a:latin typeface="Times New Roman" panose="02020603050405020304" pitchFamily="18" charset="0"/>
              </a:rPr>
              <a:t>+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cx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 if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&gt;0, and </a:t>
            </a:r>
            <a:r>
              <a:rPr lang="en-US" altLang="en-US" sz="2200" i="1" dirty="0">
                <a:latin typeface="Times New Roman" panose="02020603050405020304" pitchFamily="18" charset="0"/>
              </a:rPr>
              <a:t>f</a:t>
            </a:r>
            <a:r>
              <a:rPr lang="en-US" altLang="en-US" sz="2200" i="1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(0)=0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Inventory cost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h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(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)=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hy</a:t>
            </a:r>
            <a:r>
              <a:rPr lang="en-US" altLang="en-US" sz="2200" i="1" baseline="-25000" dirty="0" err="1">
                <a:latin typeface="Times New Roman" panose="02020603050405020304" pitchFamily="18" charset="0"/>
              </a:rPr>
              <a:t>t</a:t>
            </a:r>
            <a:endParaRPr lang="en-US" altLang="en-US" sz="2200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</a:rPr>
              <a:t>Solvable in O(</a:t>
            </a:r>
            <a:r>
              <a:rPr lang="en-US" altLang="en-US" sz="2200" i="1" dirty="0">
                <a:latin typeface="Times New Roman" panose="02020603050405020304" pitchFamily="18" charset="0"/>
              </a:rPr>
              <a:t>T</a:t>
            </a:r>
            <a:r>
              <a:rPr lang="en-US" altLang="en-US" sz="22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2200" dirty="0">
                <a:latin typeface="Times New Roman" panose="02020603050405020304" pitchFamily="18" charset="0"/>
              </a:rPr>
              <a:t>) by dynamic programming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capacity for each period 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≤u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transforms to Capacitated Dynamic Lot Sizing Problem (CDLS)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of proof: Partition </a:t>
            </a:r>
            <a:r>
              <a:rPr lang="en-US" altLang="zh-TW" sz="2400" dirty="0">
                <a:ea typeface="新細明體" panose="02020500000000000000" pitchFamily="18" charset="-120"/>
              </a:rPr>
              <a:t>(a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 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 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pPr marL="457200" lvl="1" indent="0">
              <a:buNone/>
            </a:pP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              CDLS of T=n periods with 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=…=d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T-1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=0 and d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=B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6F0DA87F-EB56-4255-BED6-AF1F8FAB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6080125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DFE7B4-55C7-41E3-9BC3-D9C82382E61E}"/>
              </a:ext>
            </a:extLst>
          </p:cNvPr>
          <p:cNvSpPr/>
          <p:nvPr/>
        </p:nvSpPr>
        <p:spPr>
          <a:xfrm>
            <a:off x="19812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FD9DE1-AC01-4385-AF99-F61436BADA8A}"/>
              </a:ext>
            </a:extLst>
          </p:cNvPr>
          <p:cNvSpPr/>
          <p:nvPr/>
        </p:nvSpPr>
        <p:spPr>
          <a:xfrm>
            <a:off x="30480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B3116E-902B-4D24-9C09-03DB2A5119CA}"/>
              </a:ext>
            </a:extLst>
          </p:cNvPr>
          <p:cNvSpPr/>
          <p:nvPr/>
        </p:nvSpPr>
        <p:spPr>
          <a:xfrm>
            <a:off x="4000500" y="5273675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3C16D-3483-4750-BBD0-BC682489E41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479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42C038-8239-42AE-B433-FAF6DCA39BE0}"/>
              </a:ext>
            </a:extLst>
          </p:cNvPr>
          <p:cNvCxnSpPr>
            <a:stCxn id="5" idx="4"/>
          </p:cNvCxnSpPr>
          <p:nvPr/>
        </p:nvCxnSpPr>
        <p:spPr>
          <a:xfrm>
            <a:off x="2247900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061E26-7875-45B8-B937-D6B896F85480}"/>
              </a:ext>
            </a:extLst>
          </p:cNvPr>
          <p:cNvSpPr txBox="1"/>
          <p:nvPr/>
        </p:nvSpPr>
        <p:spPr>
          <a:xfrm>
            <a:off x="20574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D09654-7BE1-47FB-8274-B1A9A6F95E9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514600" y="5540375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643E93-3084-4BB6-8E65-AC5EC889F07C}"/>
              </a:ext>
            </a:extLst>
          </p:cNvPr>
          <p:cNvSpPr txBox="1"/>
          <p:nvPr/>
        </p:nvSpPr>
        <p:spPr>
          <a:xfrm>
            <a:off x="2584801" y="5202211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60AACB-38F4-4051-961D-DB1200FCF944}"/>
              </a:ext>
            </a:extLst>
          </p:cNvPr>
          <p:cNvCxnSpPr/>
          <p:nvPr/>
        </p:nvCxnSpPr>
        <p:spPr>
          <a:xfrm>
            <a:off x="3315493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60BE3D5-2AA3-4A1C-9068-E39F9F3AD0FB}"/>
              </a:ext>
            </a:extLst>
          </p:cNvPr>
          <p:cNvSpPr txBox="1"/>
          <p:nvPr/>
        </p:nvSpPr>
        <p:spPr>
          <a:xfrm>
            <a:off x="3124200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305A39-EE85-4350-8A54-14C7DE7B4064}"/>
              </a:ext>
            </a:extLst>
          </p:cNvPr>
          <p:cNvSpPr txBox="1"/>
          <p:nvPr/>
        </p:nvSpPr>
        <p:spPr>
          <a:xfrm>
            <a:off x="3555558" y="5162859"/>
            <a:ext cx="57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23063A-E544-474C-B266-3E636BCD0AE4}"/>
              </a:ext>
            </a:extLst>
          </p:cNvPr>
          <p:cNvCxnSpPr>
            <a:endCxn id="7" idx="2"/>
          </p:cNvCxnSpPr>
          <p:nvPr/>
        </p:nvCxnSpPr>
        <p:spPr>
          <a:xfrm flipV="1">
            <a:off x="3581399" y="5540375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6BDD96-33D7-4D87-8974-7BF2E3A6CD14}"/>
              </a:ext>
            </a:extLst>
          </p:cNvPr>
          <p:cNvCxnSpPr/>
          <p:nvPr/>
        </p:nvCxnSpPr>
        <p:spPr>
          <a:xfrm>
            <a:off x="4323956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B30B30-E8FC-48E6-9E50-43CEA3F81CCD}"/>
              </a:ext>
            </a:extLst>
          </p:cNvPr>
          <p:cNvSpPr txBox="1"/>
          <p:nvPr/>
        </p:nvSpPr>
        <p:spPr>
          <a:xfrm>
            <a:off x="4132663" y="612775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5F2F18-9F5D-414E-B27A-F425C1290708}"/>
              </a:ext>
            </a:extLst>
          </p:cNvPr>
          <p:cNvSpPr txBox="1"/>
          <p:nvPr/>
        </p:nvSpPr>
        <p:spPr>
          <a:xfrm>
            <a:off x="4574845" y="5210286"/>
            <a:ext cx="78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</a:t>
            </a:r>
            <a:r>
              <a:rPr lang="en-HK" baseline="-25000" dirty="0"/>
              <a:t>3</a:t>
            </a:r>
            <a:endParaRPr lang="en-HK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357ABC-0B19-4EF2-BA1F-5091D25720C5}"/>
              </a:ext>
            </a:extLst>
          </p:cNvPr>
          <p:cNvSpPr/>
          <p:nvPr/>
        </p:nvSpPr>
        <p:spPr>
          <a:xfrm>
            <a:off x="6494194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T-1</a:t>
            </a:r>
            <a:endParaRPr lang="en-H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B7260E-F60C-4276-8482-F876ADAA97F9}"/>
              </a:ext>
            </a:extLst>
          </p:cNvPr>
          <p:cNvSpPr/>
          <p:nvPr/>
        </p:nvSpPr>
        <p:spPr>
          <a:xfrm>
            <a:off x="7467600" y="52578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0424AB-01F8-4517-8198-E8DC407F72D2}"/>
              </a:ext>
            </a:extLst>
          </p:cNvPr>
          <p:cNvCxnSpPr/>
          <p:nvPr/>
        </p:nvCxnSpPr>
        <p:spPr>
          <a:xfrm flipV="1">
            <a:off x="7044148" y="5505450"/>
            <a:ext cx="419101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627205-153F-4575-9F9C-F0057D757EA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33900" y="5540375"/>
            <a:ext cx="609602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4BF320-8122-438B-83CB-A5B057C5A84A}"/>
              </a:ext>
            </a:extLst>
          </p:cNvPr>
          <p:cNvCxnSpPr/>
          <p:nvPr/>
        </p:nvCxnSpPr>
        <p:spPr>
          <a:xfrm>
            <a:off x="6758548" y="5790780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3AEACE-0CB6-4706-9443-DAF6A5E89986}"/>
              </a:ext>
            </a:extLst>
          </p:cNvPr>
          <p:cNvSpPr txBox="1"/>
          <p:nvPr/>
        </p:nvSpPr>
        <p:spPr>
          <a:xfrm>
            <a:off x="6400805" y="609600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T-1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875E3B-3D88-41CB-93E8-BC439E9B9147}"/>
              </a:ext>
            </a:extLst>
          </p:cNvPr>
          <p:cNvCxnSpPr/>
          <p:nvPr/>
        </p:nvCxnSpPr>
        <p:spPr>
          <a:xfrm>
            <a:off x="7717927" y="5807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648D26-A992-4BCA-97E4-CD5E2921AF5B}"/>
              </a:ext>
            </a:extLst>
          </p:cNvPr>
          <p:cNvSpPr txBox="1"/>
          <p:nvPr/>
        </p:nvSpPr>
        <p:spPr>
          <a:xfrm>
            <a:off x="7543800" y="6172200"/>
            <a:ext cx="60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</a:t>
            </a:r>
            <a:r>
              <a:rPr lang="en-HK" baseline="-25000" dirty="0"/>
              <a:t>T</a:t>
            </a:r>
          </a:p>
        </p:txBody>
      </p:sp>
      <p:cxnSp>
        <p:nvCxnSpPr>
          <p:cNvPr id="3" name="Straight Arrow Connector 44">
            <a:extLst>
              <a:ext uri="{FF2B5EF4-FFF2-40B4-BE49-F238E27FC236}">
                <a16:creationId xmlns:a16="http://schemas.microsoft.com/office/drawing/2014/main" id="{CFCA02BA-69D7-CC25-EAAD-AB947E6CA2A8}"/>
              </a:ext>
            </a:extLst>
          </p:cNvPr>
          <p:cNvCxnSpPr>
            <a:cxnSpLocks/>
          </p:cNvCxnSpPr>
          <p:nvPr/>
        </p:nvCxnSpPr>
        <p:spPr>
          <a:xfrm>
            <a:off x="5867398" y="5563359"/>
            <a:ext cx="609602" cy="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D5D71AB3-9AE2-08B5-C751-49A199A3E2F7}"/>
              </a:ext>
            </a:extLst>
          </p:cNvPr>
          <p:cNvCxnSpPr/>
          <p:nvPr/>
        </p:nvCxnSpPr>
        <p:spPr>
          <a:xfrm>
            <a:off x="3276600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C408F1BE-6836-9043-A547-8D5C427AC5E2}"/>
              </a:ext>
            </a:extLst>
          </p:cNvPr>
          <p:cNvCxnSpPr/>
          <p:nvPr/>
        </p:nvCxnSpPr>
        <p:spPr>
          <a:xfrm>
            <a:off x="4254859" y="4953000"/>
            <a:ext cx="0" cy="32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F43AEB-18BE-4048-8D5E-1B0397C68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Bounding by Relaxation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19ADCCE-1982-4AFC-9419-590E307F6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For two optimization problems P1and P2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P1: Min{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 | x in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}.</a:t>
            </a:r>
          </a:p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P2: Min{ </a:t>
            </a:r>
            <a:r>
              <a:rPr lang="en-US" altLang="en-US" i="1" dirty="0">
                <a:latin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 | x in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P2 is called a relaxation of P1 if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(1)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is a subset of X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, and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(2) </a:t>
            </a:r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</a:rPr>
              <a:t>)≥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any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X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P2 gives a lower bound of P1</a:t>
            </a:r>
          </a:p>
          <a:p>
            <a:pPr lvl="1"/>
            <a:r>
              <a:rPr lang="en-US" altLang="en-US" i="1" dirty="0">
                <a:latin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f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) ≥ </a:t>
            </a:r>
            <a:r>
              <a:rPr lang="en-US" altLang="en-US" i="1" dirty="0">
                <a:latin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</a:rPr>
              <a:t>x</a:t>
            </a:r>
            <a:r>
              <a:rPr lang="en-US" altLang="en-US" i="1" baseline="-25000" dirty="0" err="1">
                <a:latin typeface="Times New Roman" panose="02020603050405020304" pitchFamily="18" charset="0"/>
              </a:rPr>
              <a:t>g</a:t>
            </a:r>
            <a:r>
              <a:rPr lang="en-US" altLang="en-US" i="1" baseline="30000" dirty="0">
                <a:latin typeface="Times New Roman" panose="02020603050405020304" pitchFamily="18" charset="0"/>
              </a:rPr>
              <a:t>*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</a:p>
          <a:p>
            <a:pPr lv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085F329-DD21-4A1D-B1DF-625E7FBC9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>
                <a:latin typeface="Times New Roman" panose="02020603050405020304" pitchFamily="18" charset="0"/>
              </a:rPr>
              <a:t>Lagrangian</a:t>
            </a:r>
            <a:r>
              <a:rPr lang="en-US" altLang="en-US" sz="4000" dirty="0">
                <a:latin typeface="Times New Roman" panose="02020603050405020304" pitchFamily="18" charset="0"/>
              </a:rPr>
              <a:t> Relaxation (max problem)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C7957D7-7273-4997-B5AA-86D552F93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For any 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λ≥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0,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is a relaxation of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Any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gives an upper bound of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are interested in the best 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 that z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gives the best upper bound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=min{z</a:t>
            </a:r>
            <a:r>
              <a:rPr lang="en-US" altLang="en-US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0}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referred to as the Lagrangian Dual</a:t>
            </a:r>
            <a:endParaRPr lang="el-G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8C7A90E4-1210-4A87-A593-15562696C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838908"/>
              </p:ext>
            </p:extLst>
          </p:nvPr>
        </p:nvGraphicFramePr>
        <p:xfrm>
          <a:off x="1119188" y="1497013"/>
          <a:ext cx="2479675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939600" progId="Equation.3">
                  <p:embed/>
                </p:oleObj>
              </mc:Choice>
              <mc:Fallback>
                <p:oleObj name="Equation" r:id="rId2" imgW="1206360" imgH="939600" progId="Equation.3">
                  <p:embed/>
                  <p:pic>
                    <p:nvPicPr>
                      <p:cNvPr id="95236" name="Object 4">
                        <a:extLst>
                          <a:ext uri="{FF2B5EF4-FFF2-40B4-BE49-F238E27FC236}">
                            <a16:creationId xmlns:a16="http://schemas.microsoft.com/office/drawing/2014/main" id="{8C7A90E4-1210-4A87-A593-15562696C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497013"/>
                        <a:ext cx="2479675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>
            <a:extLst>
              <a:ext uri="{FF2B5EF4-FFF2-40B4-BE49-F238E27FC236}">
                <a16:creationId xmlns:a16="http://schemas.microsoft.com/office/drawing/2014/main" id="{6DF2C0FA-6739-4D4A-BBD0-B4FA2BB03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8" y="1531938"/>
          <a:ext cx="38877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698400" progId="Equation.3">
                  <p:embed/>
                </p:oleObj>
              </mc:Choice>
              <mc:Fallback>
                <p:oleObj name="Equation" r:id="rId4" imgW="1892160" imgH="698400" progId="Equation.3">
                  <p:embed/>
                  <p:pic>
                    <p:nvPicPr>
                      <p:cNvPr id="95237" name="Object 5">
                        <a:extLst>
                          <a:ext uri="{FF2B5EF4-FFF2-40B4-BE49-F238E27FC236}">
                            <a16:creationId xmlns:a16="http://schemas.microsoft.com/office/drawing/2014/main" id="{6DF2C0FA-6739-4D4A-BBD0-B4FA2BB03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531938"/>
                        <a:ext cx="38877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B8F74FC-8BA5-4AA2-8C4A-B944399E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Lagrangian Relaxation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2B5572-D7DC-4F15-A9B1-A4D7B5BE8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Maximize 	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Subject to 	5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+8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≤12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Lagrangian relaxation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Maximize 	4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+9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+6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</a:rPr>
              <a:t>+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(12-</a:t>
            </a:r>
            <a:r>
              <a:rPr lang="en-US" altLang="en-US">
                <a:latin typeface="Times New Roman" panose="02020603050405020304" pitchFamily="18" charset="0"/>
              </a:rPr>
              <a:t>5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-8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-6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l-G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		Subject to 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binary variables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(0) = 19,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(0.5) = 15.5,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(1) = 13,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(1.5) = 18, Z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 = 24, ……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>
            <a:extLst>
              <a:ext uri="{FF2B5EF4-FFF2-40B4-BE49-F238E27FC236}">
                <a16:creationId xmlns:a16="http://schemas.microsoft.com/office/drawing/2014/main" id="{8771DCB6-757C-4017-8FAE-ABCFC33FD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An Example:  Constrained Shortest Paths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41C0A51-B77B-48B5-A09C-818D20708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27950" cy="1676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Given:  a network G = (N,A)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ij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	cost for arc (</a:t>
            </a:r>
            <a:r>
              <a:rPr lang="en-US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t</a:t>
            </a:r>
            <a:r>
              <a:rPr lang="en-US" altLang="en-US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ij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		traversal time for arc (</a:t>
            </a:r>
            <a:r>
              <a:rPr lang="en-US" altLang="en-US" dirty="0" err="1">
                <a:solidFill>
                  <a:schemeClr val="tx1"/>
                </a:solidFill>
                <a:ea typeface="ＭＳ Ｐゴシック" panose="020B0600070205080204" pitchFamily="34" charset="-128"/>
              </a:rPr>
              <a:t>i,j</a:t>
            </a:r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en-US" sz="3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06B2099B-96CA-FC52-C531-DBFC2B21F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955715"/>
            <a:ext cx="4803729" cy="328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6D4302-B846-A53B-F43A-BB209878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245225"/>
            <a:ext cx="8484758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FAFABE6-2B59-4D39-8AA0-4EA64FF6B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61912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Example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1BCDFF7E-0040-45FF-88CE-CE0FE624622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257800" cy="3309938"/>
            <a:chOff x="1524000" y="2057400"/>
            <a:chExt cx="5257800" cy="3309938"/>
          </a:xfrm>
        </p:grpSpPr>
        <p:sp>
          <p:nvSpPr>
            <p:cNvPr id="17419" name="Rectangle 46">
              <a:extLst>
                <a:ext uri="{FF2B5EF4-FFF2-40B4-BE49-F238E27FC236}">
                  <a16:creationId xmlns:a16="http://schemas.microsoft.com/office/drawing/2014/main" id="{CAF16387-89B0-4E6F-A240-A70E2BB1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0" name="Rectangle 48">
              <a:extLst>
                <a:ext uri="{FF2B5EF4-FFF2-40B4-BE49-F238E27FC236}">
                  <a16:creationId xmlns:a16="http://schemas.microsoft.com/office/drawing/2014/main" id="{4C17FF6F-7B93-4ED4-AFE6-C5C0F126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1" name="Rectangle 55">
              <a:extLst>
                <a:ext uri="{FF2B5EF4-FFF2-40B4-BE49-F238E27FC236}">
                  <a16:creationId xmlns:a16="http://schemas.microsoft.com/office/drawing/2014/main" id="{34D03729-79FB-4222-8E3F-18D8A018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2" name="Rectangle 61">
              <a:extLst>
                <a:ext uri="{FF2B5EF4-FFF2-40B4-BE49-F238E27FC236}">
                  <a16:creationId xmlns:a16="http://schemas.microsoft.com/office/drawing/2014/main" id="{1C936CBD-D909-4944-B523-97FF9BEAD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3" name="Rectangle 62">
              <a:extLst>
                <a:ext uri="{FF2B5EF4-FFF2-40B4-BE49-F238E27FC236}">
                  <a16:creationId xmlns:a16="http://schemas.microsoft.com/office/drawing/2014/main" id="{BE9CD574-F5B4-496C-B4CF-35FBC5F2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10</a:t>
              </a:r>
              <a:endParaRPr lang="en-US" altLang="en-US"/>
            </a:p>
          </p:txBody>
        </p:sp>
        <p:sp>
          <p:nvSpPr>
            <p:cNvPr id="17424" name="Rectangle 63">
              <a:extLst>
                <a:ext uri="{FF2B5EF4-FFF2-40B4-BE49-F238E27FC236}">
                  <a16:creationId xmlns:a16="http://schemas.microsoft.com/office/drawing/2014/main" id="{DA22B0B4-FFEA-45D9-A911-A7CE7836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5" name="Rectangle 64">
              <a:extLst>
                <a:ext uri="{FF2B5EF4-FFF2-40B4-BE49-F238E27FC236}">
                  <a16:creationId xmlns:a16="http://schemas.microsoft.com/office/drawing/2014/main" id="{6B106685-9627-4178-87B2-9066B757C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7426" name="Rectangle 65">
              <a:extLst>
                <a:ext uri="{FF2B5EF4-FFF2-40B4-BE49-F238E27FC236}">
                  <a16:creationId xmlns:a16="http://schemas.microsoft.com/office/drawing/2014/main" id="{9CCFDDF0-AD33-4E16-A315-58AFCB495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7" name="Rectangle 66">
              <a:extLst>
                <a:ext uri="{FF2B5EF4-FFF2-40B4-BE49-F238E27FC236}">
                  <a16:creationId xmlns:a16="http://schemas.microsoft.com/office/drawing/2014/main" id="{37B2E2F4-DAC3-4433-A0DE-B6BB0D91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27432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17428" name="Rectangle 67">
              <a:extLst>
                <a:ext uri="{FF2B5EF4-FFF2-40B4-BE49-F238E27FC236}">
                  <a16:creationId xmlns:a16="http://schemas.microsoft.com/office/drawing/2014/main" id="{FFDA6381-0AC7-4F82-A95C-EB3AE1E56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9" name="Rectangle 68">
              <a:extLst>
                <a:ext uri="{FF2B5EF4-FFF2-40B4-BE49-F238E27FC236}">
                  <a16:creationId xmlns:a16="http://schemas.microsoft.com/office/drawing/2014/main" id="{154E4F7A-8306-4A36-8AD8-55C6B91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8194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$2,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0" name="Rectangle 69">
              <a:extLst>
                <a:ext uri="{FF2B5EF4-FFF2-40B4-BE49-F238E27FC236}">
                  <a16:creationId xmlns:a16="http://schemas.microsoft.com/office/drawing/2014/main" id="{0A33A9E4-6E97-41D3-8768-304B76943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1" name="Rectangle 70">
              <a:extLst>
                <a:ext uri="{FF2B5EF4-FFF2-40B4-BE49-F238E27FC236}">
                  <a16:creationId xmlns:a16="http://schemas.microsoft.com/office/drawing/2014/main" id="{34F6083C-C57E-4947-AB3E-4AD556BF4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$10,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2" name="Rectangle 72">
              <a:extLst>
                <a:ext uri="{FF2B5EF4-FFF2-40B4-BE49-F238E27FC236}">
                  <a16:creationId xmlns:a16="http://schemas.microsoft.com/office/drawing/2014/main" id="{89451D8B-6B76-4B2C-BC5C-48C1DF9F2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0643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$12,</a:t>
              </a:r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7433" name="Rectangle 73">
              <a:extLst>
                <a:ext uri="{FF2B5EF4-FFF2-40B4-BE49-F238E27FC236}">
                  <a16:creationId xmlns:a16="http://schemas.microsoft.com/office/drawing/2014/main" id="{6B715D24-43D8-4F52-8452-23BE6847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4" name="Rectangle 74">
              <a:extLst>
                <a:ext uri="{FF2B5EF4-FFF2-40B4-BE49-F238E27FC236}">
                  <a16:creationId xmlns:a16="http://schemas.microsoft.com/office/drawing/2014/main" id="{7074F0F3-94E0-4C91-B766-3BEF0823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8" y="43434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$2,</a:t>
              </a:r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7435" name="Rectangle 75">
              <a:extLst>
                <a:ext uri="{FF2B5EF4-FFF2-40B4-BE49-F238E27FC236}">
                  <a16:creationId xmlns:a16="http://schemas.microsoft.com/office/drawing/2014/main" id="{A9562571-B096-4085-8D6F-0EB17B4F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6" name="Rectangle 76">
              <a:extLst>
                <a:ext uri="{FF2B5EF4-FFF2-40B4-BE49-F238E27FC236}">
                  <a16:creationId xmlns:a16="http://schemas.microsoft.com/office/drawing/2014/main" id="{714380A4-A575-4EA1-BB41-26E531CFF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5" y="3475038"/>
              <a:ext cx="5492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$1,</a:t>
              </a:r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7437" name="Rectangle 77">
              <a:extLst>
                <a:ext uri="{FF2B5EF4-FFF2-40B4-BE49-F238E27FC236}">
                  <a16:creationId xmlns:a16="http://schemas.microsoft.com/office/drawing/2014/main" id="{24BB4B78-66BB-4777-AFB6-40EBCF0E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8" name="Rectangle 78">
              <a:extLst>
                <a:ext uri="{FF2B5EF4-FFF2-40B4-BE49-F238E27FC236}">
                  <a16:creationId xmlns:a16="http://schemas.microsoft.com/office/drawing/2014/main" id="{7A8BF7F3-F068-4049-B448-333FDF29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3" y="3429000"/>
              <a:ext cx="70643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$10,</a:t>
              </a:r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7439" name="Rectangle 79">
              <a:extLst>
                <a:ext uri="{FF2B5EF4-FFF2-40B4-BE49-F238E27FC236}">
                  <a16:creationId xmlns:a16="http://schemas.microsoft.com/office/drawing/2014/main" id="{5F14ABB7-2055-42F2-8BF9-5A53A3989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0" name="Rectangle 80">
              <a:extLst>
                <a:ext uri="{FF2B5EF4-FFF2-40B4-BE49-F238E27FC236}">
                  <a16:creationId xmlns:a16="http://schemas.microsoft.com/office/drawing/2014/main" id="{4780E61B-4E06-483E-B2EA-27BAC6E4F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10000"/>
              <a:ext cx="5492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</a:rPr>
                <a:t>$5,</a:t>
              </a:r>
              <a:r>
                <a:rPr lang="en-US" altLang="en-US" sz="2200">
                  <a:solidFill>
                    <a:srgbClr val="FF0000"/>
                  </a:solidFill>
                </a:rPr>
                <a:t>7</a:t>
              </a:r>
              <a:endParaRPr lang="en-US" altLang="en-US"/>
            </a:p>
          </p:txBody>
        </p:sp>
        <p:sp>
          <p:nvSpPr>
            <p:cNvPr id="17441" name="Rectangle 71">
              <a:extLst>
                <a:ext uri="{FF2B5EF4-FFF2-40B4-BE49-F238E27FC236}">
                  <a16:creationId xmlns:a16="http://schemas.microsoft.com/office/drawing/2014/main" id="{D9BC5453-E35B-4066-BBC2-FDFE79C41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2" name="Rectangle 96">
              <a:extLst>
                <a:ext uri="{FF2B5EF4-FFF2-40B4-BE49-F238E27FC236}">
                  <a16:creationId xmlns:a16="http://schemas.microsoft.com/office/drawing/2014/main" id="{292834D7-B8D1-4572-BA17-673C1815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43" name="Oval 4">
              <a:extLst>
                <a:ext uri="{FF2B5EF4-FFF2-40B4-BE49-F238E27FC236}">
                  <a16:creationId xmlns:a16="http://schemas.microsoft.com/office/drawing/2014/main" id="{99495004-4F97-47C5-933E-B03EC1EA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7444" name="Oval 5">
              <a:extLst>
                <a:ext uri="{FF2B5EF4-FFF2-40B4-BE49-F238E27FC236}">
                  <a16:creationId xmlns:a16="http://schemas.microsoft.com/office/drawing/2014/main" id="{65ABD8E1-BCA3-41E6-A53C-34ACAD7F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7445" name="Oval 6">
              <a:extLst>
                <a:ext uri="{FF2B5EF4-FFF2-40B4-BE49-F238E27FC236}">
                  <a16:creationId xmlns:a16="http://schemas.microsoft.com/office/drawing/2014/main" id="{085A5DE0-C845-4C22-8D31-B063F87A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7446" name="Oval 7">
              <a:extLst>
                <a:ext uri="{FF2B5EF4-FFF2-40B4-BE49-F238E27FC236}">
                  <a16:creationId xmlns:a16="http://schemas.microsoft.com/office/drawing/2014/main" id="{044E8BAE-46E7-44BC-B468-E92A6916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7447" name="Oval 8">
              <a:extLst>
                <a:ext uri="{FF2B5EF4-FFF2-40B4-BE49-F238E27FC236}">
                  <a16:creationId xmlns:a16="http://schemas.microsoft.com/office/drawing/2014/main" id="{A6E2B850-29A9-4BCF-887B-54CFC1A1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7448" name="Oval 9">
              <a:extLst>
                <a:ext uri="{FF2B5EF4-FFF2-40B4-BE49-F238E27FC236}">
                  <a16:creationId xmlns:a16="http://schemas.microsoft.com/office/drawing/2014/main" id="{E14D0395-8371-41A4-BAC9-87F2B9AA6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17449" name="Line 10">
              <a:extLst>
                <a:ext uri="{FF2B5EF4-FFF2-40B4-BE49-F238E27FC236}">
                  <a16:creationId xmlns:a16="http://schemas.microsoft.com/office/drawing/2014/main" id="{5D95ED5A-EBE0-4B07-8D4D-6451B5802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0" name="Line 11">
              <a:extLst>
                <a:ext uri="{FF2B5EF4-FFF2-40B4-BE49-F238E27FC236}">
                  <a16:creationId xmlns:a16="http://schemas.microsoft.com/office/drawing/2014/main" id="{05C2227E-9CD3-49A8-AAAC-312CEB4DB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1" name="Line 12">
              <a:extLst>
                <a:ext uri="{FF2B5EF4-FFF2-40B4-BE49-F238E27FC236}">
                  <a16:creationId xmlns:a16="http://schemas.microsoft.com/office/drawing/2014/main" id="{84451050-3399-4B1C-A99E-8CE553A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2" name="Line 13">
              <a:extLst>
                <a:ext uri="{FF2B5EF4-FFF2-40B4-BE49-F238E27FC236}">
                  <a16:creationId xmlns:a16="http://schemas.microsoft.com/office/drawing/2014/main" id="{96824906-5438-4110-9A3A-F8DF6C441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3" name="Line 14">
              <a:extLst>
                <a:ext uri="{FF2B5EF4-FFF2-40B4-BE49-F238E27FC236}">
                  <a16:creationId xmlns:a16="http://schemas.microsoft.com/office/drawing/2014/main" id="{287F3FEE-C520-458D-B9DB-396EAEB82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4" name="Line 15">
              <a:extLst>
                <a:ext uri="{FF2B5EF4-FFF2-40B4-BE49-F238E27FC236}">
                  <a16:creationId xmlns:a16="http://schemas.microsoft.com/office/drawing/2014/main" id="{6E6CF68F-4B33-4D02-ADBE-3A1A327A5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5" name="Line 16">
              <a:extLst>
                <a:ext uri="{FF2B5EF4-FFF2-40B4-BE49-F238E27FC236}">
                  <a16:creationId xmlns:a16="http://schemas.microsoft.com/office/drawing/2014/main" id="{C809D82F-6B64-40DF-A13A-09ACAE39E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6" name="Line 17">
              <a:extLst>
                <a:ext uri="{FF2B5EF4-FFF2-40B4-BE49-F238E27FC236}">
                  <a16:creationId xmlns:a16="http://schemas.microsoft.com/office/drawing/2014/main" id="{788CFBD0-9BFF-4B94-B97D-FE896F6B4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7" name="Line 18">
              <a:extLst>
                <a:ext uri="{FF2B5EF4-FFF2-40B4-BE49-F238E27FC236}">
                  <a16:creationId xmlns:a16="http://schemas.microsoft.com/office/drawing/2014/main" id="{3284FD98-D39E-422F-8D6B-143621F50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458" name="Line 19">
              <a:extLst>
                <a:ext uri="{FF2B5EF4-FFF2-40B4-BE49-F238E27FC236}">
                  <a16:creationId xmlns:a16="http://schemas.microsoft.com/office/drawing/2014/main" id="{3176E59E-05A0-40ED-AC87-058242B31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17413" name="Text Box 101">
            <a:extLst>
              <a:ext uri="{FF2B5EF4-FFF2-40B4-BE49-F238E27FC236}">
                <a16:creationId xmlns:a16="http://schemas.microsoft.com/office/drawing/2014/main" id="{31DD27DB-F0FD-42DA-957A-EC62F3B9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91568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Find the shortest path (measured by 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ij</a:t>
            </a:r>
            <a:r>
              <a:rPr lang="en-US" altLang="en-US" dirty="0"/>
              <a:t>) from node 1 to node 6 with a transit time (measured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ij</a:t>
            </a:r>
            <a:r>
              <a:rPr lang="en-US" altLang="en-US" dirty="0"/>
              <a:t>) at most 10</a:t>
            </a:r>
          </a:p>
        </p:txBody>
      </p:sp>
      <p:grpSp>
        <p:nvGrpSpPr>
          <p:cNvPr id="3" name="Group 49">
            <a:extLst>
              <a:ext uri="{FF2B5EF4-FFF2-40B4-BE49-F238E27FC236}">
                <a16:creationId xmlns:a16="http://schemas.microsoft.com/office/drawing/2014/main" id="{2CF91AC4-14B5-4BBF-AC1D-F16C9FBE793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12925"/>
            <a:ext cx="2438400" cy="625475"/>
            <a:chOff x="6324600" y="1812925"/>
            <a:chExt cx="2438400" cy="625475"/>
          </a:xfrm>
        </p:grpSpPr>
        <p:sp>
          <p:nvSpPr>
            <p:cNvPr id="17415" name="Rectangle 102">
              <a:extLst>
                <a:ext uri="{FF2B5EF4-FFF2-40B4-BE49-F238E27FC236}">
                  <a16:creationId xmlns:a16="http://schemas.microsoft.com/office/drawing/2014/main" id="{832846D8-4C13-405A-98A2-8125B6A82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1812925"/>
              <a:ext cx="7032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$c</a:t>
              </a:r>
              <a:r>
                <a:rPr lang="en-US" altLang="en-US" sz="2000" baseline="-25000">
                  <a:solidFill>
                    <a:srgbClr val="000000"/>
                  </a:solidFill>
                </a:rPr>
                <a:t>ij</a:t>
              </a:r>
              <a:r>
                <a:rPr lang="en-US" altLang="en-US" sz="2000">
                  <a:solidFill>
                    <a:srgbClr val="000000"/>
                  </a:solidFill>
                </a:rPr>
                <a:t>, </a:t>
              </a:r>
              <a:r>
                <a:rPr lang="en-US" altLang="en-US" sz="2000">
                  <a:solidFill>
                    <a:srgbClr val="FF0000"/>
                  </a:solidFill>
                </a:rPr>
                <a:t>t</a:t>
              </a:r>
              <a:r>
                <a:rPr lang="en-US" altLang="en-US" sz="2000" baseline="-25000">
                  <a:solidFill>
                    <a:srgbClr val="FF0000"/>
                  </a:solidFill>
                </a:rPr>
                <a:t>ij</a:t>
              </a:r>
              <a:endParaRPr lang="en-US" altLang="en-US" sz="2000"/>
            </a:p>
          </p:txBody>
        </p:sp>
        <p:sp>
          <p:nvSpPr>
            <p:cNvPr id="17416" name="Oval 103">
              <a:extLst>
                <a:ext uri="{FF2B5EF4-FFF2-40B4-BE49-F238E27FC236}">
                  <a16:creationId xmlns:a16="http://schemas.microsoft.com/office/drawing/2014/main" id="{C705FA92-DFCD-498D-8137-57DD5A65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1981200"/>
              <a:ext cx="457200" cy="4572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i</a:t>
              </a:r>
            </a:p>
          </p:txBody>
        </p:sp>
        <p:sp>
          <p:nvSpPr>
            <p:cNvPr id="17417" name="Oval 104">
              <a:extLst>
                <a:ext uri="{FF2B5EF4-FFF2-40B4-BE49-F238E27FC236}">
                  <a16:creationId xmlns:a16="http://schemas.microsoft.com/office/drawing/2014/main" id="{CF743B4A-77C1-44C9-93F3-228F51D6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1981200"/>
              <a:ext cx="457200" cy="4572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/>
                <a:t>j</a:t>
              </a:r>
            </a:p>
          </p:txBody>
        </p:sp>
        <p:sp>
          <p:nvSpPr>
            <p:cNvPr id="17418" name="Line 105">
              <a:extLst>
                <a:ext uri="{FF2B5EF4-FFF2-40B4-BE49-F238E27FC236}">
                  <a16:creationId xmlns:a16="http://schemas.microsoft.com/office/drawing/2014/main" id="{320F6642-FC69-4017-9F2F-C3755FFAD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22098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5">
            <a:extLst>
              <a:ext uri="{FF2B5EF4-FFF2-40B4-BE49-F238E27FC236}">
                <a16:creationId xmlns:a16="http://schemas.microsoft.com/office/drawing/2014/main" id="{B397B41A-A83C-4B1F-814B-77B74D5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6569F-B6A4-4D17-8EC6-30DE18EBC366}" type="slidenum">
              <a:rPr lang="en-US" altLang="en-US" sz="1600"/>
              <a:pPr/>
              <a:t>19</a:t>
            </a:fld>
            <a:endParaRPr lang="en-US" altLang="en-US" sz="1600"/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04DE70C4-5FAD-4B76-84FF-63F8292AC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Shortest Paths with Transit Time Restrictions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06237C9A-EA99-41E5-AA69-5F4C3EC8FB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990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8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Lagrangian</a:t>
            </a:r>
            <a:r>
              <a:rPr lang="en-US" altLang="en-US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relaxation:</a:t>
            </a:r>
            <a:r>
              <a:rPr lang="en-US" altLang="en-US" sz="2800" dirty="0">
                <a:ea typeface="ＭＳ Ｐゴシック" panose="020B0600070205080204" pitchFamily="34" charset="-128"/>
              </a:rPr>
              <a:t> Penalize violation of some constraints in the objective function, and remove those constraints from formulation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3563" name="Rectangle 78">
            <a:extLst>
              <a:ext uri="{FF2B5EF4-FFF2-40B4-BE49-F238E27FC236}">
                <a16:creationId xmlns:a16="http://schemas.microsoft.com/office/drawing/2014/main" id="{75BDC63A-D463-471F-B2E7-C51EF316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019800"/>
            <a:ext cx="4343400" cy="6096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Note:  z*(λ) ≤ z*     ∀λ ≥ 0</a:t>
            </a:r>
          </a:p>
        </p:txBody>
      </p:sp>
      <p:pic>
        <p:nvPicPr>
          <p:cNvPr id="5" name="Picture 4" descr="Text, letter">
            <a:extLst>
              <a:ext uri="{FF2B5EF4-FFF2-40B4-BE49-F238E27FC236}">
                <a16:creationId xmlns:a16="http://schemas.microsoft.com/office/drawing/2014/main" id="{1EC9188D-82D1-89C3-9378-3696FD87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91" y="2804960"/>
            <a:ext cx="6016218" cy="252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2D7D-4116-42D5-999C-4A163A7B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E4BF-EBCB-4027-AEEF-77CED0D9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Review of </a:t>
            </a:r>
            <a:r>
              <a:rPr lang="en-HK" sz="2800" dirty="0"/>
              <a:t>computational complexity</a:t>
            </a:r>
          </a:p>
          <a:p>
            <a:pPr lvl="1"/>
            <a:r>
              <a:rPr lang="en-HK" sz="2400" dirty="0"/>
              <a:t>Concepts of NP-complete</a:t>
            </a:r>
          </a:p>
          <a:p>
            <a:pPr lvl="1"/>
            <a:r>
              <a:rPr lang="en-HK" sz="2400" dirty="0"/>
              <a:t>Proof of NP-completeness</a:t>
            </a:r>
          </a:p>
          <a:p>
            <a:r>
              <a:rPr lang="en-HK" sz="2800" dirty="0"/>
              <a:t>Methods for handling NP-hard problems</a:t>
            </a:r>
          </a:p>
          <a:p>
            <a:pPr lvl="1"/>
            <a:r>
              <a:rPr lang="en-HK" sz="2400" dirty="0"/>
              <a:t>Dynamic program in pseudo-polynomial time</a:t>
            </a:r>
          </a:p>
          <a:p>
            <a:pPr lvl="1"/>
            <a:r>
              <a:rPr lang="en-HK" sz="2400" dirty="0"/>
              <a:t>Approximation </a:t>
            </a:r>
          </a:p>
          <a:p>
            <a:pPr lvl="1"/>
            <a:r>
              <a:rPr lang="en-HK" sz="2400" dirty="0"/>
              <a:t>Relaxation </a:t>
            </a:r>
          </a:p>
        </p:txBody>
      </p:sp>
    </p:spTree>
    <p:extLst>
      <p:ext uri="{BB962C8B-B14F-4D97-AF65-F5344CB8AC3E}">
        <p14:creationId xmlns:p14="http://schemas.microsoft.com/office/powerpoint/2010/main" val="301080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E09BAE1-C693-4C75-8342-641B211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2319CEE-C91E-4E62-B255-FB6C093F1F60}" type="slidenum">
              <a:rPr lang="en-US" altLang="en-US" sz="1600"/>
              <a:pPr/>
              <a:t>20</a:t>
            </a:fld>
            <a:endParaRPr lang="en-US" altLang="en-US" sz="16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7B5CA9E-02BE-4130-BFB6-425BF62C7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What is the effect of varying λ?</a:t>
            </a:r>
          </a:p>
        </p:txBody>
      </p:sp>
      <p:sp>
        <p:nvSpPr>
          <p:cNvPr id="25635" name="Rectangle 78">
            <a:extLst>
              <a:ext uri="{FF2B5EF4-FFF2-40B4-BE49-F238E27FC236}">
                <a16:creationId xmlns:a16="http://schemas.microsoft.com/office/drawing/2014/main" id="{138049AE-E39E-4404-A1A2-D3C381DC8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1:  λ = 0   </a:t>
            </a:r>
          </a:p>
        </p:txBody>
      </p:sp>
      <p:grpSp>
        <p:nvGrpSpPr>
          <p:cNvPr id="2" name="Group 98">
            <a:extLst>
              <a:ext uri="{FF2B5EF4-FFF2-40B4-BE49-F238E27FC236}">
                <a16:creationId xmlns:a16="http://schemas.microsoft.com/office/drawing/2014/main" id="{28C3924B-EB05-4F38-8FA1-0219FF14769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057400"/>
            <a:ext cx="5257800" cy="3309938"/>
            <a:chOff x="609600" y="2057400"/>
            <a:chExt cx="5257800" cy="3309938"/>
          </a:xfrm>
        </p:grpSpPr>
        <p:sp>
          <p:nvSpPr>
            <p:cNvPr id="19517" name="Rectangle 44">
              <a:extLst>
                <a:ext uri="{FF2B5EF4-FFF2-40B4-BE49-F238E27FC236}">
                  <a16:creationId xmlns:a16="http://schemas.microsoft.com/office/drawing/2014/main" id="{D5A4ADB7-BFAD-4B02-B773-EBDFDD8B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8" name="Rectangle 45">
              <a:extLst>
                <a:ext uri="{FF2B5EF4-FFF2-40B4-BE49-F238E27FC236}">
                  <a16:creationId xmlns:a16="http://schemas.microsoft.com/office/drawing/2014/main" id="{6F227BFC-D448-4BF2-98A2-608627B9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8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19" name="Rectangle 46">
              <a:extLst>
                <a:ext uri="{FF2B5EF4-FFF2-40B4-BE49-F238E27FC236}">
                  <a16:creationId xmlns:a16="http://schemas.microsoft.com/office/drawing/2014/main" id="{AB2166BB-C652-45D2-8B95-D602573B0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0" name="Rectangle 47">
              <a:extLst>
                <a:ext uri="{FF2B5EF4-FFF2-40B4-BE49-F238E27FC236}">
                  <a16:creationId xmlns:a16="http://schemas.microsoft.com/office/drawing/2014/main" id="{0C2D6E5B-BE00-4A61-8C21-1B30E20E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1" name="Rectangle 48">
              <a:extLst>
                <a:ext uri="{FF2B5EF4-FFF2-40B4-BE49-F238E27FC236}">
                  <a16:creationId xmlns:a16="http://schemas.microsoft.com/office/drawing/2014/main" id="{02998E09-51D5-4F16-9771-B1E0A1BC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819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22" name="Rectangle 49">
              <a:extLst>
                <a:ext uri="{FF2B5EF4-FFF2-40B4-BE49-F238E27FC236}">
                  <a16:creationId xmlns:a16="http://schemas.microsoft.com/office/drawing/2014/main" id="{2AE41E0B-5CB3-4547-AFAC-07A295537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1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3" name="Rectangle 51">
              <a:extLst>
                <a:ext uri="{FF2B5EF4-FFF2-40B4-BE49-F238E27FC236}">
                  <a16:creationId xmlns:a16="http://schemas.microsoft.com/office/drawing/2014/main" id="{5FDE4E26-C4EE-4980-9772-1A3008FA0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50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4" name="Rectangle 53">
              <a:extLst>
                <a:ext uri="{FF2B5EF4-FFF2-40B4-BE49-F238E27FC236}">
                  <a16:creationId xmlns:a16="http://schemas.microsoft.com/office/drawing/2014/main" id="{24200A87-B675-4C36-A19C-79FBC94C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5" name="Rectangle 55">
              <a:extLst>
                <a:ext uri="{FF2B5EF4-FFF2-40B4-BE49-F238E27FC236}">
                  <a16:creationId xmlns:a16="http://schemas.microsoft.com/office/drawing/2014/main" id="{C53555E5-1ACD-4A08-AF38-A15A2009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6" name="Rectangle 58">
              <a:extLst>
                <a:ext uri="{FF2B5EF4-FFF2-40B4-BE49-F238E27FC236}">
                  <a16:creationId xmlns:a16="http://schemas.microsoft.com/office/drawing/2014/main" id="{21A0F31C-DEA8-4DAB-8983-7653956C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3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7" name="Rectangle 60">
              <a:extLst>
                <a:ext uri="{FF2B5EF4-FFF2-40B4-BE49-F238E27FC236}">
                  <a16:creationId xmlns:a16="http://schemas.microsoft.com/office/drawing/2014/main" id="{F96CA545-4FFE-4057-8103-3E6DC7EF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4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8" name="Rectangle 62">
              <a:extLst>
                <a:ext uri="{FF2B5EF4-FFF2-40B4-BE49-F238E27FC236}">
                  <a16:creationId xmlns:a16="http://schemas.microsoft.com/office/drawing/2014/main" id="{7CC626A3-455D-4DBA-898C-53722AAE3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29" name="Rectangle 64">
              <a:extLst>
                <a:ext uri="{FF2B5EF4-FFF2-40B4-BE49-F238E27FC236}">
                  <a16:creationId xmlns:a16="http://schemas.microsoft.com/office/drawing/2014/main" id="{09CAB491-5A0F-412B-B360-66288292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0" name="Rectangle 66">
              <a:extLst>
                <a:ext uri="{FF2B5EF4-FFF2-40B4-BE49-F238E27FC236}">
                  <a16:creationId xmlns:a16="http://schemas.microsoft.com/office/drawing/2014/main" id="{129DED93-E53A-4C0F-AA61-64C769CF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7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1" name="Rectangle 67">
              <a:extLst>
                <a:ext uri="{FF2B5EF4-FFF2-40B4-BE49-F238E27FC236}">
                  <a16:creationId xmlns:a16="http://schemas.microsoft.com/office/drawing/2014/main" id="{88792F4F-84CF-43FE-AD06-E83531061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2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532" name="Oval 68">
              <a:extLst>
                <a:ext uri="{FF2B5EF4-FFF2-40B4-BE49-F238E27FC236}">
                  <a16:creationId xmlns:a16="http://schemas.microsoft.com/office/drawing/2014/main" id="{E47D6BBA-7B4C-424C-8F95-761077A3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1</a:t>
              </a:r>
            </a:p>
          </p:txBody>
        </p:sp>
        <p:sp>
          <p:nvSpPr>
            <p:cNvPr id="19533" name="Oval 69">
              <a:extLst>
                <a:ext uri="{FF2B5EF4-FFF2-40B4-BE49-F238E27FC236}">
                  <a16:creationId xmlns:a16="http://schemas.microsoft.com/office/drawing/2014/main" id="{62AD8983-1518-4EDA-8016-6775B35CE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9534" name="Oval 70">
              <a:extLst>
                <a:ext uri="{FF2B5EF4-FFF2-40B4-BE49-F238E27FC236}">
                  <a16:creationId xmlns:a16="http://schemas.microsoft.com/office/drawing/2014/main" id="{464A236F-5477-4D04-8BC4-BEE01940F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4</a:t>
              </a:r>
            </a:p>
          </p:txBody>
        </p:sp>
        <p:sp>
          <p:nvSpPr>
            <p:cNvPr id="19535" name="Oval 71">
              <a:extLst>
                <a:ext uri="{FF2B5EF4-FFF2-40B4-BE49-F238E27FC236}">
                  <a16:creationId xmlns:a16="http://schemas.microsoft.com/office/drawing/2014/main" id="{C01FA8D5-E3B5-4873-9003-E0E00CF13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19536" name="Oval 72">
              <a:extLst>
                <a:ext uri="{FF2B5EF4-FFF2-40B4-BE49-F238E27FC236}">
                  <a16:creationId xmlns:a16="http://schemas.microsoft.com/office/drawing/2014/main" id="{763C7565-DD9E-4203-A683-5D60808A0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3</a:t>
              </a:r>
            </a:p>
          </p:txBody>
        </p:sp>
        <p:sp>
          <p:nvSpPr>
            <p:cNvPr id="19537" name="Oval 73">
              <a:extLst>
                <a:ext uri="{FF2B5EF4-FFF2-40B4-BE49-F238E27FC236}">
                  <a16:creationId xmlns:a16="http://schemas.microsoft.com/office/drawing/2014/main" id="{E0BB17C2-5BF7-4D22-91A2-3A079FD1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6</a:t>
              </a:r>
            </a:p>
          </p:txBody>
        </p:sp>
        <p:sp>
          <p:nvSpPr>
            <p:cNvPr id="19538" name="Line 74">
              <a:extLst>
                <a:ext uri="{FF2B5EF4-FFF2-40B4-BE49-F238E27FC236}">
                  <a16:creationId xmlns:a16="http://schemas.microsoft.com/office/drawing/2014/main" id="{B5A5D810-C987-407E-9179-352800D2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39" name="Line 75">
              <a:extLst>
                <a:ext uri="{FF2B5EF4-FFF2-40B4-BE49-F238E27FC236}">
                  <a16:creationId xmlns:a16="http://schemas.microsoft.com/office/drawing/2014/main" id="{97E92C2C-D1F6-43EA-81DA-271EC059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0" name="Line 76">
              <a:extLst>
                <a:ext uri="{FF2B5EF4-FFF2-40B4-BE49-F238E27FC236}">
                  <a16:creationId xmlns:a16="http://schemas.microsoft.com/office/drawing/2014/main" id="{BCBB16B7-0E1F-4B42-B45B-0630B4828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1" name="Line 77">
              <a:extLst>
                <a:ext uri="{FF2B5EF4-FFF2-40B4-BE49-F238E27FC236}">
                  <a16:creationId xmlns:a16="http://schemas.microsoft.com/office/drawing/2014/main" id="{A24F0A38-D27F-476E-A491-71F11EE3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8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2" name="Line 78">
              <a:extLst>
                <a:ext uri="{FF2B5EF4-FFF2-40B4-BE49-F238E27FC236}">
                  <a16:creationId xmlns:a16="http://schemas.microsoft.com/office/drawing/2014/main" id="{14B2EF90-24C0-4B2D-98AF-8B1374C02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36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3" name="Line 79">
              <a:extLst>
                <a:ext uri="{FF2B5EF4-FFF2-40B4-BE49-F238E27FC236}">
                  <a16:creationId xmlns:a16="http://schemas.microsoft.com/office/drawing/2014/main" id="{A5DB0897-8A07-4FB8-97E7-7CD1257F4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4" name="Line 80">
              <a:extLst>
                <a:ext uri="{FF2B5EF4-FFF2-40B4-BE49-F238E27FC236}">
                  <a16:creationId xmlns:a16="http://schemas.microsoft.com/office/drawing/2014/main" id="{09B02785-111F-4325-8C1E-EA06A6671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5" name="Line 81">
              <a:extLst>
                <a:ext uri="{FF2B5EF4-FFF2-40B4-BE49-F238E27FC236}">
                  <a16:creationId xmlns:a16="http://schemas.microsoft.com/office/drawing/2014/main" id="{F7AB4DBA-484B-47FC-BE9A-61EAB2EE3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6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6" name="Line 82">
              <a:extLst>
                <a:ext uri="{FF2B5EF4-FFF2-40B4-BE49-F238E27FC236}">
                  <a16:creationId xmlns:a16="http://schemas.microsoft.com/office/drawing/2014/main" id="{40CBA9ED-66D9-4ADC-8005-54CDDB960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7" name="Line 83">
              <a:extLst>
                <a:ext uri="{FF2B5EF4-FFF2-40B4-BE49-F238E27FC236}">
                  <a16:creationId xmlns:a16="http://schemas.microsoft.com/office/drawing/2014/main" id="{95952B48-C455-4AE4-84FA-CFFB49090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48" name="Rectangle 48">
              <a:extLst>
                <a:ext uri="{FF2B5EF4-FFF2-40B4-BE49-F238E27FC236}">
                  <a16:creationId xmlns:a16="http://schemas.microsoft.com/office/drawing/2014/main" id="{84476A4B-442A-4649-8ACB-E91A3F6F2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43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49" name="Rectangle 48">
              <a:extLst>
                <a:ext uri="{FF2B5EF4-FFF2-40B4-BE49-F238E27FC236}">
                  <a16:creationId xmlns:a16="http://schemas.microsoft.com/office/drawing/2014/main" id="{1EDB1D0C-C7FC-481C-B3ED-8A3DE74D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86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5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0" name="Rectangle 48">
              <a:extLst>
                <a:ext uri="{FF2B5EF4-FFF2-40B4-BE49-F238E27FC236}">
                  <a16:creationId xmlns:a16="http://schemas.microsoft.com/office/drawing/2014/main" id="{F79EDD8A-2B7E-4BB3-A768-5866C5C1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581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10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1" name="Rectangle 48">
              <a:extLst>
                <a:ext uri="{FF2B5EF4-FFF2-40B4-BE49-F238E27FC236}">
                  <a16:creationId xmlns:a16="http://schemas.microsoft.com/office/drawing/2014/main" id="{C1260235-52BE-4ED2-B40E-E1BF2934C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267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10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2" name="Rectangle 48">
              <a:extLst>
                <a:ext uri="{FF2B5EF4-FFF2-40B4-BE49-F238E27FC236}">
                  <a16:creationId xmlns:a16="http://schemas.microsoft.com/office/drawing/2014/main" id="{7462B00D-C7B4-4337-94B0-B57FF8D2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2098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3" name="Rectangle 48">
              <a:extLst>
                <a:ext uri="{FF2B5EF4-FFF2-40B4-BE49-F238E27FC236}">
                  <a16:creationId xmlns:a16="http://schemas.microsoft.com/office/drawing/2014/main" id="{7C3E16E7-279F-4A6E-815B-748D16937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743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4" name="Rectangle 48">
              <a:extLst>
                <a:ext uri="{FF2B5EF4-FFF2-40B4-BE49-F238E27FC236}">
                  <a16:creationId xmlns:a16="http://schemas.microsoft.com/office/drawing/2014/main" id="{E64A2F4F-824D-4072-9179-28AE62D0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581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5" name="Rectangle 48">
              <a:extLst>
                <a:ext uri="{FF2B5EF4-FFF2-40B4-BE49-F238E27FC236}">
                  <a16:creationId xmlns:a16="http://schemas.microsoft.com/office/drawing/2014/main" id="{2EEEA667-78CE-420A-AB99-23C48DE1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8194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9556" name="Rectangle 48">
              <a:extLst>
                <a:ext uri="{FF2B5EF4-FFF2-40B4-BE49-F238E27FC236}">
                  <a16:creationId xmlns:a16="http://schemas.microsoft.com/office/drawing/2014/main" id="{06DD50C4-FB42-4C29-AE86-1DA8857D3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02920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12</a:t>
              </a:r>
              <a:endParaRPr lang="en-US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6" name="Line 33">
            <a:extLst>
              <a:ext uri="{FF2B5EF4-FFF2-40B4-BE49-F238E27FC236}">
                <a16:creationId xmlns:a16="http://schemas.microsoft.com/office/drawing/2014/main" id="{32E7A6A8-A947-4A2D-94AC-12A6FC479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27325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7" name="Line 34">
            <a:extLst>
              <a:ext uri="{FF2B5EF4-FFF2-40B4-BE49-F238E27FC236}">
                <a16:creationId xmlns:a16="http://schemas.microsoft.com/office/drawing/2014/main" id="{2154C47D-DB1C-4CBD-90A2-323577CD4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908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8" name="Line 41">
            <a:extLst>
              <a:ext uri="{FF2B5EF4-FFF2-40B4-BE49-F238E27FC236}">
                <a16:creationId xmlns:a16="http://schemas.microsoft.com/office/drawing/2014/main" id="{51F8265B-EB97-478E-8DE4-47B67BC7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43200"/>
            <a:ext cx="9906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65" name="Rectangle 78">
            <a:extLst>
              <a:ext uri="{FF2B5EF4-FFF2-40B4-BE49-F238E27FC236}">
                <a16:creationId xmlns:a16="http://schemas.microsoft.com/office/drawing/2014/main" id="{28F80D92-BCEB-41F4-92A0-05AD7387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1-2-4-6      </a:t>
            </a:r>
          </a:p>
        </p:txBody>
      </p:sp>
      <p:sp>
        <p:nvSpPr>
          <p:cNvPr id="19466" name="Rectangle 78">
            <a:extLst>
              <a:ext uri="{FF2B5EF4-FFF2-40B4-BE49-F238E27FC236}">
                <a16:creationId xmlns:a16="http://schemas.microsoft.com/office/drawing/2014/main" id="{D0BFDFA2-D4AC-41CA-99D7-A9150A6B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3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50861E06-E71B-47A5-88E9-E09D5909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AC1EA723-8900-415D-A023-553C6857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19469" name="Rectangle 78">
            <a:extLst>
              <a:ext uri="{FF2B5EF4-FFF2-40B4-BE49-F238E27FC236}">
                <a16:creationId xmlns:a16="http://schemas.microsoft.com/office/drawing/2014/main" id="{EB9B481E-30B6-4DB6-8660-7E7F3CFB7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18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BF75334E-B00D-4CE1-ADA2-B963E961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grpSp>
        <p:nvGrpSpPr>
          <p:cNvPr id="3" name="Group 104">
            <a:extLst>
              <a:ext uri="{FF2B5EF4-FFF2-40B4-BE49-F238E27FC236}">
                <a16:creationId xmlns:a16="http://schemas.microsoft.com/office/drawing/2014/main" id="{058E17E8-36C2-49E4-AE1E-B7A5357E291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19477" name="Rectangle 46">
              <a:extLst>
                <a:ext uri="{FF2B5EF4-FFF2-40B4-BE49-F238E27FC236}">
                  <a16:creationId xmlns:a16="http://schemas.microsoft.com/office/drawing/2014/main" id="{5B54213E-01F2-4792-B116-22517AF41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78" name="Rectangle 48">
              <a:extLst>
                <a:ext uri="{FF2B5EF4-FFF2-40B4-BE49-F238E27FC236}">
                  <a16:creationId xmlns:a16="http://schemas.microsoft.com/office/drawing/2014/main" id="{2B94C75E-AD02-444B-B059-232333D5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79" name="Rectangle 55">
              <a:extLst>
                <a:ext uri="{FF2B5EF4-FFF2-40B4-BE49-F238E27FC236}">
                  <a16:creationId xmlns:a16="http://schemas.microsoft.com/office/drawing/2014/main" id="{125D5874-DC37-4D28-87A8-0E0EDEEC2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0" name="Rectangle 61">
              <a:extLst>
                <a:ext uri="{FF2B5EF4-FFF2-40B4-BE49-F238E27FC236}">
                  <a16:creationId xmlns:a16="http://schemas.microsoft.com/office/drawing/2014/main" id="{DBDE67F7-CED2-4632-A5A1-F3FCD01F6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1" name="Rectangle 62">
              <a:extLst>
                <a:ext uri="{FF2B5EF4-FFF2-40B4-BE49-F238E27FC236}">
                  <a16:creationId xmlns:a16="http://schemas.microsoft.com/office/drawing/2014/main" id="{B9E89D23-63BD-49AD-911F-E2E20612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19482" name="Rectangle 63">
              <a:extLst>
                <a:ext uri="{FF2B5EF4-FFF2-40B4-BE49-F238E27FC236}">
                  <a16:creationId xmlns:a16="http://schemas.microsoft.com/office/drawing/2014/main" id="{7A1EF68A-D7BF-4076-AA79-675871B0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3" name="Rectangle 64">
              <a:extLst>
                <a:ext uri="{FF2B5EF4-FFF2-40B4-BE49-F238E27FC236}">
                  <a16:creationId xmlns:a16="http://schemas.microsoft.com/office/drawing/2014/main" id="{890686E4-B093-4456-9491-E1E52E08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19484" name="Rectangle 65">
              <a:extLst>
                <a:ext uri="{FF2B5EF4-FFF2-40B4-BE49-F238E27FC236}">
                  <a16:creationId xmlns:a16="http://schemas.microsoft.com/office/drawing/2014/main" id="{7E2BFC84-F632-421F-B1CD-A08E8BD1E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5" name="Rectangle 66">
              <a:extLst>
                <a:ext uri="{FF2B5EF4-FFF2-40B4-BE49-F238E27FC236}">
                  <a16:creationId xmlns:a16="http://schemas.microsoft.com/office/drawing/2014/main" id="{1F1AE416-B818-4AB1-887F-CB7C936ED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19486" name="Rectangle 67">
              <a:extLst>
                <a:ext uri="{FF2B5EF4-FFF2-40B4-BE49-F238E27FC236}">
                  <a16:creationId xmlns:a16="http://schemas.microsoft.com/office/drawing/2014/main" id="{5746D606-78BE-47FE-82F9-2E08983D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7" name="Rectangle 68">
              <a:extLst>
                <a:ext uri="{FF2B5EF4-FFF2-40B4-BE49-F238E27FC236}">
                  <a16:creationId xmlns:a16="http://schemas.microsoft.com/office/drawing/2014/main" id="{8C6D0A60-B023-4E4A-9CF8-59A1EE61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88" name="Rectangle 69">
              <a:extLst>
                <a:ext uri="{FF2B5EF4-FFF2-40B4-BE49-F238E27FC236}">
                  <a16:creationId xmlns:a16="http://schemas.microsoft.com/office/drawing/2014/main" id="{55D96EF9-5846-4EB3-9B51-5264C9385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89" name="Rectangle 70">
              <a:extLst>
                <a:ext uri="{FF2B5EF4-FFF2-40B4-BE49-F238E27FC236}">
                  <a16:creationId xmlns:a16="http://schemas.microsoft.com/office/drawing/2014/main" id="{BDF58927-674F-434C-BC9F-21F459D6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90" name="Rectangle 72">
              <a:extLst>
                <a:ext uri="{FF2B5EF4-FFF2-40B4-BE49-F238E27FC236}">
                  <a16:creationId xmlns:a16="http://schemas.microsoft.com/office/drawing/2014/main" id="{1217D318-3E9B-41F0-8B01-0E5DA3C0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19491" name="Rectangle 73">
              <a:extLst>
                <a:ext uri="{FF2B5EF4-FFF2-40B4-BE49-F238E27FC236}">
                  <a16:creationId xmlns:a16="http://schemas.microsoft.com/office/drawing/2014/main" id="{DF3EFF4E-5EC5-4641-8F4C-CBE65315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2" name="Rectangle 74">
              <a:extLst>
                <a:ext uri="{FF2B5EF4-FFF2-40B4-BE49-F238E27FC236}">
                  <a16:creationId xmlns:a16="http://schemas.microsoft.com/office/drawing/2014/main" id="{961FB240-5A54-4ECE-8D17-2211C7C3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19493" name="Rectangle 75">
              <a:extLst>
                <a:ext uri="{FF2B5EF4-FFF2-40B4-BE49-F238E27FC236}">
                  <a16:creationId xmlns:a16="http://schemas.microsoft.com/office/drawing/2014/main" id="{9080AFE5-B5D6-426D-9C01-0A945CEC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4" name="Rectangle 76">
              <a:extLst>
                <a:ext uri="{FF2B5EF4-FFF2-40B4-BE49-F238E27FC236}">
                  <a16:creationId xmlns:a16="http://schemas.microsoft.com/office/drawing/2014/main" id="{A9C5A2BE-7856-44FC-8D03-B0AF1544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19495" name="Rectangle 77">
              <a:extLst>
                <a:ext uri="{FF2B5EF4-FFF2-40B4-BE49-F238E27FC236}">
                  <a16:creationId xmlns:a16="http://schemas.microsoft.com/office/drawing/2014/main" id="{0443697B-ACF0-432A-A4F5-B65456A8F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6" name="Rectangle 78">
              <a:extLst>
                <a:ext uri="{FF2B5EF4-FFF2-40B4-BE49-F238E27FC236}">
                  <a16:creationId xmlns:a16="http://schemas.microsoft.com/office/drawing/2014/main" id="{5A62ADC4-C447-460D-A623-B719786B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19497" name="Rectangle 79">
              <a:extLst>
                <a:ext uri="{FF2B5EF4-FFF2-40B4-BE49-F238E27FC236}">
                  <a16:creationId xmlns:a16="http://schemas.microsoft.com/office/drawing/2014/main" id="{7399054F-6515-4CAF-9688-664E29F4A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498" name="Rectangle 80">
              <a:extLst>
                <a:ext uri="{FF2B5EF4-FFF2-40B4-BE49-F238E27FC236}">
                  <a16:creationId xmlns:a16="http://schemas.microsoft.com/office/drawing/2014/main" id="{19EF6495-FB2F-482D-B3A9-73831D6A5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19499" name="Rectangle 71">
              <a:extLst>
                <a:ext uri="{FF2B5EF4-FFF2-40B4-BE49-F238E27FC236}">
                  <a16:creationId xmlns:a16="http://schemas.microsoft.com/office/drawing/2014/main" id="{6F83C38E-B9F1-412A-A9A7-C0A0AD17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500" name="Rectangle 96">
              <a:extLst>
                <a:ext uri="{FF2B5EF4-FFF2-40B4-BE49-F238E27FC236}">
                  <a16:creationId xmlns:a16="http://schemas.microsoft.com/office/drawing/2014/main" id="{DD651BD6-E993-4B04-9792-9CAD054E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19501" name="Oval 4">
              <a:extLst>
                <a:ext uri="{FF2B5EF4-FFF2-40B4-BE49-F238E27FC236}">
                  <a16:creationId xmlns:a16="http://schemas.microsoft.com/office/drawing/2014/main" id="{5166D3C7-3B7C-4539-A250-AA31D455D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19502" name="Oval 5">
              <a:extLst>
                <a:ext uri="{FF2B5EF4-FFF2-40B4-BE49-F238E27FC236}">
                  <a16:creationId xmlns:a16="http://schemas.microsoft.com/office/drawing/2014/main" id="{3EE92EE2-5E1D-4BDB-AEFB-FF203428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19503" name="Oval 6">
              <a:extLst>
                <a:ext uri="{FF2B5EF4-FFF2-40B4-BE49-F238E27FC236}">
                  <a16:creationId xmlns:a16="http://schemas.microsoft.com/office/drawing/2014/main" id="{C68FB5B2-3EBB-441B-913B-A4DE4103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19504" name="Oval 7">
              <a:extLst>
                <a:ext uri="{FF2B5EF4-FFF2-40B4-BE49-F238E27FC236}">
                  <a16:creationId xmlns:a16="http://schemas.microsoft.com/office/drawing/2014/main" id="{DC33CB2D-AA87-42E1-947F-ADAA6C7E5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19505" name="Oval 8">
              <a:extLst>
                <a:ext uri="{FF2B5EF4-FFF2-40B4-BE49-F238E27FC236}">
                  <a16:creationId xmlns:a16="http://schemas.microsoft.com/office/drawing/2014/main" id="{334E7E34-2D30-4381-9F73-EAD2D423E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19506" name="Oval 9">
              <a:extLst>
                <a:ext uri="{FF2B5EF4-FFF2-40B4-BE49-F238E27FC236}">
                  <a16:creationId xmlns:a16="http://schemas.microsoft.com/office/drawing/2014/main" id="{4BD08D56-3CC1-4088-9CCD-1A71F8F7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19507" name="Line 10">
              <a:extLst>
                <a:ext uri="{FF2B5EF4-FFF2-40B4-BE49-F238E27FC236}">
                  <a16:creationId xmlns:a16="http://schemas.microsoft.com/office/drawing/2014/main" id="{BBCB8CC7-919F-475E-97AD-B01649D1F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08" name="Line 11">
              <a:extLst>
                <a:ext uri="{FF2B5EF4-FFF2-40B4-BE49-F238E27FC236}">
                  <a16:creationId xmlns:a16="http://schemas.microsoft.com/office/drawing/2014/main" id="{B6864AD6-DC82-4CCD-9AB6-9A5157235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09" name="Line 12">
              <a:extLst>
                <a:ext uri="{FF2B5EF4-FFF2-40B4-BE49-F238E27FC236}">
                  <a16:creationId xmlns:a16="http://schemas.microsoft.com/office/drawing/2014/main" id="{9783E8CD-EFA2-4A3F-86AA-8C2384ACE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0" name="Line 13">
              <a:extLst>
                <a:ext uri="{FF2B5EF4-FFF2-40B4-BE49-F238E27FC236}">
                  <a16:creationId xmlns:a16="http://schemas.microsoft.com/office/drawing/2014/main" id="{FEC8A851-D4DB-4B81-B0C7-54F83D8A4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1" name="Line 14">
              <a:extLst>
                <a:ext uri="{FF2B5EF4-FFF2-40B4-BE49-F238E27FC236}">
                  <a16:creationId xmlns:a16="http://schemas.microsoft.com/office/drawing/2014/main" id="{624763BB-7857-4367-B12D-2137E73DD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2" name="Line 15">
              <a:extLst>
                <a:ext uri="{FF2B5EF4-FFF2-40B4-BE49-F238E27FC236}">
                  <a16:creationId xmlns:a16="http://schemas.microsoft.com/office/drawing/2014/main" id="{05CE4EB9-F2DE-459A-957F-473106499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3" name="Line 16">
              <a:extLst>
                <a:ext uri="{FF2B5EF4-FFF2-40B4-BE49-F238E27FC236}">
                  <a16:creationId xmlns:a16="http://schemas.microsoft.com/office/drawing/2014/main" id="{3377C12D-4233-48D1-84DF-FE752363F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4" name="Line 17">
              <a:extLst>
                <a:ext uri="{FF2B5EF4-FFF2-40B4-BE49-F238E27FC236}">
                  <a16:creationId xmlns:a16="http://schemas.microsoft.com/office/drawing/2014/main" id="{20E39898-8E9E-42FD-87D6-DF5EE371F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5" name="Line 18">
              <a:extLst>
                <a:ext uri="{FF2B5EF4-FFF2-40B4-BE49-F238E27FC236}">
                  <a16:creationId xmlns:a16="http://schemas.microsoft.com/office/drawing/2014/main" id="{4545BE3E-7AD4-4FC0-933C-DC920604B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516" name="Line 19">
              <a:extLst>
                <a:ext uri="{FF2B5EF4-FFF2-40B4-BE49-F238E27FC236}">
                  <a16:creationId xmlns:a16="http://schemas.microsoft.com/office/drawing/2014/main" id="{BE7B40CE-01B3-4498-8628-FEC8935F2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grpSp>
        <p:nvGrpSpPr>
          <p:cNvPr id="4" name="Group 99">
            <a:extLst>
              <a:ext uri="{FF2B5EF4-FFF2-40B4-BE49-F238E27FC236}">
                <a16:creationId xmlns:a16="http://schemas.microsoft.com/office/drawing/2014/main" id="{6C816A09-F06F-4568-B81A-DEB7B35B7F5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962400"/>
            <a:ext cx="2286000" cy="685800"/>
            <a:chOff x="6248400" y="3962400"/>
            <a:chExt cx="2286000" cy="685800"/>
          </a:xfrm>
        </p:grpSpPr>
        <p:sp>
          <p:nvSpPr>
            <p:cNvPr id="19473" name="Rectangle 48">
              <a:extLst>
                <a:ext uri="{FF2B5EF4-FFF2-40B4-BE49-F238E27FC236}">
                  <a16:creationId xmlns:a16="http://schemas.microsoft.com/office/drawing/2014/main" id="{4EF29B8B-80A0-4CB2-B30E-FBEC352F4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962400"/>
              <a:ext cx="1143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200">
                  <a:solidFill>
                    <a:srgbClr val="0000FF"/>
                  </a:solidFill>
                </a:rPr>
                <a:t>c</a:t>
              </a:r>
              <a:r>
                <a:rPr lang="en-US" altLang="en-US" sz="2200" baseline="-25000">
                  <a:solidFill>
                    <a:srgbClr val="0000FF"/>
                  </a:solidFill>
                </a:rPr>
                <a:t>ij</a:t>
              </a:r>
              <a:r>
                <a:rPr lang="en-US" altLang="en-US" sz="2200">
                  <a:solidFill>
                    <a:srgbClr val="0000FF"/>
                  </a:solidFill>
                </a:rPr>
                <a:t> + λ t</a:t>
              </a:r>
              <a:r>
                <a:rPr lang="en-US" altLang="en-US" sz="2200" baseline="-25000">
                  <a:solidFill>
                    <a:srgbClr val="0000FF"/>
                  </a:solidFill>
                </a:rPr>
                <a:t>ij</a:t>
              </a:r>
              <a:endParaRPr lang="en-US" altLang="en-US" baseline="-25000">
                <a:solidFill>
                  <a:srgbClr val="0000FF"/>
                </a:solidFill>
              </a:endParaRPr>
            </a:p>
          </p:txBody>
        </p:sp>
        <p:sp>
          <p:nvSpPr>
            <p:cNvPr id="19474" name="Oval 69">
              <a:extLst>
                <a:ext uri="{FF2B5EF4-FFF2-40B4-BE49-F238E27FC236}">
                  <a16:creationId xmlns:a16="http://schemas.microsoft.com/office/drawing/2014/main" id="{49705CC2-D15A-4097-BC6E-9291E075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4114800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j</a:t>
              </a:r>
            </a:p>
          </p:txBody>
        </p:sp>
        <p:sp>
          <p:nvSpPr>
            <p:cNvPr id="19475" name="Line 33">
              <a:extLst>
                <a:ext uri="{FF2B5EF4-FFF2-40B4-BE49-F238E27FC236}">
                  <a16:creationId xmlns:a16="http://schemas.microsoft.com/office/drawing/2014/main" id="{BCF62FAE-C9D0-42EB-B2E9-52193C3BA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4343400"/>
              <a:ext cx="1295400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9476" name="Oval 68">
              <a:extLst>
                <a:ext uri="{FF2B5EF4-FFF2-40B4-BE49-F238E27FC236}">
                  <a16:creationId xmlns:a16="http://schemas.microsoft.com/office/drawing/2014/main" id="{F57076C4-D279-48CD-8140-B16EBAB13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4114800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/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animBg="1"/>
      <p:bldP spid="61" grpId="0" animBg="1"/>
      <p:bldP spid="62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B235E153-634E-4767-9008-19D6101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EA6911-8027-4A7E-BE47-C7832EAE387F}" type="slidenum">
              <a:rPr lang="en-US" altLang="en-US" sz="1600"/>
              <a:pPr/>
              <a:t>21</a:t>
            </a:fld>
            <a:endParaRPr lang="en-US" altLang="en-US" sz="16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D4CE2B4-2378-4DE7-926F-5B8A4D7DA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1</a:t>
            </a:r>
          </a:p>
        </p:txBody>
      </p:sp>
      <p:sp>
        <p:nvSpPr>
          <p:cNvPr id="21508" name="Rectangle 78">
            <a:extLst>
              <a:ext uri="{FF2B5EF4-FFF2-40B4-BE49-F238E27FC236}">
                <a16:creationId xmlns:a16="http://schemas.microsoft.com/office/drawing/2014/main" id="{12D837CA-C25A-4FF1-A251-27AE929F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2:  λ = 1   </a:t>
            </a:r>
          </a:p>
        </p:txBody>
      </p:sp>
      <p:sp>
        <p:nvSpPr>
          <p:cNvPr id="21509" name="Rectangle 78">
            <a:extLst>
              <a:ext uri="{FF2B5EF4-FFF2-40B4-BE49-F238E27FC236}">
                <a16:creationId xmlns:a16="http://schemas.microsoft.com/office/drawing/2014/main" id="{060681D4-4A7D-49E9-96D3-DF79D24D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1-2-5-6      </a:t>
            </a:r>
          </a:p>
        </p:txBody>
      </p:sp>
      <p:sp>
        <p:nvSpPr>
          <p:cNvPr id="21510" name="Rectangle 78">
            <a:extLst>
              <a:ext uri="{FF2B5EF4-FFF2-40B4-BE49-F238E27FC236}">
                <a16:creationId xmlns:a16="http://schemas.microsoft.com/office/drawing/2014/main" id="{ECE28249-0E90-41B6-B1F6-EB533361E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5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194743A3-565E-46A5-A277-AEDFB9E8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AE0C5919-45BE-4B76-832E-BF85A240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21513" name="Rectangle 78">
            <a:extLst>
              <a:ext uri="{FF2B5EF4-FFF2-40B4-BE49-F238E27FC236}">
                <a16:creationId xmlns:a16="http://schemas.microsoft.com/office/drawing/2014/main" id="{841B0749-4801-4045-A63B-C2DA6868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15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F50A1E4C-BDD2-4503-B876-1E83AAC2A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sp>
        <p:nvSpPr>
          <p:cNvPr id="21515" name="Rectangle 3">
            <a:extLst>
              <a:ext uri="{FF2B5EF4-FFF2-40B4-BE49-F238E27FC236}">
                <a16:creationId xmlns:a16="http://schemas.microsoft.com/office/drawing/2014/main" id="{2A103F8A-E151-4549-89BF-67380AFD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6" name="Rectangle 4">
            <a:extLst>
              <a:ext uri="{FF2B5EF4-FFF2-40B4-BE49-F238E27FC236}">
                <a16:creationId xmlns:a16="http://schemas.microsoft.com/office/drawing/2014/main" id="{08E86C35-9871-4685-B364-3229FD19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7" name="Rectangle 5">
            <a:extLst>
              <a:ext uri="{FF2B5EF4-FFF2-40B4-BE49-F238E27FC236}">
                <a16:creationId xmlns:a16="http://schemas.microsoft.com/office/drawing/2014/main" id="{51CE658F-D916-48EB-8A98-F7EC6377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8" name="Rectangle 6">
            <a:extLst>
              <a:ext uri="{FF2B5EF4-FFF2-40B4-BE49-F238E27FC236}">
                <a16:creationId xmlns:a16="http://schemas.microsoft.com/office/drawing/2014/main" id="{A6A80DEA-F98D-4CBD-A684-E675F16D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9" name="Rectangle 7">
            <a:extLst>
              <a:ext uri="{FF2B5EF4-FFF2-40B4-BE49-F238E27FC236}">
                <a16:creationId xmlns:a16="http://schemas.microsoft.com/office/drawing/2014/main" id="{8B624C17-0A17-4A60-8C4D-17CD0CD0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11</a:t>
            </a:r>
            <a:endParaRPr lang="en-US" altLang="en-US"/>
          </a:p>
        </p:txBody>
      </p:sp>
      <p:sp>
        <p:nvSpPr>
          <p:cNvPr id="21520" name="Rectangle 8">
            <a:extLst>
              <a:ext uri="{FF2B5EF4-FFF2-40B4-BE49-F238E27FC236}">
                <a16:creationId xmlns:a16="http://schemas.microsoft.com/office/drawing/2014/main" id="{A52F87AE-2A66-4990-BE50-5CAF3B2C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1" name="Rectangle 9">
            <a:extLst>
              <a:ext uri="{FF2B5EF4-FFF2-40B4-BE49-F238E27FC236}">
                <a16:creationId xmlns:a16="http://schemas.microsoft.com/office/drawing/2014/main" id="{39B1FFFD-8D3C-4510-AC74-C138068C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21522" name="Rectangle 10">
            <a:extLst>
              <a:ext uri="{FF2B5EF4-FFF2-40B4-BE49-F238E27FC236}">
                <a16:creationId xmlns:a16="http://schemas.microsoft.com/office/drawing/2014/main" id="{98A6BEF0-6CAC-4645-9D2E-C955BCEB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3" name="Rectangle 11">
            <a:extLst>
              <a:ext uri="{FF2B5EF4-FFF2-40B4-BE49-F238E27FC236}">
                <a16:creationId xmlns:a16="http://schemas.microsoft.com/office/drawing/2014/main" id="{A5C833C5-3B34-401B-B0E6-EFC79D768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1524" name="Rectangle 12">
            <a:extLst>
              <a:ext uri="{FF2B5EF4-FFF2-40B4-BE49-F238E27FC236}">
                <a16:creationId xmlns:a16="http://schemas.microsoft.com/office/drawing/2014/main" id="{D42FB0F4-2082-4DE4-8F08-46F98958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5" name="Rectangle 13">
            <a:extLst>
              <a:ext uri="{FF2B5EF4-FFF2-40B4-BE49-F238E27FC236}">
                <a16:creationId xmlns:a16="http://schemas.microsoft.com/office/drawing/2014/main" id="{C0969887-2DD8-47B8-B525-85724196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1526" name="Rectangle 14">
            <a:extLst>
              <a:ext uri="{FF2B5EF4-FFF2-40B4-BE49-F238E27FC236}">
                <a16:creationId xmlns:a16="http://schemas.microsoft.com/office/drawing/2014/main" id="{372108CA-A339-4C4F-B580-FD566215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27" name="Rectangle 15">
            <a:extLst>
              <a:ext uri="{FF2B5EF4-FFF2-40B4-BE49-F238E27FC236}">
                <a16:creationId xmlns:a16="http://schemas.microsoft.com/office/drawing/2014/main" id="{C6648AE2-16C8-4660-A8AD-7A48C6DE7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13</a:t>
            </a:r>
            <a:endParaRPr lang="en-US" altLang="en-US"/>
          </a:p>
        </p:txBody>
      </p:sp>
      <p:sp>
        <p:nvSpPr>
          <p:cNvPr id="21528" name="Rectangle 16">
            <a:extLst>
              <a:ext uri="{FF2B5EF4-FFF2-40B4-BE49-F238E27FC236}">
                <a16:creationId xmlns:a16="http://schemas.microsoft.com/office/drawing/2014/main" id="{C78656DD-DC85-4C70-BA8D-8306E0E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1529" name="Rectangle 17">
            <a:extLst>
              <a:ext uri="{FF2B5EF4-FFF2-40B4-BE49-F238E27FC236}">
                <a16:creationId xmlns:a16="http://schemas.microsoft.com/office/drawing/2014/main" id="{F2550A31-CB55-4FA5-9B0B-915BD176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0" name="Rectangle 18">
            <a:extLst>
              <a:ext uri="{FF2B5EF4-FFF2-40B4-BE49-F238E27FC236}">
                <a16:creationId xmlns:a16="http://schemas.microsoft.com/office/drawing/2014/main" id="{82BB0FA0-E2D8-41EB-8619-C8156D18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21531" name="Rectangle 19">
            <a:extLst>
              <a:ext uri="{FF2B5EF4-FFF2-40B4-BE49-F238E27FC236}">
                <a16:creationId xmlns:a16="http://schemas.microsoft.com/office/drawing/2014/main" id="{1B34012F-1689-4B73-AAFE-B773F543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2" name="Rectangle 20">
            <a:extLst>
              <a:ext uri="{FF2B5EF4-FFF2-40B4-BE49-F238E27FC236}">
                <a16:creationId xmlns:a16="http://schemas.microsoft.com/office/drawing/2014/main" id="{2AF1CF7D-4F01-443E-88EE-46BFAF9A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1533" name="Rectangle 21">
            <a:extLst>
              <a:ext uri="{FF2B5EF4-FFF2-40B4-BE49-F238E27FC236}">
                <a16:creationId xmlns:a16="http://schemas.microsoft.com/office/drawing/2014/main" id="{7B5C4FD4-96EC-4D7C-A890-BF175BE0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4" name="Rectangle 22">
            <a:extLst>
              <a:ext uri="{FF2B5EF4-FFF2-40B4-BE49-F238E27FC236}">
                <a16:creationId xmlns:a16="http://schemas.microsoft.com/office/drawing/2014/main" id="{874DC57A-FA45-4E97-BE43-51C5BD30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11</a:t>
            </a:r>
            <a:endParaRPr lang="en-US" altLang="en-US"/>
          </a:p>
        </p:txBody>
      </p:sp>
      <p:sp>
        <p:nvSpPr>
          <p:cNvPr id="21535" name="Rectangle 23">
            <a:extLst>
              <a:ext uri="{FF2B5EF4-FFF2-40B4-BE49-F238E27FC236}">
                <a16:creationId xmlns:a16="http://schemas.microsoft.com/office/drawing/2014/main" id="{39C656B3-14B0-4B2C-BE50-1AA49414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6" name="Rectangle 24">
            <a:extLst>
              <a:ext uri="{FF2B5EF4-FFF2-40B4-BE49-F238E27FC236}">
                <a16:creationId xmlns:a16="http://schemas.microsoft.com/office/drawing/2014/main" id="{FB2607D4-8B7E-45F4-9684-6136237E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1537" name="Rectangle 25">
            <a:extLst>
              <a:ext uri="{FF2B5EF4-FFF2-40B4-BE49-F238E27FC236}">
                <a16:creationId xmlns:a16="http://schemas.microsoft.com/office/drawing/2014/main" id="{827EBB79-D72F-4B2E-80B3-C5255687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38" name="Oval 26">
            <a:extLst>
              <a:ext uri="{FF2B5EF4-FFF2-40B4-BE49-F238E27FC236}">
                <a16:creationId xmlns:a16="http://schemas.microsoft.com/office/drawing/2014/main" id="{C537592E-066F-4E59-BE6E-8D27AECD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1539" name="Oval 27">
            <a:extLst>
              <a:ext uri="{FF2B5EF4-FFF2-40B4-BE49-F238E27FC236}">
                <a16:creationId xmlns:a16="http://schemas.microsoft.com/office/drawing/2014/main" id="{DD43BA2D-596B-4D2F-ABDF-3AD8D709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1540" name="Oval 28">
            <a:extLst>
              <a:ext uri="{FF2B5EF4-FFF2-40B4-BE49-F238E27FC236}">
                <a16:creationId xmlns:a16="http://schemas.microsoft.com/office/drawing/2014/main" id="{FFF384C3-68C0-46E3-82EB-39D52D43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1541" name="Oval 29">
            <a:extLst>
              <a:ext uri="{FF2B5EF4-FFF2-40B4-BE49-F238E27FC236}">
                <a16:creationId xmlns:a16="http://schemas.microsoft.com/office/drawing/2014/main" id="{D5C019A7-0C8A-4A1F-8B7B-AE87F27A4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1542" name="Oval 30">
            <a:extLst>
              <a:ext uri="{FF2B5EF4-FFF2-40B4-BE49-F238E27FC236}">
                <a16:creationId xmlns:a16="http://schemas.microsoft.com/office/drawing/2014/main" id="{FEB4DB61-1443-4A76-B4B9-D893D64B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1543" name="Oval 31">
            <a:extLst>
              <a:ext uri="{FF2B5EF4-FFF2-40B4-BE49-F238E27FC236}">
                <a16:creationId xmlns:a16="http://schemas.microsoft.com/office/drawing/2014/main" id="{17A26150-1074-4A9E-9C1F-FF44DB34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1544" name="Line 32">
            <a:extLst>
              <a:ext uri="{FF2B5EF4-FFF2-40B4-BE49-F238E27FC236}">
                <a16:creationId xmlns:a16="http://schemas.microsoft.com/office/drawing/2014/main" id="{A298A5E4-689C-4C06-858E-593F699B6E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5" name="Line 33">
            <a:extLst>
              <a:ext uri="{FF2B5EF4-FFF2-40B4-BE49-F238E27FC236}">
                <a16:creationId xmlns:a16="http://schemas.microsoft.com/office/drawing/2014/main" id="{C20B85DC-3A05-4C5B-9738-7118E82FA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6" name="Line 34">
            <a:extLst>
              <a:ext uri="{FF2B5EF4-FFF2-40B4-BE49-F238E27FC236}">
                <a16:creationId xmlns:a16="http://schemas.microsoft.com/office/drawing/2014/main" id="{967DD16C-4C3A-4756-851D-093365E1B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7" name="Line 35">
            <a:extLst>
              <a:ext uri="{FF2B5EF4-FFF2-40B4-BE49-F238E27FC236}">
                <a16:creationId xmlns:a16="http://schemas.microsoft.com/office/drawing/2014/main" id="{5B61F293-2BC7-4343-A453-305972335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8" name="Line 36">
            <a:extLst>
              <a:ext uri="{FF2B5EF4-FFF2-40B4-BE49-F238E27FC236}">
                <a16:creationId xmlns:a16="http://schemas.microsoft.com/office/drawing/2014/main" id="{EB20518C-F07C-4233-B6B3-DE02F0CF8A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9" name="Line 37">
            <a:extLst>
              <a:ext uri="{FF2B5EF4-FFF2-40B4-BE49-F238E27FC236}">
                <a16:creationId xmlns:a16="http://schemas.microsoft.com/office/drawing/2014/main" id="{0259270E-0F55-4225-9A2B-DD4E0F8C4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0" name="Line 38">
            <a:extLst>
              <a:ext uri="{FF2B5EF4-FFF2-40B4-BE49-F238E27FC236}">
                <a16:creationId xmlns:a16="http://schemas.microsoft.com/office/drawing/2014/main" id="{273363E9-BA19-4C87-B1E4-48AE03BCD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1" name="Line 39">
            <a:extLst>
              <a:ext uri="{FF2B5EF4-FFF2-40B4-BE49-F238E27FC236}">
                <a16:creationId xmlns:a16="http://schemas.microsoft.com/office/drawing/2014/main" id="{CAD57516-5EDC-495E-B110-9D84DFD1A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2" name="Line 40">
            <a:extLst>
              <a:ext uri="{FF2B5EF4-FFF2-40B4-BE49-F238E27FC236}">
                <a16:creationId xmlns:a16="http://schemas.microsoft.com/office/drawing/2014/main" id="{74D4EC14-ECBF-425D-9851-1D4071B67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3" name="Line 41">
            <a:extLst>
              <a:ext uri="{FF2B5EF4-FFF2-40B4-BE49-F238E27FC236}">
                <a16:creationId xmlns:a16="http://schemas.microsoft.com/office/drawing/2014/main" id="{0DA7B75E-A14B-4051-B2E4-CE742DB6F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3" name="Line 44">
            <a:extLst>
              <a:ext uri="{FF2B5EF4-FFF2-40B4-BE49-F238E27FC236}">
                <a16:creationId xmlns:a16="http://schemas.microsoft.com/office/drawing/2014/main" id="{D0B5FB74-382B-4AD7-BCF3-99307CE8AA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43200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4" name="Line 45">
            <a:extLst>
              <a:ext uri="{FF2B5EF4-FFF2-40B4-BE49-F238E27FC236}">
                <a16:creationId xmlns:a16="http://schemas.microsoft.com/office/drawing/2014/main" id="{22254D1D-9F79-46C9-9330-EA0726EEF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05" name="Line 46">
            <a:extLst>
              <a:ext uri="{FF2B5EF4-FFF2-40B4-BE49-F238E27FC236}">
                <a16:creationId xmlns:a16="http://schemas.microsoft.com/office/drawing/2014/main" id="{8B99D3CF-A230-4F5D-83A2-D75860A3B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1557" name="Group 105">
            <a:extLst>
              <a:ext uri="{FF2B5EF4-FFF2-40B4-BE49-F238E27FC236}">
                <a16:creationId xmlns:a16="http://schemas.microsoft.com/office/drawing/2014/main" id="{81DDE1FA-7D1C-4926-8F2E-34EA245F9C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1558" name="Rectangle 46">
              <a:extLst>
                <a:ext uri="{FF2B5EF4-FFF2-40B4-BE49-F238E27FC236}">
                  <a16:creationId xmlns:a16="http://schemas.microsoft.com/office/drawing/2014/main" id="{A9D9F27A-2E31-45CC-B2DD-78EC5C5F0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59" name="Rectangle 48">
              <a:extLst>
                <a:ext uri="{FF2B5EF4-FFF2-40B4-BE49-F238E27FC236}">
                  <a16:creationId xmlns:a16="http://schemas.microsoft.com/office/drawing/2014/main" id="{80D7AF18-011F-4543-B80F-723EC95A1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0" name="Rectangle 55">
              <a:extLst>
                <a:ext uri="{FF2B5EF4-FFF2-40B4-BE49-F238E27FC236}">
                  <a16:creationId xmlns:a16="http://schemas.microsoft.com/office/drawing/2014/main" id="{A66F2EB4-359B-4D4C-A9F7-C92CEDE4A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1" name="Rectangle 61">
              <a:extLst>
                <a:ext uri="{FF2B5EF4-FFF2-40B4-BE49-F238E27FC236}">
                  <a16:creationId xmlns:a16="http://schemas.microsoft.com/office/drawing/2014/main" id="{EEB4F8C0-3045-45D6-AAE0-955C1372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2" name="Rectangle 62">
              <a:extLst>
                <a:ext uri="{FF2B5EF4-FFF2-40B4-BE49-F238E27FC236}">
                  <a16:creationId xmlns:a16="http://schemas.microsoft.com/office/drawing/2014/main" id="{10F54E2B-F582-401A-A64C-42896E1E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1563" name="Rectangle 63">
              <a:extLst>
                <a:ext uri="{FF2B5EF4-FFF2-40B4-BE49-F238E27FC236}">
                  <a16:creationId xmlns:a16="http://schemas.microsoft.com/office/drawing/2014/main" id="{1F77A22E-EADB-4ADA-8782-ACFDD511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4" name="Rectangle 64">
              <a:extLst>
                <a:ext uri="{FF2B5EF4-FFF2-40B4-BE49-F238E27FC236}">
                  <a16:creationId xmlns:a16="http://schemas.microsoft.com/office/drawing/2014/main" id="{078549D2-969C-45CC-94B3-83B2D0BA2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1565" name="Rectangle 65">
              <a:extLst>
                <a:ext uri="{FF2B5EF4-FFF2-40B4-BE49-F238E27FC236}">
                  <a16:creationId xmlns:a16="http://schemas.microsoft.com/office/drawing/2014/main" id="{E4D75964-504A-4336-8338-796A92B8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6" name="Rectangle 66">
              <a:extLst>
                <a:ext uri="{FF2B5EF4-FFF2-40B4-BE49-F238E27FC236}">
                  <a16:creationId xmlns:a16="http://schemas.microsoft.com/office/drawing/2014/main" id="{DE6FA680-51B8-439D-9EDF-EBFC02BD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1567" name="Rectangle 67">
              <a:extLst>
                <a:ext uri="{FF2B5EF4-FFF2-40B4-BE49-F238E27FC236}">
                  <a16:creationId xmlns:a16="http://schemas.microsoft.com/office/drawing/2014/main" id="{B7B91966-8276-4BAA-834B-23A26C8E8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68" name="Rectangle 68">
              <a:extLst>
                <a:ext uri="{FF2B5EF4-FFF2-40B4-BE49-F238E27FC236}">
                  <a16:creationId xmlns:a16="http://schemas.microsoft.com/office/drawing/2014/main" id="{22F9D721-FE34-45FA-8F78-DFD274AE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69" name="Rectangle 69">
              <a:extLst>
                <a:ext uri="{FF2B5EF4-FFF2-40B4-BE49-F238E27FC236}">
                  <a16:creationId xmlns:a16="http://schemas.microsoft.com/office/drawing/2014/main" id="{80FFAF50-928B-4841-8F6D-2B3A7D8E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0" name="Rectangle 70">
              <a:extLst>
                <a:ext uri="{FF2B5EF4-FFF2-40B4-BE49-F238E27FC236}">
                  <a16:creationId xmlns:a16="http://schemas.microsoft.com/office/drawing/2014/main" id="{E2C699BC-562D-46DA-AF2F-B31BB8AB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71" name="Rectangle 72">
              <a:extLst>
                <a:ext uri="{FF2B5EF4-FFF2-40B4-BE49-F238E27FC236}">
                  <a16:creationId xmlns:a16="http://schemas.microsoft.com/office/drawing/2014/main" id="{99F5DEBA-FF31-4AD7-841F-B381E7F2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1572" name="Rectangle 73">
              <a:extLst>
                <a:ext uri="{FF2B5EF4-FFF2-40B4-BE49-F238E27FC236}">
                  <a16:creationId xmlns:a16="http://schemas.microsoft.com/office/drawing/2014/main" id="{3542B6FE-A08C-4AFE-8ED1-00743DF7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3" name="Rectangle 74">
              <a:extLst>
                <a:ext uri="{FF2B5EF4-FFF2-40B4-BE49-F238E27FC236}">
                  <a16:creationId xmlns:a16="http://schemas.microsoft.com/office/drawing/2014/main" id="{32583C4A-22BC-4078-BA76-138CFE890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1574" name="Rectangle 75">
              <a:extLst>
                <a:ext uri="{FF2B5EF4-FFF2-40B4-BE49-F238E27FC236}">
                  <a16:creationId xmlns:a16="http://schemas.microsoft.com/office/drawing/2014/main" id="{CBD6D288-4464-4368-AE96-F4CC8F710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5" name="Rectangle 76">
              <a:extLst>
                <a:ext uri="{FF2B5EF4-FFF2-40B4-BE49-F238E27FC236}">
                  <a16:creationId xmlns:a16="http://schemas.microsoft.com/office/drawing/2014/main" id="{EB7E510B-7730-44BF-A1E2-EB93D294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1576" name="Rectangle 77">
              <a:extLst>
                <a:ext uri="{FF2B5EF4-FFF2-40B4-BE49-F238E27FC236}">
                  <a16:creationId xmlns:a16="http://schemas.microsoft.com/office/drawing/2014/main" id="{2644A4E1-2810-4DA7-93F2-784671C9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7" name="Rectangle 78">
              <a:extLst>
                <a:ext uri="{FF2B5EF4-FFF2-40B4-BE49-F238E27FC236}">
                  <a16:creationId xmlns:a16="http://schemas.microsoft.com/office/drawing/2014/main" id="{E88FF19B-2F36-4E20-9D22-57EE27ED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1578" name="Rectangle 79">
              <a:extLst>
                <a:ext uri="{FF2B5EF4-FFF2-40B4-BE49-F238E27FC236}">
                  <a16:creationId xmlns:a16="http://schemas.microsoft.com/office/drawing/2014/main" id="{8EA9D27C-3CFC-428C-9658-361BCD85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79" name="Rectangle 80">
              <a:extLst>
                <a:ext uri="{FF2B5EF4-FFF2-40B4-BE49-F238E27FC236}">
                  <a16:creationId xmlns:a16="http://schemas.microsoft.com/office/drawing/2014/main" id="{1A4F7648-31B8-47A0-ADFE-7FE2A8E74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1580" name="Rectangle 71">
              <a:extLst>
                <a:ext uri="{FF2B5EF4-FFF2-40B4-BE49-F238E27FC236}">
                  <a16:creationId xmlns:a16="http://schemas.microsoft.com/office/drawing/2014/main" id="{75B39EC2-005E-455D-B199-247AF5434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81" name="Rectangle 96">
              <a:extLst>
                <a:ext uri="{FF2B5EF4-FFF2-40B4-BE49-F238E27FC236}">
                  <a16:creationId xmlns:a16="http://schemas.microsoft.com/office/drawing/2014/main" id="{2111A406-0FCD-4289-8265-81F7E5D4C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1582" name="Oval 4">
              <a:extLst>
                <a:ext uri="{FF2B5EF4-FFF2-40B4-BE49-F238E27FC236}">
                  <a16:creationId xmlns:a16="http://schemas.microsoft.com/office/drawing/2014/main" id="{9E02252C-46E0-4414-AA80-1B0579B8D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1583" name="Oval 5">
              <a:extLst>
                <a:ext uri="{FF2B5EF4-FFF2-40B4-BE49-F238E27FC236}">
                  <a16:creationId xmlns:a16="http://schemas.microsoft.com/office/drawing/2014/main" id="{7EF4864C-2EB7-47BC-8274-6562C42A5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1584" name="Oval 6">
              <a:extLst>
                <a:ext uri="{FF2B5EF4-FFF2-40B4-BE49-F238E27FC236}">
                  <a16:creationId xmlns:a16="http://schemas.microsoft.com/office/drawing/2014/main" id="{621655F8-F9BB-4C8A-8698-AF770306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1585" name="Oval 7">
              <a:extLst>
                <a:ext uri="{FF2B5EF4-FFF2-40B4-BE49-F238E27FC236}">
                  <a16:creationId xmlns:a16="http://schemas.microsoft.com/office/drawing/2014/main" id="{F7C02DF0-B842-4767-8EA3-31BBF18D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1586" name="Oval 8">
              <a:extLst>
                <a:ext uri="{FF2B5EF4-FFF2-40B4-BE49-F238E27FC236}">
                  <a16:creationId xmlns:a16="http://schemas.microsoft.com/office/drawing/2014/main" id="{5501A65B-14C9-4B8A-B017-D7FB118BC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1587" name="Oval 9">
              <a:extLst>
                <a:ext uri="{FF2B5EF4-FFF2-40B4-BE49-F238E27FC236}">
                  <a16:creationId xmlns:a16="http://schemas.microsoft.com/office/drawing/2014/main" id="{C46EB7C3-FCBA-460D-8457-D2A6977A8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1588" name="Line 10">
              <a:extLst>
                <a:ext uri="{FF2B5EF4-FFF2-40B4-BE49-F238E27FC236}">
                  <a16:creationId xmlns:a16="http://schemas.microsoft.com/office/drawing/2014/main" id="{2599D4D0-7901-44E7-A938-D7562DEF1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89" name="Line 11">
              <a:extLst>
                <a:ext uri="{FF2B5EF4-FFF2-40B4-BE49-F238E27FC236}">
                  <a16:creationId xmlns:a16="http://schemas.microsoft.com/office/drawing/2014/main" id="{8E631547-2D1D-4B6B-8AD6-35BCBD2D6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0" name="Line 12">
              <a:extLst>
                <a:ext uri="{FF2B5EF4-FFF2-40B4-BE49-F238E27FC236}">
                  <a16:creationId xmlns:a16="http://schemas.microsoft.com/office/drawing/2014/main" id="{76B047C1-75FD-42D9-9EC7-77F64664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1" name="Line 13">
              <a:extLst>
                <a:ext uri="{FF2B5EF4-FFF2-40B4-BE49-F238E27FC236}">
                  <a16:creationId xmlns:a16="http://schemas.microsoft.com/office/drawing/2014/main" id="{760E436F-31A1-4D14-ADBD-7564502B3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2" name="Line 14">
              <a:extLst>
                <a:ext uri="{FF2B5EF4-FFF2-40B4-BE49-F238E27FC236}">
                  <a16:creationId xmlns:a16="http://schemas.microsoft.com/office/drawing/2014/main" id="{5C539CA7-12A4-4022-988A-5F4F1949A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3" name="Line 15">
              <a:extLst>
                <a:ext uri="{FF2B5EF4-FFF2-40B4-BE49-F238E27FC236}">
                  <a16:creationId xmlns:a16="http://schemas.microsoft.com/office/drawing/2014/main" id="{46044F43-AE4D-4254-B372-4EF3DD537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4" name="Line 16">
              <a:extLst>
                <a:ext uri="{FF2B5EF4-FFF2-40B4-BE49-F238E27FC236}">
                  <a16:creationId xmlns:a16="http://schemas.microsoft.com/office/drawing/2014/main" id="{79C46772-032B-4D86-B490-6CAACC1F2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5" name="Line 17">
              <a:extLst>
                <a:ext uri="{FF2B5EF4-FFF2-40B4-BE49-F238E27FC236}">
                  <a16:creationId xmlns:a16="http://schemas.microsoft.com/office/drawing/2014/main" id="{0163DE22-3BFB-449C-ACE8-2FE609533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6" name="Line 18">
              <a:extLst>
                <a:ext uri="{FF2B5EF4-FFF2-40B4-BE49-F238E27FC236}">
                  <a16:creationId xmlns:a16="http://schemas.microsoft.com/office/drawing/2014/main" id="{F5A78DC6-B904-4420-9C29-27DF9B272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1597" name="Line 19">
              <a:extLst>
                <a:ext uri="{FF2B5EF4-FFF2-40B4-BE49-F238E27FC236}">
                  <a16:creationId xmlns:a16="http://schemas.microsoft.com/office/drawing/2014/main" id="{F0100D4E-B477-4D53-83D0-EE18342BD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21196863-4EC3-4205-9F27-E079F889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49095-B678-4021-A4D1-F3A037C8E00D}" type="slidenum">
              <a:rPr lang="en-US" altLang="en-US" sz="1600"/>
              <a:pPr/>
              <a:t>22</a:t>
            </a:fld>
            <a:endParaRPr lang="en-US" altLang="en-US" sz="16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E063C38-02DA-40DC-A2FB-60F97CA05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2</a:t>
            </a:r>
          </a:p>
        </p:txBody>
      </p:sp>
      <p:sp>
        <p:nvSpPr>
          <p:cNvPr id="22532" name="Rectangle 78">
            <a:extLst>
              <a:ext uri="{FF2B5EF4-FFF2-40B4-BE49-F238E27FC236}">
                <a16:creationId xmlns:a16="http://schemas.microsoft.com/office/drawing/2014/main" id="{2C360DA6-2857-4B16-8745-707045963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3:  λ = 2   </a:t>
            </a:r>
          </a:p>
        </p:txBody>
      </p:sp>
      <p:sp>
        <p:nvSpPr>
          <p:cNvPr id="22533" name="Rectangle 78">
            <a:extLst>
              <a:ext uri="{FF2B5EF4-FFF2-40B4-BE49-F238E27FC236}">
                <a16:creationId xmlns:a16="http://schemas.microsoft.com/office/drawing/2014/main" id="{266DDE6A-15D9-435A-8C82-CDFBF4E5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1-2-5-6      </a:t>
            </a:r>
          </a:p>
        </p:txBody>
      </p:sp>
      <p:sp>
        <p:nvSpPr>
          <p:cNvPr id="22534" name="Rectangle 78">
            <a:extLst>
              <a:ext uri="{FF2B5EF4-FFF2-40B4-BE49-F238E27FC236}">
                <a16:creationId xmlns:a16="http://schemas.microsoft.com/office/drawing/2014/main" id="{8ED22E53-1346-46AF-B640-42CED4427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5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C9F02AE6-9AE6-4055-896F-BE352F04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8F216FCF-C544-445E-83C8-1B68B947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c(P) =    </a:t>
            </a:r>
          </a:p>
        </p:txBody>
      </p:sp>
      <p:sp>
        <p:nvSpPr>
          <p:cNvPr id="22537" name="Rectangle 78">
            <a:extLst>
              <a:ext uri="{FF2B5EF4-FFF2-40B4-BE49-F238E27FC236}">
                <a16:creationId xmlns:a16="http://schemas.microsoft.com/office/drawing/2014/main" id="{3FF63540-995A-4DB5-9A03-41656B64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15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2AFFF45F-20B3-4ADD-9CE6-C8CE14BC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t(P) =    </a:t>
            </a:r>
          </a:p>
        </p:txBody>
      </p:sp>
      <p:sp>
        <p:nvSpPr>
          <p:cNvPr id="22539" name="Rectangle 3">
            <a:extLst>
              <a:ext uri="{FF2B5EF4-FFF2-40B4-BE49-F238E27FC236}">
                <a16:creationId xmlns:a16="http://schemas.microsoft.com/office/drawing/2014/main" id="{0AD70741-22A2-41B0-B7E4-38ADF2C6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id="{69844DA1-1113-4DA7-83CA-4321EC61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AC47F88F-3152-4826-A2B4-C9D986E7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2" name="Rectangle 6">
            <a:extLst>
              <a:ext uri="{FF2B5EF4-FFF2-40B4-BE49-F238E27FC236}">
                <a16:creationId xmlns:a16="http://schemas.microsoft.com/office/drawing/2014/main" id="{26EA4DC9-5DA8-46A2-B61A-BBED2AC5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3" name="Rectangle 7">
            <a:extLst>
              <a:ext uri="{FF2B5EF4-FFF2-40B4-BE49-F238E27FC236}">
                <a16:creationId xmlns:a16="http://schemas.microsoft.com/office/drawing/2014/main" id="{7B433363-2199-49A4-97B4-20DD677D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21</a:t>
            </a:r>
            <a:endParaRPr lang="en-US" altLang="en-US"/>
          </a:p>
        </p:txBody>
      </p:sp>
      <p:sp>
        <p:nvSpPr>
          <p:cNvPr id="22544" name="Rectangle 8">
            <a:extLst>
              <a:ext uri="{FF2B5EF4-FFF2-40B4-BE49-F238E27FC236}">
                <a16:creationId xmlns:a16="http://schemas.microsoft.com/office/drawing/2014/main" id="{E768A205-BC81-4E33-A914-25787BCA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5" name="Rectangle 9">
            <a:extLst>
              <a:ext uri="{FF2B5EF4-FFF2-40B4-BE49-F238E27FC236}">
                <a16:creationId xmlns:a16="http://schemas.microsoft.com/office/drawing/2014/main" id="{E1B6DC36-88F0-4230-A2DA-B7AB6852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2546" name="Rectangle 10">
            <a:extLst>
              <a:ext uri="{FF2B5EF4-FFF2-40B4-BE49-F238E27FC236}">
                <a16:creationId xmlns:a16="http://schemas.microsoft.com/office/drawing/2014/main" id="{4C6FB99A-9DE5-4010-9EE1-0123E177B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7" name="Rectangle 11">
            <a:extLst>
              <a:ext uri="{FF2B5EF4-FFF2-40B4-BE49-F238E27FC236}">
                <a16:creationId xmlns:a16="http://schemas.microsoft.com/office/drawing/2014/main" id="{91BAA38A-8AF2-47A2-B720-AA324A03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2548" name="Rectangle 12">
            <a:extLst>
              <a:ext uri="{FF2B5EF4-FFF2-40B4-BE49-F238E27FC236}">
                <a16:creationId xmlns:a16="http://schemas.microsoft.com/office/drawing/2014/main" id="{BDAAF1D0-11F4-44DB-8EE6-087581DD6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49" name="Rectangle 13">
            <a:extLst>
              <a:ext uri="{FF2B5EF4-FFF2-40B4-BE49-F238E27FC236}">
                <a16:creationId xmlns:a16="http://schemas.microsoft.com/office/drawing/2014/main" id="{3FB6685D-3797-475C-9129-62EDA0FA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2550" name="Rectangle 14">
            <a:extLst>
              <a:ext uri="{FF2B5EF4-FFF2-40B4-BE49-F238E27FC236}">
                <a16:creationId xmlns:a16="http://schemas.microsoft.com/office/drawing/2014/main" id="{63A4F6F7-1CC8-48A7-B1BD-FC5B6611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1" name="Rectangle 15">
            <a:extLst>
              <a:ext uri="{FF2B5EF4-FFF2-40B4-BE49-F238E27FC236}">
                <a16:creationId xmlns:a16="http://schemas.microsoft.com/office/drawing/2014/main" id="{BCA98F8F-0289-47AC-96A4-384328C1D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16</a:t>
            </a:r>
            <a:endParaRPr lang="en-US" altLang="en-US"/>
          </a:p>
        </p:txBody>
      </p:sp>
      <p:sp>
        <p:nvSpPr>
          <p:cNvPr id="22552" name="Rectangle 16">
            <a:extLst>
              <a:ext uri="{FF2B5EF4-FFF2-40B4-BE49-F238E27FC236}">
                <a16:creationId xmlns:a16="http://schemas.microsoft.com/office/drawing/2014/main" id="{2FFF4F8C-B243-450C-9E00-5E42E677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18</a:t>
            </a:r>
            <a:endParaRPr lang="en-US" altLang="en-US"/>
          </a:p>
        </p:txBody>
      </p:sp>
      <p:sp>
        <p:nvSpPr>
          <p:cNvPr id="22553" name="Rectangle 17">
            <a:extLst>
              <a:ext uri="{FF2B5EF4-FFF2-40B4-BE49-F238E27FC236}">
                <a16:creationId xmlns:a16="http://schemas.microsoft.com/office/drawing/2014/main" id="{EABD0CB1-6F44-466F-A1FF-2A9E0324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4" name="Rectangle 18">
            <a:extLst>
              <a:ext uri="{FF2B5EF4-FFF2-40B4-BE49-F238E27FC236}">
                <a16:creationId xmlns:a16="http://schemas.microsoft.com/office/drawing/2014/main" id="{8020046E-DF81-4376-B17A-4F32771F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2555" name="Rectangle 19">
            <a:extLst>
              <a:ext uri="{FF2B5EF4-FFF2-40B4-BE49-F238E27FC236}">
                <a16:creationId xmlns:a16="http://schemas.microsoft.com/office/drawing/2014/main" id="{820696B7-DA36-43E6-A54E-383847B5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6" name="Rectangle 20">
            <a:extLst>
              <a:ext uri="{FF2B5EF4-FFF2-40B4-BE49-F238E27FC236}">
                <a16:creationId xmlns:a16="http://schemas.microsoft.com/office/drawing/2014/main" id="{B260459D-72B1-431C-8734-F952B5DC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2557" name="Rectangle 21">
            <a:extLst>
              <a:ext uri="{FF2B5EF4-FFF2-40B4-BE49-F238E27FC236}">
                <a16:creationId xmlns:a16="http://schemas.microsoft.com/office/drawing/2014/main" id="{66EE54A3-6A69-4238-B0EC-17B578DB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58" name="Rectangle 22">
            <a:extLst>
              <a:ext uri="{FF2B5EF4-FFF2-40B4-BE49-F238E27FC236}">
                <a16:creationId xmlns:a16="http://schemas.microsoft.com/office/drawing/2014/main" id="{10C218BD-1FBB-4AA0-A208-3A52CE36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2559" name="Rectangle 23">
            <a:extLst>
              <a:ext uri="{FF2B5EF4-FFF2-40B4-BE49-F238E27FC236}">
                <a16:creationId xmlns:a16="http://schemas.microsoft.com/office/drawing/2014/main" id="{7B652B53-35A2-438E-A9C3-7DC0EC7D0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60" name="Rectangle 24">
            <a:extLst>
              <a:ext uri="{FF2B5EF4-FFF2-40B4-BE49-F238E27FC236}">
                <a16:creationId xmlns:a16="http://schemas.microsoft.com/office/drawing/2014/main" id="{54734DAB-4D66-4658-BF75-813959D9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19</a:t>
            </a:r>
            <a:endParaRPr lang="en-US" altLang="en-US"/>
          </a:p>
        </p:txBody>
      </p:sp>
      <p:sp>
        <p:nvSpPr>
          <p:cNvPr id="22561" name="Rectangle 26">
            <a:extLst>
              <a:ext uri="{FF2B5EF4-FFF2-40B4-BE49-F238E27FC236}">
                <a16:creationId xmlns:a16="http://schemas.microsoft.com/office/drawing/2014/main" id="{AE12AEDD-3C94-4DEE-A82B-F548DE22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62" name="Oval 27">
            <a:extLst>
              <a:ext uri="{FF2B5EF4-FFF2-40B4-BE49-F238E27FC236}">
                <a16:creationId xmlns:a16="http://schemas.microsoft.com/office/drawing/2014/main" id="{914AA268-008D-4F75-A8A8-86C34255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2563" name="Oval 28">
            <a:extLst>
              <a:ext uri="{FF2B5EF4-FFF2-40B4-BE49-F238E27FC236}">
                <a16:creationId xmlns:a16="http://schemas.microsoft.com/office/drawing/2014/main" id="{053C969D-FC1F-4C3E-9B53-AE0D69CF3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2564" name="Oval 29">
            <a:extLst>
              <a:ext uri="{FF2B5EF4-FFF2-40B4-BE49-F238E27FC236}">
                <a16:creationId xmlns:a16="http://schemas.microsoft.com/office/drawing/2014/main" id="{FB2E9566-D16A-4878-A6B6-7EDB8486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2565" name="Oval 30">
            <a:extLst>
              <a:ext uri="{FF2B5EF4-FFF2-40B4-BE49-F238E27FC236}">
                <a16:creationId xmlns:a16="http://schemas.microsoft.com/office/drawing/2014/main" id="{DD780EEB-1019-4E2B-A023-3529D49A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2566" name="Oval 31">
            <a:extLst>
              <a:ext uri="{FF2B5EF4-FFF2-40B4-BE49-F238E27FC236}">
                <a16:creationId xmlns:a16="http://schemas.microsoft.com/office/drawing/2014/main" id="{CFFBFE24-2F75-4D66-8A67-EE78E73D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2567" name="Oval 32">
            <a:extLst>
              <a:ext uri="{FF2B5EF4-FFF2-40B4-BE49-F238E27FC236}">
                <a16:creationId xmlns:a16="http://schemas.microsoft.com/office/drawing/2014/main" id="{962D712F-3784-40A1-9D44-B820288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2568" name="Line 33">
            <a:extLst>
              <a:ext uri="{FF2B5EF4-FFF2-40B4-BE49-F238E27FC236}">
                <a16:creationId xmlns:a16="http://schemas.microsoft.com/office/drawing/2014/main" id="{5BB93194-8C89-4C09-9A4C-9C670126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69" name="Line 34">
            <a:extLst>
              <a:ext uri="{FF2B5EF4-FFF2-40B4-BE49-F238E27FC236}">
                <a16:creationId xmlns:a16="http://schemas.microsoft.com/office/drawing/2014/main" id="{782FDEEF-FA0B-4669-9C9B-E5C08341C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0" name="Line 35">
            <a:extLst>
              <a:ext uri="{FF2B5EF4-FFF2-40B4-BE49-F238E27FC236}">
                <a16:creationId xmlns:a16="http://schemas.microsoft.com/office/drawing/2014/main" id="{F77A45B7-4B1C-4A26-A08A-CE0C49FE5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1" name="Line 36">
            <a:extLst>
              <a:ext uri="{FF2B5EF4-FFF2-40B4-BE49-F238E27FC236}">
                <a16:creationId xmlns:a16="http://schemas.microsoft.com/office/drawing/2014/main" id="{BFDE95AD-ADB5-4844-B67A-7FEF49173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2" name="Line 37">
            <a:extLst>
              <a:ext uri="{FF2B5EF4-FFF2-40B4-BE49-F238E27FC236}">
                <a16:creationId xmlns:a16="http://schemas.microsoft.com/office/drawing/2014/main" id="{DB98D89B-C7B9-42EF-AB29-AD15AFEC92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3" name="Line 38">
            <a:extLst>
              <a:ext uri="{FF2B5EF4-FFF2-40B4-BE49-F238E27FC236}">
                <a16:creationId xmlns:a16="http://schemas.microsoft.com/office/drawing/2014/main" id="{AE9E22F1-8FBC-4CFD-8F4D-2AA514CA6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4" name="Line 39">
            <a:extLst>
              <a:ext uri="{FF2B5EF4-FFF2-40B4-BE49-F238E27FC236}">
                <a16:creationId xmlns:a16="http://schemas.microsoft.com/office/drawing/2014/main" id="{8F4BE131-BF9F-4153-BEEC-2C483B43A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5" name="Line 40">
            <a:extLst>
              <a:ext uri="{FF2B5EF4-FFF2-40B4-BE49-F238E27FC236}">
                <a16:creationId xmlns:a16="http://schemas.microsoft.com/office/drawing/2014/main" id="{3EF4E99E-53BD-4CB8-A988-BD3F14B183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6" name="Line 41">
            <a:extLst>
              <a:ext uri="{FF2B5EF4-FFF2-40B4-BE49-F238E27FC236}">
                <a16:creationId xmlns:a16="http://schemas.microsoft.com/office/drawing/2014/main" id="{A4F5FB8A-64F9-4999-8F8F-1DB2852C1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2577" name="Line 42">
            <a:extLst>
              <a:ext uri="{FF2B5EF4-FFF2-40B4-BE49-F238E27FC236}">
                <a16:creationId xmlns:a16="http://schemas.microsoft.com/office/drawing/2014/main" id="{ACE5C295-3C6D-45FC-BCD8-A8AEA8F7A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0" name="Line 47">
            <a:extLst>
              <a:ext uri="{FF2B5EF4-FFF2-40B4-BE49-F238E27FC236}">
                <a16:creationId xmlns:a16="http://schemas.microsoft.com/office/drawing/2014/main" id="{0593ADD2-000A-40AC-9FE7-523392850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43200"/>
            <a:ext cx="8382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1" name="Line 48">
            <a:extLst>
              <a:ext uri="{FF2B5EF4-FFF2-40B4-BE49-F238E27FC236}">
                <a16:creationId xmlns:a16="http://schemas.microsoft.com/office/drawing/2014/main" id="{65444C1E-CCAE-4619-8DB6-3F63A94C5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2" name="Line 49">
            <a:extLst>
              <a:ext uri="{FF2B5EF4-FFF2-40B4-BE49-F238E27FC236}">
                <a16:creationId xmlns:a16="http://schemas.microsoft.com/office/drawing/2014/main" id="{59550FBA-81A2-49CE-8EF5-DCE2FDF578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2581" name="Group 142">
            <a:extLst>
              <a:ext uri="{FF2B5EF4-FFF2-40B4-BE49-F238E27FC236}">
                <a16:creationId xmlns:a16="http://schemas.microsoft.com/office/drawing/2014/main" id="{EE9FBCDC-05B5-4D27-BA2F-141A54997FA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2582" name="Rectangle 46">
              <a:extLst>
                <a:ext uri="{FF2B5EF4-FFF2-40B4-BE49-F238E27FC236}">
                  <a16:creationId xmlns:a16="http://schemas.microsoft.com/office/drawing/2014/main" id="{FD8026B0-E9A9-4A9F-947C-F12DC367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3" name="Rectangle 48">
              <a:extLst>
                <a:ext uri="{FF2B5EF4-FFF2-40B4-BE49-F238E27FC236}">
                  <a16:creationId xmlns:a16="http://schemas.microsoft.com/office/drawing/2014/main" id="{DC3D8518-0B46-4CD2-88AF-F3910D32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4" name="Rectangle 55">
              <a:extLst>
                <a:ext uri="{FF2B5EF4-FFF2-40B4-BE49-F238E27FC236}">
                  <a16:creationId xmlns:a16="http://schemas.microsoft.com/office/drawing/2014/main" id="{DC697518-E991-498C-9BB1-7F891E0A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5" name="Rectangle 61">
              <a:extLst>
                <a:ext uri="{FF2B5EF4-FFF2-40B4-BE49-F238E27FC236}">
                  <a16:creationId xmlns:a16="http://schemas.microsoft.com/office/drawing/2014/main" id="{A81358C8-41D0-41EE-A289-40247E1A4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6" name="Rectangle 62">
              <a:extLst>
                <a:ext uri="{FF2B5EF4-FFF2-40B4-BE49-F238E27FC236}">
                  <a16:creationId xmlns:a16="http://schemas.microsoft.com/office/drawing/2014/main" id="{EABDC9F5-62A3-44C9-AD73-8225DD32A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2587" name="Rectangle 63">
              <a:extLst>
                <a:ext uri="{FF2B5EF4-FFF2-40B4-BE49-F238E27FC236}">
                  <a16:creationId xmlns:a16="http://schemas.microsoft.com/office/drawing/2014/main" id="{F6BBCA5D-63D8-4438-9A09-409B746B7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88" name="Rectangle 64">
              <a:extLst>
                <a:ext uri="{FF2B5EF4-FFF2-40B4-BE49-F238E27FC236}">
                  <a16:creationId xmlns:a16="http://schemas.microsoft.com/office/drawing/2014/main" id="{D69BF46B-C064-47CE-BFCC-01BAC99E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2589" name="Rectangle 65">
              <a:extLst>
                <a:ext uri="{FF2B5EF4-FFF2-40B4-BE49-F238E27FC236}">
                  <a16:creationId xmlns:a16="http://schemas.microsoft.com/office/drawing/2014/main" id="{1AB6E2B6-3C15-413A-8E12-CA0C35693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0" name="Rectangle 66">
              <a:extLst>
                <a:ext uri="{FF2B5EF4-FFF2-40B4-BE49-F238E27FC236}">
                  <a16:creationId xmlns:a16="http://schemas.microsoft.com/office/drawing/2014/main" id="{64DD6364-8B52-4FF5-BF68-84CE15A2E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2591" name="Rectangle 67">
              <a:extLst>
                <a:ext uri="{FF2B5EF4-FFF2-40B4-BE49-F238E27FC236}">
                  <a16:creationId xmlns:a16="http://schemas.microsoft.com/office/drawing/2014/main" id="{1BE91FE4-1D88-40AC-8BB8-7D587C452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2" name="Rectangle 68">
              <a:extLst>
                <a:ext uri="{FF2B5EF4-FFF2-40B4-BE49-F238E27FC236}">
                  <a16:creationId xmlns:a16="http://schemas.microsoft.com/office/drawing/2014/main" id="{0DEB0876-5035-4E74-B5B6-AD54325C7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3" name="Rectangle 69">
              <a:extLst>
                <a:ext uri="{FF2B5EF4-FFF2-40B4-BE49-F238E27FC236}">
                  <a16:creationId xmlns:a16="http://schemas.microsoft.com/office/drawing/2014/main" id="{13FDA768-1808-4752-A713-0155ADE7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4" name="Rectangle 70">
              <a:extLst>
                <a:ext uri="{FF2B5EF4-FFF2-40B4-BE49-F238E27FC236}">
                  <a16:creationId xmlns:a16="http://schemas.microsoft.com/office/drawing/2014/main" id="{A3AB5863-FF70-4A04-8A1D-F66D5A68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5" name="Rectangle 72">
              <a:extLst>
                <a:ext uri="{FF2B5EF4-FFF2-40B4-BE49-F238E27FC236}">
                  <a16:creationId xmlns:a16="http://schemas.microsoft.com/office/drawing/2014/main" id="{DA9EBAA7-5364-4048-BC99-49F5CAC4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2596" name="Rectangle 73">
              <a:extLst>
                <a:ext uri="{FF2B5EF4-FFF2-40B4-BE49-F238E27FC236}">
                  <a16:creationId xmlns:a16="http://schemas.microsoft.com/office/drawing/2014/main" id="{BEC29973-8D81-4C92-AEBC-9E9EE0E5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7" name="Rectangle 74">
              <a:extLst>
                <a:ext uri="{FF2B5EF4-FFF2-40B4-BE49-F238E27FC236}">
                  <a16:creationId xmlns:a16="http://schemas.microsoft.com/office/drawing/2014/main" id="{DAE82403-1B80-4A1C-9A1D-9BC970845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2598" name="Rectangle 75">
              <a:extLst>
                <a:ext uri="{FF2B5EF4-FFF2-40B4-BE49-F238E27FC236}">
                  <a16:creationId xmlns:a16="http://schemas.microsoft.com/office/drawing/2014/main" id="{EAE5DB9C-0F2F-471D-A4AE-B358ABC48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599" name="Rectangle 76">
              <a:extLst>
                <a:ext uri="{FF2B5EF4-FFF2-40B4-BE49-F238E27FC236}">
                  <a16:creationId xmlns:a16="http://schemas.microsoft.com/office/drawing/2014/main" id="{CE902BB4-C2F2-41DE-A7F1-4EC85C6E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2600" name="Rectangle 77">
              <a:extLst>
                <a:ext uri="{FF2B5EF4-FFF2-40B4-BE49-F238E27FC236}">
                  <a16:creationId xmlns:a16="http://schemas.microsoft.com/office/drawing/2014/main" id="{F75ED785-F523-4783-909D-CC61352C2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1" name="Rectangle 78">
              <a:extLst>
                <a:ext uri="{FF2B5EF4-FFF2-40B4-BE49-F238E27FC236}">
                  <a16:creationId xmlns:a16="http://schemas.microsoft.com/office/drawing/2014/main" id="{109BE342-7177-4D8E-B8FC-6C5ED171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2602" name="Rectangle 79">
              <a:extLst>
                <a:ext uri="{FF2B5EF4-FFF2-40B4-BE49-F238E27FC236}">
                  <a16:creationId xmlns:a16="http://schemas.microsoft.com/office/drawing/2014/main" id="{32C958DE-A18C-40DA-AD52-3DBABA04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3" name="Rectangle 80">
              <a:extLst>
                <a:ext uri="{FF2B5EF4-FFF2-40B4-BE49-F238E27FC236}">
                  <a16:creationId xmlns:a16="http://schemas.microsoft.com/office/drawing/2014/main" id="{90A29115-1C97-437F-90D3-48BEAD39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2604" name="Rectangle 71">
              <a:extLst>
                <a:ext uri="{FF2B5EF4-FFF2-40B4-BE49-F238E27FC236}">
                  <a16:creationId xmlns:a16="http://schemas.microsoft.com/office/drawing/2014/main" id="{2AE9D49B-9C3C-4EF7-B06E-34C3225E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5" name="Rectangle 96">
              <a:extLst>
                <a:ext uri="{FF2B5EF4-FFF2-40B4-BE49-F238E27FC236}">
                  <a16:creationId xmlns:a16="http://schemas.microsoft.com/office/drawing/2014/main" id="{2E89C8E9-1146-4809-8E8A-1E9D314A9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2606" name="Oval 4">
              <a:extLst>
                <a:ext uri="{FF2B5EF4-FFF2-40B4-BE49-F238E27FC236}">
                  <a16:creationId xmlns:a16="http://schemas.microsoft.com/office/drawing/2014/main" id="{08CD2454-66A7-462B-9FE7-724BF0DEA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2607" name="Oval 5">
              <a:extLst>
                <a:ext uri="{FF2B5EF4-FFF2-40B4-BE49-F238E27FC236}">
                  <a16:creationId xmlns:a16="http://schemas.microsoft.com/office/drawing/2014/main" id="{29847DEF-8A48-4A90-992F-C3D7772E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2608" name="Oval 6">
              <a:extLst>
                <a:ext uri="{FF2B5EF4-FFF2-40B4-BE49-F238E27FC236}">
                  <a16:creationId xmlns:a16="http://schemas.microsoft.com/office/drawing/2014/main" id="{7742576B-3DCD-49E2-93BC-2F55AFBC5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2609" name="Oval 7">
              <a:extLst>
                <a:ext uri="{FF2B5EF4-FFF2-40B4-BE49-F238E27FC236}">
                  <a16:creationId xmlns:a16="http://schemas.microsoft.com/office/drawing/2014/main" id="{A66A390E-6E3F-4F29-A178-0D56BFA4E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2610" name="Oval 8">
              <a:extLst>
                <a:ext uri="{FF2B5EF4-FFF2-40B4-BE49-F238E27FC236}">
                  <a16:creationId xmlns:a16="http://schemas.microsoft.com/office/drawing/2014/main" id="{BF80A137-2673-4A85-8983-3822D503E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2611" name="Oval 9">
              <a:extLst>
                <a:ext uri="{FF2B5EF4-FFF2-40B4-BE49-F238E27FC236}">
                  <a16:creationId xmlns:a16="http://schemas.microsoft.com/office/drawing/2014/main" id="{0A97D4EF-51A5-4D2B-A626-D1CF6572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2612" name="Line 10">
              <a:extLst>
                <a:ext uri="{FF2B5EF4-FFF2-40B4-BE49-F238E27FC236}">
                  <a16:creationId xmlns:a16="http://schemas.microsoft.com/office/drawing/2014/main" id="{6490FDE0-DB64-4CFD-A858-FD7149779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3" name="Line 11">
              <a:extLst>
                <a:ext uri="{FF2B5EF4-FFF2-40B4-BE49-F238E27FC236}">
                  <a16:creationId xmlns:a16="http://schemas.microsoft.com/office/drawing/2014/main" id="{597CB2B8-EBED-44C9-9AE9-95096527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4" name="Line 12">
              <a:extLst>
                <a:ext uri="{FF2B5EF4-FFF2-40B4-BE49-F238E27FC236}">
                  <a16:creationId xmlns:a16="http://schemas.microsoft.com/office/drawing/2014/main" id="{3BE67CD6-506D-4454-83B3-86CB41FB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5" name="Line 13">
              <a:extLst>
                <a:ext uri="{FF2B5EF4-FFF2-40B4-BE49-F238E27FC236}">
                  <a16:creationId xmlns:a16="http://schemas.microsoft.com/office/drawing/2014/main" id="{DDFE5414-5218-4710-9729-07F1A2F7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6" name="Line 14">
              <a:extLst>
                <a:ext uri="{FF2B5EF4-FFF2-40B4-BE49-F238E27FC236}">
                  <a16:creationId xmlns:a16="http://schemas.microsoft.com/office/drawing/2014/main" id="{C305B799-B054-476C-B08B-082CFF9EF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7" name="Line 15">
              <a:extLst>
                <a:ext uri="{FF2B5EF4-FFF2-40B4-BE49-F238E27FC236}">
                  <a16:creationId xmlns:a16="http://schemas.microsoft.com/office/drawing/2014/main" id="{75180222-AEF6-4DEA-8515-E9175DB67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8" name="Line 16">
              <a:extLst>
                <a:ext uri="{FF2B5EF4-FFF2-40B4-BE49-F238E27FC236}">
                  <a16:creationId xmlns:a16="http://schemas.microsoft.com/office/drawing/2014/main" id="{FDFFDFCF-8B41-4CE5-B654-00C0AC612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19" name="Line 17">
              <a:extLst>
                <a:ext uri="{FF2B5EF4-FFF2-40B4-BE49-F238E27FC236}">
                  <a16:creationId xmlns:a16="http://schemas.microsoft.com/office/drawing/2014/main" id="{B50C1A5B-44AD-46C0-AF44-FDAD4E4E5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20" name="Line 18">
              <a:extLst>
                <a:ext uri="{FF2B5EF4-FFF2-40B4-BE49-F238E27FC236}">
                  <a16:creationId xmlns:a16="http://schemas.microsoft.com/office/drawing/2014/main" id="{A421EAAC-C63A-4690-B849-026A17FB5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2621" name="Line 19">
              <a:extLst>
                <a:ext uri="{FF2B5EF4-FFF2-40B4-BE49-F238E27FC236}">
                  <a16:creationId xmlns:a16="http://schemas.microsoft.com/office/drawing/2014/main" id="{387A5582-F441-463A-BF98-E600D4AF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0191021-BDA9-4C47-89D0-946541A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949552-AE9E-41EC-AF29-807D44660A4B}" type="slidenum">
              <a:rPr lang="en-US" altLang="en-US" sz="1600"/>
              <a:pPr/>
              <a:t>23</a:t>
            </a:fld>
            <a:endParaRPr lang="en-US" altLang="en-US" sz="16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B2AACF3-4A99-49B2-9082-F627E18F9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And alternative shortest path when λ = 2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91DF36E-9E20-4902-9F77-CE9986F08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C8905F94-30A4-4FAE-8090-D80AE5EA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D8C06082-5735-45D4-BABE-7AEE7558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773B7785-FD82-4132-B27C-477682D1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BF4D8A0A-7AA7-4263-8D5A-C1490478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21</a:t>
            </a:r>
            <a:endParaRPr lang="en-US" altLang="en-US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0CA66B00-E5D0-444F-8596-CB71A638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20174392-2DAC-42EA-B12A-35DD4CA34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BFF5B314-6B88-49C5-AC30-963108F5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2B49B32E-15DE-4DA9-AF84-F5AE19AE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15</a:t>
            </a:r>
            <a:endParaRPr lang="en-US" altLang="en-US"/>
          </a:p>
        </p:txBody>
      </p:sp>
      <p:sp>
        <p:nvSpPr>
          <p:cNvPr id="23565" name="Rectangle 12">
            <a:extLst>
              <a:ext uri="{FF2B5EF4-FFF2-40B4-BE49-F238E27FC236}">
                <a16:creationId xmlns:a16="http://schemas.microsoft.com/office/drawing/2014/main" id="{8FAF244C-EC2E-4017-9B69-F277A26B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6" name="Rectangle 13">
            <a:extLst>
              <a:ext uri="{FF2B5EF4-FFF2-40B4-BE49-F238E27FC236}">
                <a16:creationId xmlns:a16="http://schemas.microsoft.com/office/drawing/2014/main" id="{E130AE30-4B93-4F4F-ADF3-4DE92BEF7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23567" name="Rectangle 14">
            <a:extLst>
              <a:ext uri="{FF2B5EF4-FFF2-40B4-BE49-F238E27FC236}">
                <a16:creationId xmlns:a16="http://schemas.microsoft.com/office/drawing/2014/main" id="{C7FA79C5-3A02-4CAD-89A9-2B2DC9BE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8" name="Rectangle 15">
            <a:extLst>
              <a:ext uri="{FF2B5EF4-FFF2-40B4-BE49-F238E27FC236}">
                <a16:creationId xmlns:a16="http://schemas.microsoft.com/office/drawing/2014/main" id="{CA108445-8ECE-404A-936F-3788A5E5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16</a:t>
            </a:r>
            <a:endParaRPr lang="en-US" altLang="en-US"/>
          </a:p>
        </p:txBody>
      </p:sp>
      <p:sp>
        <p:nvSpPr>
          <p:cNvPr id="23569" name="Rectangle 16">
            <a:extLst>
              <a:ext uri="{FF2B5EF4-FFF2-40B4-BE49-F238E27FC236}">
                <a16:creationId xmlns:a16="http://schemas.microsoft.com/office/drawing/2014/main" id="{9435CC81-E63D-4926-B2D3-5B4C6077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18</a:t>
            </a:r>
            <a:endParaRPr lang="en-US" altLang="en-US"/>
          </a:p>
        </p:txBody>
      </p:sp>
      <p:sp>
        <p:nvSpPr>
          <p:cNvPr id="23570" name="Rectangle 17">
            <a:extLst>
              <a:ext uri="{FF2B5EF4-FFF2-40B4-BE49-F238E27FC236}">
                <a16:creationId xmlns:a16="http://schemas.microsoft.com/office/drawing/2014/main" id="{EA1E1044-B84E-461D-8300-178AB867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04E87B6C-EA5D-49FC-8388-140B930F4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23572" name="Rectangle 19">
            <a:extLst>
              <a:ext uri="{FF2B5EF4-FFF2-40B4-BE49-F238E27FC236}">
                <a16:creationId xmlns:a16="http://schemas.microsoft.com/office/drawing/2014/main" id="{042CCB3A-E2C8-464E-A7EE-F46231F2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3" name="Rectangle 20">
            <a:extLst>
              <a:ext uri="{FF2B5EF4-FFF2-40B4-BE49-F238E27FC236}">
                <a16:creationId xmlns:a16="http://schemas.microsoft.com/office/drawing/2014/main" id="{9D725E05-7403-49CB-B165-2378E339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3574" name="Rectangle 21">
            <a:extLst>
              <a:ext uri="{FF2B5EF4-FFF2-40B4-BE49-F238E27FC236}">
                <a16:creationId xmlns:a16="http://schemas.microsoft.com/office/drawing/2014/main" id="{BAF6E165-379C-4267-875A-CB0ABF61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5" name="Rectangle 22">
            <a:extLst>
              <a:ext uri="{FF2B5EF4-FFF2-40B4-BE49-F238E27FC236}">
                <a16:creationId xmlns:a16="http://schemas.microsoft.com/office/drawing/2014/main" id="{5F228289-F935-475E-9186-40BF5C3A2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12</a:t>
            </a:r>
            <a:endParaRPr lang="en-US" altLang="en-US"/>
          </a:p>
        </p:txBody>
      </p:sp>
      <p:sp>
        <p:nvSpPr>
          <p:cNvPr id="23576" name="Rectangle 23">
            <a:extLst>
              <a:ext uri="{FF2B5EF4-FFF2-40B4-BE49-F238E27FC236}">
                <a16:creationId xmlns:a16="http://schemas.microsoft.com/office/drawing/2014/main" id="{5231F967-E884-4CF4-A976-179BF243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7" name="Rectangle 24">
            <a:extLst>
              <a:ext uri="{FF2B5EF4-FFF2-40B4-BE49-F238E27FC236}">
                <a16:creationId xmlns:a16="http://schemas.microsoft.com/office/drawing/2014/main" id="{9DCEB115-C6A4-4DF1-8F82-3C6AB065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11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</a:rPr>
              <a:t>19</a:t>
            </a:r>
            <a:endParaRPr lang="en-US" altLang="en-US"/>
          </a:p>
        </p:txBody>
      </p:sp>
      <p:sp>
        <p:nvSpPr>
          <p:cNvPr id="23578" name="Rectangle 25">
            <a:extLst>
              <a:ext uri="{FF2B5EF4-FFF2-40B4-BE49-F238E27FC236}">
                <a16:creationId xmlns:a16="http://schemas.microsoft.com/office/drawing/2014/main" id="{22B402E7-DF81-49FD-8DF8-29903736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79" name="Oval 26">
            <a:extLst>
              <a:ext uri="{FF2B5EF4-FFF2-40B4-BE49-F238E27FC236}">
                <a16:creationId xmlns:a16="http://schemas.microsoft.com/office/drawing/2014/main" id="{8CEA9DF2-E375-4BE8-841B-D3D2C36F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3580" name="Oval 27">
            <a:extLst>
              <a:ext uri="{FF2B5EF4-FFF2-40B4-BE49-F238E27FC236}">
                <a16:creationId xmlns:a16="http://schemas.microsoft.com/office/drawing/2014/main" id="{D3AC57A2-9771-4011-B505-E850C06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3581" name="Oval 28">
            <a:extLst>
              <a:ext uri="{FF2B5EF4-FFF2-40B4-BE49-F238E27FC236}">
                <a16:creationId xmlns:a16="http://schemas.microsoft.com/office/drawing/2014/main" id="{BF3F4E7E-9C99-4765-8A2B-96AF5A78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3582" name="Oval 29">
            <a:extLst>
              <a:ext uri="{FF2B5EF4-FFF2-40B4-BE49-F238E27FC236}">
                <a16:creationId xmlns:a16="http://schemas.microsoft.com/office/drawing/2014/main" id="{336D8BA6-5085-4D2C-ADC2-F8DE2CBEF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3583" name="Oval 30">
            <a:extLst>
              <a:ext uri="{FF2B5EF4-FFF2-40B4-BE49-F238E27FC236}">
                <a16:creationId xmlns:a16="http://schemas.microsoft.com/office/drawing/2014/main" id="{5FFAF801-B36C-4CA1-B13F-623FA893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3584" name="Oval 31">
            <a:extLst>
              <a:ext uri="{FF2B5EF4-FFF2-40B4-BE49-F238E27FC236}">
                <a16:creationId xmlns:a16="http://schemas.microsoft.com/office/drawing/2014/main" id="{4A171C6B-8856-4853-BA44-04980047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3585" name="Line 32">
            <a:extLst>
              <a:ext uri="{FF2B5EF4-FFF2-40B4-BE49-F238E27FC236}">
                <a16:creationId xmlns:a16="http://schemas.microsoft.com/office/drawing/2014/main" id="{5698ED42-0A2F-4491-A658-EC7B27BD3F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6" name="Line 33">
            <a:extLst>
              <a:ext uri="{FF2B5EF4-FFF2-40B4-BE49-F238E27FC236}">
                <a16:creationId xmlns:a16="http://schemas.microsoft.com/office/drawing/2014/main" id="{6C05FA66-425A-4E7E-80A7-4A2FEF06E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7" name="Line 34">
            <a:extLst>
              <a:ext uri="{FF2B5EF4-FFF2-40B4-BE49-F238E27FC236}">
                <a16:creationId xmlns:a16="http://schemas.microsoft.com/office/drawing/2014/main" id="{218537D5-6910-4ABC-A01A-6842173A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8" name="Line 35">
            <a:extLst>
              <a:ext uri="{FF2B5EF4-FFF2-40B4-BE49-F238E27FC236}">
                <a16:creationId xmlns:a16="http://schemas.microsoft.com/office/drawing/2014/main" id="{34225709-26B5-42CA-BCF3-1172924D9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89" name="Line 36">
            <a:extLst>
              <a:ext uri="{FF2B5EF4-FFF2-40B4-BE49-F238E27FC236}">
                <a16:creationId xmlns:a16="http://schemas.microsoft.com/office/drawing/2014/main" id="{435D4A3D-B9BE-44FC-9212-0E79C712B4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0" name="Line 37">
            <a:extLst>
              <a:ext uri="{FF2B5EF4-FFF2-40B4-BE49-F238E27FC236}">
                <a16:creationId xmlns:a16="http://schemas.microsoft.com/office/drawing/2014/main" id="{D690FF67-81B3-4A1A-8EB6-B612F67E46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1" name="Line 38">
            <a:extLst>
              <a:ext uri="{FF2B5EF4-FFF2-40B4-BE49-F238E27FC236}">
                <a16:creationId xmlns:a16="http://schemas.microsoft.com/office/drawing/2014/main" id="{D3043EC4-B190-4A29-B889-5CA83D5A8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2" name="Line 39">
            <a:extLst>
              <a:ext uri="{FF2B5EF4-FFF2-40B4-BE49-F238E27FC236}">
                <a16:creationId xmlns:a16="http://schemas.microsoft.com/office/drawing/2014/main" id="{B6567ECC-F18B-4875-8478-C668D23D5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3" name="Line 40">
            <a:extLst>
              <a:ext uri="{FF2B5EF4-FFF2-40B4-BE49-F238E27FC236}">
                <a16:creationId xmlns:a16="http://schemas.microsoft.com/office/drawing/2014/main" id="{A331AA8D-B725-43B8-8B17-0A89746DA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4" name="Line 41">
            <a:extLst>
              <a:ext uri="{FF2B5EF4-FFF2-40B4-BE49-F238E27FC236}">
                <a16:creationId xmlns:a16="http://schemas.microsoft.com/office/drawing/2014/main" id="{58BC350B-B16F-41A9-9153-18966BD87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4" name="Line 44">
            <a:extLst>
              <a:ext uri="{FF2B5EF4-FFF2-40B4-BE49-F238E27FC236}">
                <a16:creationId xmlns:a16="http://schemas.microsoft.com/office/drawing/2014/main" id="{FE36F504-FED1-4E3D-9C73-41D1EC5D0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43200"/>
            <a:ext cx="1524000" cy="1981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5" name="Line 45">
            <a:extLst>
              <a:ext uri="{FF2B5EF4-FFF2-40B4-BE49-F238E27FC236}">
                <a16:creationId xmlns:a16="http://schemas.microsoft.com/office/drawing/2014/main" id="{61D9EBBC-6BF5-4D7E-9FDB-CD7C1FE88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86200"/>
            <a:ext cx="9144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6" name="Line 46">
            <a:extLst>
              <a:ext uri="{FF2B5EF4-FFF2-40B4-BE49-F238E27FC236}">
                <a16:creationId xmlns:a16="http://schemas.microsoft.com/office/drawing/2014/main" id="{489F1A8E-4910-44B2-BD57-80B708C578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19400"/>
            <a:ext cx="76200" cy="1905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22927" name="Line 47">
            <a:extLst>
              <a:ext uri="{FF2B5EF4-FFF2-40B4-BE49-F238E27FC236}">
                <a16:creationId xmlns:a16="http://schemas.microsoft.com/office/drawing/2014/main" id="{794C3114-DECE-4A5F-B24A-2A316A532A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99" name="Rectangle 78">
            <a:extLst>
              <a:ext uri="{FF2B5EF4-FFF2-40B4-BE49-F238E27FC236}">
                <a16:creationId xmlns:a16="http://schemas.microsoft.com/office/drawing/2014/main" id="{940D9EBF-6296-4E2B-B8F3-153D69E32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9" y="5715000"/>
            <a:ext cx="2205761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1-3-2-5-6      </a:t>
            </a:r>
          </a:p>
        </p:txBody>
      </p:sp>
      <p:sp>
        <p:nvSpPr>
          <p:cNvPr id="23600" name="Rectangle 78">
            <a:extLst>
              <a:ext uri="{FF2B5EF4-FFF2-40B4-BE49-F238E27FC236}">
                <a16:creationId xmlns:a16="http://schemas.microsoft.com/office/drawing/2014/main" id="{E63A8311-B299-402F-89BC-24FEE442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15    </a:t>
            </a:r>
          </a:p>
        </p:txBody>
      </p:sp>
      <p:sp>
        <p:nvSpPr>
          <p:cNvPr id="23601" name="Rectangle 78">
            <a:extLst>
              <a:ext uri="{FF2B5EF4-FFF2-40B4-BE49-F238E27FC236}">
                <a16:creationId xmlns:a16="http://schemas.microsoft.com/office/drawing/2014/main" id="{EEB5BF74-FCC4-4283-89FF-5B72C291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10    </a:t>
            </a:r>
          </a:p>
        </p:txBody>
      </p:sp>
      <p:grpSp>
        <p:nvGrpSpPr>
          <p:cNvPr id="23602" name="Group 56">
            <a:extLst>
              <a:ext uri="{FF2B5EF4-FFF2-40B4-BE49-F238E27FC236}">
                <a16:creationId xmlns:a16="http://schemas.microsoft.com/office/drawing/2014/main" id="{9BB13138-ED7A-4E16-A01A-C672993DD0F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3606" name="Rectangle 46">
              <a:extLst>
                <a:ext uri="{FF2B5EF4-FFF2-40B4-BE49-F238E27FC236}">
                  <a16:creationId xmlns:a16="http://schemas.microsoft.com/office/drawing/2014/main" id="{7437AAE8-9E55-4727-8858-5807D651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7" name="Rectangle 48">
              <a:extLst>
                <a:ext uri="{FF2B5EF4-FFF2-40B4-BE49-F238E27FC236}">
                  <a16:creationId xmlns:a16="http://schemas.microsoft.com/office/drawing/2014/main" id="{4A5B8274-0681-4BE7-99D0-A0D358157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8" name="Rectangle 55">
              <a:extLst>
                <a:ext uri="{FF2B5EF4-FFF2-40B4-BE49-F238E27FC236}">
                  <a16:creationId xmlns:a16="http://schemas.microsoft.com/office/drawing/2014/main" id="{C18160AA-10E4-46FC-A19D-C42A8D50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09" name="Rectangle 61">
              <a:extLst>
                <a:ext uri="{FF2B5EF4-FFF2-40B4-BE49-F238E27FC236}">
                  <a16:creationId xmlns:a16="http://schemas.microsoft.com/office/drawing/2014/main" id="{985C9F92-C894-43D2-928C-4665B8AA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0" name="Rectangle 62">
              <a:extLst>
                <a:ext uri="{FF2B5EF4-FFF2-40B4-BE49-F238E27FC236}">
                  <a16:creationId xmlns:a16="http://schemas.microsoft.com/office/drawing/2014/main" id="{0163FE52-91EB-4984-8C83-47E02E333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3611" name="Rectangle 63">
              <a:extLst>
                <a:ext uri="{FF2B5EF4-FFF2-40B4-BE49-F238E27FC236}">
                  <a16:creationId xmlns:a16="http://schemas.microsoft.com/office/drawing/2014/main" id="{920847DD-A861-4F63-893E-DBE76B89C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2" name="Rectangle 64">
              <a:extLst>
                <a:ext uri="{FF2B5EF4-FFF2-40B4-BE49-F238E27FC236}">
                  <a16:creationId xmlns:a16="http://schemas.microsoft.com/office/drawing/2014/main" id="{B391E08C-5B40-418C-AF5C-4A2E1E1B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3613" name="Rectangle 65">
              <a:extLst>
                <a:ext uri="{FF2B5EF4-FFF2-40B4-BE49-F238E27FC236}">
                  <a16:creationId xmlns:a16="http://schemas.microsoft.com/office/drawing/2014/main" id="{D842F45F-F15E-40FD-B735-E1BDE917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4" name="Rectangle 66">
              <a:extLst>
                <a:ext uri="{FF2B5EF4-FFF2-40B4-BE49-F238E27FC236}">
                  <a16:creationId xmlns:a16="http://schemas.microsoft.com/office/drawing/2014/main" id="{5A5B5BB4-BD26-4D7A-9239-F1155F43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3615" name="Rectangle 67">
              <a:extLst>
                <a:ext uri="{FF2B5EF4-FFF2-40B4-BE49-F238E27FC236}">
                  <a16:creationId xmlns:a16="http://schemas.microsoft.com/office/drawing/2014/main" id="{0F45F4B9-1EDE-4DAB-8635-342A9D257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6" name="Rectangle 68">
              <a:extLst>
                <a:ext uri="{FF2B5EF4-FFF2-40B4-BE49-F238E27FC236}">
                  <a16:creationId xmlns:a16="http://schemas.microsoft.com/office/drawing/2014/main" id="{9564E77B-B64E-44CC-BB21-7261FCAF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17" name="Rectangle 69">
              <a:extLst>
                <a:ext uri="{FF2B5EF4-FFF2-40B4-BE49-F238E27FC236}">
                  <a16:creationId xmlns:a16="http://schemas.microsoft.com/office/drawing/2014/main" id="{12915B89-5A2F-41F7-B5BD-D4C9E4EA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18" name="Rectangle 70">
              <a:extLst>
                <a:ext uri="{FF2B5EF4-FFF2-40B4-BE49-F238E27FC236}">
                  <a16:creationId xmlns:a16="http://schemas.microsoft.com/office/drawing/2014/main" id="{94AF508E-2359-43A4-A39B-C272A9FFF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19" name="Rectangle 72">
              <a:extLst>
                <a:ext uri="{FF2B5EF4-FFF2-40B4-BE49-F238E27FC236}">
                  <a16:creationId xmlns:a16="http://schemas.microsoft.com/office/drawing/2014/main" id="{72E6C6B5-8E84-4EA9-A267-31FC6736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3620" name="Rectangle 73">
              <a:extLst>
                <a:ext uri="{FF2B5EF4-FFF2-40B4-BE49-F238E27FC236}">
                  <a16:creationId xmlns:a16="http://schemas.microsoft.com/office/drawing/2014/main" id="{71566239-A0DB-4570-A990-8DB9083C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1" name="Rectangle 74">
              <a:extLst>
                <a:ext uri="{FF2B5EF4-FFF2-40B4-BE49-F238E27FC236}">
                  <a16:creationId xmlns:a16="http://schemas.microsoft.com/office/drawing/2014/main" id="{E7A014C9-E3BD-47D1-B52A-A1823223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3622" name="Rectangle 75">
              <a:extLst>
                <a:ext uri="{FF2B5EF4-FFF2-40B4-BE49-F238E27FC236}">
                  <a16:creationId xmlns:a16="http://schemas.microsoft.com/office/drawing/2014/main" id="{C7D5235E-146E-4977-815F-AAC986167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3" name="Rectangle 76">
              <a:extLst>
                <a:ext uri="{FF2B5EF4-FFF2-40B4-BE49-F238E27FC236}">
                  <a16:creationId xmlns:a16="http://schemas.microsoft.com/office/drawing/2014/main" id="{08FAF41E-A07B-4892-AB23-740D6AB93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3624" name="Rectangle 77">
              <a:extLst>
                <a:ext uri="{FF2B5EF4-FFF2-40B4-BE49-F238E27FC236}">
                  <a16:creationId xmlns:a16="http://schemas.microsoft.com/office/drawing/2014/main" id="{C70679C5-9EE9-4E55-8409-8E2678E33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5" name="Rectangle 78">
              <a:extLst>
                <a:ext uri="{FF2B5EF4-FFF2-40B4-BE49-F238E27FC236}">
                  <a16:creationId xmlns:a16="http://schemas.microsoft.com/office/drawing/2014/main" id="{CDBC9995-0101-4C27-833D-AAB9DAF93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3626" name="Rectangle 79">
              <a:extLst>
                <a:ext uri="{FF2B5EF4-FFF2-40B4-BE49-F238E27FC236}">
                  <a16:creationId xmlns:a16="http://schemas.microsoft.com/office/drawing/2014/main" id="{DCFF8964-27EF-4F99-A47D-3BD266EF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7" name="Rectangle 80">
              <a:extLst>
                <a:ext uri="{FF2B5EF4-FFF2-40B4-BE49-F238E27FC236}">
                  <a16:creationId xmlns:a16="http://schemas.microsoft.com/office/drawing/2014/main" id="{31ED97BD-ADBD-46EB-8F6E-EC5C8420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3628" name="Rectangle 71">
              <a:extLst>
                <a:ext uri="{FF2B5EF4-FFF2-40B4-BE49-F238E27FC236}">
                  <a16:creationId xmlns:a16="http://schemas.microsoft.com/office/drawing/2014/main" id="{D767502B-8839-405F-BF39-D412FF4F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29" name="Rectangle 96">
              <a:extLst>
                <a:ext uri="{FF2B5EF4-FFF2-40B4-BE49-F238E27FC236}">
                  <a16:creationId xmlns:a16="http://schemas.microsoft.com/office/drawing/2014/main" id="{2B328714-7D8F-415B-9086-CBFE08F7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3630" name="Oval 4">
              <a:extLst>
                <a:ext uri="{FF2B5EF4-FFF2-40B4-BE49-F238E27FC236}">
                  <a16:creationId xmlns:a16="http://schemas.microsoft.com/office/drawing/2014/main" id="{41587F22-FE81-429F-BFEB-8C201753B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3631" name="Oval 5">
              <a:extLst>
                <a:ext uri="{FF2B5EF4-FFF2-40B4-BE49-F238E27FC236}">
                  <a16:creationId xmlns:a16="http://schemas.microsoft.com/office/drawing/2014/main" id="{FF3AC0A0-80A0-48B8-ABE9-43E29141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3632" name="Oval 6">
              <a:extLst>
                <a:ext uri="{FF2B5EF4-FFF2-40B4-BE49-F238E27FC236}">
                  <a16:creationId xmlns:a16="http://schemas.microsoft.com/office/drawing/2014/main" id="{EEFD64EF-3323-44B5-825D-A792CEFA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3633" name="Oval 7">
              <a:extLst>
                <a:ext uri="{FF2B5EF4-FFF2-40B4-BE49-F238E27FC236}">
                  <a16:creationId xmlns:a16="http://schemas.microsoft.com/office/drawing/2014/main" id="{BD356380-B3DA-4CAC-B50E-DF8F6ADB4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3634" name="Oval 8">
              <a:extLst>
                <a:ext uri="{FF2B5EF4-FFF2-40B4-BE49-F238E27FC236}">
                  <a16:creationId xmlns:a16="http://schemas.microsoft.com/office/drawing/2014/main" id="{066A585F-D38A-42B3-9C2E-0D84C893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3635" name="Oval 9">
              <a:extLst>
                <a:ext uri="{FF2B5EF4-FFF2-40B4-BE49-F238E27FC236}">
                  <a16:creationId xmlns:a16="http://schemas.microsoft.com/office/drawing/2014/main" id="{CB6FD187-E760-43A7-B0AA-D0C29D8C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3636" name="Line 10">
              <a:extLst>
                <a:ext uri="{FF2B5EF4-FFF2-40B4-BE49-F238E27FC236}">
                  <a16:creationId xmlns:a16="http://schemas.microsoft.com/office/drawing/2014/main" id="{AB40FF31-036C-4B71-BA6E-BCECCC332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7" name="Line 11">
              <a:extLst>
                <a:ext uri="{FF2B5EF4-FFF2-40B4-BE49-F238E27FC236}">
                  <a16:creationId xmlns:a16="http://schemas.microsoft.com/office/drawing/2014/main" id="{06269FE9-598E-47F6-B38D-8A408FA7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8" name="Line 12">
              <a:extLst>
                <a:ext uri="{FF2B5EF4-FFF2-40B4-BE49-F238E27FC236}">
                  <a16:creationId xmlns:a16="http://schemas.microsoft.com/office/drawing/2014/main" id="{D07402C4-EDBB-4259-89AE-1773636A4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39" name="Line 13">
              <a:extLst>
                <a:ext uri="{FF2B5EF4-FFF2-40B4-BE49-F238E27FC236}">
                  <a16:creationId xmlns:a16="http://schemas.microsoft.com/office/drawing/2014/main" id="{244A488D-2F28-4B8C-BBA7-9F11563D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0" name="Line 14">
              <a:extLst>
                <a:ext uri="{FF2B5EF4-FFF2-40B4-BE49-F238E27FC236}">
                  <a16:creationId xmlns:a16="http://schemas.microsoft.com/office/drawing/2014/main" id="{423A86C3-1498-45D0-92E1-CC6DF1168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1" name="Line 15">
              <a:extLst>
                <a:ext uri="{FF2B5EF4-FFF2-40B4-BE49-F238E27FC236}">
                  <a16:creationId xmlns:a16="http://schemas.microsoft.com/office/drawing/2014/main" id="{AFAF0669-410B-4503-BA74-AA86F522F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2" name="Line 16">
              <a:extLst>
                <a:ext uri="{FF2B5EF4-FFF2-40B4-BE49-F238E27FC236}">
                  <a16:creationId xmlns:a16="http://schemas.microsoft.com/office/drawing/2014/main" id="{FB8D852B-2445-4531-B6B3-450A5EC69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3" name="Line 17">
              <a:extLst>
                <a:ext uri="{FF2B5EF4-FFF2-40B4-BE49-F238E27FC236}">
                  <a16:creationId xmlns:a16="http://schemas.microsoft.com/office/drawing/2014/main" id="{CAE9B885-7CE3-44A9-9C13-26E79466F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4" name="Line 18">
              <a:extLst>
                <a:ext uri="{FF2B5EF4-FFF2-40B4-BE49-F238E27FC236}">
                  <a16:creationId xmlns:a16="http://schemas.microsoft.com/office/drawing/2014/main" id="{0D229588-BACF-4347-A6C4-EF28627B2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3645" name="Line 19">
              <a:extLst>
                <a:ext uri="{FF2B5EF4-FFF2-40B4-BE49-F238E27FC236}">
                  <a16:creationId xmlns:a16="http://schemas.microsoft.com/office/drawing/2014/main" id="{B2D7A5BF-1AC3-4273-9EF6-3A9DFF4AA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98" name="Rectangle 78">
            <a:extLst>
              <a:ext uri="{FF2B5EF4-FFF2-40B4-BE49-F238E27FC236}">
                <a16:creationId xmlns:a16="http://schemas.microsoft.com/office/drawing/2014/main" id="{B335337D-85B5-4743-818F-12CA9D607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37" y="5715000"/>
            <a:ext cx="2193924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     </a:t>
            </a:r>
          </a:p>
        </p:txBody>
      </p:sp>
      <p:sp>
        <p:nvSpPr>
          <p:cNvPr id="99" name="Rectangle 78">
            <a:extLst>
              <a:ext uri="{FF2B5EF4-FFF2-40B4-BE49-F238E27FC236}">
                <a16:creationId xmlns:a16="http://schemas.microsoft.com/office/drawing/2014/main" id="{F36051EC-040D-4F57-B100-5487E14E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   </a:t>
            </a:r>
          </a:p>
        </p:txBody>
      </p:sp>
      <p:sp>
        <p:nvSpPr>
          <p:cNvPr id="100" name="Rectangle 78">
            <a:extLst>
              <a:ext uri="{FF2B5EF4-FFF2-40B4-BE49-F238E27FC236}">
                <a16:creationId xmlns:a16="http://schemas.microsoft.com/office/drawing/2014/main" id="{61D59EFC-1BDB-470A-97C5-7043818F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D5D26070-C9F7-4E58-ABEC-84D273BB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FB5302-FDBB-489A-A720-677148511E01}" type="slidenum">
              <a:rPr lang="en-US" altLang="en-US" sz="1600"/>
              <a:pPr/>
              <a:t>24</a:t>
            </a:fld>
            <a:endParaRPr lang="en-US" altLang="en-US" sz="16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1FF4C-7B21-4DB1-A6C5-EE935F05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38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Let λ = 5</a:t>
            </a:r>
          </a:p>
        </p:txBody>
      </p:sp>
      <p:sp>
        <p:nvSpPr>
          <p:cNvPr id="24580" name="Rectangle 78">
            <a:extLst>
              <a:ext uri="{FF2B5EF4-FFF2-40B4-BE49-F238E27FC236}">
                <a16:creationId xmlns:a16="http://schemas.microsoft.com/office/drawing/2014/main" id="{8065300D-89DE-48FF-838A-C7C3361A5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624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Case 4:  λ = 5   </a:t>
            </a:r>
          </a:p>
        </p:txBody>
      </p:sp>
      <p:sp>
        <p:nvSpPr>
          <p:cNvPr id="24581" name="Rectangle 78">
            <a:extLst>
              <a:ext uri="{FF2B5EF4-FFF2-40B4-BE49-F238E27FC236}">
                <a16:creationId xmlns:a16="http://schemas.microsoft.com/office/drawing/2014/main" id="{4DDA5620-C7BC-4226-8538-BDE9A776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2386013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 = 1-3-5-6      </a:t>
            </a:r>
          </a:p>
        </p:txBody>
      </p:sp>
      <p:sp>
        <p:nvSpPr>
          <p:cNvPr id="24582" name="Rectangle 78">
            <a:extLst>
              <a:ext uri="{FF2B5EF4-FFF2-40B4-BE49-F238E27FC236}">
                <a16:creationId xmlns:a16="http://schemas.microsoft.com/office/drawing/2014/main" id="{FECBD075-5C10-48C6-9BCC-6B2CFCE78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24    </a:t>
            </a:r>
          </a:p>
        </p:txBody>
      </p:sp>
      <p:sp>
        <p:nvSpPr>
          <p:cNvPr id="61" name="Rectangle 78">
            <a:extLst>
              <a:ext uri="{FF2B5EF4-FFF2-40B4-BE49-F238E27FC236}">
                <a16:creationId xmlns:a16="http://schemas.microsoft.com/office/drawing/2014/main" id="{5353E2AB-E14F-40F1-9B21-7F2E7ED7C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23622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 =      </a:t>
            </a:r>
          </a:p>
        </p:txBody>
      </p:sp>
      <p:sp>
        <p:nvSpPr>
          <p:cNvPr id="62" name="Rectangle 78">
            <a:extLst>
              <a:ext uri="{FF2B5EF4-FFF2-40B4-BE49-F238E27FC236}">
                <a16:creationId xmlns:a16="http://schemas.microsoft.com/office/drawing/2014/main" id="{4990BCD5-DF40-479A-B36B-4B8AA28D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c(P) =    </a:t>
            </a:r>
          </a:p>
        </p:txBody>
      </p:sp>
      <p:sp>
        <p:nvSpPr>
          <p:cNvPr id="24585" name="Rectangle 78">
            <a:extLst>
              <a:ext uri="{FF2B5EF4-FFF2-40B4-BE49-F238E27FC236}">
                <a16:creationId xmlns:a16="http://schemas.microsoft.com/office/drawing/2014/main" id="{9505E564-FD05-422B-863D-75E0744C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8    </a:t>
            </a: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051400FA-00E4-4455-8D9B-8FEF19A0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1828800" cy="533400"/>
          </a:xfrm>
          <a:prstGeom prst="rect">
            <a:avLst/>
          </a:prstGeom>
          <a:solidFill>
            <a:srgbClr val="FFFFFF"/>
          </a:solidFill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t(P) =    </a:t>
            </a:r>
          </a:p>
        </p:txBody>
      </p:sp>
      <p:sp>
        <p:nvSpPr>
          <p:cNvPr id="24587" name="Rectangle 3">
            <a:extLst>
              <a:ext uri="{FF2B5EF4-FFF2-40B4-BE49-F238E27FC236}">
                <a16:creationId xmlns:a16="http://schemas.microsoft.com/office/drawing/2014/main" id="{43CE9420-CE61-4488-B995-3F4585BF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35902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8" name="Rectangle 4">
            <a:extLst>
              <a:ext uri="{FF2B5EF4-FFF2-40B4-BE49-F238E27FC236}">
                <a16:creationId xmlns:a16="http://schemas.microsoft.com/office/drawing/2014/main" id="{B99BB7EF-E881-4BAC-89BD-101749AA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778375"/>
            <a:ext cx="185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9" name="Rectangle 5">
            <a:extLst>
              <a:ext uri="{FF2B5EF4-FFF2-40B4-BE49-F238E27FC236}">
                <a16:creationId xmlns:a16="http://schemas.microsoft.com/office/drawing/2014/main" id="{82925520-0129-424C-8F68-F72B8431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8" y="3486150"/>
            <a:ext cx="1841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0" name="Rectangle 6">
            <a:extLst>
              <a:ext uri="{FF2B5EF4-FFF2-40B4-BE49-F238E27FC236}">
                <a16:creationId xmlns:a16="http://schemas.microsoft.com/office/drawing/2014/main" id="{9A71FF03-4B28-4A4D-BFCF-DA2A37E5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3" y="2676525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1" name="Rectangle 7">
            <a:extLst>
              <a:ext uri="{FF2B5EF4-FFF2-40B4-BE49-F238E27FC236}">
                <a16:creationId xmlns:a16="http://schemas.microsoft.com/office/drawing/2014/main" id="{C4E04ED0-7A84-49C0-8A3C-BE42861F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9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51</a:t>
            </a:r>
            <a:endParaRPr lang="en-US" altLang="en-US" dirty="0"/>
          </a:p>
        </p:txBody>
      </p:sp>
      <p:sp>
        <p:nvSpPr>
          <p:cNvPr id="24592" name="Rectangle 8">
            <a:extLst>
              <a:ext uri="{FF2B5EF4-FFF2-40B4-BE49-F238E27FC236}">
                <a16:creationId xmlns:a16="http://schemas.microsoft.com/office/drawing/2014/main" id="{A5A6B829-6AC2-4D9D-B178-600441D3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5" y="2152650"/>
            <a:ext cx="6810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3" name="Rectangle 9">
            <a:extLst>
              <a:ext uri="{FF2B5EF4-FFF2-40B4-BE49-F238E27FC236}">
                <a16:creationId xmlns:a16="http://schemas.microsoft.com/office/drawing/2014/main" id="{640500D8-75E8-4E21-BCC9-60649642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6</a:t>
            </a:r>
            <a:endParaRPr lang="en-US" altLang="en-US" dirty="0"/>
          </a:p>
        </p:txBody>
      </p:sp>
      <p:sp>
        <p:nvSpPr>
          <p:cNvPr id="24594" name="Rectangle 10">
            <a:extLst>
              <a:ext uri="{FF2B5EF4-FFF2-40B4-BE49-F238E27FC236}">
                <a16:creationId xmlns:a16="http://schemas.microsoft.com/office/drawing/2014/main" id="{4BAF5C4B-0158-42A6-BDE6-F6043DACA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640013"/>
            <a:ext cx="6858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5" name="Rectangle 11">
            <a:extLst>
              <a:ext uri="{FF2B5EF4-FFF2-40B4-BE49-F238E27FC236}">
                <a16:creationId xmlns:a16="http://schemas.microsoft.com/office/drawing/2014/main" id="{6AC19FF6-D78F-4F9F-AB14-AB69E1E7A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36</a:t>
            </a:r>
            <a:endParaRPr lang="en-US" altLang="en-US" dirty="0"/>
          </a:p>
        </p:txBody>
      </p:sp>
      <p:sp>
        <p:nvSpPr>
          <p:cNvPr id="24596" name="Rectangle 12">
            <a:extLst>
              <a:ext uri="{FF2B5EF4-FFF2-40B4-BE49-F238E27FC236}">
                <a16:creationId xmlns:a16="http://schemas.microsoft.com/office/drawing/2014/main" id="{FAC0FBA2-046D-44A8-BDBC-FE65B5C8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2717800"/>
            <a:ext cx="68738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7" name="Rectangle 13">
            <a:extLst>
              <a:ext uri="{FF2B5EF4-FFF2-40B4-BE49-F238E27FC236}">
                <a16:creationId xmlns:a16="http://schemas.microsoft.com/office/drawing/2014/main" id="{8DD9F677-00C1-4914-A854-272EC6A1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17</a:t>
            </a:r>
            <a:endParaRPr lang="en-US" altLang="en-US" dirty="0"/>
          </a:p>
        </p:txBody>
      </p:sp>
      <p:sp>
        <p:nvSpPr>
          <p:cNvPr id="24598" name="Rectangle 14">
            <a:extLst>
              <a:ext uri="{FF2B5EF4-FFF2-40B4-BE49-F238E27FC236}">
                <a16:creationId xmlns:a16="http://schemas.microsoft.com/office/drawing/2014/main" id="{ED329F50-1E6B-42FF-8EC8-297138DD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116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99" name="Rectangle 15">
            <a:extLst>
              <a:ext uri="{FF2B5EF4-FFF2-40B4-BE49-F238E27FC236}">
                <a16:creationId xmlns:a16="http://schemas.microsoft.com/office/drawing/2014/main" id="{39800E6B-6AD5-444C-A79D-1BD3B281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25</a:t>
            </a:r>
            <a:endParaRPr lang="en-US" altLang="en-US" dirty="0"/>
          </a:p>
        </p:txBody>
      </p:sp>
      <p:sp>
        <p:nvSpPr>
          <p:cNvPr id="24600" name="Rectangle 16">
            <a:extLst>
              <a:ext uri="{FF2B5EF4-FFF2-40B4-BE49-F238E27FC236}">
                <a16:creationId xmlns:a16="http://schemas.microsoft.com/office/drawing/2014/main" id="{B6C340B2-3F89-4E2B-AF8A-93C90B4C6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27</a:t>
            </a:r>
            <a:endParaRPr lang="en-US" altLang="en-US" dirty="0"/>
          </a:p>
        </p:txBody>
      </p:sp>
      <p:sp>
        <p:nvSpPr>
          <p:cNvPr id="24601" name="Rectangle 17">
            <a:extLst>
              <a:ext uri="{FF2B5EF4-FFF2-40B4-BE49-F238E27FC236}">
                <a16:creationId xmlns:a16="http://schemas.microsoft.com/office/drawing/2014/main" id="{FD6E1751-D001-4318-8F7F-FCBD257E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4270375"/>
            <a:ext cx="6858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2" name="Rectangle 18">
            <a:extLst>
              <a:ext uri="{FF2B5EF4-FFF2-40B4-BE49-F238E27FC236}">
                <a16:creationId xmlns:a16="http://schemas.microsoft.com/office/drawing/2014/main" id="{3ED33E41-FAF5-41C1-A155-493AAC30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12</a:t>
            </a:r>
            <a:endParaRPr lang="en-US" altLang="en-US" dirty="0"/>
          </a:p>
        </p:txBody>
      </p:sp>
      <p:sp>
        <p:nvSpPr>
          <p:cNvPr id="24603" name="Rectangle 19">
            <a:extLst>
              <a:ext uri="{FF2B5EF4-FFF2-40B4-BE49-F238E27FC236}">
                <a16:creationId xmlns:a16="http://schemas.microsoft.com/office/drawing/2014/main" id="{60D88347-1A7B-4F07-B135-9CCA37F2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3465513"/>
            <a:ext cx="68738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4" name="Rectangle 20">
            <a:extLst>
              <a:ext uri="{FF2B5EF4-FFF2-40B4-BE49-F238E27FC236}">
                <a16:creationId xmlns:a16="http://schemas.microsoft.com/office/drawing/2014/main" id="{87B77715-D433-4B66-93C8-C8EBC4EA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326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11</a:t>
            </a:r>
          </a:p>
        </p:txBody>
      </p:sp>
      <p:sp>
        <p:nvSpPr>
          <p:cNvPr id="24605" name="Rectangle 21">
            <a:extLst>
              <a:ext uri="{FF2B5EF4-FFF2-40B4-BE49-F238E27FC236}">
                <a16:creationId xmlns:a16="http://schemas.microsoft.com/office/drawing/2014/main" id="{592B7EA0-3D2C-4469-8359-BD909EA1B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486150"/>
            <a:ext cx="8255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6" name="Rectangle 22">
            <a:extLst>
              <a:ext uri="{FF2B5EF4-FFF2-40B4-BE49-F238E27FC236}">
                <a16:creationId xmlns:a16="http://schemas.microsoft.com/office/drawing/2014/main" id="{00CD2F4F-32BA-4B97-9091-E56F50BFF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15</a:t>
            </a:r>
            <a:endParaRPr lang="en-US" altLang="en-US" dirty="0"/>
          </a:p>
        </p:txBody>
      </p:sp>
      <p:sp>
        <p:nvSpPr>
          <p:cNvPr id="24607" name="Rectangle 23">
            <a:extLst>
              <a:ext uri="{FF2B5EF4-FFF2-40B4-BE49-F238E27FC236}">
                <a16:creationId xmlns:a16="http://schemas.microsoft.com/office/drawing/2014/main" id="{D4DD9392-09BB-4B15-8041-F48DC551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463" y="4392613"/>
            <a:ext cx="6873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08" name="Rectangle 24">
            <a:extLst>
              <a:ext uri="{FF2B5EF4-FFF2-40B4-BE49-F238E27FC236}">
                <a16:creationId xmlns:a16="http://schemas.microsoft.com/office/drawing/2014/main" id="{9E2FC052-4C9F-4075-85D0-6860143F7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0"/>
            <a:ext cx="3141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200" dirty="0">
                <a:solidFill>
                  <a:srgbClr val="000000"/>
                </a:solidFill>
              </a:rPr>
              <a:t>40</a:t>
            </a:r>
            <a:endParaRPr lang="en-US" altLang="en-US" dirty="0"/>
          </a:p>
        </p:txBody>
      </p:sp>
      <p:sp>
        <p:nvSpPr>
          <p:cNvPr id="24609" name="Rectangle 26">
            <a:extLst>
              <a:ext uri="{FF2B5EF4-FFF2-40B4-BE49-F238E27FC236}">
                <a16:creationId xmlns:a16="http://schemas.microsoft.com/office/drawing/2014/main" id="{BBEEF0BC-388B-430D-875B-DE8A942A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2701925"/>
            <a:ext cx="3079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610" name="Oval 27">
            <a:extLst>
              <a:ext uri="{FF2B5EF4-FFF2-40B4-BE49-F238E27FC236}">
                <a16:creationId xmlns:a16="http://schemas.microsoft.com/office/drawing/2014/main" id="{4A8E93A9-A688-4B18-92ED-BBA7DD98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611" name="Oval 28">
            <a:extLst>
              <a:ext uri="{FF2B5EF4-FFF2-40B4-BE49-F238E27FC236}">
                <a16:creationId xmlns:a16="http://schemas.microsoft.com/office/drawing/2014/main" id="{7D87C4DF-4AAE-4DB0-A523-40CBC94B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01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4612" name="Oval 29">
            <a:extLst>
              <a:ext uri="{FF2B5EF4-FFF2-40B4-BE49-F238E27FC236}">
                <a16:creationId xmlns:a16="http://schemas.microsoft.com/office/drawing/2014/main" id="{9A8CE26E-A2B5-42B5-8F57-B8533B53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78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4</a:t>
            </a:r>
          </a:p>
        </p:txBody>
      </p:sp>
      <p:sp>
        <p:nvSpPr>
          <p:cNvPr id="24613" name="Oval 30">
            <a:extLst>
              <a:ext uri="{FF2B5EF4-FFF2-40B4-BE49-F238E27FC236}">
                <a16:creationId xmlns:a16="http://schemas.microsoft.com/office/drawing/2014/main" id="{82CC7F9A-C204-4D6C-B263-4E2AF7BB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640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5</a:t>
            </a:r>
          </a:p>
        </p:txBody>
      </p:sp>
      <p:sp>
        <p:nvSpPr>
          <p:cNvPr id="24614" name="Oval 31">
            <a:extLst>
              <a:ext uri="{FF2B5EF4-FFF2-40B4-BE49-F238E27FC236}">
                <a16:creationId xmlns:a16="http://schemas.microsoft.com/office/drawing/2014/main" id="{E304F3B9-D09C-4F11-8500-70CDC37F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402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3</a:t>
            </a:r>
          </a:p>
        </p:txBody>
      </p:sp>
      <p:sp>
        <p:nvSpPr>
          <p:cNvPr id="24615" name="Oval 32">
            <a:extLst>
              <a:ext uri="{FF2B5EF4-FFF2-40B4-BE49-F238E27FC236}">
                <a16:creationId xmlns:a16="http://schemas.microsoft.com/office/drawing/2014/main" id="{0E2B3EB5-9C3B-4094-832D-7BAD0870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44875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6</a:t>
            </a:r>
          </a:p>
        </p:txBody>
      </p:sp>
      <p:sp>
        <p:nvSpPr>
          <p:cNvPr id="24616" name="Line 33">
            <a:extLst>
              <a:ext uri="{FF2B5EF4-FFF2-40B4-BE49-F238E27FC236}">
                <a16:creationId xmlns:a16="http://schemas.microsoft.com/office/drawing/2014/main" id="{607051AC-D86A-429F-A93F-0E0F1890E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75907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7" name="Line 34">
            <a:extLst>
              <a:ext uri="{FF2B5EF4-FFF2-40B4-BE49-F238E27FC236}">
                <a16:creationId xmlns:a16="http://schemas.microsoft.com/office/drawing/2014/main" id="{6ECF9D1B-8F65-4EB6-84AB-B481C82F6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06675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8" name="Line 35">
            <a:extLst>
              <a:ext uri="{FF2B5EF4-FFF2-40B4-BE49-F238E27FC236}">
                <a16:creationId xmlns:a16="http://schemas.microsoft.com/office/drawing/2014/main" id="{729966DD-A199-4786-9C40-50CC6C925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759075"/>
            <a:ext cx="15240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19" name="Line 36">
            <a:extLst>
              <a:ext uri="{FF2B5EF4-FFF2-40B4-BE49-F238E27FC236}">
                <a16:creationId xmlns:a16="http://schemas.microsoft.com/office/drawing/2014/main" id="{E263B12F-AB42-4905-9311-1D8B1F05C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02075"/>
            <a:ext cx="9144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0" name="Line 37">
            <a:extLst>
              <a:ext uri="{FF2B5EF4-FFF2-40B4-BE49-F238E27FC236}">
                <a16:creationId xmlns:a16="http://schemas.microsoft.com/office/drawing/2014/main" id="{EF512912-B698-4488-822D-8BA20CF3B3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2835275"/>
            <a:ext cx="76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1" name="Line 38">
            <a:extLst>
              <a:ext uri="{FF2B5EF4-FFF2-40B4-BE49-F238E27FC236}">
                <a16:creationId xmlns:a16="http://schemas.microsoft.com/office/drawing/2014/main" id="{BAADFAD3-280E-451E-9BE1-791E116FD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11475"/>
            <a:ext cx="1600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2" name="Line 39">
            <a:extLst>
              <a:ext uri="{FF2B5EF4-FFF2-40B4-BE49-F238E27FC236}">
                <a16:creationId xmlns:a16="http://schemas.microsoft.com/office/drawing/2014/main" id="{35D163A4-A183-43CA-AD82-3E33C7C0F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0450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3" name="Line 40">
            <a:extLst>
              <a:ext uri="{FF2B5EF4-FFF2-40B4-BE49-F238E27FC236}">
                <a16:creationId xmlns:a16="http://schemas.microsoft.com/office/drawing/2014/main" id="{E9119A98-2F69-4D94-BC30-F7AF94BEA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78275"/>
            <a:ext cx="990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4" name="Line 41">
            <a:extLst>
              <a:ext uri="{FF2B5EF4-FFF2-40B4-BE49-F238E27FC236}">
                <a16:creationId xmlns:a16="http://schemas.microsoft.com/office/drawing/2014/main" id="{067E7C2D-E1F2-41D9-A52E-48F0EDF49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9075"/>
            <a:ext cx="990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4625" name="Line 42">
            <a:extLst>
              <a:ext uri="{FF2B5EF4-FFF2-40B4-BE49-F238E27FC236}">
                <a16:creationId xmlns:a16="http://schemas.microsoft.com/office/drawing/2014/main" id="{1A647980-4660-46A1-A11A-1180A5230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11475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0" name="Line 47">
            <a:extLst>
              <a:ext uri="{FF2B5EF4-FFF2-40B4-BE49-F238E27FC236}">
                <a16:creationId xmlns:a16="http://schemas.microsoft.com/office/drawing/2014/main" id="{5FD2C449-B16B-42C3-B4FA-9736B4BB4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962400"/>
            <a:ext cx="91440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1" name="Line 48">
            <a:extLst>
              <a:ext uri="{FF2B5EF4-FFF2-40B4-BE49-F238E27FC236}">
                <a16:creationId xmlns:a16="http://schemas.microsoft.com/office/drawing/2014/main" id="{46C5D8B3-E2E9-41B0-B358-F266FE7D7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50292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42" name="Line 49">
            <a:extLst>
              <a:ext uri="{FF2B5EF4-FFF2-40B4-BE49-F238E27FC236}">
                <a16:creationId xmlns:a16="http://schemas.microsoft.com/office/drawing/2014/main" id="{29726761-81B8-42F6-A51D-691C9789D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9624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24629" name="Group 54">
            <a:extLst>
              <a:ext uri="{FF2B5EF4-FFF2-40B4-BE49-F238E27FC236}">
                <a16:creationId xmlns:a16="http://schemas.microsoft.com/office/drawing/2014/main" id="{F78205FD-10AD-4ACC-976D-66282F1C372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3429000" cy="2154238"/>
            <a:chOff x="1524000" y="2057400"/>
            <a:chExt cx="5257800" cy="3302146"/>
          </a:xfrm>
        </p:grpSpPr>
        <p:sp>
          <p:nvSpPr>
            <p:cNvPr id="24632" name="Rectangle 46">
              <a:extLst>
                <a:ext uri="{FF2B5EF4-FFF2-40B4-BE49-F238E27FC236}">
                  <a16:creationId xmlns:a16="http://schemas.microsoft.com/office/drawing/2014/main" id="{8678FB4F-E42E-4ADE-8545-70801457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35902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3" name="Rectangle 48">
              <a:extLst>
                <a:ext uri="{FF2B5EF4-FFF2-40B4-BE49-F238E27FC236}">
                  <a16:creationId xmlns:a16="http://schemas.microsoft.com/office/drawing/2014/main" id="{36433D37-669C-43CC-8631-5597E830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4778375"/>
              <a:ext cx="185737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4" name="Rectangle 55">
              <a:extLst>
                <a:ext uri="{FF2B5EF4-FFF2-40B4-BE49-F238E27FC236}">
                  <a16:creationId xmlns:a16="http://schemas.microsoft.com/office/drawing/2014/main" id="{0CA54538-839C-4C43-A0F8-F2D860B9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38" y="3486150"/>
              <a:ext cx="1841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5" name="Rectangle 61">
              <a:extLst>
                <a:ext uri="{FF2B5EF4-FFF2-40B4-BE49-F238E27FC236}">
                  <a16:creationId xmlns:a16="http://schemas.microsoft.com/office/drawing/2014/main" id="{BD54958F-B2C7-427D-94A3-D80614DF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313" y="2676525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6" name="Rectangle 62">
              <a:extLst>
                <a:ext uri="{FF2B5EF4-FFF2-40B4-BE49-F238E27FC236}">
                  <a16:creationId xmlns:a16="http://schemas.microsoft.com/office/drawing/2014/main" id="{86FE7F73-E2A5-42E2-A4C2-0DD72ECBA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1"/>
              <a:ext cx="862173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10</a:t>
              </a:r>
              <a:endParaRPr lang="en-US" altLang="en-US" sz="1400"/>
            </a:p>
          </p:txBody>
        </p:sp>
        <p:sp>
          <p:nvSpPr>
            <p:cNvPr id="24637" name="Rectangle 63">
              <a:extLst>
                <a:ext uri="{FF2B5EF4-FFF2-40B4-BE49-F238E27FC236}">
                  <a16:creationId xmlns:a16="http://schemas.microsoft.com/office/drawing/2014/main" id="{ABF01ACB-6130-47CA-9ADC-80FB31195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152650"/>
              <a:ext cx="681038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38" name="Rectangle 64">
              <a:extLst>
                <a:ext uri="{FF2B5EF4-FFF2-40B4-BE49-F238E27FC236}">
                  <a16:creationId xmlns:a16="http://schemas.microsoft.com/office/drawing/2014/main" id="{DECAA0DE-35AA-49ED-A3DC-E10D20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209800"/>
              <a:ext cx="67056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4639" name="Rectangle 65">
              <a:extLst>
                <a:ext uri="{FF2B5EF4-FFF2-40B4-BE49-F238E27FC236}">
                  <a16:creationId xmlns:a16="http://schemas.microsoft.com/office/drawing/2014/main" id="{84EE1D80-B71A-4DB4-95D7-0A5F06940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463" y="2640013"/>
              <a:ext cx="685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0" name="Rectangle 66">
              <a:extLst>
                <a:ext uri="{FF2B5EF4-FFF2-40B4-BE49-F238E27FC236}">
                  <a16:creationId xmlns:a16="http://schemas.microsoft.com/office/drawing/2014/main" id="{1AA9048F-961B-4060-BBE0-F981779DB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798" y="27432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4641" name="Rectangle 67">
              <a:extLst>
                <a:ext uri="{FF2B5EF4-FFF2-40B4-BE49-F238E27FC236}">
                  <a16:creationId xmlns:a16="http://schemas.microsoft.com/office/drawing/2014/main" id="{04E5747C-4100-4E29-AFFE-2758E838D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2717800"/>
              <a:ext cx="687387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2" name="Rectangle 68">
              <a:extLst>
                <a:ext uri="{FF2B5EF4-FFF2-40B4-BE49-F238E27FC236}">
                  <a16:creationId xmlns:a16="http://schemas.microsoft.com/office/drawing/2014/main" id="{F296DD46-49FD-41A1-984E-751EC543D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399" y="2819401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3" name="Rectangle 69">
              <a:extLst>
                <a:ext uri="{FF2B5EF4-FFF2-40B4-BE49-F238E27FC236}">
                  <a16:creationId xmlns:a16="http://schemas.microsoft.com/office/drawing/2014/main" id="{D2E5490A-FF27-489B-A945-A2F17BC9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116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4" name="Rectangle 70">
              <a:extLst>
                <a:ext uri="{FF2B5EF4-FFF2-40B4-BE49-F238E27FC236}">
                  <a16:creationId xmlns:a16="http://schemas.microsoft.com/office/drawing/2014/main" id="{3718C412-2279-4E75-BC31-729AA9E34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2672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5" name="Rectangle 72">
              <a:extLst>
                <a:ext uri="{FF2B5EF4-FFF2-40B4-BE49-F238E27FC236}">
                  <a16:creationId xmlns:a16="http://schemas.microsoft.com/office/drawing/2014/main" id="{D146799F-A260-4376-B1BE-EED368B14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199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$12,</a:t>
              </a:r>
              <a:r>
                <a:rPr lang="en-US" altLang="en-US" sz="1400">
                  <a:solidFill>
                    <a:srgbClr val="FF0000"/>
                  </a:solidFill>
                </a:rPr>
                <a:t>3</a:t>
              </a:r>
              <a:endParaRPr lang="en-US" altLang="en-US" sz="1400"/>
            </a:p>
          </p:txBody>
        </p:sp>
        <p:sp>
          <p:nvSpPr>
            <p:cNvPr id="24646" name="Rectangle 73">
              <a:extLst>
                <a:ext uri="{FF2B5EF4-FFF2-40B4-BE49-F238E27FC236}">
                  <a16:creationId xmlns:a16="http://schemas.microsoft.com/office/drawing/2014/main" id="{7254708E-3C25-4B1C-AA37-479ABE55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738" y="4270375"/>
              <a:ext cx="6858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7" name="Rectangle 74">
              <a:extLst>
                <a:ext uri="{FF2B5EF4-FFF2-40B4-BE49-F238E27FC236}">
                  <a16:creationId xmlns:a16="http://schemas.microsoft.com/office/drawing/2014/main" id="{EC9274AE-F479-4A01-B47C-ABEB0C5C6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5" y="43434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$2,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4648" name="Rectangle 75">
              <a:extLst>
                <a:ext uri="{FF2B5EF4-FFF2-40B4-BE49-F238E27FC236}">
                  <a16:creationId xmlns:a16="http://schemas.microsoft.com/office/drawing/2014/main" id="{C9EF215E-73EA-4BF5-AC92-338D4E0B7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825" y="3465513"/>
              <a:ext cx="687388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49" name="Rectangle 76">
              <a:extLst>
                <a:ext uri="{FF2B5EF4-FFF2-40B4-BE49-F238E27FC236}">
                  <a16:creationId xmlns:a16="http://schemas.microsoft.com/office/drawing/2014/main" id="{9D1B4E87-D10B-45DF-B90A-D8479F87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424" y="3475038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$1,</a:t>
              </a:r>
              <a:r>
                <a:rPr lang="en-US" altLang="en-US" sz="1400">
                  <a:solidFill>
                    <a:srgbClr val="FF0000"/>
                  </a:solidFill>
                </a:rPr>
                <a:t>2</a:t>
              </a:r>
              <a:endParaRPr lang="en-US" altLang="en-US" sz="1400"/>
            </a:p>
          </p:txBody>
        </p:sp>
        <p:sp>
          <p:nvSpPr>
            <p:cNvPr id="24650" name="Rectangle 77">
              <a:extLst>
                <a:ext uri="{FF2B5EF4-FFF2-40B4-BE49-F238E27FC236}">
                  <a16:creationId xmlns:a16="http://schemas.microsoft.com/office/drawing/2014/main" id="{F8C62F30-802B-4376-ABBD-450933A88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113" y="348615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1" name="Rectangle 78">
              <a:extLst>
                <a:ext uri="{FF2B5EF4-FFF2-40B4-BE49-F238E27FC236}">
                  <a16:creationId xmlns:a16="http://schemas.microsoft.com/office/drawing/2014/main" id="{148BE429-A9BC-4105-B6FA-FB9D907D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2" y="3429000"/>
              <a:ext cx="868705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$10,</a:t>
              </a:r>
              <a:r>
                <a:rPr lang="en-US" altLang="en-US" sz="1400">
                  <a:solidFill>
                    <a:srgbClr val="FF0000"/>
                  </a:solidFill>
                </a:rPr>
                <a:t>1</a:t>
              </a:r>
              <a:endParaRPr lang="en-US" altLang="en-US" sz="1400"/>
            </a:p>
          </p:txBody>
        </p:sp>
        <p:sp>
          <p:nvSpPr>
            <p:cNvPr id="24652" name="Rectangle 79">
              <a:extLst>
                <a:ext uri="{FF2B5EF4-FFF2-40B4-BE49-F238E27FC236}">
                  <a16:creationId xmlns:a16="http://schemas.microsoft.com/office/drawing/2014/main" id="{CE07521C-E0DA-40E0-A347-20829D45D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4392613"/>
              <a:ext cx="687387" cy="39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3" name="Rectangle 80">
              <a:extLst>
                <a:ext uri="{FF2B5EF4-FFF2-40B4-BE49-F238E27FC236}">
                  <a16:creationId xmlns:a16="http://schemas.microsoft.com/office/drawing/2014/main" id="{88D12C09-1E24-4ED1-A964-A3021FB7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9" y="3810000"/>
              <a:ext cx="675640" cy="33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</a:rPr>
                <a:t>$5,</a:t>
              </a:r>
              <a:r>
                <a:rPr lang="en-US" altLang="en-US" sz="1400">
                  <a:solidFill>
                    <a:srgbClr val="FF0000"/>
                  </a:solidFill>
                </a:rPr>
                <a:t>7</a:t>
              </a:r>
              <a:endParaRPr lang="en-US" altLang="en-US" sz="1400"/>
            </a:p>
          </p:txBody>
        </p:sp>
        <p:sp>
          <p:nvSpPr>
            <p:cNvPr id="24654" name="Rectangle 71">
              <a:extLst>
                <a:ext uri="{FF2B5EF4-FFF2-40B4-BE49-F238E27FC236}">
                  <a16:creationId xmlns:a16="http://schemas.microsoft.com/office/drawing/2014/main" id="{AF33C0F2-A689-4BB8-B886-9A27FE825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2057400"/>
              <a:ext cx="82550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5" name="Rectangle 96">
              <a:extLst>
                <a:ext uri="{FF2B5EF4-FFF2-40B4-BE49-F238E27FC236}">
                  <a16:creationId xmlns:a16="http://schemas.microsoft.com/office/drawing/2014/main" id="{C3F66116-AAFB-4B8C-9F29-1146924BC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600" y="2701925"/>
              <a:ext cx="30797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4656" name="Oval 4">
              <a:extLst>
                <a:ext uri="{FF2B5EF4-FFF2-40B4-BE49-F238E27FC236}">
                  <a16:creationId xmlns:a16="http://schemas.microsoft.com/office/drawing/2014/main" id="{104A1D6E-4DB7-4003-AB73-3834AE765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4657" name="Oval 5">
              <a:extLst>
                <a:ext uri="{FF2B5EF4-FFF2-40B4-BE49-F238E27FC236}">
                  <a16:creationId xmlns:a16="http://schemas.microsoft.com/office/drawing/2014/main" id="{28024DDE-2747-45A8-9610-217729F96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301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4658" name="Oval 6">
              <a:extLst>
                <a:ext uri="{FF2B5EF4-FFF2-40B4-BE49-F238E27FC236}">
                  <a16:creationId xmlns:a16="http://schemas.microsoft.com/office/drawing/2014/main" id="{23516E3A-03C2-4C9C-9D0B-C19F6F776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78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4659" name="Oval 7">
              <a:extLst>
                <a:ext uri="{FF2B5EF4-FFF2-40B4-BE49-F238E27FC236}">
                  <a16:creationId xmlns:a16="http://schemas.microsoft.com/office/drawing/2014/main" id="{1454B4CE-2586-4C28-9507-F08AEC9C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640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4660" name="Oval 8">
              <a:extLst>
                <a:ext uri="{FF2B5EF4-FFF2-40B4-BE49-F238E27FC236}">
                  <a16:creationId xmlns:a16="http://schemas.microsoft.com/office/drawing/2014/main" id="{2D8B697F-4543-4A94-93A1-635D09F5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402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4661" name="Oval 9">
              <a:extLst>
                <a:ext uri="{FF2B5EF4-FFF2-40B4-BE49-F238E27FC236}">
                  <a16:creationId xmlns:a16="http://schemas.microsoft.com/office/drawing/2014/main" id="{A122CA57-411D-46AD-B615-F5A22E0C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444875"/>
              <a:ext cx="533400" cy="533400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4662" name="Line 10">
              <a:extLst>
                <a:ext uri="{FF2B5EF4-FFF2-40B4-BE49-F238E27FC236}">
                  <a16:creationId xmlns:a16="http://schemas.microsoft.com/office/drawing/2014/main" id="{9497B0C5-9541-44D1-8364-ABB276AAB5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759075"/>
              <a:ext cx="838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3" name="Line 11">
              <a:extLst>
                <a:ext uri="{FF2B5EF4-FFF2-40B4-BE49-F238E27FC236}">
                  <a16:creationId xmlns:a16="http://schemas.microsoft.com/office/drawing/2014/main" id="{28DF6922-F998-478E-95D9-1A64E7C37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606675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4" name="Line 12">
              <a:extLst>
                <a:ext uri="{FF2B5EF4-FFF2-40B4-BE49-F238E27FC236}">
                  <a16:creationId xmlns:a16="http://schemas.microsoft.com/office/drawing/2014/main" id="{87774CDB-15CF-4C59-922B-B20D789FD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2759075"/>
              <a:ext cx="152400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5" name="Line 13">
              <a:extLst>
                <a:ext uri="{FF2B5EF4-FFF2-40B4-BE49-F238E27FC236}">
                  <a16:creationId xmlns:a16="http://schemas.microsoft.com/office/drawing/2014/main" id="{934558FF-4488-4C7E-A1E7-24E7037F6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02075"/>
              <a:ext cx="91440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6" name="Line 14">
              <a:extLst>
                <a:ext uri="{FF2B5EF4-FFF2-40B4-BE49-F238E27FC236}">
                  <a16:creationId xmlns:a16="http://schemas.microsoft.com/office/drawing/2014/main" id="{D6787019-074A-4CF2-8B37-14D8C3EE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8000" y="2835275"/>
              <a:ext cx="76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7" name="Line 15">
              <a:extLst>
                <a:ext uri="{FF2B5EF4-FFF2-40B4-BE49-F238E27FC236}">
                  <a16:creationId xmlns:a16="http://schemas.microsoft.com/office/drawing/2014/main" id="{2A6CC1CC-F156-45F1-A07A-EDFE9A21F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6600" y="2911475"/>
              <a:ext cx="1600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8" name="Line 16">
              <a:extLst>
                <a:ext uri="{FF2B5EF4-FFF2-40B4-BE49-F238E27FC236}">
                  <a16:creationId xmlns:a16="http://schemas.microsoft.com/office/drawing/2014/main" id="{7A5EB76E-4EE1-443E-BC1E-CD3972AD9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045075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69" name="Line 17">
              <a:extLst>
                <a:ext uri="{FF2B5EF4-FFF2-40B4-BE49-F238E27FC236}">
                  <a16:creationId xmlns:a16="http://schemas.microsoft.com/office/drawing/2014/main" id="{4E64DAD3-D029-4AE6-882B-C0F4ABBBF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3978275"/>
              <a:ext cx="99060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70" name="Line 18">
              <a:extLst>
                <a:ext uri="{FF2B5EF4-FFF2-40B4-BE49-F238E27FC236}">
                  <a16:creationId xmlns:a16="http://schemas.microsoft.com/office/drawing/2014/main" id="{849AB3B4-C49B-4C18-ABBA-FF7BBAB21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2759075"/>
              <a:ext cx="9906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671" name="Line 19">
              <a:extLst>
                <a:ext uri="{FF2B5EF4-FFF2-40B4-BE49-F238E27FC236}">
                  <a16:creationId xmlns:a16="http://schemas.microsoft.com/office/drawing/2014/main" id="{64F9D69C-4DA1-40F5-AB03-16905A95D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11475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EAE0D42C-47CA-4A7E-8A4D-11298904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235729-BFCB-4725-A811-F2CC36E5D9CB}" type="slidenum">
              <a:rPr lang="en-US" altLang="en-US" sz="1600"/>
              <a:pPr/>
              <a:t>25</a:t>
            </a:fld>
            <a:endParaRPr lang="en-US" altLang="en-US" sz="16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831B67A-7B80-45E2-BA18-A5DBC5086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 parametric analysis</a:t>
            </a:r>
          </a:p>
        </p:txBody>
      </p:sp>
      <p:graphicFrame>
        <p:nvGraphicFramePr>
          <p:cNvPr id="128209" name="Group 209">
            <a:extLst>
              <a:ext uri="{FF2B5EF4-FFF2-40B4-BE49-F238E27FC236}">
                <a16:creationId xmlns:a16="http://schemas.microsoft.com/office/drawing/2014/main" id="{A094057B-B31F-405B-ADE2-005CF5BDF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03178"/>
              </p:ext>
            </p:extLst>
          </p:nvPr>
        </p:nvGraphicFramePr>
        <p:xfrm>
          <a:off x="533400" y="990600"/>
          <a:ext cx="8153400" cy="3962400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0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Toll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modified cost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Cost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Transit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Time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Modified cost -10λ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0 ≤ λ ≤ ⅔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 + 18λ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3 + 8λ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⅔ ≤ λ ≤ 2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 + 15λ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5 + 5λ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 ≤ λ ≤ 4.5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 + 10λ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15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4.5 ≤ λ &lt;  ∞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 + 8λ 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Arial" charset="0"/>
                        </a:rPr>
                        <a:t>24 - 2λ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921CA049-8B39-4816-8F29-D0A542EB8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791200"/>
            <a:ext cx="4953000" cy="898525"/>
          </a:xfrm>
          <a:prstGeom prst="rect">
            <a:avLst/>
          </a:prstGeom>
          <a:solidFill>
            <a:srgbClr val="FFFFFF"/>
          </a:solidFill>
          <a:ln w="571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The best value of λ is the one that maximizes the lower bound.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FBF330A-7195-4294-8CF7-7403F1A6D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"/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A lower bound on z*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31F12C-9D27-4BB3-A5AE-DA5147BCBF54}"/>
              </a:ext>
            </a:extLst>
          </p:cNvPr>
          <p:cNvGraphicFramePr/>
          <p:nvPr/>
        </p:nvGraphicFramePr>
        <p:xfrm>
          <a:off x="4191000" y="1981200"/>
          <a:ext cx="4648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2512BC2E-18DE-4F8A-8F19-A89740A3DEC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3962400" cy="4953000"/>
            <a:chOff x="152400" y="1066800"/>
            <a:chExt cx="3962400" cy="495300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5C7B9F6E-AE3B-4B5D-A943-2AAA66D50305}"/>
                </a:ext>
              </a:extLst>
            </p:cNvPr>
            <p:cNvGraphicFramePr/>
            <p:nvPr/>
          </p:nvGraphicFramePr>
          <p:xfrm>
            <a:off x="152400" y="1066800"/>
            <a:ext cx="3962400" cy="4953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 useBgFill="1">
          <p:nvSpPr>
            <p:cNvPr id="26631" name="Rectangle 10">
              <a:extLst>
                <a:ext uri="{FF2B5EF4-FFF2-40B4-BE49-F238E27FC236}">
                  <a16:creationId xmlns:a16="http://schemas.microsoft.com/office/drawing/2014/main" id="{3F5A3CAF-A91A-4E33-9F06-1CE31371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1219200"/>
              <a:ext cx="3962400" cy="1447800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6632" name="Group 14">
              <a:extLst>
                <a:ext uri="{FF2B5EF4-FFF2-40B4-BE49-F238E27FC236}">
                  <a16:creationId xmlns:a16="http://schemas.microsoft.com/office/drawing/2014/main" id="{1B9E3E80-66CB-45FF-BFDE-75BAD749A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1447800"/>
              <a:ext cx="2514600" cy="1143000"/>
              <a:chOff x="1066800" y="1447800"/>
              <a:chExt cx="2514600" cy="1143000"/>
            </a:xfrm>
          </p:grpSpPr>
          <p:sp>
            <p:nvSpPr>
              <p:cNvPr id="26645" name="TextBox 11">
                <a:extLst>
                  <a:ext uri="{FF2B5EF4-FFF2-40B4-BE49-F238E27FC236}">
                    <a16:creationId xmlns:a16="http://schemas.microsoft.com/office/drawing/2014/main" id="{88FB4B7D-CDA9-4ACF-938C-5D0902617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4478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3333FF"/>
                    </a:solidFill>
                  </a:rPr>
                  <a:t>Costs</a:t>
                </a:r>
              </a:p>
            </p:txBody>
          </p:sp>
          <p:sp>
            <p:nvSpPr>
              <p:cNvPr id="26646" name="TextBox 12">
                <a:extLst>
                  <a:ext uri="{FF2B5EF4-FFF2-40B4-BE49-F238E27FC236}">
                    <a16:creationId xmlns:a16="http://schemas.microsoft.com/office/drawing/2014/main" id="{DD68276C-9C1E-4D73-A330-8BB2E1B7F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752600"/>
                <a:ext cx="2514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FF0000"/>
                    </a:solidFill>
                  </a:rPr>
                  <a:t>Modified Cost – 10λ</a:t>
                </a:r>
              </a:p>
            </p:txBody>
          </p:sp>
          <p:sp>
            <p:nvSpPr>
              <p:cNvPr id="26647" name="TextBox 13">
                <a:extLst>
                  <a:ext uri="{FF2B5EF4-FFF2-40B4-BE49-F238E27FC236}">
                    <a16:creationId xmlns:a16="http://schemas.microsoft.com/office/drawing/2014/main" id="{017F26DD-F434-48FC-B648-A8C3C05CA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2133600"/>
                <a:ext cx="2209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solidFill>
                      <a:srgbClr val="008000"/>
                    </a:solidFill>
                  </a:rPr>
                  <a:t>Transit Times</a:t>
                </a:r>
              </a:p>
            </p:txBody>
          </p:sp>
        </p:grpSp>
        <p:cxnSp>
          <p:nvCxnSpPr>
            <p:cNvPr id="26633" name="Straight Connector 24">
              <a:extLst>
                <a:ext uri="{FF2B5EF4-FFF2-40B4-BE49-F238E27FC236}">
                  <a16:creationId xmlns:a16="http://schemas.microsoft.com/office/drawing/2014/main" id="{35AE92DB-83DC-44B3-97DB-E22AD1B85D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" y="5181600"/>
              <a:ext cx="2286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Connector 25">
              <a:extLst>
                <a:ext uri="{FF2B5EF4-FFF2-40B4-BE49-F238E27FC236}">
                  <a16:creationId xmlns:a16="http://schemas.microsoft.com/office/drawing/2014/main" id="{3818A13D-3F13-441B-98E9-4F6152BA30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" y="3657600"/>
              <a:ext cx="2286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5" name="Straight Connector 26">
              <a:extLst>
                <a:ext uri="{FF2B5EF4-FFF2-40B4-BE49-F238E27FC236}">
                  <a16:creationId xmlns:a16="http://schemas.microsoft.com/office/drawing/2014/main" id="{0275440C-99CF-4C8F-BACD-62C7151B7A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4038600"/>
              <a:ext cx="3810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6" name="Straight Connector 28">
              <a:extLst>
                <a:ext uri="{FF2B5EF4-FFF2-40B4-BE49-F238E27FC236}">
                  <a16:creationId xmlns:a16="http://schemas.microsoft.com/office/drawing/2014/main" id="{43B98CF8-367F-4888-A4BF-0DC2B208F5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14400" y="4953000"/>
              <a:ext cx="3810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7" name="Straight Connector 29">
              <a:extLst>
                <a:ext uri="{FF2B5EF4-FFF2-40B4-BE49-F238E27FC236}">
                  <a16:creationId xmlns:a16="http://schemas.microsoft.com/office/drawing/2014/main" id="{1D2C98C9-0A4A-447D-A78F-0E1FC4E818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5400" y="4495800"/>
              <a:ext cx="8382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8" name="Straight Connector 31">
              <a:extLst>
                <a:ext uri="{FF2B5EF4-FFF2-40B4-BE49-F238E27FC236}">
                  <a16:creationId xmlns:a16="http://schemas.microsoft.com/office/drawing/2014/main" id="{B2FC03FE-7462-4CB7-8F01-873BFE78CC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95400" y="3975100"/>
              <a:ext cx="8382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Straight Connector 32">
              <a:extLst>
                <a:ext uri="{FF2B5EF4-FFF2-40B4-BE49-F238E27FC236}">
                  <a16:creationId xmlns:a16="http://schemas.microsoft.com/office/drawing/2014/main" id="{608CCAA0-E925-49C5-A014-A23EC9ECE8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3124200"/>
              <a:ext cx="1752600" cy="158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Straight Connector 34">
              <a:extLst>
                <a:ext uri="{FF2B5EF4-FFF2-40B4-BE49-F238E27FC236}">
                  <a16:creationId xmlns:a16="http://schemas.microsoft.com/office/drawing/2014/main" id="{23B9E658-5CED-41C0-91D9-00A8C8CC8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4648200"/>
              <a:ext cx="1752600" cy="15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333DDE-9B39-4386-B9ED-F63989744EE9}"/>
                </a:ext>
              </a:extLst>
            </p:cNvPr>
            <p:cNvCxnSpPr/>
            <p:nvPr/>
          </p:nvCxnSpPr>
          <p:spPr bwMode="auto">
            <a:xfrm rot="5400000" flipH="1" flipV="1">
              <a:off x="-496887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9A1C18-B946-40B4-9730-428835652782}"/>
                </a:ext>
              </a:extLst>
            </p:cNvPr>
            <p:cNvCxnSpPr/>
            <p:nvPr/>
          </p:nvCxnSpPr>
          <p:spPr bwMode="auto">
            <a:xfrm rot="5400000" flipH="1" flipV="1">
              <a:off x="-115887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1EDB22-6A45-42A2-9251-410DA17743B8}"/>
                </a:ext>
              </a:extLst>
            </p:cNvPr>
            <p:cNvCxnSpPr/>
            <p:nvPr/>
          </p:nvCxnSpPr>
          <p:spPr bwMode="auto">
            <a:xfrm rot="5400000" flipH="1" flipV="1">
              <a:off x="722313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B06CA8-1D50-4C7C-8603-7EB09F19D695}"/>
                </a:ext>
              </a:extLst>
            </p:cNvPr>
            <p:cNvCxnSpPr/>
            <p:nvPr/>
          </p:nvCxnSpPr>
          <p:spPr bwMode="auto">
            <a:xfrm rot="5400000" flipH="1" flipV="1">
              <a:off x="2474913" y="4076700"/>
              <a:ext cx="2820988" cy="1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2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2772" name="Rectangle 43">
            <a:extLst>
              <a:ext uri="{FF2B5EF4-FFF2-40B4-BE49-F238E27FC236}">
                <a16:creationId xmlns:a16="http://schemas.microsoft.com/office/drawing/2014/main" id="{582E3FB0-26C4-4FB4-B176-A0A1C066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λ</a:t>
            </a:r>
          </a:p>
        </p:txBody>
      </p:sp>
      <p:sp>
        <p:nvSpPr>
          <p:cNvPr id="32773" name="Rectangle 44">
            <a:extLst>
              <a:ext uri="{FF2B5EF4-FFF2-40B4-BE49-F238E27FC236}">
                <a16:creationId xmlns:a16="http://schemas.microsoft.com/office/drawing/2014/main" id="{421AB4DB-58BE-4C80-B907-A74BBBC5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376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>
            <a:extLst>
              <a:ext uri="{FF2B5EF4-FFF2-40B4-BE49-F238E27FC236}">
                <a16:creationId xmlns:a16="http://schemas.microsoft.com/office/drawing/2014/main" id="{BD328D0C-375D-4AA5-AF2F-DB8E7707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D639EE-524F-4ED3-9997-25AEB0A985EC}" type="slidenum">
              <a:rPr lang="en-US" altLang="en-US" sz="1600"/>
              <a:pPr/>
              <a:t>27</a:t>
            </a:fld>
            <a:endParaRPr lang="en-US" altLang="en-US" sz="1600"/>
          </a:p>
        </p:txBody>
      </p:sp>
      <p:sp>
        <p:nvSpPr>
          <p:cNvPr id="4102" name="Rectangle 1026">
            <a:extLst>
              <a:ext uri="{FF2B5EF4-FFF2-40B4-BE49-F238E27FC236}">
                <a16:creationId xmlns:a16="http://schemas.microsoft.com/office/drawing/2014/main" id="{73FF0725-CAE4-4A48-A8D6-94663AB0C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756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 err="1">
                <a:ea typeface="ＭＳ Ｐゴシック" panose="020B0600070205080204" pitchFamily="34" charset="-128"/>
              </a:rPr>
              <a:t>Lagrangian</a:t>
            </a:r>
            <a:r>
              <a:rPr lang="en-US" altLang="en-US" dirty="0">
                <a:ea typeface="ＭＳ Ｐゴシック" panose="020B0600070205080204" pitchFamily="34" charset="-128"/>
              </a:rPr>
              <a:t> Multiplier Problem</a:t>
            </a:r>
          </a:p>
        </p:txBody>
      </p:sp>
      <p:sp>
        <p:nvSpPr>
          <p:cNvPr id="135179" name="Rectangle 1035">
            <a:extLst>
              <a:ext uri="{FF2B5EF4-FFF2-40B4-BE49-F238E27FC236}">
                <a16:creationId xmlns:a16="http://schemas.microsoft.com/office/drawing/2014/main" id="{45B09E72-EDFD-4CBA-8557-6D6BB2F39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1795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L* = max {L(λ) :  λ ≥ 0}.             </a:t>
            </a:r>
          </a:p>
        </p:txBody>
      </p:sp>
      <p:sp>
        <p:nvSpPr>
          <p:cNvPr id="135180" name="Text Box 1036">
            <a:extLst>
              <a:ext uri="{FF2B5EF4-FFF2-40B4-BE49-F238E27FC236}">
                <a16:creationId xmlns:a16="http://schemas.microsoft.com/office/drawing/2014/main" id="{B87B9A40-1C41-4F67-BACD-528AA79AF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45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Theorem.</a:t>
            </a:r>
            <a:r>
              <a:rPr lang="en-US" altLang="en-US" dirty="0"/>
              <a:t> </a:t>
            </a:r>
            <a:r>
              <a:rPr lang="en-US" altLang="en-US" i="1" dirty="0"/>
              <a:t>  L(</a:t>
            </a:r>
            <a:r>
              <a:rPr lang="en-US" altLang="en-US" dirty="0">
                <a:solidFill>
                  <a:schemeClr val="bg2"/>
                </a:solidFill>
                <a:sym typeface="Symbol" panose="05050102010706020507" pitchFamily="18" charset="2"/>
              </a:rPr>
              <a:t>λ</a:t>
            </a:r>
            <a:r>
              <a:rPr lang="en-US" altLang="en-US" i="1" dirty="0"/>
              <a:t>) </a:t>
            </a:r>
            <a:r>
              <a:rPr lang="en-US" altLang="en-US" i="1" dirty="0">
                <a:sym typeface="Symbol" panose="05050102010706020507" pitchFamily="18" charset="2"/>
              </a:rPr>
              <a:t>≤</a:t>
            </a:r>
            <a:r>
              <a:rPr lang="en-US" altLang="en-US" i="1" dirty="0"/>
              <a:t> L* </a:t>
            </a:r>
            <a:r>
              <a:rPr lang="en-US" altLang="en-US" i="1" dirty="0">
                <a:sym typeface="Symbol" panose="05050102010706020507" pitchFamily="18" charset="2"/>
              </a:rPr>
              <a:t>≤ z*.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85FCCE-9F91-435F-916F-C980994B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Lagrangian Multiplier Problem</a:t>
            </a:r>
            <a:endParaRPr lang="en-US" altLang="en-US"/>
          </a:p>
        </p:txBody>
      </p:sp>
      <p:pic>
        <p:nvPicPr>
          <p:cNvPr id="3" name="Picture 2" descr="Text, letter">
            <a:extLst>
              <a:ext uri="{FF2B5EF4-FFF2-40B4-BE49-F238E27FC236}">
                <a16:creationId xmlns:a16="http://schemas.microsoft.com/office/drawing/2014/main" id="{D38BA661-6C73-4DDE-070B-C64418BA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91" y="1204760"/>
            <a:ext cx="6016218" cy="2529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9" grpId="0" build="p" autoUpdateAnimBg="0"/>
      <p:bldP spid="135180" grpId="0" build="p" autoUpdateAnimBg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>
            <a:extLst>
              <a:ext uri="{FF2B5EF4-FFF2-40B4-BE49-F238E27FC236}">
                <a16:creationId xmlns:a16="http://schemas.microsoft.com/office/drawing/2014/main" id="{CA2D8C95-7BC3-4C00-84BA-360DE646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A99B00-B1DD-4FFF-B75C-959D396E89CA}" type="slidenum">
              <a:rPr lang="en-US" altLang="en-US" sz="1600"/>
              <a:pPr/>
              <a:t>28</a:t>
            </a:fld>
            <a:endParaRPr lang="en-US" altLang="en-US" sz="16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BD1D679-3D13-4694-892E-D12F80E40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257"/>
            <a:ext cx="8229600" cy="1143000"/>
          </a:xfrm>
        </p:spPr>
        <p:txBody>
          <a:bodyPr/>
          <a:lstStyle/>
          <a:p>
            <a:r>
              <a:rPr lang="en-US" altLang="en-US" sz="2800" b="1" dirty="0">
                <a:ea typeface="ＭＳ Ｐゴシック" panose="020B0600070205080204" pitchFamily="34" charset="-128"/>
              </a:rPr>
              <a:t>Application to constrained shortest path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D2E6FCE-1D30-4FDE-ABE4-0B049F3DDD5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36650"/>
            <a:ext cx="5435600" cy="520700"/>
            <a:chOff x="432" y="716"/>
            <a:chExt cx="3424" cy="328"/>
          </a:xfrm>
        </p:grpSpPr>
        <p:sp>
          <p:nvSpPr>
            <p:cNvPr id="5128" name="Text Box 4">
              <a:extLst>
                <a:ext uri="{FF2B5EF4-FFF2-40B4-BE49-F238E27FC236}">
                  <a16:creationId xmlns:a16="http://schemas.microsoft.com/office/drawing/2014/main" id="{CCB03D6F-859C-4862-B5A3-7A1D34A5E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 L(</a:t>
              </a:r>
              <a:r>
                <a:rPr lang="en-US" altLang="en-US" dirty="0">
                  <a:solidFill>
                    <a:schemeClr val="bg2"/>
                  </a:solidFill>
                  <a:sym typeface="Symbol" panose="05050102010706020507" pitchFamily="18" charset="2"/>
                </a:rPr>
                <a:t>λ</a:t>
              </a:r>
              <a:r>
                <a:rPr lang="en-US" altLang="en-US" dirty="0"/>
                <a:t>) = min</a:t>
              </a:r>
            </a:p>
          </p:txBody>
        </p:sp>
        <p:graphicFrame>
          <p:nvGraphicFramePr>
            <p:cNvPr id="5122" name="Object 2">
              <a:extLst>
                <a:ext uri="{FF2B5EF4-FFF2-40B4-BE49-F238E27FC236}">
                  <a16:creationId xmlns:a16="http://schemas.microsoft.com/office/drawing/2014/main" id="{8B310EA3-F92D-4114-9078-D252012FC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716"/>
            <a:ext cx="20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25800" imgH="520700" progId="Equation.DSMT4">
                    <p:embed/>
                  </p:oleObj>
                </mc:Choice>
                <mc:Fallback>
                  <p:oleObj name="Equation" r:id="rId2" imgW="3225800" imgH="520700" progId="Equation.DSMT4">
                    <p:embed/>
                    <p:pic>
                      <p:nvPicPr>
                        <p:cNvPr id="5122" name="Object 2">
                          <a:extLst>
                            <a:ext uri="{FF2B5EF4-FFF2-40B4-BE49-F238E27FC236}">
                              <a16:creationId xmlns:a16="http://schemas.microsoft.com/office/drawing/2014/main" id="{8B310EA3-F92D-4114-9078-D252012FC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16"/>
                          <a:ext cx="20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45A3FCB9-194B-45B1-8CD3-E65F3196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Let c(P)  be the cost of path P that satisfies the transit time constraint.  </a:t>
            </a:r>
          </a:p>
        </p:txBody>
      </p:sp>
      <p:sp>
        <p:nvSpPr>
          <p:cNvPr id="34826" name="Text Box 7">
            <a:extLst>
              <a:ext uri="{FF2B5EF4-FFF2-40B4-BE49-F238E27FC236}">
                <a16:creationId xmlns:a16="http://schemas.microsoft.com/office/drawing/2014/main" id="{7AEC4AEC-6183-4E7B-9B4F-40555FD8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8458200" cy="17541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Corollary.  </a:t>
            </a:r>
            <a:r>
              <a:rPr lang="en-US" altLang="en-US">
                <a:solidFill>
                  <a:schemeClr val="bg2"/>
                </a:solidFill>
              </a:rPr>
              <a:t>For all λ, L(λ) ≤ L* ≤ z* ≤ c(P).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If L(λ’) = c(P), then L(λ’) = L* = z* = c(P).  In this case, P is an optimal path and λ’ optimizes the Lagrangian Multiplier Problem.</a:t>
            </a:r>
            <a:r>
              <a:rPr lang="en-US" altLang="en-US">
                <a:solidFill>
                  <a:srgbClr val="FF0000"/>
                </a:solidFill>
              </a:rPr>
              <a:t>   </a:t>
            </a:r>
            <a:r>
              <a:rPr lang="en-US" altLang="en-US"/>
              <a:t> </a:t>
            </a:r>
            <a:endParaRPr lang="en-US" altLang="en-US" b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0" grpId="0" build="p" autoUpdateAnimBg="0"/>
      <p:bldP spid="348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494-0900-44B9-9C11-91E1B1BD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LP and </a:t>
            </a:r>
            <a:r>
              <a:rPr lang="en-HK" dirty="0" err="1"/>
              <a:t>Lagrangian</a:t>
            </a:r>
            <a:r>
              <a:rPr lang="en-HK" dirty="0"/>
              <a:t> Relaxation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026E9-0DBF-4BA0-A5B3-8A10681C58EF}"/>
              </a:ext>
            </a:extLst>
          </p:cNvPr>
          <p:cNvSpPr txBox="1"/>
          <p:nvPr/>
        </p:nvSpPr>
        <p:spPr>
          <a:xfrm>
            <a:off x="457200" y="1295400"/>
            <a:ext cx="8305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400" dirty="0">
                <a:latin typeface="+mn-lt"/>
              </a:rPr>
              <a:t>LP: Z*=min{ cx | </a:t>
            </a:r>
            <a:r>
              <a:rPr lang="en-HK" sz="2400" dirty="0" err="1">
                <a:latin typeface="+mn-lt"/>
              </a:rPr>
              <a:t>Ax</a:t>
            </a:r>
            <a:r>
              <a:rPr lang="en-HK" sz="2400" dirty="0">
                <a:latin typeface="+mn-lt"/>
              </a:rPr>
              <a:t>=b, Dx=e, x≥0}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 err="1">
                <a:latin typeface="+mn-lt"/>
              </a:rPr>
              <a:t>Lagrangian</a:t>
            </a:r>
            <a:r>
              <a:rPr lang="en-HK" sz="2400" dirty="0">
                <a:latin typeface="+mn-lt"/>
              </a:rPr>
              <a:t> Relaxation by removing the constraint </a:t>
            </a:r>
            <a:r>
              <a:rPr lang="en-HK" sz="2400" dirty="0" err="1">
                <a:latin typeface="+mn-lt"/>
              </a:rPr>
              <a:t>Ax</a:t>
            </a:r>
            <a:r>
              <a:rPr lang="en-HK" sz="2400" dirty="0">
                <a:latin typeface="+mn-lt"/>
              </a:rPr>
              <a:t>=b</a:t>
            </a:r>
          </a:p>
          <a:p>
            <a:r>
              <a:rPr lang="en-HK" sz="2400" dirty="0">
                <a:latin typeface="+mn-lt"/>
              </a:rPr>
              <a:t>		L(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) = min{ cx + 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(</a:t>
            </a:r>
            <a:r>
              <a:rPr lang="en-HK" sz="2400" dirty="0" err="1">
                <a:latin typeface="+mn-lt"/>
              </a:rPr>
              <a:t>Ax</a:t>
            </a:r>
            <a:r>
              <a:rPr lang="en-HK" sz="2400" dirty="0">
                <a:latin typeface="+mn-lt"/>
              </a:rPr>
              <a:t> – b)  | Dx=e, x≥0}</a:t>
            </a:r>
          </a:p>
          <a:p>
            <a:r>
              <a:rPr lang="en-HK" sz="2400" dirty="0">
                <a:latin typeface="+mn-lt"/>
              </a:rPr>
              <a:t>The </a:t>
            </a:r>
            <a:r>
              <a:rPr lang="en-HK" sz="2400" dirty="0" err="1">
                <a:latin typeface="+mn-lt"/>
              </a:rPr>
              <a:t>Lagrangian</a:t>
            </a:r>
            <a:r>
              <a:rPr lang="en-HK" sz="2400" dirty="0">
                <a:latin typeface="+mn-lt"/>
              </a:rPr>
              <a:t> </a:t>
            </a:r>
            <a:r>
              <a:rPr lang="en-HK" sz="2400" dirty="0" err="1">
                <a:latin typeface="+mn-lt"/>
              </a:rPr>
              <a:t>Multipler</a:t>
            </a:r>
            <a:r>
              <a:rPr lang="en-HK" sz="2400" dirty="0">
                <a:latin typeface="+mn-lt"/>
              </a:rPr>
              <a:t> problem   </a:t>
            </a:r>
          </a:p>
          <a:p>
            <a:r>
              <a:rPr lang="en-HK" sz="2400" dirty="0">
                <a:latin typeface="+mn-lt"/>
              </a:rPr>
              <a:t>		L* = max{ L(λ) } = Z*</a:t>
            </a:r>
          </a:p>
          <a:p>
            <a:r>
              <a:rPr lang="en-HK" sz="2400" dirty="0">
                <a:latin typeface="+mn-lt"/>
              </a:rPr>
              <a:t>Example:</a:t>
            </a:r>
          </a:p>
          <a:p>
            <a:r>
              <a:rPr lang="en-HK" sz="2400" dirty="0">
                <a:latin typeface="+mn-lt"/>
              </a:rPr>
              <a:t>	min –x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-x</a:t>
            </a:r>
            <a:r>
              <a:rPr lang="en-HK" sz="2400" baseline="-25000" dirty="0">
                <a:latin typeface="+mn-lt"/>
              </a:rPr>
              <a:t>2</a:t>
            </a:r>
          </a:p>
          <a:p>
            <a:r>
              <a:rPr lang="en-HK" sz="2400" dirty="0">
                <a:latin typeface="+mn-lt"/>
              </a:rPr>
              <a:t>Subject to</a:t>
            </a:r>
          </a:p>
          <a:p>
            <a:r>
              <a:rPr lang="en-HK" sz="2400" dirty="0">
                <a:latin typeface="+mn-lt"/>
              </a:rPr>
              <a:t>	2x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2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3</a:t>
            </a:r>
            <a:r>
              <a:rPr lang="en-HK" sz="2400" dirty="0">
                <a:latin typeface="+mn-lt"/>
              </a:rPr>
              <a:t>=6</a:t>
            </a:r>
          </a:p>
          <a:p>
            <a:r>
              <a:rPr lang="en-HK" sz="2400" dirty="0">
                <a:latin typeface="+mn-lt"/>
              </a:rPr>
              <a:t>	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+2x</a:t>
            </a:r>
            <a:r>
              <a:rPr lang="en-HK" sz="2400" baseline="-25000" dirty="0">
                <a:latin typeface="+mn-lt"/>
              </a:rPr>
              <a:t>2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4</a:t>
            </a:r>
            <a:r>
              <a:rPr lang="en-HK" sz="2400" dirty="0">
                <a:latin typeface="+mn-lt"/>
              </a:rPr>
              <a:t>=9</a:t>
            </a:r>
          </a:p>
          <a:p>
            <a:r>
              <a:rPr lang="en-HK" sz="2400" dirty="0">
                <a:latin typeface="+mn-lt"/>
              </a:rPr>
              <a:t>                x</a:t>
            </a:r>
            <a:r>
              <a:rPr lang="en-HK" sz="2400" baseline="-25000" dirty="0">
                <a:latin typeface="+mn-lt"/>
              </a:rPr>
              <a:t>i</a:t>
            </a:r>
            <a:r>
              <a:rPr lang="en-HK" sz="2400" dirty="0">
                <a:latin typeface="+mn-lt"/>
              </a:rPr>
              <a:t> ≥0</a:t>
            </a:r>
          </a:p>
          <a:p>
            <a:endParaRPr lang="en-HK" sz="2400" dirty="0">
              <a:latin typeface="+mn-lt"/>
            </a:endParaRPr>
          </a:p>
          <a:p>
            <a:r>
              <a:rPr lang="en-HK" sz="2400" dirty="0">
                <a:latin typeface="+mn-lt"/>
              </a:rPr>
              <a:t>L(</a:t>
            </a:r>
            <a:r>
              <a:rPr lang="el-GR" sz="2400" dirty="0">
                <a:latin typeface="+mn-lt"/>
              </a:rPr>
              <a:t>λ</a:t>
            </a:r>
            <a:r>
              <a:rPr lang="en-HK" sz="2400" dirty="0">
                <a:latin typeface="+mn-lt"/>
              </a:rPr>
              <a:t>) = min{–x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-x</a:t>
            </a:r>
            <a:r>
              <a:rPr lang="en-HK" sz="2400" baseline="-25000" dirty="0">
                <a:latin typeface="+mn-lt"/>
              </a:rPr>
              <a:t>2</a:t>
            </a:r>
            <a:r>
              <a:rPr lang="en-HK" sz="2400" dirty="0">
                <a:latin typeface="+mn-lt"/>
              </a:rPr>
              <a:t>+</a:t>
            </a:r>
            <a:r>
              <a:rPr lang="el-GR" sz="2400" dirty="0">
                <a:latin typeface="+mn-lt"/>
              </a:rPr>
              <a:t> λ</a:t>
            </a:r>
            <a:r>
              <a:rPr lang="en-HK" sz="2400" dirty="0">
                <a:latin typeface="+mn-lt"/>
              </a:rPr>
              <a:t>(2x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2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3</a:t>
            </a:r>
            <a:r>
              <a:rPr lang="en-HK" sz="2400" dirty="0">
                <a:latin typeface="+mn-lt"/>
              </a:rPr>
              <a:t>-6)  | x</a:t>
            </a:r>
            <a:r>
              <a:rPr lang="en-HK" sz="2400" baseline="-25000" dirty="0">
                <a:latin typeface="+mn-lt"/>
              </a:rPr>
              <a:t>1</a:t>
            </a:r>
            <a:r>
              <a:rPr lang="en-HK" sz="2400" dirty="0">
                <a:latin typeface="+mn-lt"/>
              </a:rPr>
              <a:t>+2x</a:t>
            </a:r>
            <a:r>
              <a:rPr lang="en-HK" sz="2400" baseline="-25000" dirty="0">
                <a:latin typeface="+mn-lt"/>
              </a:rPr>
              <a:t>2</a:t>
            </a:r>
            <a:r>
              <a:rPr lang="en-HK" sz="2400" dirty="0">
                <a:latin typeface="+mn-lt"/>
              </a:rPr>
              <a:t>+x</a:t>
            </a:r>
            <a:r>
              <a:rPr lang="en-HK" sz="2400" baseline="-25000" dirty="0">
                <a:latin typeface="+mn-lt"/>
              </a:rPr>
              <a:t>4</a:t>
            </a:r>
            <a:r>
              <a:rPr lang="en-HK" sz="2400" dirty="0">
                <a:latin typeface="+mn-lt"/>
              </a:rPr>
              <a:t>=9 , x≥0}</a:t>
            </a: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  <a:p>
            <a:endParaRPr lang="en-HK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02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ED7EF-B1AC-6C26-E187-D22151F0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Classification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4D2C9-B84A-3773-F9D6-21A8A3A1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657600"/>
          </a:xfrm>
        </p:spPr>
        <p:txBody>
          <a:bodyPr>
            <a:normAutofit fontScale="70000" lnSpcReduction="20000"/>
          </a:bodyPr>
          <a:lstStyle/>
          <a:p>
            <a:r>
              <a:rPr lang="en-HK" dirty="0"/>
              <a:t>NP problem</a:t>
            </a:r>
          </a:p>
          <a:p>
            <a:pPr lvl="1"/>
            <a:r>
              <a:rPr lang="en-HK" dirty="0"/>
              <a:t>Yes/No answer, able to verify a Yes answer in polynomial time </a:t>
            </a:r>
          </a:p>
          <a:p>
            <a:r>
              <a:rPr lang="en-HK" dirty="0"/>
              <a:t>P problem</a:t>
            </a:r>
          </a:p>
          <a:p>
            <a:pPr lvl="1"/>
            <a:r>
              <a:rPr lang="en-HK" dirty="0"/>
              <a:t>able to find an answer in polynomial time</a:t>
            </a:r>
          </a:p>
          <a:p>
            <a:r>
              <a:rPr lang="en-HK" dirty="0"/>
              <a:t>NP complete problem</a:t>
            </a:r>
          </a:p>
          <a:p>
            <a:pPr lvl="1"/>
            <a:r>
              <a:rPr lang="en-HK" dirty="0"/>
              <a:t>All NP problems transform, in polynomial time, to an NP complete problem</a:t>
            </a:r>
          </a:p>
          <a:p>
            <a:pPr lvl="1"/>
            <a:r>
              <a:rPr lang="en-HK" dirty="0"/>
              <a:t>Implication: NP complete is the most difficult in NP</a:t>
            </a:r>
          </a:p>
          <a:p>
            <a:r>
              <a:rPr lang="en-HK" dirty="0"/>
              <a:t>NP hard</a:t>
            </a:r>
          </a:p>
          <a:p>
            <a:pPr lvl="1"/>
            <a:r>
              <a:rPr lang="en-HK" dirty="0"/>
              <a:t>All NP problems reduce, in polynomial time, to </a:t>
            </a:r>
            <a:r>
              <a:rPr lang="en-US" altLang="zh-CN" dirty="0"/>
              <a:t>an NP hard problem</a:t>
            </a:r>
          </a:p>
          <a:p>
            <a:pPr lvl="1"/>
            <a:r>
              <a:rPr lang="en-US" dirty="0"/>
              <a:t>Interpretation: The optimization version of an NP complete problem</a:t>
            </a:r>
            <a:endParaRPr lang="en-HK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E1AE44-489D-D599-7426-BCAFFDFF9863}"/>
              </a:ext>
            </a:extLst>
          </p:cNvPr>
          <p:cNvSpPr/>
          <p:nvPr/>
        </p:nvSpPr>
        <p:spPr bwMode="auto">
          <a:xfrm>
            <a:off x="1905000" y="1371600"/>
            <a:ext cx="5486400" cy="17065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CCF51-0FE0-9971-6E3C-892B4AFA4C42}"/>
              </a:ext>
            </a:extLst>
          </p:cNvPr>
          <p:cNvSpPr txBox="1"/>
          <p:nvPr/>
        </p:nvSpPr>
        <p:spPr>
          <a:xfrm>
            <a:off x="3429000" y="1600200"/>
            <a:ext cx="286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000" dirty="0"/>
              <a:t>NP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EBD8DA-D4BB-A853-7E8E-1BD7E66D0F73}"/>
              </a:ext>
            </a:extLst>
          </p:cNvPr>
          <p:cNvSpPr txBox="1"/>
          <p:nvPr/>
        </p:nvSpPr>
        <p:spPr>
          <a:xfrm>
            <a:off x="2743199" y="2286000"/>
            <a:ext cx="10487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72F09B-D336-A688-8DD3-3DF142EEB594}"/>
              </a:ext>
            </a:extLst>
          </p:cNvPr>
          <p:cNvSpPr txBox="1"/>
          <p:nvPr/>
        </p:nvSpPr>
        <p:spPr>
          <a:xfrm>
            <a:off x="5188526" y="2266890"/>
            <a:ext cx="18980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NP complete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05D8B-8046-506D-9576-C118E05E30F4}"/>
              </a:ext>
            </a:extLst>
          </p:cNvPr>
          <p:cNvSpPr txBox="1"/>
          <p:nvPr/>
        </p:nvSpPr>
        <p:spPr>
          <a:xfrm>
            <a:off x="7543800" y="1733490"/>
            <a:ext cx="15240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2000" dirty="0"/>
              <a:t>NP hard</a:t>
            </a:r>
          </a:p>
        </p:txBody>
      </p:sp>
    </p:spTree>
    <p:extLst>
      <p:ext uri="{BB962C8B-B14F-4D97-AF65-F5344CB8AC3E}">
        <p14:creationId xmlns:p14="http://schemas.microsoft.com/office/powerpoint/2010/main" val="30945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6D3520-75AE-43F3-ABB8-C7A403FD8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4399"/>
          </a:xfrm>
        </p:spPr>
        <p:txBody>
          <a:bodyPr/>
          <a:lstStyle/>
          <a:p>
            <a:r>
              <a:rPr lang="en-US" altLang="zh-CN" dirty="0">
                <a:ea typeface="新細明體" panose="02020500000000000000" pitchFamily="18" charset="-120"/>
              </a:rPr>
              <a:t>Problem Transformation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9037"/>
            <a:ext cx="8229600" cy="262096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Definition</a:t>
            </a:r>
          </a:p>
          <a:p>
            <a:pPr lvl="1"/>
            <a:r>
              <a:rPr lang="en-HK" altLang="zh-TW" sz="2000" dirty="0">
                <a:ea typeface="新細明體" panose="02020500000000000000" pitchFamily="18" charset="-120"/>
              </a:rPr>
              <a:t>If for every instance A1 of problem A, we can construct in polynomial-time an instance B1 of B, such that A1 has a Yes answer if and only if B1 has a Yes answer, then we say A </a:t>
            </a:r>
            <a:r>
              <a:rPr lang="en-HK" altLang="zh-TW" sz="2000" dirty="0" err="1">
                <a:ea typeface="新細明體" panose="02020500000000000000" pitchFamily="18" charset="-120"/>
              </a:rPr>
              <a:t>polynomially</a:t>
            </a:r>
            <a:r>
              <a:rPr lang="en-HK" altLang="zh-TW" sz="2000" dirty="0">
                <a:ea typeface="新細明體" panose="02020500000000000000" pitchFamily="18" charset="-120"/>
              </a:rPr>
              <a:t> transforms to B</a:t>
            </a:r>
          </a:p>
          <a:p>
            <a:r>
              <a:rPr lang="en-HK" altLang="zh-TW" sz="2400" dirty="0">
                <a:ea typeface="新細明體" panose="02020500000000000000" pitchFamily="18" charset="-120"/>
              </a:rPr>
              <a:t>Implication</a:t>
            </a:r>
          </a:p>
          <a:p>
            <a:pPr lvl="1"/>
            <a:r>
              <a:rPr lang="en-HK" altLang="zh-TW" sz="2000" dirty="0">
                <a:ea typeface="新細明體" panose="02020500000000000000" pitchFamily="18" charset="-120"/>
              </a:rPr>
              <a:t>If problem A is NP-complete, and A </a:t>
            </a:r>
            <a:r>
              <a:rPr lang="en-HK" altLang="zh-TW" sz="2000" dirty="0" err="1">
                <a:ea typeface="新細明體" panose="02020500000000000000" pitchFamily="18" charset="-120"/>
              </a:rPr>
              <a:t>polynomially</a:t>
            </a:r>
            <a:r>
              <a:rPr lang="en-HK" altLang="zh-TW" sz="2000" dirty="0">
                <a:ea typeface="新細明體" panose="02020500000000000000" pitchFamily="18" charset="-120"/>
              </a:rPr>
              <a:t> transform to problem B, then B is also NP-complete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30411-10D2-22F6-67C6-EEF913F685A5}"/>
              </a:ext>
            </a:extLst>
          </p:cNvPr>
          <p:cNvSpPr txBox="1"/>
          <p:nvPr/>
        </p:nvSpPr>
        <p:spPr>
          <a:xfrm>
            <a:off x="2819400" y="4888640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HK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51A22C-9007-453E-8D3A-10324FCEB766}"/>
              </a:ext>
            </a:extLst>
          </p:cNvPr>
          <p:cNvSpPr txBox="1"/>
          <p:nvPr/>
        </p:nvSpPr>
        <p:spPr>
          <a:xfrm>
            <a:off x="800100" y="4377898"/>
            <a:ext cx="3581400" cy="175432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A (known NPC)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193EB-4D3E-71B5-CF27-5642F53240BB}"/>
              </a:ext>
            </a:extLst>
          </p:cNvPr>
          <p:cNvSpPr txBox="1"/>
          <p:nvPr/>
        </p:nvSpPr>
        <p:spPr>
          <a:xfrm>
            <a:off x="4800600" y="3810000"/>
            <a:ext cx="4191000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B (to be proved NPC)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89219-46B1-8166-1DE1-985494211995}"/>
              </a:ext>
            </a:extLst>
          </p:cNvPr>
          <p:cNvSpPr txBox="1"/>
          <p:nvPr/>
        </p:nvSpPr>
        <p:spPr>
          <a:xfrm>
            <a:off x="1981200" y="5407461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  <a:endParaRPr lang="en-HK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5BED8F-3CA2-5CF3-33BE-B24A324C7E94}"/>
              </a:ext>
            </a:extLst>
          </p:cNvPr>
          <p:cNvSpPr txBox="1"/>
          <p:nvPr/>
        </p:nvSpPr>
        <p:spPr>
          <a:xfrm>
            <a:off x="6868391" y="4554485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endParaRPr lang="en-HK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7EDD5F-2F5C-717D-28D5-6E2391D8E4BC}"/>
              </a:ext>
            </a:extLst>
          </p:cNvPr>
          <p:cNvSpPr txBox="1"/>
          <p:nvPr/>
        </p:nvSpPr>
        <p:spPr>
          <a:xfrm>
            <a:off x="6030191" y="5073306"/>
            <a:ext cx="609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  <a:endParaRPr lang="en-HK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ED256-3755-4FAC-95B4-31BF225683D1}"/>
              </a:ext>
            </a:extLst>
          </p:cNvPr>
          <p:cNvSpPr txBox="1"/>
          <p:nvPr/>
        </p:nvSpPr>
        <p:spPr>
          <a:xfrm>
            <a:off x="5295900" y="4391118"/>
            <a:ext cx="3581400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AB72392-5790-5784-88D5-00634C12678C}"/>
              </a:ext>
            </a:extLst>
          </p:cNvPr>
          <p:cNvSpPr/>
          <p:nvPr/>
        </p:nvSpPr>
        <p:spPr bwMode="auto">
          <a:xfrm>
            <a:off x="3470564" y="4686300"/>
            <a:ext cx="3366654" cy="290945"/>
          </a:xfrm>
          <a:custGeom>
            <a:avLst/>
            <a:gdLst>
              <a:gd name="connsiteX0" fmla="*/ 0 w 3366654"/>
              <a:gd name="connsiteY0" fmla="*/ 290945 h 290945"/>
              <a:gd name="connsiteX1" fmla="*/ 51954 w 3366654"/>
              <a:gd name="connsiteY1" fmla="*/ 249382 h 290945"/>
              <a:gd name="connsiteX2" fmla="*/ 83127 w 3366654"/>
              <a:gd name="connsiteY2" fmla="*/ 238991 h 290945"/>
              <a:gd name="connsiteX3" fmla="*/ 135081 w 3366654"/>
              <a:gd name="connsiteY3" fmla="*/ 218209 h 290945"/>
              <a:gd name="connsiteX4" fmla="*/ 187036 w 3366654"/>
              <a:gd name="connsiteY4" fmla="*/ 187036 h 290945"/>
              <a:gd name="connsiteX5" fmla="*/ 238991 w 3366654"/>
              <a:gd name="connsiteY5" fmla="*/ 176645 h 290945"/>
              <a:gd name="connsiteX6" fmla="*/ 270163 w 3366654"/>
              <a:gd name="connsiteY6" fmla="*/ 166255 h 290945"/>
              <a:gd name="connsiteX7" fmla="*/ 405245 w 3366654"/>
              <a:gd name="connsiteY7" fmla="*/ 114300 h 290945"/>
              <a:gd name="connsiteX8" fmla="*/ 467591 w 3366654"/>
              <a:gd name="connsiteY8" fmla="*/ 93518 h 290945"/>
              <a:gd name="connsiteX9" fmla="*/ 602672 w 3366654"/>
              <a:gd name="connsiteY9" fmla="*/ 83127 h 290945"/>
              <a:gd name="connsiteX10" fmla="*/ 737754 w 3366654"/>
              <a:gd name="connsiteY10" fmla="*/ 62345 h 290945"/>
              <a:gd name="connsiteX11" fmla="*/ 789709 w 3366654"/>
              <a:gd name="connsiteY11" fmla="*/ 51955 h 290945"/>
              <a:gd name="connsiteX12" fmla="*/ 987136 w 3366654"/>
              <a:gd name="connsiteY12" fmla="*/ 20782 h 290945"/>
              <a:gd name="connsiteX13" fmla="*/ 1049481 w 3366654"/>
              <a:gd name="connsiteY13" fmla="*/ 10391 h 290945"/>
              <a:gd name="connsiteX14" fmla="*/ 1278081 w 3366654"/>
              <a:gd name="connsiteY14" fmla="*/ 0 h 290945"/>
              <a:gd name="connsiteX15" fmla="*/ 2192481 w 3366654"/>
              <a:gd name="connsiteY15" fmla="*/ 10391 h 290945"/>
              <a:gd name="connsiteX16" fmla="*/ 2234045 w 3366654"/>
              <a:gd name="connsiteY16" fmla="*/ 20782 h 290945"/>
              <a:gd name="connsiteX17" fmla="*/ 2410691 w 3366654"/>
              <a:gd name="connsiteY17" fmla="*/ 41564 h 290945"/>
              <a:gd name="connsiteX18" fmla="*/ 2441863 w 3366654"/>
              <a:gd name="connsiteY18" fmla="*/ 51955 h 290945"/>
              <a:gd name="connsiteX19" fmla="*/ 2639291 w 3366654"/>
              <a:gd name="connsiteY19" fmla="*/ 72736 h 290945"/>
              <a:gd name="connsiteX20" fmla="*/ 2691245 w 3366654"/>
              <a:gd name="connsiteY20" fmla="*/ 83127 h 290945"/>
              <a:gd name="connsiteX21" fmla="*/ 2732809 w 3366654"/>
              <a:gd name="connsiteY21" fmla="*/ 93518 h 290945"/>
              <a:gd name="connsiteX22" fmla="*/ 2847109 w 3366654"/>
              <a:gd name="connsiteY22" fmla="*/ 103909 h 290945"/>
              <a:gd name="connsiteX23" fmla="*/ 2888672 w 3366654"/>
              <a:gd name="connsiteY23" fmla="*/ 114300 h 290945"/>
              <a:gd name="connsiteX24" fmla="*/ 2919845 w 3366654"/>
              <a:gd name="connsiteY24" fmla="*/ 124691 h 290945"/>
              <a:gd name="connsiteX25" fmla="*/ 3013363 w 3366654"/>
              <a:gd name="connsiteY25" fmla="*/ 135082 h 290945"/>
              <a:gd name="connsiteX26" fmla="*/ 3127663 w 3366654"/>
              <a:gd name="connsiteY26" fmla="*/ 155864 h 290945"/>
              <a:gd name="connsiteX27" fmla="*/ 3366654 w 3366654"/>
              <a:gd name="connsiteY27" fmla="*/ 166255 h 29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366654" h="290945">
                <a:moveTo>
                  <a:pt x="0" y="290945"/>
                </a:moveTo>
                <a:cubicBezTo>
                  <a:pt x="17318" y="277091"/>
                  <a:pt x="33147" y="261136"/>
                  <a:pt x="51954" y="249382"/>
                </a:cubicBezTo>
                <a:cubicBezTo>
                  <a:pt x="61242" y="243577"/>
                  <a:pt x="72871" y="242837"/>
                  <a:pt x="83127" y="238991"/>
                </a:cubicBezTo>
                <a:cubicBezTo>
                  <a:pt x="100591" y="232442"/>
                  <a:pt x="118398" y="226551"/>
                  <a:pt x="135081" y="218209"/>
                </a:cubicBezTo>
                <a:cubicBezTo>
                  <a:pt x="153145" y="209177"/>
                  <a:pt x="168284" y="194537"/>
                  <a:pt x="187036" y="187036"/>
                </a:cubicBezTo>
                <a:cubicBezTo>
                  <a:pt x="203434" y="180477"/>
                  <a:pt x="221857" y="180928"/>
                  <a:pt x="238991" y="176645"/>
                </a:cubicBezTo>
                <a:cubicBezTo>
                  <a:pt x="249617" y="173989"/>
                  <a:pt x="260096" y="170569"/>
                  <a:pt x="270163" y="166255"/>
                </a:cubicBezTo>
                <a:cubicBezTo>
                  <a:pt x="394343" y="113036"/>
                  <a:pt x="184123" y="188008"/>
                  <a:pt x="405245" y="114300"/>
                </a:cubicBezTo>
                <a:cubicBezTo>
                  <a:pt x="426027" y="107373"/>
                  <a:pt x="445749" y="95198"/>
                  <a:pt x="467591" y="93518"/>
                </a:cubicBezTo>
                <a:lnTo>
                  <a:pt x="602672" y="83127"/>
                </a:lnTo>
                <a:cubicBezTo>
                  <a:pt x="689192" y="61497"/>
                  <a:pt x="598137" y="82290"/>
                  <a:pt x="737754" y="62345"/>
                </a:cubicBezTo>
                <a:cubicBezTo>
                  <a:pt x="755238" y="59847"/>
                  <a:pt x="772288" y="54858"/>
                  <a:pt x="789709" y="51955"/>
                </a:cubicBezTo>
                <a:lnTo>
                  <a:pt x="987136" y="20782"/>
                </a:lnTo>
                <a:cubicBezTo>
                  <a:pt x="1007940" y="17453"/>
                  <a:pt x="1028434" y="11348"/>
                  <a:pt x="1049481" y="10391"/>
                </a:cubicBezTo>
                <a:lnTo>
                  <a:pt x="1278081" y="0"/>
                </a:lnTo>
                <a:lnTo>
                  <a:pt x="2192481" y="10391"/>
                </a:lnTo>
                <a:cubicBezTo>
                  <a:pt x="2206759" y="10701"/>
                  <a:pt x="2219889" y="18895"/>
                  <a:pt x="2234045" y="20782"/>
                </a:cubicBezTo>
                <a:cubicBezTo>
                  <a:pt x="2541509" y="61777"/>
                  <a:pt x="2215786" y="9080"/>
                  <a:pt x="2410691" y="41564"/>
                </a:cubicBezTo>
                <a:cubicBezTo>
                  <a:pt x="2421082" y="45028"/>
                  <a:pt x="2431011" y="50475"/>
                  <a:pt x="2441863" y="51955"/>
                </a:cubicBezTo>
                <a:cubicBezTo>
                  <a:pt x="2507429" y="60896"/>
                  <a:pt x="2639291" y="72736"/>
                  <a:pt x="2639291" y="72736"/>
                </a:cubicBezTo>
                <a:cubicBezTo>
                  <a:pt x="2656609" y="76200"/>
                  <a:pt x="2674005" y="79296"/>
                  <a:pt x="2691245" y="83127"/>
                </a:cubicBezTo>
                <a:cubicBezTo>
                  <a:pt x="2705186" y="86225"/>
                  <a:pt x="2718653" y="91631"/>
                  <a:pt x="2732809" y="93518"/>
                </a:cubicBezTo>
                <a:cubicBezTo>
                  <a:pt x="2770731" y="98574"/>
                  <a:pt x="2809009" y="100445"/>
                  <a:pt x="2847109" y="103909"/>
                </a:cubicBezTo>
                <a:cubicBezTo>
                  <a:pt x="2860963" y="107373"/>
                  <a:pt x="2874941" y="110377"/>
                  <a:pt x="2888672" y="114300"/>
                </a:cubicBezTo>
                <a:cubicBezTo>
                  <a:pt x="2899204" y="117309"/>
                  <a:pt x="2909041" y="122890"/>
                  <a:pt x="2919845" y="124691"/>
                </a:cubicBezTo>
                <a:cubicBezTo>
                  <a:pt x="2950783" y="129847"/>
                  <a:pt x="2982314" y="130646"/>
                  <a:pt x="3013363" y="135082"/>
                </a:cubicBezTo>
                <a:cubicBezTo>
                  <a:pt x="3120545" y="150394"/>
                  <a:pt x="3006661" y="141628"/>
                  <a:pt x="3127663" y="155864"/>
                </a:cubicBezTo>
                <a:cubicBezTo>
                  <a:pt x="3247971" y="170018"/>
                  <a:pt x="3242149" y="166255"/>
                  <a:pt x="3366654" y="16625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B0B91A7-D6A3-B356-FD49-1F318C0457F4}"/>
              </a:ext>
            </a:extLst>
          </p:cNvPr>
          <p:cNvSpPr/>
          <p:nvPr/>
        </p:nvSpPr>
        <p:spPr bwMode="auto">
          <a:xfrm>
            <a:off x="2608118" y="5424055"/>
            <a:ext cx="3377046" cy="363681"/>
          </a:xfrm>
          <a:custGeom>
            <a:avLst/>
            <a:gdLst>
              <a:gd name="connsiteX0" fmla="*/ 0 w 3377046"/>
              <a:gd name="connsiteY0" fmla="*/ 270163 h 363681"/>
              <a:gd name="connsiteX1" fmla="*/ 31173 w 3377046"/>
              <a:gd name="connsiteY1" fmla="*/ 322118 h 363681"/>
              <a:gd name="connsiteX2" fmla="*/ 114300 w 3377046"/>
              <a:gd name="connsiteY2" fmla="*/ 342900 h 363681"/>
              <a:gd name="connsiteX3" fmla="*/ 322118 w 3377046"/>
              <a:gd name="connsiteY3" fmla="*/ 363681 h 363681"/>
              <a:gd name="connsiteX4" fmla="*/ 1205346 w 3377046"/>
              <a:gd name="connsiteY4" fmla="*/ 342900 h 363681"/>
              <a:gd name="connsiteX5" fmla="*/ 1454727 w 3377046"/>
              <a:gd name="connsiteY5" fmla="*/ 322118 h 363681"/>
              <a:gd name="connsiteX6" fmla="*/ 1745673 w 3377046"/>
              <a:gd name="connsiteY6" fmla="*/ 311727 h 363681"/>
              <a:gd name="connsiteX7" fmla="*/ 1818409 w 3377046"/>
              <a:gd name="connsiteY7" fmla="*/ 301336 h 363681"/>
              <a:gd name="connsiteX8" fmla="*/ 2026227 w 3377046"/>
              <a:gd name="connsiteY8" fmla="*/ 259772 h 363681"/>
              <a:gd name="connsiteX9" fmla="*/ 2192482 w 3377046"/>
              <a:gd name="connsiteY9" fmla="*/ 238990 h 363681"/>
              <a:gd name="connsiteX10" fmla="*/ 2410691 w 3377046"/>
              <a:gd name="connsiteY10" fmla="*/ 197427 h 363681"/>
              <a:gd name="connsiteX11" fmla="*/ 2493818 w 3377046"/>
              <a:gd name="connsiteY11" fmla="*/ 166254 h 363681"/>
              <a:gd name="connsiteX12" fmla="*/ 2587337 w 3377046"/>
              <a:gd name="connsiteY12" fmla="*/ 145472 h 363681"/>
              <a:gd name="connsiteX13" fmla="*/ 2649682 w 3377046"/>
              <a:gd name="connsiteY13" fmla="*/ 124690 h 363681"/>
              <a:gd name="connsiteX14" fmla="*/ 2701637 w 3377046"/>
              <a:gd name="connsiteY14" fmla="*/ 114300 h 363681"/>
              <a:gd name="connsiteX15" fmla="*/ 2847109 w 3377046"/>
              <a:gd name="connsiteY15" fmla="*/ 93518 h 363681"/>
              <a:gd name="connsiteX16" fmla="*/ 2940627 w 3377046"/>
              <a:gd name="connsiteY16" fmla="*/ 83127 h 363681"/>
              <a:gd name="connsiteX17" fmla="*/ 2992582 w 3377046"/>
              <a:gd name="connsiteY17" fmla="*/ 72736 h 363681"/>
              <a:gd name="connsiteX18" fmla="*/ 3054927 w 3377046"/>
              <a:gd name="connsiteY18" fmla="*/ 62345 h 363681"/>
              <a:gd name="connsiteX19" fmla="*/ 3096491 w 3377046"/>
              <a:gd name="connsiteY19" fmla="*/ 51954 h 363681"/>
              <a:gd name="connsiteX20" fmla="*/ 3231573 w 3377046"/>
              <a:gd name="connsiteY20" fmla="*/ 41563 h 363681"/>
              <a:gd name="connsiteX21" fmla="*/ 3283527 w 3377046"/>
              <a:gd name="connsiteY21" fmla="*/ 31172 h 363681"/>
              <a:gd name="connsiteX22" fmla="*/ 3345873 w 3377046"/>
              <a:gd name="connsiteY22" fmla="*/ 20781 h 363681"/>
              <a:gd name="connsiteX23" fmla="*/ 3377046 w 3377046"/>
              <a:gd name="connsiteY23" fmla="*/ 0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77046" h="363681">
                <a:moveTo>
                  <a:pt x="0" y="270163"/>
                </a:moveTo>
                <a:cubicBezTo>
                  <a:pt x="10391" y="287481"/>
                  <a:pt x="14134" y="311275"/>
                  <a:pt x="31173" y="322118"/>
                </a:cubicBezTo>
                <a:cubicBezTo>
                  <a:pt x="55269" y="337452"/>
                  <a:pt x="86173" y="337936"/>
                  <a:pt x="114300" y="342900"/>
                </a:cubicBezTo>
                <a:cubicBezTo>
                  <a:pt x="145344" y="348378"/>
                  <a:pt x="299165" y="361594"/>
                  <a:pt x="322118" y="363681"/>
                </a:cubicBezTo>
                <a:lnTo>
                  <a:pt x="1205346" y="342900"/>
                </a:lnTo>
                <a:cubicBezTo>
                  <a:pt x="1350897" y="338444"/>
                  <a:pt x="1318896" y="329084"/>
                  <a:pt x="1454727" y="322118"/>
                </a:cubicBezTo>
                <a:cubicBezTo>
                  <a:pt x="1551643" y="317148"/>
                  <a:pt x="1648691" y="315191"/>
                  <a:pt x="1745673" y="311727"/>
                </a:cubicBezTo>
                <a:cubicBezTo>
                  <a:pt x="1769918" y="308263"/>
                  <a:pt x="1794327" y="305796"/>
                  <a:pt x="1818409" y="301336"/>
                </a:cubicBezTo>
                <a:cubicBezTo>
                  <a:pt x="1887873" y="288472"/>
                  <a:pt x="1956015" y="267573"/>
                  <a:pt x="2026227" y="259772"/>
                </a:cubicBezTo>
                <a:cubicBezTo>
                  <a:pt x="2144088" y="246676"/>
                  <a:pt x="2088696" y="253817"/>
                  <a:pt x="2192482" y="238990"/>
                </a:cubicBezTo>
                <a:cubicBezTo>
                  <a:pt x="2434106" y="158451"/>
                  <a:pt x="2115487" y="256468"/>
                  <a:pt x="2410691" y="197427"/>
                </a:cubicBezTo>
                <a:cubicBezTo>
                  <a:pt x="2439710" y="191623"/>
                  <a:pt x="2465427" y="174604"/>
                  <a:pt x="2493818" y="166254"/>
                </a:cubicBezTo>
                <a:cubicBezTo>
                  <a:pt x="2524454" y="157243"/>
                  <a:pt x="2556482" y="153700"/>
                  <a:pt x="2587337" y="145472"/>
                </a:cubicBezTo>
                <a:cubicBezTo>
                  <a:pt x="2608503" y="139828"/>
                  <a:pt x="2628548" y="130454"/>
                  <a:pt x="2649682" y="124690"/>
                </a:cubicBezTo>
                <a:cubicBezTo>
                  <a:pt x="2666721" y="120043"/>
                  <a:pt x="2684261" y="117459"/>
                  <a:pt x="2701637" y="114300"/>
                </a:cubicBezTo>
                <a:cubicBezTo>
                  <a:pt x="2761319" y="103449"/>
                  <a:pt x="2783115" y="101047"/>
                  <a:pt x="2847109" y="93518"/>
                </a:cubicBezTo>
                <a:cubicBezTo>
                  <a:pt x="2878259" y="89853"/>
                  <a:pt x="2909578" y="87563"/>
                  <a:pt x="2940627" y="83127"/>
                </a:cubicBezTo>
                <a:cubicBezTo>
                  <a:pt x="2958111" y="80629"/>
                  <a:pt x="2975206" y="75895"/>
                  <a:pt x="2992582" y="72736"/>
                </a:cubicBezTo>
                <a:cubicBezTo>
                  <a:pt x="3013310" y="68967"/>
                  <a:pt x="3034268" y="66477"/>
                  <a:pt x="3054927" y="62345"/>
                </a:cubicBezTo>
                <a:cubicBezTo>
                  <a:pt x="3068931" y="59544"/>
                  <a:pt x="3082308" y="53623"/>
                  <a:pt x="3096491" y="51954"/>
                </a:cubicBezTo>
                <a:cubicBezTo>
                  <a:pt x="3141342" y="46677"/>
                  <a:pt x="3186546" y="45027"/>
                  <a:pt x="3231573" y="41563"/>
                </a:cubicBezTo>
                <a:lnTo>
                  <a:pt x="3283527" y="31172"/>
                </a:lnTo>
                <a:cubicBezTo>
                  <a:pt x="3304256" y="27403"/>
                  <a:pt x="3325885" y="27443"/>
                  <a:pt x="3345873" y="20781"/>
                </a:cubicBezTo>
                <a:cubicBezTo>
                  <a:pt x="3357720" y="16832"/>
                  <a:pt x="3377046" y="0"/>
                  <a:pt x="3377046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CBDB49-ADD2-0D03-D2D7-6D3E4C25ACD1}"/>
              </a:ext>
            </a:extLst>
          </p:cNvPr>
          <p:cNvCxnSpPr/>
          <p:nvPr/>
        </p:nvCxnSpPr>
        <p:spPr bwMode="auto">
          <a:xfrm flipV="1">
            <a:off x="399490" y="5334000"/>
            <a:ext cx="743510" cy="2193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304800"/>
            <a:ext cx="8305799" cy="175259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Constrained Shortest Path (CSP)  </a:t>
            </a: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Each arc (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 err="1">
                <a:ea typeface="新細明體" panose="02020500000000000000" pitchFamily="18" charset="-120"/>
              </a:rPr>
              <a:t>,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) has two cost terms, distance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US" altLang="zh-TW" sz="2400" dirty="0">
                <a:ea typeface="新細明體" panose="02020500000000000000" pitchFamily="18" charset="-120"/>
              </a:rPr>
              <a:t>, time cost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jk</a:t>
            </a:r>
            <a:endParaRPr lang="en-US" altLang="zh-TW" sz="2400" i="1" baseline="-25000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Find path P from node </a:t>
            </a:r>
            <a:r>
              <a:rPr lang="en-US" altLang="zh-TW" sz="2400" i="1" dirty="0">
                <a:ea typeface="新細明體" panose="02020500000000000000" pitchFamily="18" charset="-120"/>
              </a:rPr>
              <a:t>u</a:t>
            </a:r>
            <a:r>
              <a:rPr lang="en-US" altLang="zh-TW" sz="2400" dirty="0">
                <a:ea typeface="新細明體" panose="02020500000000000000" pitchFamily="18" charset="-120"/>
              </a:rPr>
              <a:t> to node 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with given constants C and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, such that               </a:t>
            </a:r>
            <a:r>
              <a:rPr lang="el-GR" altLang="zh-TW" sz="2400" dirty="0">
                <a:ea typeface="新細明體" panose="02020500000000000000" pitchFamily="18" charset="-120"/>
              </a:rPr>
              <a:t>Σ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(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HK" altLang="zh-TW" sz="2400" baseline="-25000" dirty="0" err="1">
                <a:ea typeface="新細明體" panose="02020500000000000000" pitchFamily="18" charset="-120"/>
              </a:rPr>
              <a:t>,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k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) in P</a:t>
            </a:r>
            <a:r>
              <a:rPr lang="en-HK" altLang="zh-TW" sz="2400" dirty="0">
                <a:ea typeface="新細明體" panose="02020500000000000000" pitchFamily="18" charset="-120"/>
              </a:rPr>
              <a:t> </a:t>
            </a:r>
            <a:r>
              <a:rPr lang="en-HK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HK" altLang="zh-TW" sz="2400" i="1" baseline="-25000" dirty="0">
                <a:ea typeface="新細明體" panose="02020500000000000000" pitchFamily="18" charset="-120"/>
              </a:rPr>
              <a:t> </a:t>
            </a:r>
            <a:r>
              <a:rPr lang="en-HK" altLang="zh-TW" sz="2400" dirty="0">
                <a:ea typeface="新細明體" panose="02020500000000000000" pitchFamily="18" charset="-120"/>
              </a:rPr>
              <a:t>≤ C, and </a:t>
            </a:r>
            <a:r>
              <a:rPr lang="el-GR" altLang="zh-TW" sz="2400" dirty="0">
                <a:ea typeface="新細明體" panose="02020500000000000000" pitchFamily="18" charset="-120"/>
              </a:rPr>
              <a:t>Σ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(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HK" altLang="zh-TW" sz="2400" baseline="-25000" dirty="0" err="1">
                <a:ea typeface="新細明體" panose="02020500000000000000" pitchFamily="18" charset="-120"/>
              </a:rPr>
              <a:t>,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k</a:t>
            </a:r>
            <a:r>
              <a:rPr lang="en-HK" altLang="zh-TW" sz="2400" baseline="-25000" dirty="0">
                <a:ea typeface="新細明體" panose="02020500000000000000" pitchFamily="18" charset="-120"/>
              </a:rPr>
              <a:t>) in P</a:t>
            </a:r>
            <a:r>
              <a:rPr lang="en-HK" altLang="zh-TW" sz="2400" dirty="0">
                <a:ea typeface="新細明體" panose="02020500000000000000" pitchFamily="18" charset="-120"/>
              </a:rPr>
              <a:t> </a:t>
            </a:r>
            <a:r>
              <a:rPr lang="en-HK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HK" altLang="zh-TW" sz="2400" i="1" baseline="-25000" dirty="0" err="1">
                <a:ea typeface="新細明體" panose="02020500000000000000" pitchFamily="18" charset="-120"/>
              </a:rPr>
              <a:t>jk</a:t>
            </a:r>
            <a:r>
              <a:rPr lang="en-HK" altLang="zh-TW" sz="2400" i="1" baseline="-25000" dirty="0">
                <a:ea typeface="新細明體" panose="02020500000000000000" pitchFamily="18" charset="-120"/>
              </a:rPr>
              <a:t> </a:t>
            </a:r>
            <a:r>
              <a:rPr lang="en-HK" altLang="zh-TW" sz="2400" dirty="0">
                <a:ea typeface="新細明體" panose="02020500000000000000" pitchFamily="18" charset="-120"/>
              </a:rPr>
              <a:t>≤ T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D4EF77E-9AED-0790-3605-806F0B0A2271}"/>
              </a:ext>
            </a:extLst>
          </p:cNvPr>
          <p:cNvSpPr/>
          <p:nvPr/>
        </p:nvSpPr>
        <p:spPr bwMode="auto">
          <a:xfrm>
            <a:off x="1143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ABFEB9-8D22-67CE-6952-0DA6EA66064F}"/>
              </a:ext>
            </a:extLst>
          </p:cNvPr>
          <p:cNvSpPr/>
          <p:nvPr/>
        </p:nvSpPr>
        <p:spPr bwMode="auto">
          <a:xfrm>
            <a:off x="1143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7E1074-EDAD-CC06-4C22-75384156E442}"/>
              </a:ext>
            </a:extLst>
          </p:cNvPr>
          <p:cNvSpPr/>
          <p:nvPr/>
        </p:nvSpPr>
        <p:spPr bwMode="auto">
          <a:xfrm>
            <a:off x="2667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1C9EE4-897E-DE53-B0D9-ABB95F699945}"/>
              </a:ext>
            </a:extLst>
          </p:cNvPr>
          <p:cNvSpPr/>
          <p:nvPr/>
        </p:nvSpPr>
        <p:spPr bwMode="auto">
          <a:xfrm>
            <a:off x="2667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C46FD8-DB23-465D-FC67-48CA4E0415AD}"/>
              </a:ext>
            </a:extLst>
          </p:cNvPr>
          <p:cNvCxnSpPr>
            <a:stCxn id="2" idx="6"/>
            <a:endCxn id="4" idx="2"/>
          </p:cNvCxnSpPr>
          <p:nvPr/>
        </p:nvCxnSpPr>
        <p:spPr bwMode="auto">
          <a:xfrm>
            <a:off x="1600200" y="5257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B7A0B6-794F-6E29-686E-A5182FB0E268}"/>
              </a:ext>
            </a:extLst>
          </p:cNvPr>
          <p:cNvCxnSpPr>
            <a:stCxn id="3" idx="6"/>
          </p:cNvCxnSpPr>
          <p:nvPr/>
        </p:nvCxnSpPr>
        <p:spPr bwMode="auto">
          <a:xfrm>
            <a:off x="1600200" y="6096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99438-8992-8191-734B-A3DE9805E879}"/>
              </a:ext>
            </a:extLst>
          </p:cNvPr>
          <p:cNvCxnSpPr>
            <a:stCxn id="2" idx="5"/>
          </p:cNvCxnSpPr>
          <p:nvPr/>
        </p:nvCxnSpPr>
        <p:spPr bwMode="auto">
          <a:xfrm>
            <a:off x="1533245" y="5419445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88350-E615-B63A-4DFB-F7331AF41332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1533245" y="5419445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DEDBE7A-1EA2-1E2E-A12F-A7B80E21D60A}"/>
              </a:ext>
            </a:extLst>
          </p:cNvPr>
          <p:cNvSpPr txBox="1"/>
          <p:nvPr/>
        </p:nvSpPr>
        <p:spPr>
          <a:xfrm>
            <a:off x="1719123" y="4894124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674BFA-5D52-3CC4-CD8E-C9B6A1A5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38400"/>
            <a:ext cx="4157519" cy="17131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(known NP complete)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Given 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 numbers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+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+…+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, find set B such that</a:t>
            </a:r>
            <a:r>
              <a:rPr lang="en-US" altLang="zh-TW" sz="2000" dirty="0">
                <a:ea typeface="新細明體" panose="02020500000000000000" pitchFamily="18" charset="-120"/>
              </a:rPr>
              <a:t>               </a:t>
            </a:r>
            <a:r>
              <a:rPr lang="el-GR" altLang="zh-TW" sz="2000" dirty="0">
                <a:ea typeface="新細明體" panose="02020500000000000000" pitchFamily="18" charset="-120"/>
              </a:rPr>
              <a:t>Σ</a:t>
            </a:r>
            <a:r>
              <a:rPr lang="en-HK" altLang="zh-TW" sz="2000" baseline="-25000" dirty="0">
                <a:ea typeface="新細明體" panose="02020500000000000000" pitchFamily="18" charset="-120"/>
              </a:rPr>
              <a:t>ai in B</a:t>
            </a:r>
            <a:r>
              <a:rPr lang="en-HK" altLang="zh-TW" sz="2000" dirty="0">
                <a:ea typeface="新細明體" panose="02020500000000000000" pitchFamily="18" charset="-120"/>
              </a:rPr>
              <a:t> </a:t>
            </a:r>
            <a:r>
              <a:rPr lang="en-HK" altLang="zh-TW" sz="2000" i="1" dirty="0">
                <a:ea typeface="新細明體" panose="02020500000000000000" pitchFamily="18" charset="-120"/>
              </a:rPr>
              <a:t>a</a:t>
            </a:r>
            <a:r>
              <a:rPr lang="en-HK" altLang="zh-TW" sz="2000" i="1" baseline="-25000" dirty="0">
                <a:ea typeface="新細明體" panose="02020500000000000000" pitchFamily="18" charset="-120"/>
              </a:rPr>
              <a:t>i </a:t>
            </a:r>
            <a:r>
              <a:rPr lang="en-HK" altLang="zh-TW" sz="2000" dirty="0">
                <a:ea typeface="新細明體" panose="02020500000000000000" pitchFamily="18" charset="-120"/>
              </a:rPr>
              <a:t>= </a:t>
            </a:r>
            <a:r>
              <a:rPr lang="en-HK" altLang="zh-TW" sz="2000" i="1" dirty="0">
                <a:ea typeface="新細明體" panose="02020500000000000000" pitchFamily="18" charset="-120"/>
              </a:rPr>
              <a:t>b</a:t>
            </a:r>
            <a:r>
              <a:rPr lang="en-HK" altLang="zh-TW" sz="2000" dirty="0">
                <a:ea typeface="新細明體" panose="02020500000000000000" pitchFamily="18" charset="-120"/>
              </a:rPr>
              <a:t>/2 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D79F8A-2597-FE8D-D3F1-B9B77D331958}"/>
              </a:ext>
            </a:extLst>
          </p:cNvPr>
          <p:cNvSpPr/>
          <p:nvPr/>
        </p:nvSpPr>
        <p:spPr bwMode="auto">
          <a:xfrm>
            <a:off x="762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21BC2A-6120-3008-D24E-60A3CE8053D2}"/>
              </a:ext>
            </a:extLst>
          </p:cNvPr>
          <p:cNvSpPr txBox="1"/>
          <p:nvPr/>
        </p:nvSpPr>
        <p:spPr>
          <a:xfrm>
            <a:off x="228600" y="502920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489C5E-4998-BC10-714D-E2A92D654C97}"/>
              </a:ext>
            </a:extLst>
          </p:cNvPr>
          <p:cNvSpPr txBox="1"/>
          <p:nvPr/>
        </p:nvSpPr>
        <p:spPr>
          <a:xfrm>
            <a:off x="1719123" y="6095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DFB40E-83E1-EAEC-5C5D-B47B4F81BD86}"/>
              </a:ext>
            </a:extLst>
          </p:cNvPr>
          <p:cNvCxnSpPr>
            <a:endCxn id="3" idx="2"/>
          </p:cNvCxnSpPr>
          <p:nvPr/>
        </p:nvCxnSpPr>
        <p:spPr bwMode="auto">
          <a:xfrm>
            <a:off x="551890" y="5705755"/>
            <a:ext cx="591110" cy="390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12D58A-6472-9E8D-6AD5-60E2937F11B2}"/>
              </a:ext>
            </a:extLst>
          </p:cNvPr>
          <p:cNvSpPr txBox="1"/>
          <p:nvPr/>
        </p:nvSpPr>
        <p:spPr>
          <a:xfrm>
            <a:off x="499923" y="58673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D03210B4-BDC0-5D72-4194-152738C0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481" y="2438400"/>
            <a:ext cx="4538519" cy="18645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</a:t>
            </a:r>
            <a:r>
              <a:rPr lang="en-US" altLang="zh-CN" sz="2000" b="1" dirty="0">
                <a:ea typeface="新細明體" panose="02020500000000000000" pitchFamily="18" charset="-120"/>
              </a:rPr>
              <a:t>transforms to CSP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To define a CSP by using the parameters of Partition</a:t>
            </a:r>
          </a:p>
          <a:p>
            <a:pPr lvl="1" eaLnBrk="1" hangingPunct="1"/>
            <a:r>
              <a:rPr lang="en-US" altLang="zh-TW" sz="2000" dirty="0">
                <a:ea typeface="新細明體" panose="02020500000000000000" pitchFamily="18" charset="-120"/>
              </a:rPr>
              <a:t>A Yes answer to Partition 1-1 maps to a Yes answer to CSP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EB8CB2-DB31-776F-1009-BD7561F5F942}"/>
              </a:ext>
            </a:extLst>
          </p:cNvPr>
          <p:cNvSpPr txBox="1"/>
          <p:nvPr/>
        </p:nvSpPr>
        <p:spPr>
          <a:xfrm>
            <a:off x="2176323" y="5714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A959E2-241E-4412-6BA7-940A0DD1B1EC}"/>
              </a:ext>
            </a:extLst>
          </p:cNvPr>
          <p:cNvSpPr txBox="1"/>
          <p:nvPr/>
        </p:nvSpPr>
        <p:spPr>
          <a:xfrm>
            <a:off x="1304646" y="55625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5EBA7EA-7AEB-7B4B-FDFA-E93C5F19C845}"/>
              </a:ext>
            </a:extLst>
          </p:cNvPr>
          <p:cNvSpPr/>
          <p:nvPr/>
        </p:nvSpPr>
        <p:spPr bwMode="auto">
          <a:xfrm>
            <a:off x="4257954" y="5063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607892B-9765-9213-F91F-9ABCE5F31590}"/>
              </a:ext>
            </a:extLst>
          </p:cNvPr>
          <p:cNvSpPr/>
          <p:nvPr/>
        </p:nvSpPr>
        <p:spPr bwMode="auto">
          <a:xfrm>
            <a:off x="4257954" y="59020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8E43B1-63EA-6A85-F290-27F345BB6C33}"/>
              </a:ext>
            </a:extLst>
          </p:cNvPr>
          <p:cNvCxnSpPr>
            <a:endCxn id="33" idx="2"/>
          </p:cNvCxnSpPr>
          <p:nvPr/>
        </p:nvCxnSpPr>
        <p:spPr bwMode="auto">
          <a:xfrm>
            <a:off x="3191154" y="52924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76CCD-C458-C7D2-5085-9D9955929442}"/>
              </a:ext>
            </a:extLst>
          </p:cNvPr>
          <p:cNvCxnSpPr/>
          <p:nvPr/>
        </p:nvCxnSpPr>
        <p:spPr bwMode="auto">
          <a:xfrm>
            <a:off x="3191154" y="61306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7DD2BE-9C9B-A201-A7C9-628DD21B3DCB}"/>
              </a:ext>
            </a:extLst>
          </p:cNvPr>
          <p:cNvCxnSpPr/>
          <p:nvPr/>
        </p:nvCxnSpPr>
        <p:spPr bwMode="auto">
          <a:xfrm>
            <a:off x="3124199" y="5454076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B19681-18D2-9124-87BB-A46A3B5BF56F}"/>
              </a:ext>
            </a:extLst>
          </p:cNvPr>
          <p:cNvCxnSpPr>
            <a:endCxn id="33" idx="3"/>
          </p:cNvCxnSpPr>
          <p:nvPr/>
        </p:nvCxnSpPr>
        <p:spPr bwMode="auto">
          <a:xfrm flipV="1">
            <a:off x="3124199" y="5454076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8E9E3ED-3941-4755-DF3C-B61590EA6135}"/>
              </a:ext>
            </a:extLst>
          </p:cNvPr>
          <p:cNvSpPr txBox="1"/>
          <p:nvPr/>
        </p:nvSpPr>
        <p:spPr>
          <a:xfrm>
            <a:off x="3310077" y="4928755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6AB879-403E-69DF-03BD-D6DD018B4FE3}"/>
              </a:ext>
            </a:extLst>
          </p:cNvPr>
          <p:cNvSpPr txBox="1"/>
          <p:nvPr/>
        </p:nvSpPr>
        <p:spPr>
          <a:xfrm>
            <a:off x="3310077" y="6130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F4AB83-49A6-F66D-95FB-C01FE789831B}"/>
              </a:ext>
            </a:extLst>
          </p:cNvPr>
          <p:cNvSpPr txBox="1"/>
          <p:nvPr/>
        </p:nvSpPr>
        <p:spPr>
          <a:xfrm>
            <a:off x="3767277" y="5749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694AA5-6FB3-2170-C0CB-633492A46121}"/>
              </a:ext>
            </a:extLst>
          </p:cNvPr>
          <p:cNvSpPr txBox="1"/>
          <p:nvPr/>
        </p:nvSpPr>
        <p:spPr>
          <a:xfrm>
            <a:off x="2895600" y="559723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B2168A-7A11-EDCC-DC9C-47B0F9837BC1}"/>
              </a:ext>
            </a:extLst>
          </p:cNvPr>
          <p:cNvCxnSpPr/>
          <p:nvPr/>
        </p:nvCxnSpPr>
        <p:spPr bwMode="auto">
          <a:xfrm flipV="1">
            <a:off x="4724400" y="58246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51AD14-41D9-4BE4-6A4D-6099BB94ECCB}"/>
              </a:ext>
            </a:extLst>
          </p:cNvPr>
          <p:cNvCxnSpPr/>
          <p:nvPr/>
        </p:nvCxnSpPr>
        <p:spPr bwMode="auto">
          <a:xfrm>
            <a:off x="4724400" y="53674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857921B-0525-1C4E-8114-42B268E49A46}"/>
              </a:ext>
            </a:extLst>
          </p:cNvPr>
          <p:cNvSpPr txBox="1"/>
          <p:nvPr/>
        </p:nvSpPr>
        <p:spPr>
          <a:xfrm>
            <a:off x="4819092" y="60197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(b, 0)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1777D9-E8C8-11B7-4192-5CB6B0611D92}"/>
              </a:ext>
            </a:extLst>
          </p:cNvPr>
          <p:cNvSpPr txBox="1"/>
          <p:nvPr/>
        </p:nvSpPr>
        <p:spPr>
          <a:xfrm>
            <a:off x="4843323" y="50292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13F682-7433-FC2F-6DC9-31B309900845}"/>
              </a:ext>
            </a:extLst>
          </p:cNvPr>
          <p:cNvSpPr txBox="1"/>
          <p:nvPr/>
        </p:nvSpPr>
        <p:spPr>
          <a:xfrm>
            <a:off x="457200" y="43433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US" altLang="zh-CN" i="1" dirty="0" err="1">
                <a:latin typeface="+mj-lt"/>
              </a:rPr>
              <a:t>c</a:t>
            </a:r>
            <a:r>
              <a:rPr lang="en-US" altLang="zh-CN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, </a:t>
            </a:r>
            <a:r>
              <a:rPr lang="en-HK" i="1" dirty="0" err="1">
                <a:latin typeface="+mj-lt"/>
              </a:rPr>
              <a:t>t</a:t>
            </a:r>
            <a:r>
              <a:rPr lang="en-HK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3A60235-5542-93FB-9A8F-EF1E0183EBF1}"/>
              </a:ext>
            </a:extLst>
          </p:cNvPr>
          <p:cNvCxnSpPr/>
          <p:nvPr/>
        </p:nvCxnSpPr>
        <p:spPr bwMode="auto">
          <a:xfrm>
            <a:off x="304800" y="48006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椭圆 32">
            <a:extLst>
              <a:ext uri="{FF2B5EF4-FFF2-40B4-BE49-F238E27FC236}">
                <a16:creationId xmlns:a16="http://schemas.microsoft.com/office/drawing/2014/main" id="{C1799B04-E3A6-CDC5-5143-675C155602BC}"/>
              </a:ext>
            </a:extLst>
          </p:cNvPr>
          <p:cNvSpPr/>
          <p:nvPr/>
        </p:nvSpPr>
        <p:spPr bwMode="auto">
          <a:xfrm>
            <a:off x="6162954" y="49876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0" name="椭圆 33">
            <a:extLst>
              <a:ext uri="{FF2B5EF4-FFF2-40B4-BE49-F238E27FC236}">
                <a16:creationId xmlns:a16="http://schemas.microsoft.com/office/drawing/2014/main" id="{E38507DA-F28C-C2FC-D4CA-91593C1CAD62}"/>
              </a:ext>
            </a:extLst>
          </p:cNvPr>
          <p:cNvSpPr/>
          <p:nvPr/>
        </p:nvSpPr>
        <p:spPr bwMode="auto">
          <a:xfrm>
            <a:off x="6162954" y="5825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椭圆 45">
            <a:extLst>
              <a:ext uri="{FF2B5EF4-FFF2-40B4-BE49-F238E27FC236}">
                <a16:creationId xmlns:a16="http://schemas.microsoft.com/office/drawing/2014/main" id="{3D9DDB0B-BED4-06FE-62D8-B96E97F67247}"/>
              </a:ext>
            </a:extLst>
          </p:cNvPr>
          <p:cNvSpPr/>
          <p:nvPr/>
        </p:nvSpPr>
        <p:spPr bwMode="auto">
          <a:xfrm>
            <a:off x="7214769" y="542808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47">
            <a:extLst>
              <a:ext uri="{FF2B5EF4-FFF2-40B4-BE49-F238E27FC236}">
                <a16:creationId xmlns:a16="http://schemas.microsoft.com/office/drawing/2014/main" id="{4176BAEA-A95F-0ADE-BFBF-C38035DB8D69}"/>
              </a:ext>
            </a:extLst>
          </p:cNvPr>
          <p:cNvCxnSpPr/>
          <p:nvPr/>
        </p:nvCxnSpPr>
        <p:spPr bwMode="auto">
          <a:xfrm flipV="1">
            <a:off x="6629400" y="57484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48">
            <a:extLst>
              <a:ext uri="{FF2B5EF4-FFF2-40B4-BE49-F238E27FC236}">
                <a16:creationId xmlns:a16="http://schemas.microsoft.com/office/drawing/2014/main" id="{3F4759E2-0125-746D-E058-31F160F4B752}"/>
              </a:ext>
            </a:extLst>
          </p:cNvPr>
          <p:cNvCxnSpPr/>
          <p:nvPr/>
        </p:nvCxnSpPr>
        <p:spPr bwMode="auto">
          <a:xfrm>
            <a:off x="6629400" y="52912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51">
            <a:extLst>
              <a:ext uri="{FF2B5EF4-FFF2-40B4-BE49-F238E27FC236}">
                <a16:creationId xmlns:a16="http://schemas.microsoft.com/office/drawing/2014/main" id="{639D7883-F14B-363C-0D66-209F05814934}"/>
              </a:ext>
            </a:extLst>
          </p:cNvPr>
          <p:cNvSpPr txBox="1"/>
          <p:nvPr/>
        </p:nvSpPr>
        <p:spPr>
          <a:xfrm>
            <a:off x="6724092" y="59435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21" name="文本框 52">
            <a:extLst>
              <a:ext uri="{FF2B5EF4-FFF2-40B4-BE49-F238E27FC236}">
                <a16:creationId xmlns:a16="http://schemas.microsoft.com/office/drawing/2014/main" id="{04F7C724-514D-6766-0A70-E4120C0A9D8D}"/>
              </a:ext>
            </a:extLst>
          </p:cNvPr>
          <p:cNvSpPr txBox="1"/>
          <p:nvPr/>
        </p:nvSpPr>
        <p:spPr>
          <a:xfrm>
            <a:off x="6748323" y="49530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13107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nimBg="1"/>
      <p:bldP spid="2" grpId="0" animBg="1"/>
      <p:bldP spid="3" grpId="0" animBg="1"/>
      <p:bldP spid="4" grpId="0" animBg="1"/>
      <p:bldP spid="5" grpId="0" animBg="1"/>
      <p:bldP spid="14" grpId="0"/>
      <p:bldP spid="16" grpId="0" uiExpand="1" build="p" animBg="1"/>
      <p:bldP spid="19" grpId="0" animBg="1"/>
      <p:bldP spid="22" grpId="0"/>
      <p:bldP spid="23" grpId="0"/>
      <p:bldP spid="26" grpId="0"/>
      <p:bldP spid="28" grpId="0" animBg="1"/>
      <p:bldP spid="29" grpId="0"/>
      <p:bldP spid="30" grpId="0"/>
      <p:bldP spid="33" grpId="0" animBg="1"/>
      <p:bldP spid="34" grpId="0" animBg="1"/>
      <p:bldP spid="39" grpId="0"/>
      <p:bldP spid="40" grpId="0"/>
      <p:bldP spid="41" grpId="0"/>
      <p:bldP spid="42" grpId="0"/>
      <p:bldP spid="52" grpId="0"/>
      <p:bldP spid="53" grpId="0"/>
      <p:bldP spid="58" grpId="0"/>
      <p:bldP spid="6" grpId="0" animBg="1"/>
      <p:bldP spid="10" grpId="0" animBg="1"/>
      <p:bldP spid="13" grpId="0" animBg="1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B21BC2A-6120-3008-D24E-60A3CE8053D2}"/>
              </a:ext>
            </a:extLst>
          </p:cNvPr>
          <p:cNvSpPr txBox="1"/>
          <p:nvPr/>
        </p:nvSpPr>
        <p:spPr>
          <a:xfrm>
            <a:off x="228600" y="502920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1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CBDB49-ADD2-0D03-D2D7-6D3E4C25ACD1}"/>
              </a:ext>
            </a:extLst>
          </p:cNvPr>
          <p:cNvCxnSpPr/>
          <p:nvPr/>
        </p:nvCxnSpPr>
        <p:spPr bwMode="auto">
          <a:xfrm flipV="1">
            <a:off x="399490" y="5334000"/>
            <a:ext cx="743510" cy="2193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CD4EF77E-9AED-0790-3605-806F0B0A2271}"/>
              </a:ext>
            </a:extLst>
          </p:cNvPr>
          <p:cNvSpPr/>
          <p:nvPr/>
        </p:nvSpPr>
        <p:spPr bwMode="auto">
          <a:xfrm>
            <a:off x="1143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3ABFEB9-8D22-67CE-6952-0DA6EA66064F}"/>
              </a:ext>
            </a:extLst>
          </p:cNvPr>
          <p:cNvSpPr/>
          <p:nvPr/>
        </p:nvSpPr>
        <p:spPr bwMode="auto">
          <a:xfrm>
            <a:off x="1143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7E1074-EDAD-CC06-4C22-75384156E442}"/>
              </a:ext>
            </a:extLst>
          </p:cNvPr>
          <p:cNvSpPr/>
          <p:nvPr/>
        </p:nvSpPr>
        <p:spPr bwMode="auto">
          <a:xfrm>
            <a:off x="2667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1C9EE4-897E-DE53-B0D9-ABB95F699945}"/>
              </a:ext>
            </a:extLst>
          </p:cNvPr>
          <p:cNvSpPr/>
          <p:nvPr/>
        </p:nvSpPr>
        <p:spPr bwMode="auto">
          <a:xfrm>
            <a:off x="26670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C46FD8-DB23-465D-FC67-48CA4E0415AD}"/>
              </a:ext>
            </a:extLst>
          </p:cNvPr>
          <p:cNvCxnSpPr>
            <a:stCxn id="2" idx="6"/>
            <a:endCxn id="4" idx="2"/>
          </p:cNvCxnSpPr>
          <p:nvPr/>
        </p:nvCxnSpPr>
        <p:spPr bwMode="auto">
          <a:xfrm>
            <a:off x="1600200" y="5257800"/>
            <a:ext cx="10668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B7A0B6-794F-6E29-686E-A5182FB0E268}"/>
              </a:ext>
            </a:extLst>
          </p:cNvPr>
          <p:cNvCxnSpPr>
            <a:stCxn id="3" idx="6"/>
          </p:cNvCxnSpPr>
          <p:nvPr/>
        </p:nvCxnSpPr>
        <p:spPr bwMode="auto">
          <a:xfrm>
            <a:off x="1600200" y="60960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099438-8992-8191-734B-A3DE9805E879}"/>
              </a:ext>
            </a:extLst>
          </p:cNvPr>
          <p:cNvCxnSpPr>
            <a:stCxn id="2" idx="5"/>
          </p:cNvCxnSpPr>
          <p:nvPr/>
        </p:nvCxnSpPr>
        <p:spPr bwMode="auto">
          <a:xfrm>
            <a:off x="1533245" y="5419445"/>
            <a:ext cx="1167232" cy="540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688350-E615-B63A-4DFB-F7331AF41332}"/>
              </a:ext>
            </a:extLst>
          </p:cNvPr>
          <p:cNvCxnSpPr>
            <a:stCxn id="3" idx="7"/>
            <a:endCxn id="4" idx="3"/>
          </p:cNvCxnSpPr>
          <p:nvPr/>
        </p:nvCxnSpPr>
        <p:spPr bwMode="auto">
          <a:xfrm flipV="1">
            <a:off x="1533245" y="5419445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DEDBE7A-1EA2-1E2E-A12F-A7B80E21D60A}"/>
              </a:ext>
            </a:extLst>
          </p:cNvPr>
          <p:cNvSpPr txBox="1"/>
          <p:nvPr/>
        </p:nvSpPr>
        <p:spPr>
          <a:xfrm>
            <a:off x="1719123" y="4894124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5674BFA-5D52-3CC4-CD8E-C9B6A1A5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1"/>
            <a:ext cx="8458200" cy="338689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Partition transforms to CSP 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1. Given an instance of Partition,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</a:rPr>
              <a:t>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</a:rPr>
              <a:t>,…,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400" dirty="0">
                <a:ea typeface="新細明體" panose="02020500000000000000" pitchFamily="18" charset="-120"/>
              </a:rPr>
              <a:t>, we construct an instance of CSP where each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corresponds to two nodes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’,</a:t>
            </a:r>
          </a:p>
          <a:p>
            <a:pPr marL="0" indent="0" algn="ctr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  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j-1,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ea typeface="新細明體" panose="02020500000000000000" pitchFamily="18" charset="-120"/>
              </a:rPr>
              <a:t> c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</a:t>
            </a:r>
            <a:r>
              <a:rPr lang="en-US" altLang="zh-TW" sz="2400" baseline="-25000" dirty="0">
                <a:ea typeface="新細明體" panose="02020500000000000000" pitchFamily="18" charset="-120"/>
              </a:rPr>
              <a:t>-1,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j’ </a:t>
            </a:r>
            <a:r>
              <a:rPr lang="en-US" altLang="zh-TW" sz="2400" dirty="0">
                <a:ea typeface="新細明體" panose="02020500000000000000" pitchFamily="18" charset="-120"/>
              </a:rPr>
              <a:t>=0.</a:t>
            </a: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Let the cost bounds C=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nb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/2 and T=</a:t>
            </a:r>
            <a:r>
              <a:rPr lang="en-US" altLang="zh-TW" sz="2400" i="1" dirty="0">
                <a:ea typeface="新細明體" panose="02020500000000000000" pitchFamily="18" charset="-120"/>
              </a:rPr>
              <a:t>b</a:t>
            </a:r>
            <a:r>
              <a:rPr lang="en-US" altLang="zh-TW" sz="2400" dirty="0">
                <a:ea typeface="新細明體" panose="02020500000000000000" pitchFamily="18" charset="-120"/>
              </a:rPr>
              <a:t>/2.</a:t>
            </a:r>
          </a:p>
          <a:p>
            <a:pPr marL="0" indent="0" eaLnBrk="1" hangingPunct="1">
              <a:buNone/>
            </a:pPr>
            <a:endParaRPr lang="en-US" altLang="zh-TW" sz="1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2. Show that a feasible B corresponds to a feasible CSP</a:t>
            </a:r>
          </a:p>
          <a:p>
            <a:pPr marL="0" indent="0" eaLnBrk="1" hangingPunct="1">
              <a:buNone/>
            </a:pPr>
            <a:endParaRPr lang="en-US" altLang="zh-TW" sz="6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Step 3. Show that a feasible CSP </a:t>
            </a:r>
            <a:r>
              <a:rPr lang="en-HK" altLang="zh-TW" sz="2400" dirty="0">
                <a:ea typeface="新細明體" panose="02020500000000000000" pitchFamily="18" charset="-120"/>
              </a:rPr>
              <a:t> corresponds to a feasible B</a:t>
            </a:r>
            <a:r>
              <a:rPr lang="en-HK" altLang="zh-TW" sz="2000" dirty="0">
                <a:ea typeface="新細明體" panose="02020500000000000000" pitchFamily="18" charset="-120"/>
              </a:rPr>
              <a:t> 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D79F8A-2597-FE8D-D3F1-B9B77D331958}"/>
              </a:ext>
            </a:extLst>
          </p:cNvPr>
          <p:cNvSpPr/>
          <p:nvPr/>
        </p:nvSpPr>
        <p:spPr bwMode="auto">
          <a:xfrm>
            <a:off x="762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489C5E-4998-BC10-714D-E2A92D654C97}"/>
              </a:ext>
            </a:extLst>
          </p:cNvPr>
          <p:cNvSpPr txBox="1"/>
          <p:nvPr/>
        </p:nvSpPr>
        <p:spPr>
          <a:xfrm>
            <a:off x="1719123" y="6095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DFB40E-83E1-EAEC-5C5D-B47B4F81BD86}"/>
              </a:ext>
            </a:extLst>
          </p:cNvPr>
          <p:cNvCxnSpPr>
            <a:endCxn id="3" idx="2"/>
          </p:cNvCxnSpPr>
          <p:nvPr/>
        </p:nvCxnSpPr>
        <p:spPr bwMode="auto">
          <a:xfrm>
            <a:off x="551890" y="5705755"/>
            <a:ext cx="591110" cy="390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12D58A-6472-9E8D-6AD5-60E2937F11B2}"/>
              </a:ext>
            </a:extLst>
          </p:cNvPr>
          <p:cNvSpPr txBox="1"/>
          <p:nvPr/>
        </p:nvSpPr>
        <p:spPr>
          <a:xfrm>
            <a:off x="499923" y="58673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D03210B4-BDC0-5D72-4194-152738C0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661" y="4155278"/>
            <a:ext cx="3053740" cy="18645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TW" sz="2000" b="1" dirty="0">
                <a:ea typeface="新細明體" panose="02020500000000000000" pitchFamily="18" charset="-120"/>
              </a:rPr>
              <a:t>Demonstration example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Partition:</a:t>
            </a:r>
            <a:r>
              <a:rPr lang="en-US" altLang="zh-TW" sz="2000" b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=5,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=7,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ea typeface="新細明體" panose="02020500000000000000" pitchFamily="18" charset="-120"/>
              </a:rPr>
              <a:t>=12, </a:t>
            </a:r>
          </a:p>
          <a:p>
            <a:pPr marL="0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hence b=24</a:t>
            </a:r>
          </a:p>
          <a:p>
            <a:pPr marL="457200" lvl="1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Yes answer B={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</a:rPr>
              <a:t>,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}</a:t>
            </a:r>
          </a:p>
          <a:p>
            <a:pPr marL="457200" lvl="1" indent="0" eaLnBrk="1" hangingPunct="1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Feasible CSP u,1,2,3’,v</a:t>
            </a:r>
          </a:p>
          <a:p>
            <a:pPr lvl="1"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EB8CB2-DB31-776F-1009-BD7561F5F942}"/>
              </a:ext>
            </a:extLst>
          </p:cNvPr>
          <p:cNvSpPr txBox="1"/>
          <p:nvPr/>
        </p:nvSpPr>
        <p:spPr>
          <a:xfrm>
            <a:off x="2176323" y="57149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A959E2-241E-4412-6BA7-940A0DD1B1EC}"/>
              </a:ext>
            </a:extLst>
          </p:cNvPr>
          <p:cNvSpPr txBox="1"/>
          <p:nvPr/>
        </p:nvSpPr>
        <p:spPr>
          <a:xfrm>
            <a:off x="1304646" y="55625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2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5EBA7EA-7AEB-7B4B-FDFA-E93C5F19C845}"/>
              </a:ext>
            </a:extLst>
          </p:cNvPr>
          <p:cNvSpPr/>
          <p:nvPr/>
        </p:nvSpPr>
        <p:spPr bwMode="auto">
          <a:xfrm>
            <a:off x="4257954" y="50638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607892B-9765-9213-F91F-9ABCE5F31590}"/>
              </a:ext>
            </a:extLst>
          </p:cNvPr>
          <p:cNvSpPr/>
          <p:nvPr/>
        </p:nvSpPr>
        <p:spPr bwMode="auto">
          <a:xfrm>
            <a:off x="4257954" y="5902031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3’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18E43B1-63EA-6A85-F290-27F345BB6C33}"/>
              </a:ext>
            </a:extLst>
          </p:cNvPr>
          <p:cNvCxnSpPr>
            <a:endCxn id="33" idx="2"/>
          </p:cNvCxnSpPr>
          <p:nvPr/>
        </p:nvCxnSpPr>
        <p:spPr bwMode="auto">
          <a:xfrm>
            <a:off x="3191154" y="52924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976CCD-C458-C7D2-5085-9D9955929442}"/>
              </a:ext>
            </a:extLst>
          </p:cNvPr>
          <p:cNvCxnSpPr/>
          <p:nvPr/>
        </p:nvCxnSpPr>
        <p:spPr bwMode="auto">
          <a:xfrm>
            <a:off x="3191154" y="6130631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7DD2BE-9C9B-A201-A7C9-628DD21B3DCB}"/>
              </a:ext>
            </a:extLst>
          </p:cNvPr>
          <p:cNvCxnSpPr/>
          <p:nvPr/>
        </p:nvCxnSpPr>
        <p:spPr bwMode="auto">
          <a:xfrm>
            <a:off x="3124199" y="5454076"/>
            <a:ext cx="1167232" cy="5403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2B19681-18D2-9124-87BB-A46A3B5BF56F}"/>
              </a:ext>
            </a:extLst>
          </p:cNvPr>
          <p:cNvCxnSpPr>
            <a:endCxn id="33" idx="3"/>
          </p:cNvCxnSpPr>
          <p:nvPr/>
        </p:nvCxnSpPr>
        <p:spPr bwMode="auto">
          <a:xfrm flipV="1">
            <a:off x="3124199" y="5454076"/>
            <a:ext cx="1200710" cy="514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8E9E3ED-3941-4755-DF3C-B61590EA6135}"/>
              </a:ext>
            </a:extLst>
          </p:cNvPr>
          <p:cNvSpPr txBox="1"/>
          <p:nvPr/>
        </p:nvSpPr>
        <p:spPr>
          <a:xfrm>
            <a:off x="3310077" y="4928755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6AB879-403E-69DF-03BD-D6DD018B4FE3}"/>
              </a:ext>
            </a:extLst>
          </p:cNvPr>
          <p:cNvSpPr txBox="1"/>
          <p:nvPr/>
        </p:nvSpPr>
        <p:spPr>
          <a:xfrm>
            <a:off x="3310077" y="6130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AF4AB83-49A6-F66D-95FB-C01FE789831B}"/>
              </a:ext>
            </a:extLst>
          </p:cNvPr>
          <p:cNvSpPr txBox="1"/>
          <p:nvPr/>
        </p:nvSpPr>
        <p:spPr>
          <a:xfrm>
            <a:off x="3767277" y="574963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, 0)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694AA5-6FB3-2170-C0CB-633492A46121}"/>
              </a:ext>
            </a:extLst>
          </p:cNvPr>
          <p:cNvSpPr txBox="1"/>
          <p:nvPr/>
        </p:nvSpPr>
        <p:spPr>
          <a:xfrm>
            <a:off x="2895600" y="5597230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HK" i="1" dirty="0">
                <a:latin typeface="+mj-lt"/>
              </a:rPr>
              <a:t>b</a:t>
            </a:r>
            <a:r>
              <a:rPr lang="en-HK" dirty="0">
                <a:latin typeface="+mj-lt"/>
              </a:rPr>
              <a:t>-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,</a:t>
            </a:r>
            <a:r>
              <a:rPr lang="en-HK" i="1" dirty="0">
                <a:latin typeface="+mj-lt"/>
              </a:rPr>
              <a:t>a</a:t>
            </a:r>
            <a:r>
              <a:rPr lang="en-HK" baseline="-25000" dirty="0">
                <a:latin typeface="+mj-lt"/>
              </a:rPr>
              <a:t>3</a:t>
            </a:r>
            <a:r>
              <a:rPr lang="en-HK" dirty="0">
                <a:latin typeface="+mj-lt"/>
              </a:rPr>
              <a:t>)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8BA73D39-AB47-6FD2-677B-2CBDB660AADD}"/>
              </a:ext>
            </a:extLst>
          </p:cNvPr>
          <p:cNvSpPr/>
          <p:nvPr/>
        </p:nvSpPr>
        <p:spPr bwMode="auto">
          <a:xfrm>
            <a:off x="5309769" y="5504288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</a:t>
            </a:r>
            <a:endParaRPr kumimoji="0" lang="en-H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CB2168A-7A11-EDCC-DC9C-47B0F9837BC1}"/>
              </a:ext>
            </a:extLst>
          </p:cNvPr>
          <p:cNvCxnSpPr/>
          <p:nvPr/>
        </p:nvCxnSpPr>
        <p:spPr bwMode="auto">
          <a:xfrm flipV="1">
            <a:off x="4724400" y="5824677"/>
            <a:ext cx="592861" cy="2713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F51AD14-41D9-4BE4-6A4D-6099BB94ECCB}"/>
              </a:ext>
            </a:extLst>
          </p:cNvPr>
          <p:cNvCxnSpPr/>
          <p:nvPr/>
        </p:nvCxnSpPr>
        <p:spPr bwMode="auto">
          <a:xfrm>
            <a:off x="4724400" y="5367477"/>
            <a:ext cx="561138" cy="245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857921B-0525-1C4E-8114-42B268E49A46}"/>
              </a:ext>
            </a:extLst>
          </p:cNvPr>
          <p:cNvSpPr txBox="1"/>
          <p:nvPr/>
        </p:nvSpPr>
        <p:spPr>
          <a:xfrm>
            <a:off x="4819092" y="6019799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1777D9-E8C8-11B7-4192-5CB6B0611D92}"/>
              </a:ext>
            </a:extLst>
          </p:cNvPr>
          <p:cNvSpPr txBox="1"/>
          <p:nvPr/>
        </p:nvSpPr>
        <p:spPr>
          <a:xfrm>
            <a:off x="4843323" y="5029200"/>
            <a:ext cx="947877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(0, 0)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13F682-7433-FC2F-6DC9-31B309900845}"/>
              </a:ext>
            </a:extLst>
          </p:cNvPr>
          <p:cNvSpPr txBox="1"/>
          <p:nvPr/>
        </p:nvSpPr>
        <p:spPr>
          <a:xfrm>
            <a:off x="457200" y="4343399"/>
            <a:ext cx="828954" cy="457201"/>
          </a:xfrm>
          <a:prstGeom prst="rect">
            <a:avLst/>
          </a:prstGeom>
          <a:noFill/>
        </p:spPr>
        <p:txBody>
          <a:bodyPr wrap="square" lIns="0" rIns="0" rtlCol="0">
            <a:normAutofit/>
          </a:bodyPr>
          <a:lstStyle/>
          <a:p>
            <a:r>
              <a:rPr lang="en-HK" dirty="0">
                <a:latin typeface="+mj-lt"/>
              </a:rPr>
              <a:t>(</a:t>
            </a:r>
            <a:r>
              <a:rPr lang="en-US" altLang="zh-CN" i="1" dirty="0" err="1">
                <a:latin typeface="+mj-lt"/>
              </a:rPr>
              <a:t>c</a:t>
            </a:r>
            <a:r>
              <a:rPr lang="en-US" altLang="zh-CN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, </a:t>
            </a:r>
            <a:r>
              <a:rPr lang="en-HK" i="1" dirty="0" err="1">
                <a:latin typeface="+mj-lt"/>
              </a:rPr>
              <a:t>t</a:t>
            </a:r>
            <a:r>
              <a:rPr lang="en-HK" i="1" baseline="-25000" dirty="0" err="1">
                <a:latin typeface="+mj-lt"/>
              </a:rPr>
              <a:t>jk</a:t>
            </a:r>
            <a:r>
              <a:rPr lang="en-HK" dirty="0">
                <a:latin typeface="+mj-lt"/>
              </a:rPr>
              <a:t>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3A60235-5542-93FB-9A8F-EF1E0183EBF1}"/>
              </a:ext>
            </a:extLst>
          </p:cNvPr>
          <p:cNvCxnSpPr/>
          <p:nvPr/>
        </p:nvCxnSpPr>
        <p:spPr bwMode="auto">
          <a:xfrm>
            <a:off x="304800" y="48006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494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28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C6D3520-75AE-43F3-ABB8-C7A403FD8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新細明體" panose="02020500000000000000" pitchFamily="18" charset="-120"/>
              </a:rPr>
              <a:t>Concept Checking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9D564F8-D429-4B4F-B3D1-461B083F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678363"/>
          </a:xfrm>
        </p:spPr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Given TSP is NP-complete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TSP transforms to an Integer Linear Programming (ILP), so ILP is NP-complete (Yes/No?) Yes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Longest Path problem can be formulated by ILP, so Longest Path problem is NP-complete (Yes/No?) No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Shortest Path problem can be formulated by ILP, so S</a:t>
            </a:r>
            <a:r>
              <a:rPr lang="en-US" altLang="zh-CN" sz="2000" dirty="0">
                <a:ea typeface="新細明體" panose="02020500000000000000" pitchFamily="18" charset="-120"/>
              </a:rPr>
              <a:t>hort</a:t>
            </a:r>
            <a:r>
              <a:rPr lang="en-US" altLang="zh-TW" sz="2000" dirty="0">
                <a:ea typeface="新細明體" panose="02020500000000000000" pitchFamily="18" charset="-120"/>
              </a:rPr>
              <a:t>est Path problem is NP-complete (Yes/No?) No</a:t>
            </a:r>
          </a:p>
          <a:p>
            <a:pPr lvl="1"/>
            <a:endParaRPr lang="en-US" altLang="zh-TW" sz="2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Known Problem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 problem, NPC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/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73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19FD1F1-05AD-C86F-4AD6-FE9235341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Dynamic Programming for CSP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D86880F-F96A-34FE-DEA0-365007B98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Assume that all time values 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800" i="1" baseline="-25000" dirty="0" err="1">
                <a:ea typeface="新細明體" panose="02020500000000000000" pitchFamily="18" charset="-120"/>
              </a:rPr>
              <a:t>ij</a:t>
            </a:r>
            <a:r>
              <a:rPr lang="en-US" altLang="zh-TW" sz="2800" dirty="0">
                <a:ea typeface="新細明體" panose="02020500000000000000" pitchFamily="18" charset="-120"/>
              </a:rPr>
              <a:t> are integers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Let </a:t>
            </a:r>
            <a:r>
              <a:rPr lang="en-US" altLang="zh-TW" sz="2800" i="1" dirty="0">
                <a:ea typeface="新細明體" panose="02020500000000000000" pitchFamily="18" charset="-120"/>
              </a:rPr>
              <a:t>d</a:t>
            </a:r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j</a:t>
            </a:r>
            <a:r>
              <a:rPr lang="en-US" altLang="zh-TW" sz="2800" dirty="0" err="1">
                <a:ea typeface="新細明體" panose="02020500000000000000" pitchFamily="18" charset="-120"/>
              </a:rPr>
              <a:t>,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) be the shortest distance cost from node u to node </a:t>
            </a:r>
            <a:r>
              <a:rPr lang="en-US" altLang="zh-TW" sz="2800" i="1" dirty="0">
                <a:ea typeface="新細明體" panose="02020500000000000000" pitchFamily="18" charset="-120"/>
              </a:rPr>
              <a:t>j</a:t>
            </a:r>
            <a:r>
              <a:rPr lang="en-US" altLang="zh-TW" sz="2800" dirty="0">
                <a:ea typeface="新細明體" panose="02020500000000000000" pitchFamily="18" charset="-120"/>
              </a:rPr>
              <a:t> subject to condition that the total time cost is no more than </a:t>
            </a:r>
            <a:r>
              <a:rPr lang="en-US" altLang="zh-TW" sz="2800" i="1" dirty="0">
                <a:ea typeface="新細明體" panose="02020500000000000000" pitchFamily="18" charset="-120"/>
              </a:rPr>
              <a:t>a</a:t>
            </a:r>
            <a:r>
              <a:rPr lang="en-US" altLang="zh-TW" sz="2800" dirty="0">
                <a:ea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Initial condition: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u</a:t>
            </a:r>
            <a:r>
              <a:rPr lang="en-US" altLang="zh-TW" sz="2400" dirty="0">
                <a:ea typeface="新細明體" panose="02020500000000000000" pitchFamily="18" charset="-120"/>
              </a:rPr>
              <a:t>,0)=0 and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,0)=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∞ for </a:t>
            </a:r>
            <a:r>
              <a:rPr lang="en-US" altLang="zh-TW" sz="24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j≠u</a:t>
            </a:r>
            <a:r>
              <a:rPr lang="en-US" altLang="zh-TW" sz="2400" dirty="0"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Optimal solution: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v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DP Recursion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)=min{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j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-1), min</a:t>
            </a:r>
            <a:r>
              <a:rPr lang="en-US" altLang="zh-TW" sz="2400" i="1" baseline="-25000" dirty="0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{ </a:t>
            </a:r>
            <a:r>
              <a:rPr lang="en-US" altLang="zh-TW" sz="2400" i="1" dirty="0">
                <a:ea typeface="新細明體" panose="02020500000000000000" pitchFamily="18" charset="-120"/>
              </a:rPr>
              <a:t>d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k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ea typeface="新細明體" panose="02020500000000000000" pitchFamily="18" charset="-120"/>
              </a:rPr>
              <a:t>a</a:t>
            </a:r>
            <a:r>
              <a:rPr lang="en-US" altLang="zh-TW" sz="2400" dirty="0">
                <a:ea typeface="新細明體" panose="02020500000000000000" pitchFamily="18" charset="-120"/>
              </a:rPr>
              <a:t>-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t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400" dirty="0">
                <a:ea typeface="新細明體" panose="02020500000000000000" pitchFamily="18" charset="-120"/>
              </a:rPr>
              <a:t>)+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</a:t>
            </a:r>
            <a:r>
              <a:rPr lang="en-US" altLang="zh-TW" sz="2400" i="1" baseline="-25000" dirty="0" err="1">
                <a:ea typeface="新細明體" panose="02020500000000000000" pitchFamily="18" charset="-120"/>
              </a:rPr>
              <a:t>kj</a:t>
            </a:r>
            <a:r>
              <a:rPr lang="en-US" altLang="zh-TW" sz="2400" dirty="0">
                <a:ea typeface="新細明體" panose="02020500000000000000" pitchFamily="18" charset="-120"/>
              </a:rPr>
              <a:t> |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k≠j</a:t>
            </a:r>
            <a:r>
              <a:rPr lang="en-US" altLang="zh-TW" sz="2400" dirty="0">
                <a:ea typeface="新細明體" panose="02020500000000000000" pitchFamily="18" charset="-120"/>
              </a:rPr>
              <a:t>}  }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Complexity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ea typeface="新細明體" panose="02020500000000000000" pitchFamily="18" charset="-120"/>
              </a:rPr>
              <a:t>O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n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400" i="1" dirty="0">
                <a:ea typeface="新細明體" panose="02020500000000000000" pitchFamily="18" charset="-120"/>
              </a:rPr>
              <a:t>T</a:t>
            </a:r>
            <a:r>
              <a:rPr lang="en-US" altLang="zh-TW" sz="2400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CSP is weakly NP-hard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191C7A-6748-4317-BC43-1B6F86F72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Parallel Machine Scheduling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7413F1-4820-41D4-996A-727AB4C16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There are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jobs to be processed on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machines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Each job </a:t>
            </a:r>
            <a:r>
              <a:rPr lang="en-US" altLang="zh-TW" i="1" dirty="0">
                <a:ea typeface="新細明體" panose="02020500000000000000" pitchFamily="18" charset="-120"/>
              </a:rPr>
              <a:t>j </a:t>
            </a:r>
            <a:r>
              <a:rPr lang="en-US" altLang="zh-TW" dirty="0">
                <a:ea typeface="新細明體" panose="02020500000000000000" pitchFamily="18" charset="-120"/>
              </a:rPr>
              <a:t>has a processing time 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endParaRPr lang="en-US" altLang="zh-TW" i="1" baseline="-25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a schedule, each job </a:t>
            </a:r>
            <a:r>
              <a:rPr lang="en-US" altLang="zh-TW" i="1" dirty="0">
                <a:ea typeface="新細明體" panose="02020500000000000000" pitchFamily="18" charset="-120"/>
              </a:rPr>
              <a:t>j </a:t>
            </a:r>
            <a:r>
              <a:rPr lang="en-US" altLang="zh-TW" dirty="0">
                <a:ea typeface="新細明體" panose="02020500000000000000" pitchFamily="18" charset="-120"/>
              </a:rPr>
              <a:t>will have a completion time </a:t>
            </a:r>
            <a:r>
              <a:rPr lang="en-US" altLang="zh-TW" i="1" dirty="0" err="1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endParaRPr lang="en-US" altLang="zh-TW" baseline="-250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Objective: a function of job completion time</a:t>
            </a:r>
          </a:p>
          <a:p>
            <a:pPr lvl="1"/>
            <a:r>
              <a:rPr lang="en-US" altLang="zh-TW" dirty="0" err="1">
                <a:ea typeface="新細明體" panose="02020500000000000000" pitchFamily="18" charset="-120"/>
              </a:rPr>
              <a:t>Cmax</a:t>
            </a:r>
            <a:r>
              <a:rPr lang="en-US" altLang="zh-TW" dirty="0">
                <a:ea typeface="新細明體" panose="02020500000000000000" pitchFamily="18" charset="-120"/>
              </a:rPr>
              <a:t> = max{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,…,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}</a:t>
            </a:r>
          </a:p>
          <a:p>
            <a:pPr lvl="1"/>
            <a:r>
              <a:rPr lang="el-GR" altLang="zh-TW" dirty="0">
                <a:ea typeface="新細明體" panose="02020500000000000000" pitchFamily="18" charset="-120"/>
              </a:rPr>
              <a:t>Σ</a:t>
            </a:r>
            <a:r>
              <a:rPr lang="en-HK" altLang="zh-TW" dirty="0" err="1">
                <a:ea typeface="新細明體" panose="02020500000000000000" pitchFamily="18" charset="-120"/>
              </a:rPr>
              <a:t>Cj</a:t>
            </a:r>
            <a:r>
              <a:rPr lang="en-HK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+…+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n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Example of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=7 jobs and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=3 machines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Processing time </a:t>
            </a:r>
            <a:r>
              <a:rPr lang="en-US" altLang="zh-TW" i="1" dirty="0" err="1">
                <a:ea typeface="新細明體" panose="02020500000000000000" pitchFamily="18" charset="-120"/>
              </a:rPr>
              <a:t>p</a:t>
            </a:r>
            <a:r>
              <a:rPr lang="en-US" altLang="zh-TW" i="1" baseline="-25000" dirty="0" err="1">
                <a:ea typeface="新細明體" panose="02020500000000000000" pitchFamily="18" charset="-12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=(2, 2, 4, 5, 5, 8,9)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5FDB96-EC07-42D9-856A-2C4C63EA9A68}"/>
              </a:ext>
            </a:extLst>
          </p:cNvPr>
          <p:cNvCxnSpPr/>
          <p:nvPr/>
        </p:nvCxnSpPr>
        <p:spPr bwMode="auto">
          <a:xfrm>
            <a:off x="914400" y="5486400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3F01EE-14D9-44E5-9972-79DA443C0043}"/>
              </a:ext>
            </a:extLst>
          </p:cNvPr>
          <p:cNvSpPr txBox="1"/>
          <p:nvPr/>
        </p:nvSpPr>
        <p:spPr>
          <a:xfrm>
            <a:off x="1143000" y="5162400"/>
            <a:ext cx="324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684D16-FAB4-41E2-80B3-F40E963DE0EC}"/>
              </a:ext>
            </a:extLst>
          </p:cNvPr>
          <p:cNvCxnSpPr/>
          <p:nvPr/>
        </p:nvCxnSpPr>
        <p:spPr bwMode="auto">
          <a:xfrm>
            <a:off x="914400" y="5943600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BB7A9B-BE9D-43AF-A720-71BC937E369F}"/>
              </a:ext>
            </a:extLst>
          </p:cNvPr>
          <p:cNvSpPr txBox="1"/>
          <p:nvPr/>
        </p:nvSpPr>
        <p:spPr>
          <a:xfrm>
            <a:off x="1143000" y="5629922"/>
            <a:ext cx="648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6ED88-2247-4C19-A2D6-E48966A91752}"/>
              </a:ext>
            </a:extLst>
          </p:cNvPr>
          <p:cNvCxnSpPr/>
          <p:nvPr/>
        </p:nvCxnSpPr>
        <p:spPr bwMode="auto">
          <a:xfrm>
            <a:off x="914400" y="4917488"/>
            <a:ext cx="4648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9C1C61-8DDF-4205-A9B1-40346E9E0D91}"/>
              </a:ext>
            </a:extLst>
          </p:cNvPr>
          <p:cNvSpPr txBox="1"/>
          <p:nvPr/>
        </p:nvSpPr>
        <p:spPr>
          <a:xfrm>
            <a:off x="1143000" y="4589756"/>
            <a:ext cx="324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309BB-E32D-4353-B6C1-ACFF1DBB842A}"/>
              </a:ext>
            </a:extLst>
          </p:cNvPr>
          <p:cNvSpPr txBox="1"/>
          <p:nvPr/>
        </p:nvSpPr>
        <p:spPr>
          <a:xfrm>
            <a:off x="1485600" y="4589756"/>
            <a:ext cx="792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DBD5-88F1-465E-BFD4-5A1D6794DD83}"/>
              </a:ext>
            </a:extLst>
          </p:cNvPr>
          <p:cNvSpPr txBox="1"/>
          <p:nvPr/>
        </p:nvSpPr>
        <p:spPr>
          <a:xfrm>
            <a:off x="1470732" y="5162400"/>
            <a:ext cx="792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86BF6-9EC6-4846-8CF6-2D23D157D435}"/>
              </a:ext>
            </a:extLst>
          </p:cNvPr>
          <p:cNvSpPr txBox="1"/>
          <p:nvPr/>
        </p:nvSpPr>
        <p:spPr>
          <a:xfrm>
            <a:off x="1798800" y="5629922"/>
            <a:ext cx="1296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4468A-CD31-489A-B10D-E8EB69EBA425}"/>
              </a:ext>
            </a:extLst>
          </p:cNvPr>
          <p:cNvSpPr txBox="1"/>
          <p:nvPr/>
        </p:nvSpPr>
        <p:spPr>
          <a:xfrm>
            <a:off x="2285400" y="4602366"/>
            <a:ext cx="1440000" cy="324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HK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3CE0B-06A8-4C71-AFDD-3DE1C0652204}"/>
              </a:ext>
            </a:extLst>
          </p:cNvPr>
          <p:cNvSpPr txBox="1"/>
          <p:nvPr/>
        </p:nvSpPr>
        <p:spPr>
          <a:xfrm>
            <a:off x="6019800" y="4369475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=2,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2</a:t>
            </a:r>
            <a:r>
              <a:rPr lang="en-HK" dirty="0">
                <a:latin typeface="+mn-lt"/>
              </a:rPr>
              <a:t>=2, </a:t>
            </a:r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3</a:t>
            </a:r>
            <a:r>
              <a:rPr lang="en-HK" dirty="0">
                <a:latin typeface="+mn-lt"/>
              </a:rPr>
              <a:t>=4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4</a:t>
            </a:r>
            <a:r>
              <a:rPr lang="en-HK" dirty="0">
                <a:latin typeface="+mn-lt"/>
              </a:rPr>
              <a:t>=</a:t>
            </a:r>
            <a:r>
              <a:rPr lang="en-HK" i="1" dirty="0">
                <a:latin typeface="+mn-lt"/>
              </a:rPr>
              <a:t>p</a:t>
            </a:r>
            <a:r>
              <a:rPr lang="en-HK" baseline="-25000" dirty="0">
                <a:latin typeface="+mn-lt"/>
              </a:rPr>
              <a:t>1</a:t>
            </a:r>
            <a:r>
              <a:rPr lang="en-HK" dirty="0">
                <a:latin typeface="+mn-lt"/>
              </a:rPr>
              <a:t>+</a:t>
            </a:r>
            <a:r>
              <a:rPr lang="en-HK" i="1" dirty="0">
                <a:latin typeface="+mn-lt"/>
              </a:rPr>
              <a:t>p</a:t>
            </a:r>
            <a:r>
              <a:rPr lang="en-HK" baseline="-25000" dirty="0">
                <a:latin typeface="+mn-lt"/>
              </a:rPr>
              <a:t>4</a:t>
            </a:r>
            <a:r>
              <a:rPr lang="en-HK" dirty="0">
                <a:latin typeface="+mn-lt"/>
              </a:rPr>
              <a:t>=7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5</a:t>
            </a:r>
            <a:r>
              <a:rPr lang="en-HK" dirty="0">
                <a:latin typeface="+mn-lt"/>
              </a:rPr>
              <a:t>=7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6</a:t>
            </a:r>
            <a:r>
              <a:rPr lang="en-HK" dirty="0">
                <a:latin typeface="+mn-lt"/>
              </a:rPr>
              <a:t>=12</a:t>
            </a:r>
          </a:p>
          <a:p>
            <a:r>
              <a:rPr lang="en-HK" i="1" dirty="0">
                <a:latin typeface="+mn-lt"/>
              </a:rPr>
              <a:t>C</a:t>
            </a:r>
            <a:r>
              <a:rPr lang="en-HK" baseline="-25000" dirty="0">
                <a:latin typeface="+mn-lt"/>
              </a:rPr>
              <a:t>7</a:t>
            </a:r>
            <a:r>
              <a:rPr lang="en-HK" dirty="0">
                <a:latin typeface="+mn-lt"/>
              </a:rPr>
              <a:t>=16 </a:t>
            </a:r>
          </a:p>
          <a:p>
            <a:endParaRPr lang="en-HK" dirty="0">
              <a:latin typeface="+mn-lt"/>
            </a:endParaRPr>
          </a:p>
          <a:p>
            <a:endParaRPr lang="en-H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68642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2734</Words>
  <Application>Microsoft Office PowerPoint</Application>
  <PresentationFormat>On-screen Show (4:3)</PresentationFormat>
  <Paragraphs>566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Monotype Sorts</vt:lpstr>
      <vt:lpstr>Arial</vt:lpstr>
      <vt:lpstr>Calibri</vt:lpstr>
      <vt:lpstr>Cambria Math</vt:lpstr>
      <vt:lpstr>Times New Roman</vt:lpstr>
      <vt:lpstr>Default Design</vt:lpstr>
      <vt:lpstr>Equation</vt:lpstr>
      <vt:lpstr>IEDA 5230 Deterministic Models in Operations Research</vt:lpstr>
      <vt:lpstr>Agenda</vt:lpstr>
      <vt:lpstr>Classification </vt:lpstr>
      <vt:lpstr>Problem Transformation</vt:lpstr>
      <vt:lpstr>PowerPoint Presentation</vt:lpstr>
      <vt:lpstr>PowerPoint Presentation</vt:lpstr>
      <vt:lpstr>Concept Checking</vt:lpstr>
      <vt:lpstr>Dynamic Programming for CSP</vt:lpstr>
      <vt:lpstr>Parallel Machine Scheduling</vt:lpstr>
      <vt:lpstr>Pm | | Cmax (m machines, min Cmax)</vt:lpstr>
      <vt:lpstr>Pm | | Cmax by Dynamic Programming</vt:lpstr>
      <vt:lpstr>Pm | | Cmax by List Scheduling</vt:lpstr>
      <vt:lpstr>Revisit the Wagner and Whitin Model</vt:lpstr>
      <vt:lpstr>Bounding by Relaxation</vt:lpstr>
      <vt:lpstr>Lagrangian Relaxation (max problem)</vt:lpstr>
      <vt:lpstr>Lagrangian Relaxation</vt:lpstr>
      <vt:lpstr>An Example:  Constrained Shortest Paths</vt:lpstr>
      <vt:lpstr>Example</vt:lpstr>
      <vt:lpstr>Shortest Paths with Transit Time Restrictions</vt:lpstr>
      <vt:lpstr>What is the effect of varying λ?</vt:lpstr>
      <vt:lpstr>Let λ = 1</vt:lpstr>
      <vt:lpstr>Let λ = 2</vt:lpstr>
      <vt:lpstr>And alternative shortest path when λ = 2 </vt:lpstr>
      <vt:lpstr>Let λ = 5</vt:lpstr>
      <vt:lpstr>A parametric analysis</vt:lpstr>
      <vt:lpstr>PowerPoint Presentation</vt:lpstr>
      <vt:lpstr>The Lagrangian Multiplier Problem</vt:lpstr>
      <vt:lpstr>Application to constrained shortest path</vt:lpstr>
      <vt:lpstr>LP and Lagrangian Relaxation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Kaizyn X</cp:lastModifiedBy>
  <cp:revision>819</cp:revision>
  <cp:lastPrinted>1601-01-01T00:00:00Z</cp:lastPrinted>
  <dcterms:created xsi:type="dcterms:W3CDTF">1601-01-01T00:00:00Z</dcterms:created>
  <dcterms:modified xsi:type="dcterms:W3CDTF">2023-11-08T06:35:02Z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