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82" r:id="rId7"/>
    <p:sldId id="277" r:id="rId8"/>
    <p:sldId id="289" r:id="rId9"/>
    <p:sldId id="264" r:id="rId10"/>
    <p:sldId id="293" r:id="rId11"/>
    <p:sldId id="278" r:id="rId12"/>
    <p:sldId id="262" r:id="rId13"/>
    <p:sldId id="270" r:id="rId14"/>
    <p:sldId id="271" r:id="rId15"/>
    <p:sldId id="258" r:id="rId16"/>
    <p:sldId id="275" r:id="rId17"/>
    <p:sldId id="276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7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"¥"#,##0_);\("¥"#,##0\)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¥&quot;#,##0_);\(&quot;¥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2021/11/2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5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10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21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9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11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51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6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01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7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53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路径优化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/>
              <a:t>19063140 </a:t>
            </a:r>
            <a:r>
              <a:rPr lang="zh-CN" altLang="en-US" dirty="0"/>
              <a:t>郑凯心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CN" altLang="en-US" dirty="0"/>
              <a:t>中国邮路问题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29886" cy="3603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127000" algn="just" hangingPunct="0">
              <a:lnSpc>
                <a:spcPts val="2000"/>
              </a:lnSpc>
              <a:tabLst>
                <a:tab pos="226695" algn="l"/>
              </a:tabLst>
            </a:pPr>
            <a:r>
              <a:rPr lang="zh-CN" altLang="en-US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一个邮递员送信，要走完他负责投递的全部街道，完成任务后回到邮局，应按怎样的路线走，他所走的路程才会最短呢</a:t>
            </a:r>
            <a:r>
              <a:rPr lang="en-US" altLang="zh-CN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?</a:t>
            </a:r>
            <a:r>
              <a:rPr lang="zh-CN" altLang="en-US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如果将这个问题抽象成图论的语言，就是给定一个连通图，连通图的每条边的权值为对应的街道的长度</a:t>
            </a:r>
            <a:r>
              <a:rPr lang="en-US" altLang="zh-CN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(</a:t>
            </a:r>
            <a:r>
              <a:rPr lang="zh-CN" altLang="en-US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距离</a:t>
            </a:r>
            <a:r>
              <a:rPr lang="en-US" altLang="zh-CN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)</a:t>
            </a:r>
            <a:r>
              <a:rPr lang="zh-CN" altLang="en-US" sz="18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，要在图中求一回路，使得回路的总权值最小。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zh-CN" altLang="en-US" dirty="0"/>
              <a:t>中国邮路问题</a:t>
            </a:r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graphicFrame>
        <p:nvGraphicFramePr>
          <p:cNvPr id="53" name="表格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743700630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400" b="0" cap="all" spc="15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关键指标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zh-CN" altLang="en-US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客户</a:t>
                      </a:r>
                      <a:endParaRPr lang="zh-CN" altLang="ru-RU" sz="1200" kern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订单</a:t>
                      </a:r>
                      <a:endParaRPr lang="zh-CN" altLang="ru-RU" sz="1200" kern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毛收入</a:t>
                      </a:r>
                      <a:endParaRPr lang="zh-CN" altLang="ru-RU" sz="1200" kern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净收入</a:t>
                      </a:r>
                      <a:endParaRPr lang="zh-CN" altLang="ru-RU" sz="1200" kern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¥10,000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¥7,000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¥20,000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¥16,000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¥30,000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¥25,000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¥40,000</a:t>
                      </a:r>
                      <a:endParaRPr lang="zh-CN" altLang="ru-RU" sz="120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¥30,000</a:t>
                      </a:r>
                      <a:endParaRPr lang="zh-CN" altLang="ru-RU" sz="1200" noProof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收入（按年）</a:t>
            </a:r>
          </a:p>
        </p:txBody>
      </p:sp>
      <p:graphicFrame>
        <p:nvGraphicFramePr>
          <p:cNvPr id="34" name="内容占位符 13" descr="图表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517005258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73246558-F6D6-43E8-B326-C732E08CA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C9D54B5-C956-4826-A3CE-5FD6E572D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EE9E67-7A21-4842-A35C-408D408F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3" y="1329532"/>
            <a:ext cx="5719804" cy="47434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14C58C-3181-46DD-AECE-85F553F6A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022598"/>
            <a:ext cx="5948406" cy="39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CN" altLang="en-US" dirty="0"/>
              <a:t>公司概述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7F397-EBD6-4C63-A7B1-70183BED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51" y="1345391"/>
            <a:ext cx="4833973" cy="41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没有总结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zh-CN" altLang="en-US" dirty="0"/>
              <a:t>暴力解法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zh-CN" altLang="en-US" dirty="0"/>
              <a:t>旅行商问题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zh-CN" altLang="en-US" dirty="0"/>
              <a:t>中国邮路问题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zh-CN" altLang="en-US" dirty="0"/>
              <a:t>一个路径优化问题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zh-CN" altLang="en-US" dirty="0"/>
              <a:t>暴力求解，其算法复杂度难以承受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zh-CN" altLang="en-US" dirty="0"/>
              <a:t>试图利用该旅行商问题的解法求解问题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r>
              <a:rPr lang="zh-CN" altLang="en-US" dirty="0"/>
              <a:t>试图从中国邮路问题中得到启发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80" name="页脚占位符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问题简介</a:t>
            </a:r>
          </a:p>
        </p:txBody>
      </p:sp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endParaRPr lang="en-US" altLang="zh-CN" dirty="0"/>
          </a:p>
        </p:txBody>
      </p:sp>
      <p:pic>
        <p:nvPicPr>
          <p:cNvPr id="47" name="图片占位符 46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endParaRPr lang="en-US" altLang="zh-CN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pic>
        <p:nvPicPr>
          <p:cNvPr id="45" name="图片占位符 44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endParaRPr lang="en-US" altLang="zh-CN" dirty="0"/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pic>
        <p:nvPicPr>
          <p:cNvPr id="43" name="图片占位符 42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4F4F3DD-A45D-42E2-BC11-C4737B387AD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D95514-65F6-477A-9C0C-A86F784327F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D93DC9C-D509-4A60-B1AE-43234E79E89E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CN" altLang="en-US" dirty="0"/>
              <a:t>暴力做法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pPr hangingPunct="0">
              <a:tabLst>
                <a:tab pos="356235" algn="l"/>
                <a:tab pos="457200" algn="l"/>
              </a:tabLs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暴力枚举</a:t>
            </a:r>
            <a:endParaRPr lang="zh-CN" altLang="zh-CN" sz="1800" b="1" kern="100" dirty="0">
              <a:effectLst/>
              <a:latin typeface="Times New Roman" panose="02020603050405020304" pitchFamily="18" charset="0"/>
            </a:endParaRPr>
          </a:p>
          <a:p>
            <a:pPr indent="266700" algn="just" hangingPunct="0">
              <a:tabLst>
                <a:tab pos="22669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枚举所有执行顺序求得最优解，时间复杂度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O(N!)</a:t>
            </a:r>
          </a:p>
          <a:p>
            <a:pPr hangingPunct="0">
              <a:tabLst>
                <a:tab pos="356235" algn="l"/>
                <a:tab pos="457200" algn="l"/>
              </a:tabLs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状态压缩动态规划</a:t>
            </a:r>
            <a:endParaRPr lang="zh-CN" altLang="zh-CN" sz="1800" b="1" kern="100" dirty="0">
              <a:effectLst/>
              <a:latin typeface="Times New Roman" panose="02020603050405020304" pitchFamily="18" charset="0"/>
            </a:endParaRPr>
          </a:p>
          <a:p>
            <a:pPr indent="266700" algn="just" hangingPunct="0">
              <a:tabLst>
                <a:tab pos="22669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采用状压动态规划算法计算，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O(2^N)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，时间和空间复杂度均无法承受</a:t>
            </a:r>
          </a:p>
          <a:p>
            <a:pPr indent="266700" algn="just" hangingPunct="0">
              <a:tabLst>
                <a:tab pos="22669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4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参考论文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EBAB29-261D-4B51-8C3F-5198FE30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45" y="340828"/>
            <a:ext cx="5910306" cy="57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dirty="0"/>
              <a:t>旅行推销员问题（英语：</a:t>
            </a:r>
            <a:r>
              <a:rPr lang="en-US" altLang="zh-CN" dirty="0"/>
              <a:t>Travelling salesman problem, TSP</a:t>
            </a:r>
            <a:r>
              <a:rPr lang="zh-CN" altLang="en-US" dirty="0"/>
              <a:t>）是这样一个问题：给定一系列城市和每对城市之间的距离，求解访问每一座城市一次并回到起始城市的最短回路。它是组合优化中的一个</a:t>
            </a:r>
            <a:r>
              <a:rPr lang="en-US" altLang="zh-CN" dirty="0"/>
              <a:t>NP</a:t>
            </a:r>
            <a:r>
              <a:rPr lang="zh-CN" altLang="en-US" dirty="0"/>
              <a:t>难问题，在运筹学和理论计算机科学中非常重要。</a:t>
            </a:r>
            <a:endParaRPr lang="zh-CN" alt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旅行商问题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zh-CN" altLang="en-US" noProof="1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pic>
        <p:nvPicPr>
          <p:cNvPr id="2050" name="Picture 2" descr="当前结果">
            <a:extLst>
              <a:ext uri="{FF2B5EF4-FFF2-40B4-BE49-F238E27FC236}">
                <a16:creationId xmlns:a16="http://schemas.microsoft.com/office/drawing/2014/main" id="{8206B834-2F91-4075-BC67-1174003D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04" y="2535655"/>
            <a:ext cx="4944452" cy="35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最优结果">
            <a:extLst>
              <a:ext uri="{FF2B5EF4-FFF2-40B4-BE49-F238E27FC236}">
                <a16:creationId xmlns:a16="http://schemas.microsoft.com/office/drawing/2014/main" id="{C464A27A-63A3-4F28-96E3-BF4BC82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44" y="2535655"/>
            <a:ext cx="4944452" cy="35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CN" altLang="en-US" dirty="0"/>
              <a:t>放一张图在这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endParaRPr lang="zh-CN" altLang="en-US" noProof="1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noProof="1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endParaRPr lang="zh-CN" altLang="en-US" noProof="1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noProof="1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endParaRPr lang="zh-CN" altLang="en-US" noProof="1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endParaRPr lang="zh-CN" altLang="en-US" noProof="1"/>
          </a:p>
        </p:txBody>
      </p:sp>
      <p:sp>
        <p:nvSpPr>
          <p:cNvPr id="32" name="日期占位符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8</a:t>
            </a:fld>
            <a:endParaRPr lang="zh-CN" altLang="en-ZA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FF8E68-38A5-464F-9985-444322E6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12" y="1614537"/>
            <a:ext cx="4944231" cy="48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CN" altLang="en-US" dirty="0"/>
              <a:t>贪心算法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r>
              <a:rPr lang="zh-CN" altLang="en-US" dirty="0"/>
              <a:t>贪心算法 贪心算法 贪心算法</a:t>
            </a:r>
          </a:p>
          <a:p>
            <a:pPr rt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模拟退火算法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r>
              <a:rPr lang="zh-CN" altLang="en-US" dirty="0"/>
              <a:t>模拟退火 模拟退火 模拟退火</a:t>
            </a:r>
          </a:p>
          <a:p>
            <a:endParaRPr lang="zh-CN" altLang="en-US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遗传算法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zh-CN" altLang="en-US" dirty="0"/>
              <a:t>遗传算法 遗传算法 遗传算法</a:t>
            </a:r>
          </a:p>
          <a:p>
            <a:pPr rtl="0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蚁群算法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zh-CN" altLang="en-US" dirty="0"/>
              <a:t>蚁群算法 蚁群算法 蚁群算法</a:t>
            </a:r>
          </a:p>
        </p:txBody>
      </p:sp>
      <p:sp>
        <p:nvSpPr>
          <p:cNvPr id="80" name="日期占位符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81" name="页脚占位符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创新实践</a:t>
            </a:r>
          </a:p>
        </p:txBody>
      </p:sp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39</TotalTime>
  <Words>407</Words>
  <Application>Microsoft Office PowerPoint</Application>
  <PresentationFormat>宽屏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 UI</vt:lpstr>
      <vt:lpstr>Arial</vt:lpstr>
      <vt:lpstr>Cambria</vt:lpstr>
      <vt:lpstr>Tenorite</vt:lpstr>
      <vt:lpstr>Times New Roman</vt:lpstr>
      <vt:lpstr>单线</vt:lpstr>
      <vt:lpstr>路径优化</vt:lpstr>
      <vt:lpstr>问题</vt:lpstr>
      <vt:lpstr>问题简介</vt:lpstr>
      <vt:lpstr>暴力做法</vt:lpstr>
      <vt:lpstr>参考论文</vt:lpstr>
      <vt:lpstr>旅行商问题</vt:lpstr>
      <vt:lpstr>旅行商问题</vt:lpstr>
      <vt:lpstr>放一张图在这</vt:lpstr>
      <vt:lpstr>解决方案</vt:lpstr>
      <vt:lpstr>中国邮路问题</vt:lpstr>
      <vt:lpstr>中国邮路问题</vt:lpstr>
      <vt:lpstr>公司概述</vt:lpstr>
      <vt:lpstr>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路径优化</dc:title>
  <dc:creator>X Kaizyn</dc:creator>
  <cp:lastModifiedBy>X Kaizyn</cp:lastModifiedBy>
  <cp:revision>3</cp:revision>
  <dcterms:created xsi:type="dcterms:W3CDTF">2021-11-02T14:47:25Z</dcterms:created>
  <dcterms:modified xsi:type="dcterms:W3CDTF">2021-11-02T15:26:30Z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