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4" r:id="rId3"/>
  </p:sldMasterIdLst>
  <p:notesMasterIdLst>
    <p:notesMasterId r:id="rId22"/>
  </p:notesMasterIdLst>
  <p:sldIdLst>
    <p:sldId id="256" r:id="rId4"/>
    <p:sldId id="259" r:id="rId5"/>
    <p:sldId id="267" r:id="rId6"/>
    <p:sldId id="268" r:id="rId7"/>
    <p:sldId id="270" r:id="rId8"/>
    <p:sldId id="271" r:id="rId9"/>
    <p:sldId id="273" r:id="rId10"/>
    <p:sldId id="282" r:id="rId11"/>
    <p:sldId id="272" r:id="rId12"/>
    <p:sldId id="274" r:id="rId13"/>
    <p:sldId id="275" r:id="rId14"/>
    <p:sldId id="278" r:id="rId15"/>
    <p:sldId id="350" r:id="rId16"/>
    <p:sldId id="351" r:id="rId17"/>
    <p:sldId id="352" r:id="rId18"/>
    <p:sldId id="361" r:id="rId19"/>
    <p:sldId id="281" r:id="rId20"/>
    <p:sldId id="545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6" autoAdjust="0"/>
    <p:restoredTop sz="92656" autoAdjust="0"/>
  </p:normalViewPr>
  <p:slideViewPr>
    <p:cSldViewPr>
      <p:cViewPr varScale="1">
        <p:scale>
          <a:sx n="100" d="100"/>
          <a:sy n="100" d="100"/>
        </p:scale>
        <p:origin x="48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93595B-AE03-4E61-B791-7BF9F9D1BAD5}" type="datetimeFigureOut">
              <a:rPr lang="zh-TW" altLang="en-US"/>
              <a:pPr>
                <a:defRPr/>
              </a:pPr>
              <a:t>2023/10/4</a:t>
            </a:fld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CC8ED3-5687-4FC3-B9AD-01F18D39E5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5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575DD2B-595C-4FDB-804E-77AB8FF99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0F2C7BF-F01B-4869-88DA-792E35C2A4CA}" type="slidenum">
              <a:rPr lang="zh-CN" altLang="en-US"/>
              <a:pPr algn="r"/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3339F86-76AC-4D10-9622-CE57010FE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7D46BCE-B523-4013-9758-14B6B6411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D138B05-269B-48FC-BF36-6CDEF05A5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3C47CB-0A25-4693-B4CE-716C7D3B9F1D}" type="slidenum">
              <a:rPr lang="zh-CN" altLang="en-US"/>
              <a:pPr algn="r"/>
              <a:t>11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2C6406B-9E60-4FCC-A0B9-1142C0ECB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0F3A369-1C6B-441F-ADD1-D026B7080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5F49DE9-14A9-4B06-A469-FA0F508A8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B532503-EC6F-439B-98C8-3C4429326A33}" type="slidenum">
              <a:rPr lang="zh-CN" altLang="en-US"/>
              <a:pPr algn="r"/>
              <a:t>12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430F958-AD11-4209-A052-3BF8B9A32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2C59055-27CF-4C2A-8B37-58C8931B3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09629-0A9E-4009-B851-693C33DE8283}" type="slidenum">
              <a:rPr lang="zh-HK" altLang="en-US" smtClean="0"/>
              <a:pPr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627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09629-0A9E-4009-B851-693C33DE8283}" type="slidenum">
              <a:rPr lang="zh-HK" altLang="en-US" smtClean="0"/>
              <a:pPr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220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22997-7139-46FE-B4D5-BCDD92435E0E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2972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B2250-EBC6-4A9F-BB1D-7F7D45808DA9}" type="slidenum">
              <a:rPr lang="zh-HK" altLang="en-US" smtClean="0"/>
              <a:pPr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705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499D59F-5572-4939-A268-93CD7154D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8FC03C0-F8B3-480C-AE38-47C03430BF91}" type="slidenum">
              <a:rPr lang="zh-CN" altLang="en-US"/>
              <a:pPr algn="r"/>
              <a:t>3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0959CB3-7266-4451-9881-6C3B2EAFB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BB13B49-DC53-4E81-B561-36CB62FAA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7AD323B-D047-4DAB-8934-C6F6350B2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4610DD-3BB9-4E60-B25D-B96D63A486AE}" type="slidenum">
              <a:rPr lang="zh-CN" altLang="en-US"/>
              <a:pPr algn="r"/>
              <a:t>4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9AD5862-2776-4524-89EB-650E466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40BD7D-5D40-49DF-A83C-46C3C195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75AE27C-303C-4699-B5B9-5AC9919D4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8318C0F-9F87-4E2F-A0E3-737CD056E314}" type="slidenum">
              <a:rPr lang="zh-CN" altLang="en-US"/>
              <a:pPr algn="r"/>
              <a:t>5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83D2D9D-7795-40C1-ACA2-D53C10D53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5408D5D-A5CF-4C92-BE6F-0370DF2C8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8529556-DB7D-49B1-A60F-E3B739155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E2CC5D0-20DF-44C8-8C63-21E638DC1688}" type="slidenum">
              <a:rPr lang="zh-CN" altLang="en-US"/>
              <a:pPr algn="r"/>
              <a:t>6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E0778F-66AB-498C-8B88-1F2FBDF02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989515-150E-41FC-8B04-1632CDA5E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0E1C169-5518-4CE8-ADF3-957D065E6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51EA7DD-BE44-48F1-88D2-DEBB58410AB7}" type="slidenum">
              <a:rPr lang="zh-CN" altLang="en-US"/>
              <a:pPr algn="r"/>
              <a:t>7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9E70F80-3DC0-46B0-87A5-EA0236132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74D7CBA-38EB-4771-8EEC-C9715128F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E0B3EA3-7E60-4EF5-8A63-B3D46F932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A509751-45C6-445A-A24E-3C1FA3EAD71B}" type="slidenum">
              <a:rPr lang="zh-CN" altLang="en-US"/>
              <a:pPr algn="r"/>
              <a:t>8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42FE5C3-AD23-450E-AAC5-C7E3E633D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2F29C8-932B-4C65-A7C1-37448CBEB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16CA142-E7E3-4155-9DEE-0CDC49913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11DFB1F-8B1D-4D8F-9719-2974A01998AB}" type="slidenum">
              <a:rPr lang="zh-CN" altLang="en-US"/>
              <a:pPr algn="r"/>
              <a:t>9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0B508B7-CE21-4C38-B719-355E1ED6E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BF0B90D-76D6-43AA-984A-0B425EFD6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2DAAB9E-83A0-4DFC-9D2B-2B875D31C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F3711B-313B-4671-B08C-3A354121647D}" type="slidenum">
              <a:rPr lang="zh-CN" altLang="en-US"/>
              <a:pPr algn="r"/>
              <a:t>10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C9E3D95-D88B-4EEA-A623-3782582FC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239C4AC-E527-4B04-8A41-7C5DA5528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9805-9E53-4F2A-98E0-C29B90A5BD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4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9AD9-B633-49B0-8C96-08F064DE23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8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6D4EA-B33A-4E2D-BF0E-589718243D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4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AFAA-A6FE-4798-BD5A-399C2211C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75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A111-4A4D-4C0C-B53F-201441BAC8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A9C0-98BA-4853-9B41-5E5ACED00D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7C30-D01A-40F7-B147-35651A89CE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9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59A0-4C37-4127-8A8F-FDCE2AABFB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1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56A2-EB27-4578-AC3D-819C988BDD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38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DFC1D-8CE1-420B-881C-C16F156814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0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A7E0-2822-474C-BB0B-47956E8783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5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99681A4E-168B-4582-9158-E6F43F8310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95113D6-573F-4C5C-A13F-392538A100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1" y="9144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036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3039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4008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66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A634B4AE-3231-4084-BD68-C43336B327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•"/>
        <a:defRPr sz="2400" b="1">
          <a:solidFill>
            <a:schemeClr val="bg2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80000"/>
        <a:buFont typeface="Wingdings" pitchFamily="2" charset="2"/>
        <a:buChar char="–"/>
        <a:defRPr sz="2400" b="1">
          <a:solidFill>
            <a:schemeClr val="bg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•"/>
        <a:defRPr sz="2000" b="1">
          <a:solidFill>
            <a:schemeClr val="bg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–"/>
        <a:defRPr sz="2000" b="1">
          <a:solidFill>
            <a:schemeClr val="bg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pitchFamily="2" charset="2"/>
        <a:buChar char="»"/>
        <a:defRPr sz="2000" b="1">
          <a:solidFill>
            <a:schemeClr val="bg2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FFCC"/>
        </a:buClr>
        <a:buSzPct val="80000"/>
        <a:buFont typeface="Wingdings" charset="2"/>
        <a:defRPr sz="2000" b="1">
          <a:solidFill>
            <a:schemeClr val="bg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5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E6A09F4-C505-461D-B456-065579178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53340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73151A6-B3D9-400E-A47A-46FA9C677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Leasing Planning: IP Formulation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35DCD1-9107-4813-B349-5DDCD81C0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13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24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35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-25000">
                <a:ea typeface="新細明體" panose="02020500000000000000" pitchFamily="18" charset="-120"/>
              </a:rPr>
              <a:t>46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3-month plan starting from Jan, Feb, Mar and April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14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25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36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4-month plan starting from Jan, Feb and 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baseline="-25000">
                <a:ea typeface="新細明體" panose="02020500000000000000" pitchFamily="18" charset="-120"/>
              </a:rPr>
              <a:t>15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baseline="-25000">
                <a:ea typeface="新細明體" panose="02020500000000000000" pitchFamily="18" charset="-120"/>
              </a:rPr>
              <a:t>26</a:t>
            </a:r>
            <a:r>
              <a:rPr lang="en-US" altLang="zh-TW">
                <a:ea typeface="新細明體" panose="02020500000000000000" pitchFamily="18" charset="-120"/>
              </a:rPr>
              <a:t>: the number of trucks leased under 5-month plan starting from Jan and Feb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Objective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Minimize 18000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ea typeface="新細明體" panose="02020500000000000000" pitchFamily="18" charset="-120"/>
                <a:cs typeface="Times New Roman" panose="02020603050405020304" pitchFamily="18" charset="0"/>
              </a:rPr>
              <a:t>ij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+ 22</a:t>
            </a:r>
            <a:r>
              <a:rPr lang="en-US" altLang="zh-TW">
                <a:ea typeface="新細明體" panose="02020500000000000000" pitchFamily="18" charset="-120"/>
              </a:rPr>
              <a:t>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 baseline="-25000">
                <a:ea typeface="新細明體" panose="02020500000000000000" pitchFamily="18" charset="-120"/>
              </a:rPr>
              <a:t>ij</a:t>
            </a:r>
            <a:r>
              <a:rPr lang="en-US" altLang="zh-TW">
                <a:ea typeface="新細明體" panose="02020500000000000000" pitchFamily="18" charset="-120"/>
              </a:rPr>
              <a:t> + 25000</a:t>
            </a:r>
            <a:r>
              <a:rPr lang="el-GR" altLang="zh-HK">
                <a:cs typeface="Times New Roman" panose="02020603050405020304" pitchFamily="18" charset="0"/>
              </a:rPr>
              <a:t>Σ</a:t>
            </a:r>
            <a:r>
              <a:rPr lang="en-US" altLang="zh-TW" i="1">
                <a:ea typeface="新細明體" panose="02020500000000000000" pitchFamily="18" charset="-120"/>
              </a:rPr>
              <a:t>z</a:t>
            </a:r>
            <a:r>
              <a:rPr lang="en-US" altLang="zh-TW" i="1" baseline="-25000">
                <a:ea typeface="新細明體" panose="02020500000000000000" pitchFamily="18" charset="-120"/>
              </a:rPr>
              <a:t>ij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l-GR" altLang="zh-HK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48026DF-868A-4978-A859-351DC4AC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Constraints for LP Formulation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9B81C2-2C4C-4204-9CE2-81AA3E57A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6248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Jan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≥ 340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Feb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350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March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13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470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April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24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14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520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May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35</a:t>
            </a:r>
            <a:r>
              <a:rPr lang="en-US" altLang="zh-TW" sz="2400" i="1" dirty="0">
                <a:ea typeface="新細明體" panose="02020500000000000000" pitchFamily="18" charset="-120"/>
              </a:rPr>
              <a:t>+x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25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15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240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Demand for June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46</a:t>
            </a:r>
            <a:r>
              <a:rPr lang="en-US" altLang="zh-TW" sz="2400" dirty="0">
                <a:ea typeface="新細明體" panose="02020500000000000000" pitchFamily="18" charset="-120"/>
              </a:rPr>
              <a:t>+y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36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z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26</a:t>
            </a:r>
            <a:r>
              <a:rPr lang="en-US" altLang="zh-TW" sz="2400" dirty="0">
                <a:ea typeface="新細明體" panose="02020500000000000000" pitchFamily="18" charset="-120"/>
              </a:rPr>
              <a:t> ≥ 330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616F2F4-0949-4CB2-96CD-1D9001A16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23764"/>
              </p:ext>
            </p:extLst>
          </p:nvPr>
        </p:nvGraphicFramePr>
        <p:xfrm>
          <a:off x="6202363" y="1219200"/>
          <a:ext cx="5913437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2082800" progId="Equation.3">
                  <p:embed/>
                </p:oleObj>
              </mc:Choice>
              <mc:Fallback>
                <p:oleObj name="Equation" r:id="rId3" imgW="2781300" imgH="20828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1A1986F8-4062-4CE1-89BA-00385D1F4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1219200"/>
                        <a:ext cx="5913437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FA02D7-3AF7-4B0C-BCF8-224A08990BED}"/>
              </a:ext>
            </a:extLst>
          </p:cNvPr>
          <p:cNvSpPr txBox="1"/>
          <p:nvPr/>
        </p:nvSpPr>
        <p:spPr>
          <a:xfrm>
            <a:off x="7162800" y="556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“set covering”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380677-833A-4F86-9EE4-54905E028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Equivalent LP and Network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313AB534-829A-4C31-9EF0-A2F189937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990601"/>
          <a:ext cx="8947150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37200" imgH="1854200" progId="Equation.3">
                  <p:embed/>
                </p:oleObj>
              </mc:Choice>
              <mc:Fallback>
                <p:oleObj name="Equation" r:id="rId3" imgW="5537200" imgH="185420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313AB534-829A-4C31-9EF0-A2F189937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990601"/>
                        <a:ext cx="8947150" cy="299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Freeform 52">
            <a:extLst>
              <a:ext uri="{FF2B5EF4-FFF2-40B4-BE49-F238E27FC236}">
                <a16:creationId xmlns:a16="http://schemas.microsoft.com/office/drawing/2014/main" id="{37BD3FE2-A84A-4270-82BB-18076913E389}"/>
              </a:ext>
            </a:extLst>
          </p:cNvPr>
          <p:cNvSpPr>
            <a:spLocks/>
          </p:cNvSpPr>
          <p:nvPr/>
        </p:nvSpPr>
        <p:spPr bwMode="auto">
          <a:xfrm>
            <a:off x="1346200" y="4711700"/>
            <a:ext cx="6248400" cy="927100"/>
          </a:xfrm>
          <a:custGeom>
            <a:avLst/>
            <a:gdLst>
              <a:gd name="T0" fmla="*/ 2147483646 w 3936"/>
              <a:gd name="T1" fmla="*/ 2147483646 h 584"/>
              <a:gd name="T2" fmla="*/ 2147483646 w 3936"/>
              <a:gd name="T3" fmla="*/ 2147483646 h 584"/>
              <a:gd name="T4" fmla="*/ 2147483646 w 3936"/>
              <a:gd name="T5" fmla="*/ 2147483646 h 584"/>
              <a:gd name="T6" fmla="*/ 2147483646 w 3936"/>
              <a:gd name="T7" fmla="*/ 2147483646 h 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36" h="584">
                <a:moveTo>
                  <a:pt x="400" y="584"/>
                </a:moveTo>
                <a:cubicBezTo>
                  <a:pt x="200" y="460"/>
                  <a:pt x="0" y="336"/>
                  <a:pt x="496" y="248"/>
                </a:cubicBezTo>
                <a:cubicBezTo>
                  <a:pt x="992" y="160"/>
                  <a:pt x="2816" y="0"/>
                  <a:pt x="3376" y="56"/>
                </a:cubicBezTo>
                <a:cubicBezTo>
                  <a:pt x="3936" y="112"/>
                  <a:pt x="3896" y="348"/>
                  <a:pt x="3856" y="58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3797" name="Freeform 55">
            <a:extLst>
              <a:ext uri="{FF2B5EF4-FFF2-40B4-BE49-F238E27FC236}">
                <a16:creationId xmlns:a16="http://schemas.microsoft.com/office/drawing/2014/main" id="{A95CC35A-446F-41B8-AAC7-2FC106E8CFA6}"/>
              </a:ext>
            </a:extLst>
          </p:cNvPr>
          <p:cNvSpPr>
            <a:spLocks/>
          </p:cNvSpPr>
          <p:nvPr/>
        </p:nvSpPr>
        <p:spPr bwMode="auto">
          <a:xfrm>
            <a:off x="1524000" y="4152900"/>
            <a:ext cx="7797800" cy="1562100"/>
          </a:xfrm>
          <a:custGeom>
            <a:avLst/>
            <a:gdLst>
              <a:gd name="T0" fmla="*/ 2147483646 w 4912"/>
              <a:gd name="T1" fmla="*/ 2147483646 h 984"/>
              <a:gd name="T2" fmla="*/ 2147483646 w 4912"/>
              <a:gd name="T3" fmla="*/ 2147483646 h 984"/>
              <a:gd name="T4" fmla="*/ 2147483646 w 4912"/>
              <a:gd name="T5" fmla="*/ 2147483646 h 984"/>
              <a:gd name="T6" fmla="*/ 2147483646 w 4912"/>
              <a:gd name="T7" fmla="*/ 2147483646 h 984"/>
              <a:gd name="T8" fmla="*/ 2147483646 w 4912"/>
              <a:gd name="T9" fmla="*/ 2147483646 h 9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12" h="984">
                <a:moveTo>
                  <a:pt x="288" y="936"/>
                </a:moveTo>
                <a:cubicBezTo>
                  <a:pt x="144" y="724"/>
                  <a:pt x="0" y="512"/>
                  <a:pt x="336" y="360"/>
                </a:cubicBezTo>
                <a:cubicBezTo>
                  <a:pt x="672" y="208"/>
                  <a:pt x="1608" y="0"/>
                  <a:pt x="2304" y="24"/>
                </a:cubicBezTo>
                <a:cubicBezTo>
                  <a:pt x="3000" y="48"/>
                  <a:pt x="4112" y="344"/>
                  <a:pt x="4512" y="504"/>
                </a:cubicBezTo>
                <a:cubicBezTo>
                  <a:pt x="4912" y="664"/>
                  <a:pt x="4680" y="912"/>
                  <a:pt x="4704" y="984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33798" name="Group 57">
            <a:extLst>
              <a:ext uri="{FF2B5EF4-FFF2-40B4-BE49-F238E27FC236}">
                <a16:creationId xmlns:a16="http://schemas.microsoft.com/office/drawing/2014/main" id="{9CAC0673-EF23-418B-AFDF-45B8ECC8968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165600"/>
            <a:ext cx="8763000" cy="2235200"/>
            <a:chOff x="144" y="2624"/>
            <a:chExt cx="5520" cy="1408"/>
          </a:xfrm>
        </p:grpSpPr>
        <p:grpSp>
          <p:nvGrpSpPr>
            <p:cNvPr id="33799" name="Group 28">
              <a:extLst>
                <a:ext uri="{FF2B5EF4-FFF2-40B4-BE49-F238E27FC236}">
                  <a16:creationId xmlns:a16="http://schemas.microsoft.com/office/drawing/2014/main" id="{D174DD42-229D-4697-B4A8-22A7D9CDE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552"/>
              <a:ext cx="4608" cy="261"/>
              <a:chOff x="576" y="3570"/>
              <a:chExt cx="3600" cy="261"/>
            </a:xfrm>
          </p:grpSpPr>
          <p:grpSp>
            <p:nvGrpSpPr>
              <p:cNvPr id="33818" name="Group 4">
                <a:extLst>
                  <a:ext uri="{FF2B5EF4-FFF2-40B4-BE49-F238E27FC236}">
                    <a16:creationId xmlns:a16="http://schemas.microsoft.com/office/drawing/2014/main" id="{E02A17C9-AF8F-4080-B201-0AB35C9CD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70"/>
                <a:ext cx="240" cy="250"/>
                <a:chOff x="864" y="3408"/>
                <a:chExt cx="240" cy="250"/>
              </a:xfrm>
            </p:grpSpPr>
            <p:sp>
              <p:nvSpPr>
                <p:cNvPr id="33839" name="Oval 5">
                  <a:extLst>
                    <a:ext uri="{FF2B5EF4-FFF2-40B4-BE49-F238E27FC236}">
                      <a16:creationId xmlns:a16="http://schemas.microsoft.com/office/drawing/2014/main" id="{595B1DBD-C1C2-4E8A-8044-D22DF7D7F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40" name="Text Box 6">
                  <a:extLst>
                    <a:ext uri="{FF2B5EF4-FFF2-40B4-BE49-F238E27FC236}">
                      <a16:creationId xmlns:a16="http://schemas.microsoft.com/office/drawing/2014/main" id="{9B85F680-7B55-47DC-9C85-6098F5049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1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19" name="Line 7">
                <a:extLst>
                  <a:ext uri="{FF2B5EF4-FFF2-40B4-BE49-F238E27FC236}">
                    <a16:creationId xmlns:a16="http://schemas.microsoft.com/office/drawing/2014/main" id="{D6572FE1-0C1F-4233-923E-C6F1515CB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0" name="Group 8">
                <a:extLst>
                  <a:ext uri="{FF2B5EF4-FFF2-40B4-BE49-F238E27FC236}">
                    <a16:creationId xmlns:a16="http://schemas.microsoft.com/office/drawing/2014/main" id="{425FB4DE-428B-4353-A474-33A77F7E7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3570"/>
                <a:ext cx="240" cy="250"/>
                <a:chOff x="864" y="3408"/>
                <a:chExt cx="240" cy="250"/>
              </a:xfrm>
            </p:grpSpPr>
            <p:sp>
              <p:nvSpPr>
                <p:cNvPr id="33837" name="Oval 9">
                  <a:extLst>
                    <a:ext uri="{FF2B5EF4-FFF2-40B4-BE49-F238E27FC236}">
                      <a16:creationId xmlns:a16="http://schemas.microsoft.com/office/drawing/2014/main" id="{59745E77-F5F8-442B-B9CB-411B4C723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8" name="Text Box 10">
                  <a:extLst>
                    <a:ext uri="{FF2B5EF4-FFF2-40B4-BE49-F238E27FC236}">
                      <a16:creationId xmlns:a16="http://schemas.microsoft.com/office/drawing/2014/main" id="{4B2FD976-C4FC-4896-A0DF-3EA7B5DB1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2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1" name="Line 11">
                <a:extLst>
                  <a:ext uri="{FF2B5EF4-FFF2-40B4-BE49-F238E27FC236}">
                    <a16:creationId xmlns:a16="http://schemas.microsoft.com/office/drawing/2014/main" id="{EE9568FF-F9A0-4D55-8F36-71E962F97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2" name="Group 12">
                <a:extLst>
                  <a:ext uri="{FF2B5EF4-FFF2-40B4-BE49-F238E27FC236}">
                    <a16:creationId xmlns:a16="http://schemas.microsoft.com/office/drawing/2014/main" id="{8B9302F3-492A-4475-A84D-5321F45DB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3581"/>
                <a:ext cx="240" cy="250"/>
                <a:chOff x="864" y="3408"/>
                <a:chExt cx="240" cy="250"/>
              </a:xfrm>
            </p:grpSpPr>
            <p:sp>
              <p:nvSpPr>
                <p:cNvPr id="33835" name="Oval 13">
                  <a:extLst>
                    <a:ext uri="{FF2B5EF4-FFF2-40B4-BE49-F238E27FC236}">
                      <a16:creationId xmlns:a16="http://schemas.microsoft.com/office/drawing/2014/main" id="{74E990A0-FAAD-4ADF-8FD8-5980A4B54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6" name="Text Box 14">
                  <a:extLst>
                    <a:ext uri="{FF2B5EF4-FFF2-40B4-BE49-F238E27FC236}">
                      <a16:creationId xmlns:a16="http://schemas.microsoft.com/office/drawing/2014/main" id="{627192F2-4B26-4172-808B-FA5B1A5411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3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3" name="Line 15">
                <a:extLst>
                  <a:ext uri="{FF2B5EF4-FFF2-40B4-BE49-F238E27FC236}">
                    <a16:creationId xmlns:a16="http://schemas.microsoft.com/office/drawing/2014/main" id="{E973B377-44D2-40BF-9C0C-41BBBEEBD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70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4" name="Group 16">
                <a:extLst>
                  <a:ext uri="{FF2B5EF4-FFF2-40B4-BE49-F238E27FC236}">
                    <a16:creationId xmlns:a16="http://schemas.microsoft.com/office/drawing/2014/main" id="{8B0BD8BC-6A10-4EE5-9E0C-E850D7B94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3581"/>
                <a:ext cx="240" cy="250"/>
                <a:chOff x="864" y="3408"/>
                <a:chExt cx="240" cy="250"/>
              </a:xfrm>
            </p:grpSpPr>
            <p:sp>
              <p:nvSpPr>
                <p:cNvPr id="33833" name="Oval 17">
                  <a:extLst>
                    <a:ext uri="{FF2B5EF4-FFF2-40B4-BE49-F238E27FC236}">
                      <a16:creationId xmlns:a16="http://schemas.microsoft.com/office/drawing/2014/main" id="{5B310692-597B-4925-A974-CB36C4A10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4" name="Text Box 18">
                  <a:extLst>
                    <a:ext uri="{FF2B5EF4-FFF2-40B4-BE49-F238E27FC236}">
                      <a16:creationId xmlns:a16="http://schemas.microsoft.com/office/drawing/2014/main" id="{7F7B45F4-9C04-47D9-9657-2B8F16250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4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5" name="Line 19">
                <a:extLst>
                  <a:ext uri="{FF2B5EF4-FFF2-40B4-BE49-F238E27FC236}">
                    <a16:creationId xmlns:a16="http://schemas.microsoft.com/office/drawing/2014/main" id="{83BA1692-D77B-4926-A520-3DBC8044D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70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6" name="Group 20">
                <a:extLst>
                  <a:ext uri="{FF2B5EF4-FFF2-40B4-BE49-F238E27FC236}">
                    <a16:creationId xmlns:a16="http://schemas.microsoft.com/office/drawing/2014/main" id="{98FFC369-CFBF-41B0-825F-CF306CABDF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570"/>
                <a:ext cx="240" cy="250"/>
                <a:chOff x="864" y="3408"/>
                <a:chExt cx="240" cy="250"/>
              </a:xfrm>
            </p:grpSpPr>
            <p:sp>
              <p:nvSpPr>
                <p:cNvPr id="33831" name="Oval 21">
                  <a:extLst>
                    <a:ext uri="{FF2B5EF4-FFF2-40B4-BE49-F238E27FC236}">
                      <a16:creationId xmlns:a16="http://schemas.microsoft.com/office/drawing/2014/main" id="{EA259ECD-8CAD-45CB-AD73-B5F9FB081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2" name="Text Box 22">
                  <a:extLst>
                    <a:ext uri="{FF2B5EF4-FFF2-40B4-BE49-F238E27FC236}">
                      <a16:creationId xmlns:a16="http://schemas.microsoft.com/office/drawing/2014/main" id="{78DC148A-4455-4D3B-8A05-3460EDA37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5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33827" name="Line 23">
                <a:extLst>
                  <a:ext uri="{FF2B5EF4-FFF2-40B4-BE49-F238E27FC236}">
                    <a16:creationId xmlns:a16="http://schemas.microsoft.com/office/drawing/2014/main" id="{D90416CA-651F-499B-AE19-3BAEAD4D0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grpSp>
            <p:nvGrpSpPr>
              <p:cNvPr id="33828" name="Group 24">
                <a:extLst>
                  <a:ext uri="{FF2B5EF4-FFF2-40B4-BE49-F238E27FC236}">
                    <a16:creationId xmlns:a16="http://schemas.microsoft.com/office/drawing/2014/main" id="{B74CE1F2-0AB6-4D94-B9B4-07066AC618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570"/>
                <a:ext cx="240" cy="250"/>
                <a:chOff x="864" y="3408"/>
                <a:chExt cx="240" cy="250"/>
              </a:xfrm>
            </p:grpSpPr>
            <p:sp>
              <p:nvSpPr>
                <p:cNvPr id="33829" name="Oval 25">
                  <a:extLst>
                    <a:ext uri="{FF2B5EF4-FFF2-40B4-BE49-F238E27FC236}">
                      <a16:creationId xmlns:a16="http://schemas.microsoft.com/office/drawing/2014/main" id="{0B2DD224-55D5-498C-8A78-7A0F5A778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4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HK" altLang="en-US" sz="18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33830" name="Text Box 26">
                  <a:extLst>
                    <a:ext uri="{FF2B5EF4-FFF2-40B4-BE49-F238E27FC236}">
                      <a16:creationId xmlns:a16="http://schemas.microsoft.com/office/drawing/2014/main" id="{F6E62D62-47E9-4499-954F-1BFFFFD7B3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340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TW" sz="2000" b="1">
                      <a:latin typeface="Arial" panose="020B0604020202020204" pitchFamily="34" charset="0"/>
                      <a:ea typeface="新細明體" panose="02020500000000000000" pitchFamily="18" charset="-120"/>
                    </a:rPr>
                    <a:t>6</a:t>
                  </a:r>
                  <a:endParaRPr lang="en-US" altLang="zh-TW" sz="2000" b="1" baseline="-25000">
                    <a:latin typeface="Arial" panose="020B060402020202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33800" name="Line 29">
              <a:extLst>
                <a:ext uri="{FF2B5EF4-FFF2-40B4-BE49-F238E27FC236}">
                  <a16:creationId xmlns:a16="http://schemas.microsoft.com/office/drawing/2014/main" id="{B096EF95-A74E-484C-93EB-C2FEA63A9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33801" name="Group 30">
              <a:extLst>
                <a:ext uri="{FF2B5EF4-FFF2-40B4-BE49-F238E27FC236}">
                  <a16:creationId xmlns:a16="http://schemas.microsoft.com/office/drawing/2014/main" id="{72F28A8E-061E-4DD3-AFA8-2AA11B77E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3552"/>
              <a:ext cx="240" cy="250"/>
              <a:chOff x="864" y="3408"/>
              <a:chExt cx="240" cy="250"/>
            </a:xfrm>
          </p:grpSpPr>
          <p:sp>
            <p:nvSpPr>
              <p:cNvPr id="33816" name="Oval 31">
                <a:extLst>
                  <a:ext uri="{FF2B5EF4-FFF2-40B4-BE49-F238E27FC236}">
                    <a16:creationId xmlns:a16="http://schemas.microsoft.com/office/drawing/2014/main" id="{33014C30-753B-422F-9E83-1A8D4E2ED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408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3817" name="Text Box 32">
                <a:extLst>
                  <a:ext uri="{FF2B5EF4-FFF2-40B4-BE49-F238E27FC236}">
                    <a16:creationId xmlns:a16="http://schemas.microsoft.com/office/drawing/2014/main" id="{A3B48633-F399-43BB-B30E-327122153A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340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20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  <a:endParaRPr lang="en-US" altLang="zh-TW" sz="20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3802" name="Line 38">
              <a:extLst>
                <a:ext uri="{FF2B5EF4-FFF2-40B4-BE49-F238E27FC236}">
                  <a16:creationId xmlns:a16="http://schemas.microsoft.com/office/drawing/2014/main" id="{A7CE2CE2-6693-4160-98AF-4F9F558E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6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3" name="Line 39">
              <a:extLst>
                <a:ext uri="{FF2B5EF4-FFF2-40B4-BE49-F238E27FC236}">
                  <a16:creationId xmlns:a16="http://schemas.microsoft.com/office/drawing/2014/main" id="{765A7F45-73E0-4399-94F8-F77B9A8EE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4" name="Line 40">
              <a:extLst>
                <a:ext uri="{FF2B5EF4-FFF2-40B4-BE49-F238E27FC236}">
                  <a16:creationId xmlns:a16="http://schemas.microsoft.com/office/drawing/2014/main" id="{81CDE767-37FA-4E5D-9DD4-EE5EA5855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5" name="Line 41">
              <a:extLst>
                <a:ext uri="{FF2B5EF4-FFF2-40B4-BE49-F238E27FC236}">
                  <a16:creationId xmlns:a16="http://schemas.microsoft.com/office/drawing/2014/main" id="{1D2F8388-A553-4C7F-A7C8-5E6BE4137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6" name="Line 42">
              <a:extLst>
                <a:ext uri="{FF2B5EF4-FFF2-40B4-BE49-F238E27FC236}">
                  <a16:creationId xmlns:a16="http://schemas.microsoft.com/office/drawing/2014/main" id="{342D6FFE-5F41-4BF5-9641-7D1068F7B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7" name="Line 43">
              <a:extLst>
                <a:ext uri="{FF2B5EF4-FFF2-40B4-BE49-F238E27FC236}">
                  <a16:creationId xmlns:a16="http://schemas.microsoft.com/office/drawing/2014/main" id="{80823E51-90D4-495A-951B-F4DECBAEC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8" name="Line 45">
              <a:extLst>
                <a:ext uri="{FF2B5EF4-FFF2-40B4-BE49-F238E27FC236}">
                  <a16:creationId xmlns:a16="http://schemas.microsoft.com/office/drawing/2014/main" id="{435C2E43-D077-4BD1-A452-81EEED197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09" name="Freeform 46">
              <a:extLst>
                <a:ext uri="{FF2B5EF4-FFF2-40B4-BE49-F238E27FC236}">
                  <a16:creationId xmlns:a16="http://schemas.microsoft.com/office/drawing/2014/main" id="{AD25BD52-2017-445C-A8E0-09D3D7A65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384"/>
              <a:ext cx="2592" cy="168"/>
            </a:xfrm>
            <a:custGeom>
              <a:avLst/>
              <a:gdLst>
                <a:gd name="T0" fmla="*/ 0 w 2560"/>
                <a:gd name="T1" fmla="*/ 168 h 168"/>
                <a:gd name="T2" fmla="*/ 502 w 2560"/>
                <a:gd name="T3" fmla="*/ 24 h 168"/>
                <a:gd name="T4" fmla="*/ 2563 w 2560"/>
                <a:gd name="T5" fmla="*/ 24 h 168"/>
                <a:gd name="T6" fmla="*/ 2953 w 2560"/>
                <a:gd name="T7" fmla="*/ 168 h 1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60" h="168">
                  <a:moveTo>
                    <a:pt x="0" y="168"/>
                  </a:moveTo>
                  <a:cubicBezTo>
                    <a:pt x="32" y="108"/>
                    <a:pt x="64" y="48"/>
                    <a:pt x="432" y="24"/>
                  </a:cubicBezTo>
                  <a:cubicBezTo>
                    <a:pt x="800" y="0"/>
                    <a:pt x="1856" y="0"/>
                    <a:pt x="2208" y="24"/>
                  </a:cubicBezTo>
                  <a:cubicBezTo>
                    <a:pt x="2560" y="48"/>
                    <a:pt x="2552" y="108"/>
                    <a:pt x="2544" y="1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0" name="Freeform 48">
              <a:extLst>
                <a:ext uri="{FF2B5EF4-FFF2-40B4-BE49-F238E27FC236}">
                  <a16:creationId xmlns:a16="http://schemas.microsoft.com/office/drawing/2014/main" id="{8FCDADA5-E6E7-48D9-BDA0-E062E9D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216"/>
              <a:ext cx="2544" cy="336"/>
            </a:xfrm>
            <a:custGeom>
              <a:avLst/>
              <a:gdLst>
                <a:gd name="T0" fmla="*/ 0 w 2544"/>
                <a:gd name="T1" fmla="*/ 336 h 336"/>
                <a:gd name="T2" fmla="*/ 336 w 2544"/>
                <a:gd name="T3" fmla="*/ 48 h 336"/>
                <a:gd name="T4" fmla="*/ 1968 w 2544"/>
                <a:gd name="T5" fmla="*/ 48 h 336"/>
                <a:gd name="T6" fmla="*/ 2544 w 254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336">
                  <a:moveTo>
                    <a:pt x="0" y="336"/>
                  </a:moveTo>
                  <a:cubicBezTo>
                    <a:pt x="4" y="216"/>
                    <a:pt x="8" y="96"/>
                    <a:pt x="336" y="48"/>
                  </a:cubicBezTo>
                  <a:cubicBezTo>
                    <a:pt x="664" y="0"/>
                    <a:pt x="1600" y="0"/>
                    <a:pt x="1968" y="48"/>
                  </a:cubicBezTo>
                  <a:cubicBezTo>
                    <a:pt x="2336" y="96"/>
                    <a:pt x="2440" y="216"/>
                    <a:pt x="2544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1" name="Freeform 49">
              <a:extLst>
                <a:ext uri="{FF2B5EF4-FFF2-40B4-BE49-F238E27FC236}">
                  <a16:creationId xmlns:a16="http://schemas.microsoft.com/office/drawing/2014/main" id="{031026BD-8B09-4304-9C4D-F72FE2A3D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328"/>
              <a:ext cx="2544" cy="224"/>
            </a:xfrm>
            <a:custGeom>
              <a:avLst/>
              <a:gdLst>
                <a:gd name="T0" fmla="*/ 0 w 2544"/>
                <a:gd name="T1" fmla="*/ 224 h 224"/>
                <a:gd name="T2" fmla="*/ 768 w 2544"/>
                <a:gd name="T3" fmla="*/ 32 h 224"/>
                <a:gd name="T4" fmla="*/ 1920 w 2544"/>
                <a:gd name="T5" fmla="*/ 32 h 224"/>
                <a:gd name="T6" fmla="*/ 2544 w 2544"/>
                <a:gd name="T7" fmla="*/ 224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224">
                  <a:moveTo>
                    <a:pt x="0" y="224"/>
                  </a:moveTo>
                  <a:cubicBezTo>
                    <a:pt x="224" y="144"/>
                    <a:pt x="448" y="64"/>
                    <a:pt x="768" y="32"/>
                  </a:cubicBezTo>
                  <a:cubicBezTo>
                    <a:pt x="1088" y="0"/>
                    <a:pt x="1624" y="0"/>
                    <a:pt x="1920" y="32"/>
                  </a:cubicBezTo>
                  <a:cubicBezTo>
                    <a:pt x="2216" y="64"/>
                    <a:pt x="2380" y="144"/>
                    <a:pt x="2544" y="2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2" name="Freeform 50">
              <a:extLst>
                <a:ext uri="{FF2B5EF4-FFF2-40B4-BE49-F238E27FC236}">
                  <a16:creationId xmlns:a16="http://schemas.microsoft.com/office/drawing/2014/main" id="{FFFE6F2B-2C76-4D6D-A334-BD435529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272"/>
              <a:ext cx="2544" cy="280"/>
            </a:xfrm>
            <a:custGeom>
              <a:avLst/>
              <a:gdLst>
                <a:gd name="T0" fmla="*/ 0 w 2544"/>
                <a:gd name="T1" fmla="*/ 280 h 280"/>
                <a:gd name="T2" fmla="*/ 480 w 2544"/>
                <a:gd name="T3" fmla="*/ 40 h 280"/>
                <a:gd name="T4" fmla="*/ 2016 w 2544"/>
                <a:gd name="T5" fmla="*/ 40 h 280"/>
                <a:gd name="T6" fmla="*/ 2544 w 2544"/>
                <a:gd name="T7" fmla="*/ 280 h 2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280">
                  <a:moveTo>
                    <a:pt x="0" y="280"/>
                  </a:moveTo>
                  <a:cubicBezTo>
                    <a:pt x="72" y="180"/>
                    <a:pt x="144" y="80"/>
                    <a:pt x="480" y="40"/>
                  </a:cubicBezTo>
                  <a:cubicBezTo>
                    <a:pt x="816" y="0"/>
                    <a:pt x="1672" y="0"/>
                    <a:pt x="2016" y="40"/>
                  </a:cubicBezTo>
                  <a:cubicBezTo>
                    <a:pt x="2360" y="80"/>
                    <a:pt x="2452" y="180"/>
                    <a:pt x="2544" y="2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3" name="Freeform 53">
              <a:extLst>
                <a:ext uri="{FF2B5EF4-FFF2-40B4-BE49-F238E27FC236}">
                  <a16:creationId xmlns:a16="http://schemas.microsoft.com/office/drawing/2014/main" id="{A18DF1CA-C202-4EB3-B751-9D835090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2864"/>
              <a:ext cx="3792" cy="688"/>
            </a:xfrm>
            <a:custGeom>
              <a:avLst/>
              <a:gdLst>
                <a:gd name="T0" fmla="*/ 224 w 3792"/>
                <a:gd name="T1" fmla="*/ 688 h 688"/>
                <a:gd name="T2" fmla="*/ 368 w 3792"/>
                <a:gd name="T3" fmla="*/ 112 h 688"/>
                <a:gd name="T4" fmla="*/ 2432 w 3792"/>
                <a:gd name="T5" fmla="*/ 16 h 688"/>
                <a:gd name="T6" fmla="*/ 3584 w 3792"/>
                <a:gd name="T7" fmla="*/ 112 h 688"/>
                <a:gd name="T8" fmla="*/ 3680 w 3792"/>
                <a:gd name="T9" fmla="*/ 688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92" h="688">
                  <a:moveTo>
                    <a:pt x="224" y="688"/>
                  </a:moveTo>
                  <a:cubicBezTo>
                    <a:pt x="112" y="456"/>
                    <a:pt x="0" y="224"/>
                    <a:pt x="368" y="112"/>
                  </a:cubicBezTo>
                  <a:cubicBezTo>
                    <a:pt x="736" y="0"/>
                    <a:pt x="1896" y="16"/>
                    <a:pt x="2432" y="16"/>
                  </a:cubicBezTo>
                  <a:cubicBezTo>
                    <a:pt x="2968" y="16"/>
                    <a:pt x="3376" y="0"/>
                    <a:pt x="3584" y="112"/>
                  </a:cubicBezTo>
                  <a:cubicBezTo>
                    <a:pt x="3792" y="224"/>
                    <a:pt x="3736" y="456"/>
                    <a:pt x="3680" y="6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4" name="Freeform 54">
              <a:extLst>
                <a:ext uri="{FF2B5EF4-FFF2-40B4-BE49-F238E27FC236}">
                  <a16:creationId xmlns:a16="http://schemas.microsoft.com/office/drawing/2014/main" id="{0B09E9F3-67D0-4286-809E-F589B2A18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056"/>
              <a:ext cx="3456" cy="544"/>
            </a:xfrm>
            <a:custGeom>
              <a:avLst/>
              <a:gdLst>
                <a:gd name="T0" fmla="*/ 0 w 3456"/>
                <a:gd name="T1" fmla="*/ 544 h 544"/>
                <a:gd name="T2" fmla="*/ 1200 w 3456"/>
                <a:gd name="T3" fmla="*/ 64 h 544"/>
                <a:gd name="T4" fmla="*/ 3024 w 3456"/>
                <a:gd name="T5" fmla="*/ 160 h 544"/>
                <a:gd name="T6" fmla="*/ 3456 w 3456"/>
                <a:gd name="T7" fmla="*/ 496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56" h="544">
                  <a:moveTo>
                    <a:pt x="0" y="544"/>
                  </a:moveTo>
                  <a:cubicBezTo>
                    <a:pt x="348" y="336"/>
                    <a:pt x="696" y="128"/>
                    <a:pt x="1200" y="64"/>
                  </a:cubicBezTo>
                  <a:cubicBezTo>
                    <a:pt x="1704" y="0"/>
                    <a:pt x="2648" y="88"/>
                    <a:pt x="3024" y="160"/>
                  </a:cubicBezTo>
                  <a:cubicBezTo>
                    <a:pt x="3400" y="232"/>
                    <a:pt x="3428" y="364"/>
                    <a:pt x="3456" y="4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3815" name="Freeform 56">
              <a:extLst>
                <a:ext uri="{FF2B5EF4-FFF2-40B4-BE49-F238E27FC236}">
                  <a16:creationId xmlns:a16="http://schemas.microsoft.com/office/drawing/2014/main" id="{A049C319-7CDE-4E8A-BE39-5B70C4AA7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24"/>
              <a:ext cx="4368" cy="928"/>
            </a:xfrm>
            <a:custGeom>
              <a:avLst/>
              <a:gdLst>
                <a:gd name="T0" fmla="*/ 0 w 4368"/>
                <a:gd name="T1" fmla="*/ 928 h 928"/>
                <a:gd name="T2" fmla="*/ 624 w 4368"/>
                <a:gd name="T3" fmla="*/ 160 h 928"/>
                <a:gd name="T4" fmla="*/ 2208 w 4368"/>
                <a:gd name="T5" fmla="*/ 16 h 928"/>
                <a:gd name="T6" fmla="*/ 3984 w 4368"/>
                <a:gd name="T7" fmla="*/ 256 h 928"/>
                <a:gd name="T8" fmla="*/ 4368 w 4368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68" h="928">
                  <a:moveTo>
                    <a:pt x="0" y="928"/>
                  </a:moveTo>
                  <a:cubicBezTo>
                    <a:pt x="128" y="620"/>
                    <a:pt x="256" y="312"/>
                    <a:pt x="624" y="160"/>
                  </a:cubicBezTo>
                  <a:cubicBezTo>
                    <a:pt x="992" y="8"/>
                    <a:pt x="1648" y="0"/>
                    <a:pt x="2208" y="16"/>
                  </a:cubicBezTo>
                  <a:cubicBezTo>
                    <a:pt x="2768" y="32"/>
                    <a:pt x="3624" y="104"/>
                    <a:pt x="3984" y="256"/>
                  </a:cubicBezTo>
                  <a:cubicBezTo>
                    <a:pt x="4344" y="408"/>
                    <a:pt x="4320" y="816"/>
                    <a:pt x="4368" y="928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Operations of Chartered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3832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A bus company has received a set of orders 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Each order specifies a trip with start/end points and times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Example of trips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T1: 7:00(UST)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HK" sz="2400" dirty="0">
                <a:ea typeface="新細明體" pitchFamily="18" charset="-120"/>
              </a:rPr>
              <a:t>8:30(HKU)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T2: 9:00(</a:t>
            </a:r>
            <a:r>
              <a:rPr lang="en-US" altLang="zh-HK" sz="2400" dirty="0" err="1">
                <a:ea typeface="新細明體" pitchFamily="18" charset="-120"/>
              </a:rPr>
              <a:t>PolyU</a:t>
            </a:r>
            <a:r>
              <a:rPr lang="en-US" altLang="zh-HK" sz="2400" dirty="0">
                <a:ea typeface="新細明體" pitchFamily="18" charset="-120"/>
              </a:rPr>
              <a:t>)-10:30(HKIA)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T3: 8:40(TKO)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9:30(KLT)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T4: </a:t>
            </a:r>
            <a:r>
              <a:rPr lang="en-US" altLang="zh-HK" sz="2400" dirty="0">
                <a:ea typeface="新細明體" pitchFamily="18" charset="-120"/>
              </a:rPr>
              <a:t>6:00(SK)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6:40(ST)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T5: 13:00(HKIA)14:30(UST)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…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There are </a:t>
            </a:r>
            <a:r>
              <a:rPr lang="en-US" altLang="zh-HK" sz="2800" i="1" dirty="0">
                <a:ea typeface="新細明體" pitchFamily="18" charset="-120"/>
              </a:rPr>
              <a:t>k</a:t>
            </a:r>
            <a:r>
              <a:rPr lang="en-US" altLang="zh-HK" sz="2800" dirty="0">
                <a:ea typeface="新細明體" pitchFamily="18" charset="-120"/>
              </a:rPr>
              <a:t> buses available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Each bus can serve several trips sequentially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zh-HK" sz="2400" dirty="0">
                <a:ea typeface="新細明體" pitchFamily="18" charset="-120"/>
              </a:rPr>
              <a:t>			T1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T2T5…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T1T3: </a:t>
            </a:r>
            <a:r>
              <a:rPr lang="en-US" altLang="zh-HK" sz="2400" dirty="0" err="1">
                <a:ea typeface="新細明體" pitchFamily="18" charset="-120"/>
                <a:sym typeface="Wingdings" pitchFamily="2" charset="2"/>
              </a:rPr>
              <a:t>infeasile</a:t>
            </a: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 possible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itchFamily="2" charset="2"/>
              </a:rPr>
              <a:t>Decision and objectives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itchFamily="2" charset="2"/>
              </a:rPr>
              <a:t>Assigning buses to trips, to minimize total cost</a:t>
            </a:r>
            <a:endParaRPr lang="en-US" altLang="zh-HK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0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Cost incurred to each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95600"/>
            <a:ext cx="5410200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</a:rPr>
              <a:t>Trip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Depending on each trip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</a:rPr>
              <a:t>Irrelevant to bus assignment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anose="05000000000000000000" pitchFamily="2" charset="2"/>
              </a:rPr>
              <a:t>Connection costs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Depending on the bus assignment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Room for optimization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zh-HK" sz="2800" dirty="0">
                <a:ea typeface="新細明體" pitchFamily="18" charset="-120"/>
                <a:sym typeface="Wingdings" panose="05000000000000000000" pitchFamily="2" charset="2"/>
              </a:rPr>
              <a:t>Examples of connection cost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C</a:t>
            </a:r>
            <a:r>
              <a:rPr lang="en-US" altLang="zh-HK" sz="2400" baseline="-25000" dirty="0">
                <a:ea typeface="新細明體" pitchFamily="18" charset="-120"/>
                <a:sym typeface="Wingdings" panose="05000000000000000000" pitchFamily="2" charset="2"/>
              </a:rPr>
              <a:t>1,2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: driving cost from HKU to Poly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C</a:t>
            </a:r>
            <a:r>
              <a:rPr lang="en-US" altLang="zh-HK" sz="2400" baseline="-25000" dirty="0">
                <a:ea typeface="新細明體" pitchFamily="18" charset="-120"/>
                <a:sym typeface="Wingdings" panose="05000000000000000000" pitchFamily="2" charset="2"/>
              </a:rPr>
              <a:t>2,5</a:t>
            </a:r>
            <a:r>
              <a:rPr lang="en-US" altLang="zh-HK" sz="2400" dirty="0">
                <a:ea typeface="新細明體" pitchFamily="18" charset="-120"/>
                <a:sym typeface="Wingdings" panose="05000000000000000000" pitchFamily="2" charset="2"/>
              </a:rPr>
              <a:t>: parking cost at airport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2200" y="1371600"/>
            <a:ext cx="2286000" cy="838200"/>
            <a:chOff x="1524000" y="1371600"/>
            <a:chExt cx="2286000" cy="838200"/>
          </a:xfrm>
        </p:grpSpPr>
        <p:sp>
          <p:nvSpPr>
            <p:cNvPr id="9220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UST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9221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HKU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9224" name="Straight Arrow Connector 7"/>
            <p:cNvCxnSpPr>
              <a:cxnSpLocks noChangeShapeType="1"/>
              <a:stCxn id="9220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T1</a:t>
              </a:r>
              <a:endParaRPr lang="zh-HK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1371600"/>
            <a:ext cx="2286000" cy="838200"/>
            <a:chOff x="1524000" y="1371600"/>
            <a:chExt cx="2286000" cy="838200"/>
          </a:xfrm>
        </p:grpSpPr>
        <p:sp>
          <p:nvSpPr>
            <p:cNvPr id="21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Poly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HKIA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23" name="Straight Arrow Connector 7"/>
            <p:cNvCxnSpPr>
              <a:cxnSpLocks noChangeShapeType="1"/>
              <a:stCxn id="21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Rectangle 23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T2</a:t>
              </a:r>
              <a:endParaRPr lang="zh-HK" altLang="en-US" dirty="0"/>
            </a:p>
          </p:txBody>
        </p:sp>
      </p:grpSp>
      <p:cxnSp>
        <p:nvCxnSpPr>
          <p:cNvPr id="9" name="Straight Arrow Connector 8"/>
          <p:cNvCxnSpPr>
            <a:stCxn id="9221" idx="6"/>
            <a:endCxn id="21" idx="2"/>
          </p:cNvCxnSpPr>
          <p:nvPr/>
        </p:nvCxnSpPr>
        <p:spPr>
          <a:xfrm>
            <a:off x="4572000" y="18669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001000" y="1371600"/>
            <a:ext cx="2286000" cy="838200"/>
            <a:chOff x="1524000" y="1371600"/>
            <a:chExt cx="2286000" cy="838200"/>
          </a:xfrm>
        </p:grpSpPr>
        <p:sp>
          <p:nvSpPr>
            <p:cNvPr id="29" name="Oval 1"/>
            <p:cNvSpPr>
              <a:spLocks noChangeArrowheads="1"/>
            </p:cNvSpPr>
            <p:nvPr/>
          </p:nvSpPr>
          <p:spPr bwMode="auto">
            <a:xfrm>
              <a:off x="17526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HKIA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3200400" y="1600200"/>
              <a:ext cx="5334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Arial" charset="0"/>
                  <a:ea typeface="新細明體" charset="-120"/>
                </a:rPr>
                <a:t>UST</a:t>
              </a:r>
              <a:endParaRPr lang="zh-HK" altLang="en-US" sz="1800" dirty="0">
                <a:latin typeface="Arial" charset="0"/>
                <a:ea typeface="新細明體" charset="-120"/>
              </a:endParaRPr>
            </a:p>
          </p:txBody>
        </p:sp>
        <p:cxnSp>
          <p:nvCxnSpPr>
            <p:cNvPr id="31" name="Straight Arrow Connector 7"/>
            <p:cNvCxnSpPr>
              <a:cxnSpLocks noChangeShapeType="1"/>
              <a:stCxn id="29" idx="6"/>
            </p:cNvCxnSpPr>
            <p:nvPr/>
          </p:nvCxnSpPr>
          <p:spPr bwMode="auto">
            <a:xfrm>
              <a:off x="2286000" y="1866900"/>
              <a:ext cx="914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>
            <a:xfrm>
              <a:off x="1524000" y="1371600"/>
              <a:ext cx="22860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447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T5</a:t>
              </a:r>
              <a:endParaRPr lang="zh-HK" alt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7391400" y="19050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819525" y="2019299"/>
            <a:ext cx="1057275" cy="2057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1447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</a:t>
            </a:r>
            <a:r>
              <a:rPr lang="en-US" altLang="zh-HK" baseline="-25000" dirty="0"/>
              <a:t>1,2</a:t>
            </a:r>
            <a:endParaRPr lang="zh-HK" alt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3800" y="1524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</a:t>
            </a:r>
            <a:r>
              <a:rPr lang="en-US" altLang="zh-HK" baseline="-25000" dirty="0"/>
              <a:t>2,5</a:t>
            </a:r>
            <a:endParaRPr lang="zh-HK" alt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6858000" y="3276599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</a:rPr>
              <a:t>T1: 7:00(UST)</a:t>
            </a:r>
            <a:r>
              <a:rPr lang="en-US" altLang="zh-HK" dirty="0"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HK" dirty="0">
                <a:ea typeface="新細明體" pitchFamily="18" charset="-120"/>
              </a:rPr>
              <a:t>8:30(HKU)</a:t>
            </a:r>
          </a:p>
          <a:p>
            <a:pPr lvl="1">
              <a:lnSpc>
                <a:spcPct val="80000"/>
              </a:lnSpc>
              <a:defRPr/>
            </a:pPr>
            <a:endParaRPr lang="en-US" altLang="zh-HK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</a:rPr>
              <a:t>T2: 9:00(</a:t>
            </a:r>
            <a:r>
              <a:rPr lang="en-US" altLang="zh-HK" dirty="0" err="1">
                <a:ea typeface="新細明體" pitchFamily="18" charset="-120"/>
              </a:rPr>
              <a:t>PolyU</a:t>
            </a:r>
            <a:r>
              <a:rPr lang="en-US" altLang="zh-HK" dirty="0">
                <a:ea typeface="新細明體" pitchFamily="18" charset="-120"/>
              </a:rPr>
              <a:t>)-10:30(HKIA)</a:t>
            </a:r>
          </a:p>
          <a:p>
            <a:pPr lvl="1">
              <a:lnSpc>
                <a:spcPct val="80000"/>
              </a:lnSpc>
              <a:defRPr/>
            </a:pPr>
            <a:endParaRPr lang="en-US" altLang="zh-HK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HK" dirty="0">
                <a:ea typeface="新細明體" pitchFamily="18" charset="-120"/>
                <a:sym typeface="Wingdings" panose="05000000000000000000" pitchFamily="2" charset="2"/>
              </a:rPr>
              <a:t>T5: 13:00(HKIA)14:30(UST)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24200" y="1905000"/>
            <a:ext cx="53340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ea typeface="新細明體" charset="-120"/>
              </a:rPr>
              <a:t>Models for Chartered Buses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3097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A network flow model can describe the situation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Each node represents a trip </a:t>
            </a:r>
            <a:r>
              <a:rPr lang="en-US" altLang="zh-HK" sz="2400" dirty="0" err="1">
                <a:ea typeface="新細明體" charset="-120"/>
              </a:rPr>
              <a:t>Tj</a:t>
            </a:r>
            <a:r>
              <a:rPr lang="en-US" altLang="zh-HK" sz="2400" dirty="0">
                <a:ea typeface="新細明體" charset="-120"/>
              </a:rPr>
              <a:t>, j=1,2,…</a:t>
            </a: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Each arc (</a:t>
            </a:r>
            <a:r>
              <a:rPr lang="en-US" altLang="zh-HK" sz="2400" dirty="0" err="1">
                <a:ea typeface="新細明體" charset="-120"/>
              </a:rPr>
              <a:t>Tj,Ti</a:t>
            </a:r>
            <a:r>
              <a:rPr lang="en-US" altLang="zh-HK" sz="2400" dirty="0">
                <a:ea typeface="新細明體" charset="-120"/>
              </a:rPr>
              <a:t>) represents a possible connection </a:t>
            </a:r>
            <a:r>
              <a:rPr lang="en-US" altLang="zh-HK" sz="2400" dirty="0" err="1">
                <a:ea typeface="新細明體" charset="-120"/>
              </a:rPr>
              <a:t>Tj</a:t>
            </a:r>
            <a:r>
              <a:rPr lang="en-US" altLang="zh-HK" sz="2400" dirty="0" err="1">
                <a:ea typeface="新細明體" charset="-120"/>
                <a:sym typeface="Wingdings" pitchFamily="2" charset="2"/>
              </a:rPr>
              <a:t></a:t>
            </a:r>
            <a:r>
              <a:rPr lang="en-US" altLang="zh-HK" sz="2400" dirty="0" err="1">
                <a:ea typeface="新細明體" charset="-120"/>
              </a:rPr>
              <a:t>Ti</a:t>
            </a:r>
            <a:endParaRPr lang="en-US" altLang="zh-HK" sz="2400" dirty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There is an arc cost </a:t>
            </a:r>
            <a:r>
              <a:rPr lang="en-US" altLang="zh-HK" sz="2400" dirty="0" err="1">
                <a:ea typeface="新細明體" charset="-120"/>
              </a:rPr>
              <a:t>c</a:t>
            </a:r>
            <a:r>
              <a:rPr lang="en-US" altLang="zh-HK" sz="2400" baseline="-25000" dirty="0" err="1">
                <a:ea typeface="新細明體" charset="-120"/>
              </a:rPr>
              <a:t>ji</a:t>
            </a:r>
            <a:endParaRPr lang="en-US" altLang="zh-HK" sz="2400" baseline="-250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Flow models buses’ assignment </a:t>
            </a:r>
          </a:p>
          <a:p>
            <a:pPr lvl="1">
              <a:lnSpc>
                <a:spcPct val="80000"/>
              </a:lnSpc>
            </a:pPr>
            <a:r>
              <a:rPr lang="en-US" altLang="zh-HK" sz="2000" dirty="0">
                <a:ea typeface="新細明體" charset="-120"/>
              </a:rPr>
              <a:t>Routing of k buses </a:t>
            </a:r>
            <a:r>
              <a:rPr lang="en-US" altLang="zh-HK" sz="2000" dirty="0">
                <a:ea typeface="新細明體" charset="-120"/>
                <a:sym typeface="Wingdings" panose="05000000000000000000" pitchFamily="2" charset="2"/>
              </a:rPr>
              <a:t>sending k units of flow from depot to depot’</a:t>
            </a:r>
            <a:endParaRPr lang="en-US" altLang="zh-HK" sz="2000" dirty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>
                <a:ea typeface="新細明體" charset="-120"/>
              </a:rPr>
              <a:t>What is still missing?</a:t>
            </a:r>
          </a:p>
          <a:p>
            <a:pPr lvl="1">
              <a:lnSpc>
                <a:spcPct val="80000"/>
              </a:lnSpc>
            </a:pPr>
            <a:endParaRPr lang="en-US" altLang="zh-HK" sz="2000" dirty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HK" sz="2000" dirty="0">
              <a:ea typeface="新細明體" charset="-120"/>
            </a:endParaRPr>
          </a:p>
        </p:txBody>
      </p:sp>
      <p:grpSp>
        <p:nvGrpSpPr>
          <p:cNvPr id="10244" name="Group 1"/>
          <p:cNvGrpSpPr>
            <a:grpSpLocks/>
          </p:cNvGrpSpPr>
          <p:nvPr/>
        </p:nvGrpSpPr>
        <p:grpSpPr bwMode="auto">
          <a:xfrm>
            <a:off x="1676400" y="4316414"/>
            <a:ext cx="8667750" cy="2160587"/>
            <a:chOff x="152400" y="3860800"/>
            <a:chExt cx="8667750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69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1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6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3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6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5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2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7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79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81" name="TextBox 16"/>
            <p:cNvSpPr txBox="1">
              <a:spLocks noChangeArrowheads="1"/>
            </p:cNvSpPr>
            <p:nvPr/>
          </p:nvSpPr>
          <p:spPr bwMode="auto">
            <a:xfrm>
              <a:off x="152400" y="5564188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283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 dirty="0">
                  <a:latin typeface="Tahoma" pitchFamily="34" charset="0"/>
                  <a:ea typeface="SimSun" pitchFamily="2" charset="-122"/>
                </a:rPr>
                <a:t>Depot’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4876801"/>
            <a:ext cx="1131887" cy="23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351089" y="4745038"/>
            <a:ext cx="7273925" cy="1960562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5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3"/>
              <a:ext cx="3167062" cy="773112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3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5"/>
              <a:ext cx="2447925" cy="900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5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3"/>
              <a:ext cx="792163" cy="433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8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5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6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" name="Straight Arrow Connector 8"/>
          <p:cNvCxnSpPr>
            <a:cxnSpLocks noChangeShapeType="1"/>
            <a:endCxn id="16" idx="0"/>
          </p:cNvCxnSpPr>
          <p:nvPr/>
        </p:nvCxnSpPr>
        <p:spPr bwMode="auto">
          <a:xfrm>
            <a:off x="2227262" y="5029200"/>
            <a:ext cx="1667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9906000" y="5943601"/>
            <a:ext cx="438150" cy="277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125076" y="631983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05000" y="4572001"/>
            <a:ext cx="1219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latin typeface="Arial" charset="0"/>
                <a:ea typeface="新細明體" charset="-120"/>
              </a:rPr>
              <a:t>k units of flow</a:t>
            </a:r>
            <a:endParaRPr lang="zh-HK" altLang="en-US" sz="1800" i="1" dirty="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4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HK">
                <a:ea typeface="新細明體" charset="-120"/>
              </a:rPr>
              <a:t>Routing for Chartered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200">
                <a:ea typeface="新細明體" charset="-120"/>
              </a:rPr>
              <a:t>Flaws in the previous network flow model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Some trips may be skipped to reduce cost</a:t>
            </a:r>
          </a:p>
          <a:p>
            <a:pPr>
              <a:lnSpc>
                <a:spcPct val="80000"/>
              </a:lnSpc>
            </a:pPr>
            <a:r>
              <a:rPr lang="en-US" altLang="zh-HK" sz="2200">
                <a:ea typeface="新細明體" charset="-120"/>
              </a:rPr>
              <a:t>A correct minimum cost network flow model 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Each node (trip) has a flow lower and upper bound, both equal to 1</a:t>
            </a:r>
          </a:p>
          <a:p>
            <a:pPr lvl="2">
              <a:lnSpc>
                <a:spcPct val="80000"/>
              </a:lnSpc>
            </a:pPr>
            <a:r>
              <a:rPr lang="en-US" altLang="zh-HK" sz="1700">
                <a:ea typeface="新細明體" charset="-120"/>
              </a:rPr>
              <a:t>Node splitting is further needed</a:t>
            </a: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Each arc (Tj,Tk) has a cost c</a:t>
            </a:r>
            <a:r>
              <a:rPr lang="en-US" altLang="zh-HK" sz="2000" baseline="-25000">
                <a:ea typeface="新細明體" charset="-120"/>
              </a:rPr>
              <a:t>jk</a:t>
            </a:r>
            <a:endParaRPr lang="en-US" altLang="zh-HK" sz="2000">
              <a:ea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HK" sz="2000">
                <a:ea typeface="新細明體" charset="-120"/>
              </a:rPr>
              <a:t>To minimize total flow costs</a:t>
            </a:r>
          </a:p>
        </p:txBody>
      </p:sp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703388" y="3200400"/>
            <a:ext cx="8640762" cy="2160588"/>
            <a:chOff x="179388" y="3860800"/>
            <a:chExt cx="8640762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4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6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5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8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5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0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3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2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4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6" name="TextBox 16"/>
            <p:cNvSpPr txBox="1">
              <a:spLocks noChangeArrowheads="1"/>
            </p:cNvSpPr>
            <p:nvPr/>
          </p:nvSpPr>
          <p:spPr bwMode="auto">
            <a:xfrm>
              <a:off x="179388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8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3760788"/>
            <a:ext cx="1131887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oup 40"/>
          <p:cNvGrpSpPr>
            <a:grpSpLocks/>
          </p:cNvGrpSpPr>
          <p:nvPr/>
        </p:nvGrpSpPr>
        <p:grpSpPr bwMode="auto">
          <a:xfrm>
            <a:off x="2351089" y="3629026"/>
            <a:ext cx="7273925" cy="1960563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6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2"/>
              <a:ext cx="3167062" cy="773113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2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6"/>
              <a:ext cx="2447925" cy="900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6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2"/>
              <a:ext cx="792163" cy="43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7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71" name="Straight Arrow Connector 8"/>
          <p:cNvCxnSpPr>
            <a:cxnSpLocks noChangeShapeType="1"/>
            <a:endCxn id="16" idx="3"/>
          </p:cNvCxnSpPr>
          <p:nvPr/>
        </p:nvCxnSpPr>
        <p:spPr bwMode="auto">
          <a:xfrm flipV="1">
            <a:off x="1828800" y="4803775"/>
            <a:ext cx="287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59"/>
          <p:cNvCxnSpPr>
            <a:cxnSpLocks noChangeShapeType="1"/>
          </p:cNvCxnSpPr>
          <p:nvPr/>
        </p:nvCxnSpPr>
        <p:spPr bwMode="auto">
          <a:xfrm>
            <a:off x="9906000" y="4827588"/>
            <a:ext cx="438150" cy="277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10125076" y="520382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1600200" y="5143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5" name="Oval 1"/>
          <p:cNvSpPr>
            <a:spLocks noChangeArrowheads="1"/>
          </p:cNvSpPr>
          <p:nvPr/>
        </p:nvSpPr>
        <p:spPr bwMode="auto">
          <a:xfrm>
            <a:off x="6019801" y="5943600"/>
            <a:ext cx="360363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6" name="Oval 56"/>
          <p:cNvSpPr>
            <a:spLocks noChangeArrowheads="1"/>
          </p:cNvSpPr>
          <p:nvPr/>
        </p:nvSpPr>
        <p:spPr bwMode="auto">
          <a:xfrm>
            <a:off x="7427913" y="5943600"/>
            <a:ext cx="36195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77" name="Straight Arrow Connector 6"/>
          <p:cNvCxnSpPr>
            <a:cxnSpLocks noChangeShapeType="1"/>
            <a:stCxn id="11275" idx="6"/>
            <a:endCxn id="11276" idx="2"/>
          </p:cNvCxnSpPr>
          <p:nvPr/>
        </p:nvCxnSpPr>
        <p:spPr bwMode="auto">
          <a:xfrm>
            <a:off x="6380163" y="6134100"/>
            <a:ext cx="1047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Box 8"/>
          <p:cNvSpPr txBox="1">
            <a:spLocks noChangeArrowheads="1"/>
          </p:cNvSpPr>
          <p:nvPr/>
        </p:nvSpPr>
        <p:spPr bwMode="auto">
          <a:xfrm>
            <a:off x="5791201" y="632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10:00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9" name="TextBox 57"/>
          <p:cNvSpPr txBox="1">
            <a:spLocks noChangeArrowheads="1"/>
          </p:cNvSpPr>
          <p:nvPr/>
        </p:nvSpPr>
        <p:spPr bwMode="auto">
          <a:xfrm>
            <a:off x="7310438" y="6324600"/>
            <a:ext cx="76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10:30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0" name="TextBox 58"/>
          <p:cNvSpPr txBox="1">
            <a:spLocks noChangeArrowheads="1"/>
          </p:cNvSpPr>
          <p:nvPr/>
        </p:nvSpPr>
        <p:spPr bwMode="auto">
          <a:xfrm>
            <a:off x="6248401" y="5802314"/>
            <a:ext cx="122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Lb=Ub=1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81" name="Straight Arrow Connector 12"/>
          <p:cNvCxnSpPr>
            <a:cxnSpLocks noChangeShapeType="1"/>
            <a:endCxn id="11275" idx="1"/>
          </p:cNvCxnSpPr>
          <p:nvPr/>
        </p:nvCxnSpPr>
        <p:spPr bwMode="auto">
          <a:xfrm>
            <a:off x="5554664" y="5802313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59"/>
          <p:cNvCxnSpPr>
            <a:cxnSpLocks noChangeShapeType="1"/>
            <a:endCxn id="11275" idx="2"/>
          </p:cNvCxnSpPr>
          <p:nvPr/>
        </p:nvCxnSpPr>
        <p:spPr bwMode="auto">
          <a:xfrm>
            <a:off x="5405438" y="6122988"/>
            <a:ext cx="614362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Straight Arrow Connector 60"/>
          <p:cNvCxnSpPr>
            <a:cxnSpLocks noChangeShapeType="1"/>
          </p:cNvCxnSpPr>
          <p:nvPr/>
        </p:nvCxnSpPr>
        <p:spPr bwMode="auto">
          <a:xfrm>
            <a:off x="7818439" y="6172200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Straight Arrow Connector 61"/>
          <p:cNvCxnSpPr>
            <a:cxnSpLocks noChangeShapeType="1"/>
          </p:cNvCxnSpPr>
          <p:nvPr/>
        </p:nvCxnSpPr>
        <p:spPr bwMode="auto">
          <a:xfrm flipV="1">
            <a:off x="7694614" y="5513388"/>
            <a:ext cx="382587" cy="430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6380164" y="4578350"/>
            <a:ext cx="1228725" cy="935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6" name="Down Arrow 19"/>
          <p:cNvSpPr>
            <a:spLocks noChangeArrowheads="1"/>
          </p:cNvSpPr>
          <p:nvPr/>
        </p:nvSpPr>
        <p:spPr bwMode="auto">
          <a:xfrm>
            <a:off x="6904038" y="5589589"/>
            <a:ext cx="127000" cy="212725"/>
          </a:xfrm>
          <a:prstGeom prst="downArrow">
            <a:avLst>
              <a:gd name="adj1" fmla="val 50000"/>
              <a:gd name="adj2" fmla="val 500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1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3A345D-9DAD-43A8-B901-66AA37010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1"/>
            <a:ext cx="8610600" cy="868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Maximum Network Flow: Revisited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66BD0BB-0329-4F2B-A962-A50865445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112776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Modeled as a minimum cost network flow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Define a dummy arc from the destination node to the source node, where the arc has infinite capacity, and the unit cost is -1.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Justification: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Due to flow conservation, all flow from the source to the destination, will flow back from the destination to the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Minimizing the flow 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cost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from the destination to the source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which is negative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, is equivalent to maximiz</a:t>
            </a:r>
            <a:r>
              <a:rPr lang="en-US" altLang="zh-CN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ing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 total flow from the destination to the source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7582721D-03A9-4807-B721-2CA190AD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AC1BA402-A9C5-4167-A371-47A0345F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8DB49064-194F-47A9-B0FA-88344476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828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D5FA311D-F512-4EE3-BEA4-514D6BC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2EFF13C-00B9-4D37-9F45-0D9354785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46301"/>
            <a:ext cx="3810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F7101E7C-727D-48D2-8D84-FCAACEC08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2079625"/>
            <a:ext cx="190500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469465BA-0900-4361-833A-B35E0BBDB0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944689"/>
            <a:ext cx="34290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8E26422A-C4AC-4D5E-B45C-6176ECA7C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146301"/>
            <a:ext cx="12192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8F1343BF-72E3-4606-9336-3C99EFB61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52726"/>
            <a:ext cx="114300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771D97DF-7AE3-4AF5-B531-7AC39A61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4828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366E66A-674E-46AA-A779-10882A16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8224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BFFD7DCF-1A22-4F6F-B256-923BC30A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832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373DC08D-9466-445B-A7CC-0F23D7E9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8097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5451EC0C-9F2E-4CFE-AACA-2E783AD2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5825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2450D56E-BC30-4DB0-A4DB-5F09CE51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343852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69A35C95-64B9-4C49-BB6D-0E58B789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5825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51C2B6BA-64C8-4245-8C06-F30B80C0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343852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C95C3879-914E-4040-B2EB-EDAFD05D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887663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59D1EC83-9505-43CA-AE9D-33AEA23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488" y="29003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2F3C1A63-3F3C-48F9-B2D9-1663DC60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55950"/>
            <a:ext cx="12954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05FC18F-8AD1-474B-9036-187896998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607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2EDFB135-19B3-4107-B539-E03AD2B8A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155950"/>
            <a:ext cx="11430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FB898EC8-C1CB-4108-A071-F6F47C0AB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52726"/>
            <a:ext cx="24384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AD2E9888-55CF-476C-B675-DE31AECFE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146301"/>
            <a:ext cx="9906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8" name="Line 28">
            <a:extLst>
              <a:ext uri="{FF2B5EF4-FFF2-40B4-BE49-F238E27FC236}">
                <a16:creationId xmlns:a16="http://schemas.microsoft.com/office/drawing/2014/main" id="{B16A442F-68B2-4C88-B0E9-07C41C95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87664"/>
            <a:ext cx="7620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D056751E-E521-41BD-9852-D6D0C71A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2908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E46F3B3-B96F-4188-925C-D0F771FB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[5]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5A748305-8C66-430D-84DF-49FBDB67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1778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CE6D845B-5428-42F1-92FE-0DCCDD66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559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[1]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92451966-C06A-4CC5-B2C8-C929695B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91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2AAB4A1A-6BDB-4C6B-AB40-D29F842C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1617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9973E611-6F55-496B-84C6-65DC8A20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463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[7]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B65B4C8F-2445-412C-BE8B-0F4D5C16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543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[8]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70131EEE-95F8-42F9-A12B-50E51440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5111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[3]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7459A53A-F946-4343-A2EE-55ED5D64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05A4E2FE-AA32-4DF7-AC4C-5A0E7AFF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05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[1]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2AB26AC0-A05A-4F8D-93D4-7B27BF54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081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[5]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cxnSp>
        <p:nvCxnSpPr>
          <p:cNvPr id="57385" name="AutoShape 41">
            <a:extLst>
              <a:ext uri="{FF2B5EF4-FFF2-40B4-BE49-F238E27FC236}">
                <a16:creationId xmlns:a16="http://schemas.microsoft.com/office/drawing/2014/main" id="{493A2CBB-ACB2-4BEE-A9EE-5B35415FA8BA}"/>
              </a:ext>
            </a:extLst>
          </p:cNvPr>
          <p:cNvCxnSpPr>
            <a:cxnSpLocks noChangeShapeType="1"/>
            <a:stCxn id="10261" idx="0"/>
            <a:endCxn id="10244" idx="7"/>
          </p:cNvCxnSpPr>
          <p:nvPr/>
        </p:nvCxnSpPr>
        <p:spPr bwMode="auto">
          <a:xfrm rot="5400000" flipH="1">
            <a:off x="5839619" y="-302418"/>
            <a:ext cx="1028700" cy="5351462"/>
          </a:xfrm>
          <a:prstGeom prst="curvedConnector3">
            <a:avLst>
              <a:gd name="adj1" fmla="val 163028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2" name="Text Box 42">
            <a:extLst>
              <a:ext uri="{FF2B5EF4-FFF2-40B4-BE49-F238E27FC236}">
                <a16:creationId xmlns:a16="http://schemas.microsoft.com/office/drawing/2014/main" id="{915B03D0-A2CE-4B77-8166-1E5D23B6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430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57387" name="Text Box 43">
            <a:extLst>
              <a:ext uri="{FF2B5EF4-FFF2-40B4-BE49-F238E27FC236}">
                <a16:creationId xmlns:a16="http://schemas.microsoft.com/office/drawing/2014/main" id="{DE73A4BD-1B5C-445B-B79D-A8AFE223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990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Cost = -1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2CAF5638-7BED-469C-8CA9-17295368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capacity</a:t>
            </a:r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D43E56E8-CA1F-4E50-95ED-F5CE83032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808288"/>
            <a:ext cx="457200" cy="40481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86" name="Line 46">
            <a:extLst>
              <a:ext uri="{FF2B5EF4-FFF2-40B4-BE49-F238E27FC236}">
                <a16:creationId xmlns:a16="http://schemas.microsoft.com/office/drawing/2014/main" id="{A082E618-1831-421D-957A-D12C7E97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81388"/>
            <a:ext cx="1524000" cy="6826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3A345D-9DAD-43A8-B901-66AA37010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6669" y="-73819"/>
            <a:ext cx="10134600" cy="8683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Max Flow and Min Cut: LP Formulation Revisited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7582721D-03A9-4807-B721-2CA190AD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8DB49064-194F-47A9-B0FA-88344476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828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D5FA311D-F512-4EE3-BEA4-514D6BC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09750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F7101E7C-727D-48D2-8D84-FCAACEC08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2079625"/>
            <a:ext cx="190500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469465BA-0900-4361-833A-B35E0BBDB0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944689"/>
            <a:ext cx="34290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8E26422A-C4AC-4D5E-B45C-6176ECA7C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146301"/>
            <a:ext cx="12192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771D97DF-7AE3-4AF5-B531-7AC39A61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4828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366E66A-674E-46AA-A779-10882A16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8224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373DC08D-9466-445B-A7CC-0F23D7E95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80975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C95C3879-914E-4040-B2EB-EDAFD05D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887663"/>
            <a:ext cx="381000" cy="336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59D1EC83-9505-43CA-AE9D-33AEA23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3488" y="2900363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FB898EC8-C1CB-4108-A071-F6F47C0AB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52726"/>
            <a:ext cx="24384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AD2E9888-55CF-476C-B675-DE31AECFE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146301"/>
            <a:ext cx="9906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D056751E-E521-41BD-9852-D6D0C71A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275" y="2766219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E46F3B3-B96F-4188-925C-D0F771FB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[2]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5A748305-8C66-430D-84DF-49FBDB67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1778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[9]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9973E611-6F55-496B-84C6-65DC8A20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463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[7]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7459A53A-F946-4343-A2EE-55ED5D64E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145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[2]</a:t>
            </a:r>
            <a:endParaRPr lang="en-US" altLang="zh-TW" sz="2000" baseline="-25000">
              <a:ea typeface="新細明體" panose="02020500000000000000" pitchFamily="18" charset="-120"/>
            </a:endParaRP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2AB26AC0-A05A-4F8D-93D4-7B27BF54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0813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[5]</a:t>
            </a:r>
            <a:endParaRPr lang="en-US" altLang="zh-TW" sz="2000" baseline="-25000" dirty="0">
              <a:ea typeface="新細明體" panose="02020500000000000000" pitchFamily="18" charset="-120"/>
            </a:endParaRPr>
          </a:p>
        </p:txBody>
      </p:sp>
      <p:cxnSp>
        <p:nvCxnSpPr>
          <p:cNvPr id="57385" name="AutoShape 41">
            <a:extLst>
              <a:ext uri="{FF2B5EF4-FFF2-40B4-BE49-F238E27FC236}">
                <a16:creationId xmlns:a16="http://schemas.microsoft.com/office/drawing/2014/main" id="{493A2CBB-ACB2-4BEE-A9EE-5B35415FA8BA}"/>
              </a:ext>
            </a:extLst>
          </p:cNvPr>
          <p:cNvCxnSpPr>
            <a:cxnSpLocks noChangeShapeType="1"/>
            <a:stCxn id="10261" idx="0"/>
            <a:endCxn id="10244" idx="7"/>
          </p:cNvCxnSpPr>
          <p:nvPr/>
        </p:nvCxnSpPr>
        <p:spPr bwMode="auto">
          <a:xfrm rot="5400000" flipH="1">
            <a:off x="5839619" y="-302418"/>
            <a:ext cx="1028700" cy="5351462"/>
          </a:xfrm>
          <a:prstGeom prst="curvedConnector3">
            <a:avLst>
              <a:gd name="adj1" fmla="val 163028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2" name="Text Box 42">
            <a:extLst>
              <a:ext uri="{FF2B5EF4-FFF2-40B4-BE49-F238E27FC236}">
                <a16:creationId xmlns:a16="http://schemas.microsoft.com/office/drawing/2014/main" id="{915B03D0-A2CE-4B77-8166-1E5D23B6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430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2CAF5638-7BED-469C-8CA9-17295368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69" y="26606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capacity</a:t>
            </a:r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D43E56E8-CA1F-4E50-95ED-F5CE83032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5769" y="2344738"/>
            <a:ext cx="457200" cy="404812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HK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2CEA3B-0C75-4066-AFF9-EABA2CA6C78F}"/>
              </a:ext>
            </a:extLst>
          </p:cNvPr>
          <p:cNvSpPr txBox="1"/>
          <p:nvPr/>
        </p:nvSpPr>
        <p:spPr>
          <a:xfrm>
            <a:off x="5897362" y="3300948"/>
            <a:ext cx="5951740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2000" b="1" dirty="0">
                <a:solidFill>
                  <a:srgbClr val="0070C0"/>
                </a:solidFill>
                <a:latin typeface="+mn-lt"/>
              </a:rPr>
              <a:t>Dual 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LP</a:t>
            </a:r>
            <a:endParaRPr lang="en-HK" sz="2000" dirty="0">
              <a:latin typeface="+mn-lt"/>
            </a:endParaRPr>
          </a:p>
          <a:p>
            <a:r>
              <a:rPr lang="en-HK" sz="2400" dirty="0">
                <a:latin typeface="+mn-lt"/>
              </a:rPr>
              <a:t>  	min  </a:t>
            </a:r>
            <a:r>
              <a:rPr lang="el-GR" sz="2400" dirty="0">
                <a:latin typeface="+mn-lt"/>
              </a:rPr>
              <a:t>Σ</a:t>
            </a:r>
            <a:r>
              <a:rPr lang="en-HK" sz="2400" dirty="0" err="1">
                <a:latin typeface="+mn-lt"/>
              </a:rPr>
              <a:t>u</a:t>
            </a:r>
            <a:r>
              <a:rPr lang="en-HK" sz="2400" baseline="-25000" dirty="0" err="1">
                <a:latin typeface="+mn-lt"/>
              </a:rPr>
              <a:t>ij</a:t>
            </a:r>
            <a:r>
              <a:rPr lang="en-HK" sz="2400" dirty="0" err="1">
                <a:latin typeface="+mn-lt"/>
              </a:rPr>
              <a:t>w</a:t>
            </a:r>
            <a:r>
              <a:rPr lang="en-HK" sz="2400" baseline="-25000" dirty="0" err="1">
                <a:latin typeface="+mn-lt"/>
              </a:rPr>
              <a:t>ij</a:t>
            </a:r>
            <a:endParaRPr lang="en-HK" sz="2400" baseline="-25000" dirty="0">
              <a:latin typeface="+mn-lt"/>
            </a:endParaRPr>
          </a:p>
          <a:p>
            <a:r>
              <a:rPr lang="en-HK" sz="2400" dirty="0">
                <a:latin typeface="+mn-lt"/>
              </a:rPr>
              <a:t>subject to</a:t>
            </a:r>
          </a:p>
          <a:p>
            <a:r>
              <a:rPr lang="en-HK" sz="2400" dirty="0">
                <a:latin typeface="+mn-lt"/>
              </a:rPr>
              <a:t>	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1 </a:t>
            </a:r>
            <a:r>
              <a:rPr lang="en-HK" sz="2400" dirty="0">
                <a:latin typeface="+mn-lt"/>
              </a:rPr>
              <a:t>-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2               </a:t>
            </a:r>
            <a:r>
              <a:rPr lang="en-HK" sz="2400" dirty="0">
                <a:latin typeface="+mn-lt"/>
              </a:rPr>
              <a:t>+ w</a:t>
            </a:r>
            <a:r>
              <a:rPr lang="en-HK" sz="2400" baseline="-25000" dirty="0">
                <a:latin typeface="+mn-lt"/>
              </a:rPr>
              <a:t>12                           </a:t>
            </a:r>
            <a:r>
              <a:rPr lang="en-HK" sz="2400" dirty="0">
                <a:latin typeface="+mn-lt"/>
              </a:rPr>
              <a:t>≥0</a:t>
            </a:r>
          </a:p>
          <a:p>
            <a:r>
              <a:rPr lang="en-HK" sz="2400" dirty="0">
                <a:latin typeface="+mn-lt"/>
              </a:rPr>
              <a:t>	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        -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3                </a:t>
            </a:r>
            <a:r>
              <a:rPr lang="en-HK" sz="2400" dirty="0">
                <a:latin typeface="+mn-lt"/>
              </a:rPr>
              <a:t>+w</a:t>
            </a:r>
            <a:r>
              <a:rPr lang="en-HK" sz="2400" baseline="-25000" dirty="0">
                <a:latin typeface="+mn-lt"/>
              </a:rPr>
              <a:t>13</a:t>
            </a:r>
            <a:r>
              <a:rPr lang="en-HK" sz="2400" dirty="0">
                <a:latin typeface="+mn-lt"/>
              </a:rPr>
              <a:t>            ≥0</a:t>
            </a:r>
          </a:p>
          <a:p>
            <a:r>
              <a:rPr lang="en-HK" sz="2400" dirty="0">
                <a:latin typeface="+mn-lt"/>
              </a:rPr>
              <a:t>	      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2         </a:t>
            </a:r>
            <a:r>
              <a:rPr lang="en-HK" sz="2400" dirty="0">
                <a:latin typeface="+mn-lt"/>
              </a:rPr>
              <a:t>-</a:t>
            </a:r>
            <a:r>
              <a:rPr lang="el-GR" sz="2400" dirty="0">
                <a:latin typeface="+mn-lt"/>
              </a:rPr>
              <a:t> π</a:t>
            </a:r>
            <a:r>
              <a:rPr lang="en-HK" sz="2400" baseline="-25000" dirty="0">
                <a:latin typeface="+mn-lt"/>
              </a:rPr>
              <a:t>4                     </a:t>
            </a:r>
            <a:r>
              <a:rPr lang="en-HK" sz="2400" dirty="0">
                <a:latin typeface="+mn-lt"/>
              </a:rPr>
              <a:t>+w</a:t>
            </a:r>
            <a:r>
              <a:rPr lang="en-HK" sz="2400" baseline="-25000" dirty="0">
                <a:latin typeface="+mn-lt"/>
              </a:rPr>
              <a:t>24</a:t>
            </a:r>
            <a:r>
              <a:rPr lang="en-HK" sz="2400" dirty="0">
                <a:latin typeface="+mn-lt"/>
              </a:rPr>
              <a:t>	≥0</a:t>
            </a:r>
          </a:p>
          <a:p>
            <a:r>
              <a:rPr lang="en-HK" sz="2400" dirty="0">
                <a:latin typeface="+mn-lt"/>
              </a:rPr>
              <a:t>		…</a:t>
            </a:r>
          </a:p>
          <a:p>
            <a:r>
              <a:rPr lang="en-HK" sz="2400" dirty="0">
                <a:latin typeface="+mn-lt"/>
              </a:rPr>
              <a:t>             -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1         </a:t>
            </a:r>
            <a:r>
              <a:rPr lang="en-HK" sz="2400" dirty="0">
                <a:latin typeface="+mn-lt"/>
              </a:rPr>
              <a:t>+</a:t>
            </a:r>
            <a:r>
              <a:rPr lang="el-GR" sz="24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    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>
                <a:latin typeface="+mn-lt"/>
              </a:rPr>
              <a:t>4             	</a:t>
            </a:r>
            <a:r>
              <a:rPr lang="en-HK" sz="2400" dirty="0">
                <a:latin typeface="+mn-lt"/>
              </a:rPr>
              <a:t>	≥1                    </a:t>
            </a:r>
          </a:p>
          <a:p>
            <a:r>
              <a:rPr lang="en-HK" sz="2400" baseline="-25000" dirty="0">
                <a:latin typeface="+mn-lt"/>
              </a:rPr>
              <a:t>    	</a:t>
            </a:r>
            <a:r>
              <a:rPr lang="en-HK" sz="2400" dirty="0" err="1">
                <a:latin typeface="+mn-lt"/>
              </a:rPr>
              <a:t>w</a:t>
            </a:r>
            <a:r>
              <a:rPr lang="en-HK" sz="2400" baseline="-25000" dirty="0" err="1">
                <a:latin typeface="+mn-lt"/>
              </a:rPr>
              <a:t>ij</a:t>
            </a:r>
            <a:r>
              <a:rPr lang="en-HK" sz="2400" baseline="-250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≥0,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and</a:t>
            </a:r>
            <a:r>
              <a:rPr lang="en-HK" sz="2400" dirty="0">
                <a:latin typeface="+mn-lt"/>
              </a:rPr>
              <a:t>  </a:t>
            </a:r>
            <a:r>
              <a:rPr lang="el-GR" sz="2400" dirty="0">
                <a:latin typeface="+mn-lt"/>
              </a:rPr>
              <a:t>π</a:t>
            </a:r>
            <a:r>
              <a:rPr lang="en-HK" sz="2400" baseline="-25000" dirty="0" err="1">
                <a:latin typeface="+mn-lt"/>
              </a:rPr>
              <a:t>i</a:t>
            </a:r>
            <a:r>
              <a:rPr lang="en-HK" sz="2400" baseline="-25000" dirty="0">
                <a:latin typeface="+mn-lt"/>
              </a:rPr>
              <a:t> </a:t>
            </a:r>
            <a:r>
              <a:rPr lang="en-HK" sz="2400" dirty="0">
                <a:latin typeface="+mn-lt"/>
              </a:rPr>
              <a:t>: free variables</a:t>
            </a:r>
            <a:r>
              <a:rPr lang="en-HK" sz="2400" baseline="-25000" dirty="0">
                <a:latin typeface="+mn-lt"/>
              </a:rPr>
              <a:t> </a:t>
            </a:r>
            <a:endParaRPr lang="en-HK" sz="2400" dirty="0">
              <a:latin typeface="+mn-lt"/>
            </a:endParaRPr>
          </a:p>
          <a:p>
            <a:r>
              <a:rPr lang="en-HK" sz="2000" dirty="0">
                <a:latin typeface="+mn-lt"/>
              </a:rPr>
              <a:t>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07E400-F252-4A63-B26B-5786DE96DDC5}"/>
              </a:ext>
            </a:extLst>
          </p:cNvPr>
          <p:cNvSpPr txBox="1"/>
          <p:nvPr/>
        </p:nvSpPr>
        <p:spPr>
          <a:xfrm>
            <a:off x="645322" y="3324224"/>
            <a:ext cx="53514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2000" b="1" dirty="0">
                <a:solidFill>
                  <a:srgbClr val="0070C0"/>
                </a:solidFill>
                <a:latin typeface="+mn-lt"/>
              </a:rPr>
              <a:t>Max-flow problem</a:t>
            </a:r>
          </a:p>
          <a:p>
            <a:r>
              <a:rPr lang="en-HK" sz="2000" dirty="0">
                <a:latin typeface="+mn-lt"/>
              </a:rPr>
              <a:t>  			max   x</a:t>
            </a:r>
            <a:r>
              <a:rPr lang="en-HK" sz="2000" baseline="-25000" dirty="0">
                <a:latin typeface="+mn-lt"/>
              </a:rPr>
              <a:t>41</a:t>
            </a:r>
          </a:p>
          <a:p>
            <a:r>
              <a:rPr lang="en-HK" sz="2000" dirty="0">
                <a:latin typeface="+mn-lt"/>
              </a:rPr>
              <a:t>subject to</a:t>
            </a:r>
          </a:p>
          <a:p>
            <a:r>
              <a:rPr lang="en-HK" sz="2000" dirty="0">
                <a:latin typeface="+mn-lt"/>
              </a:rPr>
              <a:t>			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F0DE-0813-4C34-9A19-E320BD74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3463"/>
              </p:ext>
            </p:extLst>
          </p:nvPr>
        </p:nvGraphicFramePr>
        <p:xfrm>
          <a:off x="1113037" y="4241799"/>
          <a:ext cx="47843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75">
                  <a:extLst>
                    <a:ext uri="{9D8B030D-6E8A-4147-A177-3AD203B41FA5}">
                      <a16:colId xmlns:a16="http://schemas.microsoft.com/office/drawing/2014/main" val="3642489786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303495959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3630138470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1213955305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541774239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2558750764"/>
                    </a:ext>
                  </a:extLst>
                </a:gridCol>
                <a:gridCol w="683475">
                  <a:extLst>
                    <a:ext uri="{9D8B030D-6E8A-4147-A177-3AD203B41FA5}">
                      <a16:colId xmlns:a16="http://schemas.microsoft.com/office/drawing/2014/main" val="1612179401"/>
                    </a:ext>
                  </a:extLst>
                </a:gridCol>
              </a:tblGrid>
              <a:tr h="300797"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="0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b="0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153147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945613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61187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-x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+x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=0</a:t>
                      </a:r>
                    </a:p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417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AB0F5F-A565-4B83-A5FC-A4D3EA36EAC6}"/>
              </a:ext>
            </a:extLst>
          </p:cNvPr>
          <p:cNvSpPr txBox="1"/>
          <p:nvPr/>
        </p:nvSpPr>
        <p:spPr>
          <a:xfrm>
            <a:off x="1324769" y="5656195"/>
            <a:ext cx="419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ij</a:t>
            </a:r>
            <a:r>
              <a:rPr lang="en-HK" dirty="0">
                <a:latin typeface="+mn-lt"/>
              </a:rPr>
              <a:t>  ≤ </a:t>
            </a:r>
            <a:r>
              <a:rPr lang="en-US" altLang="zh-CN" dirty="0">
                <a:latin typeface="+mn-lt"/>
              </a:rPr>
              <a:t>u</a:t>
            </a:r>
            <a:r>
              <a:rPr lang="en-HK" baseline="-25000" dirty="0" err="1">
                <a:latin typeface="+mn-lt"/>
              </a:rPr>
              <a:t>ij</a:t>
            </a:r>
            <a:endParaRPr lang="en-HK" baseline="-25000" dirty="0">
              <a:latin typeface="+mn-lt"/>
            </a:endParaRPr>
          </a:p>
          <a:p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ij</a:t>
            </a:r>
            <a:r>
              <a:rPr lang="en-HK" baseline="-25000" dirty="0">
                <a:latin typeface="+mn-lt"/>
              </a:rPr>
              <a:t>  </a:t>
            </a:r>
            <a:r>
              <a:rPr lang="en-HK" dirty="0">
                <a:latin typeface="+mn-lt"/>
              </a:rPr>
              <a:t>≥ 0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493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840403C-1526-4AAE-957C-B90DD3A8F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Minimum Cost Network Flow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A6E985-E706-4BCE-A0B9-FA620E12F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Problem input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Network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=(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Lower and upper bounds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l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Supply or demand 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for each node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ea typeface="新細明體" panose="02020500000000000000" pitchFamily="18" charset="-120"/>
              </a:rPr>
              <a:t> for 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 in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Objective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To minimize total flow cost: </a:t>
            </a:r>
            <a:r>
              <a:rPr lang="el-GR" altLang="zh-HK" sz="2400" dirty="0">
                <a:cs typeface="Times New Roman" panose="02020603050405020304" pitchFamily="18" charset="0"/>
              </a:rPr>
              <a:t>Σ</a:t>
            </a:r>
            <a:r>
              <a:rPr lang="en-US" altLang="zh-TW" sz="2400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400" i="1" baseline="-25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ij</a:t>
            </a:r>
            <a:endParaRPr lang="en-US" altLang="zh-TW" sz="2400" i="1" baseline="-25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Lower and upper bounds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conservation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necessary condition for the problem to be feasible is that total supply is equal to total demand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4C878D-9940-DF8B-8A13-90BF6E83EEFC}"/>
              </a:ext>
            </a:extLst>
          </p:cNvPr>
          <p:cNvGrpSpPr/>
          <p:nvPr/>
        </p:nvGrpSpPr>
        <p:grpSpPr>
          <a:xfrm>
            <a:off x="5791200" y="3276600"/>
            <a:ext cx="6400800" cy="1828800"/>
            <a:chOff x="2667000" y="4114800"/>
            <a:chExt cx="6400800" cy="1828800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D7F77E24-862E-A552-0783-36691366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343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A24EB108-32D2-6F45-F873-61F1660F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48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59E7B270-5A40-6543-F247-D3781649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4863E3D3-4A9D-3255-E1EF-09987B03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343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C569CCE5-B893-DC13-79EF-E96A9622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7244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552D796C-704F-5C6D-09E6-C5DF015E4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8600" y="4495800"/>
              <a:ext cx="3429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7E5F483-CED6-939F-559C-6875420A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724400"/>
              <a:ext cx="1219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054EBD2A-3545-A610-3A64-1A1B3057B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541020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87DD33F5-BF4E-5899-299A-A35817F2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6938" y="5105401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838B7B16-E3F7-1193-6865-005892079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688" y="4357688"/>
              <a:ext cx="304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E7F5EBC9-D06C-4874-5472-4A22B1D16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8" y="5500688"/>
              <a:ext cx="304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1719C4C4-B746-046E-1CAC-3AEE7A55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1425" y="4343401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FBF887D0-EB4D-4C4D-183D-D5D20776B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24600" y="5410200"/>
              <a:ext cx="914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75605FD-C3E3-B861-12D5-460780B03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6482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1AB3B34-7A22-9D90-05DF-F493280A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126" y="4953001"/>
              <a:ext cx="9810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12</a:t>
              </a:r>
              <a:r>
                <a:rPr lang="en-US" altLang="zh-TW" sz="1800">
                  <a:ea typeface="新細明體" panose="02020500000000000000" pitchFamily="18" charset="-120"/>
                </a:rPr>
                <a:t>=270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F3B3E94B-14DC-EA9F-EE40-7CE25816D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181600"/>
              <a:ext cx="838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42</a:t>
              </a:r>
              <a:r>
                <a:rPr lang="en-US" altLang="zh-TW" sz="1800">
                  <a:ea typeface="新細明體" panose="02020500000000000000" pitchFamily="18" charset="-120"/>
                </a:rPr>
                <a:t>=30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2C5F71E5-9493-C5D3-5ADC-7DFD8E62F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4648201"/>
              <a:ext cx="914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41</a:t>
              </a:r>
              <a:r>
                <a:rPr lang="en-US" altLang="zh-TW" sz="1800">
                  <a:ea typeface="新細明體" panose="02020500000000000000" pitchFamily="18" charset="-120"/>
                </a:rPr>
                <a:t>=220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2DC2551-11E9-0E87-F4B9-14108FEF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114800"/>
              <a:ext cx="24765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c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=50, </a:t>
              </a:r>
              <a:r>
                <a:rPr lang="en-US" altLang="zh-TW" sz="1800" i="1">
                  <a:ea typeface="新細明體" panose="02020500000000000000" pitchFamily="18" charset="-120"/>
                </a:rPr>
                <a:t>U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=50, </a:t>
              </a: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31</a:t>
              </a:r>
              <a:r>
                <a:rPr lang="en-US" altLang="zh-TW" sz="1800">
                  <a:ea typeface="新細明體" panose="02020500000000000000" pitchFamily="18" charset="-120"/>
                </a:rPr>
                <a:t>=50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2F719833-9BB1-D6E9-463E-5FFD08A73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10287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x</a:t>
              </a:r>
              <a:r>
                <a:rPr lang="en-US" altLang="zh-TW" sz="1800" baseline="-25000">
                  <a:ea typeface="新細明體" panose="02020500000000000000" pitchFamily="18" charset="-120"/>
                </a:rPr>
                <a:t>34</a:t>
              </a:r>
              <a:r>
                <a:rPr lang="en-US" altLang="zh-TW" sz="1800">
                  <a:ea typeface="新細明體" panose="02020500000000000000" pitchFamily="18" charset="-120"/>
                </a:rPr>
                <a:t>=150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03B09DB2-7C0B-086A-AC2B-D0334283B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5410201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6EF9815E-F80B-9DDF-397C-5DAF1709B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4724401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200</a:t>
              </a:r>
              <a:endParaRPr lang="en-US" altLang="zh-TW" sz="1800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0280FF64-E75E-FFD5-3C6F-50023DFD9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5715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HK"/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28C3C251-5DBF-9DB2-292C-D2F40334F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300</a:t>
              </a:r>
            </a:p>
          </p:txBody>
        </p:sp>
        <p:cxnSp>
          <p:nvCxnSpPr>
            <p:cNvPr id="26" name="Straight Arrow Connector 2">
              <a:extLst>
                <a:ext uri="{FF2B5EF4-FFF2-40B4-BE49-F238E27FC236}">
                  <a16:creationId xmlns:a16="http://schemas.microsoft.com/office/drawing/2014/main" id="{737FF1DE-3770-F70D-C102-4272913E8D58}"/>
                </a:ext>
              </a:extLst>
            </p:cNvPr>
            <p:cNvCxnSpPr/>
            <p:nvPr/>
          </p:nvCxnSpPr>
          <p:spPr bwMode="auto">
            <a:xfrm flipH="1" flipV="1">
              <a:off x="4038600" y="4648200"/>
              <a:ext cx="1828800" cy="533400"/>
            </a:xfrm>
            <a:prstGeom prst="straightConnector1">
              <a:avLst/>
            </a:prstGeom>
            <a:ln w="9525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6700251-ED4F-4D89-9E6E-07A7C88BF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86800" cy="487362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anose="02020500000000000000" pitchFamily="18" charset="-120"/>
              </a:rPr>
              <a:t>A network flow problem has an LP formulation</a:t>
            </a: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5448EB03-E916-4C61-AA0D-C33A168DE5E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300288"/>
            <a:ext cx="381000" cy="381000"/>
            <a:chOff x="864" y="3408"/>
            <a:chExt cx="240" cy="240"/>
          </a:xfrm>
        </p:grpSpPr>
        <p:sp>
          <p:nvSpPr>
            <p:cNvPr id="11309" name="Oval 6">
              <a:extLst>
                <a:ext uri="{FF2B5EF4-FFF2-40B4-BE49-F238E27FC236}">
                  <a16:creationId xmlns:a16="http://schemas.microsoft.com/office/drawing/2014/main" id="{809FC45D-E4F9-45F0-BF2D-C3C74AEE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10" name="Text Box 7">
              <a:extLst>
                <a:ext uri="{FF2B5EF4-FFF2-40B4-BE49-F238E27FC236}">
                  <a16:creationId xmlns:a16="http://schemas.microsoft.com/office/drawing/2014/main" id="{86C51885-312B-48CA-8692-0D92975DA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11268" name="Group 8">
            <a:extLst>
              <a:ext uri="{FF2B5EF4-FFF2-40B4-BE49-F238E27FC236}">
                <a16:creationId xmlns:a16="http://schemas.microsoft.com/office/drawing/2014/main" id="{C7EA248C-A7D3-43F1-8BFC-0515927906BE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2300288"/>
            <a:ext cx="381000" cy="381000"/>
            <a:chOff x="864" y="3408"/>
            <a:chExt cx="240" cy="240"/>
          </a:xfrm>
        </p:grpSpPr>
        <p:sp>
          <p:nvSpPr>
            <p:cNvPr id="11307" name="Oval 9">
              <a:extLst>
                <a:ext uri="{FF2B5EF4-FFF2-40B4-BE49-F238E27FC236}">
                  <a16:creationId xmlns:a16="http://schemas.microsoft.com/office/drawing/2014/main" id="{BB622811-50E9-4A00-B167-2518DCAD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8" name="Text Box 10">
              <a:extLst>
                <a:ext uri="{FF2B5EF4-FFF2-40B4-BE49-F238E27FC236}">
                  <a16:creationId xmlns:a16="http://schemas.microsoft.com/office/drawing/2014/main" id="{07B309E7-FBDA-4CCC-AB18-14F5C77DC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11269" name="Line 11">
            <a:extLst>
              <a:ext uri="{FF2B5EF4-FFF2-40B4-BE49-F238E27FC236}">
                <a16:creationId xmlns:a16="http://schemas.microsoft.com/office/drawing/2014/main" id="{21035D1A-85CE-4A86-A62C-3D56D359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F6B2ECDA-67B4-4572-949E-AF3FC45A6BF8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2300288"/>
            <a:ext cx="381000" cy="381000"/>
            <a:chOff x="864" y="3408"/>
            <a:chExt cx="240" cy="240"/>
          </a:xfrm>
        </p:grpSpPr>
        <p:sp>
          <p:nvSpPr>
            <p:cNvPr id="11305" name="Oval 13">
              <a:extLst>
                <a:ext uri="{FF2B5EF4-FFF2-40B4-BE49-F238E27FC236}">
                  <a16:creationId xmlns:a16="http://schemas.microsoft.com/office/drawing/2014/main" id="{93AE7B06-5B20-4DED-AC55-94A366CF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6" name="Text Box 14">
              <a:extLst>
                <a:ext uri="{FF2B5EF4-FFF2-40B4-BE49-F238E27FC236}">
                  <a16:creationId xmlns:a16="http://schemas.microsoft.com/office/drawing/2014/main" id="{4CDF348D-C376-4F4D-A97F-B966ECEB5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grpSp>
        <p:nvGrpSpPr>
          <p:cNvPr id="11271" name="Group 15">
            <a:extLst>
              <a:ext uri="{FF2B5EF4-FFF2-40B4-BE49-F238E27FC236}">
                <a16:creationId xmlns:a16="http://schemas.microsoft.com/office/drawing/2014/main" id="{987591A5-9783-4388-A687-5B24B1CBED24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300288"/>
            <a:ext cx="381000" cy="381000"/>
            <a:chOff x="864" y="3408"/>
            <a:chExt cx="240" cy="240"/>
          </a:xfrm>
        </p:grpSpPr>
        <p:sp>
          <p:nvSpPr>
            <p:cNvPr id="11303" name="Oval 16">
              <a:extLst>
                <a:ext uri="{FF2B5EF4-FFF2-40B4-BE49-F238E27FC236}">
                  <a16:creationId xmlns:a16="http://schemas.microsoft.com/office/drawing/2014/main" id="{4C7FBFF3-5D04-4F52-A61E-53B91544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4" name="Text Box 17">
              <a:extLst>
                <a:ext uri="{FF2B5EF4-FFF2-40B4-BE49-F238E27FC236}">
                  <a16:creationId xmlns:a16="http://schemas.microsoft.com/office/drawing/2014/main" id="{80A27035-947D-4F89-95EB-BADD9709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11272" name="Line 18">
            <a:extLst>
              <a:ext uri="{FF2B5EF4-FFF2-40B4-BE49-F238E27FC236}">
                <a16:creationId xmlns:a16="http://schemas.microsoft.com/office/drawing/2014/main" id="{667FFF01-E8EB-494C-97A9-FE978FFA2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3" name="Line 19">
            <a:extLst>
              <a:ext uri="{FF2B5EF4-FFF2-40B4-BE49-F238E27FC236}">
                <a16:creationId xmlns:a16="http://schemas.microsoft.com/office/drawing/2014/main" id="{556D8BAB-4FEC-4D85-B1F5-FF6C4737C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4" name="Line 21">
            <a:extLst>
              <a:ext uri="{FF2B5EF4-FFF2-40B4-BE49-F238E27FC236}">
                <a16:creationId xmlns:a16="http://schemas.microsoft.com/office/drawing/2014/main" id="{4D1D6817-6D4D-4C05-8CEA-E4DC8DCC8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5" name="Line 22">
            <a:extLst>
              <a:ext uri="{FF2B5EF4-FFF2-40B4-BE49-F238E27FC236}">
                <a16:creationId xmlns:a16="http://schemas.microsoft.com/office/drawing/2014/main" id="{BDC1B37F-2934-4637-80E9-8CE0045DB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2681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6" name="Line 23">
            <a:extLst>
              <a:ext uri="{FF2B5EF4-FFF2-40B4-BE49-F238E27FC236}">
                <a16:creationId xmlns:a16="http://schemas.microsoft.com/office/drawing/2014/main" id="{44E90E65-8E2A-44BC-A7C2-074BB73DE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77" name="Text Box 24">
            <a:extLst>
              <a:ext uri="{FF2B5EF4-FFF2-40B4-BE49-F238E27FC236}">
                <a16:creationId xmlns:a16="http://schemas.microsoft.com/office/drawing/2014/main" id="{9FF9D9D3-D194-4B2C-8FAA-E64C7451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278" name="Text Box 25">
            <a:extLst>
              <a:ext uri="{FF2B5EF4-FFF2-40B4-BE49-F238E27FC236}">
                <a16:creationId xmlns:a16="http://schemas.microsoft.com/office/drawing/2014/main" id="{A2870D6B-F553-4E78-ACF4-A362FACE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279" name="Text Box 26">
            <a:extLst>
              <a:ext uri="{FF2B5EF4-FFF2-40B4-BE49-F238E27FC236}">
                <a16:creationId xmlns:a16="http://schemas.microsoft.com/office/drawing/2014/main" id="{676711D5-7429-4C3D-B689-AAC6528F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grpSp>
        <p:nvGrpSpPr>
          <p:cNvPr id="11280" name="Group 27">
            <a:extLst>
              <a:ext uri="{FF2B5EF4-FFF2-40B4-BE49-F238E27FC236}">
                <a16:creationId xmlns:a16="http://schemas.microsoft.com/office/drawing/2014/main" id="{518F8406-B308-4BD8-82D3-DBD78348910E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2300288"/>
            <a:ext cx="381000" cy="381000"/>
            <a:chOff x="864" y="3408"/>
            <a:chExt cx="240" cy="240"/>
          </a:xfrm>
        </p:grpSpPr>
        <p:sp>
          <p:nvSpPr>
            <p:cNvPr id="11301" name="Oval 28">
              <a:extLst>
                <a:ext uri="{FF2B5EF4-FFF2-40B4-BE49-F238E27FC236}">
                  <a16:creationId xmlns:a16="http://schemas.microsoft.com/office/drawing/2014/main" id="{0E363137-26E6-48AA-B472-E2A47BD7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302" name="Text Box 29">
              <a:extLst>
                <a:ext uri="{FF2B5EF4-FFF2-40B4-BE49-F238E27FC236}">
                  <a16:creationId xmlns:a16="http://schemas.microsoft.com/office/drawing/2014/main" id="{6F99C53B-E352-4EA7-8F82-3358ED183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1281" name="Line 30">
            <a:extLst>
              <a:ext uri="{FF2B5EF4-FFF2-40B4-BE49-F238E27FC236}">
                <a16:creationId xmlns:a16="http://schemas.microsoft.com/office/drawing/2014/main" id="{20805225-278B-4119-B442-0F31EC3A4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500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2" name="Line 31">
            <a:extLst>
              <a:ext uri="{FF2B5EF4-FFF2-40B4-BE49-F238E27FC236}">
                <a16:creationId xmlns:a16="http://schemas.microsoft.com/office/drawing/2014/main" id="{1762CA05-52EC-4615-BCC5-D16DB14FF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3" name="Text Box 32">
            <a:extLst>
              <a:ext uri="{FF2B5EF4-FFF2-40B4-BE49-F238E27FC236}">
                <a16:creationId xmlns:a16="http://schemas.microsoft.com/office/drawing/2014/main" id="{8D5D4374-79E8-442B-876A-CF2E9FC9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2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284" name="Freeform 33">
            <a:extLst>
              <a:ext uri="{FF2B5EF4-FFF2-40B4-BE49-F238E27FC236}">
                <a16:creationId xmlns:a16="http://schemas.microsoft.com/office/drawing/2014/main" id="{F9A07E35-39B4-4184-BFE3-3CB928BA0605}"/>
              </a:ext>
            </a:extLst>
          </p:cNvPr>
          <p:cNvSpPr>
            <a:spLocks/>
          </p:cNvSpPr>
          <p:nvPr/>
        </p:nvSpPr>
        <p:spPr bwMode="auto">
          <a:xfrm>
            <a:off x="952500" y="2020888"/>
            <a:ext cx="1485900" cy="355600"/>
          </a:xfrm>
          <a:custGeom>
            <a:avLst/>
            <a:gdLst>
              <a:gd name="T0" fmla="*/ 0 w 936"/>
              <a:gd name="T1" fmla="*/ 2147483646 h 224"/>
              <a:gd name="T2" fmla="*/ 2147483646 w 936"/>
              <a:gd name="T3" fmla="*/ 2147483646 h 224"/>
              <a:gd name="T4" fmla="*/ 2147483646 w 936"/>
              <a:gd name="T5" fmla="*/ 2147483646 h 224"/>
              <a:gd name="T6" fmla="*/ 2147483646 w 936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6" h="224">
                <a:moveTo>
                  <a:pt x="0" y="224"/>
                </a:moveTo>
                <a:cubicBezTo>
                  <a:pt x="28" y="144"/>
                  <a:pt x="56" y="64"/>
                  <a:pt x="192" y="32"/>
                </a:cubicBezTo>
                <a:cubicBezTo>
                  <a:pt x="328" y="0"/>
                  <a:pt x="696" y="8"/>
                  <a:pt x="816" y="32"/>
                </a:cubicBezTo>
                <a:cubicBezTo>
                  <a:pt x="936" y="56"/>
                  <a:pt x="924" y="116"/>
                  <a:pt x="912" y="1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5" name="Freeform 34">
            <a:extLst>
              <a:ext uri="{FF2B5EF4-FFF2-40B4-BE49-F238E27FC236}">
                <a16:creationId xmlns:a16="http://schemas.microsoft.com/office/drawing/2014/main" id="{32643217-7A46-4A06-932F-0DE951D3E22E}"/>
              </a:ext>
            </a:extLst>
          </p:cNvPr>
          <p:cNvSpPr>
            <a:spLocks/>
          </p:cNvSpPr>
          <p:nvPr/>
        </p:nvSpPr>
        <p:spPr bwMode="auto">
          <a:xfrm>
            <a:off x="762000" y="1855788"/>
            <a:ext cx="3467100" cy="444500"/>
          </a:xfrm>
          <a:custGeom>
            <a:avLst/>
            <a:gdLst>
              <a:gd name="T0" fmla="*/ 2147483646 w 2184"/>
              <a:gd name="T1" fmla="*/ 2147483646 h 280"/>
              <a:gd name="T2" fmla="*/ 2147483646 w 2184"/>
              <a:gd name="T3" fmla="*/ 2147483646 h 280"/>
              <a:gd name="T4" fmla="*/ 2147483646 w 2184"/>
              <a:gd name="T5" fmla="*/ 2147483646 h 280"/>
              <a:gd name="T6" fmla="*/ 2147483646 w 2184"/>
              <a:gd name="T7" fmla="*/ 2147483646 h 280"/>
              <a:gd name="T8" fmla="*/ 2147483646 w 2184"/>
              <a:gd name="T9" fmla="*/ 2147483646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84" h="280">
                <a:moveTo>
                  <a:pt x="24" y="280"/>
                </a:moveTo>
                <a:cubicBezTo>
                  <a:pt x="12" y="180"/>
                  <a:pt x="0" y="80"/>
                  <a:pt x="216" y="40"/>
                </a:cubicBezTo>
                <a:cubicBezTo>
                  <a:pt x="432" y="0"/>
                  <a:pt x="1016" y="32"/>
                  <a:pt x="1320" y="40"/>
                </a:cubicBezTo>
                <a:cubicBezTo>
                  <a:pt x="1624" y="48"/>
                  <a:pt x="1896" y="48"/>
                  <a:pt x="2040" y="88"/>
                </a:cubicBezTo>
                <a:cubicBezTo>
                  <a:pt x="2184" y="128"/>
                  <a:pt x="2184" y="204"/>
                  <a:pt x="2184" y="2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6" name="Freeform 35">
            <a:extLst>
              <a:ext uri="{FF2B5EF4-FFF2-40B4-BE49-F238E27FC236}">
                <a16:creationId xmlns:a16="http://schemas.microsoft.com/office/drawing/2014/main" id="{889D2E77-CA88-4B19-AAC7-2EE8260E375A}"/>
              </a:ext>
            </a:extLst>
          </p:cNvPr>
          <p:cNvSpPr>
            <a:spLocks/>
          </p:cNvSpPr>
          <p:nvPr/>
        </p:nvSpPr>
        <p:spPr bwMode="auto">
          <a:xfrm>
            <a:off x="4330700" y="2033588"/>
            <a:ext cx="3276600" cy="266700"/>
          </a:xfrm>
          <a:custGeom>
            <a:avLst/>
            <a:gdLst>
              <a:gd name="T0" fmla="*/ 2147483646 w 2064"/>
              <a:gd name="T1" fmla="*/ 2147483646 h 168"/>
              <a:gd name="T2" fmla="*/ 2147483646 w 2064"/>
              <a:gd name="T3" fmla="*/ 2147483646 h 168"/>
              <a:gd name="T4" fmla="*/ 2147483646 w 2064"/>
              <a:gd name="T5" fmla="*/ 2147483646 h 168"/>
              <a:gd name="T6" fmla="*/ 2147483646 w 2064"/>
              <a:gd name="T7" fmla="*/ 2147483646 h 168"/>
              <a:gd name="T8" fmla="*/ 2147483646 w 2064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168">
                <a:moveTo>
                  <a:pt x="32" y="168"/>
                </a:moveTo>
                <a:cubicBezTo>
                  <a:pt x="16" y="108"/>
                  <a:pt x="0" y="48"/>
                  <a:pt x="224" y="24"/>
                </a:cubicBezTo>
                <a:cubicBezTo>
                  <a:pt x="448" y="0"/>
                  <a:pt x="1088" y="16"/>
                  <a:pt x="1376" y="24"/>
                </a:cubicBezTo>
                <a:cubicBezTo>
                  <a:pt x="1664" y="32"/>
                  <a:pt x="1840" y="48"/>
                  <a:pt x="1952" y="72"/>
                </a:cubicBezTo>
                <a:cubicBezTo>
                  <a:pt x="2064" y="96"/>
                  <a:pt x="2056" y="132"/>
                  <a:pt x="2048" y="1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7" name="Freeform 36">
            <a:extLst>
              <a:ext uri="{FF2B5EF4-FFF2-40B4-BE49-F238E27FC236}">
                <a16:creationId xmlns:a16="http://schemas.microsoft.com/office/drawing/2014/main" id="{696CEC0E-FE14-435B-88B1-02575739F2C2}"/>
              </a:ext>
            </a:extLst>
          </p:cNvPr>
          <p:cNvSpPr>
            <a:spLocks/>
          </p:cNvSpPr>
          <p:nvPr/>
        </p:nvSpPr>
        <p:spPr bwMode="auto">
          <a:xfrm>
            <a:off x="2552700" y="1665288"/>
            <a:ext cx="5422900" cy="711200"/>
          </a:xfrm>
          <a:custGeom>
            <a:avLst/>
            <a:gdLst>
              <a:gd name="T0" fmla="*/ 0 w 3416"/>
              <a:gd name="T1" fmla="*/ 2147483646 h 448"/>
              <a:gd name="T2" fmla="*/ 2147483646 w 3416"/>
              <a:gd name="T3" fmla="*/ 2147483646 h 448"/>
              <a:gd name="T4" fmla="*/ 2147483646 w 3416"/>
              <a:gd name="T5" fmla="*/ 2147483646 h 448"/>
              <a:gd name="T6" fmla="*/ 2147483646 w 3416"/>
              <a:gd name="T7" fmla="*/ 2147483646 h 448"/>
              <a:gd name="T8" fmla="*/ 2147483646 w 3416"/>
              <a:gd name="T9" fmla="*/ 2147483646 h 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6" h="448">
                <a:moveTo>
                  <a:pt x="0" y="448"/>
                </a:moveTo>
                <a:cubicBezTo>
                  <a:pt x="116" y="288"/>
                  <a:pt x="232" y="128"/>
                  <a:pt x="672" y="64"/>
                </a:cubicBezTo>
                <a:cubicBezTo>
                  <a:pt x="1112" y="0"/>
                  <a:pt x="2200" y="16"/>
                  <a:pt x="2640" y="64"/>
                </a:cubicBezTo>
                <a:cubicBezTo>
                  <a:pt x="3080" y="112"/>
                  <a:pt x="3208" y="288"/>
                  <a:pt x="3312" y="352"/>
                </a:cubicBezTo>
                <a:cubicBezTo>
                  <a:pt x="3416" y="416"/>
                  <a:pt x="3340" y="432"/>
                  <a:pt x="3264" y="4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8" name="Freeform 38">
            <a:extLst>
              <a:ext uri="{FF2B5EF4-FFF2-40B4-BE49-F238E27FC236}">
                <a16:creationId xmlns:a16="http://schemas.microsoft.com/office/drawing/2014/main" id="{5F94121F-5654-4148-8D72-5BA97E63D1F6}"/>
              </a:ext>
            </a:extLst>
          </p:cNvPr>
          <p:cNvSpPr>
            <a:spLocks/>
          </p:cNvSpPr>
          <p:nvPr/>
        </p:nvSpPr>
        <p:spPr bwMode="auto">
          <a:xfrm>
            <a:off x="152400" y="1538288"/>
            <a:ext cx="8229600" cy="990600"/>
          </a:xfrm>
          <a:custGeom>
            <a:avLst/>
            <a:gdLst>
              <a:gd name="T0" fmla="*/ 2147483646 w 5184"/>
              <a:gd name="T1" fmla="*/ 2147483646 h 624"/>
              <a:gd name="T2" fmla="*/ 2147483646 w 5184"/>
              <a:gd name="T3" fmla="*/ 2147483646 h 624"/>
              <a:gd name="T4" fmla="*/ 2147483646 w 5184"/>
              <a:gd name="T5" fmla="*/ 0 h 624"/>
              <a:gd name="T6" fmla="*/ 2147483646 w 5184"/>
              <a:gd name="T7" fmla="*/ 2147483646 h 624"/>
              <a:gd name="T8" fmla="*/ 2147483646 w 5184"/>
              <a:gd name="T9" fmla="*/ 2147483646 h 624"/>
              <a:gd name="T10" fmla="*/ 2147483646 w 5184"/>
              <a:gd name="T11" fmla="*/ 2147483646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4" h="624">
                <a:moveTo>
                  <a:pt x="360" y="480"/>
                </a:moveTo>
                <a:cubicBezTo>
                  <a:pt x="180" y="328"/>
                  <a:pt x="0" y="176"/>
                  <a:pt x="360" y="96"/>
                </a:cubicBezTo>
                <a:cubicBezTo>
                  <a:pt x="720" y="16"/>
                  <a:pt x="1784" y="0"/>
                  <a:pt x="2520" y="0"/>
                </a:cubicBezTo>
                <a:cubicBezTo>
                  <a:pt x="3256" y="0"/>
                  <a:pt x="4368" y="8"/>
                  <a:pt x="4776" y="96"/>
                </a:cubicBezTo>
                <a:cubicBezTo>
                  <a:pt x="5184" y="184"/>
                  <a:pt x="4960" y="440"/>
                  <a:pt x="4968" y="528"/>
                </a:cubicBezTo>
                <a:cubicBezTo>
                  <a:pt x="4976" y="616"/>
                  <a:pt x="4848" y="616"/>
                  <a:pt x="4824" y="6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89" name="Text Box 39">
            <a:extLst>
              <a:ext uri="{FF2B5EF4-FFF2-40B4-BE49-F238E27FC236}">
                <a16:creationId xmlns:a16="http://schemas.microsoft.com/office/drawing/2014/main" id="{19AC7AED-3D18-44E3-8883-3FB43C33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99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290" name="Text Box 40">
            <a:extLst>
              <a:ext uri="{FF2B5EF4-FFF2-40B4-BE49-F238E27FC236}">
                <a16:creationId xmlns:a16="http://schemas.microsoft.com/office/drawing/2014/main" id="{AD645D54-6AB3-474C-B5CD-3DD673DB4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5525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291" name="Text Box 41">
            <a:extLst>
              <a:ext uri="{FF2B5EF4-FFF2-40B4-BE49-F238E27FC236}">
                <a16:creationId xmlns:a16="http://schemas.microsoft.com/office/drawing/2014/main" id="{A39BC846-4C02-4087-9712-B87CFC74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199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292" name="Text Box 42">
            <a:extLst>
              <a:ext uri="{FF2B5EF4-FFF2-40B4-BE49-F238E27FC236}">
                <a16:creationId xmlns:a16="http://schemas.microsoft.com/office/drawing/2014/main" id="{9B33BB05-F0C8-481D-96EA-AB76EE0A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1614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293" name="Text Box 43">
            <a:extLst>
              <a:ext uri="{FF2B5EF4-FFF2-40B4-BE49-F238E27FC236}">
                <a16:creationId xmlns:a16="http://schemas.microsoft.com/office/drawing/2014/main" id="{2B3AC4EB-76F4-4464-BC7A-838C63BE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117633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x</a:t>
            </a:r>
            <a:r>
              <a:rPr lang="en-US" altLang="zh-TW" sz="1800" baseline="-250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294" name="Text Box 44">
            <a:extLst>
              <a:ext uri="{FF2B5EF4-FFF2-40B4-BE49-F238E27FC236}">
                <a16:creationId xmlns:a16="http://schemas.microsoft.com/office/drawing/2014/main" id="{917DD4B6-D1A5-46DE-B72C-F4004239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295" name="Line 45">
            <a:extLst>
              <a:ext uri="{FF2B5EF4-FFF2-40B4-BE49-F238E27FC236}">
                <a16:creationId xmlns:a16="http://schemas.microsoft.com/office/drawing/2014/main" id="{E0348B41-6EA8-4F69-B5E0-C5F1DACF2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681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1296" name="Text Box 48">
            <a:extLst>
              <a:ext uri="{FF2B5EF4-FFF2-40B4-BE49-F238E27FC236}">
                <a16:creationId xmlns:a16="http://schemas.microsoft.com/office/drawing/2014/main" id="{9B714681-3D2E-4218-9368-E732F492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297" name="Text Box 49">
            <a:extLst>
              <a:ext uri="{FF2B5EF4-FFF2-40B4-BE49-F238E27FC236}">
                <a16:creationId xmlns:a16="http://schemas.microsoft.com/office/drawing/2014/main" id="{030F324E-5A74-49DD-B9A2-33BC8994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11298" name="Text Box 50">
            <a:extLst>
              <a:ext uri="{FF2B5EF4-FFF2-40B4-BE49-F238E27FC236}">
                <a16:creationId xmlns:a16="http://schemas.microsoft.com/office/drawing/2014/main" id="{69C014BA-D75D-4F93-9069-DC325D7E8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-4</a:t>
            </a:r>
          </a:p>
        </p:txBody>
      </p:sp>
      <p:sp>
        <p:nvSpPr>
          <p:cNvPr id="11299" name="Text Box 51">
            <a:extLst>
              <a:ext uri="{FF2B5EF4-FFF2-40B4-BE49-F238E27FC236}">
                <a16:creationId xmlns:a16="http://schemas.microsoft.com/office/drawing/2014/main" id="{0FED5C4A-691B-4FB9-89C5-A4DCEDF0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-6</a:t>
            </a:r>
          </a:p>
        </p:txBody>
      </p:sp>
      <p:graphicFrame>
        <p:nvGraphicFramePr>
          <p:cNvPr id="11300" name="Object 52">
            <a:extLst>
              <a:ext uri="{FF2B5EF4-FFF2-40B4-BE49-F238E27FC236}">
                <a16:creationId xmlns:a16="http://schemas.microsoft.com/office/drawing/2014/main" id="{3519B918-B785-4CDB-8997-18F3E896D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26368"/>
              </p:ext>
            </p:extLst>
          </p:nvPr>
        </p:nvGraphicFramePr>
        <p:xfrm>
          <a:off x="1333500" y="3200400"/>
          <a:ext cx="51974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5200" imgH="2514600" progId="Equation.3">
                  <p:embed/>
                </p:oleObj>
              </mc:Choice>
              <mc:Fallback>
                <p:oleObj name="Equation" r:id="rId3" imgW="3505200" imgH="2514600" progId="Equation.3">
                  <p:embed/>
                  <p:pic>
                    <p:nvPicPr>
                      <p:cNvPr id="11300" name="Object 52">
                        <a:extLst>
                          <a:ext uri="{FF2B5EF4-FFF2-40B4-BE49-F238E27FC236}">
                            <a16:creationId xmlns:a16="http://schemas.microsoft.com/office/drawing/2014/main" id="{3519B918-B785-4CDB-8997-18F3E896D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00400"/>
                        <a:ext cx="519747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88BC9E5-642A-417B-96C1-D84EB3149C83}"/>
              </a:ext>
            </a:extLst>
          </p:cNvPr>
          <p:cNvSpPr txBox="1"/>
          <p:nvPr/>
        </p:nvSpPr>
        <p:spPr>
          <a:xfrm>
            <a:off x="8115304" y="3048000"/>
            <a:ext cx="3848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+mn-lt"/>
              </a:rPr>
              <a:t>Dual problem</a:t>
            </a:r>
          </a:p>
          <a:p>
            <a:endParaRPr lang="en-HK" sz="2000" dirty="0">
              <a:latin typeface="+mn-lt"/>
            </a:endParaRPr>
          </a:p>
          <a:p>
            <a:r>
              <a:rPr lang="en-HK" sz="2000" dirty="0">
                <a:latin typeface="+mn-lt"/>
              </a:rPr>
              <a:t>  max   5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1 </a:t>
            </a:r>
            <a:r>
              <a:rPr lang="en-HK" sz="2000" dirty="0">
                <a:latin typeface="+mn-lt"/>
              </a:rPr>
              <a:t>+ 7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2</a:t>
            </a:r>
            <a:r>
              <a:rPr lang="en-HK" sz="2000" dirty="0">
                <a:latin typeface="+mn-lt"/>
              </a:rPr>
              <a:t> – 2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3 </a:t>
            </a:r>
            <a:r>
              <a:rPr lang="en-HK" sz="2000" dirty="0">
                <a:latin typeface="+mn-lt"/>
              </a:rPr>
              <a:t>– 4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4 </a:t>
            </a:r>
            <a:r>
              <a:rPr lang="en-HK" sz="2000" dirty="0">
                <a:latin typeface="+mn-lt"/>
              </a:rPr>
              <a:t>– 6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</a:p>
          <a:p>
            <a:r>
              <a:rPr lang="en-HK" sz="2000" dirty="0">
                <a:latin typeface="+mn-lt"/>
              </a:rPr>
              <a:t>subject to</a:t>
            </a: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2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25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1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15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i="1" dirty="0">
                <a:latin typeface="+mn-lt"/>
              </a:rPr>
              <a:t>	w</a:t>
            </a:r>
            <a:r>
              <a:rPr lang="en-HK" sz="2000" baseline="-25000" dirty="0">
                <a:latin typeface="+mn-lt"/>
              </a:rPr>
              <a:t>3</a:t>
            </a:r>
            <a:r>
              <a:rPr lang="en-HK" sz="2000" dirty="0">
                <a:latin typeface="+mn-lt"/>
              </a:rPr>
              <a:t> – 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baseline="-25000" dirty="0">
                <a:latin typeface="+mn-lt"/>
              </a:rPr>
              <a:t>5</a:t>
            </a:r>
            <a:r>
              <a:rPr lang="en-HK" sz="2000" dirty="0">
                <a:latin typeface="+mn-lt"/>
              </a:rPr>
              <a:t> ≤ </a:t>
            </a:r>
            <a:r>
              <a:rPr lang="en-HK" sz="2000" i="1" dirty="0">
                <a:latin typeface="+mn-lt"/>
              </a:rPr>
              <a:t>c</a:t>
            </a:r>
            <a:r>
              <a:rPr lang="en-HK" sz="2000" baseline="-25000" dirty="0">
                <a:latin typeface="+mn-lt"/>
              </a:rPr>
              <a:t>35</a:t>
            </a:r>
            <a:r>
              <a:rPr lang="en-HK" sz="2000" dirty="0">
                <a:latin typeface="+mn-lt"/>
              </a:rPr>
              <a:t>  </a:t>
            </a:r>
          </a:p>
          <a:p>
            <a:r>
              <a:rPr lang="en-HK" sz="2000" dirty="0">
                <a:latin typeface="+mn-lt"/>
              </a:rPr>
              <a:t>	……</a:t>
            </a:r>
          </a:p>
          <a:p>
            <a:endParaRPr lang="en-HK" sz="2000" dirty="0">
              <a:latin typeface="+mn-lt"/>
            </a:endParaRPr>
          </a:p>
          <a:p>
            <a:r>
              <a:rPr lang="en-HK" sz="2000" dirty="0">
                <a:latin typeface="+mn-lt"/>
              </a:rPr>
              <a:t>	</a:t>
            </a:r>
            <a:r>
              <a:rPr lang="en-HK" sz="2000" i="1" dirty="0">
                <a:latin typeface="+mn-lt"/>
              </a:rPr>
              <a:t>w</a:t>
            </a:r>
            <a:r>
              <a:rPr lang="en-HK" sz="2000" dirty="0">
                <a:latin typeface="+mn-lt"/>
              </a:rPr>
              <a:t> free variables</a:t>
            </a:r>
          </a:p>
          <a:p>
            <a:r>
              <a:rPr lang="en-HK" sz="2000" dirty="0">
                <a:latin typeface="+mn-lt"/>
              </a:rPr>
              <a:t>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EC436-9CD7-47B6-B21D-444BDCE40821}"/>
              </a:ext>
            </a:extLst>
          </p:cNvPr>
          <p:cNvSpPr txBox="1"/>
          <p:nvPr/>
        </p:nvSpPr>
        <p:spPr>
          <a:xfrm>
            <a:off x="2216150" y="6214030"/>
            <a:ext cx="5480050" cy="366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+mn-lt"/>
              </a:rPr>
              <a:t>x, y ≥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2003D1-AC42-4293-9975-C5ED1B9F5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LP Formulation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13B9E8-76C4-4DED-8A06-2886C0615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448800" cy="51054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The LP formulation for a minimum cost network problem without capacity constraints</a:t>
            </a:r>
          </a:p>
          <a:p>
            <a:pPr lvl="1" eaLnBrk="1" hangingPunct="1"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		{min cx subject to Ax=b, x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≥0</a:t>
            </a:r>
            <a:r>
              <a:rPr lang="en-US" altLang="zh-TW" sz="2400" dirty="0">
                <a:ea typeface="新細明體" panose="02020500000000000000" pitchFamily="18" charset="-120"/>
              </a:rPr>
              <a:t>}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The constraint matrix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consists only {-1,0,1}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column has exactly one 1 and one -1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If we have such a matrix </a:t>
            </a:r>
            <a:r>
              <a:rPr lang="en-US" altLang="zh-TW" sz="2800" i="1" dirty="0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, we can always have a corresponding network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row (constraint) corresponds to a node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Each column (variable) corresponds to an arc  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</a:rPr>
              <a:t>Such a property can be extended to a matrix in other special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CC3DD5-52F8-44E6-8499-ABBF8931B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LP with </a:t>
            </a:r>
            <a:r>
              <a:rPr lang="en-US" altLang="zh-TW" sz="4000" u="sng" dirty="0">
                <a:ea typeface="新細明體" panose="02020500000000000000" pitchFamily="18" charset="-120"/>
              </a:rPr>
              <a:t>Consecutive</a:t>
            </a:r>
            <a:r>
              <a:rPr lang="en-US" altLang="zh-TW" sz="4000" dirty="0">
                <a:ea typeface="新細明體" panose="02020500000000000000" pitchFamily="18" charset="-120"/>
              </a:rPr>
              <a:t> 1’s in Columns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DC7B49E-204D-4EC9-B484-300C3C488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9" y="1430338"/>
          <a:ext cx="3324225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1828800" progId="Equation.3">
                  <p:embed/>
                </p:oleObj>
              </mc:Choice>
              <mc:Fallback>
                <p:oleObj name="Equation" r:id="rId3" imgW="1803400" imgH="18288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7DC7B49E-204D-4EC9-B484-300C3C488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1430338"/>
                        <a:ext cx="3324225" cy="3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69C57244-44E5-4A49-9866-FB72C8F5E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1" y="1219200"/>
          <a:ext cx="453866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2514600" progId="Equation.3">
                  <p:embed/>
                </p:oleObj>
              </mc:Choice>
              <mc:Fallback>
                <p:oleObj name="Equation" r:id="rId5" imgW="3060700" imgH="25146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69C57244-44E5-4A49-9866-FB72C8F5E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1" y="1219200"/>
                        <a:ext cx="4538663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0E8DFBCF-A494-4847-A4B8-3DE52453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5638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TW" sz="2400">
                <a:ea typeface="新細明體" panose="02020500000000000000" pitchFamily="18" charset="-120"/>
              </a:rPr>
              <a:t> Add new variable </a:t>
            </a:r>
            <a:r>
              <a:rPr lang="en-US" altLang="zh-TW" sz="2400" i="1">
                <a:ea typeface="新細明體" panose="02020500000000000000" pitchFamily="18" charset="-120"/>
              </a:rPr>
              <a:t>y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to transform the LP to equality constraints </a:t>
            </a:r>
          </a:p>
          <a:p>
            <a:pPr>
              <a:spcBef>
                <a:spcPct val="50000"/>
              </a:spcBef>
              <a:buFontTx/>
              <a:buAutoNum type="arabicParenBoth"/>
            </a:pPr>
            <a:r>
              <a:rPr lang="en-US" altLang="zh-TW" sz="2400">
                <a:ea typeface="新細明體" panose="02020500000000000000" pitchFamily="18" charset="-120"/>
              </a:rPr>
              <a:t> Add a new row with all zero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ECBDBC93-E302-4380-A709-6A5557B5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609600" cy="457200"/>
          </a:xfrm>
          <a:prstGeom prst="leftRightArrow">
            <a:avLst>
              <a:gd name="adj1" fmla="val 50000"/>
              <a:gd name="adj2" fmla="val 2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053D565A-3D22-4B26-AB31-F59B36999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495801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053D565A-3D22-4B26-AB31-F59B36999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95801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350551-D18B-484D-AD0B-CF3C3C521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Equivalent Formulation</a:t>
            </a: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4341B13C-1E94-4184-B6D5-01715F1A4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1066800"/>
          <a:ext cx="3995738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2514600" progId="Equation.3">
                  <p:embed/>
                </p:oleObj>
              </mc:Choice>
              <mc:Fallback>
                <p:oleObj name="Equation" r:id="rId3" imgW="3060700" imgH="25146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4341B13C-1E94-4184-B6D5-01715F1A4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066800"/>
                        <a:ext cx="3995738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>
            <a:extLst>
              <a:ext uri="{FF2B5EF4-FFF2-40B4-BE49-F238E27FC236}">
                <a16:creationId xmlns:a16="http://schemas.microsoft.com/office/drawing/2014/main" id="{209A15EE-0A92-41F5-B013-85AF2F43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1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Each row k is multiplied by -1 and added to row k+1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The resulted LP corresponds to a network flow structure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7033B7A1-9296-428E-8548-6F8F474CA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0263" y="1119189"/>
          <a:ext cx="4792662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6000" imgH="2514600" progId="Equation.3">
                  <p:embed/>
                </p:oleObj>
              </mc:Choice>
              <mc:Fallback>
                <p:oleObj name="Equation" r:id="rId5" imgW="3556000" imgH="25146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7033B7A1-9296-428E-8548-6F8F474CA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1119189"/>
                        <a:ext cx="4792662" cy="372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8">
            <a:extLst>
              <a:ext uri="{FF2B5EF4-FFF2-40B4-BE49-F238E27FC236}">
                <a16:creationId xmlns:a16="http://schemas.microsoft.com/office/drawing/2014/main" id="{4817DCB8-FDD9-4769-840A-DCD0D1DD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1AD71C-E039-4AAD-BC6F-73F0CD453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with Consecutive 1’s in Columns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0CD72DB6-F66C-4BFF-B2A3-DB3A8371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8458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Each LP with 0-1 constraint matrix and consecutive 1’s in columns can be transformed to an equivalent network flow problem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Application: the original LP may actually be an integer programming problem.  The transformation makes it possible to be solved as an LP (the LP will always have integer optimal solutions)</a:t>
            </a:r>
          </a:p>
        </p:txBody>
      </p:sp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EA3B2CD7-644D-4821-A18F-E17688F6D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914400"/>
          <a:ext cx="479266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6000" imgH="2514600" progId="Equation.3">
                  <p:embed/>
                </p:oleObj>
              </mc:Choice>
              <mc:Fallback>
                <p:oleObj name="Equation" r:id="rId3" imgW="3556000" imgH="2514600" progId="Equation.3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EA3B2CD7-644D-4821-A18F-E17688F6D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914400"/>
                        <a:ext cx="4792663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8B2A03F0-4552-4703-8BE8-AD8263C1B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9" y="1066801"/>
          <a:ext cx="332422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1828800" progId="Equation.3">
                  <p:embed/>
                </p:oleObj>
              </mc:Choice>
              <mc:Fallback>
                <p:oleObj name="Equation" r:id="rId5" imgW="1803400" imgH="1828800" progId="Equation.3">
                  <p:embed/>
                  <p:pic>
                    <p:nvPicPr>
                      <p:cNvPr id="19461" name="Object 7">
                        <a:extLst>
                          <a:ext uri="{FF2B5EF4-FFF2-40B4-BE49-F238E27FC236}">
                            <a16:creationId xmlns:a16="http://schemas.microsoft.com/office/drawing/2014/main" id="{8B2A03F0-4552-4703-8BE8-AD8263C1B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1066801"/>
                        <a:ext cx="3324225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8A4EE6B7-EBE5-4576-8D2B-6B9815ABB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91001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8A4EE6B7-EBE5-4576-8D2B-6B9815ABB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1001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9EEB445-4D4D-4D84-AF3E-F888B1AA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with Consecutive 1’s in Columns</a:t>
            </a: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5FC0228A-6537-4AFA-B9DD-68B24D1B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1"/>
            <a:ext cx="8458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For an LP with 0-1 constraint matrix but </a:t>
            </a:r>
            <a:r>
              <a:rPr lang="en-US" altLang="zh-TW" sz="2400" b="1" dirty="0">
                <a:ea typeface="新細明體" panose="02020500000000000000" pitchFamily="18" charset="-120"/>
              </a:rPr>
              <a:t>not consecutive 1’s in columns,</a:t>
            </a:r>
            <a:r>
              <a:rPr lang="en-US" altLang="zh-TW" sz="2400" dirty="0">
                <a:ea typeface="新細明體" panose="02020500000000000000" pitchFamily="18" charset="-120"/>
              </a:rPr>
              <a:t> the LP may </a:t>
            </a:r>
            <a:r>
              <a:rPr lang="en-US" altLang="zh-TW" sz="2400" b="1" dirty="0">
                <a:ea typeface="新細明體" panose="02020500000000000000" pitchFamily="18" charset="-120"/>
              </a:rPr>
              <a:t>not </a:t>
            </a:r>
            <a:r>
              <a:rPr lang="en-US" altLang="zh-TW" sz="2400" dirty="0">
                <a:ea typeface="新細明體" panose="02020500000000000000" pitchFamily="18" charset="-120"/>
              </a:rPr>
              <a:t>have integer optimal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9443D-F3CA-4478-9BFA-13A6CE8B03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6589" y="2667001"/>
            <a:ext cx="2249526" cy="1101905"/>
          </a:xfrm>
          <a:prstGeom prst="rect">
            <a:avLst/>
          </a:prstGeom>
          <a:blipFill rotWithShape="1">
            <a:blip r:embed="rId3"/>
            <a:stretch>
              <a:fillRect b="-1667"/>
            </a:stretch>
          </a:blipFill>
        </p:spPr>
        <p:txBody>
          <a:bodyPr/>
          <a:lstStyle/>
          <a:p>
            <a:pPr algn="ctr">
              <a:defRPr/>
            </a:pPr>
            <a:r>
              <a:rPr lang="zh-HK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45E61-5802-4B5C-B44A-A54D0E35D8C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29096" y="2209800"/>
            <a:ext cx="1603836" cy="369332"/>
          </a:xfrm>
          <a:prstGeom prst="rect">
            <a:avLst/>
          </a:prstGeom>
          <a:blipFill rotWithShape="1">
            <a:blip r:embed="rId4"/>
            <a:stretch>
              <a:fillRect b="-6667"/>
            </a:stretch>
          </a:blipFill>
        </p:spPr>
        <p:txBody>
          <a:bodyPr/>
          <a:lstStyle/>
          <a:p>
            <a:pPr algn="ctr">
              <a:defRPr/>
            </a:pPr>
            <a:r>
              <a:rPr lang="zh-HK" altLang="en-US">
                <a:noFill/>
              </a:rPr>
              <a:t> 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F2999266-272C-4146-A08D-3552811A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62201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ea typeface="新細明體" panose="02020500000000000000" pitchFamily="18" charset="-120"/>
              </a:rPr>
              <a:t>Optimal solution is unique x=y=z=0.5</a:t>
            </a:r>
            <a:endParaRPr lang="zh-HK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DA6CC9-1812-4BB4-9C6E-7BC79F1F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Application: Fleet Planning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000251-1919-4FD9-8BAA-30D6D97CD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 logistics company rents trucks from truck manufacturers or truck dealers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Available leasing plans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Three months: $18000 per truck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Four months: $22000 per truck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Five months: $25000 per truck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Demand for each month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Jan	Feb	Mar	Apr	May	June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340	350	470	520	240	330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Assuming no truck is needed after June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What is a minimum cost rental plan?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5.082">
  <a:themeElements>
    <a:clrScheme name="15.082 2">
      <a:dk1>
        <a:srgbClr val="000066"/>
      </a:dk1>
      <a:lt1>
        <a:srgbClr val="CCECFF"/>
      </a:lt1>
      <a:dk2>
        <a:srgbClr val="000080"/>
      </a:dk2>
      <a:lt2>
        <a:srgbClr val="000000"/>
      </a:lt2>
      <a:accent1>
        <a:srgbClr val="9999FF"/>
      </a:accent1>
      <a:accent2>
        <a:srgbClr val="CC00FF"/>
      </a:accent2>
      <a:accent3>
        <a:srgbClr val="E2F4FF"/>
      </a:accent3>
      <a:accent4>
        <a:srgbClr val="000056"/>
      </a:accent4>
      <a:accent5>
        <a:srgbClr val="CAC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15.08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5.082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.082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.082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29780</TotalTime>
  <Words>1416</Words>
  <Application>Microsoft Office PowerPoint</Application>
  <PresentationFormat>宽屏</PresentationFormat>
  <Paragraphs>291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Monotype Sorts</vt:lpstr>
      <vt:lpstr>Arial</vt:lpstr>
      <vt:lpstr>Calibri</vt:lpstr>
      <vt:lpstr>Tahoma</vt:lpstr>
      <vt:lpstr>Times New Roman</vt:lpstr>
      <vt:lpstr>Wingdings</vt:lpstr>
      <vt:lpstr>Default Design</vt:lpstr>
      <vt:lpstr>15.082</vt:lpstr>
      <vt:lpstr>1_15.082</vt:lpstr>
      <vt:lpstr>Equation</vt:lpstr>
      <vt:lpstr>IEDA 5230  Deterministic Models in Operations Research  Lecture 5</vt:lpstr>
      <vt:lpstr>Minimum Cost Network Flow</vt:lpstr>
      <vt:lpstr>A network flow problem has an LP formulation</vt:lpstr>
      <vt:lpstr>LP Formulation </vt:lpstr>
      <vt:lpstr>LP with Consecutive 1’s in Columns</vt:lpstr>
      <vt:lpstr>Equivalent Formulation</vt:lpstr>
      <vt:lpstr>LP with Consecutive 1’s in Columns</vt:lpstr>
      <vt:lpstr>LP with Consecutive 1’s in Columns</vt:lpstr>
      <vt:lpstr>Application: Fleet Planning</vt:lpstr>
      <vt:lpstr>Leasing Planning: IP Formulation</vt:lpstr>
      <vt:lpstr>Constraints for LP Formulation </vt:lpstr>
      <vt:lpstr>Equivalent LP and Network</vt:lpstr>
      <vt:lpstr>Operations of Chartered Buses</vt:lpstr>
      <vt:lpstr>Cost incurred to each bus</vt:lpstr>
      <vt:lpstr>Models for Chartered Buses Routing</vt:lpstr>
      <vt:lpstr>Routing for Chartered Buses</vt:lpstr>
      <vt:lpstr>Maximum Network Flow: Revisited</vt:lpstr>
      <vt:lpstr>Max Flow and Min Cut: LP Formulation Revisited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QI, Xiangtong</dc:creator>
  <cp:lastModifiedBy>Kaizyn X</cp:lastModifiedBy>
  <cp:revision>533</cp:revision>
  <cp:lastPrinted>1601-01-01T00:00:00Z</cp:lastPrinted>
  <dcterms:created xsi:type="dcterms:W3CDTF">1601-01-01T00:00:00Z</dcterms:created>
  <dcterms:modified xsi:type="dcterms:W3CDTF">2023-10-04T15:37:17Z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