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74" r:id="rId3"/>
    <p:sldMasterId id="2147483686" r:id="rId4"/>
    <p:sldMasterId id="2147483698" r:id="rId5"/>
    <p:sldMasterId id="2147483710" r:id="rId6"/>
  </p:sldMasterIdLst>
  <p:notesMasterIdLst>
    <p:notesMasterId r:id="rId63"/>
  </p:notesMasterIdLst>
  <p:sldIdLst>
    <p:sldId id="538" r:id="rId7"/>
    <p:sldId id="284" r:id="rId8"/>
    <p:sldId id="539" r:id="rId9"/>
    <p:sldId id="312" r:id="rId10"/>
    <p:sldId id="268" r:id="rId11"/>
    <p:sldId id="355" r:id="rId12"/>
    <p:sldId id="269" r:id="rId13"/>
    <p:sldId id="271" r:id="rId14"/>
    <p:sldId id="510" r:id="rId15"/>
    <p:sldId id="513" r:id="rId16"/>
    <p:sldId id="459" r:id="rId17"/>
    <p:sldId id="460" r:id="rId18"/>
    <p:sldId id="520" r:id="rId19"/>
    <p:sldId id="328" r:id="rId20"/>
    <p:sldId id="524" r:id="rId21"/>
    <p:sldId id="523" r:id="rId22"/>
    <p:sldId id="327" r:id="rId23"/>
    <p:sldId id="317" r:id="rId24"/>
    <p:sldId id="320" r:id="rId25"/>
    <p:sldId id="311" r:id="rId26"/>
    <p:sldId id="321" r:id="rId27"/>
    <p:sldId id="322" r:id="rId28"/>
    <p:sldId id="345" r:id="rId29"/>
    <p:sldId id="323" r:id="rId30"/>
    <p:sldId id="324" r:id="rId31"/>
    <p:sldId id="344" r:id="rId32"/>
    <p:sldId id="507" r:id="rId33"/>
    <p:sldId id="508" r:id="rId34"/>
    <p:sldId id="509" r:id="rId35"/>
    <p:sldId id="525" r:id="rId36"/>
    <p:sldId id="257" r:id="rId37"/>
    <p:sldId id="343" r:id="rId38"/>
    <p:sldId id="259" r:id="rId39"/>
    <p:sldId id="260" r:id="rId40"/>
    <p:sldId id="527" r:id="rId41"/>
    <p:sldId id="325" r:id="rId42"/>
    <p:sldId id="261" r:id="rId43"/>
    <p:sldId id="531" r:id="rId44"/>
    <p:sldId id="532" r:id="rId45"/>
    <p:sldId id="533" r:id="rId46"/>
    <p:sldId id="534" r:id="rId47"/>
    <p:sldId id="535" r:id="rId48"/>
    <p:sldId id="536" r:id="rId49"/>
    <p:sldId id="360" r:id="rId50"/>
    <p:sldId id="537" r:id="rId51"/>
    <p:sldId id="341" r:id="rId52"/>
    <p:sldId id="342" r:id="rId53"/>
    <p:sldId id="346" r:id="rId54"/>
    <p:sldId id="530" r:id="rId55"/>
    <p:sldId id="347" r:id="rId56"/>
    <p:sldId id="348" r:id="rId57"/>
    <p:sldId id="349" r:id="rId58"/>
    <p:sldId id="350" r:id="rId59"/>
    <p:sldId id="351" r:id="rId60"/>
    <p:sldId id="352" r:id="rId61"/>
    <p:sldId id="353" r:id="rId6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717" autoAdjust="0"/>
  </p:normalViewPr>
  <p:slideViewPr>
    <p:cSldViewPr>
      <p:cViewPr varScale="1">
        <p:scale>
          <a:sx n="51" d="100"/>
          <a:sy n="51" d="100"/>
        </p:scale>
        <p:origin x="41" y="14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93595B-AE03-4E61-B791-7BF9F9D1BAD5}" type="datetimeFigureOut">
              <a:rPr lang="zh-TW" altLang="en-US"/>
              <a:pPr>
                <a:defRPr/>
              </a:pPr>
              <a:t>2023/9/27</a:t>
            </a:fld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CC8ED3-5687-4FC3-B9AD-01F18D39E5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058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09EB0-8BB6-4F8B-9549-3F0012E8933D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830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21182F-8038-4818-9AD6-507E1F889A8A}" type="slidenum">
              <a:rPr kumimoji="0" lang="en-US" altLang="zh-H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92B658-B222-499F-95B6-43AF79EE0CBA}" type="slidenum">
              <a:rPr kumimoji="0" lang="en-US" altLang="zh-CN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E569D0-FE2E-442F-B59B-A6AF5110C3D2}" type="slidenum">
              <a:rPr kumimoji="0" lang="en-US" altLang="zh-H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anose="02020500000000000000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8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E38A19-1246-4D2D-9602-9EAF02794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2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7174BB-4F8E-4ABD-AA35-91B8B3879493}" type="slidenum">
              <a:rPr kumimoji="0" lang="zh-TW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620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TW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658" name="Rectangle 2050">
            <a:extLst>
              <a:ext uri="{FF2B5EF4-FFF2-40B4-BE49-F238E27FC236}">
                <a16:creationId xmlns:a16="http://schemas.microsoft.com/office/drawing/2014/main" id="{EAA676E0-6F56-42C1-8492-33DC67E44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0659" name="Rectangle 2051">
            <a:extLst>
              <a:ext uri="{FF2B5EF4-FFF2-40B4-BE49-F238E27FC236}">
                <a16:creationId xmlns:a16="http://schemas.microsoft.com/office/drawing/2014/main" id="{DBD60EFE-982B-4BF5-9884-7586B03D1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3A8537-786E-49B3-8FCC-F978049E5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2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7B03C-4501-4D5C-8E1B-8D6A44DF1006}" type="slidenum">
              <a:rPr kumimoji="0" lang="zh-TW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620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TW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F20791E5-1A28-47F9-83A1-D5674F8C9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1683" name="Rectangle 1027">
            <a:extLst>
              <a:ext uri="{FF2B5EF4-FFF2-40B4-BE49-F238E27FC236}">
                <a16:creationId xmlns:a16="http://schemas.microsoft.com/office/drawing/2014/main" id="{63DAF1B4-E83D-42F4-B9E1-8B5FD3641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29805-9E53-4F2A-98E0-C29B90A5BD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43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9AD9-B633-49B0-8C96-08F064DE23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38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6D4EA-B33A-4E2D-BF0E-589718243D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6452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3917C-4636-4E79-86DA-FD85F0103D4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0120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DD237-DDFA-4BE5-87EE-3BD6E433C8C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74785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54A52-3113-42B5-AB35-4FF40E3AF37F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9317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432D9-52E6-4E6E-B340-AFE02FE6A60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262370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1442F-43D5-4EC9-96DA-8A0F3EBAFB5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0254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E1A64-CAD4-498C-8CA2-7F2D188D0F00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9969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45E0D-BF66-4748-A6F8-86C6ECE3877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28526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61A9D-3EF1-4746-8022-DBC0A94AB8AD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89255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0AFAA-A6FE-4798-BD5A-399C2211C9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7504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2133F-4B4D-4A4C-BB53-D9D275C86BF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29849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88917-865A-4926-B326-56EBFD203806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38075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15446-B4C5-44CF-90ED-D2C50AE321D4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10113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BAD82-699C-47CF-AE46-52E8A8AC7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3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89032-431F-4A68-AE2B-5B7D070A0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0631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881BA-0B22-4DB1-A2EF-41C3A3784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870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C8969-A379-4364-9D07-C952B9A1D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042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FAF7F-DB1A-4B57-8F9C-AA19527E52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363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9E2C4-9ADA-4F36-8FE8-E148AE620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9978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22C1-D202-44FF-8160-5786357AC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95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1A111-4A4D-4C0C-B53F-201441BAC8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23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A12EC-2CBD-4238-9107-F97ECB639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149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DAB5E-E64E-44A2-B330-5730D55DA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3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12F04-5140-469F-BF66-A5E5DF85E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590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9C28-CE9D-4972-AF92-1106314C3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044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753D8A89-2324-42A7-B5B1-BACA69C9C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C9B55B-95A0-4B17-9BC3-0BA7E1B9CD0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DD4D4B1-DB4F-4638-9829-790747091C5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defRPr sz="18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0D86188-C7D4-4F5A-B3A9-95501084DF2A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5080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E4BB9FE-91ED-4253-82BF-EB8C376DC2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3pPr lvl="2" algn="ctr">
              <a:defRPr sz="1800">
                <a:ea typeface="新細明體" panose="02020500000000000000" pitchFamily="18" charset="-120"/>
              </a:defRPr>
            </a:lvl3pPr>
          </a:lstStyle>
          <a:p>
            <a:pPr lvl="2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721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6D27-1BDF-45B2-A9F4-4E2B22FB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6037-147E-4E0E-9C26-26E39C79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711D9-B4F9-4729-BA18-F3DBC6AA8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CC72-DC09-47CD-9666-16E840FCE1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2ECB-AA7F-4B58-A9AA-7C7FF778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1058-3A7C-46F4-B14F-2DF32353F1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2171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ACEB-CCC7-4B84-849F-A081DBB5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BC731-CA0C-400D-9B24-A73EF572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8DE88-CFD2-4FFF-9E0E-C5DEB103F8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9DF40-DE04-4EC6-A011-B2AC19A54A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8644-EFCD-4962-B44C-111553D7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2DC6-E7C3-4959-8EB4-BFBD4F8A8AC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3264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F9C0-F4FB-4422-A55E-AC0FEBED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63FE-F932-49CE-BBF2-B2CD7A8CD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1" y="990600"/>
            <a:ext cx="5050367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1E57E-C658-473D-9DB3-878489BC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4767" y="990600"/>
            <a:ext cx="5050367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77BE-8201-4F9C-87A8-A46911577B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DB20AA-C7A9-4AF7-A8AC-4C67DF8852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43D7-7833-4179-86AE-DE000FF3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73B05-F62A-499E-BEE9-55540FFCB64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51212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76D9-6970-4B4A-B8B7-7C41B54A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D9FC5-5655-48AD-857F-E1025A01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809BB-DC63-4C8D-8D02-711C16D7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9F14-0593-4810-B86D-CB3EA148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55C7C-F979-4E04-BC24-1250E3D70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777130-8715-42C8-89C1-9DF3641B8E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B8F6D0-FD7B-4226-8AF9-4998D5E18C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E31E4-3F83-4A67-B082-E4689AB3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D9DD0-90CD-4396-A57D-02BBDD0020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6087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90E-4F9A-4A7C-A089-4B59F279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CBF14-9EF5-43D0-9979-D6FB87E2F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585D-4B6B-475E-964E-2AE2B5555D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2A7BE-C9BB-43F6-8561-111A6147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CE104-A3E5-4019-973D-0829F1D606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62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A9C0-98BA-4853-9B41-5E5ACED00D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039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6DEC52-E80D-4DE6-8319-901EB341BF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B8EEE-50F3-46E1-8760-3724E1079B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266E-C44C-4C6E-90FB-7CD7087E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1EDC2-0890-4CC0-8D53-97848F3F266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750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7C60-9B9C-4E40-8BA2-156CF70E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FCA6-DA81-46B4-A398-ED7E8D3D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CE292-491A-40BD-AB7B-5FE738FEF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5159-B5EF-4C44-B9B1-5F5759F43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DC740C-C8AD-4473-8B8D-E0D170F99B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4325-5779-4A38-9372-2152180E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C8A32-D8E6-4C4F-97C0-7DFB2411CB6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980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A1BE-2C3B-4672-99E8-47EB5F8D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261BB-F64D-4796-8F16-5A90E317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2A822-D6F4-43CF-A4C3-38080F55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5F62-8711-4486-AF8F-06E1F024B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AA1C2B-8A0B-4AF1-A019-02ECECE84B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F15B8-16E5-4020-AF24-85153F2E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95259-0A15-4152-90B1-91B3716623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08032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7DF0-EE51-4FBA-83C0-11BB638A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76573-1C87-4473-9783-F297BD2E7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0327-94FA-4DDF-BEB6-0DA86507B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E9BC-CF0D-4C8F-BD1B-CBDC72CC7D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DF8B-DB1E-441C-B554-F2F019AE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79F57-8401-494C-8C1C-7BE099689B4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8182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BA92F-B841-4586-B0C2-B651BE261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42400" y="304800"/>
            <a:ext cx="28448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E3D80-1B29-4137-A497-1321E4B73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83312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92D4B-B34D-4343-9D63-597D7393E9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9495F-56BD-44A0-981C-8397794E71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69D6-F604-44BC-937F-0D577787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31F65-D00D-4F49-980E-7239674500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671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7C30-D01A-40F7-B147-35651A89CE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91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59A0-4C37-4127-8A8F-FDCE2AABFBD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314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756A2-EB27-4578-AC3D-819C988BDD3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389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DFC1D-8CE1-420B-881C-C16F156814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0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A7E0-2822-474C-BB0B-47956E8783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51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99681A4E-168B-4582-9158-E6F43F8310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304801" y="9144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036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30393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008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66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495113D6-573F-4C5C-A13F-392538A100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•"/>
        <a:defRPr sz="2400" b="1">
          <a:solidFill>
            <a:schemeClr val="bg2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itchFamily="2" charset="2"/>
        <a:buChar char="–"/>
        <a:defRPr sz="2400" b="1">
          <a:solidFill>
            <a:schemeClr val="bg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•"/>
        <a:defRPr sz="2000" b="1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–"/>
        <a:defRPr sz="2000" b="1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»"/>
        <a:defRPr sz="2000" b="1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04801" y="9144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036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30393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008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66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A634B4AE-3231-4084-BD68-C43336B3270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•"/>
        <a:defRPr sz="2400" b="1">
          <a:solidFill>
            <a:schemeClr val="bg2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itchFamily="2" charset="2"/>
        <a:buChar char="–"/>
        <a:defRPr sz="2400" b="1">
          <a:solidFill>
            <a:schemeClr val="bg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•"/>
        <a:defRPr sz="2000" b="1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–"/>
        <a:defRPr sz="2000" b="1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»"/>
        <a:defRPr sz="2000" b="1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2FF2BC2-E7F5-4263-89C3-188E8262054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406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aseline="0"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aseline="0"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aseline="0"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A7B135AB-4EF2-449D-B6BC-B38437A9C4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58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A3A90FB6-5BCA-4327-B08A-13261A6F5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04800"/>
            <a:ext cx="1137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1FDE016-E4AC-4394-87ED-02D24202B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30393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194C7FA-B1D7-4380-9411-40D2EE0C8E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072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F495D9F-6A93-4689-98B4-F9B530058A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1047657-75E2-4674-BE15-46D241DBC2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00800"/>
            <a:ext cx="233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ea typeface="新細明體" panose="02020500000000000000" pitchFamily="18" charset="-120"/>
              </a:defRPr>
            </a:lvl1pPr>
          </a:lstStyle>
          <a:p>
            <a:fld id="{56BB639E-48DD-41D4-B202-39B726EA16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391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2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33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anose="05000000000000000000" pitchFamily="2" charset="2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defRPr sz="2000" b="1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anose="05000000000000000000" pitchFamily="2" charset="2"/>
        <a:defRPr sz="20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anose="05000000000000000000" pitchFamily="2" charset="2"/>
        <a:defRPr sz="2000" b="1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52890E5-B226-4B0F-A839-33D68A0967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143000"/>
            <a:ext cx="9601200" cy="3505200"/>
          </a:xfrm>
        </p:spPr>
        <p:txBody>
          <a:bodyPr anchor="ctr"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</a:rPr>
              <a:t>IEDA 5230</a:t>
            </a:r>
            <a:br>
              <a:rPr lang="en-US" altLang="en-US" sz="4000" b="1" dirty="0">
                <a:latin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Deterministic Models in Operations Research</a:t>
            </a:r>
            <a:br>
              <a:rPr lang="en-US" altLang="en-US" sz="3600" b="1" dirty="0">
                <a:latin typeface="Times New Roman" panose="02020603050405020304" pitchFamily="18" charset="0"/>
              </a:rPr>
            </a:br>
            <a:br>
              <a:rPr lang="en-US" altLang="en-US" sz="3600" b="1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A3A1E-AC99-F8B0-1DB3-8341D8D88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71550"/>
          </a:xfrm>
        </p:spPr>
        <p:txBody>
          <a:bodyPr/>
          <a:lstStyle/>
          <a:p>
            <a:r>
              <a:rPr lang="en-HK" altLang="zh-CN" dirty="0">
                <a:ea typeface="新細明體" pitchFamily="18" charset="-120"/>
              </a:rPr>
              <a:t>How much cost will it increase?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9372600" cy="990600"/>
          </a:xfrm>
        </p:spPr>
        <p:txBody>
          <a:bodyPr/>
          <a:lstStyle/>
          <a:p>
            <a:pPr marL="0" indent="0">
              <a:buNone/>
            </a:pPr>
            <a:r>
              <a:rPr lang="en-HK" altLang="zh-HK" dirty="0">
                <a:ea typeface="新細明體" pitchFamily="18" charset="-120"/>
              </a:rPr>
              <a:t>The workload is increased. Let us estimate the new cost. </a:t>
            </a:r>
            <a:endParaRPr lang="zh-HK" altLang="en-US" dirty="0">
              <a:ea typeface="新細明體" pitchFamily="18" charset="-120"/>
            </a:endParaRPr>
          </a:p>
        </p:txBody>
      </p:sp>
      <p:cxnSp>
        <p:nvCxnSpPr>
          <p:cNvPr id="7185" name="Straight Arrow Connector 66"/>
          <p:cNvCxnSpPr>
            <a:cxnSpLocks noChangeShapeType="1"/>
          </p:cNvCxnSpPr>
          <p:nvPr/>
        </p:nvCxnSpPr>
        <p:spPr bwMode="auto">
          <a:xfrm flipH="1">
            <a:off x="2141541" y="4892678"/>
            <a:ext cx="15875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6" name="Straight Arrow Connector 67"/>
          <p:cNvCxnSpPr>
            <a:cxnSpLocks noChangeShapeType="1"/>
          </p:cNvCxnSpPr>
          <p:nvPr/>
        </p:nvCxnSpPr>
        <p:spPr bwMode="auto">
          <a:xfrm flipH="1">
            <a:off x="3414716" y="4892678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7" name="Straight Arrow Connector 68"/>
          <p:cNvCxnSpPr>
            <a:cxnSpLocks noChangeShapeType="1"/>
          </p:cNvCxnSpPr>
          <p:nvPr/>
        </p:nvCxnSpPr>
        <p:spPr bwMode="auto">
          <a:xfrm flipH="1">
            <a:off x="4572000" y="4876803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8" name="Straight Arrow Connector 69"/>
          <p:cNvCxnSpPr>
            <a:cxnSpLocks noChangeShapeType="1"/>
          </p:cNvCxnSpPr>
          <p:nvPr/>
        </p:nvCxnSpPr>
        <p:spPr bwMode="auto">
          <a:xfrm flipH="1">
            <a:off x="5867400" y="4876803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9" name="Straight Arrow Connector 70"/>
          <p:cNvCxnSpPr>
            <a:cxnSpLocks noChangeShapeType="1"/>
          </p:cNvCxnSpPr>
          <p:nvPr/>
        </p:nvCxnSpPr>
        <p:spPr bwMode="auto">
          <a:xfrm flipH="1">
            <a:off x="2743200" y="2530478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0" name="Straight Arrow Connector 71"/>
          <p:cNvCxnSpPr>
            <a:cxnSpLocks noChangeShapeType="1"/>
          </p:cNvCxnSpPr>
          <p:nvPr/>
        </p:nvCxnSpPr>
        <p:spPr bwMode="auto">
          <a:xfrm flipH="1">
            <a:off x="4024316" y="2590803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1" name="Straight Arrow Connector 72"/>
          <p:cNvCxnSpPr>
            <a:cxnSpLocks noChangeShapeType="1"/>
          </p:cNvCxnSpPr>
          <p:nvPr/>
        </p:nvCxnSpPr>
        <p:spPr bwMode="auto">
          <a:xfrm flipH="1">
            <a:off x="5257800" y="2559053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2" name="TextBox 73"/>
          <p:cNvSpPr txBox="1">
            <a:spLocks noChangeArrowheads="1"/>
          </p:cNvSpPr>
          <p:nvPr/>
        </p:nvSpPr>
        <p:spPr bwMode="auto">
          <a:xfrm>
            <a:off x="2270125" y="2209803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20                 10               25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7193" name="TextBox 74"/>
          <p:cNvSpPr txBox="1">
            <a:spLocks noChangeArrowheads="1"/>
          </p:cNvSpPr>
          <p:nvPr/>
        </p:nvSpPr>
        <p:spPr bwMode="auto">
          <a:xfrm>
            <a:off x="1600200" y="510540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11                 13              17                14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7217" name="Straight Arrow Connector 124"/>
          <p:cNvCxnSpPr>
            <a:cxnSpLocks noChangeShapeType="1"/>
          </p:cNvCxnSpPr>
          <p:nvPr/>
        </p:nvCxnSpPr>
        <p:spPr bwMode="auto">
          <a:xfrm flipH="1">
            <a:off x="7162800" y="2530478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8" name="Straight Arrow Connector 125"/>
          <p:cNvCxnSpPr>
            <a:cxnSpLocks noChangeShapeType="1"/>
          </p:cNvCxnSpPr>
          <p:nvPr/>
        </p:nvCxnSpPr>
        <p:spPr bwMode="auto">
          <a:xfrm flipH="1">
            <a:off x="8443916" y="2590803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9" name="Straight Arrow Connector 126"/>
          <p:cNvCxnSpPr>
            <a:cxnSpLocks noChangeShapeType="1"/>
          </p:cNvCxnSpPr>
          <p:nvPr/>
        </p:nvCxnSpPr>
        <p:spPr bwMode="auto">
          <a:xfrm flipH="1">
            <a:off x="9677400" y="2559053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20" name="TextBox 127"/>
          <p:cNvSpPr txBox="1">
            <a:spLocks noChangeArrowheads="1"/>
          </p:cNvSpPr>
          <p:nvPr/>
        </p:nvSpPr>
        <p:spPr bwMode="auto">
          <a:xfrm>
            <a:off x="6689725" y="2209803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20                 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12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          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7221" name="TextBox 128"/>
          <p:cNvSpPr txBox="1">
            <a:spLocks noChangeArrowheads="1"/>
          </p:cNvSpPr>
          <p:nvPr/>
        </p:nvSpPr>
        <p:spPr bwMode="auto">
          <a:xfrm>
            <a:off x="6019800" y="510540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13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            13              17                14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7228" name="TextBox 141"/>
          <p:cNvSpPr txBox="1">
            <a:spLocks noChangeArrowheads="1"/>
          </p:cNvSpPr>
          <p:nvPr/>
        </p:nvSpPr>
        <p:spPr bwMode="auto">
          <a:xfrm>
            <a:off x="3414716" y="5475287"/>
            <a:ext cx="852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(a)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7229" name="TextBox 142"/>
          <p:cNvSpPr txBox="1">
            <a:spLocks noChangeArrowheads="1"/>
          </p:cNvSpPr>
          <p:nvPr/>
        </p:nvSpPr>
        <p:spPr bwMode="auto">
          <a:xfrm>
            <a:off x="7986716" y="5486403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(b)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24003" y="5507046"/>
            <a:ext cx="1341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Cost=152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8458203" y="5486400"/>
            <a:ext cx="1341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>
                <a:latin typeface="Arial" charset="0"/>
                <a:ea typeface="新細明體" pitchFamily="18" charset="-120"/>
              </a:rPr>
              <a:t>Cost= ???</a:t>
            </a:r>
            <a:endParaRPr lang="zh-HK" altLang="en-US" sz="1800" dirty="0">
              <a:latin typeface="Arial" charset="0"/>
              <a:ea typeface="新細明體" pitchFamily="18" charset="-12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001044" y="2530478"/>
            <a:ext cx="4046538" cy="2574925"/>
            <a:chOff x="304800" y="3227388"/>
            <a:chExt cx="4046538" cy="2574925"/>
          </a:xfrm>
        </p:grpSpPr>
        <p:grpSp>
          <p:nvGrpSpPr>
            <p:cNvPr id="97" name="Group 133"/>
            <p:cNvGrpSpPr>
              <a:grpSpLocks/>
            </p:cNvGrpSpPr>
            <p:nvPr/>
          </p:nvGrpSpPr>
          <p:grpSpPr bwMode="auto">
            <a:xfrm>
              <a:off x="914400" y="3440113"/>
              <a:ext cx="338138" cy="369887"/>
              <a:chOff x="807" y="1335"/>
              <a:chExt cx="201" cy="201"/>
            </a:xfrm>
          </p:grpSpPr>
          <p:sp>
            <p:nvSpPr>
              <p:cNvPr id="148" name="Oval 134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9" name="Text Box 135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98" name="Group 136"/>
            <p:cNvGrpSpPr>
              <a:grpSpLocks/>
            </p:cNvGrpSpPr>
            <p:nvPr/>
          </p:nvGrpSpPr>
          <p:grpSpPr bwMode="auto">
            <a:xfrm>
              <a:off x="2152650" y="3457575"/>
              <a:ext cx="336550" cy="371475"/>
              <a:chOff x="807" y="1335"/>
              <a:chExt cx="201" cy="201"/>
            </a:xfrm>
          </p:grpSpPr>
          <p:sp>
            <p:nvSpPr>
              <p:cNvPr id="146" name="Oval 137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7" name="Text Box 138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99" name="Group 139"/>
            <p:cNvGrpSpPr>
              <a:grpSpLocks/>
            </p:cNvGrpSpPr>
            <p:nvPr/>
          </p:nvGrpSpPr>
          <p:grpSpPr bwMode="auto">
            <a:xfrm>
              <a:off x="3436938" y="3446463"/>
              <a:ext cx="336550" cy="371475"/>
              <a:chOff x="807" y="1335"/>
              <a:chExt cx="201" cy="201"/>
            </a:xfrm>
          </p:grpSpPr>
          <p:sp>
            <p:nvSpPr>
              <p:cNvPr id="144" name="Oval 140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5" name="Text Box 141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3</a:t>
                </a:r>
              </a:p>
            </p:txBody>
          </p:sp>
        </p:grpSp>
        <p:grpSp>
          <p:nvGrpSpPr>
            <p:cNvPr id="100" name="Group 142"/>
            <p:cNvGrpSpPr>
              <a:grpSpLocks/>
            </p:cNvGrpSpPr>
            <p:nvPr/>
          </p:nvGrpSpPr>
          <p:grpSpPr bwMode="auto">
            <a:xfrm>
              <a:off x="304800" y="5218113"/>
              <a:ext cx="336550" cy="371475"/>
              <a:chOff x="807" y="1335"/>
              <a:chExt cx="201" cy="201"/>
            </a:xfrm>
          </p:grpSpPr>
          <p:sp>
            <p:nvSpPr>
              <p:cNvPr id="142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3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4</a:t>
                </a:r>
              </a:p>
            </p:txBody>
          </p:sp>
        </p:grpSp>
        <p:grpSp>
          <p:nvGrpSpPr>
            <p:cNvPr id="101" name="Group 142"/>
            <p:cNvGrpSpPr>
              <a:grpSpLocks/>
            </p:cNvGrpSpPr>
            <p:nvPr/>
          </p:nvGrpSpPr>
          <p:grpSpPr bwMode="auto">
            <a:xfrm>
              <a:off x="1600200" y="5194300"/>
              <a:ext cx="336550" cy="371475"/>
              <a:chOff x="807" y="1335"/>
              <a:chExt cx="201" cy="201"/>
            </a:xfrm>
          </p:grpSpPr>
          <p:sp>
            <p:nvSpPr>
              <p:cNvPr id="140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1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5</a:t>
                </a:r>
              </a:p>
            </p:txBody>
          </p:sp>
        </p:grpSp>
        <p:grpSp>
          <p:nvGrpSpPr>
            <p:cNvPr id="102" name="Group 142"/>
            <p:cNvGrpSpPr>
              <a:grpSpLocks/>
            </p:cNvGrpSpPr>
            <p:nvPr/>
          </p:nvGrpSpPr>
          <p:grpSpPr bwMode="auto">
            <a:xfrm>
              <a:off x="2765425" y="5202238"/>
              <a:ext cx="336550" cy="371475"/>
              <a:chOff x="807" y="1335"/>
              <a:chExt cx="201" cy="201"/>
            </a:xfrm>
          </p:grpSpPr>
          <p:sp>
            <p:nvSpPr>
              <p:cNvPr id="138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39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6</a:t>
                </a:r>
              </a:p>
            </p:txBody>
          </p:sp>
        </p:grpSp>
        <p:grpSp>
          <p:nvGrpSpPr>
            <p:cNvPr id="103" name="Group 142"/>
            <p:cNvGrpSpPr>
              <a:grpSpLocks/>
            </p:cNvGrpSpPr>
            <p:nvPr/>
          </p:nvGrpSpPr>
          <p:grpSpPr bwMode="auto">
            <a:xfrm>
              <a:off x="4014788" y="5184775"/>
              <a:ext cx="336550" cy="371475"/>
              <a:chOff x="807" y="1335"/>
              <a:chExt cx="201" cy="201"/>
            </a:xfrm>
          </p:grpSpPr>
          <p:sp>
            <p:nvSpPr>
              <p:cNvPr id="136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37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7</a:t>
                </a:r>
              </a:p>
            </p:txBody>
          </p:sp>
        </p:grpSp>
        <p:cxnSp>
          <p:nvCxnSpPr>
            <p:cNvPr id="104" name="Straight Arrow Connector 38"/>
            <p:cNvCxnSpPr>
              <a:cxnSpLocks noChangeShapeType="1"/>
              <a:stCxn id="144" idx="3"/>
              <a:endCxn id="142" idx="6"/>
            </p:cNvCxnSpPr>
            <p:nvPr/>
          </p:nvCxnSpPr>
          <p:spPr bwMode="auto">
            <a:xfrm flipH="1">
              <a:off x="641350" y="3767138"/>
              <a:ext cx="2859088" cy="16462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Arrow Connector 40"/>
            <p:cNvCxnSpPr>
              <a:cxnSpLocks noChangeShapeType="1"/>
              <a:stCxn id="147" idx="2"/>
              <a:endCxn id="142" idx="7"/>
            </p:cNvCxnSpPr>
            <p:nvPr/>
          </p:nvCxnSpPr>
          <p:spPr bwMode="auto">
            <a:xfrm flipH="1">
              <a:off x="593725" y="3822700"/>
              <a:ext cx="1719263" cy="14652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Arrow Connector 42"/>
            <p:cNvCxnSpPr>
              <a:cxnSpLocks noChangeShapeType="1"/>
              <a:endCxn id="143" idx="0"/>
            </p:cNvCxnSpPr>
            <p:nvPr/>
          </p:nvCxnSpPr>
          <p:spPr bwMode="auto">
            <a:xfrm flipH="1">
              <a:off x="465138" y="3860800"/>
              <a:ext cx="511175" cy="1357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Arrow Connector 44"/>
            <p:cNvCxnSpPr>
              <a:cxnSpLocks noChangeShapeType="1"/>
              <a:stCxn id="148" idx="4"/>
            </p:cNvCxnSpPr>
            <p:nvPr/>
          </p:nvCxnSpPr>
          <p:spPr bwMode="auto">
            <a:xfrm>
              <a:off x="1090613" y="3810000"/>
              <a:ext cx="509587" cy="14589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Arrow Connector 46"/>
            <p:cNvCxnSpPr>
              <a:cxnSpLocks noChangeShapeType="1"/>
              <a:stCxn id="148" idx="5"/>
              <a:endCxn id="138" idx="2"/>
            </p:cNvCxnSpPr>
            <p:nvPr/>
          </p:nvCxnSpPr>
          <p:spPr bwMode="auto">
            <a:xfrm>
              <a:off x="1204913" y="3759200"/>
              <a:ext cx="1576387" cy="1638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Arrow Connector 48"/>
            <p:cNvCxnSpPr>
              <a:cxnSpLocks noChangeShapeType="1"/>
              <a:stCxn id="148" idx="6"/>
              <a:endCxn id="136" idx="2"/>
            </p:cNvCxnSpPr>
            <p:nvPr/>
          </p:nvCxnSpPr>
          <p:spPr bwMode="auto">
            <a:xfrm>
              <a:off x="1252538" y="3633788"/>
              <a:ext cx="2776537" cy="1746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Arrow Connector 53"/>
            <p:cNvCxnSpPr>
              <a:cxnSpLocks noChangeShapeType="1"/>
              <a:stCxn id="146" idx="4"/>
              <a:endCxn id="141" idx="0"/>
            </p:cNvCxnSpPr>
            <p:nvPr/>
          </p:nvCxnSpPr>
          <p:spPr bwMode="auto">
            <a:xfrm flipH="1">
              <a:off x="1760538" y="3829050"/>
              <a:ext cx="566737" cy="1365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55"/>
            <p:cNvCxnSpPr>
              <a:cxnSpLocks noChangeShapeType="1"/>
            </p:cNvCxnSpPr>
            <p:nvPr/>
          </p:nvCxnSpPr>
          <p:spPr bwMode="auto">
            <a:xfrm flipH="1">
              <a:off x="1905000" y="3816350"/>
              <a:ext cx="1639888" cy="14525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Straight Arrow Connector 57"/>
            <p:cNvCxnSpPr>
              <a:cxnSpLocks noChangeShapeType="1"/>
            </p:cNvCxnSpPr>
            <p:nvPr/>
          </p:nvCxnSpPr>
          <p:spPr bwMode="auto">
            <a:xfrm>
              <a:off x="2327275" y="3860800"/>
              <a:ext cx="53975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Arrow Connector 59"/>
            <p:cNvCxnSpPr>
              <a:cxnSpLocks noChangeShapeType="1"/>
              <a:stCxn id="146" idx="4"/>
            </p:cNvCxnSpPr>
            <p:nvPr/>
          </p:nvCxnSpPr>
          <p:spPr bwMode="auto">
            <a:xfrm>
              <a:off x="2327275" y="3829050"/>
              <a:ext cx="170180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Arrow Connector 61"/>
            <p:cNvCxnSpPr>
              <a:cxnSpLocks noChangeShapeType="1"/>
              <a:stCxn id="144" idx="4"/>
              <a:endCxn id="136" idx="0"/>
            </p:cNvCxnSpPr>
            <p:nvPr/>
          </p:nvCxnSpPr>
          <p:spPr bwMode="auto">
            <a:xfrm>
              <a:off x="3613150" y="3817938"/>
              <a:ext cx="577850" cy="13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Straight Arrow Connector 64"/>
            <p:cNvCxnSpPr>
              <a:cxnSpLocks noChangeShapeType="1"/>
            </p:cNvCxnSpPr>
            <p:nvPr/>
          </p:nvCxnSpPr>
          <p:spPr bwMode="auto">
            <a:xfrm flipH="1">
              <a:off x="3048000" y="3817938"/>
              <a:ext cx="525463" cy="14335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Arrow Connector 66"/>
            <p:cNvCxnSpPr>
              <a:cxnSpLocks noChangeShapeType="1"/>
              <a:stCxn id="142" idx="4"/>
            </p:cNvCxnSpPr>
            <p:nvPr/>
          </p:nvCxnSpPr>
          <p:spPr bwMode="auto">
            <a:xfrm flipH="1">
              <a:off x="465138" y="5589588"/>
              <a:ext cx="15875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Arrow Connector 67"/>
            <p:cNvCxnSpPr>
              <a:cxnSpLocks noChangeShapeType="1"/>
            </p:cNvCxnSpPr>
            <p:nvPr/>
          </p:nvCxnSpPr>
          <p:spPr bwMode="auto">
            <a:xfrm flipH="1">
              <a:off x="1738313" y="5589588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Arrow Connector 68"/>
            <p:cNvCxnSpPr>
              <a:cxnSpLocks noChangeShapeType="1"/>
            </p:cNvCxnSpPr>
            <p:nvPr/>
          </p:nvCxnSpPr>
          <p:spPr bwMode="auto">
            <a:xfrm flipH="1">
              <a:off x="28956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41910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Straight Arrow Connector 70"/>
            <p:cNvCxnSpPr>
              <a:cxnSpLocks noChangeShapeType="1"/>
            </p:cNvCxnSpPr>
            <p:nvPr/>
          </p:nvCxnSpPr>
          <p:spPr bwMode="auto">
            <a:xfrm flipH="1">
              <a:off x="1066800" y="3227388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2347913" y="3287713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3581400" y="325596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TextBox 75"/>
            <p:cNvSpPr txBox="1">
              <a:spLocks noChangeArrowheads="1"/>
            </p:cNvSpPr>
            <p:nvPr/>
          </p:nvSpPr>
          <p:spPr bwMode="auto">
            <a:xfrm>
              <a:off x="517525" y="39909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5" name="TextBox 76"/>
            <p:cNvSpPr txBox="1">
              <a:spLocks noChangeArrowheads="1"/>
            </p:cNvSpPr>
            <p:nvPr/>
          </p:nvSpPr>
          <p:spPr bwMode="auto">
            <a:xfrm>
              <a:off x="2193925" y="39735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6" name="TextBox 77"/>
            <p:cNvSpPr txBox="1">
              <a:spLocks noChangeArrowheads="1"/>
            </p:cNvSpPr>
            <p:nvPr/>
          </p:nvSpPr>
          <p:spPr bwMode="auto">
            <a:xfrm>
              <a:off x="990600" y="4143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7" name="TextBox 78"/>
            <p:cNvSpPr txBox="1">
              <a:spLocks noChangeArrowheads="1"/>
            </p:cNvSpPr>
            <p:nvPr/>
          </p:nvSpPr>
          <p:spPr bwMode="auto">
            <a:xfrm>
              <a:off x="1355725" y="35163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8" name="TextBox 79"/>
            <p:cNvSpPr txBox="1">
              <a:spLocks noChangeArrowheads="1"/>
            </p:cNvSpPr>
            <p:nvPr/>
          </p:nvSpPr>
          <p:spPr bwMode="auto">
            <a:xfrm>
              <a:off x="3344863" y="4092575"/>
              <a:ext cx="3984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9" name="TextBox 80"/>
            <p:cNvSpPr txBox="1">
              <a:spLocks noChangeArrowheads="1"/>
            </p:cNvSpPr>
            <p:nvPr/>
          </p:nvSpPr>
          <p:spPr bwMode="auto">
            <a:xfrm>
              <a:off x="3641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0" name="TextBox 81"/>
            <p:cNvSpPr txBox="1">
              <a:spLocks noChangeArrowheads="1"/>
            </p:cNvSpPr>
            <p:nvPr/>
          </p:nvSpPr>
          <p:spPr bwMode="auto">
            <a:xfrm>
              <a:off x="3128963" y="4016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1" name="TextBox 82"/>
            <p:cNvSpPr txBox="1">
              <a:spLocks noChangeArrowheads="1"/>
            </p:cNvSpPr>
            <p:nvPr/>
          </p:nvSpPr>
          <p:spPr bwMode="auto">
            <a:xfrm>
              <a:off x="3108325" y="36687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9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2" name="TextBox 83"/>
            <p:cNvSpPr txBox="1">
              <a:spLocks noChangeArrowheads="1"/>
            </p:cNvSpPr>
            <p:nvPr/>
          </p:nvSpPr>
          <p:spPr bwMode="auto">
            <a:xfrm>
              <a:off x="1143000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3" name="TextBox 84"/>
            <p:cNvSpPr txBox="1">
              <a:spLocks noChangeArrowheads="1"/>
            </p:cNvSpPr>
            <p:nvPr/>
          </p:nvSpPr>
          <p:spPr bwMode="auto">
            <a:xfrm>
              <a:off x="18891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7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4" name="TextBox 85"/>
            <p:cNvSpPr txBox="1">
              <a:spLocks noChangeArrowheads="1"/>
            </p:cNvSpPr>
            <p:nvPr/>
          </p:nvSpPr>
          <p:spPr bwMode="auto">
            <a:xfrm>
              <a:off x="1889125" y="4168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5" name="TextBox 86"/>
            <p:cNvSpPr txBox="1">
              <a:spLocks noChangeArrowheads="1"/>
            </p:cNvSpPr>
            <p:nvPr/>
          </p:nvSpPr>
          <p:spPr bwMode="auto">
            <a:xfrm>
              <a:off x="2498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400800" y="2530478"/>
            <a:ext cx="4046538" cy="2574925"/>
            <a:chOff x="304800" y="3227388"/>
            <a:chExt cx="4046538" cy="2574925"/>
          </a:xfrm>
        </p:grpSpPr>
        <p:grpSp>
          <p:nvGrpSpPr>
            <p:cNvPr id="151" name="Group 133"/>
            <p:cNvGrpSpPr>
              <a:grpSpLocks/>
            </p:cNvGrpSpPr>
            <p:nvPr/>
          </p:nvGrpSpPr>
          <p:grpSpPr bwMode="auto">
            <a:xfrm>
              <a:off x="914400" y="3440113"/>
              <a:ext cx="338138" cy="369887"/>
              <a:chOff x="807" y="1335"/>
              <a:chExt cx="201" cy="201"/>
            </a:xfrm>
          </p:grpSpPr>
          <p:sp>
            <p:nvSpPr>
              <p:cNvPr id="201" name="Oval 134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2" name="Text Box 135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152" name="Group 136"/>
            <p:cNvGrpSpPr>
              <a:grpSpLocks/>
            </p:cNvGrpSpPr>
            <p:nvPr/>
          </p:nvGrpSpPr>
          <p:grpSpPr bwMode="auto">
            <a:xfrm>
              <a:off x="2152650" y="3457575"/>
              <a:ext cx="336550" cy="371475"/>
              <a:chOff x="807" y="1335"/>
              <a:chExt cx="201" cy="201"/>
            </a:xfrm>
          </p:grpSpPr>
          <p:sp>
            <p:nvSpPr>
              <p:cNvPr id="199" name="Oval 137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0" name="Text Box 138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153" name="Group 139"/>
            <p:cNvGrpSpPr>
              <a:grpSpLocks/>
            </p:cNvGrpSpPr>
            <p:nvPr/>
          </p:nvGrpSpPr>
          <p:grpSpPr bwMode="auto">
            <a:xfrm>
              <a:off x="3436938" y="3446463"/>
              <a:ext cx="336550" cy="371475"/>
              <a:chOff x="807" y="1335"/>
              <a:chExt cx="201" cy="201"/>
            </a:xfrm>
          </p:grpSpPr>
          <p:sp>
            <p:nvSpPr>
              <p:cNvPr id="197" name="Oval 140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8" name="Text Box 141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3</a:t>
                </a:r>
              </a:p>
            </p:txBody>
          </p:sp>
        </p:grpSp>
        <p:grpSp>
          <p:nvGrpSpPr>
            <p:cNvPr id="154" name="Group 142"/>
            <p:cNvGrpSpPr>
              <a:grpSpLocks/>
            </p:cNvGrpSpPr>
            <p:nvPr/>
          </p:nvGrpSpPr>
          <p:grpSpPr bwMode="auto">
            <a:xfrm>
              <a:off x="304800" y="5218113"/>
              <a:ext cx="336550" cy="371475"/>
              <a:chOff x="807" y="1335"/>
              <a:chExt cx="201" cy="201"/>
            </a:xfrm>
          </p:grpSpPr>
          <p:sp>
            <p:nvSpPr>
              <p:cNvPr id="195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6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4</a:t>
                </a:r>
              </a:p>
            </p:txBody>
          </p:sp>
        </p:grpSp>
        <p:grpSp>
          <p:nvGrpSpPr>
            <p:cNvPr id="155" name="Group 142"/>
            <p:cNvGrpSpPr>
              <a:grpSpLocks/>
            </p:cNvGrpSpPr>
            <p:nvPr/>
          </p:nvGrpSpPr>
          <p:grpSpPr bwMode="auto">
            <a:xfrm>
              <a:off x="1600200" y="5194300"/>
              <a:ext cx="336550" cy="371475"/>
              <a:chOff x="807" y="1335"/>
              <a:chExt cx="201" cy="201"/>
            </a:xfrm>
          </p:grpSpPr>
          <p:sp>
            <p:nvSpPr>
              <p:cNvPr id="193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4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5</a:t>
                </a:r>
              </a:p>
            </p:txBody>
          </p:sp>
        </p:grpSp>
        <p:grpSp>
          <p:nvGrpSpPr>
            <p:cNvPr id="156" name="Group 142"/>
            <p:cNvGrpSpPr>
              <a:grpSpLocks/>
            </p:cNvGrpSpPr>
            <p:nvPr/>
          </p:nvGrpSpPr>
          <p:grpSpPr bwMode="auto">
            <a:xfrm>
              <a:off x="2765425" y="5202238"/>
              <a:ext cx="336550" cy="371475"/>
              <a:chOff x="807" y="1335"/>
              <a:chExt cx="201" cy="201"/>
            </a:xfrm>
          </p:grpSpPr>
          <p:sp>
            <p:nvSpPr>
              <p:cNvPr id="191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2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6</a:t>
                </a:r>
              </a:p>
            </p:txBody>
          </p:sp>
        </p:grpSp>
        <p:grpSp>
          <p:nvGrpSpPr>
            <p:cNvPr id="157" name="Group 142"/>
            <p:cNvGrpSpPr>
              <a:grpSpLocks/>
            </p:cNvGrpSpPr>
            <p:nvPr/>
          </p:nvGrpSpPr>
          <p:grpSpPr bwMode="auto">
            <a:xfrm>
              <a:off x="4014788" y="5184775"/>
              <a:ext cx="336550" cy="371475"/>
              <a:chOff x="807" y="1335"/>
              <a:chExt cx="201" cy="201"/>
            </a:xfrm>
          </p:grpSpPr>
          <p:sp>
            <p:nvSpPr>
              <p:cNvPr id="189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0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7</a:t>
                </a:r>
              </a:p>
            </p:txBody>
          </p:sp>
        </p:grpSp>
        <p:cxnSp>
          <p:nvCxnSpPr>
            <p:cNvPr id="158" name="Straight Arrow Connector 38"/>
            <p:cNvCxnSpPr>
              <a:cxnSpLocks noChangeShapeType="1"/>
              <a:stCxn id="197" idx="3"/>
              <a:endCxn id="195" idx="6"/>
            </p:cNvCxnSpPr>
            <p:nvPr/>
          </p:nvCxnSpPr>
          <p:spPr bwMode="auto">
            <a:xfrm flipH="1">
              <a:off x="641350" y="3767138"/>
              <a:ext cx="2859088" cy="16462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40"/>
            <p:cNvCxnSpPr>
              <a:cxnSpLocks noChangeShapeType="1"/>
              <a:stCxn id="200" idx="2"/>
              <a:endCxn id="195" idx="7"/>
            </p:cNvCxnSpPr>
            <p:nvPr/>
          </p:nvCxnSpPr>
          <p:spPr bwMode="auto">
            <a:xfrm flipH="1">
              <a:off x="593725" y="3822700"/>
              <a:ext cx="1719263" cy="14652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Arrow Connector 42"/>
            <p:cNvCxnSpPr>
              <a:cxnSpLocks noChangeShapeType="1"/>
              <a:endCxn id="196" idx="0"/>
            </p:cNvCxnSpPr>
            <p:nvPr/>
          </p:nvCxnSpPr>
          <p:spPr bwMode="auto">
            <a:xfrm flipH="1">
              <a:off x="465138" y="3860800"/>
              <a:ext cx="511175" cy="1357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Arrow Connector 44"/>
            <p:cNvCxnSpPr>
              <a:cxnSpLocks noChangeShapeType="1"/>
              <a:stCxn id="201" idx="4"/>
            </p:cNvCxnSpPr>
            <p:nvPr/>
          </p:nvCxnSpPr>
          <p:spPr bwMode="auto">
            <a:xfrm>
              <a:off x="1090613" y="3810000"/>
              <a:ext cx="509587" cy="14589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Straight Arrow Connector 46"/>
            <p:cNvCxnSpPr>
              <a:cxnSpLocks noChangeShapeType="1"/>
              <a:stCxn id="201" idx="5"/>
              <a:endCxn id="191" idx="2"/>
            </p:cNvCxnSpPr>
            <p:nvPr/>
          </p:nvCxnSpPr>
          <p:spPr bwMode="auto">
            <a:xfrm>
              <a:off x="1204913" y="3759200"/>
              <a:ext cx="1576387" cy="1638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Straight Arrow Connector 48"/>
            <p:cNvCxnSpPr>
              <a:cxnSpLocks noChangeShapeType="1"/>
              <a:stCxn id="201" idx="6"/>
              <a:endCxn id="189" idx="2"/>
            </p:cNvCxnSpPr>
            <p:nvPr/>
          </p:nvCxnSpPr>
          <p:spPr bwMode="auto">
            <a:xfrm>
              <a:off x="1252538" y="3633788"/>
              <a:ext cx="2776537" cy="1746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Arrow Connector 53"/>
            <p:cNvCxnSpPr>
              <a:cxnSpLocks noChangeShapeType="1"/>
              <a:stCxn id="199" idx="4"/>
              <a:endCxn id="194" idx="0"/>
            </p:cNvCxnSpPr>
            <p:nvPr/>
          </p:nvCxnSpPr>
          <p:spPr bwMode="auto">
            <a:xfrm flipH="1">
              <a:off x="1760538" y="3829050"/>
              <a:ext cx="566737" cy="1365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55"/>
            <p:cNvCxnSpPr>
              <a:cxnSpLocks noChangeShapeType="1"/>
            </p:cNvCxnSpPr>
            <p:nvPr/>
          </p:nvCxnSpPr>
          <p:spPr bwMode="auto">
            <a:xfrm flipH="1">
              <a:off x="1905000" y="3816350"/>
              <a:ext cx="1639888" cy="14525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Arrow Connector 57"/>
            <p:cNvCxnSpPr>
              <a:cxnSpLocks noChangeShapeType="1"/>
            </p:cNvCxnSpPr>
            <p:nvPr/>
          </p:nvCxnSpPr>
          <p:spPr bwMode="auto">
            <a:xfrm>
              <a:off x="2327275" y="3860800"/>
              <a:ext cx="53975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Straight Arrow Connector 59"/>
            <p:cNvCxnSpPr>
              <a:cxnSpLocks noChangeShapeType="1"/>
              <a:stCxn id="199" idx="4"/>
            </p:cNvCxnSpPr>
            <p:nvPr/>
          </p:nvCxnSpPr>
          <p:spPr bwMode="auto">
            <a:xfrm>
              <a:off x="2327275" y="3829050"/>
              <a:ext cx="170180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Arrow Connector 61"/>
            <p:cNvCxnSpPr>
              <a:cxnSpLocks noChangeShapeType="1"/>
              <a:stCxn id="197" idx="4"/>
              <a:endCxn id="189" idx="0"/>
            </p:cNvCxnSpPr>
            <p:nvPr/>
          </p:nvCxnSpPr>
          <p:spPr bwMode="auto">
            <a:xfrm>
              <a:off x="3613150" y="3817938"/>
              <a:ext cx="577850" cy="13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64"/>
            <p:cNvCxnSpPr>
              <a:cxnSpLocks noChangeShapeType="1"/>
            </p:cNvCxnSpPr>
            <p:nvPr/>
          </p:nvCxnSpPr>
          <p:spPr bwMode="auto">
            <a:xfrm flipH="1">
              <a:off x="3048000" y="3817938"/>
              <a:ext cx="525463" cy="14335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66"/>
            <p:cNvCxnSpPr>
              <a:cxnSpLocks noChangeShapeType="1"/>
              <a:stCxn id="195" idx="4"/>
            </p:cNvCxnSpPr>
            <p:nvPr/>
          </p:nvCxnSpPr>
          <p:spPr bwMode="auto">
            <a:xfrm flipH="1">
              <a:off x="465138" y="5589588"/>
              <a:ext cx="15875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Arrow Connector 67"/>
            <p:cNvCxnSpPr>
              <a:cxnSpLocks noChangeShapeType="1"/>
            </p:cNvCxnSpPr>
            <p:nvPr/>
          </p:nvCxnSpPr>
          <p:spPr bwMode="auto">
            <a:xfrm flipH="1">
              <a:off x="1738313" y="5589588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Straight Arrow Connector 68"/>
            <p:cNvCxnSpPr>
              <a:cxnSpLocks noChangeShapeType="1"/>
            </p:cNvCxnSpPr>
            <p:nvPr/>
          </p:nvCxnSpPr>
          <p:spPr bwMode="auto">
            <a:xfrm flipH="1">
              <a:off x="28956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41910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Straight Arrow Connector 70"/>
            <p:cNvCxnSpPr>
              <a:cxnSpLocks noChangeShapeType="1"/>
            </p:cNvCxnSpPr>
            <p:nvPr/>
          </p:nvCxnSpPr>
          <p:spPr bwMode="auto">
            <a:xfrm flipH="1">
              <a:off x="1066800" y="3227388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2347913" y="3287713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3581400" y="325596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7" name="TextBox 75"/>
            <p:cNvSpPr txBox="1">
              <a:spLocks noChangeArrowheads="1"/>
            </p:cNvSpPr>
            <p:nvPr/>
          </p:nvSpPr>
          <p:spPr bwMode="auto">
            <a:xfrm>
              <a:off x="517525" y="39909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8" name="TextBox 76"/>
            <p:cNvSpPr txBox="1">
              <a:spLocks noChangeArrowheads="1"/>
            </p:cNvSpPr>
            <p:nvPr/>
          </p:nvSpPr>
          <p:spPr bwMode="auto">
            <a:xfrm>
              <a:off x="2193925" y="39735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9" name="TextBox 77"/>
            <p:cNvSpPr txBox="1">
              <a:spLocks noChangeArrowheads="1"/>
            </p:cNvSpPr>
            <p:nvPr/>
          </p:nvSpPr>
          <p:spPr bwMode="auto">
            <a:xfrm>
              <a:off x="990600" y="4143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0" name="TextBox 78"/>
            <p:cNvSpPr txBox="1">
              <a:spLocks noChangeArrowheads="1"/>
            </p:cNvSpPr>
            <p:nvPr/>
          </p:nvSpPr>
          <p:spPr bwMode="auto">
            <a:xfrm>
              <a:off x="1355725" y="35163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1" name="TextBox 79"/>
            <p:cNvSpPr txBox="1">
              <a:spLocks noChangeArrowheads="1"/>
            </p:cNvSpPr>
            <p:nvPr/>
          </p:nvSpPr>
          <p:spPr bwMode="auto">
            <a:xfrm>
              <a:off x="3344863" y="4092575"/>
              <a:ext cx="3984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2" name="TextBox 80"/>
            <p:cNvSpPr txBox="1">
              <a:spLocks noChangeArrowheads="1"/>
            </p:cNvSpPr>
            <p:nvPr/>
          </p:nvSpPr>
          <p:spPr bwMode="auto">
            <a:xfrm>
              <a:off x="3641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3" name="TextBox 81"/>
            <p:cNvSpPr txBox="1">
              <a:spLocks noChangeArrowheads="1"/>
            </p:cNvSpPr>
            <p:nvPr/>
          </p:nvSpPr>
          <p:spPr bwMode="auto">
            <a:xfrm>
              <a:off x="3128963" y="4016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4" name="TextBox 82"/>
            <p:cNvSpPr txBox="1">
              <a:spLocks noChangeArrowheads="1"/>
            </p:cNvSpPr>
            <p:nvPr/>
          </p:nvSpPr>
          <p:spPr bwMode="auto">
            <a:xfrm>
              <a:off x="3108325" y="36687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9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5" name="TextBox 83"/>
            <p:cNvSpPr txBox="1">
              <a:spLocks noChangeArrowheads="1"/>
            </p:cNvSpPr>
            <p:nvPr/>
          </p:nvSpPr>
          <p:spPr bwMode="auto">
            <a:xfrm>
              <a:off x="1143000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6" name="TextBox 84"/>
            <p:cNvSpPr txBox="1">
              <a:spLocks noChangeArrowheads="1"/>
            </p:cNvSpPr>
            <p:nvPr/>
          </p:nvSpPr>
          <p:spPr bwMode="auto">
            <a:xfrm>
              <a:off x="18891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7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7" name="TextBox 85"/>
            <p:cNvSpPr txBox="1">
              <a:spLocks noChangeArrowheads="1"/>
            </p:cNvSpPr>
            <p:nvPr/>
          </p:nvSpPr>
          <p:spPr bwMode="auto">
            <a:xfrm>
              <a:off x="1889125" y="4168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8" name="TextBox 86"/>
            <p:cNvSpPr txBox="1">
              <a:spLocks noChangeArrowheads="1"/>
            </p:cNvSpPr>
            <p:nvPr/>
          </p:nvSpPr>
          <p:spPr bwMode="auto">
            <a:xfrm>
              <a:off x="2498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336111" y="352110"/>
            <a:ext cx="38936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latin typeface="+mn-lt"/>
                <a:ea typeface="新細明體" pitchFamily="18" charset="-120"/>
              </a:rPr>
              <a:t>Transportation Problem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3553" y="981075"/>
            <a:ext cx="43075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+mn-lt"/>
                <a:ea typeface="新細明體" pitchFamily="18" charset="-120"/>
              </a:rPr>
              <a:t>We wish to ship goods (</a:t>
            </a:r>
            <a:r>
              <a:rPr lang="en-US" altLang="zh-HK" sz="2000" dirty="0">
                <a:latin typeface="+mn-lt"/>
                <a:ea typeface="新細明體" pitchFamily="18" charset="-120"/>
              </a:rPr>
              <a:t>all identical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) from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3553" y="1311275"/>
            <a:ext cx="38920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+mn-lt"/>
                <a:ea typeface="新細明體" pitchFamily="18" charset="-120"/>
              </a:rPr>
              <a:t>          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m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warehouses to 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n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destinations.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04800" y="1884164"/>
            <a:ext cx="611806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2000" dirty="0">
                <a:latin typeface="+mn-lt"/>
                <a:ea typeface="新細明體" pitchFamily="18" charset="-120"/>
              </a:rPr>
              <a:t>Warehouse </a:t>
            </a:r>
            <a:r>
              <a:rPr lang="en-US" altLang="zh-TW" sz="2000" dirty="0" err="1">
                <a:latin typeface="+mn-lt"/>
                <a:ea typeface="新細明體" pitchFamily="18" charset="-120"/>
              </a:rPr>
              <a:t>i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has </a:t>
            </a:r>
            <a:r>
              <a:rPr lang="en-US" altLang="zh-TW" sz="2000" dirty="0" err="1">
                <a:latin typeface="+mn-lt"/>
                <a:ea typeface="新細明體" pitchFamily="18" charset="-120"/>
              </a:rPr>
              <a:t>s</a:t>
            </a:r>
            <a:r>
              <a:rPr lang="en-US" altLang="zh-TW" sz="2000" baseline="-25000" dirty="0" err="1">
                <a:latin typeface="+mn-lt"/>
                <a:ea typeface="新細明體" pitchFamily="18" charset="-120"/>
              </a:rPr>
              <a:t>i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units available </a:t>
            </a:r>
            <a:r>
              <a:rPr lang="en-US" altLang="zh-TW" sz="2000" i="1" dirty="0" err="1">
                <a:latin typeface="+mn-lt"/>
                <a:ea typeface="新細明體" pitchFamily="18" charset="-120"/>
              </a:rPr>
              <a:t>i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= 1, …, 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m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 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2000" dirty="0">
                <a:latin typeface="+mn-lt"/>
                <a:ea typeface="新細明體" pitchFamily="18" charset="-120"/>
              </a:rPr>
              <a:t>destination 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j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has a demand of </a:t>
            </a:r>
            <a:r>
              <a:rPr lang="en-US" altLang="zh-TW" sz="2000" i="1" dirty="0" err="1">
                <a:latin typeface="+mn-lt"/>
                <a:ea typeface="新細明體" pitchFamily="18" charset="-120"/>
              </a:rPr>
              <a:t>d</a:t>
            </a:r>
            <a:r>
              <a:rPr lang="en-US" altLang="zh-TW" sz="2000" i="1" baseline="-25000" dirty="0" err="1">
                <a:latin typeface="+mn-lt"/>
                <a:ea typeface="新細明體" pitchFamily="18" charset="-120"/>
              </a:rPr>
              <a:t>j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, 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j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= 1, …,</a:t>
            </a:r>
            <a:r>
              <a:rPr lang="en-US" altLang="zh-TW" sz="2000" i="1" dirty="0">
                <a:latin typeface="+mn-lt"/>
                <a:ea typeface="新細明體" pitchFamily="18" charset="-120"/>
              </a:rPr>
              <a:t>n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zh-TW" sz="2000" dirty="0">
              <a:latin typeface="+mn-lt"/>
              <a:ea typeface="新細明體" pitchFamily="18" charset="-120"/>
            </a:endParaRPr>
          </a:p>
          <a:p>
            <a:pPr>
              <a:spcBef>
                <a:spcPct val="0"/>
              </a:spcBef>
              <a:buNone/>
            </a:pPr>
            <a:endParaRPr lang="en-US" altLang="zh-TW" sz="2000" dirty="0">
              <a:latin typeface="+mn-lt"/>
              <a:ea typeface="新細明體" pitchFamily="18" charset="-12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TW" sz="2000" dirty="0">
                <a:latin typeface="+mn-lt"/>
                <a:ea typeface="新細明體" pitchFamily="18" charset="-120"/>
              </a:rPr>
              <a:t>Unit shipping cost from warehouse </a:t>
            </a:r>
            <a:r>
              <a:rPr lang="en-US" altLang="zh-TW" sz="2000" dirty="0" err="1">
                <a:latin typeface="+mn-lt"/>
                <a:ea typeface="新細明體" pitchFamily="18" charset="-120"/>
              </a:rPr>
              <a:t>i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to destination j is </a:t>
            </a:r>
            <a:r>
              <a:rPr lang="en-US" altLang="zh-TW" sz="2000" i="1" dirty="0" err="1">
                <a:latin typeface="+mn-lt"/>
                <a:ea typeface="新細明體" pitchFamily="18" charset="-120"/>
              </a:rPr>
              <a:t>c</a:t>
            </a:r>
            <a:r>
              <a:rPr lang="en-US" altLang="zh-TW" sz="2000" i="1" baseline="-25000" dirty="0" err="1">
                <a:latin typeface="+mn-lt"/>
                <a:ea typeface="新細明體" pitchFamily="18" charset="-120"/>
              </a:rPr>
              <a:t>ij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 dirty="0">
              <a:latin typeface="+mn-lt"/>
              <a:ea typeface="新細明體" pitchFamily="18" charset="-12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067053" y="2054225"/>
            <a:ext cx="64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000">
                <a:latin typeface="+mn-lt"/>
                <a:ea typeface="新細明體" pitchFamily="18" charset="-12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894AF1-5CE3-4D77-AA16-4B3B994C5ECA}"/>
              </a:ext>
            </a:extLst>
          </p:cNvPr>
          <p:cNvGrpSpPr/>
          <p:nvPr/>
        </p:nvGrpSpPr>
        <p:grpSpPr>
          <a:xfrm>
            <a:off x="6599078" y="1285080"/>
            <a:ext cx="5156665" cy="1304727"/>
            <a:chOff x="6705600" y="990600"/>
            <a:chExt cx="5156665" cy="1304727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6705600" y="990600"/>
              <a:ext cx="11958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2000" u="sng">
                  <a:latin typeface="+mn-lt"/>
                  <a:ea typeface="新細明體" pitchFamily="18" charset="-120"/>
                </a:rPr>
                <a:t>warehouse</a:t>
              </a:r>
              <a:r>
                <a:rPr lang="en-US" altLang="zh-TW" sz="2000" u="sng">
                  <a:latin typeface="+mn-lt"/>
                  <a:ea typeface="新細明體" pitchFamily="18" charset="-120"/>
                </a:rPr>
                <a:t>s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458200" y="990600"/>
              <a:ext cx="7261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u="sng">
                  <a:latin typeface="+mn-lt"/>
                  <a:ea typeface="新細明體" pitchFamily="18" charset="-120"/>
                </a:rPr>
                <a:t>Supply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9648822" y="990600"/>
              <a:ext cx="8383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u="sng">
                  <a:latin typeface="+mn-lt"/>
                  <a:ea typeface="新細明體" pitchFamily="18" charset="-120"/>
                </a:rPr>
                <a:t>Markets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0993437" y="990600"/>
              <a:ext cx="8688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u="sng" dirty="0">
                  <a:latin typeface="+mn-lt"/>
                  <a:ea typeface="新細明體" pitchFamily="18" charset="-120"/>
                </a:rPr>
                <a:t>Demand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705603" y="1304925"/>
              <a:ext cx="14443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San Francisco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8686797" y="1312863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350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9648825" y="1304925"/>
              <a:ext cx="10420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New York</a:t>
              </a: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11298234" y="1333500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325</a:t>
              </a:r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6705603" y="1630363"/>
              <a:ext cx="12746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Los Angeles</a:t>
              </a:r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8710610" y="1636716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600</a:t>
              </a:r>
            </a:p>
          </p:txBody>
        </p:sp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>
              <a:off x="9648822" y="1630363"/>
              <a:ext cx="8544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Chicago</a:t>
              </a:r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11298234" y="1657350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+mn-lt"/>
                  <a:ea typeface="新細明體" pitchFamily="18" charset="-120"/>
                </a:rPr>
                <a:t>300</a:t>
              </a: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9648822" y="1958975"/>
              <a:ext cx="6828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Austin</a:t>
              </a: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11298234" y="1987550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275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849305-1E0D-40B3-B900-8AF312C4B08F}"/>
              </a:ext>
            </a:extLst>
          </p:cNvPr>
          <p:cNvGrpSpPr/>
          <p:nvPr/>
        </p:nvGrpSpPr>
        <p:grpSpPr>
          <a:xfrm>
            <a:off x="6653638" y="2902936"/>
            <a:ext cx="4370642" cy="1349975"/>
            <a:chOff x="3603625" y="4941288"/>
            <a:chExt cx="4370642" cy="1349975"/>
          </a:xfrm>
        </p:grpSpPr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4604962" y="4941288"/>
              <a:ext cx="20774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u="sng" dirty="0">
                  <a:latin typeface="+mn-lt"/>
                  <a:ea typeface="新細明體" pitchFamily="18" charset="-120"/>
                </a:rPr>
                <a:t>Unit Shipping Costs</a:t>
              </a: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3603625" y="5318125"/>
              <a:ext cx="8926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+mn-lt"/>
                  <a:ea typeface="新細明體" pitchFamily="18" charset="-120"/>
                </a:rPr>
                <a:t>From/To</a:t>
              </a:r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5065713" y="5318125"/>
              <a:ext cx="3718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NY</a:t>
              </a:r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5962650" y="5305425"/>
              <a:ext cx="8544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Chicago</a:t>
              </a: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7291388" y="5318125"/>
              <a:ext cx="6828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Austin</a:t>
              </a:r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3800475" y="5635625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SF</a:t>
              </a:r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5065713" y="5648328"/>
              <a:ext cx="3206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2.5</a:t>
              </a: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6275388" y="5648328"/>
              <a:ext cx="3206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 dirty="0">
                  <a:latin typeface="+mn-lt"/>
                  <a:ea typeface="新細明體" pitchFamily="18" charset="-120"/>
                </a:rPr>
                <a:t>1.7</a:t>
              </a:r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7500938" y="5648328"/>
              <a:ext cx="3206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1.8</a:t>
              </a:r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3800475" y="5959475"/>
              <a:ext cx="3430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LA</a:t>
              </a:r>
            </a:p>
          </p:txBody>
        </p: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5080000" y="5986463"/>
              <a:ext cx="317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2000">
                  <a:latin typeface="+mn-lt"/>
                  <a:ea typeface="新細明體" pitchFamily="18" charset="-120"/>
                </a:rPr>
                <a:t>2.2</a:t>
              </a:r>
              <a:endParaRPr lang="en-US" altLang="zh-TW" sz="2000">
                <a:latin typeface="+mn-lt"/>
                <a:ea typeface="新細明體" pitchFamily="18" charset="-120"/>
              </a:endParaRPr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6275388" y="5972178"/>
              <a:ext cx="3206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1.8</a:t>
              </a:r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7500938" y="5972178"/>
              <a:ext cx="3206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+mn-lt"/>
                  <a:ea typeface="新細明體" pitchFamily="18" charset="-120"/>
                </a:rPr>
                <a:t>1.4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666904-5EB4-44E7-BFD7-1B041112FBDE}"/>
              </a:ext>
            </a:extLst>
          </p:cNvPr>
          <p:cNvGrpSpPr/>
          <p:nvPr/>
        </p:nvGrpSpPr>
        <p:grpSpPr>
          <a:xfrm>
            <a:off x="1734897" y="4505324"/>
            <a:ext cx="7107237" cy="2203447"/>
            <a:chOff x="-76200" y="3429003"/>
            <a:chExt cx="7107237" cy="2203447"/>
          </a:xfrm>
        </p:grpSpPr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2AD20F37-454C-4ABE-9AB1-C2205E64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7" y="3733800"/>
              <a:ext cx="687388" cy="5270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51367762-2EE2-4DC3-A3EE-C616617F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87" y="5105400"/>
              <a:ext cx="685800" cy="5270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B2305916-9120-4C4B-9EE5-AAF8D9C2A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587" y="3429003"/>
              <a:ext cx="603250" cy="3222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95" name="Oval 10">
              <a:extLst>
                <a:ext uri="{FF2B5EF4-FFF2-40B4-BE49-F238E27FC236}">
                  <a16:creationId xmlns:a16="http://schemas.microsoft.com/office/drawing/2014/main" id="{53B69D8D-41CA-4BDE-A0A3-00FDE2708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590" y="4267203"/>
              <a:ext cx="608013" cy="3222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96" name="Oval 11">
              <a:extLst>
                <a:ext uri="{FF2B5EF4-FFF2-40B4-BE49-F238E27FC236}">
                  <a16:creationId xmlns:a16="http://schemas.microsoft.com/office/drawing/2014/main" id="{3B0B2E57-0F35-44B1-B88F-A543B914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90" y="4953003"/>
              <a:ext cx="606425" cy="3270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grpSp>
          <p:nvGrpSpPr>
            <p:cNvPr id="97" name="Group 13">
              <a:extLst>
                <a:ext uri="{FF2B5EF4-FFF2-40B4-BE49-F238E27FC236}">
                  <a16:creationId xmlns:a16="http://schemas.microsoft.com/office/drawing/2014/main" id="{67295179-420C-4889-9D6A-DD5279A15E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2387" y="3962403"/>
              <a:ext cx="4286250" cy="512763"/>
              <a:chOff x="1341" y="2486"/>
              <a:chExt cx="2700" cy="323"/>
            </a:xfrm>
          </p:grpSpPr>
          <p:sp>
            <p:nvSpPr>
              <p:cNvPr id="141" name="Line 14">
                <a:extLst>
                  <a:ext uri="{FF2B5EF4-FFF2-40B4-BE49-F238E27FC236}">
                    <a16:creationId xmlns:a16="http://schemas.microsoft.com/office/drawing/2014/main" id="{7482C5E7-EBD6-497C-A88D-68E968E6D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" y="2486"/>
                <a:ext cx="2700" cy="2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2" name="Freeform 15">
                <a:extLst>
                  <a:ext uri="{FF2B5EF4-FFF2-40B4-BE49-F238E27FC236}">
                    <a16:creationId xmlns:a16="http://schemas.microsoft.com/office/drawing/2014/main" id="{E2C40151-0FEA-42D0-A667-82582913D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2730"/>
                <a:ext cx="93" cy="79"/>
              </a:xfrm>
              <a:custGeom>
                <a:avLst/>
                <a:gdLst>
                  <a:gd name="T0" fmla="*/ 0 w 93"/>
                  <a:gd name="T1" fmla="*/ 79 h 79"/>
                  <a:gd name="T2" fmla="*/ 93 w 93"/>
                  <a:gd name="T3" fmla="*/ 48 h 79"/>
                  <a:gd name="T4" fmla="*/ 11 w 93"/>
                  <a:gd name="T5" fmla="*/ 0 h 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3" h="79">
                    <a:moveTo>
                      <a:pt x="0" y="79"/>
                    </a:moveTo>
                    <a:lnTo>
                      <a:pt x="93" y="48"/>
                    </a:lnTo>
                    <a:lnTo>
                      <a:pt x="11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98" name="Group 16">
              <a:extLst>
                <a:ext uri="{FF2B5EF4-FFF2-40B4-BE49-F238E27FC236}">
                  <a16:creationId xmlns:a16="http://schemas.microsoft.com/office/drawing/2014/main" id="{283742FE-F1D3-43D5-9239-AB1AA025B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2390" y="4038603"/>
              <a:ext cx="4259263" cy="1095375"/>
              <a:chOff x="1333" y="2546"/>
              <a:chExt cx="2683" cy="690"/>
            </a:xfrm>
          </p:grpSpPr>
          <p:sp>
            <p:nvSpPr>
              <p:cNvPr id="139" name="Line 17">
                <a:extLst>
                  <a:ext uri="{FF2B5EF4-FFF2-40B4-BE49-F238E27FC236}">
                    <a16:creationId xmlns:a16="http://schemas.microsoft.com/office/drawing/2014/main" id="{1F8286C1-8692-459D-ABA2-F2C145080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3" y="2546"/>
                <a:ext cx="2683" cy="6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C80C8259-423E-4484-9A9D-254665954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0" y="3162"/>
                <a:ext cx="96" cy="74"/>
              </a:xfrm>
              <a:custGeom>
                <a:avLst/>
                <a:gdLst>
                  <a:gd name="T0" fmla="*/ 0 w 96"/>
                  <a:gd name="T1" fmla="*/ 74 h 74"/>
                  <a:gd name="T2" fmla="*/ 96 w 96"/>
                  <a:gd name="T3" fmla="*/ 58 h 74"/>
                  <a:gd name="T4" fmla="*/ 25 w 96"/>
                  <a:gd name="T5" fmla="*/ 0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74">
                    <a:moveTo>
                      <a:pt x="0" y="74"/>
                    </a:moveTo>
                    <a:lnTo>
                      <a:pt x="96" y="58"/>
                    </a:lnTo>
                    <a:lnTo>
                      <a:pt x="2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99" name="Group 22">
              <a:extLst>
                <a:ext uri="{FF2B5EF4-FFF2-40B4-BE49-F238E27FC236}">
                  <a16:creationId xmlns:a16="http://schemas.microsoft.com/office/drawing/2014/main" id="{0BC9690E-478C-4731-8E29-C6CDB64BF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6187" y="3581403"/>
              <a:ext cx="4298950" cy="277813"/>
              <a:chOff x="1297" y="2245"/>
              <a:chExt cx="2708" cy="175"/>
            </a:xfrm>
          </p:grpSpPr>
          <p:sp>
            <p:nvSpPr>
              <p:cNvPr id="137" name="Line 23">
                <a:extLst>
                  <a:ext uri="{FF2B5EF4-FFF2-40B4-BE49-F238E27FC236}">
                    <a16:creationId xmlns:a16="http://schemas.microsoft.com/office/drawing/2014/main" id="{13CDB515-53B3-49B5-9E6D-5889565E5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7" y="2279"/>
                <a:ext cx="2708" cy="1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8" name="Freeform 24">
                <a:extLst>
                  <a:ext uri="{FF2B5EF4-FFF2-40B4-BE49-F238E27FC236}">
                    <a16:creationId xmlns:a16="http://schemas.microsoft.com/office/drawing/2014/main" id="{26D55218-59FC-4ADF-B8DA-B47AD0160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5" y="2245"/>
                <a:ext cx="90" cy="79"/>
              </a:xfrm>
              <a:custGeom>
                <a:avLst/>
                <a:gdLst>
                  <a:gd name="T0" fmla="*/ 5 w 90"/>
                  <a:gd name="T1" fmla="*/ 79 h 79"/>
                  <a:gd name="T2" fmla="*/ 90 w 90"/>
                  <a:gd name="T3" fmla="*/ 34 h 79"/>
                  <a:gd name="T4" fmla="*/ 0 w 90"/>
                  <a:gd name="T5" fmla="*/ 0 h 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0" h="79">
                    <a:moveTo>
                      <a:pt x="5" y="79"/>
                    </a:moveTo>
                    <a:lnTo>
                      <a:pt x="90" y="3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100" name="Group 28">
              <a:extLst>
                <a:ext uri="{FF2B5EF4-FFF2-40B4-BE49-F238E27FC236}">
                  <a16:creationId xmlns:a16="http://schemas.microsoft.com/office/drawing/2014/main" id="{E5782568-C41E-4504-AB6A-343D1D599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2387" y="4495803"/>
              <a:ext cx="4298950" cy="841375"/>
              <a:chOff x="1341" y="2816"/>
              <a:chExt cx="2708" cy="530"/>
            </a:xfrm>
          </p:grpSpPr>
          <p:sp>
            <p:nvSpPr>
              <p:cNvPr id="135" name="Line 29">
                <a:extLst>
                  <a:ext uri="{FF2B5EF4-FFF2-40B4-BE49-F238E27FC236}">
                    <a16:creationId xmlns:a16="http://schemas.microsoft.com/office/drawing/2014/main" id="{297436A1-5826-44BF-A54F-3096C6871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1" y="2838"/>
                <a:ext cx="2708" cy="5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6" name="Freeform 30">
                <a:extLst>
                  <a:ext uri="{FF2B5EF4-FFF2-40B4-BE49-F238E27FC236}">
                    <a16:creationId xmlns:a16="http://schemas.microsoft.com/office/drawing/2014/main" id="{3B890E07-492B-425C-8F04-955E42250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2816"/>
                <a:ext cx="96" cy="79"/>
              </a:xfrm>
              <a:custGeom>
                <a:avLst/>
                <a:gdLst>
                  <a:gd name="T0" fmla="*/ 22 w 96"/>
                  <a:gd name="T1" fmla="*/ 79 h 79"/>
                  <a:gd name="T2" fmla="*/ 96 w 96"/>
                  <a:gd name="T3" fmla="*/ 22 h 79"/>
                  <a:gd name="T4" fmla="*/ 0 w 96"/>
                  <a:gd name="T5" fmla="*/ 0 h 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79">
                    <a:moveTo>
                      <a:pt x="22" y="79"/>
                    </a:moveTo>
                    <a:lnTo>
                      <a:pt x="96" y="2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101" name="Group 31">
              <a:extLst>
                <a:ext uri="{FF2B5EF4-FFF2-40B4-BE49-F238E27FC236}">
                  <a16:creationId xmlns:a16="http://schemas.microsoft.com/office/drawing/2014/main" id="{058599A3-3D24-4027-99FF-FA78D333A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6190" y="5181603"/>
              <a:ext cx="4341813" cy="231775"/>
              <a:chOff x="1314" y="3260"/>
              <a:chExt cx="2735" cy="146"/>
            </a:xfrm>
          </p:grpSpPr>
          <p:sp>
            <p:nvSpPr>
              <p:cNvPr id="133" name="Line 32">
                <a:extLst>
                  <a:ext uri="{FF2B5EF4-FFF2-40B4-BE49-F238E27FC236}">
                    <a16:creationId xmlns:a16="http://schemas.microsoft.com/office/drawing/2014/main" id="{F3E92CB5-651D-426A-B274-07503FA73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4" y="3294"/>
                <a:ext cx="2735" cy="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4" name="Freeform 33">
                <a:extLst>
                  <a:ext uri="{FF2B5EF4-FFF2-40B4-BE49-F238E27FC236}">
                    <a16:creationId xmlns:a16="http://schemas.microsoft.com/office/drawing/2014/main" id="{EA61AD54-1317-41B0-AA68-0C3BC53D0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9" y="3260"/>
                <a:ext cx="90" cy="79"/>
              </a:xfrm>
              <a:custGeom>
                <a:avLst/>
                <a:gdLst>
                  <a:gd name="T0" fmla="*/ 5 w 90"/>
                  <a:gd name="T1" fmla="*/ 79 h 79"/>
                  <a:gd name="T2" fmla="*/ 90 w 90"/>
                  <a:gd name="T3" fmla="*/ 34 h 79"/>
                  <a:gd name="T4" fmla="*/ 0 w 90"/>
                  <a:gd name="T5" fmla="*/ 0 h 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0" h="79">
                    <a:moveTo>
                      <a:pt x="5" y="79"/>
                    </a:moveTo>
                    <a:lnTo>
                      <a:pt x="90" y="3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102" name="Rectangle 37">
              <a:extLst>
                <a:ext uri="{FF2B5EF4-FFF2-40B4-BE49-F238E27FC236}">
                  <a16:creationId xmlns:a16="http://schemas.microsoft.com/office/drawing/2014/main" id="{B46DA61B-B230-4353-9374-98B6763B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5" y="3817938"/>
              <a:ext cx="6032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03" name="Rectangle 38">
              <a:extLst>
                <a:ext uri="{FF2B5EF4-FFF2-40B4-BE49-F238E27FC236}">
                  <a16:creationId xmlns:a16="http://schemas.microsoft.com/office/drawing/2014/main" id="{0BFB2A57-EF62-4B47-8A91-6F345102F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153" y="3878266"/>
              <a:ext cx="2254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+mn-lt"/>
                  <a:ea typeface="新細明體" pitchFamily="18" charset="-120"/>
                </a:rPr>
                <a:t>SF</a:t>
              </a:r>
            </a:p>
          </p:txBody>
        </p:sp>
        <p:sp>
          <p:nvSpPr>
            <p:cNvPr id="104" name="Rectangle 39">
              <a:extLst>
                <a:ext uri="{FF2B5EF4-FFF2-40B4-BE49-F238E27FC236}">
                  <a16:creationId xmlns:a16="http://schemas.microsoft.com/office/drawing/2014/main" id="{417D6736-78ED-494C-8F36-C3F0A1A1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87" y="5167313"/>
              <a:ext cx="630238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7CF34A2C-F445-4032-937A-808F9854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753" y="5229228"/>
              <a:ext cx="2698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+mn-lt"/>
                  <a:ea typeface="新細明體" pitchFamily="18" charset="-120"/>
                </a:rPr>
                <a:t>LA</a:t>
              </a:r>
            </a:p>
          </p:txBody>
        </p:sp>
        <p:sp>
          <p:nvSpPr>
            <p:cNvPr id="106" name="Rectangle 41">
              <a:extLst>
                <a:ext uri="{FF2B5EF4-FFF2-40B4-BE49-F238E27FC236}">
                  <a16:creationId xmlns:a16="http://schemas.microsoft.com/office/drawing/2014/main" id="{5AFF74F5-4AB9-4740-B37A-D7263FC32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875" y="3451225"/>
              <a:ext cx="7556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07" name="Rectangle 42">
              <a:extLst>
                <a:ext uri="{FF2B5EF4-FFF2-40B4-BE49-F238E27FC236}">
                  <a16:creationId xmlns:a16="http://schemas.microsoft.com/office/drawing/2014/main" id="{7FDB27B1-1BF1-44EA-AAE7-7A441200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987" y="3505203"/>
              <a:ext cx="2921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+mn-lt"/>
                  <a:ea typeface="新細明體" pitchFamily="18" charset="-120"/>
                </a:rPr>
                <a:t>NY</a:t>
              </a:r>
            </a:p>
          </p:txBody>
        </p:sp>
        <p:sp>
          <p:nvSpPr>
            <p:cNvPr id="108" name="Rectangle 43">
              <a:extLst>
                <a:ext uri="{FF2B5EF4-FFF2-40B4-BE49-F238E27FC236}">
                  <a16:creationId xmlns:a16="http://schemas.microsoft.com/office/drawing/2014/main" id="{3BA6E4C7-9B38-43D2-B362-E4B14D5B3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475" y="4219578"/>
              <a:ext cx="7239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09" name="Rectangle 44">
              <a:extLst>
                <a:ext uri="{FF2B5EF4-FFF2-40B4-BE49-F238E27FC236}">
                  <a16:creationId xmlns:a16="http://schemas.microsoft.com/office/drawing/2014/main" id="{F8E9284F-6B4D-42FA-A4CE-A02EE7E1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4281491"/>
              <a:ext cx="3492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+mn-lt"/>
                  <a:ea typeface="新細明體" pitchFamily="18" charset="-120"/>
                </a:rPr>
                <a:t>CHI</a:t>
              </a:r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0A7B1CCC-5BCA-400D-AC86-019657DD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175" y="4978400"/>
              <a:ext cx="7683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11" name="Rectangle 46">
              <a:extLst>
                <a:ext uri="{FF2B5EF4-FFF2-40B4-BE49-F238E27FC236}">
                  <a16:creationId xmlns:a16="http://schemas.microsoft.com/office/drawing/2014/main" id="{F6463E1E-7E65-4970-889A-1121CA45F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990" y="5013328"/>
              <a:ext cx="4048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latin typeface="+mn-lt"/>
                  <a:ea typeface="新細明體" pitchFamily="18" charset="-120"/>
                </a:rPr>
                <a:t>AUS</a:t>
              </a:r>
            </a:p>
          </p:txBody>
        </p:sp>
        <p:sp>
          <p:nvSpPr>
            <p:cNvPr id="112" name="Rectangle 49">
              <a:extLst>
                <a:ext uri="{FF2B5EF4-FFF2-40B4-BE49-F238E27FC236}">
                  <a16:creationId xmlns:a16="http://schemas.microsoft.com/office/drawing/2014/main" id="{96D215C8-953F-4458-AE34-7DC232520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200" y="3829053"/>
              <a:ext cx="7556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13" name="Rectangle 50">
              <a:extLst>
                <a:ext uri="{FF2B5EF4-FFF2-40B4-BE49-F238E27FC236}">
                  <a16:creationId xmlns:a16="http://schemas.microsoft.com/office/drawing/2014/main" id="{036AD3D1-5FA0-4DD3-A2FC-342C12D5A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5" y="3890966"/>
              <a:ext cx="3077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latin typeface="+mn-lt"/>
                  <a:ea typeface="新細明體" pitchFamily="18" charset="-120"/>
                </a:rPr>
                <a:t>350</a:t>
              </a:r>
            </a:p>
          </p:txBody>
        </p:sp>
        <p:sp>
          <p:nvSpPr>
            <p:cNvPr id="114" name="Rectangle 51">
              <a:extLst>
                <a:ext uri="{FF2B5EF4-FFF2-40B4-BE49-F238E27FC236}">
                  <a16:creationId xmlns:a16="http://schemas.microsoft.com/office/drawing/2014/main" id="{7EDF9B5D-E175-40E0-B0AA-AACDB020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3500" y="5167316"/>
              <a:ext cx="7556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15" name="Rectangle 52">
              <a:extLst>
                <a:ext uri="{FF2B5EF4-FFF2-40B4-BE49-F238E27FC236}">
                  <a16:creationId xmlns:a16="http://schemas.microsoft.com/office/drawing/2014/main" id="{C1307F82-A9C9-40CB-A575-FBEBBB46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5" y="5221291"/>
              <a:ext cx="3077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latin typeface="+mn-lt"/>
                  <a:ea typeface="新細明體" pitchFamily="18" charset="-120"/>
                </a:rPr>
                <a:t>600</a:t>
              </a:r>
            </a:p>
          </p:txBody>
        </p:sp>
        <p:sp>
          <p:nvSpPr>
            <p:cNvPr id="116" name="Rectangle 55">
              <a:extLst>
                <a:ext uri="{FF2B5EF4-FFF2-40B4-BE49-F238E27FC236}">
                  <a16:creationId xmlns:a16="http://schemas.microsoft.com/office/drawing/2014/main" id="{A1D215B7-9730-41DA-93E4-E859614DD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387" y="5029200"/>
              <a:ext cx="7556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8F594214-C316-4D23-A38F-64843E78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1275" y="5068891"/>
              <a:ext cx="3077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latin typeface="+mn-lt"/>
                  <a:ea typeface="新細明體" pitchFamily="18" charset="-120"/>
                </a:rPr>
                <a:t>275</a:t>
              </a:r>
            </a:p>
          </p:txBody>
        </p:sp>
        <p:sp>
          <p:nvSpPr>
            <p:cNvPr id="118" name="Rectangle 57">
              <a:extLst>
                <a:ext uri="{FF2B5EF4-FFF2-40B4-BE49-F238E27FC236}">
                  <a16:creationId xmlns:a16="http://schemas.microsoft.com/office/drawing/2014/main" id="{CE0C78E7-93CA-421A-9030-8E76275FF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387" y="4267203"/>
              <a:ext cx="7556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19" name="Rectangle 58">
              <a:extLst>
                <a:ext uri="{FF2B5EF4-FFF2-40B4-BE49-F238E27FC236}">
                  <a16:creationId xmlns:a16="http://schemas.microsoft.com/office/drawing/2014/main" id="{172B36E8-607C-49FF-8C7D-F8EDF37A7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1275" y="4311653"/>
              <a:ext cx="3077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latin typeface="+mn-lt"/>
                  <a:ea typeface="新細明體" pitchFamily="18" charset="-120"/>
                </a:rPr>
                <a:t>300</a:t>
              </a:r>
            </a:p>
          </p:txBody>
        </p:sp>
        <p:sp>
          <p:nvSpPr>
            <p:cNvPr id="120" name="Rectangle 59">
              <a:extLst>
                <a:ext uri="{FF2B5EF4-FFF2-40B4-BE49-F238E27FC236}">
                  <a16:creationId xmlns:a16="http://schemas.microsoft.com/office/drawing/2014/main" id="{46E75D39-0A3D-4779-93F4-29D64FF2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212" y="3462341"/>
              <a:ext cx="755650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1" name="Rectangle 60">
              <a:extLst>
                <a:ext uri="{FF2B5EF4-FFF2-40B4-BE49-F238E27FC236}">
                  <a16:creationId xmlns:a16="http://schemas.microsoft.com/office/drawing/2014/main" id="{C6C6B0EE-D892-46EC-82EB-74013C583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975" y="3514728"/>
              <a:ext cx="3077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600" dirty="0">
                  <a:latin typeface="+mn-lt"/>
                  <a:ea typeface="新細明體" pitchFamily="18" charset="-120"/>
                </a:rPr>
                <a:t>325</a:t>
              </a:r>
            </a:p>
          </p:txBody>
        </p:sp>
        <p:sp>
          <p:nvSpPr>
            <p:cNvPr id="122" name="Rectangle 61">
              <a:extLst>
                <a:ext uri="{FF2B5EF4-FFF2-40B4-BE49-F238E27FC236}">
                  <a16:creationId xmlns:a16="http://schemas.microsoft.com/office/drawing/2014/main" id="{752E5972-4064-4D66-A076-0B36D0F4A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475" y="3522663"/>
              <a:ext cx="671512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3" name="Rectangle 62">
              <a:extLst>
                <a:ext uri="{FF2B5EF4-FFF2-40B4-BE49-F238E27FC236}">
                  <a16:creationId xmlns:a16="http://schemas.microsoft.com/office/drawing/2014/main" id="{A3BD0776-D79C-4555-8B61-0B0A8952C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250" y="3533778"/>
              <a:ext cx="304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325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4" name="Rectangle 63">
              <a:extLst>
                <a:ext uri="{FF2B5EF4-FFF2-40B4-BE49-F238E27FC236}">
                  <a16:creationId xmlns:a16="http://schemas.microsoft.com/office/drawing/2014/main" id="{ACD1152D-B067-47FD-85E0-E4C28A5C1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175" y="3795716"/>
              <a:ext cx="633412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637E1D70-912F-4B7F-A685-4A8A0E4E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5" y="3816353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25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671867C5-1C0E-4AC6-8557-05400567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662" y="4876803"/>
              <a:ext cx="304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275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7" name="Rectangle 67">
              <a:extLst>
                <a:ext uri="{FF2B5EF4-FFF2-40B4-BE49-F238E27FC236}">
                  <a16:creationId xmlns:a16="http://schemas.microsoft.com/office/drawing/2014/main" id="{25A8A931-37D7-47C5-9152-F1659FC9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715" y="4197350"/>
              <a:ext cx="63341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8" name="Rectangle 71">
              <a:extLst>
                <a:ext uri="{FF2B5EF4-FFF2-40B4-BE49-F238E27FC236}">
                  <a16:creationId xmlns:a16="http://schemas.microsoft.com/office/drawing/2014/main" id="{C421E401-2194-4786-BF25-89BF15CA2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815" y="4008441"/>
              <a:ext cx="633413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HK" altLang="en-US" sz="1800">
                <a:latin typeface="+mn-lt"/>
                <a:ea typeface="新細明體" pitchFamily="18" charset="-120"/>
              </a:endParaRPr>
            </a:p>
          </p:txBody>
        </p:sp>
        <p:sp>
          <p:nvSpPr>
            <p:cNvPr id="129" name="Rectangle 72">
              <a:extLst>
                <a:ext uri="{FF2B5EF4-FFF2-40B4-BE49-F238E27FC236}">
                  <a16:creationId xmlns:a16="http://schemas.microsoft.com/office/drawing/2014/main" id="{C474BA12-CC6D-4388-A0CD-C77D0303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137" y="4084641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0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  <p:sp>
          <p:nvSpPr>
            <p:cNvPr id="130" name="Rectangle 74">
              <a:extLst>
                <a:ext uri="{FF2B5EF4-FFF2-40B4-BE49-F238E27FC236}">
                  <a16:creationId xmlns:a16="http://schemas.microsoft.com/office/drawing/2014/main" id="{7758E72F-6E85-417A-BA11-9BB461B1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387" y="5318128"/>
              <a:ext cx="304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275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  <p:sp>
          <p:nvSpPr>
            <p:cNvPr id="131" name="Line 77">
              <a:extLst>
                <a:ext uri="{FF2B5EF4-FFF2-40B4-BE49-F238E27FC236}">
                  <a16:creationId xmlns:a16="http://schemas.microsoft.com/office/drawing/2014/main" id="{AA339C8D-66C9-4BD9-B30F-DD9F02013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6187" y="3733800"/>
              <a:ext cx="43434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32" name="Rectangle 78">
              <a:extLst>
                <a:ext uri="{FF2B5EF4-FFF2-40B4-BE49-F238E27FC236}">
                  <a16:creationId xmlns:a16="http://schemas.microsoft.com/office/drawing/2014/main" id="{0B673D59-4138-474A-BC87-6CBBAE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387" y="4784728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+mn-lt"/>
                  <a:ea typeface="新細明體" pitchFamily="18" charset="-120"/>
                </a:rPr>
                <a:t>0</a:t>
              </a:r>
              <a:endParaRPr lang="en-US" altLang="zh-TW" sz="1600">
                <a:latin typeface="+mn-lt"/>
                <a:ea typeface="新細明體" pitchFamily="18" charset="-12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450850" y="583721"/>
            <a:ext cx="76723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4950" indent="-234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2000" dirty="0">
                <a:latin typeface="+mn-lt"/>
                <a:ea typeface="新細明體" pitchFamily="18" charset="-120"/>
              </a:rPr>
              <a:t>Total supply = 950, total demand = 900  </a:t>
            </a:r>
          </a:p>
          <a:p>
            <a:pPr lvl="1">
              <a:spcBef>
                <a:spcPct val="0"/>
              </a:spcBef>
            </a:pPr>
            <a:r>
              <a:rPr lang="en-US" altLang="zh-HK" sz="1600" dirty="0">
                <a:latin typeface="+mn-lt"/>
                <a:ea typeface="新細明體" pitchFamily="18" charset="-120"/>
              </a:rPr>
              <a:t>Not balanced</a:t>
            </a:r>
          </a:p>
          <a:p>
            <a:pPr>
              <a:spcBef>
                <a:spcPct val="0"/>
              </a:spcBef>
            </a:pPr>
            <a:r>
              <a:rPr lang="en-US" altLang="zh-TW" sz="2000" dirty="0">
                <a:latin typeface="+mn-lt"/>
                <a:ea typeface="新細明體" pitchFamily="18" charset="-120"/>
              </a:rPr>
              <a:t>To </a:t>
            </a:r>
            <a:r>
              <a:rPr lang="en-US" altLang="zh-HK" sz="2000" dirty="0">
                <a:latin typeface="+mn-lt"/>
                <a:ea typeface="新細明體" pitchFamily="18" charset="-120"/>
              </a:rPr>
              <a:t>maintain balance, we can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create </a:t>
            </a:r>
            <a:endParaRPr lang="en-US" altLang="zh-HK" sz="2000" dirty="0">
              <a:latin typeface="+mn-lt"/>
              <a:ea typeface="新細明體" pitchFamily="18" charset="-12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+mn-lt"/>
                <a:ea typeface="新細明體" pitchFamily="18" charset="-120"/>
              </a:rPr>
              <a:t>a </a:t>
            </a:r>
            <a:r>
              <a:rPr lang="en-US" altLang="zh-TW" sz="2000" b="1" dirty="0">
                <a:latin typeface="+mn-lt"/>
                <a:ea typeface="新細明體" pitchFamily="18" charset="-120"/>
              </a:rPr>
              <a:t>dummy</a:t>
            </a:r>
            <a:r>
              <a:rPr lang="en-US" altLang="zh-TW" sz="2000" dirty="0">
                <a:latin typeface="+mn-lt"/>
                <a:ea typeface="新細明體" pitchFamily="18" charset="-120"/>
              </a:rPr>
              <a:t> destination with a demand of 50</a:t>
            </a:r>
            <a:endParaRPr lang="en-US" altLang="zh-HK" sz="2000" dirty="0">
              <a:latin typeface="+mn-lt"/>
              <a:ea typeface="新細明體" pitchFamily="18" charset="-12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HK" sz="2000" dirty="0">
                <a:latin typeface="+mn-lt"/>
                <a:ea typeface="新細明體" pitchFamily="18" charset="-120"/>
              </a:rPr>
              <a:t>a </a:t>
            </a:r>
            <a:r>
              <a:rPr lang="en-US" altLang="zh-HK" sz="2000" b="1" dirty="0">
                <a:latin typeface="+mn-lt"/>
                <a:ea typeface="新細明體" pitchFamily="18" charset="-120"/>
              </a:rPr>
              <a:t>dummy</a:t>
            </a:r>
            <a:r>
              <a:rPr lang="en-US" altLang="zh-HK" sz="2000" dirty="0">
                <a:latin typeface="+mn-lt"/>
                <a:ea typeface="新細明體" pitchFamily="18" charset="-120"/>
              </a:rPr>
              <a:t> arc with unit cost of 0</a:t>
            </a:r>
            <a:endParaRPr lang="en-US" altLang="zh-TW" sz="2000" dirty="0">
              <a:latin typeface="+mn-lt"/>
              <a:ea typeface="新細明體" pitchFamily="18" charset="-12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3" y="3124203"/>
            <a:ext cx="79216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en-US" sz="2000">
              <a:latin typeface="+mn-lt"/>
              <a:ea typeface="新細明體" pitchFamily="18" charset="-120"/>
            </a:endParaRPr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407987" y="2743197"/>
            <a:ext cx="687388" cy="527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331787" y="4114797"/>
            <a:ext cx="685800" cy="527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5360987" y="2438400"/>
            <a:ext cx="603250" cy="3222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5360990" y="3276600"/>
            <a:ext cx="608013" cy="3222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50" name="Oval 11"/>
          <p:cNvSpPr>
            <a:spLocks noChangeArrowheads="1"/>
          </p:cNvSpPr>
          <p:nvPr/>
        </p:nvSpPr>
        <p:spPr bwMode="auto">
          <a:xfrm>
            <a:off x="5437190" y="3962400"/>
            <a:ext cx="606425" cy="327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5437190" y="4724397"/>
            <a:ext cx="606425" cy="32543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grpSp>
        <p:nvGrpSpPr>
          <p:cNvPr id="10252" name="Group 13"/>
          <p:cNvGrpSpPr>
            <a:grpSpLocks/>
          </p:cNvGrpSpPr>
          <p:nvPr/>
        </p:nvGrpSpPr>
        <p:grpSpPr bwMode="auto">
          <a:xfrm>
            <a:off x="1093787" y="2971800"/>
            <a:ext cx="4286250" cy="512763"/>
            <a:chOff x="1341" y="2486"/>
            <a:chExt cx="2700" cy="323"/>
          </a:xfrm>
        </p:grpSpPr>
        <p:sp>
          <p:nvSpPr>
            <p:cNvPr id="10313" name="Line 14"/>
            <p:cNvSpPr>
              <a:spLocks noChangeShapeType="1"/>
            </p:cNvSpPr>
            <p:nvPr/>
          </p:nvSpPr>
          <p:spPr bwMode="auto">
            <a:xfrm>
              <a:off x="1341" y="2486"/>
              <a:ext cx="2700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14" name="Freeform 15"/>
            <p:cNvSpPr>
              <a:spLocks/>
            </p:cNvSpPr>
            <p:nvPr/>
          </p:nvSpPr>
          <p:spPr bwMode="auto">
            <a:xfrm>
              <a:off x="3948" y="2730"/>
              <a:ext cx="93" cy="79"/>
            </a:xfrm>
            <a:custGeom>
              <a:avLst/>
              <a:gdLst>
                <a:gd name="T0" fmla="*/ 0 w 93"/>
                <a:gd name="T1" fmla="*/ 79 h 79"/>
                <a:gd name="T2" fmla="*/ 93 w 93"/>
                <a:gd name="T3" fmla="*/ 48 h 79"/>
                <a:gd name="T4" fmla="*/ 11 w 93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" h="79">
                  <a:moveTo>
                    <a:pt x="0" y="79"/>
                  </a:moveTo>
                  <a:lnTo>
                    <a:pt x="93" y="48"/>
                  </a:lnTo>
                  <a:lnTo>
                    <a:pt x="11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3" name="Group 16"/>
          <p:cNvGrpSpPr>
            <a:grpSpLocks/>
          </p:cNvGrpSpPr>
          <p:nvPr/>
        </p:nvGrpSpPr>
        <p:grpSpPr bwMode="auto">
          <a:xfrm>
            <a:off x="1093790" y="3048000"/>
            <a:ext cx="4259263" cy="1095375"/>
            <a:chOff x="1333" y="2546"/>
            <a:chExt cx="2683" cy="690"/>
          </a:xfrm>
        </p:grpSpPr>
        <p:sp>
          <p:nvSpPr>
            <p:cNvPr id="10311" name="Line 17"/>
            <p:cNvSpPr>
              <a:spLocks noChangeShapeType="1"/>
            </p:cNvSpPr>
            <p:nvPr/>
          </p:nvSpPr>
          <p:spPr bwMode="auto">
            <a:xfrm>
              <a:off x="1333" y="2546"/>
              <a:ext cx="2683" cy="6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12" name="Freeform 18"/>
            <p:cNvSpPr>
              <a:spLocks/>
            </p:cNvSpPr>
            <p:nvPr/>
          </p:nvSpPr>
          <p:spPr bwMode="auto">
            <a:xfrm>
              <a:off x="3920" y="3162"/>
              <a:ext cx="96" cy="74"/>
            </a:xfrm>
            <a:custGeom>
              <a:avLst/>
              <a:gdLst>
                <a:gd name="T0" fmla="*/ 0 w 96"/>
                <a:gd name="T1" fmla="*/ 74 h 74"/>
                <a:gd name="T2" fmla="*/ 96 w 96"/>
                <a:gd name="T3" fmla="*/ 58 h 74"/>
                <a:gd name="T4" fmla="*/ 25 w 96"/>
                <a:gd name="T5" fmla="*/ 0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74">
                  <a:moveTo>
                    <a:pt x="0" y="74"/>
                  </a:moveTo>
                  <a:lnTo>
                    <a:pt x="96" y="58"/>
                  </a:lnTo>
                  <a:lnTo>
                    <a:pt x="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4" name="Group 19"/>
          <p:cNvGrpSpPr>
            <a:grpSpLocks/>
          </p:cNvGrpSpPr>
          <p:nvPr/>
        </p:nvGrpSpPr>
        <p:grpSpPr bwMode="auto">
          <a:xfrm>
            <a:off x="1017587" y="3124200"/>
            <a:ext cx="4356100" cy="1763713"/>
            <a:chOff x="1314" y="2584"/>
            <a:chExt cx="2744" cy="1111"/>
          </a:xfrm>
        </p:grpSpPr>
        <p:sp>
          <p:nvSpPr>
            <p:cNvPr id="10309" name="Line 20"/>
            <p:cNvSpPr>
              <a:spLocks noChangeShapeType="1"/>
            </p:cNvSpPr>
            <p:nvPr/>
          </p:nvSpPr>
          <p:spPr bwMode="auto">
            <a:xfrm>
              <a:off x="1314" y="2584"/>
              <a:ext cx="2744" cy="11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10" name="Freeform 21"/>
            <p:cNvSpPr>
              <a:spLocks/>
            </p:cNvSpPr>
            <p:nvPr/>
          </p:nvSpPr>
          <p:spPr bwMode="auto">
            <a:xfrm>
              <a:off x="3959" y="3623"/>
              <a:ext cx="99" cy="72"/>
            </a:xfrm>
            <a:custGeom>
              <a:avLst/>
              <a:gdLst>
                <a:gd name="T0" fmla="*/ 0 w 99"/>
                <a:gd name="T1" fmla="*/ 72 h 72"/>
                <a:gd name="T2" fmla="*/ 99 w 99"/>
                <a:gd name="T3" fmla="*/ 67 h 72"/>
                <a:gd name="T4" fmla="*/ 35 w 99"/>
                <a:gd name="T5" fmla="*/ 0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72">
                  <a:moveTo>
                    <a:pt x="0" y="72"/>
                  </a:moveTo>
                  <a:lnTo>
                    <a:pt x="99" y="67"/>
                  </a:lnTo>
                  <a:lnTo>
                    <a:pt x="35" y="0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5" name="Group 22"/>
          <p:cNvGrpSpPr>
            <a:grpSpLocks/>
          </p:cNvGrpSpPr>
          <p:nvPr/>
        </p:nvGrpSpPr>
        <p:grpSpPr bwMode="auto">
          <a:xfrm>
            <a:off x="1017587" y="2590800"/>
            <a:ext cx="4298950" cy="277813"/>
            <a:chOff x="1297" y="2245"/>
            <a:chExt cx="2708" cy="175"/>
          </a:xfrm>
        </p:grpSpPr>
        <p:sp>
          <p:nvSpPr>
            <p:cNvPr id="10307" name="Line 23"/>
            <p:cNvSpPr>
              <a:spLocks noChangeShapeType="1"/>
            </p:cNvSpPr>
            <p:nvPr/>
          </p:nvSpPr>
          <p:spPr bwMode="auto">
            <a:xfrm flipV="1">
              <a:off x="1297" y="2279"/>
              <a:ext cx="2708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08" name="Freeform 24"/>
            <p:cNvSpPr>
              <a:spLocks/>
            </p:cNvSpPr>
            <p:nvPr/>
          </p:nvSpPr>
          <p:spPr bwMode="auto">
            <a:xfrm>
              <a:off x="3915" y="2245"/>
              <a:ext cx="90" cy="79"/>
            </a:xfrm>
            <a:custGeom>
              <a:avLst/>
              <a:gdLst>
                <a:gd name="T0" fmla="*/ 5 w 90"/>
                <a:gd name="T1" fmla="*/ 79 h 79"/>
                <a:gd name="T2" fmla="*/ 90 w 90"/>
                <a:gd name="T3" fmla="*/ 34 h 79"/>
                <a:gd name="T4" fmla="*/ 0 w 90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79">
                  <a:moveTo>
                    <a:pt x="5" y="79"/>
                  </a:moveTo>
                  <a:lnTo>
                    <a:pt x="90" y="3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6" name="Group 25"/>
          <p:cNvGrpSpPr>
            <a:grpSpLocks/>
          </p:cNvGrpSpPr>
          <p:nvPr/>
        </p:nvGrpSpPr>
        <p:grpSpPr bwMode="auto">
          <a:xfrm>
            <a:off x="1017587" y="2743200"/>
            <a:ext cx="4395788" cy="1482725"/>
            <a:chOff x="1297" y="2338"/>
            <a:chExt cx="2769" cy="934"/>
          </a:xfrm>
        </p:grpSpPr>
        <p:sp>
          <p:nvSpPr>
            <p:cNvPr id="10305" name="Line 26"/>
            <p:cNvSpPr>
              <a:spLocks noChangeShapeType="1"/>
            </p:cNvSpPr>
            <p:nvPr/>
          </p:nvSpPr>
          <p:spPr bwMode="auto">
            <a:xfrm flipV="1">
              <a:off x="1297" y="2345"/>
              <a:ext cx="2769" cy="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06" name="Freeform 27"/>
            <p:cNvSpPr>
              <a:spLocks/>
            </p:cNvSpPr>
            <p:nvPr/>
          </p:nvSpPr>
          <p:spPr bwMode="auto">
            <a:xfrm>
              <a:off x="3967" y="2338"/>
              <a:ext cx="99" cy="74"/>
            </a:xfrm>
            <a:custGeom>
              <a:avLst/>
              <a:gdLst>
                <a:gd name="T0" fmla="*/ 36 w 99"/>
                <a:gd name="T1" fmla="*/ 74 h 74"/>
                <a:gd name="T2" fmla="*/ 99 w 99"/>
                <a:gd name="T3" fmla="*/ 7 h 74"/>
                <a:gd name="T4" fmla="*/ 0 w 99"/>
                <a:gd name="T5" fmla="*/ 0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74">
                  <a:moveTo>
                    <a:pt x="36" y="74"/>
                  </a:moveTo>
                  <a:lnTo>
                    <a:pt x="99" y="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7" name="Group 28"/>
          <p:cNvGrpSpPr>
            <a:grpSpLocks/>
          </p:cNvGrpSpPr>
          <p:nvPr/>
        </p:nvGrpSpPr>
        <p:grpSpPr bwMode="auto">
          <a:xfrm>
            <a:off x="1093787" y="3505200"/>
            <a:ext cx="4298950" cy="841375"/>
            <a:chOff x="1341" y="2816"/>
            <a:chExt cx="2708" cy="530"/>
          </a:xfrm>
        </p:grpSpPr>
        <p:sp>
          <p:nvSpPr>
            <p:cNvPr id="10303" name="Line 29"/>
            <p:cNvSpPr>
              <a:spLocks noChangeShapeType="1"/>
            </p:cNvSpPr>
            <p:nvPr/>
          </p:nvSpPr>
          <p:spPr bwMode="auto">
            <a:xfrm flipV="1">
              <a:off x="1341" y="2838"/>
              <a:ext cx="2708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04" name="Freeform 30"/>
            <p:cNvSpPr>
              <a:spLocks/>
            </p:cNvSpPr>
            <p:nvPr/>
          </p:nvSpPr>
          <p:spPr bwMode="auto">
            <a:xfrm>
              <a:off x="3953" y="2816"/>
              <a:ext cx="96" cy="79"/>
            </a:xfrm>
            <a:custGeom>
              <a:avLst/>
              <a:gdLst>
                <a:gd name="T0" fmla="*/ 22 w 96"/>
                <a:gd name="T1" fmla="*/ 79 h 79"/>
                <a:gd name="T2" fmla="*/ 96 w 96"/>
                <a:gd name="T3" fmla="*/ 22 h 79"/>
                <a:gd name="T4" fmla="*/ 0 w 96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79">
                  <a:moveTo>
                    <a:pt x="22" y="79"/>
                  </a:moveTo>
                  <a:lnTo>
                    <a:pt x="96" y="2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8" name="Group 31"/>
          <p:cNvGrpSpPr>
            <a:grpSpLocks/>
          </p:cNvGrpSpPr>
          <p:nvPr/>
        </p:nvGrpSpPr>
        <p:grpSpPr bwMode="auto">
          <a:xfrm>
            <a:off x="1017590" y="4191000"/>
            <a:ext cx="4341813" cy="231775"/>
            <a:chOff x="1314" y="3260"/>
            <a:chExt cx="2735" cy="146"/>
          </a:xfrm>
        </p:grpSpPr>
        <p:sp>
          <p:nvSpPr>
            <p:cNvPr id="10301" name="Line 32"/>
            <p:cNvSpPr>
              <a:spLocks noChangeShapeType="1"/>
            </p:cNvSpPr>
            <p:nvPr/>
          </p:nvSpPr>
          <p:spPr bwMode="auto">
            <a:xfrm flipV="1">
              <a:off x="1314" y="3294"/>
              <a:ext cx="2735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02" name="Freeform 33"/>
            <p:cNvSpPr>
              <a:spLocks/>
            </p:cNvSpPr>
            <p:nvPr/>
          </p:nvSpPr>
          <p:spPr bwMode="auto">
            <a:xfrm>
              <a:off x="3959" y="3260"/>
              <a:ext cx="90" cy="79"/>
            </a:xfrm>
            <a:custGeom>
              <a:avLst/>
              <a:gdLst>
                <a:gd name="T0" fmla="*/ 5 w 90"/>
                <a:gd name="T1" fmla="*/ 79 h 79"/>
                <a:gd name="T2" fmla="*/ 90 w 90"/>
                <a:gd name="T3" fmla="*/ 34 h 79"/>
                <a:gd name="T4" fmla="*/ 0 w 90"/>
                <a:gd name="T5" fmla="*/ 0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79">
                  <a:moveTo>
                    <a:pt x="5" y="79"/>
                  </a:moveTo>
                  <a:lnTo>
                    <a:pt x="90" y="3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10259" name="Group 34"/>
          <p:cNvGrpSpPr>
            <a:grpSpLocks/>
          </p:cNvGrpSpPr>
          <p:nvPr/>
        </p:nvGrpSpPr>
        <p:grpSpPr bwMode="auto">
          <a:xfrm>
            <a:off x="1017587" y="4495797"/>
            <a:ext cx="4381500" cy="522288"/>
            <a:chOff x="1289" y="3442"/>
            <a:chExt cx="2760" cy="329"/>
          </a:xfrm>
        </p:grpSpPr>
        <p:sp>
          <p:nvSpPr>
            <p:cNvPr id="10299" name="Line 35"/>
            <p:cNvSpPr>
              <a:spLocks noChangeShapeType="1"/>
            </p:cNvSpPr>
            <p:nvPr/>
          </p:nvSpPr>
          <p:spPr bwMode="auto">
            <a:xfrm>
              <a:off x="1289" y="3442"/>
              <a:ext cx="2760" cy="2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00" name="Freeform 36"/>
            <p:cNvSpPr>
              <a:spLocks/>
            </p:cNvSpPr>
            <p:nvPr/>
          </p:nvSpPr>
          <p:spPr bwMode="auto">
            <a:xfrm>
              <a:off x="3956" y="3693"/>
              <a:ext cx="93" cy="78"/>
            </a:xfrm>
            <a:custGeom>
              <a:avLst/>
              <a:gdLst>
                <a:gd name="T0" fmla="*/ 0 w 93"/>
                <a:gd name="T1" fmla="*/ 78 h 78"/>
                <a:gd name="T2" fmla="*/ 93 w 93"/>
                <a:gd name="T3" fmla="*/ 47 h 78"/>
                <a:gd name="T4" fmla="*/ 11 w 93"/>
                <a:gd name="T5" fmla="*/ 0 h 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" h="78">
                  <a:moveTo>
                    <a:pt x="0" y="78"/>
                  </a:moveTo>
                  <a:lnTo>
                    <a:pt x="93" y="47"/>
                  </a:lnTo>
                  <a:lnTo>
                    <a:pt x="11" y="0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10260" name="Rectangle 37"/>
          <p:cNvSpPr>
            <a:spLocks noChangeArrowheads="1"/>
          </p:cNvSpPr>
          <p:nvPr/>
        </p:nvSpPr>
        <p:spPr bwMode="auto">
          <a:xfrm>
            <a:off x="460375" y="2827335"/>
            <a:ext cx="6032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1" name="Rectangle 38"/>
          <p:cNvSpPr>
            <a:spLocks noChangeArrowheads="1"/>
          </p:cNvSpPr>
          <p:nvPr/>
        </p:nvSpPr>
        <p:spPr bwMode="auto">
          <a:xfrm>
            <a:off x="590553" y="288766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SF</a:t>
            </a:r>
          </a:p>
        </p:txBody>
      </p:sp>
      <p:sp>
        <p:nvSpPr>
          <p:cNvPr id="10262" name="Rectangle 39"/>
          <p:cNvSpPr>
            <a:spLocks noChangeArrowheads="1"/>
          </p:cNvSpPr>
          <p:nvPr/>
        </p:nvSpPr>
        <p:spPr bwMode="auto">
          <a:xfrm>
            <a:off x="433387" y="4176710"/>
            <a:ext cx="630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3" name="Rectangle 40"/>
          <p:cNvSpPr>
            <a:spLocks noChangeArrowheads="1"/>
          </p:cNvSpPr>
          <p:nvPr/>
        </p:nvSpPr>
        <p:spPr bwMode="auto">
          <a:xfrm>
            <a:off x="565153" y="423862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LA</a:t>
            </a:r>
          </a:p>
        </p:txBody>
      </p:sp>
      <p:sp>
        <p:nvSpPr>
          <p:cNvPr id="10264" name="Rectangle 41"/>
          <p:cNvSpPr>
            <a:spLocks noChangeArrowheads="1"/>
          </p:cNvSpPr>
          <p:nvPr/>
        </p:nvSpPr>
        <p:spPr bwMode="auto">
          <a:xfrm>
            <a:off x="5375275" y="2460622"/>
            <a:ext cx="7556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5" name="Rectangle 42"/>
          <p:cNvSpPr>
            <a:spLocks noChangeArrowheads="1"/>
          </p:cNvSpPr>
          <p:nvPr/>
        </p:nvSpPr>
        <p:spPr bwMode="auto">
          <a:xfrm>
            <a:off x="5513387" y="2514600"/>
            <a:ext cx="292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NY</a:t>
            </a:r>
          </a:p>
        </p:txBody>
      </p:sp>
      <p:sp>
        <p:nvSpPr>
          <p:cNvPr id="10266" name="Rectangle 43"/>
          <p:cNvSpPr>
            <a:spLocks noChangeArrowheads="1"/>
          </p:cNvSpPr>
          <p:nvPr/>
        </p:nvSpPr>
        <p:spPr bwMode="auto">
          <a:xfrm>
            <a:off x="5349875" y="3228975"/>
            <a:ext cx="7239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7" name="Rectangle 44"/>
          <p:cNvSpPr>
            <a:spLocks noChangeArrowheads="1"/>
          </p:cNvSpPr>
          <p:nvPr/>
        </p:nvSpPr>
        <p:spPr bwMode="auto">
          <a:xfrm>
            <a:off x="5480050" y="3290888"/>
            <a:ext cx="349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CHI</a:t>
            </a:r>
          </a:p>
        </p:txBody>
      </p:sp>
      <p:sp>
        <p:nvSpPr>
          <p:cNvPr id="10268" name="Rectangle 45"/>
          <p:cNvSpPr>
            <a:spLocks noChangeArrowheads="1"/>
          </p:cNvSpPr>
          <p:nvPr/>
        </p:nvSpPr>
        <p:spPr bwMode="auto">
          <a:xfrm>
            <a:off x="5362575" y="3987797"/>
            <a:ext cx="768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9" name="Rectangle 46"/>
          <p:cNvSpPr>
            <a:spLocks noChangeArrowheads="1"/>
          </p:cNvSpPr>
          <p:nvPr/>
        </p:nvSpPr>
        <p:spPr bwMode="auto">
          <a:xfrm>
            <a:off x="5513390" y="4022725"/>
            <a:ext cx="404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AUS</a:t>
            </a:r>
          </a:p>
        </p:txBody>
      </p:sp>
      <p:sp>
        <p:nvSpPr>
          <p:cNvPr id="10270" name="Rectangle 47"/>
          <p:cNvSpPr>
            <a:spLocks noChangeArrowheads="1"/>
          </p:cNvSpPr>
          <p:nvPr/>
        </p:nvSpPr>
        <p:spPr bwMode="auto">
          <a:xfrm>
            <a:off x="5589587" y="4876800"/>
            <a:ext cx="8651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1" name="Rectangle 48"/>
          <p:cNvSpPr>
            <a:spLocks noChangeArrowheads="1"/>
          </p:cNvSpPr>
          <p:nvPr/>
        </p:nvSpPr>
        <p:spPr bwMode="auto">
          <a:xfrm>
            <a:off x="5513390" y="4784725"/>
            <a:ext cx="473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DUM</a:t>
            </a:r>
          </a:p>
        </p:txBody>
      </p:sp>
      <p:sp>
        <p:nvSpPr>
          <p:cNvPr id="10272" name="Rectangle 49"/>
          <p:cNvSpPr>
            <a:spLocks noChangeArrowheads="1"/>
          </p:cNvSpPr>
          <p:nvPr/>
        </p:nvSpPr>
        <p:spPr bwMode="auto">
          <a:xfrm>
            <a:off x="-304800" y="2838450"/>
            <a:ext cx="755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3" name="Rectangle 50"/>
          <p:cNvSpPr>
            <a:spLocks noChangeArrowheads="1"/>
          </p:cNvSpPr>
          <p:nvPr/>
        </p:nvSpPr>
        <p:spPr bwMode="auto">
          <a:xfrm>
            <a:off x="307181" y="3313831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350</a:t>
            </a:r>
          </a:p>
        </p:txBody>
      </p:sp>
      <p:sp>
        <p:nvSpPr>
          <p:cNvPr id="10274" name="Rectangle 51"/>
          <p:cNvSpPr>
            <a:spLocks noChangeArrowheads="1"/>
          </p:cNvSpPr>
          <p:nvPr/>
        </p:nvSpPr>
        <p:spPr bwMode="auto">
          <a:xfrm>
            <a:off x="-292100" y="4176713"/>
            <a:ext cx="755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5" name="Rectangle 52"/>
          <p:cNvSpPr>
            <a:spLocks noChangeArrowheads="1"/>
          </p:cNvSpPr>
          <p:nvPr/>
        </p:nvSpPr>
        <p:spPr bwMode="auto">
          <a:xfrm>
            <a:off x="140492" y="4651375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600</a:t>
            </a:r>
          </a:p>
        </p:txBody>
      </p:sp>
      <p:sp>
        <p:nvSpPr>
          <p:cNvPr id="10277" name="Rectangle 54"/>
          <p:cNvSpPr>
            <a:spLocks noChangeArrowheads="1"/>
          </p:cNvSpPr>
          <p:nvPr/>
        </p:nvSpPr>
        <p:spPr bwMode="auto">
          <a:xfrm>
            <a:off x="5813245" y="5058492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50</a:t>
            </a:r>
          </a:p>
        </p:txBody>
      </p:sp>
      <p:sp>
        <p:nvSpPr>
          <p:cNvPr id="10278" name="Rectangle 55"/>
          <p:cNvSpPr>
            <a:spLocks noChangeArrowheads="1"/>
          </p:cNvSpPr>
          <p:nvPr/>
        </p:nvSpPr>
        <p:spPr bwMode="auto">
          <a:xfrm>
            <a:off x="6046787" y="4038597"/>
            <a:ext cx="7556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9" name="Rectangle 56"/>
          <p:cNvSpPr>
            <a:spLocks noChangeArrowheads="1"/>
          </p:cNvSpPr>
          <p:nvPr/>
        </p:nvSpPr>
        <p:spPr bwMode="auto">
          <a:xfrm>
            <a:off x="5752438" y="4290852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275</a:t>
            </a:r>
          </a:p>
        </p:txBody>
      </p:sp>
      <p:sp>
        <p:nvSpPr>
          <p:cNvPr id="10280" name="Rectangle 57"/>
          <p:cNvSpPr>
            <a:spLocks noChangeArrowheads="1"/>
          </p:cNvSpPr>
          <p:nvPr/>
        </p:nvSpPr>
        <p:spPr bwMode="auto">
          <a:xfrm>
            <a:off x="6046787" y="3276600"/>
            <a:ext cx="755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1" name="Rectangle 58"/>
          <p:cNvSpPr>
            <a:spLocks noChangeArrowheads="1"/>
          </p:cNvSpPr>
          <p:nvPr/>
        </p:nvSpPr>
        <p:spPr bwMode="auto">
          <a:xfrm>
            <a:off x="5791200" y="3496389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300</a:t>
            </a:r>
          </a:p>
        </p:txBody>
      </p:sp>
      <p:sp>
        <p:nvSpPr>
          <p:cNvPr id="10282" name="Rectangle 59"/>
          <p:cNvSpPr>
            <a:spLocks noChangeArrowheads="1"/>
          </p:cNvSpPr>
          <p:nvPr/>
        </p:nvSpPr>
        <p:spPr bwMode="auto">
          <a:xfrm>
            <a:off x="6043612" y="2471738"/>
            <a:ext cx="75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3" name="Rectangle 60"/>
          <p:cNvSpPr>
            <a:spLocks noChangeArrowheads="1"/>
          </p:cNvSpPr>
          <p:nvPr/>
        </p:nvSpPr>
        <p:spPr bwMode="auto">
          <a:xfrm>
            <a:off x="5791200" y="2725579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325</a:t>
            </a:r>
          </a:p>
        </p:txBody>
      </p:sp>
      <p:sp>
        <p:nvSpPr>
          <p:cNvPr id="10284" name="Rectangle 61"/>
          <p:cNvSpPr>
            <a:spLocks noChangeArrowheads="1"/>
          </p:cNvSpPr>
          <p:nvPr/>
        </p:nvSpPr>
        <p:spPr bwMode="auto">
          <a:xfrm>
            <a:off x="1539875" y="2532060"/>
            <a:ext cx="67151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5" name="Rectangle 62"/>
          <p:cNvSpPr>
            <a:spLocks noChangeArrowheads="1"/>
          </p:cNvSpPr>
          <p:nvPr/>
        </p:nvSpPr>
        <p:spPr bwMode="auto">
          <a:xfrm>
            <a:off x="1644650" y="254317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325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86" name="Rectangle 63"/>
          <p:cNvSpPr>
            <a:spLocks noChangeArrowheads="1"/>
          </p:cNvSpPr>
          <p:nvPr/>
        </p:nvSpPr>
        <p:spPr bwMode="auto">
          <a:xfrm>
            <a:off x="1552575" y="2805113"/>
            <a:ext cx="6334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7" name="Rectangle 64"/>
          <p:cNvSpPr>
            <a:spLocks noChangeArrowheads="1"/>
          </p:cNvSpPr>
          <p:nvPr/>
        </p:nvSpPr>
        <p:spPr bwMode="auto">
          <a:xfrm>
            <a:off x="2084387" y="2819400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25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88" name="Rectangle 65"/>
          <p:cNvSpPr>
            <a:spLocks noChangeArrowheads="1"/>
          </p:cNvSpPr>
          <p:nvPr/>
        </p:nvSpPr>
        <p:spPr bwMode="auto">
          <a:xfrm>
            <a:off x="1482725" y="3930647"/>
            <a:ext cx="63341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9" name="Rectangle 66"/>
          <p:cNvSpPr>
            <a:spLocks noChangeArrowheads="1"/>
          </p:cNvSpPr>
          <p:nvPr/>
        </p:nvSpPr>
        <p:spPr bwMode="auto">
          <a:xfrm>
            <a:off x="1922462" y="38703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275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90" name="Rectangle 67"/>
          <p:cNvSpPr>
            <a:spLocks noChangeArrowheads="1"/>
          </p:cNvSpPr>
          <p:nvPr/>
        </p:nvSpPr>
        <p:spPr bwMode="auto">
          <a:xfrm>
            <a:off x="1662115" y="3206747"/>
            <a:ext cx="63341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1" name="Rectangle 68"/>
          <p:cNvSpPr>
            <a:spLocks noChangeArrowheads="1"/>
          </p:cNvSpPr>
          <p:nvPr/>
        </p:nvSpPr>
        <p:spPr bwMode="auto">
          <a:xfrm>
            <a:off x="1579562" y="33813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0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92" name="Rectangle 69"/>
          <p:cNvSpPr>
            <a:spLocks noChangeArrowheads="1"/>
          </p:cNvSpPr>
          <p:nvPr/>
        </p:nvSpPr>
        <p:spPr bwMode="auto">
          <a:xfrm>
            <a:off x="1058865" y="3798888"/>
            <a:ext cx="63341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3" name="Rectangle 70"/>
          <p:cNvSpPr>
            <a:spLocks noChangeArrowheads="1"/>
          </p:cNvSpPr>
          <p:nvPr/>
        </p:nvSpPr>
        <p:spPr bwMode="auto">
          <a:xfrm>
            <a:off x="1550987" y="3733800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0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94" name="Rectangle 71"/>
          <p:cNvSpPr>
            <a:spLocks noChangeArrowheads="1"/>
          </p:cNvSpPr>
          <p:nvPr/>
        </p:nvSpPr>
        <p:spPr bwMode="auto">
          <a:xfrm>
            <a:off x="1700215" y="3017838"/>
            <a:ext cx="63341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5" name="Rectangle 72"/>
          <p:cNvSpPr>
            <a:spLocks noChangeArrowheads="1"/>
          </p:cNvSpPr>
          <p:nvPr/>
        </p:nvSpPr>
        <p:spPr bwMode="auto">
          <a:xfrm>
            <a:off x="2141537" y="30940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0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96" name="Rectangle 73"/>
          <p:cNvSpPr>
            <a:spLocks noChangeArrowheads="1"/>
          </p:cNvSpPr>
          <p:nvPr/>
        </p:nvSpPr>
        <p:spPr bwMode="auto">
          <a:xfrm>
            <a:off x="1854200" y="4094163"/>
            <a:ext cx="62865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7" name="Rectangle 74"/>
          <p:cNvSpPr>
            <a:spLocks noChangeArrowheads="1"/>
          </p:cNvSpPr>
          <p:nvPr/>
        </p:nvSpPr>
        <p:spPr bwMode="auto">
          <a:xfrm>
            <a:off x="2465387" y="41148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275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10298" name="Rectangle 76"/>
          <p:cNvSpPr>
            <a:spLocks noChangeArrowheads="1"/>
          </p:cNvSpPr>
          <p:nvPr/>
        </p:nvSpPr>
        <p:spPr bwMode="auto">
          <a:xfrm>
            <a:off x="1801812" y="46069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+mn-lt"/>
                <a:ea typeface="新細明體" pitchFamily="18" charset="-120"/>
              </a:rPr>
              <a:t>50</a:t>
            </a:r>
            <a:endParaRPr lang="en-US" altLang="zh-TW" sz="1600">
              <a:latin typeface="+mn-lt"/>
              <a:ea typeface="新細明體" pitchFamily="18" charset="-120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67C3C9-B13F-41B8-B133-842CA8C79CA8}"/>
              </a:ext>
            </a:extLst>
          </p:cNvPr>
          <p:cNvSpPr txBox="1">
            <a:spLocks noChangeArrowheads="1"/>
          </p:cNvSpPr>
          <p:nvPr/>
        </p:nvSpPr>
        <p:spPr>
          <a:xfrm>
            <a:off x="6400800" y="583721"/>
            <a:ext cx="6884988" cy="44851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zh-HK" sz="2800" kern="0" dirty="0">
                <a:ea typeface="新細明體" pitchFamily="18" charset="-120"/>
              </a:rPr>
              <a:t>LP formulation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HK" sz="2800" kern="0" dirty="0">
                <a:ea typeface="新細明體" pitchFamily="18" charset="-120"/>
              </a:rPr>
              <a:t>Variables 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Shipping quantity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ij</a:t>
            </a:r>
            <a:r>
              <a:rPr lang="en-US" altLang="zh-HK" sz="2400" kern="0" dirty="0">
                <a:ea typeface="新細明體" pitchFamily="18" charset="-120"/>
              </a:rPr>
              <a:t>: from supplier </a:t>
            </a:r>
            <a:r>
              <a:rPr lang="en-US" altLang="zh-HK" sz="2400" kern="0" dirty="0" err="1">
                <a:ea typeface="新細明體" pitchFamily="18" charset="-120"/>
              </a:rPr>
              <a:t>i</a:t>
            </a:r>
            <a:r>
              <a:rPr lang="en-US" altLang="zh-HK" sz="2400" kern="0" dirty="0">
                <a:ea typeface="新細明體" pitchFamily="18" charset="-120"/>
              </a:rPr>
              <a:t> to destination j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HK" sz="2800" kern="0" dirty="0">
                <a:ea typeface="新細明體" pitchFamily="18" charset="-120"/>
              </a:rPr>
              <a:t>Objective function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Min 2.5x</a:t>
            </a:r>
            <a:r>
              <a:rPr lang="en-US" altLang="zh-HK" sz="2400" kern="0" baseline="-25000" dirty="0">
                <a:ea typeface="新細明體" pitchFamily="18" charset="-120"/>
              </a:rPr>
              <a:t>SN</a:t>
            </a:r>
            <a:r>
              <a:rPr lang="en-US" altLang="zh-HK" sz="2400" kern="0" dirty="0">
                <a:ea typeface="新細明體" pitchFamily="18" charset="-120"/>
              </a:rPr>
              <a:t>+ 1.7x</a:t>
            </a:r>
            <a:r>
              <a:rPr lang="en-US" altLang="zh-HK" sz="2400" kern="0" baseline="-25000" dirty="0">
                <a:ea typeface="新細明體" pitchFamily="18" charset="-120"/>
              </a:rPr>
              <a:t>SC</a:t>
            </a:r>
            <a:r>
              <a:rPr lang="en-US" altLang="zh-HK" sz="2400" kern="0" dirty="0">
                <a:ea typeface="新細明體" pitchFamily="18" charset="-120"/>
              </a:rPr>
              <a:t>+ 1.8x</a:t>
            </a:r>
            <a:r>
              <a:rPr lang="en-US" altLang="zh-HK" sz="2400" kern="0" baseline="-25000" dirty="0">
                <a:ea typeface="新細明體" pitchFamily="18" charset="-120"/>
              </a:rPr>
              <a:t>SA</a:t>
            </a:r>
            <a:r>
              <a:rPr lang="en-US" altLang="zh-HK" sz="2400" kern="0" dirty="0">
                <a:ea typeface="新細明體" pitchFamily="18" charset="-120"/>
              </a:rPr>
              <a:t>+ 2.2x</a:t>
            </a:r>
            <a:r>
              <a:rPr lang="en-US" altLang="zh-HK" sz="2400" kern="0" baseline="-25000" dirty="0">
                <a:ea typeface="新細明體" pitchFamily="18" charset="-120"/>
              </a:rPr>
              <a:t>LN</a:t>
            </a:r>
            <a:r>
              <a:rPr lang="en-US" altLang="zh-HK" sz="2400" kern="0" dirty="0">
                <a:ea typeface="新細明體" pitchFamily="18" charset="-120"/>
              </a:rPr>
              <a:t>+ 1.8x</a:t>
            </a:r>
            <a:r>
              <a:rPr lang="en-US" altLang="zh-HK" sz="2400" kern="0" baseline="-25000" dirty="0">
                <a:ea typeface="新細明體" pitchFamily="18" charset="-120"/>
              </a:rPr>
              <a:t>LC</a:t>
            </a:r>
            <a:r>
              <a:rPr lang="en-US" altLang="zh-HK" sz="2400" kern="0" dirty="0">
                <a:ea typeface="新細明體" pitchFamily="18" charset="-120"/>
              </a:rPr>
              <a:t>+1.4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LA</a:t>
            </a:r>
            <a:endParaRPr lang="en-US" altLang="zh-HK" sz="2400" kern="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HK" sz="2800" kern="0" dirty="0">
                <a:ea typeface="新細明體" pitchFamily="18" charset="-120"/>
              </a:rPr>
              <a:t>Constraints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SF: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SN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SC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SA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SD</a:t>
            </a:r>
            <a:r>
              <a:rPr lang="en-US" altLang="zh-HK" sz="2400" kern="0" baseline="-25000" dirty="0">
                <a:ea typeface="新細明體" pitchFamily="18" charset="-120"/>
              </a:rPr>
              <a:t>  </a:t>
            </a:r>
            <a:r>
              <a:rPr lang="en-US" altLang="zh-HK" sz="2400" kern="0" dirty="0">
                <a:ea typeface="新細明體" pitchFamily="18" charset="-120"/>
              </a:rPr>
              <a:t>= 350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LA: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LN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LC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LA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LD</a:t>
            </a:r>
            <a:r>
              <a:rPr lang="en-US" altLang="zh-HK" sz="2400" kern="0" baseline="-25000" dirty="0">
                <a:ea typeface="新細明體" pitchFamily="18" charset="-120"/>
              </a:rPr>
              <a:t> </a:t>
            </a:r>
            <a:r>
              <a:rPr lang="en-US" altLang="zh-HK" sz="2400" kern="0" dirty="0">
                <a:ea typeface="新細明體" pitchFamily="18" charset="-120"/>
              </a:rPr>
              <a:t>= 600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NY: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SN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LN</a:t>
            </a:r>
            <a:r>
              <a:rPr lang="en-US" altLang="zh-HK" sz="2400" kern="0" baseline="-25000" dirty="0">
                <a:ea typeface="新細明體" pitchFamily="18" charset="-120"/>
              </a:rPr>
              <a:t> </a:t>
            </a:r>
            <a:r>
              <a:rPr lang="en-US" altLang="zh-HK" sz="2400" kern="0" dirty="0">
                <a:ea typeface="新細明體" pitchFamily="18" charset="-120"/>
              </a:rPr>
              <a:t>= 325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CHI: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SC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LC</a:t>
            </a:r>
            <a:r>
              <a:rPr lang="en-US" altLang="zh-HK" sz="2400" kern="0" baseline="-25000" dirty="0">
                <a:ea typeface="新細明體" pitchFamily="18" charset="-120"/>
              </a:rPr>
              <a:t> </a:t>
            </a:r>
            <a:r>
              <a:rPr lang="en-US" altLang="zh-HK" sz="2400" kern="0" dirty="0">
                <a:ea typeface="新細明體" pitchFamily="18" charset="-120"/>
              </a:rPr>
              <a:t>= 300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AUS: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SA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LA</a:t>
            </a:r>
            <a:r>
              <a:rPr lang="en-US" altLang="zh-HK" sz="2400" kern="0" baseline="-25000" dirty="0">
                <a:ea typeface="新細明體" pitchFamily="18" charset="-120"/>
              </a:rPr>
              <a:t> </a:t>
            </a:r>
            <a:r>
              <a:rPr lang="en-US" altLang="zh-HK" sz="2400" kern="0" dirty="0">
                <a:ea typeface="新細明體" pitchFamily="18" charset="-120"/>
              </a:rPr>
              <a:t>= 275</a:t>
            </a:r>
          </a:p>
          <a:p>
            <a:pPr lvl="1">
              <a:lnSpc>
                <a:spcPct val="80000"/>
              </a:lnSpc>
            </a:pPr>
            <a:r>
              <a:rPr lang="en-US" altLang="zh-HK" sz="2400" kern="0" dirty="0">
                <a:ea typeface="新細明體" pitchFamily="18" charset="-120"/>
              </a:rPr>
              <a:t>DUM: </a:t>
            </a:r>
            <a:r>
              <a:rPr lang="en-US" altLang="zh-HK" sz="2400" kern="0" dirty="0" err="1">
                <a:ea typeface="新細明體" pitchFamily="18" charset="-120"/>
              </a:rPr>
              <a:t>x</a:t>
            </a:r>
            <a:r>
              <a:rPr lang="en-US" altLang="zh-HK" sz="2400" kern="0" baseline="-25000" dirty="0" err="1">
                <a:ea typeface="新細明體" pitchFamily="18" charset="-120"/>
              </a:rPr>
              <a:t>SD</a:t>
            </a:r>
            <a:r>
              <a:rPr lang="en-US" altLang="zh-HK" sz="2400" kern="0" dirty="0" err="1">
                <a:ea typeface="新細明體" pitchFamily="18" charset="-120"/>
              </a:rPr>
              <a:t>+x</a:t>
            </a:r>
            <a:r>
              <a:rPr lang="en-US" altLang="zh-HK" sz="2400" kern="0" baseline="-25000" dirty="0" err="1">
                <a:ea typeface="新細明體" pitchFamily="18" charset="-120"/>
              </a:rPr>
              <a:t>LD</a:t>
            </a:r>
            <a:r>
              <a:rPr lang="en-US" altLang="zh-HK" sz="2400" kern="0" baseline="-25000" dirty="0">
                <a:ea typeface="新細明體" pitchFamily="18" charset="-120"/>
              </a:rPr>
              <a:t> </a:t>
            </a:r>
            <a:r>
              <a:rPr lang="en-US" altLang="zh-HK" sz="2400" kern="0" dirty="0">
                <a:ea typeface="新細明體" pitchFamily="18" charset="-120"/>
              </a:rPr>
              <a:t>= 50</a:t>
            </a:r>
          </a:p>
          <a:p>
            <a:pPr lvl="1">
              <a:lnSpc>
                <a:spcPct val="80000"/>
              </a:lnSpc>
            </a:pPr>
            <a:endParaRPr lang="en-US" altLang="zh-TW" sz="2400" kern="0" dirty="0">
              <a:ea typeface="新細明體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F5DD7-10FF-4004-BE97-F82CB263681A}"/>
              </a:ext>
            </a:extLst>
          </p:cNvPr>
          <p:cNvSpPr txBox="1"/>
          <p:nvPr/>
        </p:nvSpPr>
        <p:spPr>
          <a:xfrm>
            <a:off x="597677" y="5623725"/>
            <a:ext cx="542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+mn-lt"/>
              </a:rPr>
              <a:t>If the total supply is less than the total demand, how can we model the situation?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460375" y="380325"/>
            <a:ext cx="7672388" cy="198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4950" indent="-234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z="2000" dirty="0">
                <a:latin typeface="+mn-lt"/>
                <a:ea typeface="新細明體" pitchFamily="18" charset="-120"/>
              </a:rPr>
              <a:t>Each destination has an additional optional demand of 30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1600" dirty="0">
                <a:latin typeface="+mn-lt"/>
                <a:ea typeface="新細明體" pitchFamily="18" charset="-120"/>
              </a:rPr>
              <a:t>The unit value of the optional demand at the three cities, </a:t>
            </a:r>
            <a:r>
              <a:rPr lang="en-US" altLang="zh-TW" sz="1600" dirty="0" err="1">
                <a:latin typeface="+mn-lt"/>
                <a:ea typeface="新細明體" pitchFamily="18" charset="-120"/>
              </a:rPr>
              <a:t>e</a:t>
            </a:r>
            <a:r>
              <a:rPr lang="en-US" altLang="zh-TW" sz="1600" baseline="-25000" dirty="0" err="1">
                <a:latin typeface="+mn-lt"/>
                <a:ea typeface="新細明體" pitchFamily="18" charset="-120"/>
              </a:rPr>
              <a:t>NY</a:t>
            </a:r>
            <a:r>
              <a:rPr lang="en-US" altLang="zh-TW" sz="1600" dirty="0">
                <a:latin typeface="+mn-lt"/>
                <a:ea typeface="新細明體" pitchFamily="18" charset="-120"/>
              </a:rPr>
              <a:t> , </a:t>
            </a:r>
            <a:r>
              <a:rPr lang="en-US" altLang="zh-TW" sz="1600" dirty="0" err="1">
                <a:latin typeface="+mn-lt"/>
                <a:ea typeface="新細明體" pitchFamily="18" charset="-120"/>
              </a:rPr>
              <a:t>e</a:t>
            </a:r>
            <a:r>
              <a:rPr lang="en-US" altLang="zh-TW" sz="1600" baseline="-25000" dirty="0" err="1">
                <a:latin typeface="+mn-lt"/>
                <a:ea typeface="新細明體" pitchFamily="18" charset="-120"/>
              </a:rPr>
              <a:t>CHI</a:t>
            </a:r>
            <a:r>
              <a:rPr lang="en-US" altLang="zh-TW" sz="1600" dirty="0">
                <a:latin typeface="+mn-lt"/>
                <a:ea typeface="新細明體" pitchFamily="18" charset="-120"/>
              </a:rPr>
              <a:t>, </a:t>
            </a:r>
            <a:r>
              <a:rPr lang="en-US" altLang="zh-TW" sz="1600" dirty="0" err="1">
                <a:latin typeface="+mn-lt"/>
                <a:ea typeface="新細明體" pitchFamily="18" charset="-120"/>
              </a:rPr>
              <a:t>e</a:t>
            </a:r>
            <a:r>
              <a:rPr lang="en-US" altLang="zh-TW" sz="1600" baseline="-25000" dirty="0" err="1">
                <a:latin typeface="+mn-lt"/>
                <a:ea typeface="新細明體" pitchFamily="18" charset="-120"/>
              </a:rPr>
              <a:t>AUS</a:t>
            </a:r>
            <a:r>
              <a:rPr lang="en-US" altLang="zh-TW" sz="1600" dirty="0">
                <a:latin typeface="+mn-lt"/>
                <a:ea typeface="新細明體" pitchFamily="18" charset="-120"/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HK" sz="2000" dirty="0">
                <a:latin typeface="+mn-lt"/>
                <a:ea typeface="新細明體" pitchFamily="18" charset="-120"/>
              </a:rPr>
              <a:t>Question:  what is the optimal schedule considering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HK" sz="1600" dirty="0">
                <a:latin typeface="+mn-lt"/>
                <a:ea typeface="新細明體" pitchFamily="18" charset="-120"/>
              </a:rPr>
              <a:t> transportation cost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HK" sz="1600" dirty="0">
                <a:latin typeface="+mn-lt"/>
                <a:ea typeface="新細明體" pitchFamily="18" charset="-120"/>
              </a:rPr>
              <a:t> value from satisfying the optional demand? 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3" y="3124203"/>
            <a:ext cx="79216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en-US" sz="2000">
              <a:latin typeface="+mn-lt"/>
              <a:ea typeface="新細明體" pitchFamily="18" charset="-120"/>
            </a:endParaRPr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3124200" y="2998787"/>
            <a:ext cx="687388" cy="527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3048000" y="4370387"/>
            <a:ext cx="685800" cy="527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8288910" y="2874091"/>
            <a:ext cx="603250" cy="3222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8298441" y="4055192"/>
            <a:ext cx="608013" cy="3222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50" name="Oval 11"/>
          <p:cNvSpPr>
            <a:spLocks noChangeArrowheads="1"/>
          </p:cNvSpPr>
          <p:nvPr/>
        </p:nvSpPr>
        <p:spPr bwMode="auto">
          <a:xfrm>
            <a:off x="8346599" y="5161603"/>
            <a:ext cx="606425" cy="327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0" name="Rectangle 37"/>
          <p:cNvSpPr>
            <a:spLocks noChangeArrowheads="1"/>
          </p:cNvSpPr>
          <p:nvPr/>
        </p:nvSpPr>
        <p:spPr bwMode="auto">
          <a:xfrm>
            <a:off x="3176588" y="3082925"/>
            <a:ext cx="6032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1" name="Rectangle 38"/>
          <p:cNvSpPr>
            <a:spLocks noChangeArrowheads="1"/>
          </p:cNvSpPr>
          <p:nvPr/>
        </p:nvSpPr>
        <p:spPr bwMode="auto">
          <a:xfrm>
            <a:off x="3306766" y="314325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SF</a:t>
            </a:r>
          </a:p>
        </p:txBody>
      </p:sp>
      <p:sp>
        <p:nvSpPr>
          <p:cNvPr id="10262" name="Rectangle 39"/>
          <p:cNvSpPr>
            <a:spLocks noChangeArrowheads="1"/>
          </p:cNvSpPr>
          <p:nvPr/>
        </p:nvSpPr>
        <p:spPr bwMode="auto">
          <a:xfrm>
            <a:off x="3149600" y="4432300"/>
            <a:ext cx="630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3" name="Rectangle 40"/>
          <p:cNvSpPr>
            <a:spLocks noChangeArrowheads="1"/>
          </p:cNvSpPr>
          <p:nvPr/>
        </p:nvSpPr>
        <p:spPr bwMode="auto">
          <a:xfrm>
            <a:off x="3281366" y="449421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>
                <a:latin typeface="+mn-lt"/>
                <a:ea typeface="新細明體" pitchFamily="18" charset="-120"/>
              </a:rPr>
              <a:t>LA</a:t>
            </a:r>
          </a:p>
        </p:txBody>
      </p:sp>
      <p:sp>
        <p:nvSpPr>
          <p:cNvPr id="10264" name="Rectangle 41"/>
          <p:cNvSpPr>
            <a:spLocks noChangeArrowheads="1"/>
          </p:cNvSpPr>
          <p:nvPr/>
        </p:nvSpPr>
        <p:spPr bwMode="auto">
          <a:xfrm>
            <a:off x="8303198" y="2896313"/>
            <a:ext cx="7556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5" name="Rectangle 42"/>
          <p:cNvSpPr>
            <a:spLocks noChangeArrowheads="1"/>
          </p:cNvSpPr>
          <p:nvPr/>
        </p:nvSpPr>
        <p:spPr bwMode="auto">
          <a:xfrm>
            <a:off x="8441310" y="2950291"/>
            <a:ext cx="292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NY</a:t>
            </a:r>
          </a:p>
        </p:txBody>
      </p:sp>
      <p:sp>
        <p:nvSpPr>
          <p:cNvPr id="10266" name="Rectangle 43"/>
          <p:cNvSpPr>
            <a:spLocks noChangeArrowheads="1"/>
          </p:cNvSpPr>
          <p:nvPr/>
        </p:nvSpPr>
        <p:spPr bwMode="auto">
          <a:xfrm>
            <a:off x="8287326" y="4007567"/>
            <a:ext cx="7239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7" name="Rectangle 44"/>
          <p:cNvSpPr>
            <a:spLocks noChangeArrowheads="1"/>
          </p:cNvSpPr>
          <p:nvPr/>
        </p:nvSpPr>
        <p:spPr bwMode="auto">
          <a:xfrm>
            <a:off x="8417501" y="4069480"/>
            <a:ext cx="349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CHI</a:t>
            </a:r>
          </a:p>
        </p:txBody>
      </p:sp>
      <p:sp>
        <p:nvSpPr>
          <p:cNvPr id="10268" name="Rectangle 45"/>
          <p:cNvSpPr>
            <a:spLocks noChangeArrowheads="1"/>
          </p:cNvSpPr>
          <p:nvPr/>
        </p:nvSpPr>
        <p:spPr bwMode="auto">
          <a:xfrm>
            <a:off x="8290495" y="4957325"/>
            <a:ext cx="768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69" name="Rectangle 46"/>
          <p:cNvSpPr>
            <a:spLocks noChangeArrowheads="1"/>
          </p:cNvSpPr>
          <p:nvPr/>
        </p:nvSpPr>
        <p:spPr bwMode="auto">
          <a:xfrm>
            <a:off x="8441310" y="5228353"/>
            <a:ext cx="404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AUS</a:t>
            </a:r>
          </a:p>
        </p:txBody>
      </p:sp>
      <p:sp>
        <p:nvSpPr>
          <p:cNvPr id="10272" name="Rectangle 49"/>
          <p:cNvSpPr>
            <a:spLocks noChangeArrowheads="1"/>
          </p:cNvSpPr>
          <p:nvPr/>
        </p:nvSpPr>
        <p:spPr bwMode="auto">
          <a:xfrm>
            <a:off x="-304800" y="2838450"/>
            <a:ext cx="7556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3" name="Rectangle 50"/>
          <p:cNvSpPr>
            <a:spLocks noChangeArrowheads="1"/>
          </p:cNvSpPr>
          <p:nvPr/>
        </p:nvSpPr>
        <p:spPr bwMode="auto">
          <a:xfrm>
            <a:off x="3023394" y="3569421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350</a:t>
            </a:r>
          </a:p>
        </p:txBody>
      </p:sp>
      <p:sp>
        <p:nvSpPr>
          <p:cNvPr id="10274" name="Rectangle 51"/>
          <p:cNvSpPr>
            <a:spLocks noChangeArrowheads="1"/>
          </p:cNvSpPr>
          <p:nvPr/>
        </p:nvSpPr>
        <p:spPr bwMode="auto">
          <a:xfrm>
            <a:off x="-292100" y="4176713"/>
            <a:ext cx="755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5" name="Rectangle 52"/>
          <p:cNvSpPr>
            <a:spLocks noChangeArrowheads="1"/>
          </p:cNvSpPr>
          <p:nvPr/>
        </p:nvSpPr>
        <p:spPr bwMode="auto">
          <a:xfrm>
            <a:off x="2856705" y="4906965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600</a:t>
            </a:r>
          </a:p>
        </p:txBody>
      </p:sp>
      <p:sp>
        <p:nvSpPr>
          <p:cNvPr id="10278" name="Rectangle 55"/>
          <p:cNvSpPr>
            <a:spLocks noChangeArrowheads="1"/>
          </p:cNvSpPr>
          <p:nvPr/>
        </p:nvSpPr>
        <p:spPr bwMode="auto">
          <a:xfrm>
            <a:off x="8974710" y="4474288"/>
            <a:ext cx="7556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79" name="Rectangle 56"/>
          <p:cNvSpPr>
            <a:spLocks noChangeArrowheads="1"/>
          </p:cNvSpPr>
          <p:nvPr/>
        </p:nvSpPr>
        <p:spPr bwMode="auto">
          <a:xfrm>
            <a:off x="9047933" y="5209301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275</a:t>
            </a:r>
          </a:p>
        </p:txBody>
      </p:sp>
      <p:sp>
        <p:nvSpPr>
          <p:cNvPr id="10280" name="Rectangle 57"/>
          <p:cNvSpPr>
            <a:spLocks noChangeArrowheads="1"/>
          </p:cNvSpPr>
          <p:nvPr/>
        </p:nvSpPr>
        <p:spPr bwMode="auto">
          <a:xfrm>
            <a:off x="8974710" y="3712291"/>
            <a:ext cx="755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1" name="Rectangle 58"/>
          <p:cNvSpPr>
            <a:spLocks noChangeArrowheads="1"/>
          </p:cNvSpPr>
          <p:nvPr/>
        </p:nvSpPr>
        <p:spPr bwMode="auto">
          <a:xfrm>
            <a:off x="9022830" y="4119403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300</a:t>
            </a:r>
          </a:p>
        </p:txBody>
      </p:sp>
      <p:sp>
        <p:nvSpPr>
          <p:cNvPr id="10282" name="Rectangle 59"/>
          <p:cNvSpPr>
            <a:spLocks noChangeArrowheads="1"/>
          </p:cNvSpPr>
          <p:nvPr/>
        </p:nvSpPr>
        <p:spPr bwMode="auto">
          <a:xfrm>
            <a:off x="8971535" y="2907429"/>
            <a:ext cx="75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3" name="Rectangle 60"/>
          <p:cNvSpPr>
            <a:spLocks noChangeArrowheads="1"/>
          </p:cNvSpPr>
          <p:nvPr/>
        </p:nvSpPr>
        <p:spPr bwMode="auto">
          <a:xfrm>
            <a:off x="8971733" y="2923301"/>
            <a:ext cx="307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+mn-lt"/>
                <a:ea typeface="新細明體" pitchFamily="18" charset="-120"/>
              </a:rPr>
              <a:t>325</a:t>
            </a:r>
          </a:p>
        </p:txBody>
      </p:sp>
      <p:sp>
        <p:nvSpPr>
          <p:cNvPr id="10284" name="Rectangle 61"/>
          <p:cNvSpPr>
            <a:spLocks noChangeArrowheads="1"/>
          </p:cNvSpPr>
          <p:nvPr/>
        </p:nvSpPr>
        <p:spPr bwMode="auto">
          <a:xfrm>
            <a:off x="4256088" y="2787650"/>
            <a:ext cx="67151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88" name="Rectangle 65"/>
          <p:cNvSpPr>
            <a:spLocks noChangeArrowheads="1"/>
          </p:cNvSpPr>
          <p:nvPr/>
        </p:nvSpPr>
        <p:spPr bwMode="auto">
          <a:xfrm>
            <a:off x="4198938" y="4186237"/>
            <a:ext cx="63341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0" name="Rectangle 67"/>
          <p:cNvSpPr>
            <a:spLocks noChangeArrowheads="1"/>
          </p:cNvSpPr>
          <p:nvPr/>
        </p:nvSpPr>
        <p:spPr bwMode="auto">
          <a:xfrm>
            <a:off x="4378328" y="3462337"/>
            <a:ext cx="63341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2" name="Rectangle 69"/>
          <p:cNvSpPr>
            <a:spLocks noChangeArrowheads="1"/>
          </p:cNvSpPr>
          <p:nvPr/>
        </p:nvSpPr>
        <p:spPr bwMode="auto">
          <a:xfrm>
            <a:off x="3775078" y="4054478"/>
            <a:ext cx="63341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10296" name="Rectangle 73"/>
          <p:cNvSpPr>
            <a:spLocks noChangeArrowheads="1"/>
          </p:cNvSpPr>
          <p:nvPr/>
        </p:nvSpPr>
        <p:spPr bwMode="auto">
          <a:xfrm>
            <a:off x="4570413" y="4349753"/>
            <a:ext cx="62865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+mn-lt"/>
              <a:ea typeface="新細明體" pitchFamily="18" charset="-120"/>
            </a:endParaRPr>
          </a:p>
        </p:txBody>
      </p:sp>
      <p:sp>
        <p:nvSpPr>
          <p:cNvPr id="75" name="Oval 9">
            <a:extLst>
              <a:ext uri="{FF2B5EF4-FFF2-40B4-BE49-F238E27FC236}">
                <a16:creationId xmlns:a16="http://schemas.microsoft.com/office/drawing/2014/main" id="{2F8023BA-1BEA-4E30-B073-189439F7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222" y="2452687"/>
            <a:ext cx="603250" cy="322263"/>
          </a:xfrm>
          <a:prstGeom prst="ellipse">
            <a:avLst/>
          </a:prstGeom>
          <a:noFill/>
          <a:ln w="127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solidFill>
                <a:srgbClr val="00B0F0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7" name="Rectangle 42">
            <a:extLst>
              <a:ext uri="{FF2B5EF4-FFF2-40B4-BE49-F238E27FC236}">
                <a16:creationId xmlns:a16="http://schemas.microsoft.com/office/drawing/2014/main" id="{B6A25294-3A32-4E2E-A9CC-0E66902C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397" y="2518281"/>
            <a:ext cx="3397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NY’</a:t>
            </a:r>
          </a:p>
        </p:txBody>
      </p:sp>
      <p:sp>
        <p:nvSpPr>
          <p:cNvPr id="78" name="Rectangle 60">
            <a:extLst>
              <a:ext uri="{FF2B5EF4-FFF2-40B4-BE49-F238E27FC236}">
                <a16:creationId xmlns:a16="http://schemas.microsoft.com/office/drawing/2014/main" id="{DE02D3FB-CC19-48A7-B16A-3CEC557F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535" y="2482616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30</a:t>
            </a:r>
          </a:p>
        </p:txBody>
      </p:sp>
      <p:sp>
        <p:nvSpPr>
          <p:cNvPr id="79" name="Oval 10">
            <a:extLst>
              <a:ext uri="{FF2B5EF4-FFF2-40B4-BE49-F238E27FC236}">
                <a16:creationId xmlns:a16="http://schemas.microsoft.com/office/drawing/2014/main" id="{F6274C8E-E304-43CA-BA92-F7C79EE3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33" y="3624476"/>
            <a:ext cx="580307" cy="322263"/>
          </a:xfrm>
          <a:prstGeom prst="ellipse">
            <a:avLst/>
          </a:prstGeom>
          <a:noFill/>
          <a:ln w="127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solidFill>
                <a:srgbClr val="00B0F0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0" name="Rectangle 44">
            <a:extLst>
              <a:ext uri="{FF2B5EF4-FFF2-40B4-BE49-F238E27FC236}">
                <a16:creationId xmlns:a16="http://schemas.microsoft.com/office/drawing/2014/main" id="{C1442454-B546-4E70-959E-C8B928FC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600" y="3681044"/>
            <a:ext cx="4111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CHI’</a:t>
            </a:r>
          </a:p>
        </p:txBody>
      </p:sp>
      <p:sp>
        <p:nvSpPr>
          <p:cNvPr id="83" name="Rectangle 60">
            <a:extLst>
              <a:ext uri="{FF2B5EF4-FFF2-40B4-BE49-F238E27FC236}">
                <a16:creationId xmlns:a16="http://schemas.microsoft.com/office/drawing/2014/main" id="{448F7211-E723-4DD4-8819-9F0E6DCF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3" y="3650950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30</a:t>
            </a:r>
          </a:p>
        </p:txBody>
      </p:sp>
      <p:sp>
        <p:nvSpPr>
          <p:cNvPr id="84" name="Oval 11">
            <a:extLst>
              <a:ext uri="{FF2B5EF4-FFF2-40B4-BE49-F238E27FC236}">
                <a16:creationId xmlns:a16="http://schemas.microsoft.com/office/drawing/2014/main" id="{00AAF269-ADA0-495C-8CE7-E91723DE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698" y="4511278"/>
            <a:ext cx="588945" cy="444588"/>
          </a:xfrm>
          <a:prstGeom prst="ellipse">
            <a:avLst/>
          </a:prstGeom>
          <a:noFill/>
          <a:ln w="1270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solidFill>
                <a:srgbClr val="00B0F0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5" name="Rectangle 46">
            <a:extLst>
              <a:ext uri="{FF2B5EF4-FFF2-40B4-BE49-F238E27FC236}">
                <a16:creationId xmlns:a16="http://schemas.microsoft.com/office/drawing/2014/main" id="{5C1C1D5A-3D7E-4EDB-BFF4-FD32C98CE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550" y="4622779"/>
            <a:ext cx="4424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2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AUS’</a:t>
            </a:r>
          </a:p>
        </p:txBody>
      </p:sp>
      <p:sp>
        <p:nvSpPr>
          <p:cNvPr id="86" name="Rectangle 60">
            <a:extLst>
              <a:ext uri="{FF2B5EF4-FFF2-40B4-BE49-F238E27FC236}">
                <a16:creationId xmlns:a16="http://schemas.microsoft.com/office/drawing/2014/main" id="{04B15355-A866-4D01-A069-7EE41EF19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710" y="4599701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B0F0"/>
                </a:solidFill>
                <a:latin typeface="+mn-lt"/>
                <a:ea typeface="新細明體" pitchFamily="18" charset="-120"/>
              </a:rPr>
              <a:t>30</a:t>
            </a:r>
          </a:p>
        </p:txBody>
      </p:sp>
      <p:sp>
        <p:nvSpPr>
          <p:cNvPr id="87" name="Oval 8">
            <a:extLst>
              <a:ext uri="{FF2B5EF4-FFF2-40B4-BE49-F238E27FC236}">
                <a16:creationId xmlns:a16="http://schemas.microsoft.com/office/drawing/2014/main" id="{2F3B5390-F76E-43DF-B401-45EE92A01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03" y="5390708"/>
            <a:ext cx="685800" cy="5270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solidFill>
                <a:srgbClr val="FF0000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8" name="Rectangle 40">
            <a:extLst>
              <a:ext uri="{FF2B5EF4-FFF2-40B4-BE49-F238E27FC236}">
                <a16:creationId xmlns:a16="http://schemas.microsoft.com/office/drawing/2014/main" id="{27CC334B-833A-4469-9AF9-DB73D31C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012" y="5531122"/>
            <a:ext cx="4776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DUM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A7C63-6ED7-4BE5-91E6-42C368C6DBBA}"/>
              </a:ext>
            </a:extLst>
          </p:cNvPr>
          <p:cNvSpPr txBox="1"/>
          <p:nvPr/>
        </p:nvSpPr>
        <p:spPr>
          <a:xfrm>
            <a:off x="2717006" y="5472828"/>
            <a:ext cx="5595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  <a:latin typeface="+mn-lt"/>
              </a:rPr>
              <a:t>40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349EC6-7027-42C8-80C0-7EED0FE399F2}"/>
              </a:ext>
            </a:extLst>
          </p:cNvPr>
          <p:cNvCxnSpPr>
            <a:cxnSpLocks/>
            <a:endCxn id="10249" idx="1"/>
          </p:cNvCxnSpPr>
          <p:nvPr/>
        </p:nvCxnSpPr>
        <p:spPr bwMode="auto">
          <a:xfrm>
            <a:off x="3810003" y="3303590"/>
            <a:ext cx="4577479" cy="798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06A016-20E9-4A81-9E9F-4971F9E602D7}"/>
              </a:ext>
            </a:extLst>
          </p:cNvPr>
          <p:cNvCxnSpPr>
            <a:stCxn id="10246" idx="6"/>
            <a:endCxn id="10248" idx="2"/>
          </p:cNvCxnSpPr>
          <p:nvPr/>
        </p:nvCxnSpPr>
        <p:spPr bwMode="auto">
          <a:xfrm flipV="1">
            <a:off x="3811588" y="3035223"/>
            <a:ext cx="4477322" cy="22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27ACEB-CE53-4A50-B917-A1F19B0B79BA}"/>
              </a:ext>
            </a:extLst>
          </p:cNvPr>
          <p:cNvCxnSpPr>
            <a:stCxn id="10260" idx="3"/>
          </p:cNvCxnSpPr>
          <p:nvPr/>
        </p:nvCxnSpPr>
        <p:spPr bwMode="auto">
          <a:xfrm>
            <a:off x="3779838" y="3263106"/>
            <a:ext cx="4588860" cy="2087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3A19E1-D5AC-4C0B-A097-190F1025192A}"/>
              </a:ext>
            </a:extLst>
          </p:cNvPr>
          <p:cNvCxnSpPr>
            <a:stCxn id="10262" idx="3"/>
            <a:endCxn id="10264" idx="1"/>
          </p:cNvCxnSpPr>
          <p:nvPr/>
        </p:nvCxnSpPr>
        <p:spPr bwMode="auto">
          <a:xfrm flipV="1">
            <a:off x="3779838" y="3059032"/>
            <a:ext cx="4523360" cy="1553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62D9D-E35B-48CE-9DD4-524F43D16F18}"/>
              </a:ext>
            </a:extLst>
          </p:cNvPr>
          <p:cNvCxnSpPr>
            <a:stCxn id="10262" idx="3"/>
            <a:endCxn id="10266" idx="1"/>
          </p:cNvCxnSpPr>
          <p:nvPr/>
        </p:nvCxnSpPr>
        <p:spPr bwMode="auto">
          <a:xfrm flipV="1">
            <a:off x="3779838" y="4199655"/>
            <a:ext cx="4507488" cy="412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FA1466-B7F4-43B2-B6D9-F6273927FC4A}"/>
              </a:ext>
            </a:extLst>
          </p:cNvPr>
          <p:cNvCxnSpPr>
            <a:stCxn id="10262" idx="3"/>
          </p:cNvCxnSpPr>
          <p:nvPr/>
        </p:nvCxnSpPr>
        <p:spPr bwMode="auto">
          <a:xfrm>
            <a:off x="3779838" y="4612481"/>
            <a:ext cx="4675762" cy="876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C63285-CDBC-4077-A525-3BB37B52C09B}"/>
              </a:ext>
            </a:extLst>
          </p:cNvPr>
          <p:cNvCxnSpPr>
            <a:stCxn id="10260" idx="3"/>
            <a:endCxn id="75" idx="2"/>
          </p:cNvCxnSpPr>
          <p:nvPr/>
        </p:nvCxnSpPr>
        <p:spPr bwMode="auto">
          <a:xfrm flipV="1">
            <a:off x="3779838" y="2613819"/>
            <a:ext cx="4497384" cy="649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7BB5FB-F46C-4C4F-BD4D-D3E30E935171}"/>
              </a:ext>
            </a:extLst>
          </p:cNvPr>
          <p:cNvCxnSpPr>
            <a:stCxn id="10246" idx="6"/>
            <a:endCxn id="79" idx="2"/>
          </p:cNvCxnSpPr>
          <p:nvPr/>
        </p:nvCxnSpPr>
        <p:spPr bwMode="auto">
          <a:xfrm>
            <a:off x="3811588" y="3262312"/>
            <a:ext cx="4538345" cy="523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B54CCB-8102-4464-BE26-83DA06716148}"/>
              </a:ext>
            </a:extLst>
          </p:cNvPr>
          <p:cNvCxnSpPr>
            <a:stCxn id="10246" idx="6"/>
            <a:endCxn id="84" idx="2"/>
          </p:cNvCxnSpPr>
          <p:nvPr/>
        </p:nvCxnSpPr>
        <p:spPr bwMode="auto">
          <a:xfrm>
            <a:off x="3811588" y="3262312"/>
            <a:ext cx="4557110" cy="1471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661313-7F01-4F5E-A0F2-16A57A4C4F50}"/>
              </a:ext>
            </a:extLst>
          </p:cNvPr>
          <p:cNvCxnSpPr>
            <a:stCxn id="10247" idx="6"/>
            <a:endCxn id="75" idx="2"/>
          </p:cNvCxnSpPr>
          <p:nvPr/>
        </p:nvCxnSpPr>
        <p:spPr bwMode="auto">
          <a:xfrm flipV="1">
            <a:off x="3733800" y="2613819"/>
            <a:ext cx="4543422" cy="2020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9A3AB0-C97E-41F6-901A-A5550B116FFD}"/>
              </a:ext>
            </a:extLst>
          </p:cNvPr>
          <p:cNvCxnSpPr>
            <a:stCxn id="10262" idx="3"/>
            <a:endCxn id="79" idx="2"/>
          </p:cNvCxnSpPr>
          <p:nvPr/>
        </p:nvCxnSpPr>
        <p:spPr bwMode="auto">
          <a:xfrm flipV="1">
            <a:off x="3779838" y="3785608"/>
            <a:ext cx="4570095" cy="826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4E2309-9CC4-43B5-8879-CE04357FE207}"/>
              </a:ext>
            </a:extLst>
          </p:cNvPr>
          <p:cNvCxnSpPr>
            <a:stCxn id="10262" idx="3"/>
            <a:endCxn id="84" idx="3"/>
          </p:cNvCxnSpPr>
          <p:nvPr/>
        </p:nvCxnSpPr>
        <p:spPr bwMode="auto">
          <a:xfrm>
            <a:off x="3779838" y="4612481"/>
            <a:ext cx="4675109" cy="278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4E0411-B93F-4551-9FCB-3CF4C64F639F}"/>
              </a:ext>
            </a:extLst>
          </p:cNvPr>
          <p:cNvCxnSpPr>
            <a:stCxn id="87" idx="6"/>
            <a:endCxn id="75" idx="3"/>
          </p:cNvCxnSpPr>
          <p:nvPr/>
        </p:nvCxnSpPr>
        <p:spPr bwMode="auto">
          <a:xfrm flipV="1">
            <a:off x="3778703" y="2727756"/>
            <a:ext cx="4586863" cy="29264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4FE27F-242D-45C1-A837-EFFC5E029812}"/>
              </a:ext>
            </a:extLst>
          </p:cNvPr>
          <p:cNvCxnSpPr>
            <a:stCxn id="87" idx="6"/>
            <a:endCxn id="79" idx="2"/>
          </p:cNvCxnSpPr>
          <p:nvPr/>
        </p:nvCxnSpPr>
        <p:spPr bwMode="auto">
          <a:xfrm flipV="1">
            <a:off x="3778703" y="3785608"/>
            <a:ext cx="4571230" cy="1868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16B7AC-4915-4EF3-A1D5-079C0E0417F9}"/>
              </a:ext>
            </a:extLst>
          </p:cNvPr>
          <p:cNvCxnSpPr>
            <a:stCxn id="87" idx="6"/>
            <a:endCxn id="84" idx="3"/>
          </p:cNvCxnSpPr>
          <p:nvPr/>
        </p:nvCxnSpPr>
        <p:spPr bwMode="auto">
          <a:xfrm flipV="1">
            <a:off x="3778703" y="4890758"/>
            <a:ext cx="4676244" cy="763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F25A57-AA0E-4D95-BCF8-EDF473AF7635}"/>
              </a:ext>
            </a:extLst>
          </p:cNvPr>
          <p:cNvSpPr txBox="1"/>
          <p:nvPr/>
        </p:nvSpPr>
        <p:spPr>
          <a:xfrm>
            <a:off x="6477000" y="59177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This model has an implicit assumption. Find it out!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BCCB04-7C14-4AC6-8C79-40A227E4A075}"/>
              </a:ext>
            </a:extLst>
          </p:cNvPr>
          <p:cNvCxnSpPr/>
          <p:nvPr/>
        </p:nvCxnSpPr>
        <p:spPr bwMode="auto">
          <a:xfrm flipV="1">
            <a:off x="7837714" y="1326484"/>
            <a:ext cx="3439886" cy="7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2B9E20-BDA9-4DFC-97E3-B3DED44B2496}"/>
              </a:ext>
            </a:extLst>
          </p:cNvPr>
          <p:cNvSpPr txBox="1"/>
          <p:nvPr/>
        </p:nvSpPr>
        <p:spPr>
          <a:xfrm>
            <a:off x="7623175" y="990600"/>
            <a:ext cx="395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/>
              <a:t>Transport cost – optional Demand value</a:t>
            </a:r>
          </a:p>
        </p:txBody>
      </p:sp>
    </p:spTree>
    <p:extLst>
      <p:ext uri="{BB962C8B-B14F-4D97-AF65-F5344CB8AC3E}">
        <p14:creationId xmlns:p14="http://schemas.microsoft.com/office/powerpoint/2010/main" val="408587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Transportation Problem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8153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Problem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 set of sources with known supplying capacity: </a:t>
            </a:r>
            <a:r>
              <a:rPr lang="en-US" altLang="zh-TW" sz="2400" i="1" dirty="0" err="1">
                <a:ea typeface="新細明體" pitchFamily="18" charset="-120"/>
              </a:rPr>
              <a:t>s</a:t>
            </a:r>
            <a:r>
              <a:rPr lang="en-US" altLang="zh-TW" sz="2400" i="1" baseline="-25000" dirty="0" err="1">
                <a:ea typeface="新細明體" pitchFamily="18" charset="-120"/>
              </a:rPr>
              <a:t>i</a:t>
            </a:r>
            <a:endParaRPr lang="en-US" altLang="zh-TW" sz="2400" dirty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 set of destinations with known demand: </a:t>
            </a:r>
            <a:r>
              <a:rPr lang="en-US" altLang="zh-TW" sz="2400" i="1" dirty="0" err="1">
                <a:ea typeface="新細明體" pitchFamily="18" charset="-120"/>
              </a:rPr>
              <a:t>d</a:t>
            </a:r>
            <a:r>
              <a:rPr lang="en-US" altLang="zh-TW" sz="2400" i="1" baseline="-25000" dirty="0" err="1">
                <a:ea typeface="新細明體" pitchFamily="18" charset="-120"/>
              </a:rPr>
              <a:t>j</a:t>
            </a:r>
            <a:endParaRPr lang="en-US" altLang="zh-TW" sz="2400" dirty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unit cost for each pair of (source, destination): </a:t>
            </a:r>
            <a:r>
              <a:rPr lang="en-US" altLang="zh-TW" sz="2400" i="1" dirty="0" err="1">
                <a:ea typeface="新細明體" pitchFamily="18" charset="-120"/>
              </a:rPr>
              <a:t>c</a:t>
            </a:r>
            <a:r>
              <a:rPr lang="en-US" altLang="zh-TW" sz="2400" i="1" baseline="-25000" dirty="0" err="1">
                <a:ea typeface="新細明體" pitchFamily="18" charset="-120"/>
              </a:rPr>
              <a:t>ij</a:t>
            </a:r>
            <a:endParaRPr lang="en-US" altLang="zh-TW" sz="24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 transportation plan </a:t>
            </a:r>
            <a:r>
              <a:rPr lang="en-US" altLang="zh-TW" sz="2400" i="1" dirty="0" err="1">
                <a:ea typeface="新細明體" pitchFamily="18" charset="-120"/>
              </a:rPr>
              <a:t>x</a:t>
            </a:r>
            <a:r>
              <a:rPr lang="en-US" altLang="zh-TW" sz="2400" i="1" baseline="-25000" dirty="0" err="1">
                <a:ea typeface="新細明體" pitchFamily="18" charset="-120"/>
              </a:rPr>
              <a:t>ij</a:t>
            </a:r>
            <a:r>
              <a:rPr lang="en-US" altLang="zh-TW" sz="2400" dirty="0">
                <a:ea typeface="新細明體" pitchFamily="18" charset="-120"/>
              </a:rPr>
              <a:t> with the minimum cost: </a:t>
            </a:r>
            <a:r>
              <a:rPr lang="el-GR" altLang="zh-HK" sz="2400" dirty="0">
                <a:cs typeface="Arial" charset="0"/>
              </a:rPr>
              <a:t>Σ</a:t>
            </a:r>
            <a:r>
              <a:rPr lang="en-US" altLang="zh-TW" sz="2400" i="1" dirty="0" err="1">
                <a:ea typeface="新細明體" pitchFamily="18" charset="-120"/>
              </a:rPr>
              <a:t>c</a:t>
            </a:r>
            <a:r>
              <a:rPr lang="en-US" altLang="zh-TW" sz="2400" i="1" baseline="-25000" dirty="0" err="1">
                <a:ea typeface="新細明體" pitchFamily="18" charset="-120"/>
              </a:rPr>
              <a:t>ij</a:t>
            </a:r>
            <a:r>
              <a:rPr lang="en-US" altLang="zh-TW" sz="2400" i="1" baseline="-25000" dirty="0">
                <a:ea typeface="新細明體" pitchFamily="18" charset="-120"/>
              </a:rPr>
              <a:t> </a:t>
            </a:r>
            <a:r>
              <a:rPr lang="en-US" altLang="zh-TW" sz="2400" i="1" dirty="0" err="1">
                <a:ea typeface="新細明體" pitchFamily="18" charset="-120"/>
              </a:rPr>
              <a:t>x</a:t>
            </a:r>
            <a:r>
              <a:rPr lang="en-US" altLang="zh-TW" sz="2400" i="1" baseline="-25000" dirty="0" err="1">
                <a:ea typeface="新細明體" pitchFamily="18" charset="-120"/>
              </a:rPr>
              <a:t>ij</a:t>
            </a:r>
            <a:endParaRPr lang="en-US" altLang="zh-TW" sz="2400" i="1" baseline="-25000" dirty="0">
              <a:ea typeface="新細明體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0AFAA-A6FE-4798-BD5A-399C2211C92A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42" name="Picture 41" descr="Text, letter&#10;&#10;Description automatically generated">
            <a:extLst>
              <a:ext uri="{FF2B5EF4-FFF2-40B4-BE49-F238E27FC236}">
                <a16:creationId xmlns:a16="http://schemas.microsoft.com/office/drawing/2014/main" id="{99CE1808-8DB9-40A9-852E-43042A65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33" y="3730208"/>
            <a:ext cx="4020111" cy="2991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DB249D-E859-4D43-B082-BD45CB1367E2}"/>
              </a:ext>
            </a:extLst>
          </p:cNvPr>
          <p:cNvSpPr txBox="1"/>
          <p:nvPr/>
        </p:nvSpPr>
        <p:spPr>
          <a:xfrm>
            <a:off x="342900" y="410700"/>
            <a:ext cx="1150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Duality of Transportation Problem: An Example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6C1BF3-6E2C-48BF-B59C-42E1291ED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95400"/>
            <a:ext cx="6323269" cy="2615625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CFA8929-0F48-4113-BFE5-A1E7EC39A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b="14918"/>
          <a:stretch/>
        </p:blipFill>
        <p:spPr>
          <a:xfrm>
            <a:off x="5486400" y="2934141"/>
            <a:ext cx="6629400" cy="2690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9050A1-7B4C-4DEA-B142-B06165B10161}"/>
              </a:ext>
            </a:extLst>
          </p:cNvPr>
          <p:cNvSpPr txBox="1"/>
          <p:nvPr/>
        </p:nvSpPr>
        <p:spPr>
          <a:xfrm>
            <a:off x="228600" y="1524000"/>
            <a:ext cx="4506813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3857193-83D7-464F-A99A-1606C7F3B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33117"/>
            <a:ext cx="4124901" cy="142894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1D08C33-6556-48D4-A34B-F4475C27436D}"/>
              </a:ext>
            </a:extLst>
          </p:cNvPr>
          <p:cNvSpPr/>
          <p:nvPr/>
        </p:nvSpPr>
        <p:spPr bwMode="auto">
          <a:xfrm>
            <a:off x="13716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17FF6B-169F-468E-A53C-3AA09B4D2227}"/>
              </a:ext>
            </a:extLst>
          </p:cNvPr>
          <p:cNvSpPr/>
          <p:nvPr/>
        </p:nvSpPr>
        <p:spPr bwMode="auto">
          <a:xfrm>
            <a:off x="1371600" y="5638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3A81DC-28E5-4DAC-91CE-8E8D45DC3532}"/>
              </a:ext>
            </a:extLst>
          </p:cNvPr>
          <p:cNvSpPr/>
          <p:nvPr/>
        </p:nvSpPr>
        <p:spPr bwMode="auto">
          <a:xfrm>
            <a:off x="25908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BDB55-A52D-472F-9920-4B66F55B45B1}"/>
              </a:ext>
            </a:extLst>
          </p:cNvPr>
          <p:cNvSpPr/>
          <p:nvPr/>
        </p:nvSpPr>
        <p:spPr bwMode="auto">
          <a:xfrm>
            <a:off x="25908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104906-C7C4-4B86-A630-4CA6EA89A0D0}"/>
              </a:ext>
            </a:extLst>
          </p:cNvPr>
          <p:cNvSpPr/>
          <p:nvPr/>
        </p:nvSpPr>
        <p:spPr bwMode="auto">
          <a:xfrm>
            <a:off x="2590800" y="6248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511FB5-DAB9-41E8-AC67-F9C25D2739AC}"/>
              </a:ext>
            </a:extLst>
          </p:cNvPr>
          <p:cNvCxnSpPr/>
          <p:nvPr/>
        </p:nvCxnSpPr>
        <p:spPr bwMode="auto">
          <a:xfrm flipV="1">
            <a:off x="1600200" y="4495800"/>
            <a:ext cx="1066800" cy="1143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1B6C70-28A0-410B-A25D-304CF464B312}"/>
              </a:ext>
            </a:extLst>
          </p:cNvPr>
          <p:cNvCxnSpPr/>
          <p:nvPr/>
        </p:nvCxnSpPr>
        <p:spPr bwMode="auto">
          <a:xfrm flipV="1">
            <a:off x="1676400" y="44196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0BB6BF-3812-4A7F-BD84-DEC98AF8357C}"/>
              </a:ext>
            </a:extLst>
          </p:cNvPr>
          <p:cNvCxnSpPr>
            <a:endCxn id="14" idx="1"/>
          </p:cNvCxnSpPr>
          <p:nvPr/>
        </p:nvCxnSpPr>
        <p:spPr bwMode="auto">
          <a:xfrm>
            <a:off x="1600200" y="5004375"/>
            <a:ext cx="1035237" cy="1288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ED4F26-42ED-44D8-AE78-587F005BDA54}"/>
              </a:ext>
            </a:extLst>
          </p:cNvPr>
          <p:cNvCxnSpPr/>
          <p:nvPr/>
        </p:nvCxnSpPr>
        <p:spPr bwMode="auto">
          <a:xfrm>
            <a:off x="1600200" y="4876800"/>
            <a:ext cx="959037" cy="425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9674F-A7AF-45DE-87C8-A9CD02EA10DF}"/>
              </a:ext>
            </a:extLst>
          </p:cNvPr>
          <p:cNvCxnSpPr/>
          <p:nvPr/>
        </p:nvCxnSpPr>
        <p:spPr bwMode="auto">
          <a:xfrm>
            <a:off x="1600200" y="5943600"/>
            <a:ext cx="959037" cy="425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AA625-AE66-498B-9CFE-87C9B2392EDB}"/>
              </a:ext>
            </a:extLst>
          </p:cNvPr>
          <p:cNvCxnSpPr/>
          <p:nvPr/>
        </p:nvCxnSpPr>
        <p:spPr bwMode="auto">
          <a:xfrm flipV="1">
            <a:off x="1676400" y="5486400"/>
            <a:ext cx="914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65B70A-A7EE-4508-A784-B322500FAE12}"/>
              </a:ext>
            </a:extLst>
          </p:cNvPr>
          <p:cNvSpPr txBox="1"/>
          <p:nvPr/>
        </p:nvSpPr>
        <p:spPr>
          <a:xfrm>
            <a:off x="6273506" y="5505061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1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1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11</a:t>
            </a:r>
            <a:r>
              <a:rPr lang="en-HK" dirty="0">
                <a:latin typeface="+mn-lt"/>
              </a:rPr>
              <a:t>, </a:t>
            </a:r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1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2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12</a:t>
            </a:r>
            <a:r>
              <a:rPr lang="en-HK" dirty="0">
                <a:latin typeface="+mn-lt"/>
              </a:rPr>
              <a:t>, </a:t>
            </a:r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1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3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13</a:t>
            </a:r>
            <a:r>
              <a:rPr lang="en-HK" dirty="0">
                <a:latin typeface="+mn-lt"/>
              </a:rPr>
              <a:t>, </a:t>
            </a:r>
          </a:p>
          <a:p>
            <a:endParaRPr lang="en-HK" dirty="0">
              <a:latin typeface="+mn-lt"/>
            </a:endParaRPr>
          </a:p>
          <a:p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2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1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21</a:t>
            </a:r>
            <a:r>
              <a:rPr lang="en-HK" dirty="0">
                <a:latin typeface="+mn-lt"/>
              </a:rPr>
              <a:t>, </a:t>
            </a:r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2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2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22</a:t>
            </a:r>
            <a:r>
              <a:rPr lang="en-HK" dirty="0">
                <a:latin typeface="+mn-lt"/>
              </a:rPr>
              <a:t>, </a:t>
            </a:r>
            <a:r>
              <a:rPr lang="el-GR" i="1" dirty="0">
                <a:latin typeface="+mn-lt"/>
              </a:rPr>
              <a:t>π</a:t>
            </a:r>
            <a:r>
              <a:rPr lang="en-HK" baseline="-25000" dirty="0">
                <a:latin typeface="+mn-lt"/>
              </a:rPr>
              <a:t>2 </a:t>
            </a:r>
            <a:r>
              <a:rPr lang="en-HK" dirty="0">
                <a:latin typeface="+mn-lt"/>
              </a:rPr>
              <a:t>+ </a:t>
            </a:r>
            <a:r>
              <a:rPr lang="el-GR" i="1" dirty="0">
                <a:latin typeface="+mn-lt"/>
              </a:rPr>
              <a:t>τ</a:t>
            </a:r>
            <a:r>
              <a:rPr lang="en-HK" baseline="-25000" dirty="0">
                <a:latin typeface="+mn-lt"/>
              </a:rPr>
              <a:t>3 </a:t>
            </a:r>
            <a:r>
              <a:rPr lang="en-HK" dirty="0">
                <a:latin typeface="+mn-lt"/>
              </a:rPr>
              <a:t>≤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23</a:t>
            </a:r>
            <a:r>
              <a:rPr lang="en-HK" dirty="0">
                <a:latin typeface="+mn-lt"/>
              </a:rPr>
              <a:t>, </a:t>
            </a:r>
          </a:p>
          <a:p>
            <a:endParaRPr lang="en-HK" dirty="0">
              <a:latin typeface="+mn-lt"/>
            </a:endParaRPr>
          </a:p>
          <a:p>
            <a:endParaRPr lang="en-HK" dirty="0">
              <a:latin typeface="+mn-lt"/>
            </a:endParaRPr>
          </a:p>
          <a:p>
            <a:endParaRPr lang="en-H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605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DB249D-E859-4D43-B082-BD45CB1367E2}"/>
              </a:ext>
            </a:extLst>
          </p:cNvPr>
          <p:cNvSpPr txBox="1"/>
          <p:nvPr/>
        </p:nvSpPr>
        <p:spPr>
          <a:xfrm>
            <a:off x="1219200" y="25706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General Form of Duality of Transportation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050A1-7B4C-4DEA-B142-B06165B10161}"/>
              </a:ext>
            </a:extLst>
          </p:cNvPr>
          <p:cNvSpPr txBox="1"/>
          <p:nvPr/>
        </p:nvSpPr>
        <p:spPr>
          <a:xfrm>
            <a:off x="457200" y="1447800"/>
            <a:ext cx="4506813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A0B12025-FC99-48CD-A915-1A8CEB49F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3" y="1060319"/>
            <a:ext cx="4020111" cy="2991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ADEAF1-0649-4CA0-AFC5-19E90EC656D7}"/>
              </a:ext>
            </a:extLst>
          </p:cNvPr>
          <p:cNvSpPr txBox="1"/>
          <p:nvPr/>
        </p:nvSpPr>
        <p:spPr>
          <a:xfrm>
            <a:off x="446360" y="190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Subject to</a:t>
            </a:r>
          </a:p>
        </p:txBody>
      </p:sp>
      <p:pic>
        <p:nvPicPr>
          <p:cNvPr id="15" name="Picture 1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72B32F59-FE1B-4A75-AA49-0878AC576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58" y="3105349"/>
            <a:ext cx="4029637" cy="1619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5ED2DC-C01E-4B2F-9DCB-E334E31D2E83}"/>
              </a:ext>
            </a:extLst>
          </p:cNvPr>
          <p:cNvSpPr txBox="1"/>
          <p:nvPr/>
        </p:nvSpPr>
        <p:spPr>
          <a:xfrm>
            <a:off x="5648783" y="3866920"/>
            <a:ext cx="129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Subject to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3857193-83D7-464F-A99A-1606C7F3B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76400"/>
            <a:ext cx="4124901" cy="1428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14AE20-5EF5-43F9-B24E-55FAA865CE80}"/>
              </a:ext>
            </a:extLst>
          </p:cNvPr>
          <p:cNvSpPr txBox="1"/>
          <p:nvPr/>
        </p:nvSpPr>
        <p:spPr>
          <a:xfrm>
            <a:off x="1143000" y="4752817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>
                <a:latin typeface="+mn-lt"/>
              </a:rPr>
              <a:t>Interpretation of the dual problem:</a:t>
            </a:r>
          </a:p>
          <a:p>
            <a:pPr lvl="1"/>
            <a:r>
              <a:rPr lang="en-HK" sz="2400" dirty="0">
                <a:latin typeface="+mn-lt"/>
              </a:rPr>
              <a:t>   Pay 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 err="1">
                <a:latin typeface="+mn-lt"/>
              </a:rPr>
              <a:t>i</a:t>
            </a:r>
            <a:r>
              <a:rPr lang="en-HK" sz="2400" dirty="0" err="1">
                <a:latin typeface="+mn-lt"/>
              </a:rPr>
              <a:t>s</a:t>
            </a:r>
            <a:r>
              <a:rPr lang="en-HK" sz="2400" baseline="-25000" dirty="0" err="1">
                <a:latin typeface="+mn-lt"/>
              </a:rPr>
              <a:t>i</a:t>
            </a:r>
            <a:r>
              <a:rPr lang="en-HK" sz="2400" dirty="0">
                <a:latin typeface="+mn-lt"/>
              </a:rPr>
              <a:t> at supply site </a:t>
            </a:r>
            <a:r>
              <a:rPr lang="en-HK" sz="2400" dirty="0" err="1">
                <a:latin typeface="+mn-lt"/>
              </a:rPr>
              <a:t>i</a:t>
            </a:r>
            <a:r>
              <a:rPr lang="en-HK" sz="2400" dirty="0">
                <a:latin typeface="+mn-lt"/>
              </a:rPr>
              <a:t> and </a:t>
            </a:r>
            <a:r>
              <a:rPr lang="el-GR" sz="2400" dirty="0">
                <a:latin typeface="+mn-lt"/>
              </a:rPr>
              <a:t>τ</a:t>
            </a:r>
            <a:r>
              <a:rPr lang="en-HK" sz="2400" baseline="-25000" dirty="0" err="1">
                <a:latin typeface="+mn-lt"/>
              </a:rPr>
              <a:t>j</a:t>
            </a:r>
            <a:r>
              <a:rPr lang="en-HK" sz="2400" dirty="0" err="1">
                <a:latin typeface="+mn-lt"/>
              </a:rPr>
              <a:t>d</a:t>
            </a:r>
            <a:r>
              <a:rPr lang="en-HK" sz="2400" baseline="-25000" dirty="0" err="1">
                <a:latin typeface="+mn-lt"/>
              </a:rPr>
              <a:t>j</a:t>
            </a:r>
            <a:r>
              <a:rPr lang="en-HK" sz="2400" dirty="0">
                <a:latin typeface="+mn-lt"/>
              </a:rPr>
              <a:t> at demand site j. </a:t>
            </a:r>
          </a:p>
          <a:p>
            <a:endParaRPr lang="en-HK" sz="2400" dirty="0">
              <a:latin typeface="+mn-lt"/>
            </a:endParaRPr>
          </a:p>
          <a:p>
            <a:r>
              <a:rPr lang="en-HK" sz="2400" dirty="0">
                <a:latin typeface="+mn-lt"/>
              </a:rPr>
              <a:t>Duality can be used to solve a cooperative game of transportation problems. </a:t>
            </a:r>
          </a:p>
          <a:p>
            <a:endParaRPr lang="en-HK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362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zh-HK" dirty="0">
                <a:ea typeface="新細明體" charset="-120"/>
              </a:rPr>
              <a:t>Example of Cooperative Game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11201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There are 3 players, each having a job to do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>
                <a:ea typeface="新細明體" charset="-120"/>
              </a:rPr>
              <a:t>The cost of each working individually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>
                <a:ea typeface="新細明體" charset="-120"/>
              </a:rPr>
              <a:t>                    V({1}) = V({2}) = V({3}) = 10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>
                <a:ea typeface="新細明體" charset="-120"/>
              </a:rPr>
              <a:t>The cost of any two working collaboratively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>
                <a:ea typeface="新細明體" charset="-120"/>
              </a:rPr>
              <a:t>                    V({1,2}) = V({1,3}) = V({2,3}) = 14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>
                <a:ea typeface="新細明體" charset="-120"/>
              </a:rPr>
              <a:t>The cost of all three working collaboratively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dirty="0">
                <a:ea typeface="新細明體" charset="-120"/>
              </a:rPr>
              <a:t>                    V({1,2,3}) = 18</a:t>
            </a: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Question: are the three willing to work collaboratively?</a:t>
            </a: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We need a way of sharing the cost V({1,2,3}) = 18 among the players</a:t>
            </a: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How about the following ways of sharing cost?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HK" sz="2000" dirty="0">
                <a:ea typeface="新細明體" charset="-120"/>
              </a:rPr>
              <a:t>{6,6,6}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HK" sz="2000" dirty="0">
                <a:ea typeface="新細明體" charset="-120"/>
              </a:rPr>
              <a:t>{7,7,4}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HK" sz="2000" dirty="0">
                <a:ea typeface="新細明體" charset="-120"/>
              </a:rPr>
              <a:t>{8,6,4}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HK" sz="2000" dirty="0">
                <a:ea typeface="新細明體" charset="-120"/>
              </a:rPr>
              <a:t>{4,4,10},…</a:t>
            </a:r>
          </a:p>
        </p:txBody>
      </p:sp>
    </p:spTree>
    <p:extLst>
      <p:ext uri="{BB962C8B-B14F-4D97-AF65-F5344CB8AC3E}">
        <p14:creationId xmlns:p14="http://schemas.microsoft.com/office/powerpoint/2010/main" val="36084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zh-HK" dirty="0">
                <a:ea typeface="新細明體" charset="-120"/>
              </a:rPr>
              <a:t>The Formulation	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96" y="1371600"/>
            <a:ext cx="11811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We need a way of sharing the cost V({1,2,3}) = 18 among the players,{</a:t>
            </a:r>
            <a:r>
              <a:rPr lang="en-US" altLang="zh-HK" sz="2400" i="1" dirty="0">
                <a:ea typeface="新細明體" charset="-120"/>
              </a:rPr>
              <a:t>x</a:t>
            </a:r>
            <a:r>
              <a:rPr lang="en-US" altLang="zh-HK" sz="2400" baseline="-25000" dirty="0">
                <a:ea typeface="新細明體" charset="-120"/>
              </a:rPr>
              <a:t>1</a:t>
            </a:r>
            <a:r>
              <a:rPr lang="en-US" altLang="zh-HK" sz="2400" dirty="0">
                <a:ea typeface="新細明體" charset="-120"/>
              </a:rPr>
              <a:t>, </a:t>
            </a:r>
            <a:r>
              <a:rPr lang="en-US" altLang="zh-HK" sz="2400" i="1" dirty="0">
                <a:ea typeface="新細明體" charset="-120"/>
              </a:rPr>
              <a:t>x</a:t>
            </a:r>
            <a:r>
              <a:rPr lang="en-US" altLang="zh-HK" sz="2400" baseline="-25000" dirty="0">
                <a:ea typeface="新細明體" charset="-120"/>
              </a:rPr>
              <a:t>2</a:t>
            </a:r>
            <a:r>
              <a:rPr lang="en-US" altLang="zh-HK" sz="2400" dirty="0">
                <a:ea typeface="新細明體" charset="-120"/>
              </a:rPr>
              <a:t>, </a:t>
            </a:r>
            <a:r>
              <a:rPr lang="en-US" altLang="zh-HK" sz="2400" i="1" dirty="0">
                <a:ea typeface="新細明體" charset="-120"/>
              </a:rPr>
              <a:t>x</a:t>
            </a:r>
            <a:r>
              <a:rPr lang="en-US" altLang="zh-HK" sz="2400" baseline="-25000" dirty="0">
                <a:ea typeface="新細明體" charset="-120"/>
              </a:rPr>
              <a:t>3</a:t>
            </a:r>
            <a:r>
              <a:rPr lang="en-US" altLang="zh-HK" sz="2400" dirty="0">
                <a:ea typeface="新細明體" charset="-120"/>
              </a:rPr>
              <a:t>}, satisfying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1</a:t>
            </a:r>
            <a:r>
              <a:rPr lang="en-US" altLang="zh-HK" sz="2000" dirty="0">
                <a:ea typeface="新細明體" charset="-120"/>
              </a:rPr>
              <a:t> </a:t>
            </a:r>
            <a:r>
              <a:rPr lang="en-US" altLang="zh-HK" sz="2000" dirty="0">
                <a:ea typeface="新細明體" charset="-120"/>
                <a:cs typeface="Times New Roman" pitchFamily="18" charset="0"/>
              </a:rPr>
              <a:t>≤ 10,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  <a:cs typeface="Times New Roman" pitchFamily="18" charset="0"/>
              </a:rPr>
              <a:t>		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2</a:t>
            </a:r>
            <a:r>
              <a:rPr lang="en-US" altLang="zh-HK" sz="2000" dirty="0">
                <a:ea typeface="新細明體" charset="-120"/>
              </a:rPr>
              <a:t> ≤ 10,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3</a:t>
            </a:r>
            <a:r>
              <a:rPr lang="en-US" altLang="zh-HK" sz="2000" dirty="0">
                <a:ea typeface="新細明體" charset="-120"/>
              </a:rPr>
              <a:t> ≤ 10, </a:t>
            </a:r>
            <a:r>
              <a:rPr lang="en-US" altLang="zh-HK" sz="2000" i="1" dirty="0">
                <a:ea typeface="新細明體" charset="-120"/>
              </a:rPr>
              <a:t> </a:t>
            </a:r>
            <a:endParaRPr lang="en-US" altLang="zh-HK" sz="2000" dirty="0">
              <a:ea typeface="新細明體" charset="-12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1</a:t>
            </a:r>
            <a:r>
              <a:rPr lang="en-US" altLang="zh-HK" sz="2000" dirty="0">
                <a:ea typeface="新細明體" charset="-120"/>
              </a:rPr>
              <a:t> + 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2</a:t>
            </a:r>
            <a:r>
              <a:rPr lang="en-US" altLang="zh-HK" sz="2000" dirty="0">
                <a:ea typeface="新細明體" charset="-120"/>
              </a:rPr>
              <a:t> ≤ 14,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1</a:t>
            </a:r>
            <a:r>
              <a:rPr lang="en-US" altLang="zh-HK" sz="2000" dirty="0">
                <a:ea typeface="新細明體" charset="-120"/>
              </a:rPr>
              <a:t> + 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3</a:t>
            </a:r>
            <a:r>
              <a:rPr lang="en-US" altLang="zh-HK" sz="2000" dirty="0">
                <a:ea typeface="新細明體" charset="-120"/>
              </a:rPr>
              <a:t> ≤ 14,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2</a:t>
            </a:r>
            <a:r>
              <a:rPr lang="en-US" altLang="zh-HK" sz="2000" dirty="0">
                <a:ea typeface="新細明體" charset="-120"/>
              </a:rPr>
              <a:t> + 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3</a:t>
            </a:r>
            <a:r>
              <a:rPr lang="en-US" altLang="zh-HK" sz="2000" dirty="0">
                <a:ea typeface="新細明體" charset="-120"/>
              </a:rPr>
              <a:t> ≤ 14,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 dirty="0">
                <a:ea typeface="新細明體" charset="-120"/>
              </a:rPr>
              <a:t>		x</a:t>
            </a:r>
            <a:r>
              <a:rPr lang="en-US" altLang="zh-HK" sz="2000" baseline="-25000" dirty="0">
                <a:ea typeface="新細明體" charset="-120"/>
              </a:rPr>
              <a:t>1</a:t>
            </a:r>
            <a:r>
              <a:rPr lang="en-US" altLang="zh-HK" sz="2000" dirty="0">
                <a:ea typeface="新細明體" charset="-120"/>
              </a:rPr>
              <a:t>+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2</a:t>
            </a:r>
            <a:r>
              <a:rPr lang="en-US" altLang="zh-HK" sz="2000" dirty="0">
                <a:ea typeface="新細明體" charset="-120"/>
              </a:rPr>
              <a:t>+</a:t>
            </a:r>
            <a:r>
              <a:rPr lang="en-US" altLang="zh-HK" sz="2000" i="1" dirty="0">
                <a:ea typeface="新細明體" charset="-120"/>
              </a:rPr>
              <a:t>x</a:t>
            </a:r>
            <a:r>
              <a:rPr lang="en-US" altLang="zh-HK" sz="2000" baseline="-25000" dirty="0">
                <a:ea typeface="新細明體" charset="-120"/>
              </a:rPr>
              <a:t>3  </a:t>
            </a:r>
            <a:r>
              <a:rPr lang="en-US" altLang="zh-HK" sz="2000" dirty="0">
                <a:ea typeface="新細明體" charset="-120"/>
              </a:rPr>
              <a:t>= 18.</a:t>
            </a: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All are feasible solutions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>
                <a:ea typeface="新細明體" charset="-120"/>
              </a:rPr>
              <a:t>{6,6,6}, </a:t>
            </a:r>
            <a:r>
              <a:rPr lang="en-US" altLang="zh-HK" sz="2400" dirty="0">
                <a:ea typeface="新細明體" charset="-120"/>
              </a:rPr>
              <a:t>{7,7,4}, {8,6,4},{4,4,10},…</a:t>
            </a:r>
          </a:p>
          <a:p>
            <a:pPr lvl="1"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They are said to be in the </a:t>
            </a:r>
            <a:r>
              <a:rPr lang="en-US" altLang="zh-HK" sz="2400" b="1" dirty="0">
                <a:ea typeface="新細明體" charset="-120"/>
              </a:rPr>
              <a:t>core </a:t>
            </a:r>
            <a:r>
              <a:rPr lang="en-US" altLang="zh-HK" sz="2400" dirty="0">
                <a:ea typeface="新細明體" charset="-120"/>
              </a:rPr>
              <a:t>of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The Core may be empty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>
                <a:ea typeface="新細明體" charset="-120"/>
              </a:rPr>
              <a:t>Suppose that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>
                <a:ea typeface="新細明體" charset="-120"/>
              </a:rPr>
              <a:t>	V({1}) = V({2}) = V({3}) = 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>
                <a:ea typeface="新細明體" charset="-120"/>
              </a:rPr>
              <a:t>	V({1,2}) = V({1,3}) = V({2,3}) = 14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>
                <a:ea typeface="新細明體" charset="-120"/>
              </a:rPr>
              <a:t>	</a:t>
            </a:r>
            <a:r>
              <a:rPr lang="en-US" altLang="zh-HK" sz="2000" u="sng">
                <a:ea typeface="新細明體" charset="-120"/>
              </a:rPr>
              <a:t>V({1,2,3}) = 22</a:t>
            </a:r>
          </a:p>
          <a:p>
            <a:pPr>
              <a:lnSpc>
                <a:spcPct val="80000"/>
              </a:lnSpc>
            </a:pPr>
            <a:r>
              <a:rPr lang="en-US" altLang="zh-HK" sz="2400">
                <a:ea typeface="新細明體" charset="-120"/>
              </a:rPr>
              <a:t>Then we can verify that there is no feasible solution to the following constraints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>
                <a:ea typeface="新細明體" charset="-120"/>
              </a:rPr>
              <a:t>	x</a:t>
            </a:r>
            <a:r>
              <a:rPr lang="en-US" altLang="zh-HK" sz="2000" baseline="-25000">
                <a:ea typeface="新細明體" charset="-120"/>
              </a:rPr>
              <a:t>1</a:t>
            </a:r>
            <a:r>
              <a:rPr lang="en-US" altLang="zh-HK" sz="2000">
                <a:ea typeface="新細明體" charset="-120"/>
              </a:rPr>
              <a:t> </a:t>
            </a:r>
            <a:r>
              <a:rPr lang="en-US" altLang="zh-HK" sz="2000">
                <a:ea typeface="新細明體" charset="-120"/>
                <a:cs typeface="Times New Roman" pitchFamily="18" charset="0"/>
              </a:rPr>
              <a:t>≤ 10,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2</a:t>
            </a:r>
            <a:r>
              <a:rPr lang="en-US" altLang="zh-HK" sz="2000">
                <a:ea typeface="新細明體" charset="-120"/>
              </a:rPr>
              <a:t> ≤ 10,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3</a:t>
            </a:r>
            <a:r>
              <a:rPr lang="en-US" altLang="zh-HK" sz="2000">
                <a:ea typeface="新細明體" charset="-120"/>
              </a:rPr>
              <a:t> ≤ 10, </a:t>
            </a:r>
            <a:r>
              <a:rPr lang="en-US" altLang="zh-HK" sz="2000" i="1">
                <a:ea typeface="新細明體" charset="-120"/>
              </a:rPr>
              <a:t> </a:t>
            </a:r>
            <a:endParaRPr lang="en-US" altLang="zh-HK" sz="2000">
              <a:ea typeface="新細明體" charset="-12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>
                <a:ea typeface="新細明體" charset="-120"/>
              </a:rPr>
              <a:t>	x</a:t>
            </a:r>
            <a:r>
              <a:rPr lang="en-US" altLang="zh-HK" sz="2000" baseline="-25000">
                <a:ea typeface="新細明體" charset="-120"/>
              </a:rPr>
              <a:t>1</a:t>
            </a:r>
            <a:r>
              <a:rPr lang="en-US" altLang="zh-HK" sz="2000">
                <a:ea typeface="新細明體" charset="-120"/>
              </a:rPr>
              <a:t> +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2</a:t>
            </a:r>
            <a:r>
              <a:rPr lang="en-US" altLang="zh-HK" sz="2000">
                <a:ea typeface="新細明體" charset="-120"/>
              </a:rPr>
              <a:t> ≤ 14,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1</a:t>
            </a:r>
            <a:r>
              <a:rPr lang="en-US" altLang="zh-HK" sz="2000">
                <a:ea typeface="新細明體" charset="-120"/>
              </a:rPr>
              <a:t> +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3</a:t>
            </a:r>
            <a:r>
              <a:rPr lang="en-US" altLang="zh-HK" sz="2000">
                <a:ea typeface="新細明體" charset="-120"/>
              </a:rPr>
              <a:t> ≤ 14,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2</a:t>
            </a:r>
            <a:r>
              <a:rPr lang="en-US" altLang="zh-HK" sz="2000">
                <a:ea typeface="新細明體" charset="-120"/>
              </a:rPr>
              <a:t> + 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3</a:t>
            </a:r>
            <a:r>
              <a:rPr lang="en-US" altLang="zh-HK" sz="2000">
                <a:ea typeface="新細明體" charset="-120"/>
              </a:rPr>
              <a:t> ≤ 14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HK" sz="2000" i="1">
                <a:ea typeface="新細明體" charset="-120"/>
              </a:rPr>
              <a:t>	x</a:t>
            </a:r>
            <a:r>
              <a:rPr lang="en-US" altLang="zh-HK" sz="2000" baseline="-25000">
                <a:ea typeface="新細明體" charset="-120"/>
              </a:rPr>
              <a:t>1</a:t>
            </a:r>
            <a:r>
              <a:rPr lang="en-US" altLang="zh-HK" sz="2000">
                <a:ea typeface="新細明體" charset="-120"/>
              </a:rPr>
              <a:t>+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2</a:t>
            </a:r>
            <a:r>
              <a:rPr lang="en-US" altLang="zh-HK" sz="2000">
                <a:ea typeface="新細明體" charset="-120"/>
              </a:rPr>
              <a:t>+</a:t>
            </a:r>
            <a:r>
              <a:rPr lang="en-US" altLang="zh-HK" sz="2000" i="1">
                <a:ea typeface="新細明體" charset="-120"/>
              </a:rPr>
              <a:t>x</a:t>
            </a:r>
            <a:r>
              <a:rPr lang="en-US" altLang="zh-HK" sz="2000" baseline="-25000">
                <a:ea typeface="新細明體" charset="-120"/>
              </a:rPr>
              <a:t>3  </a:t>
            </a:r>
            <a:r>
              <a:rPr lang="en-US" altLang="zh-HK" sz="2000">
                <a:ea typeface="新細明體" charset="-120"/>
              </a:rPr>
              <a:t>= 22</a:t>
            </a:r>
          </a:p>
          <a:p>
            <a:pPr>
              <a:lnSpc>
                <a:spcPct val="80000"/>
              </a:lnSpc>
            </a:pPr>
            <a:r>
              <a:rPr lang="en-US" altLang="zh-HK" sz="2400">
                <a:ea typeface="新細明體" charset="-120"/>
              </a:rPr>
              <a:t>For example, consider </a:t>
            </a: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an allocation (7,7,8), then players 2 and 3 share a cost &gt; V({2,3})</a:t>
            </a: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an allocation (8,6,8), then players 1 and 3 share a cost &gt; V({1,3})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017B9A6-5938-4DF6-AF6F-02765BF79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1318" y="377105"/>
            <a:ext cx="9021482" cy="93806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</a:rPr>
              <a:t>Review 1: </a:t>
            </a:r>
            <a:r>
              <a:rPr lang="en-US" altLang="en-US" sz="4000" dirty="0">
                <a:latin typeface="Times New Roman" panose="02020603050405020304" pitchFamily="18" charset="0"/>
              </a:rPr>
              <a:t>Constraint Analysis &amp; Shadow Price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A1A0BD1C-A872-4488-B78D-BA929546C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778" y="5009028"/>
            <a:ext cx="78278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i="1" dirty="0"/>
              <a:t>Shadow Price</a:t>
            </a:r>
            <a:r>
              <a:rPr lang="en-US" altLang="en-US" sz="2400" dirty="0"/>
              <a:t> indicates the marginal objective function value change when the right-hard side of each constraint changes.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8">
                <a:extLst>
                  <a:ext uri="{FF2B5EF4-FFF2-40B4-BE49-F238E27FC236}">
                    <a16:creationId xmlns:a16="http://schemas.microsoft.com/office/drawing/2014/main" id="{336DDC2C-D9C1-F063-92C7-66823BD35803}"/>
                  </a:ext>
                </a:extLst>
              </p:cNvPr>
              <p:cNvSpPr txBox="1"/>
              <p:nvPr/>
            </p:nvSpPr>
            <p:spPr bwMode="auto">
              <a:xfrm>
                <a:off x="333487" y="2743200"/>
                <a:ext cx="5791200" cy="2497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+1.3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+0.7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≤160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+2.2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+1.6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≤200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+0.7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+1.3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≤120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1.4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+2.8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+0.6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≤280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=1,...,5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" name="Object 58">
                <a:extLst>
                  <a:ext uri="{FF2B5EF4-FFF2-40B4-BE49-F238E27FC236}">
                    <a16:creationId xmlns:a16="http://schemas.microsoft.com/office/drawing/2014/main" id="{336DDC2C-D9C1-F063-92C7-66823BD35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487" y="2743200"/>
                <a:ext cx="5791200" cy="2497137"/>
              </a:xfrm>
              <a:prstGeom prst="rect">
                <a:avLst/>
              </a:prstGeom>
              <a:blipFill>
                <a:blip r:embed="rId2"/>
                <a:stretch>
                  <a:fillRect l="-3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5BCE373-97C1-29B9-8C9C-38790226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49" y="1905000"/>
            <a:ext cx="6085609" cy="2497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981200" y="1524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Concepts in Cooperative Game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89038"/>
                <a:ext cx="11353800" cy="4830762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 cooperative game can be depicted by (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, 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V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</a:t>
                </a:r>
              </a:p>
              <a:p>
                <a:pPr lvl="1"/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is the set of players, and </a:t>
                </a:r>
              </a:p>
              <a:p>
                <a:pPr lvl="1"/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V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(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S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), is the characteristic function that specifies the cost of a coalition 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S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(a subset of 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</a:t>
                </a:r>
              </a:p>
              <a:p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 simple interpretation</a:t>
                </a:r>
              </a:p>
              <a:p>
                <a:pPr lvl="1"/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V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(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): the lowest total cost when all players cooperate (Ground Coalition)</a:t>
                </a:r>
              </a:p>
              <a:p>
                <a:pPr lvl="1"/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V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(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S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):  the lowest total cost for 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S 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when the players in </a:t>
                </a:r>
                <a:r>
                  <a:rPr lang="en-US" altLang="zh-HK" sz="20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S</a:t>
                </a:r>
                <a:r>
                  <a:rPr lang="en-US" altLang="zh-HK" sz="2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cooperate</a:t>
                </a:r>
              </a:p>
              <a:p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An allocation is a distribution of 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V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(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 to all players, denoted by (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x</a:t>
                </a:r>
                <a:r>
                  <a:rPr lang="en-US" altLang="zh-HK" sz="2400" baseline="-25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1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, </a:t>
                </a:r>
                <a:r>
                  <a:rPr lang="en-US" altLang="zh-HK" sz="2400" i="1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x</a:t>
                </a:r>
                <a:r>
                  <a:rPr lang="en-US" altLang="zh-HK" sz="2400" baseline="-250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2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,…, </a:t>
                </a:r>
                <a:r>
                  <a:rPr lang="en-US" altLang="zh-HK" sz="2400" i="1" dirty="0" err="1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x</a:t>
                </a:r>
                <a:r>
                  <a:rPr lang="en-US" altLang="zh-HK" sz="2400" i="1" baseline="-25000" dirty="0" err="1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), such that </a:t>
                </a:r>
                <a14:m>
                  <m:oMath xmlns:m="http://schemas.openxmlformats.org/officeDocument/2006/math">
                    <m:r>
                      <a:rPr lang="en-HK" altLang="zh-HK" sz="2400" b="0" i="0" smtClean="0">
                        <a:latin typeface="Cambria Math" panose="02040503050406030204" pitchFamily="18" charset="0"/>
                        <a:ea typeface="新細明體" charset="-120"/>
                        <a:cs typeface="Times New Roman" pitchFamily="18" charset="0"/>
                      </a:rPr>
                      <m:t>                             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新細明體" charset="-12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新細明體" charset="-12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新細明體" charset="-12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.</m:t>
                        </m:r>
                      </m:e>
                    </m:nary>
                    <m:r>
                      <a:rPr lang="en-US" altLang="zh-HK" sz="2400" i="1">
                        <a:latin typeface="Cambria Math"/>
                        <a:ea typeface="新細明體" charset="-120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altLang="zh-HK" sz="2400" dirty="0">
                  <a:latin typeface="Times New Roman" pitchFamily="18" charset="0"/>
                  <a:ea typeface="新細明體" charset="-120"/>
                  <a:cs typeface="Times New Roman" pitchFamily="18" charset="0"/>
                </a:endParaRPr>
              </a:p>
              <a:p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One major concern is to develop </a:t>
                </a:r>
                <a:r>
                  <a:rPr lang="en-US" altLang="zh-HK" sz="2400" b="1" u="sng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core</a:t>
                </a: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allocation rules that provide incentives for grand coalition to exist</a:t>
                </a:r>
              </a:p>
              <a:p>
                <a:pPr marL="0" indent="0">
                  <a:buNone/>
                </a:pPr>
                <a:r>
                  <a:rPr lang="en-US" altLang="zh-HK" sz="2400" dirty="0"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		</a:t>
                </a:r>
                <a:r>
                  <a:rPr lang="en-US" altLang="zh-HK" sz="2400" dirty="0">
                    <a:ea typeface="新細明體" charset="-12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新細明體" charset="-12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新細明體" charset="-12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≤</m:t>
                        </m:r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HK" sz="2400" i="1">
                                <a:latin typeface="Cambria Math" panose="02040503050406030204" pitchFamily="18" charset="0"/>
                                <a:ea typeface="新細明體" charset="-12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400" i="1">
                                <a:latin typeface="Cambria Math"/>
                                <a:ea typeface="新細明體" charset="-120"/>
                                <a:cs typeface="Times New Roman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,  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∀</m:t>
                        </m:r>
                        <m:r>
                          <a:rPr lang="en-US" altLang="zh-HK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  <m:r>
                          <a:rPr lang="en-US" altLang="zh-HK" sz="2400" i="1">
                            <a:latin typeface="Cambria Math"/>
                            <a:ea typeface="新細明體" charset="-120"/>
                            <a:cs typeface="Times New Roman" pitchFamily="18" charset="0"/>
                          </a:rPr>
                          <m:t>.</m:t>
                        </m:r>
                      </m:e>
                    </m:nary>
                    <m:r>
                      <a:rPr lang="en-US" altLang="zh-HK" sz="2400" i="1">
                        <a:latin typeface="Cambria Math"/>
                        <a:ea typeface="新細明體" charset="-120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altLang="zh-HK" sz="2400" dirty="0">
                  <a:latin typeface="Times New Roman" pitchFamily="18" charset="0"/>
                  <a:ea typeface="新細明體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89038"/>
                <a:ext cx="11353800" cy="4830762"/>
              </a:xfrm>
              <a:blipFill>
                <a:blip r:embed="rId3"/>
                <a:stretch>
                  <a:fillRect l="-752" t="-1009" r="-161" b="-1008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915400" cy="914400"/>
          </a:xfrm>
        </p:spPr>
        <p:txBody>
          <a:bodyPr/>
          <a:lstStyle/>
          <a:p>
            <a:r>
              <a:rPr lang="en-US" altLang="zh-HK" sz="4000" b="1" dirty="0">
                <a:ea typeface="新細明體" charset="-120"/>
              </a:rPr>
              <a:t>A Transportation Problem</a:t>
            </a:r>
            <a:endParaRPr lang="en-US" altLang="zh-TW" sz="4000" b="1" dirty="0">
              <a:ea typeface="新細明體" charset="-12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100" y="4150532"/>
            <a:ext cx="7772400" cy="2362200"/>
          </a:xfrm>
        </p:spPr>
        <p:txBody>
          <a:bodyPr>
            <a:normAutofit/>
          </a:bodyPr>
          <a:lstStyle/>
          <a:p>
            <a:r>
              <a:rPr lang="en-US" altLang="zh-HK" dirty="0">
                <a:ea typeface="新細明體" charset="-120"/>
              </a:rPr>
              <a:t>A transportation problem faced by firm 1</a:t>
            </a:r>
          </a:p>
          <a:p>
            <a:pPr lvl="1"/>
            <a:r>
              <a:rPr lang="en-US" altLang="zh-HK" dirty="0">
                <a:ea typeface="新細明體" charset="-120"/>
              </a:rPr>
              <a:t>From 3 supply sites to 4 markets</a:t>
            </a:r>
          </a:p>
          <a:p>
            <a:pPr lvl="1"/>
            <a:r>
              <a:rPr lang="en-US" altLang="zh-HK" dirty="0">
                <a:ea typeface="新細明體" charset="-120"/>
              </a:rPr>
              <a:t>Given the supply and demand </a:t>
            </a:r>
          </a:p>
          <a:p>
            <a:pPr lvl="1"/>
            <a:r>
              <a:rPr lang="en-US" altLang="zh-HK" dirty="0">
                <a:ea typeface="新細明體" charset="-120"/>
              </a:rPr>
              <a:t>The unit transportation cost </a:t>
            </a:r>
            <a:r>
              <a:rPr lang="en-US" altLang="zh-HK" dirty="0" err="1">
                <a:ea typeface="新細明體" charset="-120"/>
              </a:rPr>
              <a:t>c</a:t>
            </a:r>
            <a:r>
              <a:rPr lang="en-US" altLang="zh-HK" baseline="-25000" dirty="0" err="1">
                <a:ea typeface="新細明體" charset="-120"/>
              </a:rPr>
              <a:t>ij</a:t>
            </a:r>
            <a:r>
              <a:rPr lang="en-US" altLang="zh-HK" dirty="0">
                <a:ea typeface="新細明體" charset="-120"/>
              </a:rPr>
              <a:t> 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7992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71394"/>
              </p:ext>
            </p:extLst>
          </p:nvPr>
        </p:nvGraphicFramePr>
        <p:xfrm>
          <a:off x="5981702" y="1578164"/>
          <a:ext cx="3886200" cy="1584960"/>
        </p:xfrm>
        <a:graphic>
          <a:graphicData uri="http://schemas.openxmlformats.org/drawingml/2006/table">
            <a:tbl>
              <a:tblPr/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7EAB6619-3D24-4BE4-98C9-2902C2D2D29A}"/>
              </a:ext>
            </a:extLst>
          </p:cNvPr>
          <p:cNvGrpSpPr/>
          <p:nvPr/>
        </p:nvGrpSpPr>
        <p:grpSpPr>
          <a:xfrm>
            <a:off x="2209800" y="1289483"/>
            <a:ext cx="4267200" cy="2627531"/>
            <a:chOff x="152400" y="381000"/>
            <a:chExt cx="4267200" cy="2627531"/>
          </a:xfrm>
        </p:grpSpPr>
        <p:sp>
          <p:nvSpPr>
            <p:cNvPr id="17" name="Oval 96">
              <a:extLst>
                <a:ext uri="{FF2B5EF4-FFF2-40B4-BE49-F238E27FC236}">
                  <a16:creationId xmlns:a16="http://schemas.microsoft.com/office/drawing/2014/main" id="{4F8670A7-87D9-4AC5-9B99-37F2CC4C8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" name="Oval 97">
              <a:extLst>
                <a:ext uri="{FF2B5EF4-FFF2-40B4-BE49-F238E27FC236}">
                  <a16:creationId xmlns:a16="http://schemas.microsoft.com/office/drawing/2014/main" id="{38A55907-2687-4623-8661-8A056300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9" name="Oval 98">
              <a:extLst>
                <a:ext uri="{FF2B5EF4-FFF2-40B4-BE49-F238E27FC236}">
                  <a16:creationId xmlns:a16="http://schemas.microsoft.com/office/drawing/2014/main" id="{5ED42438-4535-4EB0-9EB9-EFE04067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0" name="Oval 99">
              <a:extLst>
                <a:ext uri="{FF2B5EF4-FFF2-40B4-BE49-F238E27FC236}">
                  <a16:creationId xmlns:a16="http://schemas.microsoft.com/office/drawing/2014/main" id="{6A03709C-3E2F-42C0-A1C1-090F7D84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1" name="Oval 100">
              <a:extLst>
                <a:ext uri="{FF2B5EF4-FFF2-40B4-BE49-F238E27FC236}">
                  <a16:creationId xmlns:a16="http://schemas.microsoft.com/office/drawing/2014/main" id="{BC08E689-FAD6-439D-B1AA-7CB242DCF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2" name="Oval 101">
              <a:extLst>
                <a:ext uri="{FF2B5EF4-FFF2-40B4-BE49-F238E27FC236}">
                  <a16:creationId xmlns:a16="http://schemas.microsoft.com/office/drawing/2014/main" id="{D5CFDE15-8A1F-4A8E-B66D-BD9E7B09B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3" name="Oval 102">
              <a:extLst>
                <a:ext uri="{FF2B5EF4-FFF2-40B4-BE49-F238E27FC236}">
                  <a16:creationId xmlns:a16="http://schemas.microsoft.com/office/drawing/2014/main" id="{F6BDDAEB-380C-4EA8-B321-295019965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4" name="Line 103">
              <a:extLst>
                <a:ext uri="{FF2B5EF4-FFF2-40B4-BE49-F238E27FC236}">
                  <a16:creationId xmlns:a16="http://schemas.microsoft.com/office/drawing/2014/main" id="{E2576BEF-1B36-4BF4-9DE1-A0EFF55C9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0600" y="609600"/>
              <a:ext cx="838200" cy="381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5" name="Line 104">
              <a:extLst>
                <a:ext uri="{FF2B5EF4-FFF2-40B4-BE49-F238E27FC236}">
                  <a16:creationId xmlns:a16="http://schemas.microsoft.com/office/drawing/2014/main" id="{1D0B3EE6-E7BB-4ACB-8A95-D7D0D444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1066800"/>
              <a:ext cx="871678" cy="1066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EFB325B-28DE-4800-B146-67A85717BFE7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70CF0C-5A06-41A6-A5A4-B70A4729A532}"/>
                </a:ext>
              </a:extLst>
            </p:cNvPr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AAAD9F8-778B-450D-A3C1-BDCCAEBBC0AA}"/>
                </a:ext>
              </a:extLst>
            </p:cNvPr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D8821B-ACC4-4B26-9D6E-29E6B28687A1}"/>
                </a:ext>
              </a:extLst>
            </p:cNvPr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C9BA68-5303-4B8F-B6D3-83F9502E2369}"/>
                </a:ext>
              </a:extLst>
            </p:cNvPr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01EB98-D818-4D7B-85D7-99DA6FF62134}"/>
                </a:ext>
              </a:extLst>
            </p:cNvPr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CD4ED0-3CD9-4AE7-9D26-A98746014675}"/>
                </a:ext>
              </a:extLst>
            </p:cNvPr>
            <p:cNvCxnSpPr>
              <a:stCxn id="20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AE9178-3D4B-4286-A8F1-090E1FE04397}"/>
                </a:ext>
              </a:extLst>
            </p:cNvPr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5B18603-C922-4020-8AB6-E4FD6708DE91}"/>
                </a:ext>
              </a:extLst>
            </p:cNvPr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535782-5C6F-484A-BF34-117884909663}"/>
                </a:ext>
              </a:extLst>
            </p:cNvPr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21BA57-7CA8-41B4-BA79-8875826C0EFA}"/>
                </a:ext>
              </a:extLst>
            </p:cNvPr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4ECBE-D427-4A8D-A7C7-08E93EE5FE51}"/>
                </a:ext>
              </a:extLst>
            </p:cNvPr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7096D9B-01F1-4800-9B3A-477BCD6BC8B7}"/>
                </a:ext>
              </a:extLst>
            </p:cNvPr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937A36-ABE5-4FBF-85CB-E52E8233E6CF}"/>
                </a:ext>
              </a:extLst>
            </p:cNvPr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83408B-C485-4D89-930C-988520A80083}"/>
                </a:ext>
              </a:extLst>
            </p:cNvPr>
            <p:cNvSpPr txBox="1"/>
            <p:nvPr/>
          </p:nvSpPr>
          <p:spPr>
            <a:xfrm>
              <a:off x="304800" y="2362200"/>
              <a:ext cx="411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1, the optimal transportation plan with cost of 203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D4D2E03-834F-414D-B7AA-FE77AB97B2DB}"/>
                </a:ext>
              </a:extLst>
            </p:cNvPr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EF5E2F6-EA4D-4B4B-8DF1-F7A20F3621B5}"/>
                </a:ext>
              </a:extLst>
            </p:cNvPr>
            <p:cNvCxnSpPr>
              <a:stCxn id="18" idx="6"/>
              <a:endCxn id="22" idx="2"/>
            </p:cNvCxnSpPr>
            <p:nvPr/>
          </p:nvCxnSpPr>
          <p:spPr>
            <a:xfrm>
              <a:off x="990600" y="14859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0229087-398F-479E-A420-D28482116ED4}"/>
                </a:ext>
              </a:extLst>
            </p:cNvPr>
            <p:cNvCxnSpPr/>
            <p:nvPr/>
          </p:nvCxnSpPr>
          <p:spPr>
            <a:xfrm>
              <a:off x="970504" y="1614450"/>
              <a:ext cx="871678" cy="566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6611136-C3CE-4471-87B1-F6B33084417F}"/>
                </a:ext>
              </a:extLst>
            </p:cNvPr>
            <p:cNvCxnSpPr>
              <a:stCxn id="19" idx="5"/>
              <a:endCxn id="23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67E501-3642-4CFD-8B42-C1F4339BA62C}"/>
                </a:ext>
              </a:extLst>
            </p:cNvPr>
            <p:cNvSpPr txBox="1"/>
            <p:nvPr/>
          </p:nvSpPr>
          <p:spPr>
            <a:xfrm>
              <a:off x="1219200" y="55936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193D43-3362-4E3D-A49D-3AA5D8BAFC19}"/>
                </a:ext>
              </a:extLst>
            </p:cNvPr>
            <p:cNvSpPr txBox="1"/>
            <p:nvPr/>
          </p:nvSpPr>
          <p:spPr>
            <a:xfrm>
              <a:off x="1066800" y="926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23FE6E-1637-485E-BC07-8396B390078A}"/>
                </a:ext>
              </a:extLst>
            </p:cNvPr>
            <p:cNvSpPr txBox="1"/>
            <p:nvPr/>
          </p:nvSpPr>
          <p:spPr>
            <a:xfrm>
              <a:off x="1447800" y="1002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3C1BE9-486C-4F72-990E-807A3CB2CDED}"/>
                </a:ext>
              </a:extLst>
            </p:cNvPr>
            <p:cNvSpPr txBox="1"/>
            <p:nvPr/>
          </p:nvSpPr>
          <p:spPr>
            <a:xfrm>
              <a:off x="1143000" y="160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A79CCA-D2A7-4B21-9567-4BE62BFA2079}"/>
                </a:ext>
              </a:extLst>
            </p:cNvPr>
            <p:cNvSpPr txBox="1"/>
            <p:nvPr/>
          </p:nvSpPr>
          <p:spPr>
            <a:xfrm>
              <a:off x="1397560" y="1337212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93F29A-B92D-4711-9431-2A3FE62CD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251736"/>
              </p:ext>
            </p:extLst>
          </p:nvPr>
        </p:nvGraphicFramePr>
        <p:xfrm>
          <a:off x="7086600" y="1457123"/>
          <a:ext cx="3886200" cy="15849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103914206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95790859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13568371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50230097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471646128"/>
                    </a:ext>
                  </a:extLst>
                </a:gridCol>
              </a:tblGrid>
              <a:tr h="378139"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 err="1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lang="en-US" sz="2000" u="none" strike="noStrike" baseline="-25000" dirty="0" err="1">
                          <a:ln>
                            <a:noFill/>
                          </a:ln>
                          <a:effectLst/>
                        </a:rPr>
                        <a:t>ij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6943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26846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35863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0" fontAlgn="ctr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583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6708" y="5052874"/>
            <a:ext cx="7772400" cy="15003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By coalition, the two firms save cost: </a:t>
            </a:r>
          </a:p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203+165-310=58</a:t>
            </a:r>
          </a:p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How do they share the saving? 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654206" y="1490705"/>
            <a:ext cx="2667000" cy="2350532"/>
            <a:chOff x="152400" y="381000"/>
            <a:chExt cx="2667000" cy="2350532"/>
          </a:xfrm>
        </p:grpSpPr>
        <p:sp>
          <p:nvSpPr>
            <p:cNvPr id="79968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69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0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1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2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3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4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5" name="Line 103"/>
            <p:cNvSpPr>
              <a:spLocks noChangeShapeType="1"/>
            </p:cNvSpPr>
            <p:nvPr/>
          </p:nvSpPr>
          <p:spPr bwMode="auto">
            <a:xfrm flipV="1">
              <a:off x="990600" y="609600"/>
              <a:ext cx="838200" cy="381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6" name="Line 104"/>
            <p:cNvSpPr>
              <a:spLocks noChangeShapeType="1"/>
            </p:cNvSpPr>
            <p:nvPr/>
          </p:nvSpPr>
          <p:spPr bwMode="auto">
            <a:xfrm>
              <a:off x="990600" y="1066800"/>
              <a:ext cx="871678" cy="1066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4" name="Straight Arrow Connector 3"/>
            <p:cNvCxnSpPr>
              <a:endCxn id="79968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8" name="Straight Arrow Connector 7"/>
            <p:cNvCxnSpPr>
              <a:stCxn id="79971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1, cost=203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9969" idx="6"/>
              <a:endCxn id="79973" idx="2"/>
            </p:cNvCxnSpPr>
            <p:nvPr/>
          </p:nvCxnSpPr>
          <p:spPr>
            <a:xfrm>
              <a:off x="990600" y="14859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0504" y="1614450"/>
              <a:ext cx="871678" cy="566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9970" idx="5"/>
              <a:endCxn id="79974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0" y="55936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6800" y="926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47800" y="1002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60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97560" y="1337212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69731" y="1455343"/>
            <a:ext cx="2667000" cy="2350532"/>
            <a:chOff x="152400" y="381000"/>
            <a:chExt cx="2667000" cy="2350532"/>
          </a:xfrm>
        </p:grpSpPr>
        <p:sp>
          <p:nvSpPr>
            <p:cNvPr id="52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3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4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5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6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7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8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9" name="Line 103"/>
            <p:cNvSpPr>
              <a:spLocks noChangeShapeType="1"/>
            </p:cNvSpPr>
            <p:nvPr/>
          </p:nvSpPr>
          <p:spPr bwMode="auto">
            <a:xfrm>
              <a:off x="990600" y="990600"/>
              <a:ext cx="838200" cy="645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1" name="Straight Arrow Connector 60"/>
            <p:cNvCxnSpPr>
              <a:endCxn id="52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7" name="Straight Arrow Connector 66"/>
            <p:cNvCxnSpPr>
              <a:stCxn id="55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2, cost=165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957122" y="1745554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4" idx="7"/>
            </p:cNvCxnSpPr>
            <p:nvPr/>
          </p:nvCxnSpPr>
          <p:spPr>
            <a:xfrm flipV="1">
              <a:off x="957122" y="685800"/>
              <a:ext cx="871678" cy="1176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4" idx="5"/>
              <a:endCxn id="58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64640" y="69632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8200" y="1524000"/>
              <a:ext cx="51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11961" y="107637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1961" y="19594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98040" y="1524000"/>
              <a:ext cx="55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541531" y="1454748"/>
            <a:ext cx="3146394" cy="2904530"/>
            <a:chOff x="152400" y="381000"/>
            <a:chExt cx="3146394" cy="2904530"/>
          </a:xfrm>
        </p:grpSpPr>
        <p:sp>
          <p:nvSpPr>
            <p:cNvPr id="89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0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1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2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3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5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6" name="Line 103"/>
            <p:cNvSpPr>
              <a:spLocks noChangeShapeType="1"/>
            </p:cNvSpPr>
            <p:nvPr/>
          </p:nvSpPr>
          <p:spPr bwMode="auto">
            <a:xfrm flipV="1">
              <a:off x="990600" y="674132"/>
              <a:ext cx="838200" cy="31646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97" name="Straight Arrow Connector 96"/>
            <p:cNvCxnSpPr>
              <a:endCxn id="89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3" name="Straight Arrow Connector 102"/>
            <p:cNvCxnSpPr>
              <a:stCxn id="92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04800" y="2362200"/>
              <a:ext cx="29939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The cost of the optimal transportation plan for the two firms is 310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957122" y="1745554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  <a:stCxn id="121" idx="0"/>
              <a:endCxn id="95" idx="1"/>
            </p:cNvCxnSpPr>
            <p:nvPr/>
          </p:nvCxnSpPr>
          <p:spPr>
            <a:xfrm>
              <a:off x="992869" y="1059852"/>
              <a:ext cx="869409" cy="11072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1" idx="5"/>
              <a:endCxn id="95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69" y="914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19135" y="1408770"/>
              <a:ext cx="51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361556" y="1076376"/>
              <a:ext cx="545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11961" y="1959428"/>
              <a:ext cx="545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16669" y="1604920"/>
              <a:ext cx="55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21" name="Line 103"/>
          <p:cNvSpPr>
            <a:spLocks noChangeShapeType="1"/>
          </p:cNvSpPr>
          <p:nvPr/>
        </p:nvSpPr>
        <p:spPr bwMode="auto">
          <a:xfrm>
            <a:off x="8382000" y="2133600"/>
            <a:ext cx="838200" cy="6453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620471" y="1658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18</a:t>
            </a:r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9981" name="TextBox 79980"/>
          <p:cNvSpPr txBox="1"/>
          <p:nvPr/>
        </p:nvSpPr>
        <p:spPr>
          <a:xfrm>
            <a:off x="1924050" y="381000"/>
            <a:ext cx="866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sz="2000" b="1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Transportation plan for two firms, and their  coalition</a:t>
            </a:r>
            <a:endParaRPr lang="zh-HK" altLang="en-US" sz="2000" b="1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8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121" grpId="0" animBg="1"/>
      <p:bldP spid="1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7900" y="6099405"/>
            <a:ext cx="7772400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Try to design a cost allocation among the 4 firms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76400" y="1066800"/>
            <a:ext cx="2667000" cy="2350532"/>
            <a:chOff x="152400" y="381000"/>
            <a:chExt cx="2667000" cy="2350532"/>
          </a:xfrm>
        </p:grpSpPr>
        <p:sp>
          <p:nvSpPr>
            <p:cNvPr id="79968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69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0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1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2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3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4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5" name="Line 103"/>
            <p:cNvSpPr>
              <a:spLocks noChangeShapeType="1"/>
            </p:cNvSpPr>
            <p:nvPr/>
          </p:nvSpPr>
          <p:spPr bwMode="auto">
            <a:xfrm flipV="1">
              <a:off x="990600" y="609600"/>
              <a:ext cx="838200" cy="381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9976" name="Line 104"/>
            <p:cNvSpPr>
              <a:spLocks noChangeShapeType="1"/>
            </p:cNvSpPr>
            <p:nvPr/>
          </p:nvSpPr>
          <p:spPr bwMode="auto">
            <a:xfrm>
              <a:off x="990600" y="1066800"/>
              <a:ext cx="871678" cy="1066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4" name="Straight Arrow Connector 3"/>
            <p:cNvCxnSpPr>
              <a:endCxn id="79968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8" name="Straight Arrow Connector 7"/>
            <p:cNvCxnSpPr>
              <a:stCxn id="79971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1, cost=203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9969" idx="6"/>
              <a:endCxn id="79973" idx="2"/>
            </p:cNvCxnSpPr>
            <p:nvPr/>
          </p:nvCxnSpPr>
          <p:spPr>
            <a:xfrm>
              <a:off x="990600" y="14859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0504" y="1614450"/>
              <a:ext cx="871678" cy="566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9970" idx="5"/>
              <a:endCxn id="79974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0" y="55936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6800" y="926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47800" y="1002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" y="160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97560" y="1337212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76800" y="1078468"/>
            <a:ext cx="2667000" cy="2350532"/>
            <a:chOff x="152400" y="381000"/>
            <a:chExt cx="2667000" cy="2350532"/>
          </a:xfrm>
        </p:grpSpPr>
        <p:sp>
          <p:nvSpPr>
            <p:cNvPr id="52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3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4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5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6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7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8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59" name="Line 103"/>
            <p:cNvSpPr>
              <a:spLocks noChangeShapeType="1"/>
            </p:cNvSpPr>
            <p:nvPr/>
          </p:nvSpPr>
          <p:spPr bwMode="auto">
            <a:xfrm>
              <a:off x="990600" y="990600"/>
              <a:ext cx="838200" cy="645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1" name="Straight Arrow Connector 60"/>
            <p:cNvCxnSpPr>
              <a:endCxn id="52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7" name="Straight Arrow Connector 66"/>
            <p:cNvCxnSpPr>
              <a:stCxn id="55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2, cost=165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957122" y="1745554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4" idx="7"/>
            </p:cNvCxnSpPr>
            <p:nvPr/>
          </p:nvCxnSpPr>
          <p:spPr>
            <a:xfrm flipV="1">
              <a:off x="957122" y="685800"/>
              <a:ext cx="871678" cy="1176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4" idx="5"/>
              <a:endCxn id="58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64640" y="69632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8200" y="1524000"/>
              <a:ext cx="51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11961" y="107637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1961" y="19594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98040" y="1524000"/>
              <a:ext cx="55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24800" y="1078468"/>
            <a:ext cx="2667000" cy="2350532"/>
            <a:chOff x="152400" y="381000"/>
            <a:chExt cx="2667000" cy="2350532"/>
          </a:xfrm>
        </p:grpSpPr>
        <p:sp>
          <p:nvSpPr>
            <p:cNvPr id="89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0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1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2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3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5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96" name="Line 103"/>
            <p:cNvSpPr>
              <a:spLocks noChangeShapeType="1"/>
            </p:cNvSpPr>
            <p:nvPr/>
          </p:nvSpPr>
          <p:spPr bwMode="auto">
            <a:xfrm flipV="1">
              <a:off x="990600" y="674132"/>
              <a:ext cx="838200" cy="31646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97" name="Straight Arrow Connector 96"/>
            <p:cNvCxnSpPr>
              <a:endCxn id="89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3" name="Straight Arrow Connector 102"/>
            <p:cNvCxnSpPr>
              <a:stCxn id="92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3, cost=104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957122" y="1745554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033322" y="685800"/>
              <a:ext cx="871678" cy="1176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1" idx="5"/>
              <a:endCxn id="95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143000" y="914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8200" y="1524000"/>
              <a:ext cx="51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11961" y="107637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11961" y="19594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498040" y="1524000"/>
              <a:ext cx="55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8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21" name="Line 103"/>
          <p:cNvSpPr>
            <a:spLocks noChangeShapeType="1"/>
          </p:cNvSpPr>
          <p:nvPr/>
        </p:nvSpPr>
        <p:spPr bwMode="auto">
          <a:xfrm>
            <a:off x="8763000" y="1752600"/>
            <a:ext cx="838200" cy="6453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HK" altLang="en-US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39200" y="1307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2</a:t>
            </a:r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971800" y="3593068"/>
            <a:ext cx="2667000" cy="2350532"/>
            <a:chOff x="152400" y="381000"/>
            <a:chExt cx="2667000" cy="2350532"/>
          </a:xfrm>
        </p:grpSpPr>
        <p:sp>
          <p:nvSpPr>
            <p:cNvPr id="124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5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6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7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8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29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30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31" name="Line 103"/>
            <p:cNvSpPr>
              <a:spLocks noChangeShapeType="1"/>
            </p:cNvSpPr>
            <p:nvPr/>
          </p:nvSpPr>
          <p:spPr bwMode="auto">
            <a:xfrm flipV="1">
              <a:off x="990600" y="685800"/>
              <a:ext cx="787120" cy="72764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38" name="Straight Arrow Connector 137"/>
            <p:cNvCxnSpPr>
              <a:stCxn id="127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9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9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4800" y="2362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Firm 4, cost=106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957122" y="1745554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26" idx="7"/>
            </p:cNvCxnSpPr>
            <p:nvPr/>
          </p:nvCxnSpPr>
          <p:spPr>
            <a:xfrm flipV="1">
              <a:off x="957122" y="685800"/>
              <a:ext cx="871678" cy="1176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6" idx="5"/>
              <a:endCxn id="130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1011961" y="92023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4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89401" y="1436132"/>
              <a:ext cx="51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09700" y="116734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011961" y="19594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9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498040" y="1524000"/>
              <a:ext cx="559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9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324601" y="3581400"/>
            <a:ext cx="2781299" cy="2350532"/>
            <a:chOff x="152400" y="381000"/>
            <a:chExt cx="2781299" cy="2350532"/>
          </a:xfrm>
        </p:grpSpPr>
        <p:sp>
          <p:nvSpPr>
            <p:cNvPr id="157" name="Oval 96"/>
            <p:cNvSpPr>
              <a:spLocks noChangeArrowheads="1"/>
            </p:cNvSpPr>
            <p:nvPr/>
          </p:nvSpPr>
          <p:spPr bwMode="auto">
            <a:xfrm>
              <a:off x="762000" y="9144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8" name="Oval 97"/>
            <p:cNvSpPr>
              <a:spLocks noChangeArrowheads="1"/>
            </p:cNvSpPr>
            <p:nvPr/>
          </p:nvSpPr>
          <p:spPr bwMode="auto">
            <a:xfrm>
              <a:off x="762000" y="1371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59" name="Oval 98"/>
            <p:cNvSpPr>
              <a:spLocks noChangeArrowheads="1"/>
            </p:cNvSpPr>
            <p:nvPr/>
          </p:nvSpPr>
          <p:spPr bwMode="auto">
            <a:xfrm>
              <a:off x="762000" y="1828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0" name="Oval 99"/>
            <p:cNvSpPr>
              <a:spLocks noChangeArrowheads="1"/>
            </p:cNvSpPr>
            <p:nvPr/>
          </p:nvSpPr>
          <p:spPr bwMode="auto">
            <a:xfrm>
              <a:off x="1828800" y="4572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1" name="Oval 100"/>
            <p:cNvSpPr>
              <a:spLocks noChangeArrowheads="1"/>
            </p:cNvSpPr>
            <p:nvPr/>
          </p:nvSpPr>
          <p:spPr bwMode="auto">
            <a:xfrm>
              <a:off x="1828800" y="990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2" name="Oval 101"/>
            <p:cNvSpPr>
              <a:spLocks noChangeArrowheads="1"/>
            </p:cNvSpPr>
            <p:nvPr/>
          </p:nvSpPr>
          <p:spPr bwMode="auto">
            <a:xfrm>
              <a:off x="1828800" y="15240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3" name="Oval 102"/>
            <p:cNvSpPr>
              <a:spLocks noChangeArrowheads="1"/>
            </p:cNvSpPr>
            <p:nvPr/>
          </p:nvSpPr>
          <p:spPr bwMode="auto">
            <a:xfrm>
              <a:off x="1828800" y="21336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4" name="Line 103"/>
            <p:cNvSpPr>
              <a:spLocks noChangeShapeType="1"/>
            </p:cNvSpPr>
            <p:nvPr/>
          </p:nvSpPr>
          <p:spPr bwMode="auto">
            <a:xfrm flipV="1">
              <a:off x="990600" y="609600"/>
              <a:ext cx="838200" cy="381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65" name="Line 104"/>
            <p:cNvSpPr>
              <a:spLocks noChangeShapeType="1"/>
            </p:cNvSpPr>
            <p:nvPr/>
          </p:nvSpPr>
          <p:spPr bwMode="auto">
            <a:xfrm>
              <a:off x="990600" y="1066800"/>
              <a:ext cx="87167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HK" altLang="en-US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66" name="Straight Arrow Connector 165"/>
            <p:cNvCxnSpPr>
              <a:endCxn id="157" idx="2"/>
            </p:cNvCxnSpPr>
            <p:nvPr/>
          </p:nvCxnSpPr>
          <p:spPr>
            <a:xfrm>
              <a:off x="533400" y="10287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52400" y="8382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33400" y="14975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52400" y="13070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45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533400" y="1954768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52400" y="17642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70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72" name="Straight Arrow Connector 171"/>
            <p:cNvCxnSpPr>
              <a:stCxn id="160" idx="6"/>
            </p:cNvCxnSpPr>
            <p:nvPr/>
          </p:nvCxnSpPr>
          <p:spPr>
            <a:xfrm>
              <a:off x="2057400" y="5715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23622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>
              <a:off x="2057400" y="111656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2362200" y="926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46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>
              <a:off x="2057400" y="16383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2362200" y="1447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>
              <a:off x="2057400" y="22479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2362200" y="2057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40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52400" y="2362200"/>
              <a:ext cx="2781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Grand coalition cost=472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 flipV="1">
              <a:off x="990600" y="1167340"/>
              <a:ext cx="838200" cy="278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59" idx="6"/>
              <a:endCxn id="162" idx="2"/>
            </p:cNvCxnSpPr>
            <p:nvPr/>
          </p:nvCxnSpPr>
          <p:spPr>
            <a:xfrm flipV="1">
              <a:off x="990600" y="1638300"/>
              <a:ext cx="838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970504" y="1066800"/>
              <a:ext cx="871678" cy="566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59" idx="5"/>
              <a:endCxn id="163" idx="2"/>
            </p:cNvCxnSpPr>
            <p:nvPr/>
          </p:nvCxnSpPr>
          <p:spPr>
            <a:xfrm>
              <a:off x="957122" y="2023922"/>
              <a:ext cx="871678" cy="223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1219200" y="55936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219200" y="849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1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485900" y="123086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2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143000" y="160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30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123950" y="1996662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40</a:t>
              </a:r>
              <a:endParaRPr lang="zh-HK" altLang="en-US" dirty="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7010400" y="434340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45</a:t>
            </a:r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9981" name="TextBox 79980"/>
          <p:cNvSpPr txBox="1"/>
          <p:nvPr/>
        </p:nvSpPr>
        <p:spPr>
          <a:xfrm>
            <a:off x="1924050" y="381000"/>
            <a:ext cx="866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sz="2000" b="1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When there are 4 firms </a:t>
            </a:r>
            <a:endParaRPr lang="zh-HK" altLang="en-US" sz="2000" b="1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121" grpId="0" animBg="1"/>
      <p:bldP spid="122" grpId="0"/>
      <p:bldP spid="1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09600"/>
            <a:ext cx="8305800" cy="1143000"/>
          </a:xfrm>
        </p:spPr>
        <p:txBody>
          <a:bodyPr/>
          <a:lstStyle/>
          <a:p>
            <a:r>
              <a:rPr lang="en-US" altLang="zh-HK" dirty="0"/>
              <a:t>The cost for all possible coalitions</a:t>
            </a:r>
            <a:endParaRPr lang="zh-HK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33600" y="1981200"/>
          <a:ext cx="777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Cost of different coalitions</a:t>
                      </a:r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{1}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{2}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{3}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203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165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{1,2}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{1,3}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{1,4}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{2,3}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{2,4}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{3,4}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310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271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291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269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263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204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{1,2,3}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{1,2,4}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{1,3,4}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{2,3,4}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384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398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371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367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{1,2,3,4}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472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89032-431F-4A68-AE2B-5B7D070A07D0}" type="slidenum">
              <a:rPr lang="en-US" altLang="zh-CN">
                <a:solidFill>
                  <a:srgbClr val="000000"/>
                </a:solidFill>
                <a:latin typeface="Times New Roman"/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92492-955C-49BD-8C5F-A3446917486D}"/>
              </a:ext>
            </a:extLst>
          </p:cNvPr>
          <p:cNvSpPr txBox="1"/>
          <p:nvPr/>
        </p:nvSpPr>
        <p:spPr>
          <a:xfrm>
            <a:off x="2209800" y="55626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HK" sz="2400" dirty="0">
                <a:solidFill>
                  <a:srgbClr val="000000"/>
                </a:solidFill>
                <a:latin typeface="+mj-lt"/>
                <a:cs typeface="Arial" charset="0"/>
              </a:rPr>
              <a:t>What is the number of coalitions? </a:t>
            </a:r>
          </a:p>
        </p:txBody>
      </p:sp>
    </p:spTree>
    <p:extLst>
      <p:ext uri="{BB962C8B-B14F-4D97-AF65-F5344CB8AC3E}">
        <p14:creationId xmlns:p14="http://schemas.microsoft.com/office/powerpoint/2010/main" val="335181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r>
              <a:rPr lang="en-US" altLang="zh-HK" dirty="0"/>
              <a:t>LP for the gr</a:t>
            </a:r>
            <a:r>
              <a:rPr lang="en-US" altLang="zh-CN" dirty="0"/>
              <a:t>a</a:t>
            </a:r>
            <a:r>
              <a:rPr lang="en-US" altLang="zh-HK" dirty="0"/>
              <a:t>nd coalition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495800"/>
            <a:ext cx="77724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HK" dirty="0"/>
              <a:t>Cost allocation based on shadow prices</a:t>
            </a:r>
          </a:p>
          <a:p>
            <a:pPr lvl="1"/>
            <a:r>
              <a:rPr lang="en-US" altLang="zh-HK" dirty="0"/>
              <a:t>x</a:t>
            </a:r>
            <a:r>
              <a:rPr lang="en-US" altLang="zh-HK" baseline="-25000" dirty="0"/>
              <a:t>1</a:t>
            </a:r>
            <a:r>
              <a:rPr lang="en-US" altLang="zh-HK" dirty="0"/>
              <a:t> = (-2)*10 + 0*25 + (-4)*10 + 5*8 + 5*7 + 6*10 + 6*20 = 195</a:t>
            </a:r>
          </a:p>
          <a:p>
            <a:pPr lvl="1"/>
            <a:r>
              <a:rPr lang="en-US" altLang="zh-HK" dirty="0"/>
              <a:t>x</a:t>
            </a:r>
            <a:r>
              <a:rPr lang="en-US" altLang="zh-HK" baseline="-25000" dirty="0"/>
              <a:t>2</a:t>
            </a:r>
            <a:r>
              <a:rPr lang="en-US" altLang="zh-HK" dirty="0"/>
              <a:t> = (-2)*20 + 0*5 + (-4)*20 + 5*10 + 5*25 + 6*5 + 6*5 = 115</a:t>
            </a:r>
          </a:p>
          <a:p>
            <a:pPr lvl="1"/>
            <a:r>
              <a:rPr lang="en-US" altLang="zh-HK" dirty="0"/>
              <a:t>x</a:t>
            </a:r>
            <a:r>
              <a:rPr lang="en-US" altLang="zh-HK" baseline="-25000" dirty="0"/>
              <a:t>3</a:t>
            </a:r>
            <a:r>
              <a:rPr lang="en-US" altLang="zh-HK" dirty="0"/>
              <a:t> = (-2)*5 + 0*5 + (-4)*20 + 5*8 + 5*8 + 6*8 + 6*6 = 74</a:t>
            </a:r>
          </a:p>
          <a:p>
            <a:pPr lvl="1"/>
            <a:r>
              <a:rPr lang="en-US" altLang="zh-HK" dirty="0"/>
              <a:t>x</a:t>
            </a:r>
            <a:r>
              <a:rPr lang="en-US" altLang="zh-HK" baseline="-25000" dirty="0"/>
              <a:t>4</a:t>
            </a:r>
            <a:r>
              <a:rPr lang="en-US" altLang="zh-HK" dirty="0"/>
              <a:t> = (-2)*0 + 0*10 + (-4)*20 + 5*6 + 5*6 + 6*9 + 6*9 = 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89032-431F-4A68-AE2B-5B7D070A07D0}" type="slidenum">
              <a:rPr lang="en-US" altLang="zh-CN">
                <a:solidFill>
                  <a:srgbClr val="000000"/>
                </a:solidFill>
                <a:latin typeface="Times New Roman"/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1600200"/>
                <a:ext cx="5567806" cy="278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HK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HK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HK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HK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/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HK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  <a:p>
                <a:pPr eaLnBrk="1" hangingPunct="1"/>
                <a:r>
                  <a:rPr lang="en-US" altLang="zh-HK" dirty="0" err="1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s.t.</a:t>
                </a:r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11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12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13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14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=35,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=35</a:t>
                </a:r>
              </a:p>
              <a:p>
                <a:pPr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21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22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23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24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=45,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=40</a:t>
                </a:r>
              </a:p>
              <a:p>
                <a:pPr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31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32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33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34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=70,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=70</a:t>
                </a:r>
                <a:endParaRPr lang="zh-HK" altLang="en-US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       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11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21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31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=32,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=32</a:t>
                </a:r>
                <a:endParaRPr lang="zh-HK" altLang="en-US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       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12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22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32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=46,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=46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       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13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23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33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=32,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=32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       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14</m:t>
                        </m:r>
                      </m:sub>
                      <m:sup/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24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34</m:t>
                        </m:r>
                      </m:sub>
                      <m:sup/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 =40,    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altLang="zh-HK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n-US" altLang="zh-HK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=40</a:t>
                </a:r>
                <a:endParaRPr lang="zh-HK" altLang="en-US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00200"/>
                <a:ext cx="5567806" cy="2782108"/>
              </a:xfrm>
              <a:prstGeom prst="rect">
                <a:avLst/>
              </a:prstGeom>
              <a:blipFill>
                <a:blip r:embed="rId3"/>
                <a:stretch>
                  <a:fillRect l="-876" r="-219" b="-219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67600" y="1590153"/>
                <a:ext cx="112402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>
                          <a:solidFill>
                            <a:srgbClr val="000000"/>
                          </a:solidFill>
                          <a:latin typeface="Cambria Math"/>
                        </a:rPr>
                        <m:t>𝐬𝐡𝐚𝐝𝐨𝐰</m:t>
                      </m:r>
                      <m:r>
                        <a:rPr lang="en-US" altLang="zh-HK" b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HK" b="1" dirty="0">
                  <a:solidFill>
                    <a:srgbClr val="000000"/>
                  </a:solidFill>
                  <a:latin typeface="Cambria Math"/>
                  <a:cs typeface="Arial" charset="0"/>
                </a:endParaRP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>
                          <a:solidFill>
                            <a:srgbClr val="000000"/>
                          </a:solidFill>
                          <a:latin typeface="Cambria Math"/>
                        </a:rPr>
                        <m:t>𝐩𝐫𝐢𝐜𝐞𝐬</m:t>
                      </m:r>
                    </m:oMath>
                  </m:oMathPara>
                </a14:m>
                <a:endParaRPr lang="en-US" altLang="zh-HK" b="1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-2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0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-4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5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5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6</a:t>
                </a:r>
              </a:p>
              <a:p>
                <a:pPr algn="ctr" eaLnBrk="1" hangingPunct="1"/>
                <a:r>
                  <a:rPr lang="en-US" altLang="zh-HK" dirty="0">
                    <a:solidFill>
                      <a:srgbClr val="000000"/>
                    </a:solidFill>
                    <a:latin typeface="Tahoma" pitchFamily="34" charset="0"/>
                    <a:cs typeface="Arial" charset="0"/>
                  </a:rPr>
                  <a:t>6</a:t>
                </a:r>
                <a:endParaRPr lang="zh-HK" altLang="en-US" dirty="0">
                  <a:solidFill>
                    <a:srgbClr val="000000"/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590153"/>
                <a:ext cx="1124026" cy="2585323"/>
              </a:xfrm>
              <a:prstGeom prst="rect">
                <a:avLst/>
              </a:prstGeom>
              <a:blipFill>
                <a:blip r:embed="rId4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8382000" y="2209800"/>
            <a:ext cx="209626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lang="zh-HK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1626" y="2325470"/>
            <a:ext cx="131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Price of sending</a:t>
            </a:r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8381305" y="3048001"/>
            <a:ext cx="209626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lang="zh-HK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1626" y="3163670"/>
            <a:ext cx="131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HK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Price of receiving</a:t>
            </a:r>
            <a:endParaRPr lang="zh-HK" altLang="en-US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13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635DF9B-E800-49E7-8663-B2014FC90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7306695" cy="378195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71B8C09-4271-4526-BD78-A4B14535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HK" dirty="0"/>
              <a:t>Analysis </a:t>
            </a:r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DAB6B825-361B-4ED8-A879-78C331305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2" y="4884643"/>
            <a:ext cx="5639587" cy="1638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2986D1-8F83-44AA-A687-A08C98BE8F33}"/>
              </a:ext>
            </a:extLst>
          </p:cNvPr>
          <p:cNvSpPr txBox="1"/>
          <p:nvPr/>
        </p:nvSpPr>
        <p:spPr>
          <a:xfrm>
            <a:off x="9525000" y="55973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Why?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56D46545-479D-4B4F-B9DB-FD56FA882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"/>
          <a:stretch/>
        </p:blipFill>
        <p:spPr>
          <a:xfrm>
            <a:off x="6142611" y="2455373"/>
            <a:ext cx="5943601" cy="289600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594CD8-F9AD-40FC-AFD7-B3E3B32FC808}"/>
              </a:ext>
            </a:extLst>
          </p:cNvPr>
          <p:cNvCxnSpPr>
            <a:cxnSpLocks/>
          </p:cNvCxnSpPr>
          <p:nvPr/>
        </p:nvCxnSpPr>
        <p:spPr>
          <a:xfrm flipV="1">
            <a:off x="9677400" y="5105400"/>
            <a:ext cx="304800" cy="5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082675" y="140292"/>
            <a:ext cx="10515600" cy="1143000"/>
          </a:xfrm>
        </p:spPr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Does more flow imply higher cost? A revisit</a:t>
            </a:r>
            <a:endParaRPr lang="zh-HK" altLang="en-US" dirty="0">
              <a:ea typeface="新細明體" pitchFamily="18" charset="-120"/>
            </a:endParaRPr>
          </a:p>
        </p:txBody>
      </p:sp>
      <p:grpSp>
        <p:nvGrpSpPr>
          <p:cNvPr id="30724" name="Group 133"/>
          <p:cNvGrpSpPr>
            <a:grpSpLocks/>
          </p:cNvGrpSpPr>
          <p:nvPr/>
        </p:nvGrpSpPr>
        <p:grpSpPr bwMode="auto">
          <a:xfrm>
            <a:off x="2378075" y="2362200"/>
            <a:ext cx="338138" cy="369887"/>
            <a:chOff x="807" y="1335"/>
            <a:chExt cx="201" cy="201"/>
          </a:xfrm>
        </p:grpSpPr>
        <p:sp>
          <p:nvSpPr>
            <p:cNvPr id="30834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35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grpSp>
        <p:nvGrpSpPr>
          <p:cNvPr id="30725" name="Group 136"/>
          <p:cNvGrpSpPr>
            <a:grpSpLocks/>
          </p:cNvGrpSpPr>
          <p:nvPr/>
        </p:nvGrpSpPr>
        <p:grpSpPr bwMode="auto">
          <a:xfrm>
            <a:off x="3616325" y="2379662"/>
            <a:ext cx="336550" cy="371475"/>
            <a:chOff x="807" y="1335"/>
            <a:chExt cx="201" cy="201"/>
          </a:xfrm>
        </p:grpSpPr>
        <p:sp>
          <p:nvSpPr>
            <p:cNvPr id="30832" name="Oval 137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33" name="Text Box 138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2</a:t>
              </a:r>
            </a:p>
          </p:txBody>
        </p:sp>
      </p:grpSp>
      <p:grpSp>
        <p:nvGrpSpPr>
          <p:cNvPr id="30726" name="Group 139"/>
          <p:cNvGrpSpPr>
            <a:grpSpLocks/>
          </p:cNvGrpSpPr>
          <p:nvPr/>
        </p:nvGrpSpPr>
        <p:grpSpPr bwMode="auto">
          <a:xfrm>
            <a:off x="4900613" y="2368550"/>
            <a:ext cx="336550" cy="371475"/>
            <a:chOff x="807" y="1335"/>
            <a:chExt cx="201" cy="201"/>
          </a:xfrm>
        </p:grpSpPr>
        <p:sp>
          <p:nvSpPr>
            <p:cNvPr id="30830" name="Oval 140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31" name="Text Box 141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3</a:t>
              </a:r>
            </a:p>
          </p:txBody>
        </p:sp>
      </p:grpSp>
      <p:grpSp>
        <p:nvGrpSpPr>
          <p:cNvPr id="30727" name="Group 142"/>
          <p:cNvGrpSpPr>
            <a:grpSpLocks/>
          </p:cNvGrpSpPr>
          <p:nvPr/>
        </p:nvGrpSpPr>
        <p:grpSpPr bwMode="auto">
          <a:xfrm>
            <a:off x="1768475" y="4140200"/>
            <a:ext cx="336550" cy="371475"/>
            <a:chOff x="807" y="1335"/>
            <a:chExt cx="201" cy="201"/>
          </a:xfrm>
        </p:grpSpPr>
        <p:sp>
          <p:nvSpPr>
            <p:cNvPr id="30828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29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4</a:t>
              </a:r>
            </a:p>
          </p:txBody>
        </p:sp>
      </p:grpSp>
      <p:grpSp>
        <p:nvGrpSpPr>
          <p:cNvPr id="30728" name="Group 142"/>
          <p:cNvGrpSpPr>
            <a:grpSpLocks/>
          </p:cNvGrpSpPr>
          <p:nvPr/>
        </p:nvGrpSpPr>
        <p:grpSpPr bwMode="auto">
          <a:xfrm>
            <a:off x="3063875" y="4116387"/>
            <a:ext cx="336550" cy="371475"/>
            <a:chOff x="807" y="1335"/>
            <a:chExt cx="201" cy="201"/>
          </a:xfrm>
        </p:grpSpPr>
        <p:sp>
          <p:nvSpPr>
            <p:cNvPr id="30826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27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5</a:t>
              </a:r>
            </a:p>
          </p:txBody>
        </p:sp>
      </p:grpSp>
      <p:grpSp>
        <p:nvGrpSpPr>
          <p:cNvPr id="30729" name="Group 142"/>
          <p:cNvGrpSpPr>
            <a:grpSpLocks/>
          </p:cNvGrpSpPr>
          <p:nvPr/>
        </p:nvGrpSpPr>
        <p:grpSpPr bwMode="auto">
          <a:xfrm>
            <a:off x="4229100" y="4124325"/>
            <a:ext cx="336550" cy="371475"/>
            <a:chOff x="807" y="1335"/>
            <a:chExt cx="201" cy="201"/>
          </a:xfrm>
        </p:grpSpPr>
        <p:sp>
          <p:nvSpPr>
            <p:cNvPr id="30824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25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6</a:t>
              </a:r>
            </a:p>
          </p:txBody>
        </p:sp>
      </p:grpSp>
      <p:grpSp>
        <p:nvGrpSpPr>
          <p:cNvPr id="30730" name="Group 142"/>
          <p:cNvGrpSpPr>
            <a:grpSpLocks/>
          </p:cNvGrpSpPr>
          <p:nvPr/>
        </p:nvGrpSpPr>
        <p:grpSpPr bwMode="auto">
          <a:xfrm>
            <a:off x="5478463" y="4106862"/>
            <a:ext cx="336550" cy="371475"/>
            <a:chOff x="807" y="1335"/>
            <a:chExt cx="201" cy="201"/>
          </a:xfrm>
        </p:grpSpPr>
        <p:sp>
          <p:nvSpPr>
            <p:cNvPr id="30822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23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7</a:t>
              </a:r>
            </a:p>
          </p:txBody>
        </p:sp>
      </p:grpSp>
      <p:cxnSp>
        <p:nvCxnSpPr>
          <p:cNvPr id="30731" name="Straight Arrow Connector 38"/>
          <p:cNvCxnSpPr>
            <a:cxnSpLocks noChangeShapeType="1"/>
            <a:stCxn id="30830" idx="3"/>
            <a:endCxn id="30828" idx="6"/>
          </p:cNvCxnSpPr>
          <p:nvPr/>
        </p:nvCxnSpPr>
        <p:spPr bwMode="auto">
          <a:xfrm flipH="1">
            <a:off x="2105025" y="2689225"/>
            <a:ext cx="2859088" cy="164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Straight Arrow Connector 40"/>
          <p:cNvCxnSpPr>
            <a:cxnSpLocks noChangeShapeType="1"/>
            <a:stCxn id="30833" idx="2"/>
            <a:endCxn id="30828" idx="7"/>
          </p:cNvCxnSpPr>
          <p:nvPr/>
        </p:nvCxnSpPr>
        <p:spPr bwMode="auto">
          <a:xfrm flipH="1">
            <a:off x="2057401" y="2744787"/>
            <a:ext cx="1719263" cy="1465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Straight Arrow Connector 42"/>
          <p:cNvCxnSpPr>
            <a:cxnSpLocks noChangeShapeType="1"/>
            <a:endCxn id="30829" idx="0"/>
          </p:cNvCxnSpPr>
          <p:nvPr/>
        </p:nvCxnSpPr>
        <p:spPr bwMode="auto">
          <a:xfrm flipH="1">
            <a:off x="1928814" y="2782887"/>
            <a:ext cx="511175" cy="1357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4" name="Straight Arrow Connector 44"/>
          <p:cNvCxnSpPr>
            <a:cxnSpLocks noChangeShapeType="1"/>
            <a:stCxn id="30834" idx="4"/>
          </p:cNvCxnSpPr>
          <p:nvPr/>
        </p:nvCxnSpPr>
        <p:spPr bwMode="auto">
          <a:xfrm>
            <a:off x="2554289" y="2732087"/>
            <a:ext cx="509587" cy="1458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Straight Arrow Connector 46"/>
          <p:cNvCxnSpPr>
            <a:cxnSpLocks noChangeShapeType="1"/>
            <a:stCxn id="30834" idx="5"/>
            <a:endCxn id="30824" idx="2"/>
          </p:cNvCxnSpPr>
          <p:nvPr/>
        </p:nvCxnSpPr>
        <p:spPr bwMode="auto">
          <a:xfrm>
            <a:off x="2668589" y="2681286"/>
            <a:ext cx="1576387" cy="163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Straight Arrow Connector 48"/>
          <p:cNvCxnSpPr>
            <a:cxnSpLocks noChangeShapeType="1"/>
            <a:stCxn id="30834" idx="6"/>
            <a:endCxn id="30822" idx="2"/>
          </p:cNvCxnSpPr>
          <p:nvPr/>
        </p:nvCxnSpPr>
        <p:spPr bwMode="auto">
          <a:xfrm>
            <a:off x="2716214" y="2555874"/>
            <a:ext cx="2776537" cy="174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Straight Arrow Connector 53"/>
          <p:cNvCxnSpPr>
            <a:cxnSpLocks noChangeShapeType="1"/>
            <a:stCxn id="30832" idx="4"/>
            <a:endCxn id="30827" idx="0"/>
          </p:cNvCxnSpPr>
          <p:nvPr/>
        </p:nvCxnSpPr>
        <p:spPr bwMode="auto">
          <a:xfrm flipH="1">
            <a:off x="3224214" y="2751136"/>
            <a:ext cx="566737" cy="136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Straight Arrow Connector 55"/>
          <p:cNvCxnSpPr>
            <a:cxnSpLocks noChangeShapeType="1"/>
          </p:cNvCxnSpPr>
          <p:nvPr/>
        </p:nvCxnSpPr>
        <p:spPr bwMode="auto">
          <a:xfrm flipH="1">
            <a:off x="3368675" y="2738437"/>
            <a:ext cx="1639888" cy="1452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9" name="Straight Arrow Connector 57"/>
          <p:cNvCxnSpPr>
            <a:cxnSpLocks noChangeShapeType="1"/>
          </p:cNvCxnSpPr>
          <p:nvPr/>
        </p:nvCxnSpPr>
        <p:spPr bwMode="auto">
          <a:xfrm>
            <a:off x="3790950" y="2782886"/>
            <a:ext cx="53975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0" name="Straight Arrow Connector 59"/>
          <p:cNvCxnSpPr>
            <a:cxnSpLocks noChangeShapeType="1"/>
            <a:stCxn id="30832" idx="4"/>
          </p:cNvCxnSpPr>
          <p:nvPr/>
        </p:nvCxnSpPr>
        <p:spPr bwMode="auto">
          <a:xfrm>
            <a:off x="3790950" y="2751136"/>
            <a:ext cx="170180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1" name="Straight Arrow Connector 61"/>
          <p:cNvCxnSpPr>
            <a:cxnSpLocks noChangeShapeType="1"/>
            <a:stCxn id="30830" idx="4"/>
            <a:endCxn id="30822" idx="0"/>
          </p:cNvCxnSpPr>
          <p:nvPr/>
        </p:nvCxnSpPr>
        <p:spPr bwMode="auto">
          <a:xfrm>
            <a:off x="5076825" y="2740024"/>
            <a:ext cx="577850" cy="138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2" name="Straight Arrow Connector 64"/>
          <p:cNvCxnSpPr>
            <a:cxnSpLocks noChangeShapeType="1"/>
          </p:cNvCxnSpPr>
          <p:nvPr/>
        </p:nvCxnSpPr>
        <p:spPr bwMode="auto">
          <a:xfrm flipH="1">
            <a:off x="4511676" y="2740024"/>
            <a:ext cx="525463" cy="1433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3" name="Straight Arrow Connector 66"/>
          <p:cNvCxnSpPr>
            <a:cxnSpLocks noChangeShapeType="1"/>
            <a:stCxn id="30828" idx="4"/>
          </p:cNvCxnSpPr>
          <p:nvPr/>
        </p:nvCxnSpPr>
        <p:spPr bwMode="auto">
          <a:xfrm flipH="1">
            <a:off x="1928814" y="4511675"/>
            <a:ext cx="15875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Straight Arrow Connector 67"/>
          <p:cNvCxnSpPr>
            <a:cxnSpLocks noChangeShapeType="1"/>
          </p:cNvCxnSpPr>
          <p:nvPr/>
        </p:nvCxnSpPr>
        <p:spPr bwMode="auto">
          <a:xfrm flipH="1">
            <a:off x="3201989" y="4511675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Straight Arrow Connector 68"/>
          <p:cNvCxnSpPr>
            <a:cxnSpLocks noChangeShapeType="1"/>
          </p:cNvCxnSpPr>
          <p:nvPr/>
        </p:nvCxnSpPr>
        <p:spPr bwMode="auto">
          <a:xfrm flipH="1">
            <a:off x="4359275" y="449580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6" name="Straight Arrow Connector 69"/>
          <p:cNvCxnSpPr>
            <a:cxnSpLocks noChangeShapeType="1"/>
          </p:cNvCxnSpPr>
          <p:nvPr/>
        </p:nvCxnSpPr>
        <p:spPr bwMode="auto">
          <a:xfrm flipH="1">
            <a:off x="5654675" y="449580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7" name="Straight Arrow Connector 70"/>
          <p:cNvCxnSpPr>
            <a:cxnSpLocks noChangeShapeType="1"/>
          </p:cNvCxnSpPr>
          <p:nvPr/>
        </p:nvCxnSpPr>
        <p:spPr bwMode="auto">
          <a:xfrm flipH="1">
            <a:off x="2530475" y="2149475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8" name="Straight Arrow Connector 71"/>
          <p:cNvCxnSpPr>
            <a:cxnSpLocks noChangeShapeType="1"/>
          </p:cNvCxnSpPr>
          <p:nvPr/>
        </p:nvCxnSpPr>
        <p:spPr bwMode="auto">
          <a:xfrm flipH="1">
            <a:off x="3811589" y="2209800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9" name="Straight Arrow Connector 72"/>
          <p:cNvCxnSpPr>
            <a:cxnSpLocks noChangeShapeType="1"/>
          </p:cNvCxnSpPr>
          <p:nvPr/>
        </p:nvCxnSpPr>
        <p:spPr bwMode="auto">
          <a:xfrm flipH="1">
            <a:off x="5045075" y="217805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0" name="TextBox 73"/>
          <p:cNvSpPr txBox="1">
            <a:spLocks noChangeArrowheads="1"/>
          </p:cNvSpPr>
          <p:nvPr/>
        </p:nvSpPr>
        <p:spPr bwMode="auto">
          <a:xfrm>
            <a:off x="2057400" y="1828800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20                 10               25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0751" name="TextBox 74"/>
          <p:cNvSpPr txBox="1">
            <a:spLocks noChangeArrowheads="1"/>
          </p:cNvSpPr>
          <p:nvPr/>
        </p:nvSpPr>
        <p:spPr bwMode="auto">
          <a:xfrm>
            <a:off x="1387475" y="4724400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11                 13              17                14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0752" name="TextBox 75"/>
          <p:cNvSpPr txBox="1">
            <a:spLocks noChangeArrowheads="1"/>
          </p:cNvSpPr>
          <p:nvPr/>
        </p:nvSpPr>
        <p:spPr bwMode="auto">
          <a:xfrm>
            <a:off x="1981201" y="29130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3" name="TextBox 76"/>
          <p:cNvSpPr txBox="1">
            <a:spLocks noChangeArrowheads="1"/>
          </p:cNvSpPr>
          <p:nvPr/>
        </p:nvSpPr>
        <p:spPr bwMode="auto">
          <a:xfrm>
            <a:off x="3657601" y="28956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4" name="TextBox 77"/>
          <p:cNvSpPr txBox="1">
            <a:spLocks noChangeArrowheads="1"/>
          </p:cNvSpPr>
          <p:nvPr/>
        </p:nvSpPr>
        <p:spPr bwMode="auto">
          <a:xfrm>
            <a:off x="2454276" y="30654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5" name="TextBox 78"/>
          <p:cNvSpPr txBox="1">
            <a:spLocks noChangeArrowheads="1"/>
          </p:cNvSpPr>
          <p:nvPr/>
        </p:nvSpPr>
        <p:spPr bwMode="auto">
          <a:xfrm>
            <a:off x="2819401" y="24384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6" name="TextBox 79"/>
          <p:cNvSpPr txBox="1">
            <a:spLocks noChangeArrowheads="1"/>
          </p:cNvSpPr>
          <p:nvPr/>
        </p:nvSpPr>
        <p:spPr bwMode="auto">
          <a:xfrm>
            <a:off x="4808538" y="3014661"/>
            <a:ext cx="398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7" name="TextBox 80"/>
          <p:cNvSpPr txBox="1">
            <a:spLocks noChangeArrowheads="1"/>
          </p:cNvSpPr>
          <p:nvPr/>
        </p:nvSpPr>
        <p:spPr bwMode="auto">
          <a:xfrm>
            <a:off x="51054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8" name="TextBox 81"/>
          <p:cNvSpPr txBox="1">
            <a:spLocks noChangeArrowheads="1"/>
          </p:cNvSpPr>
          <p:nvPr/>
        </p:nvSpPr>
        <p:spPr bwMode="auto">
          <a:xfrm>
            <a:off x="4592639" y="29384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59" name="TextBox 82"/>
          <p:cNvSpPr txBox="1">
            <a:spLocks noChangeArrowheads="1"/>
          </p:cNvSpPr>
          <p:nvPr/>
        </p:nvSpPr>
        <p:spPr bwMode="auto">
          <a:xfrm>
            <a:off x="4572001" y="25908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9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60" name="TextBox 83"/>
          <p:cNvSpPr txBox="1">
            <a:spLocks noChangeArrowheads="1"/>
          </p:cNvSpPr>
          <p:nvPr/>
        </p:nvSpPr>
        <p:spPr bwMode="auto">
          <a:xfrm>
            <a:off x="2606676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61" name="TextBox 84"/>
          <p:cNvSpPr txBox="1">
            <a:spLocks noChangeArrowheads="1"/>
          </p:cNvSpPr>
          <p:nvPr/>
        </p:nvSpPr>
        <p:spPr bwMode="auto">
          <a:xfrm>
            <a:off x="33528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7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62" name="TextBox 85"/>
          <p:cNvSpPr txBox="1">
            <a:spLocks noChangeArrowheads="1"/>
          </p:cNvSpPr>
          <p:nvPr/>
        </p:nvSpPr>
        <p:spPr bwMode="auto">
          <a:xfrm>
            <a:off x="3352801" y="3090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63" name="TextBox 86"/>
          <p:cNvSpPr txBox="1">
            <a:spLocks noChangeArrowheads="1"/>
          </p:cNvSpPr>
          <p:nvPr/>
        </p:nvSpPr>
        <p:spPr bwMode="auto">
          <a:xfrm>
            <a:off x="39624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grpSp>
        <p:nvGrpSpPr>
          <p:cNvPr id="30764" name="Group 133"/>
          <p:cNvGrpSpPr>
            <a:grpSpLocks/>
          </p:cNvGrpSpPr>
          <p:nvPr/>
        </p:nvGrpSpPr>
        <p:grpSpPr bwMode="auto">
          <a:xfrm>
            <a:off x="6797675" y="2362200"/>
            <a:ext cx="338138" cy="369887"/>
            <a:chOff x="807" y="1335"/>
            <a:chExt cx="201" cy="201"/>
          </a:xfrm>
        </p:grpSpPr>
        <p:sp>
          <p:nvSpPr>
            <p:cNvPr id="30820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21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grpSp>
        <p:nvGrpSpPr>
          <p:cNvPr id="30765" name="Group 136"/>
          <p:cNvGrpSpPr>
            <a:grpSpLocks/>
          </p:cNvGrpSpPr>
          <p:nvPr/>
        </p:nvGrpSpPr>
        <p:grpSpPr bwMode="auto">
          <a:xfrm>
            <a:off x="8035925" y="2379662"/>
            <a:ext cx="336550" cy="371475"/>
            <a:chOff x="807" y="1335"/>
            <a:chExt cx="201" cy="201"/>
          </a:xfrm>
        </p:grpSpPr>
        <p:sp>
          <p:nvSpPr>
            <p:cNvPr id="30818" name="Oval 137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19" name="Text Box 138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2</a:t>
              </a:r>
            </a:p>
          </p:txBody>
        </p:sp>
      </p:grpSp>
      <p:grpSp>
        <p:nvGrpSpPr>
          <p:cNvPr id="30766" name="Group 139"/>
          <p:cNvGrpSpPr>
            <a:grpSpLocks/>
          </p:cNvGrpSpPr>
          <p:nvPr/>
        </p:nvGrpSpPr>
        <p:grpSpPr bwMode="auto">
          <a:xfrm>
            <a:off x="9320213" y="2368550"/>
            <a:ext cx="336550" cy="371475"/>
            <a:chOff x="807" y="1335"/>
            <a:chExt cx="201" cy="201"/>
          </a:xfrm>
        </p:grpSpPr>
        <p:sp>
          <p:nvSpPr>
            <p:cNvPr id="30816" name="Oval 140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17" name="Text Box 141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3</a:t>
              </a:r>
            </a:p>
          </p:txBody>
        </p:sp>
      </p:grpSp>
      <p:grpSp>
        <p:nvGrpSpPr>
          <p:cNvPr id="30767" name="Group 142"/>
          <p:cNvGrpSpPr>
            <a:grpSpLocks/>
          </p:cNvGrpSpPr>
          <p:nvPr/>
        </p:nvGrpSpPr>
        <p:grpSpPr bwMode="auto">
          <a:xfrm>
            <a:off x="6188075" y="4140200"/>
            <a:ext cx="336550" cy="371475"/>
            <a:chOff x="807" y="1335"/>
            <a:chExt cx="201" cy="201"/>
          </a:xfrm>
        </p:grpSpPr>
        <p:sp>
          <p:nvSpPr>
            <p:cNvPr id="30814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15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4</a:t>
              </a:r>
            </a:p>
          </p:txBody>
        </p:sp>
      </p:grpSp>
      <p:grpSp>
        <p:nvGrpSpPr>
          <p:cNvPr id="30768" name="Group 142"/>
          <p:cNvGrpSpPr>
            <a:grpSpLocks/>
          </p:cNvGrpSpPr>
          <p:nvPr/>
        </p:nvGrpSpPr>
        <p:grpSpPr bwMode="auto">
          <a:xfrm>
            <a:off x="7483475" y="4116387"/>
            <a:ext cx="336550" cy="371475"/>
            <a:chOff x="807" y="1335"/>
            <a:chExt cx="201" cy="201"/>
          </a:xfrm>
        </p:grpSpPr>
        <p:sp>
          <p:nvSpPr>
            <p:cNvPr id="30812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13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5</a:t>
              </a:r>
            </a:p>
          </p:txBody>
        </p:sp>
      </p:grpSp>
      <p:grpSp>
        <p:nvGrpSpPr>
          <p:cNvPr id="30769" name="Group 142"/>
          <p:cNvGrpSpPr>
            <a:grpSpLocks/>
          </p:cNvGrpSpPr>
          <p:nvPr/>
        </p:nvGrpSpPr>
        <p:grpSpPr bwMode="auto">
          <a:xfrm>
            <a:off x="8648700" y="4124325"/>
            <a:ext cx="336550" cy="371475"/>
            <a:chOff x="807" y="1335"/>
            <a:chExt cx="201" cy="201"/>
          </a:xfrm>
        </p:grpSpPr>
        <p:sp>
          <p:nvSpPr>
            <p:cNvPr id="30810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11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6</a:t>
              </a:r>
            </a:p>
          </p:txBody>
        </p:sp>
      </p:grpSp>
      <p:grpSp>
        <p:nvGrpSpPr>
          <p:cNvPr id="30770" name="Group 142"/>
          <p:cNvGrpSpPr>
            <a:grpSpLocks/>
          </p:cNvGrpSpPr>
          <p:nvPr/>
        </p:nvGrpSpPr>
        <p:grpSpPr bwMode="auto">
          <a:xfrm>
            <a:off x="9898063" y="4106862"/>
            <a:ext cx="336550" cy="371475"/>
            <a:chOff x="807" y="1335"/>
            <a:chExt cx="201" cy="201"/>
          </a:xfrm>
        </p:grpSpPr>
        <p:sp>
          <p:nvSpPr>
            <p:cNvPr id="30808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809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7</a:t>
              </a:r>
            </a:p>
          </p:txBody>
        </p:sp>
      </p:grpSp>
      <p:cxnSp>
        <p:nvCxnSpPr>
          <p:cNvPr id="30771" name="Straight Arrow Connector 108"/>
          <p:cNvCxnSpPr>
            <a:cxnSpLocks noChangeShapeType="1"/>
            <a:stCxn id="30816" idx="3"/>
            <a:endCxn id="30814" idx="6"/>
          </p:cNvCxnSpPr>
          <p:nvPr/>
        </p:nvCxnSpPr>
        <p:spPr bwMode="auto">
          <a:xfrm flipH="1">
            <a:off x="6524625" y="2689225"/>
            <a:ext cx="2859088" cy="164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2" name="Straight Arrow Connector 109"/>
          <p:cNvCxnSpPr>
            <a:cxnSpLocks noChangeShapeType="1"/>
            <a:stCxn id="30819" idx="2"/>
            <a:endCxn id="30814" idx="7"/>
          </p:cNvCxnSpPr>
          <p:nvPr/>
        </p:nvCxnSpPr>
        <p:spPr bwMode="auto">
          <a:xfrm flipH="1">
            <a:off x="6477001" y="2744787"/>
            <a:ext cx="1719263" cy="1465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3" name="Straight Arrow Connector 110"/>
          <p:cNvCxnSpPr>
            <a:cxnSpLocks noChangeShapeType="1"/>
            <a:endCxn id="30815" idx="0"/>
          </p:cNvCxnSpPr>
          <p:nvPr/>
        </p:nvCxnSpPr>
        <p:spPr bwMode="auto">
          <a:xfrm flipH="1">
            <a:off x="6348414" y="2782887"/>
            <a:ext cx="511175" cy="1357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4" name="Straight Arrow Connector 111"/>
          <p:cNvCxnSpPr>
            <a:cxnSpLocks noChangeShapeType="1"/>
            <a:stCxn id="30820" idx="4"/>
          </p:cNvCxnSpPr>
          <p:nvPr/>
        </p:nvCxnSpPr>
        <p:spPr bwMode="auto">
          <a:xfrm>
            <a:off x="6973889" y="2732087"/>
            <a:ext cx="509587" cy="1458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5" name="Straight Arrow Connector 112"/>
          <p:cNvCxnSpPr>
            <a:cxnSpLocks noChangeShapeType="1"/>
            <a:stCxn id="30820" idx="5"/>
            <a:endCxn id="30810" idx="2"/>
          </p:cNvCxnSpPr>
          <p:nvPr/>
        </p:nvCxnSpPr>
        <p:spPr bwMode="auto">
          <a:xfrm>
            <a:off x="7088189" y="2681286"/>
            <a:ext cx="1576387" cy="163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6" name="Straight Arrow Connector 113"/>
          <p:cNvCxnSpPr>
            <a:cxnSpLocks noChangeShapeType="1"/>
            <a:stCxn id="30820" idx="6"/>
            <a:endCxn id="30808" idx="2"/>
          </p:cNvCxnSpPr>
          <p:nvPr/>
        </p:nvCxnSpPr>
        <p:spPr bwMode="auto">
          <a:xfrm>
            <a:off x="7135814" y="2555874"/>
            <a:ext cx="2776537" cy="174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7" name="Straight Arrow Connector 114"/>
          <p:cNvCxnSpPr>
            <a:cxnSpLocks noChangeShapeType="1"/>
            <a:stCxn id="30818" idx="4"/>
            <a:endCxn id="30813" idx="0"/>
          </p:cNvCxnSpPr>
          <p:nvPr/>
        </p:nvCxnSpPr>
        <p:spPr bwMode="auto">
          <a:xfrm flipH="1">
            <a:off x="7643814" y="2751136"/>
            <a:ext cx="566737" cy="136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8" name="Straight Arrow Connector 115"/>
          <p:cNvCxnSpPr>
            <a:cxnSpLocks noChangeShapeType="1"/>
          </p:cNvCxnSpPr>
          <p:nvPr/>
        </p:nvCxnSpPr>
        <p:spPr bwMode="auto">
          <a:xfrm flipH="1">
            <a:off x="7788275" y="2738437"/>
            <a:ext cx="1639888" cy="1452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9" name="Straight Arrow Connector 116"/>
          <p:cNvCxnSpPr>
            <a:cxnSpLocks noChangeShapeType="1"/>
          </p:cNvCxnSpPr>
          <p:nvPr/>
        </p:nvCxnSpPr>
        <p:spPr bwMode="auto">
          <a:xfrm>
            <a:off x="8210550" y="2782886"/>
            <a:ext cx="53975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0" name="Straight Arrow Connector 117"/>
          <p:cNvCxnSpPr>
            <a:cxnSpLocks noChangeShapeType="1"/>
            <a:stCxn id="30818" idx="4"/>
          </p:cNvCxnSpPr>
          <p:nvPr/>
        </p:nvCxnSpPr>
        <p:spPr bwMode="auto">
          <a:xfrm>
            <a:off x="8210550" y="2751136"/>
            <a:ext cx="170180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1" name="Straight Arrow Connector 118"/>
          <p:cNvCxnSpPr>
            <a:cxnSpLocks noChangeShapeType="1"/>
            <a:stCxn id="30816" idx="4"/>
            <a:endCxn id="30808" idx="0"/>
          </p:cNvCxnSpPr>
          <p:nvPr/>
        </p:nvCxnSpPr>
        <p:spPr bwMode="auto">
          <a:xfrm>
            <a:off x="9496425" y="2740024"/>
            <a:ext cx="577850" cy="138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2" name="Straight Arrow Connector 119"/>
          <p:cNvCxnSpPr>
            <a:cxnSpLocks noChangeShapeType="1"/>
          </p:cNvCxnSpPr>
          <p:nvPr/>
        </p:nvCxnSpPr>
        <p:spPr bwMode="auto">
          <a:xfrm flipH="1">
            <a:off x="8931276" y="2740024"/>
            <a:ext cx="525463" cy="1433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3" name="Straight Arrow Connector 120"/>
          <p:cNvCxnSpPr>
            <a:cxnSpLocks noChangeShapeType="1"/>
            <a:stCxn id="30814" idx="4"/>
          </p:cNvCxnSpPr>
          <p:nvPr/>
        </p:nvCxnSpPr>
        <p:spPr bwMode="auto">
          <a:xfrm flipH="1">
            <a:off x="6348414" y="4511675"/>
            <a:ext cx="15875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4" name="Straight Arrow Connector 121"/>
          <p:cNvCxnSpPr>
            <a:cxnSpLocks noChangeShapeType="1"/>
          </p:cNvCxnSpPr>
          <p:nvPr/>
        </p:nvCxnSpPr>
        <p:spPr bwMode="auto">
          <a:xfrm flipH="1">
            <a:off x="7621589" y="4511675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5" name="Straight Arrow Connector 122"/>
          <p:cNvCxnSpPr>
            <a:cxnSpLocks noChangeShapeType="1"/>
          </p:cNvCxnSpPr>
          <p:nvPr/>
        </p:nvCxnSpPr>
        <p:spPr bwMode="auto">
          <a:xfrm flipH="1">
            <a:off x="8778875" y="449580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6" name="Straight Arrow Connector 123"/>
          <p:cNvCxnSpPr>
            <a:cxnSpLocks noChangeShapeType="1"/>
          </p:cNvCxnSpPr>
          <p:nvPr/>
        </p:nvCxnSpPr>
        <p:spPr bwMode="auto">
          <a:xfrm flipH="1">
            <a:off x="10074275" y="449580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7" name="Straight Arrow Connector 124"/>
          <p:cNvCxnSpPr>
            <a:cxnSpLocks noChangeShapeType="1"/>
          </p:cNvCxnSpPr>
          <p:nvPr/>
        </p:nvCxnSpPr>
        <p:spPr bwMode="auto">
          <a:xfrm flipH="1">
            <a:off x="6950075" y="2149475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8" name="Straight Arrow Connector 125"/>
          <p:cNvCxnSpPr>
            <a:cxnSpLocks noChangeShapeType="1"/>
          </p:cNvCxnSpPr>
          <p:nvPr/>
        </p:nvCxnSpPr>
        <p:spPr bwMode="auto">
          <a:xfrm flipH="1">
            <a:off x="8231189" y="2209800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9" name="Straight Arrow Connector 126"/>
          <p:cNvCxnSpPr>
            <a:cxnSpLocks noChangeShapeType="1"/>
          </p:cNvCxnSpPr>
          <p:nvPr/>
        </p:nvCxnSpPr>
        <p:spPr bwMode="auto">
          <a:xfrm flipH="1">
            <a:off x="9464675" y="2178050"/>
            <a:ext cx="14288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90" name="TextBox 127"/>
          <p:cNvSpPr txBox="1">
            <a:spLocks noChangeArrowheads="1"/>
          </p:cNvSpPr>
          <p:nvPr/>
        </p:nvSpPr>
        <p:spPr bwMode="auto">
          <a:xfrm>
            <a:off x="6477000" y="1828800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20                 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12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          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0791" name="TextBox 128"/>
          <p:cNvSpPr txBox="1">
            <a:spLocks noChangeArrowheads="1"/>
          </p:cNvSpPr>
          <p:nvPr/>
        </p:nvSpPr>
        <p:spPr bwMode="auto">
          <a:xfrm>
            <a:off x="5807075" y="4724400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13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            13              17                14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0792" name="TextBox 129"/>
          <p:cNvSpPr txBox="1">
            <a:spLocks noChangeArrowheads="1"/>
          </p:cNvSpPr>
          <p:nvPr/>
        </p:nvSpPr>
        <p:spPr bwMode="auto">
          <a:xfrm>
            <a:off x="6400801" y="29130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3" name="TextBox 130"/>
          <p:cNvSpPr txBox="1">
            <a:spLocks noChangeArrowheads="1"/>
          </p:cNvSpPr>
          <p:nvPr/>
        </p:nvSpPr>
        <p:spPr bwMode="auto">
          <a:xfrm>
            <a:off x="8077201" y="28956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4" name="TextBox 131"/>
          <p:cNvSpPr txBox="1">
            <a:spLocks noChangeArrowheads="1"/>
          </p:cNvSpPr>
          <p:nvPr/>
        </p:nvSpPr>
        <p:spPr bwMode="auto">
          <a:xfrm>
            <a:off x="6873876" y="30654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5" name="TextBox 132"/>
          <p:cNvSpPr txBox="1">
            <a:spLocks noChangeArrowheads="1"/>
          </p:cNvSpPr>
          <p:nvPr/>
        </p:nvSpPr>
        <p:spPr bwMode="auto">
          <a:xfrm>
            <a:off x="7239001" y="24384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6" name="TextBox 133"/>
          <p:cNvSpPr txBox="1">
            <a:spLocks noChangeArrowheads="1"/>
          </p:cNvSpPr>
          <p:nvPr/>
        </p:nvSpPr>
        <p:spPr bwMode="auto">
          <a:xfrm>
            <a:off x="9228138" y="3014661"/>
            <a:ext cx="398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7" name="TextBox 134"/>
          <p:cNvSpPr txBox="1">
            <a:spLocks noChangeArrowheads="1"/>
          </p:cNvSpPr>
          <p:nvPr/>
        </p:nvSpPr>
        <p:spPr bwMode="auto">
          <a:xfrm>
            <a:off x="95250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8" name="TextBox 135"/>
          <p:cNvSpPr txBox="1">
            <a:spLocks noChangeArrowheads="1"/>
          </p:cNvSpPr>
          <p:nvPr/>
        </p:nvSpPr>
        <p:spPr bwMode="auto">
          <a:xfrm>
            <a:off x="9012239" y="29384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799" name="TextBox 136"/>
          <p:cNvSpPr txBox="1">
            <a:spLocks noChangeArrowheads="1"/>
          </p:cNvSpPr>
          <p:nvPr/>
        </p:nvSpPr>
        <p:spPr bwMode="auto">
          <a:xfrm>
            <a:off x="8991601" y="2590800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9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800" name="TextBox 137"/>
          <p:cNvSpPr txBox="1">
            <a:spLocks noChangeArrowheads="1"/>
          </p:cNvSpPr>
          <p:nvPr/>
        </p:nvSpPr>
        <p:spPr bwMode="auto">
          <a:xfrm>
            <a:off x="7026276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801" name="TextBox 138"/>
          <p:cNvSpPr txBox="1">
            <a:spLocks noChangeArrowheads="1"/>
          </p:cNvSpPr>
          <p:nvPr/>
        </p:nvSpPr>
        <p:spPr bwMode="auto">
          <a:xfrm>
            <a:off x="77724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7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802" name="TextBox 139"/>
          <p:cNvSpPr txBox="1">
            <a:spLocks noChangeArrowheads="1"/>
          </p:cNvSpPr>
          <p:nvPr/>
        </p:nvSpPr>
        <p:spPr bwMode="auto">
          <a:xfrm>
            <a:off x="7772401" y="3090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803" name="TextBox 140"/>
          <p:cNvSpPr txBox="1">
            <a:spLocks noChangeArrowheads="1"/>
          </p:cNvSpPr>
          <p:nvPr/>
        </p:nvSpPr>
        <p:spPr bwMode="auto">
          <a:xfrm>
            <a:off x="8382001" y="2709861"/>
            <a:ext cx="396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0804" name="TextBox 141"/>
          <p:cNvSpPr txBox="1">
            <a:spLocks noChangeArrowheads="1"/>
          </p:cNvSpPr>
          <p:nvPr/>
        </p:nvSpPr>
        <p:spPr bwMode="auto">
          <a:xfrm>
            <a:off x="3190081" y="5167435"/>
            <a:ext cx="852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(a)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0805" name="TextBox 142"/>
          <p:cNvSpPr txBox="1">
            <a:spLocks noChangeArrowheads="1"/>
          </p:cNvSpPr>
          <p:nvPr/>
        </p:nvSpPr>
        <p:spPr bwMode="auto">
          <a:xfrm>
            <a:off x="7762081" y="5178549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(b)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49699" y="5167435"/>
            <a:ext cx="1341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>
                <a:latin typeface="Arial" charset="0"/>
                <a:ea typeface="新細明體" pitchFamily="18" charset="-120"/>
              </a:rPr>
              <a:t>Cost=152</a:t>
            </a:r>
            <a:endParaRPr lang="zh-HK" altLang="en-US" sz="18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8357406" y="5105400"/>
            <a:ext cx="1341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Cost=150</a:t>
            </a:r>
            <a:endParaRPr lang="zh-HK" altLang="en-US" sz="1800" dirty="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05000" y="152401"/>
            <a:ext cx="8229600" cy="1096963"/>
          </a:xfrm>
        </p:spPr>
        <p:txBody>
          <a:bodyPr/>
          <a:lstStyle/>
          <a:p>
            <a:r>
              <a:rPr lang="en-US" altLang="zh-HK">
                <a:ea typeface="新細明體" pitchFamily="18" charset="-120"/>
              </a:rPr>
              <a:t>Equivalent problems of (a) and (b)</a:t>
            </a:r>
            <a:endParaRPr lang="zh-HK" altLang="en-US">
              <a:ea typeface="新細明體" pitchFamily="18" charset="-120"/>
            </a:endParaRPr>
          </a:p>
        </p:txBody>
      </p:sp>
      <p:grpSp>
        <p:nvGrpSpPr>
          <p:cNvPr id="31747" name="Group 133"/>
          <p:cNvGrpSpPr>
            <a:grpSpLocks/>
          </p:cNvGrpSpPr>
          <p:nvPr/>
        </p:nvGrpSpPr>
        <p:grpSpPr bwMode="auto">
          <a:xfrm>
            <a:off x="2590800" y="2936875"/>
            <a:ext cx="338138" cy="369888"/>
            <a:chOff x="807" y="1335"/>
            <a:chExt cx="201" cy="201"/>
          </a:xfrm>
        </p:grpSpPr>
        <p:sp>
          <p:nvSpPr>
            <p:cNvPr id="31874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75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grpSp>
        <p:nvGrpSpPr>
          <p:cNvPr id="31748" name="Group 136"/>
          <p:cNvGrpSpPr>
            <a:grpSpLocks/>
          </p:cNvGrpSpPr>
          <p:nvPr/>
        </p:nvGrpSpPr>
        <p:grpSpPr bwMode="auto">
          <a:xfrm>
            <a:off x="3829050" y="2954339"/>
            <a:ext cx="336550" cy="371475"/>
            <a:chOff x="807" y="1335"/>
            <a:chExt cx="201" cy="201"/>
          </a:xfrm>
        </p:grpSpPr>
        <p:sp>
          <p:nvSpPr>
            <p:cNvPr id="31872" name="Oval 137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73" name="Text Box 138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2</a:t>
              </a:r>
            </a:p>
          </p:txBody>
        </p:sp>
      </p:grpSp>
      <p:grpSp>
        <p:nvGrpSpPr>
          <p:cNvPr id="31749" name="Group 139"/>
          <p:cNvGrpSpPr>
            <a:grpSpLocks/>
          </p:cNvGrpSpPr>
          <p:nvPr/>
        </p:nvGrpSpPr>
        <p:grpSpPr bwMode="auto">
          <a:xfrm>
            <a:off x="5113338" y="2943226"/>
            <a:ext cx="336550" cy="371475"/>
            <a:chOff x="807" y="1335"/>
            <a:chExt cx="201" cy="201"/>
          </a:xfrm>
        </p:grpSpPr>
        <p:sp>
          <p:nvSpPr>
            <p:cNvPr id="31870" name="Oval 140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71" name="Text Box 141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3</a:t>
              </a:r>
            </a:p>
          </p:txBody>
        </p:sp>
      </p:grpSp>
      <p:grpSp>
        <p:nvGrpSpPr>
          <p:cNvPr id="31750" name="Group 142"/>
          <p:cNvGrpSpPr>
            <a:grpSpLocks/>
          </p:cNvGrpSpPr>
          <p:nvPr/>
        </p:nvGrpSpPr>
        <p:grpSpPr bwMode="auto">
          <a:xfrm>
            <a:off x="1981200" y="4714876"/>
            <a:ext cx="336550" cy="371475"/>
            <a:chOff x="807" y="1335"/>
            <a:chExt cx="201" cy="201"/>
          </a:xfrm>
        </p:grpSpPr>
        <p:sp>
          <p:nvSpPr>
            <p:cNvPr id="31868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69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4</a:t>
              </a:r>
            </a:p>
          </p:txBody>
        </p:sp>
      </p:grpSp>
      <p:grpSp>
        <p:nvGrpSpPr>
          <p:cNvPr id="31751" name="Group 142"/>
          <p:cNvGrpSpPr>
            <a:grpSpLocks/>
          </p:cNvGrpSpPr>
          <p:nvPr/>
        </p:nvGrpSpPr>
        <p:grpSpPr bwMode="auto">
          <a:xfrm>
            <a:off x="3276600" y="4691064"/>
            <a:ext cx="336550" cy="371475"/>
            <a:chOff x="807" y="1335"/>
            <a:chExt cx="201" cy="201"/>
          </a:xfrm>
        </p:grpSpPr>
        <p:sp>
          <p:nvSpPr>
            <p:cNvPr id="31866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67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5</a:t>
              </a:r>
            </a:p>
          </p:txBody>
        </p:sp>
      </p:grpSp>
      <p:grpSp>
        <p:nvGrpSpPr>
          <p:cNvPr id="31752" name="Group 142"/>
          <p:cNvGrpSpPr>
            <a:grpSpLocks/>
          </p:cNvGrpSpPr>
          <p:nvPr/>
        </p:nvGrpSpPr>
        <p:grpSpPr bwMode="auto">
          <a:xfrm>
            <a:off x="4441825" y="4699001"/>
            <a:ext cx="336550" cy="371475"/>
            <a:chOff x="807" y="1335"/>
            <a:chExt cx="201" cy="201"/>
          </a:xfrm>
        </p:grpSpPr>
        <p:sp>
          <p:nvSpPr>
            <p:cNvPr id="31864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65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6</a:t>
              </a:r>
            </a:p>
          </p:txBody>
        </p:sp>
      </p:grpSp>
      <p:grpSp>
        <p:nvGrpSpPr>
          <p:cNvPr id="31753" name="Group 142"/>
          <p:cNvGrpSpPr>
            <a:grpSpLocks/>
          </p:cNvGrpSpPr>
          <p:nvPr/>
        </p:nvGrpSpPr>
        <p:grpSpPr bwMode="auto">
          <a:xfrm>
            <a:off x="5691188" y="4681539"/>
            <a:ext cx="336550" cy="371475"/>
            <a:chOff x="807" y="1335"/>
            <a:chExt cx="201" cy="201"/>
          </a:xfrm>
        </p:grpSpPr>
        <p:sp>
          <p:nvSpPr>
            <p:cNvPr id="31862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63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7</a:t>
              </a:r>
            </a:p>
          </p:txBody>
        </p:sp>
      </p:grpSp>
      <p:cxnSp>
        <p:nvCxnSpPr>
          <p:cNvPr id="31754" name="Straight Arrow Connector 24"/>
          <p:cNvCxnSpPr>
            <a:cxnSpLocks noChangeShapeType="1"/>
            <a:stCxn id="31870" idx="3"/>
            <a:endCxn id="31868" idx="6"/>
          </p:cNvCxnSpPr>
          <p:nvPr/>
        </p:nvCxnSpPr>
        <p:spPr bwMode="auto">
          <a:xfrm flipH="1">
            <a:off x="2317750" y="3263900"/>
            <a:ext cx="2859088" cy="164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5" name="Straight Arrow Connector 25"/>
          <p:cNvCxnSpPr>
            <a:cxnSpLocks noChangeShapeType="1"/>
            <a:stCxn id="31873" idx="2"/>
            <a:endCxn id="31868" idx="7"/>
          </p:cNvCxnSpPr>
          <p:nvPr/>
        </p:nvCxnSpPr>
        <p:spPr bwMode="auto">
          <a:xfrm flipH="1">
            <a:off x="2270126" y="3319463"/>
            <a:ext cx="1719263" cy="1465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Straight Arrow Connector 26"/>
          <p:cNvCxnSpPr>
            <a:cxnSpLocks noChangeShapeType="1"/>
            <a:endCxn id="31869" idx="0"/>
          </p:cNvCxnSpPr>
          <p:nvPr/>
        </p:nvCxnSpPr>
        <p:spPr bwMode="auto">
          <a:xfrm flipH="1">
            <a:off x="2141539" y="3357563"/>
            <a:ext cx="511175" cy="1357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Straight Arrow Connector 27"/>
          <p:cNvCxnSpPr>
            <a:cxnSpLocks noChangeShapeType="1"/>
            <a:stCxn id="31874" idx="4"/>
          </p:cNvCxnSpPr>
          <p:nvPr/>
        </p:nvCxnSpPr>
        <p:spPr bwMode="auto">
          <a:xfrm>
            <a:off x="2767014" y="3306763"/>
            <a:ext cx="509587" cy="1458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Straight Arrow Connector 28"/>
          <p:cNvCxnSpPr>
            <a:cxnSpLocks noChangeShapeType="1"/>
            <a:stCxn id="31874" idx="5"/>
            <a:endCxn id="31864" idx="2"/>
          </p:cNvCxnSpPr>
          <p:nvPr/>
        </p:nvCxnSpPr>
        <p:spPr bwMode="auto">
          <a:xfrm>
            <a:off x="2881314" y="3255963"/>
            <a:ext cx="1576387" cy="163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Straight Arrow Connector 29"/>
          <p:cNvCxnSpPr>
            <a:cxnSpLocks noChangeShapeType="1"/>
            <a:stCxn id="31874" idx="6"/>
            <a:endCxn id="31862" idx="2"/>
          </p:cNvCxnSpPr>
          <p:nvPr/>
        </p:nvCxnSpPr>
        <p:spPr bwMode="auto">
          <a:xfrm>
            <a:off x="2928939" y="3130550"/>
            <a:ext cx="2776537" cy="174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Straight Arrow Connector 30"/>
          <p:cNvCxnSpPr>
            <a:cxnSpLocks noChangeShapeType="1"/>
            <a:stCxn id="31872" idx="4"/>
            <a:endCxn id="31867" idx="0"/>
          </p:cNvCxnSpPr>
          <p:nvPr/>
        </p:nvCxnSpPr>
        <p:spPr bwMode="auto">
          <a:xfrm flipH="1">
            <a:off x="3436939" y="3325813"/>
            <a:ext cx="566737" cy="136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Straight Arrow Connector 31"/>
          <p:cNvCxnSpPr>
            <a:cxnSpLocks noChangeShapeType="1"/>
          </p:cNvCxnSpPr>
          <p:nvPr/>
        </p:nvCxnSpPr>
        <p:spPr bwMode="auto">
          <a:xfrm flipH="1">
            <a:off x="3581400" y="3313113"/>
            <a:ext cx="1639888" cy="1452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Straight Arrow Connector 32"/>
          <p:cNvCxnSpPr>
            <a:cxnSpLocks noChangeShapeType="1"/>
          </p:cNvCxnSpPr>
          <p:nvPr/>
        </p:nvCxnSpPr>
        <p:spPr bwMode="auto">
          <a:xfrm>
            <a:off x="4003675" y="3357563"/>
            <a:ext cx="53975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Straight Arrow Connector 33"/>
          <p:cNvCxnSpPr>
            <a:cxnSpLocks noChangeShapeType="1"/>
            <a:stCxn id="31872" idx="4"/>
          </p:cNvCxnSpPr>
          <p:nvPr/>
        </p:nvCxnSpPr>
        <p:spPr bwMode="auto">
          <a:xfrm>
            <a:off x="4003675" y="3325813"/>
            <a:ext cx="170180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Straight Arrow Connector 34"/>
          <p:cNvCxnSpPr>
            <a:cxnSpLocks noChangeShapeType="1"/>
            <a:stCxn id="31870" idx="4"/>
            <a:endCxn id="31862" idx="0"/>
          </p:cNvCxnSpPr>
          <p:nvPr/>
        </p:nvCxnSpPr>
        <p:spPr bwMode="auto">
          <a:xfrm>
            <a:off x="5289550" y="3314700"/>
            <a:ext cx="577850" cy="138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Straight Arrow Connector 35"/>
          <p:cNvCxnSpPr>
            <a:cxnSpLocks noChangeShapeType="1"/>
          </p:cNvCxnSpPr>
          <p:nvPr/>
        </p:nvCxnSpPr>
        <p:spPr bwMode="auto">
          <a:xfrm flipH="1">
            <a:off x="4724401" y="3314701"/>
            <a:ext cx="525463" cy="1433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6" name="Straight Arrow Connector 36"/>
          <p:cNvCxnSpPr>
            <a:cxnSpLocks noChangeShapeType="1"/>
            <a:stCxn id="31868" idx="4"/>
            <a:endCxn id="31843" idx="1"/>
          </p:cNvCxnSpPr>
          <p:nvPr/>
        </p:nvCxnSpPr>
        <p:spPr bwMode="auto">
          <a:xfrm>
            <a:off x="2157414" y="5086350"/>
            <a:ext cx="1620837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7" name="Straight Arrow Connector 37"/>
          <p:cNvCxnSpPr>
            <a:cxnSpLocks noChangeShapeType="1"/>
          </p:cNvCxnSpPr>
          <p:nvPr/>
        </p:nvCxnSpPr>
        <p:spPr bwMode="auto">
          <a:xfrm>
            <a:off x="3429000" y="5086351"/>
            <a:ext cx="363538" cy="531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Straight Arrow Connector 38"/>
          <p:cNvCxnSpPr>
            <a:cxnSpLocks noChangeShapeType="1"/>
          </p:cNvCxnSpPr>
          <p:nvPr/>
        </p:nvCxnSpPr>
        <p:spPr bwMode="auto">
          <a:xfrm flipH="1">
            <a:off x="4041776" y="5070476"/>
            <a:ext cx="544513" cy="531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9" name="Straight Arrow Connector 39"/>
          <p:cNvCxnSpPr>
            <a:cxnSpLocks noChangeShapeType="1"/>
            <a:endCxn id="31842" idx="6"/>
          </p:cNvCxnSpPr>
          <p:nvPr/>
        </p:nvCxnSpPr>
        <p:spPr bwMode="auto">
          <a:xfrm flipH="1">
            <a:off x="4114800" y="5070475"/>
            <a:ext cx="1766888" cy="725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0" name="Straight Arrow Connector 40"/>
          <p:cNvCxnSpPr>
            <a:cxnSpLocks noChangeShapeType="1"/>
          </p:cNvCxnSpPr>
          <p:nvPr/>
        </p:nvCxnSpPr>
        <p:spPr bwMode="auto">
          <a:xfrm flipH="1">
            <a:off x="2743201" y="2378075"/>
            <a:ext cx="1127125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1" name="Straight Arrow Connector 41"/>
          <p:cNvCxnSpPr>
            <a:cxnSpLocks noChangeShapeType="1"/>
            <a:stCxn id="31773" idx="0"/>
          </p:cNvCxnSpPr>
          <p:nvPr/>
        </p:nvCxnSpPr>
        <p:spPr bwMode="auto">
          <a:xfrm flipH="1">
            <a:off x="4024313" y="2403476"/>
            <a:ext cx="36512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2" name="Straight Arrow Connector 42"/>
          <p:cNvCxnSpPr>
            <a:cxnSpLocks noChangeShapeType="1"/>
          </p:cNvCxnSpPr>
          <p:nvPr/>
        </p:nvCxnSpPr>
        <p:spPr bwMode="auto">
          <a:xfrm>
            <a:off x="4191000" y="2378076"/>
            <a:ext cx="1066800" cy="587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3" name="TextBox 43"/>
          <p:cNvSpPr txBox="1">
            <a:spLocks noChangeArrowheads="1"/>
          </p:cNvSpPr>
          <p:nvPr/>
        </p:nvSpPr>
        <p:spPr bwMode="auto">
          <a:xfrm>
            <a:off x="2270125" y="2403475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 u=20       u=10       u=25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1774" name="TextBox 44"/>
          <p:cNvSpPr txBox="1">
            <a:spLocks noChangeArrowheads="1"/>
          </p:cNvSpPr>
          <p:nvPr/>
        </p:nvSpPr>
        <p:spPr bwMode="auto">
          <a:xfrm>
            <a:off x="2193926" y="34877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75" name="TextBox 45"/>
          <p:cNvSpPr txBox="1">
            <a:spLocks noChangeArrowheads="1"/>
          </p:cNvSpPr>
          <p:nvPr/>
        </p:nvSpPr>
        <p:spPr bwMode="auto">
          <a:xfrm>
            <a:off x="3870326" y="34702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76" name="TextBox 46"/>
          <p:cNvSpPr txBox="1">
            <a:spLocks noChangeArrowheads="1"/>
          </p:cNvSpPr>
          <p:nvPr/>
        </p:nvSpPr>
        <p:spPr bwMode="auto">
          <a:xfrm>
            <a:off x="2667001" y="36401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77" name="TextBox 47"/>
          <p:cNvSpPr txBox="1">
            <a:spLocks noChangeArrowheads="1"/>
          </p:cNvSpPr>
          <p:nvPr/>
        </p:nvSpPr>
        <p:spPr bwMode="auto">
          <a:xfrm>
            <a:off x="3032126" y="30130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78" name="TextBox 48"/>
          <p:cNvSpPr txBox="1">
            <a:spLocks noChangeArrowheads="1"/>
          </p:cNvSpPr>
          <p:nvPr/>
        </p:nvSpPr>
        <p:spPr bwMode="auto">
          <a:xfrm>
            <a:off x="5021263" y="3589339"/>
            <a:ext cx="398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79" name="TextBox 49"/>
          <p:cNvSpPr txBox="1">
            <a:spLocks noChangeArrowheads="1"/>
          </p:cNvSpPr>
          <p:nvPr/>
        </p:nvSpPr>
        <p:spPr bwMode="auto">
          <a:xfrm>
            <a:off x="53181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0" name="TextBox 50"/>
          <p:cNvSpPr txBox="1">
            <a:spLocks noChangeArrowheads="1"/>
          </p:cNvSpPr>
          <p:nvPr/>
        </p:nvSpPr>
        <p:spPr bwMode="auto">
          <a:xfrm>
            <a:off x="4805364" y="35131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1" name="TextBox 51"/>
          <p:cNvSpPr txBox="1">
            <a:spLocks noChangeArrowheads="1"/>
          </p:cNvSpPr>
          <p:nvPr/>
        </p:nvSpPr>
        <p:spPr bwMode="auto">
          <a:xfrm>
            <a:off x="4784726" y="31654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9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2" name="TextBox 52"/>
          <p:cNvSpPr txBox="1">
            <a:spLocks noChangeArrowheads="1"/>
          </p:cNvSpPr>
          <p:nvPr/>
        </p:nvSpPr>
        <p:spPr bwMode="auto">
          <a:xfrm>
            <a:off x="2819401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3" name="TextBox 53"/>
          <p:cNvSpPr txBox="1">
            <a:spLocks noChangeArrowheads="1"/>
          </p:cNvSpPr>
          <p:nvPr/>
        </p:nvSpPr>
        <p:spPr bwMode="auto">
          <a:xfrm>
            <a:off x="35655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7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4" name="TextBox 54"/>
          <p:cNvSpPr txBox="1">
            <a:spLocks noChangeArrowheads="1"/>
          </p:cNvSpPr>
          <p:nvPr/>
        </p:nvSpPr>
        <p:spPr bwMode="auto">
          <a:xfrm>
            <a:off x="3565526" y="3665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785" name="TextBox 55"/>
          <p:cNvSpPr txBox="1">
            <a:spLocks noChangeArrowheads="1"/>
          </p:cNvSpPr>
          <p:nvPr/>
        </p:nvSpPr>
        <p:spPr bwMode="auto">
          <a:xfrm>
            <a:off x="41751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grpSp>
        <p:nvGrpSpPr>
          <p:cNvPr id="31786" name="Group 133"/>
          <p:cNvGrpSpPr>
            <a:grpSpLocks/>
          </p:cNvGrpSpPr>
          <p:nvPr/>
        </p:nvGrpSpPr>
        <p:grpSpPr bwMode="auto">
          <a:xfrm>
            <a:off x="7010400" y="2936875"/>
            <a:ext cx="338138" cy="369888"/>
            <a:chOff x="807" y="1335"/>
            <a:chExt cx="201" cy="201"/>
          </a:xfrm>
        </p:grpSpPr>
        <p:sp>
          <p:nvSpPr>
            <p:cNvPr id="31860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61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grpSp>
        <p:nvGrpSpPr>
          <p:cNvPr id="31787" name="Group 136"/>
          <p:cNvGrpSpPr>
            <a:grpSpLocks/>
          </p:cNvGrpSpPr>
          <p:nvPr/>
        </p:nvGrpSpPr>
        <p:grpSpPr bwMode="auto">
          <a:xfrm>
            <a:off x="8248650" y="2954339"/>
            <a:ext cx="336550" cy="371475"/>
            <a:chOff x="807" y="1335"/>
            <a:chExt cx="201" cy="201"/>
          </a:xfrm>
        </p:grpSpPr>
        <p:sp>
          <p:nvSpPr>
            <p:cNvPr id="31858" name="Oval 137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59" name="Text Box 138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2</a:t>
              </a:r>
            </a:p>
          </p:txBody>
        </p:sp>
      </p:grpSp>
      <p:grpSp>
        <p:nvGrpSpPr>
          <p:cNvPr id="31788" name="Group 139"/>
          <p:cNvGrpSpPr>
            <a:grpSpLocks/>
          </p:cNvGrpSpPr>
          <p:nvPr/>
        </p:nvGrpSpPr>
        <p:grpSpPr bwMode="auto">
          <a:xfrm>
            <a:off x="9532938" y="2943226"/>
            <a:ext cx="336550" cy="371475"/>
            <a:chOff x="807" y="1335"/>
            <a:chExt cx="201" cy="201"/>
          </a:xfrm>
        </p:grpSpPr>
        <p:sp>
          <p:nvSpPr>
            <p:cNvPr id="31856" name="Oval 140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57" name="Text Box 141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3</a:t>
              </a:r>
            </a:p>
          </p:txBody>
        </p:sp>
      </p:grpSp>
      <p:grpSp>
        <p:nvGrpSpPr>
          <p:cNvPr id="31789" name="Group 142"/>
          <p:cNvGrpSpPr>
            <a:grpSpLocks/>
          </p:cNvGrpSpPr>
          <p:nvPr/>
        </p:nvGrpSpPr>
        <p:grpSpPr bwMode="auto">
          <a:xfrm>
            <a:off x="6400800" y="4714876"/>
            <a:ext cx="336550" cy="371475"/>
            <a:chOff x="807" y="1335"/>
            <a:chExt cx="201" cy="201"/>
          </a:xfrm>
        </p:grpSpPr>
        <p:sp>
          <p:nvSpPr>
            <p:cNvPr id="31854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55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4</a:t>
              </a:r>
            </a:p>
          </p:txBody>
        </p:sp>
      </p:grpSp>
      <p:grpSp>
        <p:nvGrpSpPr>
          <p:cNvPr id="31790" name="Group 142"/>
          <p:cNvGrpSpPr>
            <a:grpSpLocks/>
          </p:cNvGrpSpPr>
          <p:nvPr/>
        </p:nvGrpSpPr>
        <p:grpSpPr bwMode="auto">
          <a:xfrm>
            <a:off x="7696200" y="4691064"/>
            <a:ext cx="336550" cy="371475"/>
            <a:chOff x="807" y="1335"/>
            <a:chExt cx="201" cy="201"/>
          </a:xfrm>
        </p:grpSpPr>
        <p:sp>
          <p:nvSpPr>
            <p:cNvPr id="31852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53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5</a:t>
              </a:r>
            </a:p>
          </p:txBody>
        </p:sp>
      </p:grpSp>
      <p:grpSp>
        <p:nvGrpSpPr>
          <p:cNvPr id="31791" name="Group 142"/>
          <p:cNvGrpSpPr>
            <a:grpSpLocks/>
          </p:cNvGrpSpPr>
          <p:nvPr/>
        </p:nvGrpSpPr>
        <p:grpSpPr bwMode="auto">
          <a:xfrm>
            <a:off x="8861425" y="4699001"/>
            <a:ext cx="336550" cy="371475"/>
            <a:chOff x="807" y="1335"/>
            <a:chExt cx="201" cy="201"/>
          </a:xfrm>
        </p:grpSpPr>
        <p:sp>
          <p:nvSpPr>
            <p:cNvPr id="31850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51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6</a:t>
              </a:r>
            </a:p>
          </p:txBody>
        </p:sp>
      </p:grpSp>
      <p:grpSp>
        <p:nvGrpSpPr>
          <p:cNvPr id="31792" name="Group 142"/>
          <p:cNvGrpSpPr>
            <a:grpSpLocks/>
          </p:cNvGrpSpPr>
          <p:nvPr/>
        </p:nvGrpSpPr>
        <p:grpSpPr bwMode="auto">
          <a:xfrm>
            <a:off x="10110788" y="4681539"/>
            <a:ext cx="336550" cy="371475"/>
            <a:chOff x="807" y="1335"/>
            <a:chExt cx="201" cy="201"/>
          </a:xfrm>
        </p:grpSpPr>
        <p:sp>
          <p:nvSpPr>
            <p:cNvPr id="31848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49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7</a:t>
              </a:r>
            </a:p>
          </p:txBody>
        </p:sp>
      </p:grpSp>
      <p:cxnSp>
        <p:nvCxnSpPr>
          <p:cNvPr id="31793" name="Straight Arrow Connector 77"/>
          <p:cNvCxnSpPr>
            <a:cxnSpLocks noChangeShapeType="1"/>
            <a:stCxn id="31856" idx="3"/>
            <a:endCxn id="31854" idx="6"/>
          </p:cNvCxnSpPr>
          <p:nvPr/>
        </p:nvCxnSpPr>
        <p:spPr bwMode="auto">
          <a:xfrm flipH="1">
            <a:off x="6737350" y="3263900"/>
            <a:ext cx="2859088" cy="164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4" name="Straight Arrow Connector 78"/>
          <p:cNvCxnSpPr>
            <a:cxnSpLocks noChangeShapeType="1"/>
            <a:stCxn id="31859" idx="2"/>
            <a:endCxn id="31854" idx="7"/>
          </p:cNvCxnSpPr>
          <p:nvPr/>
        </p:nvCxnSpPr>
        <p:spPr bwMode="auto">
          <a:xfrm flipH="1">
            <a:off x="6689726" y="3319463"/>
            <a:ext cx="1719263" cy="1465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5" name="Straight Arrow Connector 79"/>
          <p:cNvCxnSpPr>
            <a:cxnSpLocks noChangeShapeType="1"/>
            <a:endCxn id="31855" idx="0"/>
          </p:cNvCxnSpPr>
          <p:nvPr/>
        </p:nvCxnSpPr>
        <p:spPr bwMode="auto">
          <a:xfrm flipH="1">
            <a:off x="6561139" y="3357563"/>
            <a:ext cx="511175" cy="1357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6" name="Straight Arrow Connector 80"/>
          <p:cNvCxnSpPr>
            <a:cxnSpLocks noChangeShapeType="1"/>
            <a:stCxn id="31860" idx="4"/>
          </p:cNvCxnSpPr>
          <p:nvPr/>
        </p:nvCxnSpPr>
        <p:spPr bwMode="auto">
          <a:xfrm>
            <a:off x="7186614" y="3306763"/>
            <a:ext cx="509587" cy="1458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7" name="Straight Arrow Connector 81"/>
          <p:cNvCxnSpPr>
            <a:cxnSpLocks noChangeShapeType="1"/>
            <a:stCxn id="31860" idx="5"/>
            <a:endCxn id="31850" idx="2"/>
          </p:cNvCxnSpPr>
          <p:nvPr/>
        </p:nvCxnSpPr>
        <p:spPr bwMode="auto">
          <a:xfrm>
            <a:off x="7300914" y="3255963"/>
            <a:ext cx="1576387" cy="163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8" name="Straight Arrow Connector 82"/>
          <p:cNvCxnSpPr>
            <a:cxnSpLocks noChangeShapeType="1"/>
            <a:stCxn id="31860" idx="6"/>
            <a:endCxn id="31848" idx="2"/>
          </p:cNvCxnSpPr>
          <p:nvPr/>
        </p:nvCxnSpPr>
        <p:spPr bwMode="auto">
          <a:xfrm>
            <a:off x="7348539" y="3130550"/>
            <a:ext cx="2776537" cy="1746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99" name="Straight Arrow Connector 83"/>
          <p:cNvCxnSpPr>
            <a:cxnSpLocks noChangeShapeType="1"/>
            <a:stCxn id="31858" idx="4"/>
            <a:endCxn id="31853" idx="0"/>
          </p:cNvCxnSpPr>
          <p:nvPr/>
        </p:nvCxnSpPr>
        <p:spPr bwMode="auto">
          <a:xfrm flipH="1">
            <a:off x="7856539" y="3325813"/>
            <a:ext cx="566737" cy="1365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0" name="Straight Arrow Connector 84"/>
          <p:cNvCxnSpPr>
            <a:cxnSpLocks noChangeShapeType="1"/>
          </p:cNvCxnSpPr>
          <p:nvPr/>
        </p:nvCxnSpPr>
        <p:spPr bwMode="auto">
          <a:xfrm flipH="1">
            <a:off x="8001000" y="3313113"/>
            <a:ext cx="1639888" cy="1452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1" name="Straight Arrow Connector 85"/>
          <p:cNvCxnSpPr>
            <a:cxnSpLocks noChangeShapeType="1"/>
          </p:cNvCxnSpPr>
          <p:nvPr/>
        </p:nvCxnSpPr>
        <p:spPr bwMode="auto">
          <a:xfrm>
            <a:off x="8423275" y="3357563"/>
            <a:ext cx="53975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2" name="Straight Arrow Connector 86"/>
          <p:cNvCxnSpPr>
            <a:cxnSpLocks noChangeShapeType="1"/>
            <a:stCxn id="31858" idx="4"/>
          </p:cNvCxnSpPr>
          <p:nvPr/>
        </p:nvCxnSpPr>
        <p:spPr bwMode="auto">
          <a:xfrm>
            <a:off x="8423275" y="3325813"/>
            <a:ext cx="1701800" cy="1390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3" name="Straight Arrow Connector 87"/>
          <p:cNvCxnSpPr>
            <a:cxnSpLocks noChangeShapeType="1"/>
            <a:stCxn id="31856" idx="4"/>
            <a:endCxn id="31848" idx="0"/>
          </p:cNvCxnSpPr>
          <p:nvPr/>
        </p:nvCxnSpPr>
        <p:spPr bwMode="auto">
          <a:xfrm>
            <a:off x="9709150" y="3314700"/>
            <a:ext cx="577850" cy="138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4" name="Straight Arrow Connector 88"/>
          <p:cNvCxnSpPr>
            <a:cxnSpLocks noChangeShapeType="1"/>
          </p:cNvCxnSpPr>
          <p:nvPr/>
        </p:nvCxnSpPr>
        <p:spPr bwMode="auto">
          <a:xfrm flipH="1">
            <a:off x="9144001" y="3314701"/>
            <a:ext cx="525463" cy="1433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05" name="Straight Arrow Connector 94"/>
          <p:cNvCxnSpPr>
            <a:cxnSpLocks noChangeShapeType="1"/>
          </p:cNvCxnSpPr>
          <p:nvPr/>
        </p:nvCxnSpPr>
        <p:spPr bwMode="auto">
          <a:xfrm flipH="1">
            <a:off x="8443914" y="2784476"/>
            <a:ext cx="14287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06" name="TextBox 96"/>
          <p:cNvSpPr txBox="1">
            <a:spLocks noChangeArrowheads="1"/>
          </p:cNvSpPr>
          <p:nvPr/>
        </p:nvSpPr>
        <p:spPr bwMode="auto">
          <a:xfrm>
            <a:off x="6689725" y="2403475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 u=20           u=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12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u=25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1807" name="TextBox 98"/>
          <p:cNvSpPr txBox="1">
            <a:spLocks noChangeArrowheads="1"/>
          </p:cNvSpPr>
          <p:nvPr/>
        </p:nvSpPr>
        <p:spPr bwMode="auto">
          <a:xfrm>
            <a:off x="6613526" y="34877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08" name="TextBox 99"/>
          <p:cNvSpPr txBox="1">
            <a:spLocks noChangeArrowheads="1"/>
          </p:cNvSpPr>
          <p:nvPr/>
        </p:nvSpPr>
        <p:spPr bwMode="auto">
          <a:xfrm>
            <a:off x="8289926" y="34702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1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09" name="TextBox 100"/>
          <p:cNvSpPr txBox="1">
            <a:spLocks noChangeArrowheads="1"/>
          </p:cNvSpPr>
          <p:nvPr/>
        </p:nvSpPr>
        <p:spPr bwMode="auto">
          <a:xfrm>
            <a:off x="7086601" y="36401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0" name="TextBox 101"/>
          <p:cNvSpPr txBox="1">
            <a:spLocks noChangeArrowheads="1"/>
          </p:cNvSpPr>
          <p:nvPr/>
        </p:nvSpPr>
        <p:spPr bwMode="auto">
          <a:xfrm>
            <a:off x="7451726" y="30130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1" name="TextBox 102"/>
          <p:cNvSpPr txBox="1">
            <a:spLocks noChangeArrowheads="1"/>
          </p:cNvSpPr>
          <p:nvPr/>
        </p:nvSpPr>
        <p:spPr bwMode="auto">
          <a:xfrm>
            <a:off x="9440863" y="3589339"/>
            <a:ext cx="398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5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2" name="TextBox 103"/>
          <p:cNvSpPr txBox="1">
            <a:spLocks noChangeArrowheads="1"/>
          </p:cNvSpPr>
          <p:nvPr/>
        </p:nvSpPr>
        <p:spPr bwMode="auto">
          <a:xfrm>
            <a:off x="97377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3" name="TextBox 104"/>
          <p:cNvSpPr txBox="1">
            <a:spLocks noChangeArrowheads="1"/>
          </p:cNvSpPr>
          <p:nvPr/>
        </p:nvSpPr>
        <p:spPr bwMode="auto">
          <a:xfrm>
            <a:off x="9224964" y="35131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4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4" name="TextBox 105"/>
          <p:cNvSpPr txBox="1">
            <a:spLocks noChangeArrowheads="1"/>
          </p:cNvSpPr>
          <p:nvPr/>
        </p:nvSpPr>
        <p:spPr bwMode="auto">
          <a:xfrm>
            <a:off x="9204326" y="316547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9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5" name="TextBox 106"/>
          <p:cNvSpPr txBox="1">
            <a:spLocks noChangeArrowheads="1"/>
          </p:cNvSpPr>
          <p:nvPr/>
        </p:nvSpPr>
        <p:spPr bwMode="auto">
          <a:xfrm>
            <a:off x="7239001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6" name="TextBox 107"/>
          <p:cNvSpPr txBox="1">
            <a:spLocks noChangeArrowheads="1"/>
          </p:cNvSpPr>
          <p:nvPr/>
        </p:nvSpPr>
        <p:spPr bwMode="auto">
          <a:xfrm>
            <a:off x="79851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7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7" name="TextBox 108"/>
          <p:cNvSpPr txBox="1">
            <a:spLocks noChangeArrowheads="1"/>
          </p:cNvSpPr>
          <p:nvPr/>
        </p:nvSpPr>
        <p:spPr bwMode="auto">
          <a:xfrm>
            <a:off x="7985126" y="3665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3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sp>
        <p:nvSpPr>
          <p:cNvPr id="31818" name="TextBox 109"/>
          <p:cNvSpPr txBox="1">
            <a:spLocks noChangeArrowheads="1"/>
          </p:cNvSpPr>
          <p:nvPr/>
        </p:nvSpPr>
        <p:spPr bwMode="auto">
          <a:xfrm>
            <a:off x="8594726" y="3284539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600">
                <a:latin typeface="Arial" charset="0"/>
                <a:ea typeface="新細明體" pitchFamily="18" charset="-120"/>
              </a:rPr>
              <a:t>6</a:t>
            </a:r>
            <a:endParaRPr lang="zh-HK" altLang="en-US" sz="1600">
              <a:latin typeface="Arial" charset="0"/>
              <a:ea typeface="新細明體" pitchFamily="18" charset="-120"/>
            </a:endParaRPr>
          </a:p>
        </p:txBody>
      </p:sp>
      <p:grpSp>
        <p:nvGrpSpPr>
          <p:cNvPr id="31819" name="Group 133"/>
          <p:cNvGrpSpPr>
            <a:grpSpLocks/>
          </p:cNvGrpSpPr>
          <p:nvPr/>
        </p:nvGrpSpPr>
        <p:grpSpPr bwMode="auto">
          <a:xfrm>
            <a:off x="3852864" y="2011364"/>
            <a:ext cx="338137" cy="369887"/>
            <a:chOff x="807" y="1335"/>
            <a:chExt cx="201" cy="201"/>
          </a:xfrm>
        </p:grpSpPr>
        <p:sp>
          <p:nvSpPr>
            <p:cNvPr id="31846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47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s</a:t>
              </a:r>
            </a:p>
          </p:txBody>
        </p:sp>
      </p:grpSp>
      <p:sp>
        <p:nvSpPr>
          <p:cNvPr id="31820" name="TextBox 118"/>
          <p:cNvSpPr txBox="1">
            <a:spLocks noChangeArrowheads="1"/>
          </p:cNvSpPr>
          <p:nvPr/>
        </p:nvSpPr>
        <p:spPr bwMode="auto">
          <a:xfrm>
            <a:off x="1676400" y="5135564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u=11           u=13     u=17    u=14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31821" name="Straight Arrow Connector 120"/>
          <p:cNvCxnSpPr>
            <a:cxnSpLocks noChangeShapeType="1"/>
          </p:cNvCxnSpPr>
          <p:nvPr/>
        </p:nvCxnSpPr>
        <p:spPr bwMode="auto">
          <a:xfrm flipH="1">
            <a:off x="7162801" y="2378075"/>
            <a:ext cx="1127125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2" name="Straight Arrow Connector 121"/>
          <p:cNvCxnSpPr>
            <a:cxnSpLocks noChangeShapeType="1"/>
          </p:cNvCxnSpPr>
          <p:nvPr/>
        </p:nvCxnSpPr>
        <p:spPr bwMode="auto">
          <a:xfrm flipH="1">
            <a:off x="8443913" y="2403476"/>
            <a:ext cx="36512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3" name="Straight Arrow Connector 122"/>
          <p:cNvCxnSpPr>
            <a:cxnSpLocks noChangeShapeType="1"/>
          </p:cNvCxnSpPr>
          <p:nvPr/>
        </p:nvCxnSpPr>
        <p:spPr bwMode="auto">
          <a:xfrm>
            <a:off x="8610600" y="2378076"/>
            <a:ext cx="1066800" cy="587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824" name="Group 133"/>
          <p:cNvGrpSpPr>
            <a:grpSpLocks/>
          </p:cNvGrpSpPr>
          <p:nvPr/>
        </p:nvGrpSpPr>
        <p:grpSpPr bwMode="auto">
          <a:xfrm>
            <a:off x="8272464" y="2011364"/>
            <a:ext cx="338137" cy="369887"/>
            <a:chOff x="807" y="1335"/>
            <a:chExt cx="201" cy="201"/>
          </a:xfrm>
        </p:grpSpPr>
        <p:sp>
          <p:nvSpPr>
            <p:cNvPr id="31844" name="Oval 134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45" name="Text Box 135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s</a:t>
              </a:r>
            </a:p>
          </p:txBody>
        </p:sp>
      </p:grpSp>
      <p:grpSp>
        <p:nvGrpSpPr>
          <p:cNvPr id="31825" name="Group 142"/>
          <p:cNvGrpSpPr>
            <a:grpSpLocks/>
          </p:cNvGrpSpPr>
          <p:nvPr/>
        </p:nvGrpSpPr>
        <p:grpSpPr bwMode="auto">
          <a:xfrm>
            <a:off x="3778250" y="5602289"/>
            <a:ext cx="336550" cy="371475"/>
            <a:chOff x="807" y="1335"/>
            <a:chExt cx="201" cy="201"/>
          </a:xfrm>
        </p:grpSpPr>
        <p:sp>
          <p:nvSpPr>
            <p:cNvPr id="31842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43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t</a:t>
              </a:r>
            </a:p>
          </p:txBody>
        </p:sp>
      </p:grpSp>
      <p:cxnSp>
        <p:nvCxnSpPr>
          <p:cNvPr id="31826" name="Straight Arrow Connector 133"/>
          <p:cNvCxnSpPr>
            <a:cxnSpLocks noChangeShapeType="1"/>
            <a:endCxn id="31841" idx="1"/>
          </p:cNvCxnSpPr>
          <p:nvPr/>
        </p:nvCxnSpPr>
        <p:spPr bwMode="auto">
          <a:xfrm>
            <a:off x="6577014" y="5075238"/>
            <a:ext cx="1620837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7" name="Straight Arrow Connector 134"/>
          <p:cNvCxnSpPr>
            <a:cxnSpLocks noChangeShapeType="1"/>
          </p:cNvCxnSpPr>
          <p:nvPr/>
        </p:nvCxnSpPr>
        <p:spPr bwMode="auto">
          <a:xfrm>
            <a:off x="7848600" y="5075238"/>
            <a:ext cx="363538" cy="531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8" name="Straight Arrow Connector 135"/>
          <p:cNvCxnSpPr>
            <a:cxnSpLocks noChangeShapeType="1"/>
          </p:cNvCxnSpPr>
          <p:nvPr/>
        </p:nvCxnSpPr>
        <p:spPr bwMode="auto">
          <a:xfrm flipH="1">
            <a:off x="8461376" y="5059363"/>
            <a:ext cx="544513" cy="531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9" name="Straight Arrow Connector 136"/>
          <p:cNvCxnSpPr>
            <a:cxnSpLocks noChangeShapeType="1"/>
            <a:endCxn id="31840" idx="6"/>
          </p:cNvCxnSpPr>
          <p:nvPr/>
        </p:nvCxnSpPr>
        <p:spPr bwMode="auto">
          <a:xfrm flipH="1">
            <a:off x="8534400" y="5059364"/>
            <a:ext cx="1766888" cy="725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30" name="TextBox 137"/>
          <p:cNvSpPr txBox="1">
            <a:spLocks noChangeArrowheads="1"/>
          </p:cNvSpPr>
          <p:nvPr/>
        </p:nvSpPr>
        <p:spPr bwMode="auto">
          <a:xfrm>
            <a:off x="6096000" y="5124450"/>
            <a:ext cx="434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    </a:t>
            </a:r>
            <a:r>
              <a:rPr lang="en-US" altLang="zh-HK" sz="180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u=13</a:t>
            </a:r>
            <a:r>
              <a:rPr lang="en-US" altLang="zh-HK" sz="1800">
                <a:latin typeface="Arial" charset="0"/>
                <a:ea typeface="新細明體" pitchFamily="18" charset="-120"/>
              </a:rPr>
              <a:t>           u=13     u=17    u=14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grpSp>
        <p:nvGrpSpPr>
          <p:cNvPr id="31831" name="Group 142"/>
          <p:cNvGrpSpPr>
            <a:grpSpLocks/>
          </p:cNvGrpSpPr>
          <p:nvPr/>
        </p:nvGrpSpPr>
        <p:grpSpPr bwMode="auto">
          <a:xfrm>
            <a:off x="8197850" y="5591176"/>
            <a:ext cx="336550" cy="371475"/>
            <a:chOff x="807" y="1335"/>
            <a:chExt cx="201" cy="201"/>
          </a:xfrm>
        </p:grpSpPr>
        <p:sp>
          <p:nvSpPr>
            <p:cNvPr id="31840" name="Oval 143"/>
            <p:cNvSpPr>
              <a:spLocks noChangeArrowheads="1"/>
            </p:cNvSpPr>
            <p:nvPr/>
          </p:nvSpPr>
          <p:spPr bwMode="auto">
            <a:xfrm>
              <a:off x="816" y="1344"/>
              <a:ext cx="192" cy="19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841" name="Text Box 144"/>
            <p:cNvSpPr txBox="1">
              <a:spLocks noChangeArrowheads="1"/>
            </p:cNvSpPr>
            <p:nvPr/>
          </p:nvSpPr>
          <p:spPr bwMode="auto">
            <a:xfrm>
              <a:off x="807" y="1335"/>
              <a:ext cx="1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itchFamily="18" charset="-120"/>
                </a:rPr>
                <a:t>t</a:t>
              </a:r>
            </a:p>
          </p:txBody>
        </p:sp>
      </p:grpSp>
      <p:cxnSp>
        <p:nvCxnSpPr>
          <p:cNvPr id="31832" name="Straight Arrow Connector 142"/>
          <p:cNvCxnSpPr>
            <a:cxnSpLocks noChangeShapeType="1"/>
            <a:endCxn id="31847" idx="0"/>
          </p:cNvCxnSpPr>
          <p:nvPr/>
        </p:nvCxnSpPr>
        <p:spPr bwMode="auto">
          <a:xfrm>
            <a:off x="4014788" y="1858963"/>
            <a:ext cx="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33" name="TextBox 144"/>
          <p:cNvSpPr txBox="1">
            <a:spLocks noChangeArrowheads="1"/>
          </p:cNvSpPr>
          <p:nvPr/>
        </p:nvSpPr>
        <p:spPr bwMode="auto">
          <a:xfrm>
            <a:off x="3733801" y="1554164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55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31834" name="Straight Arrow Connector 145"/>
          <p:cNvCxnSpPr>
            <a:cxnSpLocks noChangeShapeType="1"/>
          </p:cNvCxnSpPr>
          <p:nvPr/>
        </p:nvCxnSpPr>
        <p:spPr bwMode="auto">
          <a:xfrm>
            <a:off x="8455025" y="1858963"/>
            <a:ext cx="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35" name="TextBox 146"/>
          <p:cNvSpPr txBox="1">
            <a:spLocks noChangeArrowheads="1"/>
          </p:cNvSpPr>
          <p:nvPr/>
        </p:nvSpPr>
        <p:spPr bwMode="auto">
          <a:xfrm>
            <a:off x="8174038" y="1554164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57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31836" name="Straight Arrow Connector 147"/>
          <p:cNvCxnSpPr>
            <a:cxnSpLocks noChangeShapeType="1"/>
          </p:cNvCxnSpPr>
          <p:nvPr/>
        </p:nvCxnSpPr>
        <p:spPr bwMode="auto">
          <a:xfrm>
            <a:off x="3932238" y="5973763"/>
            <a:ext cx="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37" name="TextBox 148"/>
          <p:cNvSpPr txBox="1">
            <a:spLocks noChangeArrowheads="1"/>
          </p:cNvSpPr>
          <p:nvPr/>
        </p:nvSpPr>
        <p:spPr bwMode="auto">
          <a:xfrm>
            <a:off x="3810001" y="5973764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55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cxnSp>
        <p:nvCxnSpPr>
          <p:cNvPr id="31838" name="Straight Arrow Connector 149"/>
          <p:cNvCxnSpPr>
            <a:cxnSpLocks noChangeShapeType="1"/>
          </p:cNvCxnSpPr>
          <p:nvPr/>
        </p:nvCxnSpPr>
        <p:spPr bwMode="auto">
          <a:xfrm>
            <a:off x="8382000" y="5973763"/>
            <a:ext cx="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39" name="TextBox 150"/>
          <p:cNvSpPr txBox="1">
            <a:spLocks noChangeArrowheads="1"/>
          </p:cNvSpPr>
          <p:nvPr/>
        </p:nvSpPr>
        <p:spPr bwMode="auto">
          <a:xfrm>
            <a:off x="8305801" y="5897564"/>
            <a:ext cx="58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57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08DA1-9A96-436B-9D96-70D5A579FE6E}"/>
              </a:ext>
            </a:extLst>
          </p:cNvPr>
          <p:cNvSpPr txBox="1"/>
          <p:nvPr/>
        </p:nvSpPr>
        <p:spPr>
          <a:xfrm>
            <a:off x="9005889" y="1249364"/>
            <a:ext cx="274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>
                <a:latin typeface="+mn-lt"/>
              </a:rPr>
              <a:t>u: capacity of an arc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zh-HK">
                <a:ea typeface="新細明體" pitchFamily="18" charset="-120"/>
              </a:rPr>
              <a:t>A Simpler Example</a:t>
            </a:r>
            <a:endParaRPr lang="zh-HK" altLang="en-US">
              <a:ea typeface="新細明體" pitchFamily="18" charset="-120"/>
            </a:endParaRPr>
          </a:p>
        </p:txBody>
      </p:sp>
      <p:grpSp>
        <p:nvGrpSpPr>
          <p:cNvPr id="32771" name="Group 19"/>
          <p:cNvGrpSpPr>
            <a:grpSpLocks/>
          </p:cNvGrpSpPr>
          <p:nvPr/>
        </p:nvGrpSpPr>
        <p:grpSpPr bwMode="auto">
          <a:xfrm>
            <a:off x="1524000" y="990600"/>
            <a:ext cx="4114800" cy="3798888"/>
            <a:chOff x="228600" y="1447800"/>
            <a:chExt cx="4114800" cy="3798332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2285877"/>
              <a:ext cx="1828800" cy="36983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Plant in China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" y="3809654"/>
              <a:ext cx="2090738" cy="36983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Demand in China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4600" y="2249371"/>
              <a:ext cx="1828800" cy="36983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Plant in US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4600" y="3773148"/>
              <a:ext cx="1828800" cy="36983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Demand in US</a:t>
              </a:r>
              <a:endParaRPr lang="zh-HK" altLang="en-US">
                <a:ea typeface="新細明體" charset="-120"/>
              </a:endParaRPr>
            </a:p>
          </p:txBody>
        </p:sp>
        <p:cxnSp>
          <p:nvCxnSpPr>
            <p:cNvPr id="32791" name="Straight Arrow Connector 9"/>
            <p:cNvCxnSpPr>
              <a:cxnSpLocks noChangeShapeType="1"/>
            </p:cNvCxnSpPr>
            <p:nvPr/>
          </p:nvCxnSpPr>
          <p:spPr bwMode="auto">
            <a:xfrm>
              <a:off x="1273728" y="1828800"/>
              <a:ext cx="0" cy="4204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92" name="TextBox 10"/>
            <p:cNvSpPr txBox="1">
              <a:spLocks noChangeArrowheads="1"/>
            </p:cNvSpPr>
            <p:nvPr/>
          </p:nvSpPr>
          <p:spPr bwMode="auto">
            <a:xfrm>
              <a:off x="990600" y="14478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93" name="TextBox 11"/>
            <p:cNvSpPr txBox="1">
              <a:spLocks noChangeArrowheads="1"/>
            </p:cNvSpPr>
            <p:nvPr/>
          </p:nvSpPr>
          <p:spPr bwMode="auto">
            <a:xfrm>
              <a:off x="3358043" y="48768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94" name="TextBox 12"/>
            <p:cNvSpPr txBox="1">
              <a:spLocks noChangeArrowheads="1"/>
            </p:cNvSpPr>
            <p:nvPr/>
          </p:nvSpPr>
          <p:spPr bwMode="auto">
            <a:xfrm>
              <a:off x="1028700" y="4849752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100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95" name="TextBox 13"/>
            <p:cNvSpPr txBox="1">
              <a:spLocks noChangeArrowheads="1"/>
            </p:cNvSpPr>
            <p:nvPr/>
          </p:nvSpPr>
          <p:spPr bwMode="auto">
            <a:xfrm>
              <a:off x="3200400" y="15240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100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2796" name="Straight Arrow Connector 15"/>
            <p:cNvCxnSpPr>
              <a:cxnSpLocks noChangeShapeType="1"/>
              <a:stCxn id="32795" idx="2"/>
            </p:cNvCxnSpPr>
            <p:nvPr/>
          </p:nvCxnSpPr>
          <p:spPr bwMode="auto">
            <a:xfrm>
              <a:off x="3543300" y="1893332"/>
              <a:ext cx="0" cy="355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7" name="Straight Arrow Connector 17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1273728" y="4179332"/>
              <a:ext cx="1" cy="6212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8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3657600" y="4181404"/>
              <a:ext cx="1" cy="6212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772" name="Group 20"/>
          <p:cNvGrpSpPr>
            <a:grpSpLocks/>
          </p:cNvGrpSpPr>
          <p:nvPr/>
        </p:nvGrpSpPr>
        <p:grpSpPr bwMode="auto">
          <a:xfrm>
            <a:off x="6096000" y="2667000"/>
            <a:ext cx="4419600" cy="3798888"/>
            <a:chOff x="228600" y="1447800"/>
            <a:chExt cx="4419600" cy="3798332"/>
          </a:xfrm>
        </p:grpSpPr>
        <p:sp>
          <p:nvSpPr>
            <p:cNvPr id="22" name="TextBox 21"/>
            <p:cNvSpPr txBox="1"/>
            <p:nvPr/>
          </p:nvSpPr>
          <p:spPr>
            <a:xfrm>
              <a:off x="457200" y="2285877"/>
              <a:ext cx="1828800" cy="36983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Plant in China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" y="3809654"/>
              <a:ext cx="2090738" cy="36983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Demand in China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63" y="2249371"/>
              <a:ext cx="1828800" cy="36983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Plant in US</a:t>
              </a:r>
              <a:endParaRPr lang="zh-HK" altLang="en-US">
                <a:ea typeface="新細明體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19400" y="3773148"/>
              <a:ext cx="1828800" cy="36983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HK">
                  <a:ea typeface="新細明體" charset="-120"/>
                </a:rPr>
                <a:t>Demand in US</a:t>
              </a:r>
              <a:endParaRPr lang="zh-HK" altLang="en-US">
                <a:ea typeface="新細明體" charset="-120"/>
              </a:endParaRPr>
            </a:p>
          </p:txBody>
        </p:sp>
        <p:cxnSp>
          <p:nvCxnSpPr>
            <p:cNvPr id="32779" name="Straight Arrow Connector 25"/>
            <p:cNvCxnSpPr>
              <a:cxnSpLocks noChangeShapeType="1"/>
            </p:cNvCxnSpPr>
            <p:nvPr/>
          </p:nvCxnSpPr>
          <p:spPr bwMode="auto">
            <a:xfrm>
              <a:off x="1273728" y="1828800"/>
              <a:ext cx="0" cy="4204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0" name="TextBox 26"/>
            <p:cNvSpPr txBox="1">
              <a:spLocks noChangeArrowheads="1"/>
            </p:cNvSpPr>
            <p:nvPr/>
          </p:nvSpPr>
          <p:spPr bwMode="auto">
            <a:xfrm>
              <a:off x="990600" y="14478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81" name="TextBox 27"/>
            <p:cNvSpPr txBox="1">
              <a:spLocks noChangeArrowheads="1"/>
            </p:cNvSpPr>
            <p:nvPr/>
          </p:nvSpPr>
          <p:spPr bwMode="auto">
            <a:xfrm>
              <a:off x="3358043" y="48768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82" name="TextBox 28"/>
            <p:cNvSpPr txBox="1">
              <a:spLocks noChangeArrowheads="1"/>
            </p:cNvSpPr>
            <p:nvPr/>
          </p:nvSpPr>
          <p:spPr bwMode="auto">
            <a:xfrm>
              <a:off x="1028700" y="4849752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783" name="TextBox 29"/>
            <p:cNvSpPr txBox="1">
              <a:spLocks noChangeArrowheads="1"/>
            </p:cNvSpPr>
            <p:nvPr/>
          </p:nvSpPr>
          <p:spPr bwMode="auto">
            <a:xfrm>
              <a:off x="3200400" y="15240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200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2784" name="Straight Arrow Connector 30"/>
            <p:cNvCxnSpPr>
              <a:cxnSpLocks noChangeShapeType="1"/>
              <a:stCxn id="32783" idx="2"/>
            </p:cNvCxnSpPr>
            <p:nvPr/>
          </p:nvCxnSpPr>
          <p:spPr bwMode="auto">
            <a:xfrm>
              <a:off x="3543300" y="1893332"/>
              <a:ext cx="0" cy="355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5" name="Straight Arrow Connector 31"/>
            <p:cNvCxnSpPr>
              <a:cxnSpLocks noChangeShapeType="1"/>
              <a:stCxn id="23" idx="2"/>
            </p:cNvCxnSpPr>
            <p:nvPr/>
          </p:nvCxnSpPr>
          <p:spPr bwMode="auto">
            <a:xfrm flipH="1">
              <a:off x="1273728" y="4179332"/>
              <a:ext cx="1" cy="6212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6" name="Straight Arrow Connector 32"/>
            <p:cNvCxnSpPr>
              <a:cxnSpLocks noChangeShapeType="1"/>
            </p:cNvCxnSpPr>
            <p:nvPr/>
          </p:nvCxnSpPr>
          <p:spPr bwMode="auto">
            <a:xfrm flipH="1">
              <a:off x="3657600" y="4181404"/>
              <a:ext cx="1" cy="6212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73" name="Rectangle 59"/>
          <p:cNvSpPr>
            <a:spLocks noChangeArrowheads="1"/>
          </p:cNvSpPr>
          <p:nvPr/>
        </p:nvSpPr>
        <p:spPr bwMode="auto">
          <a:xfrm>
            <a:off x="1524000" y="990600"/>
            <a:ext cx="4267200" cy="3886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32774" name="Rectangle 60"/>
          <p:cNvSpPr>
            <a:spLocks noChangeArrowheads="1"/>
          </p:cNvSpPr>
          <p:nvPr/>
        </p:nvSpPr>
        <p:spPr bwMode="auto">
          <a:xfrm>
            <a:off x="6062664" y="2590800"/>
            <a:ext cx="4529137" cy="411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DA33987-63E9-4F41-87BB-3C7DE2BA5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Review 2: LP Duality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B792C4D3-869B-4620-BD37-34BFCE719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408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2" name="Object 10">
                <a:extLst>
                  <a:ext uri="{FF2B5EF4-FFF2-40B4-BE49-F238E27FC236}">
                    <a16:creationId xmlns:a16="http://schemas.microsoft.com/office/drawing/2014/main" id="{50760E13-9FA6-4652-AC23-993420CF296F}"/>
                  </a:ext>
                </a:extLst>
              </p:cNvPr>
              <p:cNvSpPr txBox="1"/>
              <p:nvPr/>
            </p:nvSpPr>
            <p:spPr bwMode="auto">
              <a:xfrm>
                <a:off x="2185988" y="1814513"/>
                <a:ext cx="4138612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𝐏𝐫𝐢𝐦𝐚𝐥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2800" b="1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HK" sz="2800" b="0" dirty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HK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HK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m:rPr>
                        <m:nor/>
                      </m:rPr>
                      <a:rPr lang="en-HK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HK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HK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𝐜𝐱</m:t>
                    </m:r>
                  </m:oMath>
                </a14:m>
                <a:br>
                  <a:rPr lang="en-HK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 sz="2800" dirty="0"/>
              </a:p>
            </p:txBody>
          </p:sp>
        </mc:Choice>
        <mc:Fallback xmlns="">
          <p:sp>
            <p:nvSpPr>
              <p:cNvPr id="8202" name="Object 10">
                <a:extLst>
                  <a:ext uri="{FF2B5EF4-FFF2-40B4-BE49-F238E27FC236}">
                    <a16:creationId xmlns:a16="http://schemas.microsoft.com/office/drawing/2014/main" id="{50760E13-9FA6-4652-AC23-993420CF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5988" y="1814513"/>
                <a:ext cx="4138612" cy="990600"/>
              </a:xfrm>
              <a:prstGeom prst="rect">
                <a:avLst/>
              </a:prstGeom>
              <a:blipFill>
                <a:blip r:embed="rId2"/>
                <a:stretch>
                  <a:fillRect b="-308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0">
                <a:extLst>
                  <a:ext uri="{FF2B5EF4-FFF2-40B4-BE49-F238E27FC236}">
                    <a16:creationId xmlns:a16="http://schemas.microsoft.com/office/drawing/2014/main" id="{9DAAEF87-F07F-9823-6B6E-E2EF021CAC6E}"/>
                  </a:ext>
                </a:extLst>
              </p:cNvPr>
              <p:cNvSpPr txBox="1"/>
              <p:nvPr/>
            </p:nvSpPr>
            <p:spPr bwMode="auto">
              <a:xfrm>
                <a:off x="6781800" y="1814513"/>
                <a:ext cx="4138612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𝐃𝐮𝐚𝐥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2800" b="0" dirty="0">
                  <a:solidFill>
                    <a:srgbClr val="000000"/>
                  </a:solidFill>
                </a:endParaRPr>
              </a:p>
              <a:p>
                <a:pPr/>
                <a:r>
                  <a:rPr lang="en-HK" sz="2800" b="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HK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HK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HK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m:rPr>
                        <m:nor/>
                      </m:rPr>
                      <a:rPr lang="en-HK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HK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HK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HK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br>
                  <a:rPr lang="en-HK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l-G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HK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HK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 sz="2800" dirty="0"/>
              </a:p>
            </p:txBody>
          </p:sp>
        </mc:Choice>
        <mc:Fallback xmlns="">
          <p:sp>
            <p:nvSpPr>
              <p:cNvPr id="6" name="Object 10">
                <a:extLst>
                  <a:ext uri="{FF2B5EF4-FFF2-40B4-BE49-F238E27FC236}">
                    <a16:creationId xmlns:a16="http://schemas.microsoft.com/office/drawing/2014/main" id="{9DAAEF87-F07F-9823-6B6E-E2EF021C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800" y="1814513"/>
                <a:ext cx="4138612" cy="990600"/>
              </a:xfrm>
              <a:prstGeom prst="rect">
                <a:avLst/>
              </a:prstGeom>
              <a:blipFill>
                <a:blip r:embed="rId3"/>
                <a:stretch>
                  <a:fillRect b="-308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21AA301-361A-E3DD-5D9D-ADBBE24D2C00}"/>
              </a:ext>
            </a:extLst>
          </p:cNvPr>
          <p:cNvSpPr txBox="1"/>
          <p:nvPr/>
        </p:nvSpPr>
        <p:spPr>
          <a:xfrm>
            <a:off x="2133600" y="38862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HK" sz="2400" dirty="0"/>
              <a:t>The dual of (D) is (P)</a:t>
            </a:r>
          </a:p>
          <a:p>
            <a:pPr marL="342900" indent="-342900">
              <a:buAutoNum type="arabicPeriod"/>
            </a:pPr>
            <a:r>
              <a:rPr lang="en-HK" sz="2400" dirty="0"/>
              <a:t>Weak duality: for any feasible x and </a:t>
            </a:r>
            <a:r>
              <a:rPr lang="el-GR" sz="2400" dirty="0"/>
              <a:t>π</a:t>
            </a:r>
            <a:r>
              <a:rPr lang="en-HK" sz="2400" dirty="0"/>
              <a:t>, z ≤ w</a:t>
            </a:r>
          </a:p>
          <a:p>
            <a:pPr marL="342900" indent="-342900">
              <a:buAutoNum type="arabicPeriod"/>
            </a:pPr>
            <a:r>
              <a:rPr lang="en-HK" sz="2400" dirty="0"/>
              <a:t>Strong duality: for optimal x* and </a:t>
            </a:r>
            <a:r>
              <a:rPr lang="el-GR" sz="2400" dirty="0"/>
              <a:t>π</a:t>
            </a:r>
            <a:r>
              <a:rPr lang="en-HK" sz="2400" dirty="0"/>
              <a:t>*, z = 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17B45D4-A8B8-4A73-AA13-E8B9348CA6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Maximum Flow Problems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2E99F10-63CE-4932-8D36-7BE3656568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capacity of a network</a:t>
            </a:r>
            <a:endParaRPr lang="en-US" altLang="zh-TW" sz="2800" dirty="0">
              <a:solidFill>
                <a:srgbClr val="000099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F5CA1FAE-0614-446C-91AD-61D6783B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DB2-4F7E-4E02-87B5-F3EFF3D84AEC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6A72B42-D067-40AB-A6C9-B8F900F45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Max Flow Problem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A6ED42F-C903-478F-9756-363C6F01F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772795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0" i="1" dirty="0">
                <a:solidFill>
                  <a:srgbClr val="FF0000"/>
                </a:solidFill>
                <a:ea typeface="新細明體" panose="02020500000000000000" pitchFamily="18" charset="-120"/>
              </a:rPr>
              <a:t>G </a:t>
            </a:r>
            <a:r>
              <a:rPr lang="en-US" altLang="zh-TW" sz="2000" dirty="0">
                <a:solidFill>
                  <a:schemeClr val="tx1"/>
                </a:solidFill>
                <a:ea typeface="新細明體" panose="02020500000000000000" pitchFamily="18" charset="-120"/>
              </a:rPr>
              <a:t>		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 	(N,A)</a:t>
            </a:r>
          </a:p>
          <a:p>
            <a:pPr>
              <a:lnSpc>
                <a:spcPct val="90000"/>
              </a:lnSpc>
            </a:pPr>
            <a:r>
              <a:rPr lang="en-US" altLang="zh-TW" sz="2000" b="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	= 	flow on arc (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000" b="0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sz="20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= 	capacity of flow in arc (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000" b="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	= 	source node</a:t>
            </a:r>
          </a:p>
          <a:p>
            <a:pPr>
              <a:lnSpc>
                <a:spcPct val="90000"/>
              </a:lnSpc>
            </a:pPr>
            <a:r>
              <a:rPr lang="en-US" altLang="zh-TW" sz="2000" b="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	= 	destination node</a:t>
            </a:r>
          </a:p>
          <a:p>
            <a:pPr>
              <a:lnSpc>
                <a:spcPct val="90000"/>
              </a:lnSpc>
            </a:pPr>
            <a:endParaRPr lang="zh-TW" altLang="en-US" sz="200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DF7CCB6C-C158-40B1-B2DB-B5FF9EFAA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1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CC00FF"/>
              </a:buClr>
              <a:buSzPct val="75000"/>
            </a:pPr>
            <a:r>
              <a:rPr lang="en-US" altLang="zh-TW" sz="20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flow value v(x) is the sum of flow sent from source node s to destination node t.       We want to find the maximum flow v(x).</a:t>
            </a:r>
            <a:endParaRPr lang="en-US" altLang="zh-TW" sz="2400" dirty="0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51205" name="Group 5">
            <a:extLst>
              <a:ext uri="{FF2B5EF4-FFF2-40B4-BE49-F238E27FC236}">
                <a16:creationId xmlns:a16="http://schemas.microsoft.com/office/drawing/2014/main" id="{0DD20660-BC8E-4C28-9BB9-F1F50BBEEDA0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3581401"/>
            <a:ext cx="3975100" cy="1836738"/>
            <a:chOff x="1316" y="1728"/>
            <a:chExt cx="2504" cy="1157"/>
          </a:xfrm>
        </p:grpSpPr>
        <p:sp>
          <p:nvSpPr>
            <p:cNvPr id="51206" name="Oval 6">
              <a:extLst>
                <a:ext uri="{FF2B5EF4-FFF2-40B4-BE49-F238E27FC236}">
                  <a16:creationId xmlns:a16="http://schemas.microsoft.com/office/drawing/2014/main" id="{FD44A2C1-8301-4189-B11B-4977B3CCD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2184"/>
              <a:ext cx="256" cy="240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07" name="Rectangle 7">
              <a:extLst>
                <a:ext uri="{FF2B5EF4-FFF2-40B4-BE49-F238E27FC236}">
                  <a16:creationId xmlns:a16="http://schemas.microsoft.com/office/drawing/2014/main" id="{00976A83-F630-409C-8588-18DA728B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96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08" name="Oval 8">
              <a:extLst>
                <a:ext uri="{FF2B5EF4-FFF2-40B4-BE49-F238E27FC236}">
                  <a16:creationId xmlns:a16="http://schemas.microsoft.com/office/drawing/2014/main" id="{EE066104-B7B4-4999-942A-DAA6589AE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1728"/>
              <a:ext cx="264" cy="24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09" name="Rectangle 9">
              <a:extLst>
                <a:ext uri="{FF2B5EF4-FFF2-40B4-BE49-F238E27FC236}">
                  <a16:creationId xmlns:a16="http://schemas.microsoft.com/office/drawing/2014/main" id="{FE4E8310-EA24-40EA-A89C-C69524B06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764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10" name="Oval 10">
              <a:extLst>
                <a:ext uri="{FF2B5EF4-FFF2-40B4-BE49-F238E27FC236}">
                  <a16:creationId xmlns:a16="http://schemas.microsoft.com/office/drawing/2014/main" id="{F18033C0-D403-49B7-ABD0-001B0E1BA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2632"/>
              <a:ext cx="264" cy="24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1" name="Rectangle 11">
              <a:extLst>
                <a:ext uri="{FF2B5EF4-FFF2-40B4-BE49-F238E27FC236}">
                  <a16:creationId xmlns:a16="http://schemas.microsoft.com/office/drawing/2014/main" id="{8F8C1C4A-F314-4D1E-93A2-77A55C62F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652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12" name="Oval 12">
              <a:extLst>
                <a:ext uri="{FF2B5EF4-FFF2-40B4-BE49-F238E27FC236}">
                  <a16:creationId xmlns:a16="http://schemas.microsoft.com/office/drawing/2014/main" id="{1984ECC5-FCC8-41A2-8AE8-F770C522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192"/>
              <a:ext cx="256" cy="240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3" name="Rectangle 13">
              <a:extLst>
                <a:ext uri="{FF2B5EF4-FFF2-40B4-BE49-F238E27FC236}">
                  <a16:creationId xmlns:a16="http://schemas.microsoft.com/office/drawing/2014/main" id="{5767D283-20E5-4433-A9F7-51CA36105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221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14" name="Freeform 14">
              <a:extLst>
                <a:ext uri="{FF2B5EF4-FFF2-40B4-BE49-F238E27FC236}">
                  <a16:creationId xmlns:a16="http://schemas.microsoft.com/office/drawing/2014/main" id="{44DA0CB2-9DE8-4529-B1F7-CFBBE141D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876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5" name="Line 15">
              <a:extLst>
                <a:ext uri="{FF2B5EF4-FFF2-40B4-BE49-F238E27FC236}">
                  <a16:creationId xmlns:a16="http://schemas.microsoft.com/office/drawing/2014/main" id="{0B87C7E8-C687-431C-B7FC-F8AD81980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4" y="1916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6" name="Freeform 16">
              <a:extLst>
                <a:ext uri="{FF2B5EF4-FFF2-40B4-BE49-F238E27FC236}">
                  <a16:creationId xmlns:a16="http://schemas.microsoft.com/office/drawing/2014/main" id="{47C08F2F-822C-4618-9AC4-7B5AD41EC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2668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E81A5701-0179-4B8E-A515-6FBBAA261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2348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8" name="Freeform 18">
              <a:extLst>
                <a:ext uri="{FF2B5EF4-FFF2-40B4-BE49-F238E27FC236}">
                  <a16:creationId xmlns:a16="http://schemas.microsoft.com/office/drawing/2014/main" id="{B5E4E062-0BF4-47CA-BC59-8033C3AC1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56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FFB2BE95-B6B1-4391-A30B-0014E672F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" y="1860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0" name="Freeform 20">
              <a:extLst>
                <a:ext uri="{FF2B5EF4-FFF2-40B4-BE49-F238E27FC236}">
                  <a16:creationId xmlns:a16="http://schemas.microsoft.com/office/drawing/2014/main" id="{1B0ED81B-9B72-46B4-8476-5646356F9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2364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1" name="Line 21">
              <a:extLst>
                <a:ext uri="{FF2B5EF4-FFF2-40B4-BE49-F238E27FC236}">
                  <a16:creationId xmlns:a16="http://schemas.microsoft.com/office/drawing/2014/main" id="{E3C8C067-9B21-4BA8-B046-05B07869D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2412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2" name="Freeform 22">
              <a:extLst>
                <a:ext uri="{FF2B5EF4-FFF2-40B4-BE49-F238E27FC236}">
                  <a16:creationId xmlns:a16="http://schemas.microsoft.com/office/drawing/2014/main" id="{D982D0B3-DB70-4CDB-B90D-C2C425FEF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" y="2484"/>
              <a:ext cx="56" cy="112"/>
            </a:xfrm>
            <a:custGeom>
              <a:avLst/>
              <a:gdLst>
                <a:gd name="T0" fmla="*/ 24 w 56"/>
                <a:gd name="T1" fmla="*/ 112 h 112"/>
                <a:gd name="T2" fmla="*/ 0 w 56"/>
                <a:gd name="T3" fmla="*/ 0 h 112"/>
                <a:gd name="T4" fmla="*/ 24 w 56"/>
                <a:gd name="T5" fmla="*/ 0 h 112"/>
                <a:gd name="T6" fmla="*/ 56 w 56"/>
                <a:gd name="T7" fmla="*/ 0 h 112"/>
                <a:gd name="T8" fmla="*/ 24 w 56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24" y="11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6" y="0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3" name="Line 23">
              <a:extLst>
                <a:ext uri="{FF2B5EF4-FFF2-40B4-BE49-F238E27FC236}">
                  <a16:creationId xmlns:a16="http://schemas.microsoft.com/office/drawing/2014/main" id="{781C9584-C9CC-4F70-95C4-A183FBEA0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72"/>
              <a:ext cx="1" cy="5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4" name="Rectangle 24">
              <a:extLst>
                <a:ext uri="{FF2B5EF4-FFF2-40B4-BE49-F238E27FC236}">
                  <a16:creationId xmlns:a16="http://schemas.microsoft.com/office/drawing/2014/main" id="{38116B3A-FD4A-4C1A-9AB7-6AED28EA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1860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25" name="Rectangle 25">
              <a:extLst>
                <a:ext uri="{FF2B5EF4-FFF2-40B4-BE49-F238E27FC236}">
                  <a16:creationId xmlns:a16="http://schemas.microsoft.com/office/drawing/2014/main" id="{F88CDFA1-5BBE-4932-9079-A8A43650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189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26" name="Rectangle 26">
              <a:extLst>
                <a:ext uri="{FF2B5EF4-FFF2-40B4-BE49-F238E27FC236}">
                  <a16:creationId xmlns:a16="http://schemas.microsoft.com/office/drawing/2014/main" id="{8F5B822E-F4F8-4FEF-A6AE-313D2833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1860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27" name="Rectangle 27">
              <a:extLst>
                <a:ext uri="{FF2B5EF4-FFF2-40B4-BE49-F238E27FC236}">
                  <a16:creationId xmlns:a16="http://schemas.microsoft.com/office/drawing/2014/main" id="{FE3812CB-5BAF-462C-B0D5-D8E7B60F5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780"/>
              <a:ext cx="1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28" name="Rectangle 28">
              <a:extLst>
                <a:ext uri="{FF2B5EF4-FFF2-40B4-BE49-F238E27FC236}">
                  <a16:creationId xmlns:a16="http://schemas.microsoft.com/office/drawing/2014/main" id="{B4E19841-6F46-46B8-85DD-A3503F45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80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29" name="Rectangle 29">
              <a:extLst>
                <a:ext uri="{FF2B5EF4-FFF2-40B4-BE49-F238E27FC236}">
                  <a16:creationId xmlns:a16="http://schemas.microsoft.com/office/drawing/2014/main" id="{FDC9D1D8-9280-4471-85C6-23608BB45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132"/>
              <a:ext cx="1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30" name="Rectangle 30">
              <a:extLst>
                <a:ext uri="{FF2B5EF4-FFF2-40B4-BE49-F238E27FC236}">
                  <a16:creationId xmlns:a16="http://schemas.microsoft.com/office/drawing/2014/main" id="{C8FD6344-61E4-4AD5-BD33-E765BA326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2132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31" name="Rectangle 31">
              <a:extLst>
                <a:ext uri="{FF2B5EF4-FFF2-40B4-BE49-F238E27FC236}">
                  <a16:creationId xmlns:a16="http://schemas.microsoft.com/office/drawing/2014/main" id="{B89953D1-B9A5-4132-A64E-6FC28418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2572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32" name="Rectangle 32">
              <a:extLst>
                <a:ext uri="{FF2B5EF4-FFF2-40B4-BE49-F238E27FC236}">
                  <a16:creationId xmlns:a16="http://schemas.microsoft.com/office/drawing/2014/main" id="{6D8BE0C1-2D64-4535-A96A-32371EEAD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72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33" name="Rectangle 33">
              <a:extLst>
                <a:ext uri="{FF2B5EF4-FFF2-40B4-BE49-F238E27FC236}">
                  <a16:creationId xmlns:a16="http://schemas.microsoft.com/office/drawing/2014/main" id="{986F0FC2-78B4-44D4-9E92-EB4EB3CCF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2532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234" name="Rectangle 34">
              <a:extLst>
                <a:ext uri="{FF2B5EF4-FFF2-40B4-BE49-F238E27FC236}">
                  <a16:creationId xmlns:a16="http://schemas.microsoft.com/office/drawing/2014/main" id="{A718B3EC-24F7-4995-A23B-29C00766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2532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en-US" altLang="zh-TW" sz="2400" b="1">
                <a:solidFill>
                  <a:srgbClr val="000066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51235" name="Text Box 35">
            <a:extLst>
              <a:ext uri="{FF2B5EF4-FFF2-40B4-BE49-F238E27FC236}">
                <a16:creationId xmlns:a16="http://schemas.microsoft.com/office/drawing/2014/main" id="{B605EE06-BF73-4844-BC1E-23785D8F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91201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example: Capacities and a non-optimal flow. The flow quantity is v(x)=8+5=13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3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>
            <a:extLst>
              <a:ext uri="{FF2B5EF4-FFF2-40B4-BE49-F238E27FC236}">
                <a16:creationId xmlns:a16="http://schemas.microsoft.com/office/drawing/2014/main" id="{106285B9-DE12-432A-8C7D-047F6177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61DC-C1A9-4AFA-AFBD-C56AA6FBCD1E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618CF8D3-EDE7-4AAD-A28C-6DF33D57F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otivating example</a:t>
            </a:r>
            <a:r>
              <a:rPr lang="en-US" altLang="zh-CN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for maximum flow algorithm</a:t>
            </a:r>
            <a:endParaRPr lang="en-US" altLang="zh-TW" sz="28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4563" name="Oval 3">
            <a:extLst>
              <a:ext uri="{FF2B5EF4-FFF2-40B4-BE49-F238E27FC236}">
                <a16:creationId xmlns:a16="http://schemas.microsoft.com/office/drawing/2014/main" id="{A19EC8BD-F336-46B1-9DDB-058D26A0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4" name="Line 4">
            <a:extLst>
              <a:ext uri="{FF2B5EF4-FFF2-40B4-BE49-F238E27FC236}">
                <a16:creationId xmlns:a16="http://schemas.microsoft.com/office/drawing/2014/main" id="{25506182-F277-4AFC-A8C5-8C7554861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5" name="Oval 5">
            <a:extLst>
              <a:ext uri="{FF2B5EF4-FFF2-40B4-BE49-F238E27FC236}">
                <a16:creationId xmlns:a16="http://schemas.microsoft.com/office/drawing/2014/main" id="{A66344A9-7ACB-47CD-9043-CC5BE80C8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6" name="Line 6">
            <a:extLst>
              <a:ext uri="{FF2B5EF4-FFF2-40B4-BE49-F238E27FC236}">
                <a16:creationId xmlns:a16="http://schemas.microsoft.com/office/drawing/2014/main" id="{0FA16B02-9513-4D68-8B97-1D190CFFF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7" name="Oval 7">
            <a:extLst>
              <a:ext uri="{FF2B5EF4-FFF2-40B4-BE49-F238E27FC236}">
                <a16:creationId xmlns:a16="http://schemas.microsoft.com/office/drawing/2014/main" id="{09C8483B-B8DC-4155-B3A2-E4291512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8" name="Line 8">
            <a:extLst>
              <a:ext uri="{FF2B5EF4-FFF2-40B4-BE49-F238E27FC236}">
                <a16:creationId xmlns:a16="http://schemas.microsoft.com/office/drawing/2014/main" id="{C08CF38B-9476-4BDC-BEDA-C8E9BD028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69" name="Oval 9">
            <a:extLst>
              <a:ext uri="{FF2B5EF4-FFF2-40B4-BE49-F238E27FC236}">
                <a16:creationId xmlns:a16="http://schemas.microsoft.com/office/drawing/2014/main" id="{F328F3BC-CCAF-48C4-99BF-5FE9A3D9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0" name="Oval 10">
            <a:extLst>
              <a:ext uri="{FF2B5EF4-FFF2-40B4-BE49-F238E27FC236}">
                <a16:creationId xmlns:a16="http://schemas.microsoft.com/office/drawing/2014/main" id="{C8900912-359C-43AB-BE2F-9A78956F1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129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1" name="Line 11">
            <a:extLst>
              <a:ext uri="{FF2B5EF4-FFF2-40B4-BE49-F238E27FC236}">
                <a16:creationId xmlns:a16="http://schemas.microsoft.com/office/drawing/2014/main" id="{A3DB2BC0-BE5D-4FF7-8D6E-B6A1546958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1965325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2" name="Line 12">
            <a:extLst>
              <a:ext uri="{FF2B5EF4-FFF2-40B4-BE49-F238E27FC236}">
                <a16:creationId xmlns:a16="http://schemas.microsoft.com/office/drawing/2014/main" id="{58FEEBC3-91F3-4220-B608-7D9EEDB4E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5688" y="19939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3" name="Oval 13">
            <a:extLst>
              <a:ext uri="{FF2B5EF4-FFF2-40B4-BE49-F238E27FC236}">
                <a16:creationId xmlns:a16="http://schemas.microsoft.com/office/drawing/2014/main" id="{9F6EB59F-8216-4FA3-8243-55DDDCB5C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28035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4" name="Line 14">
            <a:extLst>
              <a:ext uri="{FF2B5EF4-FFF2-40B4-BE49-F238E27FC236}">
                <a16:creationId xmlns:a16="http://schemas.microsoft.com/office/drawing/2014/main" id="{E98A0D24-F122-4BA3-AF52-74F0B5F50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5" y="2574925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75" name="Line 15">
            <a:extLst>
              <a:ext uri="{FF2B5EF4-FFF2-40B4-BE49-F238E27FC236}">
                <a16:creationId xmlns:a16="http://schemas.microsoft.com/office/drawing/2014/main" id="{971602C3-3BCA-4CC2-A254-147631C033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4825" y="2574925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89" name="Text Box 29">
            <a:extLst>
              <a:ext uri="{FF2B5EF4-FFF2-40B4-BE49-F238E27FC236}">
                <a16:creationId xmlns:a16="http://schemas.microsoft.com/office/drawing/2014/main" id="{C86C94D8-7A9E-4C62-8162-B199FBB03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08326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original network</a:t>
            </a:r>
          </a:p>
        </p:txBody>
      </p:sp>
      <p:grpSp>
        <p:nvGrpSpPr>
          <p:cNvPr id="194590" name="Group 30">
            <a:extLst>
              <a:ext uri="{FF2B5EF4-FFF2-40B4-BE49-F238E27FC236}">
                <a16:creationId xmlns:a16="http://schemas.microsoft.com/office/drawing/2014/main" id="{9C95FB99-DFF3-4A13-9890-D2E75B28972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33801"/>
            <a:ext cx="2362200" cy="2606675"/>
            <a:chOff x="2160" y="864"/>
            <a:chExt cx="1488" cy="1642"/>
          </a:xfrm>
        </p:grpSpPr>
        <p:sp>
          <p:nvSpPr>
            <p:cNvPr id="194591" name="Oval 31">
              <a:extLst>
                <a:ext uri="{FF2B5EF4-FFF2-40B4-BE49-F238E27FC236}">
                  <a16:creationId xmlns:a16="http://schemas.microsoft.com/office/drawing/2014/main" id="{65E52308-9242-4E0B-9FC3-6FA0DE81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2" name="Line 32">
              <a:extLst>
                <a:ext uri="{FF2B5EF4-FFF2-40B4-BE49-F238E27FC236}">
                  <a16:creationId xmlns:a16="http://schemas.microsoft.com/office/drawing/2014/main" id="{14274C32-06ED-475E-A320-7BA669FBF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3" name="Oval 33">
              <a:extLst>
                <a:ext uri="{FF2B5EF4-FFF2-40B4-BE49-F238E27FC236}">
                  <a16:creationId xmlns:a16="http://schemas.microsoft.com/office/drawing/2014/main" id="{019CE5F2-20A7-4437-96C6-840A55F03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4" name="Line 34">
              <a:extLst>
                <a:ext uri="{FF2B5EF4-FFF2-40B4-BE49-F238E27FC236}">
                  <a16:creationId xmlns:a16="http://schemas.microsoft.com/office/drawing/2014/main" id="{2C4E4B75-2D90-48F8-878E-6CAA5D1F3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5" name="Oval 35">
              <a:extLst>
                <a:ext uri="{FF2B5EF4-FFF2-40B4-BE49-F238E27FC236}">
                  <a16:creationId xmlns:a16="http://schemas.microsoft.com/office/drawing/2014/main" id="{05BFECD8-579A-472A-958C-39F42DEF6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6" name="Line 36">
              <a:extLst>
                <a:ext uri="{FF2B5EF4-FFF2-40B4-BE49-F238E27FC236}">
                  <a16:creationId xmlns:a16="http://schemas.microsoft.com/office/drawing/2014/main" id="{68AE6E56-F4B6-43AF-AB6A-A8501A7E0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7" name="Oval 37">
              <a:extLst>
                <a:ext uri="{FF2B5EF4-FFF2-40B4-BE49-F238E27FC236}">
                  <a16:creationId xmlns:a16="http://schemas.microsoft.com/office/drawing/2014/main" id="{8DDC13CB-E2C7-486C-BA15-6CDB78CEE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8" name="Oval 38">
              <a:extLst>
                <a:ext uri="{FF2B5EF4-FFF2-40B4-BE49-F238E27FC236}">
                  <a16:creationId xmlns:a16="http://schemas.microsoft.com/office/drawing/2014/main" id="{2B25B044-ED03-41B2-8375-87DBA8DC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6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99" name="Line 39">
              <a:extLst>
                <a:ext uri="{FF2B5EF4-FFF2-40B4-BE49-F238E27FC236}">
                  <a16:creationId xmlns:a16="http://schemas.microsoft.com/office/drawing/2014/main" id="{280B91DD-E252-4BF2-B938-9D8A66422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96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00" name="Line 40">
              <a:extLst>
                <a:ext uri="{FF2B5EF4-FFF2-40B4-BE49-F238E27FC236}">
                  <a16:creationId xmlns:a16="http://schemas.microsoft.com/office/drawing/2014/main" id="{C577F226-5919-4631-8944-5A11EA0DE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97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01" name="Oval 41">
              <a:extLst>
                <a:ext uri="{FF2B5EF4-FFF2-40B4-BE49-F238E27FC236}">
                  <a16:creationId xmlns:a16="http://schemas.microsoft.com/office/drawing/2014/main" id="{D7AA3037-99F6-4509-A053-9902CF96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488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02" name="Line 42">
              <a:extLst>
                <a:ext uri="{FF2B5EF4-FFF2-40B4-BE49-F238E27FC236}">
                  <a16:creationId xmlns:a16="http://schemas.microsoft.com/office/drawing/2014/main" id="{92BAAF37-222E-4E38-84FD-C8DEB3BB0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134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03" name="Line 43">
              <a:extLst>
                <a:ext uri="{FF2B5EF4-FFF2-40B4-BE49-F238E27FC236}">
                  <a16:creationId xmlns:a16="http://schemas.microsoft.com/office/drawing/2014/main" id="{5819D167-4F46-44AB-9B87-127A0A518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0" y="134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04" name="Text Box 44">
              <a:extLst>
                <a:ext uri="{FF2B5EF4-FFF2-40B4-BE49-F238E27FC236}">
                  <a16:creationId xmlns:a16="http://schemas.microsoft.com/office/drawing/2014/main" id="{69539260-813C-45BE-8143-A1C466CBB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05" name="Text Box 45">
              <a:extLst>
                <a:ext uri="{FF2B5EF4-FFF2-40B4-BE49-F238E27FC236}">
                  <a16:creationId xmlns:a16="http://schemas.microsoft.com/office/drawing/2014/main" id="{771938B7-24EF-4D5F-B342-C3395AAAF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06" name="Text Box 46">
              <a:extLst>
                <a:ext uri="{FF2B5EF4-FFF2-40B4-BE49-F238E27FC236}">
                  <a16:creationId xmlns:a16="http://schemas.microsoft.com/office/drawing/2014/main" id="{95293D9B-7457-443E-85FC-374635E6C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07" name="Text Box 47">
              <a:extLst>
                <a:ext uri="{FF2B5EF4-FFF2-40B4-BE49-F238E27FC236}">
                  <a16:creationId xmlns:a16="http://schemas.microsoft.com/office/drawing/2014/main" id="{08872E94-AB29-481A-AFA3-5D13C5FE4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80"/>
              <a:ext cx="139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First find one path to send 5 units of flow: difficult to send more flows</a:t>
              </a:r>
            </a:p>
          </p:txBody>
        </p:sp>
      </p:grpSp>
      <p:grpSp>
        <p:nvGrpSpPr>
          <p:cNvPr id="194609" name="Group 49">
            <a:extLst>
              <a:ext uri="{FF2B5EF4-FFF2-40B4-BE49-F238E27FC236}">
                <a16:creationId xmlns:a16="http://schemas.microsoft.com/office/drawing/2014/main" id="{E40D401E-E819-4BF6-8A84-F2A7C4F25E9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752601"/>
            <a:ext cx="2438400" cy="1692275"/>
            <a:chOff x="384" y="1968"/>
            <a:chExt cx="1536" cy="1066"/>
          </a:xfrm>
        </p:grpSpPr>
        <p:sp>
          <p:nvSpPr>
            <p:cNvPr id="194610" name="Oval 50">
              <a:extLst>
                <a:ext uri="{FF2B5EF4-FFF2-40B4-BE49-F238E27FC236}">
                  <a16:creationId xmlns:a16="http://schemas.microsoft.com/office/drawing/2014/main" id="{1F56FED0-5B00-4D76-A5CD-FC4D4A24E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1" name="Line 51">
              <a:extLst>
                <a:ext uri="{FF2B5EF4-FFF2-40B4-BE49-F238E27FC236}">
                  <a16:creationId xmlns:a16="http://schemas.microsoft.com/office/drawing/2014/main" id="{73B631A7-74D0-47B4-BBA7-592B2B68D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" y="237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2" name="Oval 52">
              <a:extLst>
                <a:ext uri="{FF2B5EF4-FFF2-40B4-BE49-F238E27FC236}">
                  <a16:creationId xmlns:a16="http://schemas.microsoft.com/office/drawing/2014/main" id="{CFE065F7-3392-48D2-9515-FA203AC9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3" name="Line 53">
              <a:extLst>
                <a:ext uri="{FF2B5EF4-FFF2-40B4-BE49-F238E27FC236}">
                  <a16:creationId xmlns:a16="http://schemas.microsoft.com/office/drawing/2014/main" id="{0ADCBAFD-8B24-4355-8F8E-0C8640153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3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4" name="Oval 54">
              <a:extLst>
                <a:ext uri="{FF2B5EF4-FFF2-40B4-BE49-F238E27FC236}">
                  <a16:creationId xmlns:a16="http://schemas.microsoft.com/office/drawing/2014/main" id="{54DC43E2-65CE-40C5-8787-BEB5B690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5" name="Line 55">
              <a:extLst>
                <a:ext uri="{FF2B5EF4-FFF2-40B4-BE49-F238E27FC236}">
                  <a16:creationId xmlns:a16="http://schemas.microsoft.com/office/drawing/2014/main" id="{D0B010EA-3790-4DA2-B71D-01840E6B1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7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6" name="Oval 56">
              <a:extLst>
                <a:ext uri="{FF2B5EF4-FFF2-40B4-BE49-F238E27FC236}">
                  <a16:creationId xmlns:a16="http://schemas.microsoft.com/office/drawing/2014/main" id="{E26D1D27-8C9B-459A-87FE-7FD21B1B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7" name="Oval 57">
              <a:extLst>
                <a:ext uri="{FF2B5EF4-FFF2-40B4-BE49-F238E27FC236}">
                  <a16:creationId xmlns:a16="http://schemas.microsoft.com/office/drawing/2014/main" id="{DEE38EE8-8853-47BC-890E-BADD3FA68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68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8" name="Line 58">
              <a:extLst>
                <a:ext uri="{FF2B5EF4-FFF2-40B4-BE49-F238E27FC236}">
                  <a16:creationId xmlns:a16="http://schemas.microsoft.com/office/drawing/2014/main" id="{F217181B-F1B1-4E6B-882F-43B1DDFED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" y="2064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19" name="Line 59">
              <a:extLst>
                <a:ext uri="{FF2B5EF4-FFF2-40B4-BE49-F238E27FC236}">
                  <a16:creationId xmlns:a16="http://schemas.microsoft.com/office/drawing/2014/main" id="{6025ADB1-04D0-4765-98F8-5A4B36374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82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20" name="Oval 60">
              <a:extLst>
                <a:ext uri="{FF2B5EF4-FFF2-40B4-BE49-F238E27FC236}">
                  <a16:creationId xmlns:a16="http://schemas.microsoft.com/office/drawing/2014/main" id="{5610DDB4-DF65-409B-A420-C2A01E4B4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59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21" name="Line 61">
              <a:extLst>
                <a:ext uri="{FF2B5EF4-FFF2-40B4-BE49-F238E27FC236}">
                  <a16:creationId xmlns:a16="http://schemas.microsoft.com/office/drawing/2014/main" id="{C8A65E49-D8D6-4CF1-8C67-85CB2BD2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2448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22" name="Line 62">
              <a:extLst>
                <a:ext uri="{FF2B5EF4-FFF2-40B4-BE49-F238E27FC236}">
                  <a16:creationId xmlns:a16="http://schemas.microsoft.com/office/drawing/2014/main" id="{8822745C-1133-4128-A0C4-DCB3CE5AB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2448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23" name="Text Box 63">
              <a:extLst>
                <a:ext uri="{FF2B5EF4-FFF2-40B4-BE49-F238E27FC236}">
                  <a16:creationId xmlns:a16="http://schemas.microsoft.com/office/drawing/2014/main" id="{80858018-8118-45AE-83C5-A8E92BF85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84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Optimal solution</a:t>
              </a:r>
            </a:p>
          </p:txBody>
        </p:sp>
        <p:sp>
          <p:nvSpPr>
            <p:cNvPr id="194624" name="Text Box 64">
              <a:extLst>
                <a:ext uri="{FF2B5EF4-FFF2-40B4-BE49-F238E27FC236}">
                  <a16:creationId xmlns:a16="http://schemas.microsoft.com/office/drawing/2014/main" id="{279C5E1A-69F4-4AC6-83B5-725826596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25" name="Text Box 65">
              <a:extLst>
                <a:ext uri="{FF2B5EF4-FFF2-40B4-BE49-F238E27FC236}">
                  <a16:creationId xmlns:a16="http://schemas.microsoft.com/office/drawing/2014/main" id="{E53F619F-B409-4F46-A924-A15389A6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26" name="Text Box 66">
              <a:extLst>
                <a:ext uri="{FF2B5EF4-FFF2-40B4-BE49-F238E27FC236}">
                  <a16:creationId xmlns:a16="http://schemas.microsoft.com/office/drawing/2014/main" id="{89995F01-F6A4-403A-8D15-D7B8FCDFF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4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27" name="Text Box 67">
              <a:extLst>
                <a:ext uri="{FF2B5EF4-FFF2-40B4-BE49-F238E27FC236}">
                  <a16:creationId xmlns:a16="http://schemas.microsoft.com/office/drawing/2014/main" id="{25B1D18D-430C-496D-AB5D-7EC25FC38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23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28" name="Text Box 68">
              <a:extLst>
                <a:ext uri="{FF2B5EF4-FFF2-40B4-BE49-F238E27FC236}">
                  <a16:creationId xmlns:a16="http://schemas.microsoft.com/office/drawing/2014/main" id="{447A827D-81BB-4470-9B91-54E946C25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29" name="Text Box 69">
              <a:extLst>
                <a:ext uri="{FF2B5EF4-FFF2-40B4-BE49-F238E27FC236}">
                  <a16:creationId xmlns:a16="http://schemas.microsoft.com/office/drawing/2014/main" id="{A9D7C201-BDDC-4B2E-90C3-0CACCA937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94630" name="Group 70">
            <a:extLst>
              <a:ext uri="{FF2B5EF4-FFF2-40B4-BE49-F238E27FC236}">
                <a16:creationId xmlns:a16="http://schemas.microsoft.com/office/drawing/2014/main" id="{C57B4E97-D293-4ADE-9546-DF17A7B53D6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81401"/>
            <a:ext cx="3429000" cy="2530475"/>
            <a:chOff x="1920" y="2246"/>
            <a:chExt cx="2160" cy="1594"/>
          </a:xfrm>
        </p:grpSpPr>
        <p:sp>
          <p:nvSpPr>
            <p:cNvPr id="194631" name="Oval 71">
              <a:extLst>
                <a:ext uri="{FF2B5EF4-FFF2-40B4-BE49-F238E27FC236}">
                  <a16:creationId xmlns:a16="http://schemas.microsoft.com/office/drawing/2014/main" id="{61C67152-4D01-4EF8-8179-AB3F1C996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2" name="Line 72">
              <a:extLst>
                <a:ext uri="{FF2B5EF4-FFF2-40B4-BE49-F238E27FC236}">
                  <a16:creationId xmlns:a16="http://schemas.microsoft.com/office/drawing/2014/main" id="{6C76275A-0AD2-4036-BD17-49FF9A83E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26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3" name="Oval 73">
              <a:extLst>
                <a:ext uri="{FF2B5EF4-FFF2-40B4-BE49-F238E27FC236}">
                  <a16:creationId xmlns:a16="http://schemas.microsoft.com/office/drawing/2014/main" id="{EF7C1E70-910D-4BD9-B436-F7A5E8874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4" name="Line 74">
              <a:extLst>
                <a:ext uri="{FF2B5EF4-FFF2-40B4-BE49-F238E27FC236}">
                  <a16:creationId xmlns:a16="http://schemas.microsoft.com/office/drawing/2014/main" id="{D4F7A077-7345-4351-9DFE-3CBA3F4A0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26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5" name="Oval 75">
              <a:extLst>
                <a:ext uri="{FF2B5EF4-FFF2-40B4-BE49-F238E27FC236}">
                  <a16:creationId xmlns:a16="http://schemas.microsoft.com/office/drawing/2014/main" id="{AE508E2B-CBE8-496C-B886-A74DE0401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6" name="Line 76">
              <a:extLst>
                <a:ext uri="{FF2B5EF4-FFF2-40B4-BE49-F238E27FC236}">
                  <a16:creationId xmlns:a16="http://schemas.microsoft.com/office/drawing/2014/main" id="{C8A891B5-BADF-43CE-B088-324A614EC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48"/>
              <a:ext cx="28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7" name="Oval 77">
              <a:extLst>
                <a:ext uri="{FF2B5EF4-FFF2-40B4-BE49-F238E27FC236}">
                  <a16:creationId xmlns:a16="http://schemas.microsoft.com/office/drawing/2014/main" id="{F841A09D-E0FF-4208-91B6-04909CBD1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8" name="Oval 78">
              <a:extLst>
                <a:ext uri="{FF2B5EF4-FFF2-40B4-BE49-F238E27FC236}">
                  <a16:creationId xmlns:a16="http://schemas.microsoft.com/office/drawing/2014/main" id="{4B8B30F2-41B8-4250-B9EB-CCB4DB412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246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39" name="Line 79">
              <a:extLst>
                <a:ext uri="{FF2B5EF4-FFF2-40B4-BE49-F238E27FC236}">
                  <a16:creationId xmlns:a16="http://schemas.microsoft.com/office/drawing/2014/main" id="{93C662BC-AE81-42F9-B95C-3D556E86D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" y="2342"/>
              <a:ext cx="288" cy="24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40" name="Line 80">
              <a:extLst>
                <a:ext uri="{FF2B5EF4-FFF2-40B4-BE49-F238E27FC236}">
                  <a16:creationId xmlns:a16="http://schemas.microsoft.com/office/drawing/2014/main" id="{8B016985-4CB5-4D88-877B-3EBA3FF1E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2360"/>
              <a:ext cx="336" cy="24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41" name="Oval 81">
              <a:extLst>
                <a:ext uri="{FF2B5EF4-FFF2-40B4-BE49-F238E27FC236}">
                  <a16:creationId xmlns:a16="http://schemas.microsoft.com/office/drawing/2014/main" id="{90E7C392-A4AB-4202-9BB8-D40D109CF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87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42" name="Line 82">
              <a:extLst>
                <a:ext uri="{FF2B5EF4-FFF2-40B4-BE49-F238E27FC236}">
                  <a16:creationId xmlns:a16="http://schemas.microsoft.com/office/drawing/2014/main" id="{382D0F2B-36F4-446F-87EC-A0EB745F0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" y="272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43" name="Line 83">
              <a:extLst>
                <a:ext uri="{FF2B5EF4-FFF2-40B4-BE49-F238E27FC236}">
                  <a16:creationId xmlns:a16="http://schemas.microsoft.com/office/drawing/2014/main" id="{FDD0F3FF-ABAB-4AFB-83E9-F3CE6AC6E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3" y="2726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44" name="Text Box 84">
              <a:extLst>
                <a:ext uri="{FF2B5EF4-FFF2-40B4-BE49-F238E27FC236}">
                  <a16:creationId xmlns:a16="http://schemas.microsoft.com/office/drawing/2014/main" id="{D76E31A7-CB29-4963-A18D-73F1A44D5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3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45" name="Text Box 85">
              <a:extLst>
                <a:ext uri="{FF2B5EF4-FFF2-40B4-BE49-F238E27FC236}">
                  <a16:creationId xmlns:a16="http://schemas.microsoft.com/office/drawing/2014/main" id="{ECE77468-612E-4641-A957-8F22BB1AC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9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46" name="Text Box 86">
              <a:extLst>
                <a:ext uri="{FF2B5EF4-FFF2-40B4-BE49-F238E27FC236}">
                  <a16:creationId xmlns:a16="http://schemas.microsoft.com/office/drawing/2014/main" id="{75AA8CF7-ABEF-4806-BB8A-C4786F286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2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47" name="Text Box 87">
              <a:extLst>
                <a:ext uri="{FF2B5EF4-FFF2-40B4-BE49-F238E27FC236}">
                  <a16:creationId xmlns:a16="http://schemas.microsoft.com/office/drawing/2014/main" id="{F2288D88-2335-4EBC-ABDD-42BB3ECE0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63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48" name="Text Box 88">
              <a:extLst>
                <a:ext uri="{FF2B5EF4-FFF2-40B4-BE49-F238E27FC236}">
                  <a16:creationId xmlns:a16="http://schemas.microsoft.com/office/drawing/2014/main" id="{397E7921-6CBE-49DB-B40D-3AC41845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49" name="Text Box 89">
              <a:extLst>
                <a:ext uri="{FF2B5EF4-FFF2-40B4-BE49-F238E27FC236}">
                  <a16:creationId xmlns:a16="http://schemas.microsoft.com/office/drawing/2014/main" id="{61CFF89A-0C6F-4EF5-9ADB-FFF039813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650" name="Freeform 90">
              <a:extLst>
                <a:ext uri="{FF2B5EF4-FFF2-40B4-BE49-F238E27FC236}">
                  <a16:creationId xmlns:a16="http://schemas.microsoft.com/office/drawing/2014/main" id="{23CEAF0D-D315-4AC6-8164-0BF4AA24F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678"/>
              <a:ext cx="336" cy="104"/>
            </a:xfrm>
            <a:custGeom>
              <a:avLst/>
              <a:gdLst>
                <a:gd name="T0" fmla="*/ 336 w 336"/>
                <a:gd name="T1" fmla="*/ 48 h 104"/>
                <a:gd name="T2" fmla="*/ 144 w 336"/>
                <a:gd name="T3" fmla="*/ 96 h 104"/>
                <a:gd name="T4" fmla="*/ 0 w 33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04">
                  <a:moveTo>
                    <a:pt x="336" y="48"/>
                  </a:moveTo>
                  <a:cubicBezTo>
                    <a:pt x="268" y="76"/>
                    <a:pt x="200" y="104"/>
                    <a:pt x="144" y="96"/>
                  </a:cubicBezTo>
                  <a:cubicBezTo>
                    <a:pt x="88" y="88"/>
                    <a:pt x="44" y="4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51" name="Text Box 91">
              <a:extLst>
                <a:ext uri="{FF2B5EF4-FFF2-40B4-BE49-F238E27FC236}">
                  <a16:creationId xmlns:a16="http://schemas.microsoft.com/office/drawing/2014/main" id="{2512CBBD-01DB-451D-85A4-91547382A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14"/>
              <a:ext cx="216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Remedy: let the first 5 units of flow change to a new path: We need to remember flows that have been sent previously</a:t>
              </a:r>
            </a:p>
          </p:txBody>
        </p:sp>
      </p:grpSp>
      <p:sp>
        <p:nvSpPr>
          <p:cNvPr id="194672" name="Text Box 112">
            <a:extLst>
              <a:ext uri="{FF2B5EF4-FFF2-40B4-BE49-F238E27FC236}">
                <a16:creationId xmlns:a16="http://schemas.microsoft.com/office/drawing/2014/main" id="{E0D3ADF0-7C6E-4C9D-B7AF-212F4883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9144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Assuming each arc has a capacity of 5</a:t>
            </a:r>
          </a:p>
        </p:txBody>
      </p:sp>
      <p:sp>
        <p:nvSpPr>
          <p:cNvPr id="194674" name="Text Box 114">
            <a:extLst>
              <a:ext uri="{FF2B5EF4-FFF2-40B4-BE49-F238E27FC236}">
                <a16:creationId xmlns:a16="http://schemas.microsoft.com/office/drawing/2014/main" id="{B6825DD9-ACA5-43BD-A0E2-346B15BBB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676400"/>
            <a:ext cx="2895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plan to have an iterative algorithm in which each iteration finds a path and send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some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CFEF6CCC-87BA-4AC4-BE35-2794A21E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79F4-143F-4DE2-8C4D-8CA82F584C53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6752819-4190-415F-8F21-EB80B05AE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533400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Residual Network (for given flow x)</a:t>
            </a:r>
          </a:p>
        </p:txBody>
      </p:sp>
      <p:grpSp>
        <p:nvGrpSpPr>
          <p:cNvPr id="99448" name="Group 120">
            <a:extLst>
              <a:ext uri="{FF2B5EF4-FFF2-40B4-BE49-F238E27FC236}">
                <a16:creationId xmlns:a16="http://schemas.microsoft.com/office/drawing/2014/main" id="{02EB5B60-039C-4B8A-B5DA-5F380A6196A9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1162050"/>
            <a:ext cx="3975100" cy="1836738"/>
            <a:chOff x="612" y="732"/>
            <a:chExt cx="2504" cy="1157"/>
          </a:xfrm>
        </p:grpSpPr>
        <p:sp>
          <p:nvSpPr>
            <p:cNvPr id="99331" name="Oval 3">
              <a:extLst>
                <a:ext uri="{FF2B5EF4-FFF2-40B4-BE49-F238E27FC236}">
                  <a16:creationId xmlns:a16="http://schemas.microsoft.com/office/drawing/2014/main" id="{9BF87D65-B64B-4BB2-989C-DA51E5F90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88"/>
              <a:ext cx="256" cy="240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32" name="Rectangle 4">
              <a:extLst>
                <a:ext uri="{FF2B5EF4-FFF2-40B4-BE49-F238E27FC236}">
                  <a16:creationId xmlns:a16="http://schemas.microsoft.com/office/drawing/2014/main" id="{C4980888-E454-4F12-B134-BE950ADE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1200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80F35DC1-F96E-45FD-BFC9-2E28230A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732"/>
              <a:ext cx="264" cy="24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34" name="Rectangle 6">
              <a:extLst>
                <a:ext uri="{FF2B5EF4-FFF2-40B4-BE49-F238E27FC236}">
                  <a16:creationId xmlns:a16="http://schemas.microsoft.com/office/drawing/2014/main" id="{0EF2C251-7102-463E-821D-40738E1C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76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35" name="Oval 7">
              <a:extLst>
                <a:ext uri="{FF2B5EF4-FFF2-40B4-BE49-F238E27FC236}">
                  <a16:creationId xmlns:a16="http://schemas.microsoft.com/office/drawing/2014/main" id="{AA5CBDDC-A318-4937-ABA3-301FC9ED9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1636"/>
              <a:ext cx="264" cy="24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36" name="Rectangle 8">
              <a:extLst>
                <a:ext uri="{FF2B5EF4-FFF2-40B4-BE49-F238E27FC236}">
                  <a16:creationId xmlns:a16="http://schemas.microsoft.com/office/drawing/2014/main" id="{7D1C3360-8D47-40CA-AF2A-F91DCAAE5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65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37" name="Oval 9">
              <a:extLst>
                <a:ext uri="{FF2B5EF4-FFF2-40B4-BE49-F238E27FC236}">
                  <a16:creationId xmlns:a16="http://schemas.microsoft.com/office/drawing/2014/main" id="{CFABB184-9ECE-4390-ACB7-293298E15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196"/>
              <a:ext cx="256" cy="240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38" name="Rectangle 10">
              <a:extLst>
                <a:ext uri="{FF2B5EF4-FFF2-40B4-BE49-F238E27FC236}">
                  <a16:creationId xmlns:a16="http://schemas.microsoft.com/office/drawing/2014/main" id="{F9759A4B-349F-44EA-AEA1-4A813B12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1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39" name="Freeform 11">
              <a:extLst>
                <a:ext uri="{FF2B5EF4-FFF2-40B4-BE49-F238E27FC236}">
                  <a16:creationId xmlns:a16="http://schemas.microsoft.com/office/drawing/2014/main" id="{6C56BACD-C2F1-4A18-915F-30BD3A1F6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880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0" name="Line 12">
              <a:extLst>
                <a:ext uri="{FF2B5EF4-FFF2-40B4-BE49-F238E27FC236}">
                  <a16:creationId xmlns:a16="http://schemas.microsoft.com/office/drawing/2014/main" id="{F8C8493B-F9CE-4382-95F2-A531AA61B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0" y="920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1" name="Freeform 13">
              <a:extLst>
                <a:ext uri="{FF2B5EF4-FFF2-40B4-BE49-F238E27FC236}">
                  <a16:creationId xmlns:a16="http://schemas.microsoft.com/office/drawing/2014/main" id="{329BC86E-8961-45F2-B57E-16AC96EB4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1672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2" name="Line 14">
              <a:extLst>
                <a:ext uri="{FF2B5EF4-FFF2-40B4-BE49-F238E27FC236}">
                  <a16:creationId xmlns:a16="http://schemas.microsoft.com/office/drawing/2014/main" id="{652F61A3-13F8-4515-BC1C-F9020DC84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352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3" name="Freeform 15">
              <a:extLst>
                <a:ext uri="{FF2B5EF4-FFF2-40B4-BE49-F238E27FC236}">
                  <a16:creationId xmlns:a16="http://schemas.microsoft.com/office/drawing/2014/main" id="{72A3226F-8BE2-4904-9F01-0A8A669F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" y="1160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4" name="Line 16">
              <a:extLst>
                <a:ext uri="{FF2B5EF4-FFF2-40B4-BE49-F238E27FC236}">
                  <a16:creationId xmlns:a16="http://schemas.microsoft.com/office/drawing/2014/main" id="{393EE20B-A249-45C4-9A37-E9CA315CE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864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5" name="Freeform 17">
              <a:extLst>
                <a:ext uri="{FF2B5EF4-FFF2-40B4-BE49-F238E27FC236}">
                  <a16:creationId xmlns:a16="http://schemas.microsoft.com/office/drawing/2014/main" id="{8207E98A-CF41-46C8-A714-5C5D3B64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" y="1368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6" name="Line 18">
              <a:extLst>
                <a:ext uri="{FF2B5EF4-FFF2-40B4-BE49-F238E27FC236}">
                  <a16:creationId xmlns:a16="http://schemas.microsoft.com/office/drawing/2014/main" id="{6CD43675-3173-4CEA-94FC-D303FF674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0" y="1416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7" name="Freeform 19">
              <a:extLst>
                <a:ext uri="{FF2B5EF4-FFF2-40B4-BE49-F238E27FC236}">
                  <a16:creationId xmlns:a16="http://schemas.microsoft.com/office/drawing/2014/main" id="{498945D9-47E4-422A-8615-AC79DD749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1488"/>
              <a:ext cx="56" cy="112"/>
            </a:xfrm>
            <a:custGeom>
              <a:avLst/>
              <a:gdLst>
                <a:gd name="T0" fmla="*/ 24 w 56"/>
                <a:gd name="T1" fmla="*/ 112 h 112"/>
                <a:gd name="T2" fmla="*/ 0 w 56"/>
                <a:gd name="T3" fmla="*/ 0 h 112"/>
                <a:gd name="T4" fmla="*/ 24 w 56"/>
                <a:gd name="T5" fmla="*/ 0 h 112"/>
                <a:gd name="T6" fmla="*/ 56 w 56"/>
                <a:gd name="T7" fmla="*/ 0 h 112"/>
                <a:gd name="T8" fmla="*/ 24 w 56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24" y="11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6" y="0"/>
                  </a:lnTo>
                  <a:lnTo>
                    <a:pt x="24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8" name="Line 20">
              <a:extLst>
                <a:ext uri="{FF2B5EF4-FFF2-40B4-BE49-F238E27FC236}">
                  <a16:creationId xmlns:a16="http://schemas.microsoft.com/office/drawing/2014/main" id="{FCABF178-6B32-4D49-B29C-E85846C64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8" y="976"/>
              <a:ext cx="1" cy="5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49" name="Rectangle 21">
              <a:extLst>
                <a:ext uri="{FF2B5EF4-FFF2-40B4-BE49-F238E27FC236}">
                  <a16:creationId xmlns:a16="http://schemas.microsoft.com/office/drawing/2014/main" id="{C7DB8B3F-08D3-476D-B652-888775E5E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864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0" name="Rectangle 22">
              <a:extLst>
                <a:ext uri="{FF2B5EF4-FFF2-40B4-BE49-F238E27FC236}">
                  <a16:creationId xmlns:a16="http://schemas.microsoft.com/office/drawing/2014/main" id="{E2821757-4F00-42D4-B8FD-F0A951E78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9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1" name="Rectangle 23">
              <a:extLst>
                <a:ext uri="{FF2B5EF4-FFF2-40B4-BE49-F238E27FC236}">
                  <a16:creationId xmlns:a16="http://schemas.microsoft.com/office/drawing/2014/main" id="{A96D441D-9398-4F3F-8E91-161A34B36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86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2" name="Rectangle 24">
              <a:extLst>
                <a:ext uri="{FF2B5EF4-FFF2-40B4-BE49-F238E27FC236}">
                  <a16:creationId xmlns:a16="http://schemas.microsoft.com/office/drawing/2014/main" id="{00472895-193B-4741-BA4D-C7454A8DC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784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3" name="Rectangle 25">
              <a:extLst>
                <a:ext uri="{FF2B5EF4-FFF2-40B4-BE49-F238E27FC236}">
                  <a16:creationId xmlns:a16="http://schemas.microsoft.com/office/drawing/2014/main" id="{5EDD1791-49F3-4A8C-8EE0-261C05941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78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4" name="Rectangle 26">
              <a:extLst>
                <a:ext uri="{FF2B5EF4-FFF2-40B4-BE49-F238E27FC236}">
                  <a16:creationId xmlns:a16="http://schemas.microsoft.com/office/drawing/2014/main" id="{EEB51135-59EB-41C0-926C-E59D549FF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136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5" name="Rectangle 27">
              <a:extLst>
                <a:ext uri="{FF2B5EF4-FFF2-40B4-BE49-F238E27FC236}">
                  <a16:creationId xmlns:a16="http://schemas.microsoft.com/office/drawing/2014/main" id="{2F1564CF-7DD3-4C71-AAF4-86AE25C2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1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6" name="Rectangle 28">
              <a:extLst>
                <a:ext uri="{FF2B5EF4-FFF2-40B4-BE49-F238E27FC236}">
                  <a16:creationId xmlns:a16="http://schemas.microsoft.com/office/drawing/2014/main" id="{B7D7B3F4-EDA6-43EB-ACC9-4F3F12A66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15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7" name="Rectangle 29">
              <a:extLst>
                <a:ext uri="{FF2B5EF4-FFF2-40B4-BE49-F238E27FC236}">
                  <a16:creationId xmlns:a16="http://schemas.microsoft.com/office/drawing/2014/main" id="{346848E9-0ACF-4433-8135-0D27C343D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57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8" name="Rectangle 30">
              <a:extLst>
                <a:ext uri="{FF2B5EF4-FFF2-40B4-BE49-F238E27FC236}">
                  <a16:creationId xmlns:a16="http://schemas.microsoft.com/office/drawing/2014/main" id="{EE6AA717-4150-4592-8279-61FC8D824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53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59" name="Rectangle 31">
              <a:extLst>
                <a:ext uri="{FF2B5EF4-FFF2-40B4-BE49-F238E27FC236}">
                  <a16:creationId xmlns:a16="http://schemas.microsoft.com/office/drawing/2014/main" id="{372C6201-685D-4902-A4AE-B86F5A9A8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15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449" name="Group 121">
            <a:extLst>
              <a:ext uri="{FF2B5EF4-FFF2-40B4-BE49-F238E27FC236}">
                <a16:creationId xmlns:a16="http://schemas.microsoft.com/office/drawing/2014/main" id="{3B97AF9C-C5B4-43B2-B08B-C1716F9B47A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038601"/>
            <a:ext cx="3975100" cy="1887538"/>
            <a:chOff x="644" y="2276"/>
            <a:chExt cx="2504" cy="1189"/>
          </a:xfrm>
        </p:grpSpPr>
        <p:sp>
          <p:nvSpPr>
            <p:cNvPr id="99361" name="Oval 33">
              <a:extLst>
                <a:ext uri="{FF2B5EF4-FFF2-40B4-BE49-F238E27FC236}">
                  <a16:creationId xmlns:a16="http://schemas.microsoft.com/office/drawing/2014/main" id="{9FC5C52A-DD0C-45DE-85F9-D197B3F99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2732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62" name="Rectangle 34">
              <a:extLst>
                <a:ext uri="{FF2B5EF4-FFF2-40B4-BE49-F238E27FC236}">
                  <a16:creationId xmlns:a16="http://schemas.microsoft.com/office/drawing/2014/main" id="{45AFAE6B-58E3-485E-B14B-C6F2FEA6E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44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64" name="Oval 36">
              <a:extLst>
                <a:ext uri="{FF2B5EF4-FFF2-40B4-BE49-F238E27FC236}">
                  <a16:creationId xmlns:a16="http://schemas.microsoft.com/office/drawing/2014/main" id="{F8A44024-CB46-4388-9C49-978FED29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276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65" name="Rectangle 37">
              <a:extLst>
                <a:ext uri="{FF2B5EF4-FFF2-40B4-BE49-F238E27FC236}">
                  <a16:creationId xmlns:a16="http://schemas.microsoft.com/office/drawing/2014/main" id="{59C43E3E-9BD7-4D36-930C-21741FED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31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67" name="Oval 39">
              <a:extLst>
                <a:ext uri="{FF2B5EF4-FFF2-40B4-BE49-F238E27FC236}">
                  <a16:creationId xmlns:a16="http://schemas.microsoft.com/office/drawing/2014/main" id="{584307BB-0539-4233-8766-1ABF8C83E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180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68" name="Rectangle 40">
              <a:extLst>
                <a:ext uri="{FF2B5EF4-FFF2-40B4-BE49-F238E27FC236}">
                  <a16:creationId xmlns:a16="http://schemas.microsoft.com/office/drawing/2014/main" id="{6A159A52-E0C4-472E-BD33-FC9701F15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20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70" name="Oval 42">
              <a:extLst>
                <a:ext uri="{FF2B5EF4-FFF2-40B4-BE49-F238E27FC236}">
                  <a16:creationId xmlns:a16="http://schemas.microsoft.com/office/drawing/2014/main" id="{08518E88-90DE-4BAF-B778-44E1F9E69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740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71" name="Rectangle 43">
              <a:extLst>
                <a:ext uri="{FF2B5EF4-FFF2-40B4-BE49-F238E27FC236}">
                  <a16:creationId xmlns:a16="http://schemas.microsoft.com/office/drawing/2014/main" id="{FC49468E-6EE2-4D91-A025-DBA69E37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76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73" name="Freeform 45">
              <a:extLst>
                <a:ext uri="{FF2B5EF4-FFF2-40B4-BE49-F238E27FC236}">
                  <a16:creationId xmlns:a16="http://schemas.microsoft.com/office/drawing/2014/main" id="{D394E6D5-FE19-433F-AE1F-4A1E87537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2392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74" name="Line 46">
              <a:extLst>
                <a:ext uri="{FF2B5EF4-FFF2-40B4-BE49-F238E27FC236}">
                  <a16:creationId xmlns:a16="http://schemas.microsoft.com/office/drawing/2014/main" id="{2DAE8232-D1C2-49E9-8F92-F862E732B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8" y="2432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76" name="Freeform 48">
              <a:extLst>
                <a:ext uri="{FF2B5EF4-FFF2-40B4-BE49-F238E27FC236}">
                  <a16:creationId xmlns:a16="http://schemas.microsoft.com/office/drawing/2014/main" id="{808EC8BB-9335-4B65-B4B2-C632218F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3176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77" name="Line 49">
              <a:extLst>
                <a:ext uri="{FF2B5EF4-FFF2-40B4-BE49-F238E27FC236}">
                  <a16:creationId xmlns:a16="http://schemas.microsoft.com/office/drawing/2014/main" id="{4A50D8C9-F162-4910-BDC7-CE443D782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2856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79" name="Freeform 51">
              <a:extLst>
                <a:ext uri="{FF2B5EF4-FFF2-40B4-BE49-F238E27FC236}">
                  <a16:creationId xmlns:a16="http://schemas.microsoft.com/office/drawing/2014/main" id="{491AEBAB-B1B2-4882-A035-6D2F0CC2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2680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0" name="Line 52">
              <a:extLst>
                <a:ext uri="{FF2B5EF4-FFF2-40B4-BE49-F238E27FC236}">
                  <a16:creationId xmlns:a16="http://schemas.microsoft.com/office/drawing/2014/main" id="{E0FE96EB-D512-47EE-AA8F-CA68FAB2B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2384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2" name="Freeform 54">
              <a:extLst>
                <a:ext uri="{FF2B5EF4-FFF2-40B4-BE49-F238E27FC236}">
                  <a16:creationId xmlns:a16="http://schemas.microsoft.com/office/drawing/2014/main" id="{518FC16E-4E8E-48EF-BECE-F0A54C89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2872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3" name="Line 55">
              <a:extLst>
                <a:ext uri="{FF2B5EF4-FFF2-40B4-BE49-F238E27FC236}">
                  <a16:creationId xmlns:a16="http://schemas.microsoft.com/office/drawing/2014/main" id="{ADED16EC-7616-4AB3-A497-E8E70E09F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2920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5" name="Freeform 57">
              <a:extLst>
                <a:ext uri="{FF2B5EF4-FFF2-40B4-BE49-F238E27FC236}">
                  <a16:creationId xmlns:a16="http://schemas.microsoft.com/office/drawing/2014/main" id="{6CD8E2D6-E319-4E47-9557-FBAB6168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2520"/>
              <a:ext cx="56" cy="112"/>
            </a:xfrm>
            <a:custGeom>
              <a:avLst/>
              <a:gdLst>
                <a:gd name="T0" fmla="*/ 24 w 56"/>
                <a:gd name="T1" fmla="*/ 0 h 112"/>
                <a:gd name="T2" fmla="*/ 0 w 56"/>
                <a:gd name="T3" fmla="*/ 112 h 112"/>
                <a:gd name="T4" fmla="*/ 24 w 56"/>
                <a:gd name="T5" fmla="*/ 112 h 112"/>
                <a:gd name="T6" fmla="*/ 56 w 56"/>
                <a:gd name="T7" fmla="*/ 112 h 112"/>
                <a:gd name="T8" fmla="*/ 24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24" y="0"/>
                  </a:moveTo>
                  <a:lnTo>
                    <a:pt x="0" y="112"/>
                  </a:lnTo>
                  <a:lnTo>
                    <a:pt x="24" y="112"/>
                  </a:lnTo>
                  <a:lnTo>
                    <a:pt x="56" y="1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6" name="Line 58">
              <a:extLst>
                <a:ext uri="{FF2B5EF4-FFF2-40B4-BE49-F238E27FC236}">
                  <a16:creationId xmlns:a16="http://schemas.microsoft.com/office/drawing/2014/main" id="{BE434453-E3DC-4691-8519-61B1333B9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632"/>
              <a:ext cx="1" cy="5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88" name="Rectangle 60">
              <a:extLst>
                <a:ext uri="{FF2B5EF4-FFF2-40B4-BE49-F238E27FC236}">
                  <a16:creationId xmlns:a16="http://schemas.microsoft.com/office/drawing/2014/main" id="{E90B415E-03E5-4E14-BED2-77D1B099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3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89" name="Rectangle 61">
              <a:extLst>
                <a:ext uri="{FF2B5EF4-FFF2-40B4-BE49-F238E27FC236}">
                  <a16:creationId xmlns:a16="http://schemas.microsoft.com/office/drawing/2014/main" id="{F9C0DEF2-4702-4104-8C75-E59F15ADC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31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90" name="Rectangle 62">
              <a:extLst>
                <a:ext uri="{FF2B5EF4-FFF2-40B4-BE49-F238E27FC236}">
                  <a16:creationId xmlns:a16="http://schemas.microsoft.com/office/drawing/2014/main" id="{1FD5251A-EF3B-464B-9A0B-5A18ABE0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72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91" name="Rectangle 63">
              <a:extLst>
                <a:ext uri="{FF2B5EF4-FFF2-40B4-BE49-F238E27FC236}">
                  <a16:creationId xmlns:a16="http://schemas.microsoft.com/office/drawing/2014/main" id="{267FF779-1448-435E-BB57-A76FF6ECB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90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92" name="Rectangle 64">
              <a:extLst>
                <a:ext uri="{FF2B5EF4-FFF2-40B4-BE49-F238E27FC236}">
                  <a16:creationId xmlns:a16="http://schemas.microsoft.com/office/drawing/2014/main" id="{4FB5B1AA-605D-4EFD-B7AF-174F47DB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29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93" name="Freeform 65">
              <a:extLst>
                <a:ext uri="{FF2B5EF4-FFF2-40B4-BE49-F238E27FC236}">
                  <a16:creationId xmlns:a16="http://schemas.microsoft.com/office/drawing/2014/main" id="{374F26F2-C6B1-4EDD-A395-D96A3812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2728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96 w 112"/>
                <a:gd name="T3" fmla="*/ 0 h 72"/>
                <a:gd name="T4" fmla="*/ 104 w 112"/>
                <a:gd name="T5" fmla="*/ 32 h 72"/>
                <a:gd name="T6" fmla="*/ 112 w 112"/>
                <a:gd name="T7" fmla="*/ 56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96" y="0"/>
                  </a:lnTo>
                  <a:lnTo>
                    <a:pt x="104" y="32"/>
                  </a:lnTo>
                  <a:lnTo>
                    <a:pt x="112" y="5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94" name="Line 66">
              <a:extLst>
                <a:ext uri="{FF2B5EF4-FFF2-40B4-BE49-F238E27FC236}">
                  <a16:creationId xmlns:a16="http://schemas.microsoft.com/office/drawing/2014/main" id="{5EAE02DD-733D-43BA-8B87-40B859425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0" y="2472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96" name="Rectangle 68">
              <a:extLst>
                <a:ext uri="{FF2B5EF4-FFF2-40B4-BE49-F238E27FC236}">
                  <a16:creationId xmlns:a16="http://schemas.microsoft.com/office/drawing/2014/main" id="{336FA1D9-6B73-413E-944F-AB5D4A53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3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397" name="Freeform 69">
              <a:extLst>
                <a:ext uri="{FF2B5EF4-FFF2-40B4-BE49-F238E27FC236}">
                  <a16:creationId xmlns:a16="http://schemas.microsoft.com/office/drawing/2014/main" id="{9C7DA4C4-14AD-4263-BF81-DE789C6EE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2472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98" name="Line 70">
              <a:extLst>
                <a:ext uri="{FF2B5EF4-FFF2-40B4-BE49-F238E27FC236}">
                  <a16:creationId xmlns:a16="http://schemas.microsoft.com/office/drawing/2014/main" id="{D185732E-0F35-453C-93F9-D98B75EA0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4" y="2512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0" name="Freeform 72">
              <a:extLst>
                <a:ext uri="{FF2B5EF4-FFF2-40B4-BE49-F238E27FC236}">
                  <a16:creationId xmlns:a16="http://schemas.microsoft.com/office/drawing/2014/main" id="{CCAF2C4C-2FA7-4BE4-9392-0487F8727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" y="3264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88 w 112"/>
                <a:gd name="T3" fmla="*/ 0 h 72"/>
                <a:gd name="T4" fmla="*/ 104 w 112"/>
                <a:gd name="T5" fmla="*/ 24 h 72"/>
                <a:gd name="T6" fmla="*/ 112 w 112"/>
                <a:gd name="T7" fmla="*/ 48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88" y="0"/>
                  </a:lnTo>
                  <a:lnTo>
                    <a:pt x="104" y="24"/>
                  </a:lnTo>
                  <a:lnTo>
                    <a:pt x="112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1" name="Line 73">
              <a:extLst>
                <a:ext uri="{FF2B5EF4-FFF2-40B4-BE49-F238E27FC236}">
                  <a16:creationId xmlns:a16="http://schemas.microsoft.com/office/drawing/2014/main" id="{2E8AA9D1-994D-4D69-847B-20F048046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0" y="2976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3" name="Freeform 75">
              <a:extLst>
                <a:ext uri="{FF2B5EF4-FFF2-40B4-BE49-F238E27FC236}">
                  <a16:creationId xmlns:a16="http://schemas.microsoft.com/office/drawing/2014/main" id="{7B14018A-BAEE-4DAC-B3C1-9399A79B2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2960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4" name="Line 76">
              <a:extLst>
                <a:ext uri="{FF2B5EF4-FFF2-40B4-BE49-F238E27FC236}">
                  <a16:creationId xmlns:a16="http://schemas.microsoft.com/office/drawing/2014/main" id="{328725D5-F1BE-42D5-9DF7-22C097C41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84" y="3000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6" name="Rectangle 78">
              <a:extLst>
                <a:ext uri="{FF2B5EF4-FFF2-40B4-BE49-F238E27FC236}">
                  <a16:creationId xmlns:a16="http://schemas.microsoft.com/office/drawing/2014/main" id="{E1716332-C47D-4B34-8417-BBEA019D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23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07" name="Rectangle 79">
              <a:extLst>
                <a:ext uri="{FF2B5EF4-FFF2-40B4-BE49-F238E27FC236}">
                  <a16:creationId xmlns:a16="http://schemas.microsoft.com/office/drawing/2014/main" id="{F4FA7765-5654-471C-88DB-7795F02D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0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08" name="Rectangle 80">
              <a:extLst>
                <a:ext uri="{FF2B5EF4-FFF2-40B4-BE49-F238E27FC236}">
                  <a16:creationId xmlns:a16="http://schemas.microsoft.com/office/drawing/2014/main" id="{D8F4AC6F-C21F-430D-A1A0-198F5D91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4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450" name="Group 122">
            <a:extLst>
              <a:ext uri="{FF2B5EF4-FFF2-40B4-BE49-F238E27FC236}">
                <a16:creationId xmlns:a16="http://schemas.microsoft.com/office/drawing/2014/main" id="{A62B480D-3ACF-415E-8692-DAEBA985E062}"/>
              </a:ext>
            </a:extLst>
          </p:cNvPr>
          <p:cNvGrpSpPr>
            <a:grpSpLocks/>
          </p:cNvGrpSpPr>
          <p:nvPr/>
        </p:nvGrpSpPr>
        <p:grpSpPr bwMode="auto">
          <a:xfrm>
            <a:off x="7613650" y="1879601"/>
            <a:ext cx="2070100" cy="687388"/>
            <a:chOff x="3836" y="1184"/>
            <a:chExt cx="1304" cy="433"/>
          </a:xfrm>
        </p:grpSpPr>
        <p:sp>
          <p:nvSpPr>
            <p:cNvPr id="99411" name="Oval 83">
              <a:extLst>
                <a:ext uri="{FF2B5EF4-FFF2-40B4-BE49-F238E27FC236}">
                  <a16:creationId xmlns:a16="http://schemas.microsoft.com/office/drawing/2014/main" id="{160BBDF2-4231-497F-B264-08EDB932F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1260"/>
              <a:ext cx="240" cy="224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2" name="Rectangle 84">
              <a:extLst>
                <a:ext uri="{FF2B5EF4-FFF2-40B4-BE49-F238E27FC236}">
                  <a16:creationId xmlns:a16="http://schemas.microsoft.com/office/drawing/2014/main" id="{FB4F26D2-71B6-4F99-983A-DFDB7D93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280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13" name="Oval 85">
              <a:extLst>
                <a:ext uri="{FF2B5EF4-FFF2-40B4-BE49-F238E27FC236}">
                  <a16:creationId xmlns:a16="http://schemas.microsoft.com/office/drawing/2014/main" id="{2F7F7AE5-82A4-47BF-8DF1-9F07274D4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1260"/>
              <a:ext cx="232" cy="232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4" name="Rectangle 86">
              <a:extLst>
                <a:ext uri="{FF2B5EF4-FFF2-40B4-BE49-F238E27FC236}">
                  <a16:creationId xmlns:a16="http://schemas.microsoft.com/office/drawing/2014/main" id="{94FF5664-0C6A-43AD-9B78-DBA5FF56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128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19" name="Freeform 91">
              <a:extLst>
                <a:ext uri="{FF2B5EF4-FFF2-40B4-BE49-F238E27FC236}">
                  <a16:creationId xmlns:a16="http://schemas.microsoft.com/office/drawing/2014/main" id="{11700969-D954-45C3-B4C6-FB7B6696D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1344"/>
              <a:ext cx="824" cy="64"/>
            </a:xfrm>
            <a:custGeom>
              <a:avLst/>
              <a:gdLst>
                <a:gd name="T0" fmla="*/ 0 w 824"/>
                <a:gd name="T1" fmla="*/ 32 h 64"/>
                <a:gd name="T2" fmla="*/ 760 w 824"/>
                <a:gd name="T3" fmla="*/ 32 h 64"/>
                <a:gd name="T4" fmla="*/ 760 w 824"/>
                <a:gd name="T5" fmla="*/ 64 h 64"/>
                <a:gd name="T6" fmla="*/ 824 w 824"/>
                <a:gd name="T7" fmla="*/ 32 h 64"/>
                <a:gd name="T8" fmla="*/ 760 w 824"/>
                <a:gd name="T9" fmla="*/ 0 h 64"/>
                <a:gd name="T10" fmla="*/ 760 w 824"/>
                <a:gd name="T11" fmla="*/ 32 h 64"/>
                <a:gd name="T12" fmla="*/ 0 w 824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64">
                  <a:moveTo>
                    <a:pt x="0" y="32"/>
                  </a:moveTo>
                  <a:lnTo>
                    <a:pt x="760" y="32"/>
                  </a:lnTo>
                  <a:lnTo>
                    <a:pt x="760" y="64"/>
                  </a:lnTo>
                  <a:lnTo>
                    <a:pt x="824" y="32"/>
                  </a:lnTo>
                  <a:lnTo>
                    <a:pt x="760" y="0"/>
                  </a:lnTo>
                  <a:lnTo>
                    <a:pt x="760" y="32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28575" cap="flat" cmpd="sng">
              <a:solidFill>
                <a:srgbClr val="00A82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20" name="Rectangle 92">
              <a:extLst>
                <a:ext uri="{FF2B5EF4-FFF2-40B4-BE49-F238E27FC236}">
                  <a16:creationId xmlns:a16="http://schemas.microsoft.com/office/drawing/2014/main" id="{CABAD708-911C-4F54-836E-0277CA7E3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18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21" name="Rectangle 93">
              <a:extLst>
                <a:ext uri="{FF2B5EF4-FFF2-40B4-BE49-F238E27FC236}">
                  <a16:creationId xmlns:a16="http://schemas.microsoft.com/office/drawing/2014/main" id="{1E263983-86C6-40FA-A8A8-E4E4C57E8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1384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u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25" name="Rectangle 97">
              <a:extLst>
                <a:ext uri="{FF2B5EF4-FFF2-40B4-BE49-F238E27FC236}">
                  <a16:creationId xmlns:a16="http://schemas.microsoft.com/office/drawing/2014/main" id="{4E55DB1F-EBFA-48CD-A1F3-B95A5832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1464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26" name="Rectangle 98">
              <a:extLst>
                <a:ext uri="{FF2B5EF4-FFF2-40B4-BE49-F238E27FC236}">
                  <a16:creationId xmlns:a16="http://schemas.microsoft.com/office/drawing/2014/main" id="{F19DB04B-3F89-4E74-AD93-7D027C7E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1280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99446" name="Text Box 118">
            <a:extLst>
              <a:ext uri="{FF2B5EF4-FFF2-40B4-BE49-F238E27FC236}">
                <a16:creationId xmlns:a16="http://schemas.microsoft.com/office/drawing/2014/main" id="{4BE0DB43-5FC3-4001-AD52-1349E5A3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91000"/>
            <a:ext cx="3886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let r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denote the </a:t>
            </a:r>
            <a:r>
              <a:rPr lang="en-US" altLang="zh-TW" sz="2400" b="1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residual capacity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arc (i,j)</a:t>
            </a:r>
          </a:p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=u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-x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for original arcs</a:t>
            </a:r>
          </a:p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=x</a:t>
            </a:r>
            <a:r>
              <a:rPr lang="en-US" altLang="zh-TW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for new arcs</a:t>
            </a:r>
          </a:p>
        </p:txBody>
      </p:sp>
      <p:sp>
        <p:nvSpPr>
          <p:cNvPr id="99447" name="Text Box 119">
            <a:extLst>
              <a:ext uri="{FF2B5EF4-FFF2-40B4-BE49-F238E27FC236}">
                <a16:creationId xmlns:a16="http://schemas.microsoft.com/office/drawing/2014/main" id="{1783923D-4DC8-437C-B01A-FD7EF186D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867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b="1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Residual Network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G(x)</a:t>
            </a:r>
          </a:p>
        </p:txBody>
      </p:sp>
      <p:grpSp>
        <p:nvGrpSpPr>
          <p:cNvPr id="99454" name="Group 126">
            <a:extLst>
              <a:ext uri="{FF2B5EF4-FFF2-40B4-BE49-F238E27FC236}">
                <a16:creationId xmlns:a16="http://schemas.microsoft.com/office/drawing/2014/main" id="{1F13F92E-3FAC-4291-8A3F-778493A5E77C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124201"/>
            <a:ext cx="2057400" cy="1055688"/>
            <a:chOff x="3840" y="1968"/>
            <a:chExt cx="1296" cy="665"/>
          </a:xfrm>
        </p:grpSpPr>
        <p:sp>
          <p:nvSpPr>
            <p:cNvPr id="99427" name="Oval 99">
              <a:extLst>
                <a:ext uri="{FF2B5EF4-FFF2-40B4-BE49-F238E27FC236}">
                  <a16:creationId xmlns:a16="http://schemas.microsoft.com/office/drawing/2014/main" id="{F8EDA817-9E10-4D43-933B-D6AACFEF1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36"/>
              <a:ext cx="232" cy="22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28" name="Rectangle 100">
              <a:extLst>
                <a:ext uri="{FF2B5EF4-FFF2-40B4-BE49-F238E27FC236}">
                  <a16:creationId xmlns:a16="http://schemas.microsoft.com/office/drawing/2014/main" id="{FFA9211E-2041-4516-8C92-650E4593B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256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29" name="Oval 101">
              <a:extLst>
                <a:ext uri="{FF2B5EF4-FFF2-40B4-BE49-F238E27FC236}">
                  <a16:creationId xmlns:a16="http://schemas.microsoft.com/office/drawing/2014/main" id="{08F0BD4A-77BD-4EC3-9A0D-CCCB7D6B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236"/>
              <a:ext cx="232" cy="232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30" name="Rectangle 102">
              <a:extLst>
                <a:ext uri="{FF2B5EF4-FFF2-40B4-BE49-F238E27FC236}">
                  <a16:creationId xmlns:a16="http://schemas.microsoft.com/office/drawing/2014/main" id="{452BDF1B-787B-4437-8DC0-6AF60473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25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35" name="Freeform 107">
              <a:extLst>
                <a:ext uri="{FF2B5EF4-FFF2-40B4-BE49-F238E27FC236}">
                  <a16:creationId xmlns:a16="http://schemas.microsoft.com/office/drawing/2014/main" id="{A2EE89DF-FD94-4533-A4CB-AAFA520DF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2128"/>
              <a:ext cx="848" cy="176"/>
            </a:xfrm>
            <a:custGeom>
              <a:avLst/>
              <a:gdLst>
                <a:gd name="T0" fmla="*/ 0 w 848"/>
                <a:gd name="T1" fmla="*/ 176 h 176"/>
                <a:gd name="T2" fmla="*/ 432 w 848"/>
                <a:gd name="T3" fmla="*/ 0 h 176"/>
                <a:gd name="T4" fmla="*/ 792 w 848"/>
                <a:gd name="T5" fmla="*/ 152 h 176"/>
                <a:gd name="T6" fmla="*/ 776 w 848"/>
                <a:gd name="T7" fmla="*/ 176 h 176"/>
                <a:gd name="T8" fmla="*/ 848 w 848"/>
                <a:gd name="T9" fmla="*/ 176 h 176"/>
                <a:gd name="T10" fmla="*/ 800 w 848"/>
                <a:gd name="T11" fmla="*/ 120 h 176"/>
                <a:gd name="T12" fmla="*/ 792 w 848"/>
                <a:gd name="T13" fmla="*/ 152 h 176"/>
                <a:gd name="T14" fmla="*/ 432 w 848"/>
                <a:gd name="T15" fmla="*/ 0 h 176"/>
                <a:gd name="T16" fmla="*/ 0 w 848"/>
                <a:gd name="T1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8" h="176">
                  <a:moveTo>
                    <a:pt x="0" y="176"/>
                  </a:moveTo>
                  <a:lnTo>
                    <a:pt x="432" y="0"/>
                  </a:lnTo>
                  <a:lnTo>
                    <a:pt x="792" y="152"/>
                  </a:lnTo>
                  <a:lnTo>
                    <a:pt x="776" y="176"/>
                  </a:lnTo>
                  <a:lnTo>
                    <a:pt x="848" y="176"/>
                  </a:lnTo>
                  <a:lnTo>
                    <a:pt x="800" y="120"/>
                  </a:lnTo>
                  <a:lnTo>
                    <a:pt x="792" y="152"/>
                  </a:lnTo>
                  <a:lnTo>
                    <a:pt x="432" y="0"/>
                  </a:lnTo>
                  <a:lnTo>
                    <a:pt x="0" y="176"/>
                  </a:lnTo>
                  <a:close/>
                </a:path>
              </a:pathLst>
            </a:custGeom>
            <a:noFill/>
            <a:ln w="28575" cap="flat" cmpd="sng">
              <a:solidFill>
                <a:srgbClr val="00A82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36" name="Rectangle 108">
              <a:extLst>
                <a:ext uri="{FF2B5EF4-FFF2-40B4-BE49-F238E27FC236}">
                  <a16:creationId xmlns:a16="http://schemas.microsoft.com/office/drawing/2014/main" id="{1FF9419C-86C6-45D6-A914-CBEAAB62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968"/>
              <a:ext cx="3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u   - x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38" name="Rectangle 110">
              <a:extLst>
                <a:ext uri="{FF2B5EF4-FFF2-40B4-BE49-F238E27FC236}">
                  <a16:creationId xmlns:a16="http://schemas.microsoft.com/office/drawing/2014/main" id="{58F664F3-A09A-48AD-9491-A5DA1E880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240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43" name="Rectangle 115">
              <a:extLst>
                <a:ext uri="{FF2B5EF4-FFF2-40B4-BE49-F238E27FC236}">
                  <a16:creationId xmlns:a16="http://schemas.microsoft.com/office/drawing/2014/main" id="{DBD1CDED-5246-466F-BDA3-4ED55A35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2458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44" name="Rectangle 116">
              <a:extLst>
                <a:ext uri="{FF2B5EF4-FFF2-40B4-BE49-F238E27FC236}">
                  <a16:creationId xmlns:a16="http://schemas.microsoft.com/office/drawing/2014/main" id="{05B00EB6-C66D-484F-8CB3-0D82EA043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2064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45" name="Rectangle 117">
              <a:extLst>
                <a:ext uri="{FF2B5EF4-FFF2-40B4-BE49-F238E27FC236}">
                  <a16:creationId xmlns:a16="http://schemas.microsoft.com/office/drawing/2014/main" id="{264ABB64-EB36-46A8-8C1A-13E567FC7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2040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9453" name="Line 125">
              <a:extLst>
                <a:ext uri="{FF2B5EF4-FFF2-40B4-BE49-F238E27FC236}">
                  <a16:creationId xmlns:a16="http://schemas.microsoft.com/office/drawing/2014/main" id="{401DECC4-C371-4F52-AAFE-669F99EFC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9" y="240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9455" name="Text Box 127">
            <a:extLst>
              <a:ext uri="{FF2B5EF4-FFF2-40B4-BE49-F238E27FC236}">
                <a16:creationId xmlns:a16="http://schemas.microsoft.com/office/drawing/2014/main" id="{E13C35A7-A38C-43BE-9E1A-D636F5C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95601"/>
            <a:ext cx="525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b="1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original network</a:t>
            </a: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G and a feasible flow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46" grpId="0" build="p" autoUpdateAnimBg="0"/>
      <p:bldP spid="9944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085CD988-73F8-42BF-97F8-C5BFB5C7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44F1-3F8B-4A23-A346-C5F1BBD83918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07ED1C1D-0F2A-425D-9583-7786BE85D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Useful Idea:  Augmenting Paths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5EAF2D1-AA79-4790-8FA9-6BDD4A94A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11049000" cy="3733800"/>
          </a:xfrm>
        </p:spPr>
        <p:txBody>
          <a:bodyPr/>
          <a:lstStyle/>
          <a:p>
            <a:pPr>
              <a:spcAft>
                <a:spcPct val="35000"/>
              </a:spcAft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augmenting path P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a path from s to t in the residual network.</a:t>
            </a:r>
          </a:p>
          <a:p>
            <a:pPr>
              <a:spcAft>
                <a:spcPct val="35000"/>
              </a:spcAft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residual capacity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of the augmenting path P is 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d(P) =  min{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 (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P}.</a:t>
            </a:r>
          </a:p>
          <a:p>
            <a:pPr>
              <a:spcAft>
                <a:spcPct val="35000"/>
              </a:spcAft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augment  along P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to send d (P) units of flow along each arc of path P.  We modify x and the residual capacities appropriately.</a:t>
            </a:r>
          </a:p>
          <a:p>
            <a:pPr>
              <a:spcAft>
                <a:spcPct val="35000"/>
              </a:spcAft>
            </a:pP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:=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- d(P)  and  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:=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d(P)    for (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P.</a:t>
            </a:r>
          </a:p>
        </p:txBody>
      </p:sp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D659C7B1-F995-485F-A7CC-5AAFDE3C2A8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1"/>
            <a:ext cx="3975100" cy="1887538"/>
            <a:chOff x="644" y="2276"/>
            <a:chExt cx="2504" cy="1189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9EDD4E4D-3AA4-41CC-98D0-459ECD17D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2732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58" name="Rectangle 6">
              <a:extLst>
                <a:ext uri="{FF2B5EF4-FFF2-40B4-BE49-F238E27FC236}">
                  <a16:creationId xmlns:a16="http://schemas.microsoft.com/office/drawing/2014/main" id="{5B073D8F-ED50-4D08-93CC-601964D8F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44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59" name="Oval 7">
              <a:extLst>
                <a:ext uri="{FF2B5EF4-FFF2-40B4-BE49-F238E27FC236}">
                  <a16:creationId xmlns:a16="http://schemas.microsoft.com/office/drawing/2014/main" id="{85B1BC81-AD76-4B1E-9714-26B411BB9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276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0" name="Rectangle 8">
              <a:extLst>
                <a:ext uri="{FF2B5EF4-FFF2-40B4-BE49-F238E27FC236}">
                  <a16:creationId xmlns:a16="http://schemas.microsoft.com/office/drawing/2014/main" id="{70971BA3-63D4-4E0D-B495-10105DD5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31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61" name="Oval 9">
              <a:extLst>
                <a:ext uri="{FF2B5EF4-FFF2-40B4-BE49-F238E27FC236}">
                  <a16:creationId xmlns:a16="http://schemas.microsoft.com/office/drawing/2014/main" id="{7054EDC1-B040-4753-A15E-4764AD40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180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2" name="Rectangle 10">
              <a:extLst>
                <a:ext uri="{FF2B5EF4-FFF2-40B4-BE49-F238E27FC236}">
                  <a16:creationId xmlns:a16="http://schemas.microsoft.com/office/drawing/2014/main" id="{39DAC17A-EC7A-408F-B2B9-191DF088E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20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08D67455-9192-40A5-8F38-A1EF88A5D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740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4" name="Rectangle 12">
              <a:extLst>
                <a:ext uri="{FF2B5EF4-FFF2-40B4-BE49-F238E27FC236}">
                  <a16:creationId xmlns:a16="http://schemas.microsoft.com/office/drawing/2014/main" id="{88380A7C-A803-4B57-8FE1-DE5CF65B5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76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65" name="Freeform 13">
              <a:extLst>
                <a:ext uri="{FF2B5EF4-FFF2-40B4-BE49-F238E27FC236}">
                  <a16:creationId xmlns:a16="http://schemas.microsoft.com/office/drawing/2014/main" id="{14037D18-EBC4-416E-BE7F-EF71F5E76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2392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6" name="Line 14">
              <a:extLst>
                <a:ext uri="{FF2B5EF4-FFF2-40B4-BE49-F238E27FC236}">
                  <a16:creationId xmlns:a16="http://schemas.microsoft.com/office/drawing/2014/main" id="{4AFBA853-8938-4547-B64C-CA79376D6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8" y="2432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7" name="Freeform 15">
              <a:extLst>
                <a:ext uri="{FF2B5EF4-FFF2-40B4-BE49-F238E27FC236}">
                  <a16:creationId xmlns:a16="http://schemas.microsoft.com/office/drawing/2014/main" id="{D3DEADC4-0241-436F-B6E8-0417858C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3176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8" name="Line 16">
              <a:extLst>
                <a:ext uri="{FF2B5EF4-FFF2-40B4-BE49-F238E27FC236}">
                  <a16:creationId xmlns:a16="http://schemas.microsoft.com/office/drawing/2014/main" id="{421DBA35-A6DC-4999-A731-82B180FF2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2856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69" name="Freeform 17">
              <a:extLst>
                <a:ext uri="{FF2B5EF4-FFF2-40B4-BE49-F238E27FC236}">
                  <a16:creationId xmlns:a16="http://schemas.microsoft.com/office/drawing/2014/main" id="{075550C5-0767-4605-B8A6-27C3CEC4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2680"/>
              <a:ext cx="112" cy="64"/>
            </a:xfrm>
            <a:custGeom>
              <a:avLst/>
              <a:gdLst>
                <a:gd name="T0" fmla="*/ 112 w 112"/>
                <a:gd name="T1" fmla="*/ 64 h 64"/>
                <a:gd name="T2" fmla="*/ 0 w 112"/>
                <a:gd name="T3" fmla="*/ 48 h 64"/>
                <a:gd name="T4" fmla="*/ 8 w 112"/>
                <a:gd name="T5" fmla="*/ 24 h 64"/>
                <a:gd name="T6" fmla="*/ 24 w 112"/>
                <a:gd name="T7" fmla="*/ 0 h 64"/>
                <a:gd name="T8" fmla="*/ 112 w 11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112" y="64"/>
                  </a:moveTo>
                  <a:lnTo>
                    <a:pt x="0" y="48"/>
                  </a:lnTo>
                  <a:lnTo>
                    <a:pt x="8" y="24"/>
                  </a:lnTo>
                  <a:lnTo>
                    <a:pt x="24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0" name="Line 18">
              <a:extLst>
                <a:ext uri="{FF2B5EF4-FFF2-40B4-BE49-F238E27FC236}">
                  <a16:creationId xmlns:a16="http://schemas.microsoft.com/office/drawing/2014/main" id="{E3C863AC-EDCE-4950-B7F1-F555091FC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2384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1" name="Freeform 19">
              <a:extLst>
                <a:ext uri="{FF2B5EF4-FFF2-40B4-BE49-F238E27FC236}">
                  <a16:creationId xmlns:a16="http://schemas.microsoft.com/office/drawing/2014/main" id="{01239337-E66E-4BCE-A46D-B56106672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2872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2" name="Line 20">
              <a:extLst>
                <a:ext uri="{FF2B5EF4-FFF2-40B4-BE49-F238E27FC236}">
                  <a16:creationId xmlns:a16="http://schemas.microsoft.com/office/drawing/2014/main" id="{6ED2894F-2AA2-4FF3-BE35-80AD9EBCC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2920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3" name="Freeform 21">
              <a:extLst>
                <a:ext uri="{FF2B5EF4-FFF2-40B4-BE49-F238E27FC236}">
                  <a16:creationId xmlns:a16="http://schemas.microsoft.com/office/drawing/2014/main" id="{A26A82FD-3522-4E53-8E24-3693EA40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2520"/>
              <a:ext cx="56" cy="112"/>
            </a:xfrm>
            <a:custGeom>
              <a:avLst/>
              <a:gdLst>
                <a:gd name="T0" fmla="*/ 24 w 56"/>
                <a:gd name="T1" fmla="*/ 0 h 112"/>
                <a:gd name="T2" fmla="*/ 0 w 56"/>
                <a:gd name="T3" fmla="*/ 112 h 112"/>
                <a:gd name="T4" fmla="*/ 24 w 56"/>
                <a:gd name="T5" fmla="*/ 112 h 112"/>
                <a:gd name="T6" fmla="*/ 56 w 56"/>
                <a:gd name="T7" fmla="*/ 112 h 112"/>
                <a:gd name="T8" fmla="*/ 24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24" y="0"/>
                  </a:moveTo>
                  <a:lnTo>
                    <a:pt x="0" y="112"/>
                  </a:lnTo>
                  <a:lnTo>
                    <a:pt x="24" y="112"/>
                  </a:lnTo>
                  <a:lnTo>
                    <a:pt x="56" y="1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4" name="Line 22">
              <a:extLst>
                <a:ext uri="{FF2B5EF4-FFF2-40B4-BE49-F238E27FC236}">
                  <a16:creationId xmlns:a16="http://schemas.microsoft.com/office/drawing/2014/main" id="{DAB1422E-FD47-43AF-8F37-3334195DC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632"/>
              <a:ext cx="1" cy="5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75" name="Rectangle 23">
              <a:extLst>
                <a:ext uri="{FF2B5EF4-FFF2-40B4-BE49-F238E27FC236}">
                  <a16:creationId xmlns:a16="http://schemas.microsoft.com/office/drawing/2014/main" id="{E1F0612D-E271-4AE9-8F14-5C1B065A1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3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76" name="Rectangle 24">
              <a:extLst>
                <a:ext uri="{FF2B5EF4-FFF2-40B4-BE49-F238E27FC236}">
                  <a16:creationId xmlns:a16="http://schemas.microsoft.com/office/drawing/2014/main" id="{9E64B3D6-2474-4C5B-AF15-18808784A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31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77" name="Rectangle 25">
              <a:extLst>
                <a:ext uri="{FF2B5EF4-FFF2-40B4-BE49-F238E27FC236}">
                  <a16:creationId xmlns:a16="http://schemas.microsoft.com/office/drawing/2014/main" id="{36FDB76B-B507-4EEC-B905-ED33A8156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72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78" name="Rectangle 26">
              <a:extLst>
                <a:ext uri="{FF2B5EF4-FFF2-40B4-BE49-F238E27FC236}">
                  <a16:creationId xmlns:a16="http://schemas.microsoft.com/office/drawing/2014/main" id="{8FEF1F7A-690B-41E3-BF35-59B6C82FF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90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79" name="Rectangle 27">
              <a:extLst>
                <a:ext uri="{FF2B5EF4-FFF2-40B4-BE49-F238E27FC236}">
                  <a16:creationId xmlns:a16="http://schemas.microsoft.com/office/drawing/2014/main" id="{095054E3-8D08-4B4F-AF30-1FE404DCB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29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80" name="Freeform 28">
              <a:extLst>
                <a:ext uri="{FF2B5EF4-FFF2-40B4-BE49-F238E27FC236}">
                  <a16:creationId xmlns:a16="http://schemas.microsoft.com/office/drawing/2014/main" id="{48B75CDF-42DC-494E-BBB0-C6C88488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2728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96 w 112"/>
                <a:gd name="T3" fmla="*/ 0 h 72"/>
                <a:gd name="T4" fmla="*/ 104 w 112"/>
                <a:gd name="T5" fmla="*/ 32 h 72"/>
                <a:gd name="T6" fmla="*/ 112 w 112"/>
                <a:gd name="T7" fmla="*/ 56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96" y="0"/>
                  </a:lnTo>
                  <a:lnTo>
                    <a:pt x="104" y="32"/>
                  </a:lnTo>
                  <a:lnTo>
                    <a:pt x="112" y="5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1" name="Line 29">
              <a:extLst>
                <a:ext uri="{FF2B5EF4-FFF2-40B4-BE49-F238E27FC236}">
                  <a16:creationId xmlns:a16="http://schemas.microsoft.com/office/drawing/2014/main" id="{AC53011F-ECC0-41C7-A3BD-0B288DE77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0" y="2472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2" name="Rectangle 30">
              <a:extLst>
                <a:ext uri="{FF2B5EF4-FFF2-40B4-BE49-F238E27FC236}">
                  <a16:creationId xmlns:a16="http://schemas.microsoft.com/office/drawing/2014/main" id="{0D07398D-D8E2-4A9C-B989-C355C215D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3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83" name="Freeform 31">
              <a:extLst>
                <a:ext uri="{FF2B5EF4-FFF2-40B4-BE49-F238E27FC236}">
                  <a16:creationId xmlns:a16="http://schemas.microsoft.com/office/drawing/2014/main" id="{E71435FB-A718-4F1F-9CF6-65C29C29C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2472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4" name="Line 32">
              <a:extLst>
                <a:ext uri="{FF2B5EF4-FFF2-40B4-BE49-F238E27FC236}">
                  <a16:creationId xmlns:a16="http://schemas.microsoft.com/office/drawing/2014/main" id="{692FBADF-67F8-4048-8C9A-73A8DD860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4" y="2512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5" name="Freeform 33">
              <a:extLst>
                <a:ext uri="{FF2B5EF4-FFF2-40B4-BE49-F238E27FC236}">
                  <a16:creationId xmlns:a16="http://schemas.microsoft.com/office/drawing/2014/main" id="{FE26E1D9-B71F-42F7-8CD6-C850BA6E4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" y="3264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88 w 112"/>
                <a:gd name="T3" fmla="*/ 0 h 72"/>
                <a:gd name="T4" fmla="*/ 104 w 112"/>
                <a:gd name="T5" fmla="*/ 24 h 72"/>
                <a:gd name="T6" fmla="*/ 112 w 112"/>
                <a:gd name="T7" fmla="*/ 48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88" y="0"/>
                  </a:lnTo>
                  <a:lnTo>
                    <a:pt x="104" y="24"/>
                  </a:lnTo>
                  <a:lnTo>
                    <a:pt x="112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6" name="Line 34">
              <a:extLst>
                <a:ext uri="{FF2B5EF4-FFF2-40B4-BE49-F238E27FC236}">
                  <a16:creationId xmlns:a16="http://schemas.microsoft.com/office/drawing/2014/main" id="{DDCBFDF7-B22F-4F72-BC1A-7EF53B174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0" y="2976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7" name="Freeform 35">
              <a:extLst>
                <a:ext uri="{FF2B5EF4-FFF2-40B4-BE49-F238E27FC236}">
                  <a16:creationId xmlns:a16="http://schemas.microsoft.com/office/drawing/2014/main" id="{E841EFAB-4728-4886-94C0-209BB88B2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2960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8" name="Line 36">
              <a:extLst>
                <a:ext uri="{FF2B5EF4-FFF2-40B4-BE49-F238E27FC236}">
                  <a16:creationId xmlns:a16="http://schemas.microsoft.com/office/drawing/2014/main" id="{FB88B981-430F-499D-BAEF-A7C2F25A2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84" y="3000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89" name="Rectangle 37">
              <a:extLst>
                <a:ext uri="{FF2B5EF4-FFF2-40B4-BE49-F238E27FC236}">
                  <a16:creationId xmlns:a16="http://schemas.microsoft.com/office/drawing/2014/main" id="{99BB76AB-AB38-4985-AA0C-348596D8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23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90" name="Rectangle 38">
              <a:extLst>
                <a:ext uri="{FF2B5EF4-FFF2-40B4-BE49-F238E27FC236}">
                  <a16:creationId xmlns:a16="http://schemas.microsoft.com/office/drawing/2014/main" id="{3F715BC0-D6D9-4905-93EE-1066D24D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0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91" name="Rectangle 39">
              <a:extLst>
                <a:ext uri="{FF2B5EF4-FFF2-40B4-BE49-F238E27FC236}">
                  <a16:creationId xmlns:a16="http://schemas.microsoft.com/office/drawing/2014/main" id="{D69E7021-5E06-435F-9832-3F0413B99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4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00393" name="Line 41">
            <a:extLst>
              <a:ext uri="{FF2B5EF4-FFF2-40B4-BE49-F238E27FC236}">
                <a16:creationId xmlns:a16="http://schemas.microsoft.com/office/drawing/2014/main" id="{BFF2615C-FADA-49F7-B10F-902639A9B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15000"/>
            <a:ext cx="1524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94" name="Line 42">
            <a:extLst>
              <a:ext uri="{FF2B5EF4-FFF2-40B4-BE49-F238E27FC236}">
                <a16:creationId xmlns:a16="http://schemas.microsoft.com/office/drawing/2014/main" id="{2EC1CF2A-FE2D-44F0-B4D5-6458437A0A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2578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95" name="Line 43">
            <a:extLst>
              <a:ext uri="{FF2B5EF4-FFF2-40B4-BE49-F238E27FC236}">
                <a16:creationId xmlns:a16="http://schemas.microsoft.com/office/drawing/2014/main" id="{7145EF08-6A51-4762-874F-0C21E3236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953000"/>
            <a:ext cx="1371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435" name="Group 83">
            <a:extLst>
              <a:ext uri="{FF2B5EF4-FFF2-40B4-BE49-F238E27FC236}">
                <a16:creationId xmlns:a16="http://schemas.microsoft.com/office/drawing/2014/main" id="{FE8FB359-6F43-4AF7-AD4C-A17A631C7271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4800601"/>
            <a:ext cx="3975100" cy="1887538"/>
            <a:chOff x="2968" y="2928"/>
            <a:chExt cx="2504" cy="1189"/>
          </a:xfrm>
        </p:grpSpPr>
        <p:sp>
          <p:nvSpPr>
            <p:cNvPr id="100397" name="Oval 45">
              <a:extLst>
                <a:ext uri="{FF2B5EF4-FFF2-40B4-BE49-F238E27FC236}">
                  <a16:creationId xmlns:a16="http://schemas.microsoft.com/office/drawing/2014/main" id="{F37CA6E8-43CE-478F-9160-010DA5D9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384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98" name="Rectangle 46">
              <a:extLst>
                <a:ext uri="{FF2B5EF4-FFF2-40B4-BE49-F238E27FC236}">
                  <a16:creationId xmlns:a16="http://schemas.microsoft.com/office/drawing/2014/main" id="{F9561297-D3BD-4C6D-B00A-3487533B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396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399" name="Oval 47">
              <a:extLst>
                <a:ext uri="{FF2B5EF4-FFF2-40B4-BE49-F238E27FC236}">
                  <a16:creationId xmlns:a16="http://schemas.microsoft.com/office/drawing/2014/main" id="{7B338262-6A7A-45DB-BB08-429B45DE3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2928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00" name="Rectangle 48">
              <a:extLst>
                <a:ext uri="{FF2B5EF4-FFF2-40B4-BE49-F238E27FC236}">
                  <a16:creationId xmlns:a16="http://schemas.microsoft.com/office/drawing/2014/main" id="{5A5C8610-2F9B-45D1-BC14-6FA52DB32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296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01" name="Oval 49">
              <a:extLst>
                <a:ext uri="{FF2B5EF4-FFF2-40B4-BE49-F238E27FC236}">
                  <a16:creationId xmlns:a16="http://schemas.microsoft.com/office/drawing/2014/main" id="{4AC5D599-A100-409D-B523-4E5B232F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3832"/>
              <a:ext cx="264" cy="24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02" name="Rectangle 50">
              <a:extLst>
                <a:ext uri="{FF2B5EF4-FFF2-40B4-BE49-F238E27FC236}">
                  <a16:creationId xmlns:a16="http://schemas.microsoft.com/office/drawing/2014/main" id="{4B435F9D-A351-412B-A596-BD17B49F8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385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03" name="Oval 51">
              <a:extLst>
                <a:ext uri="{FF2B5EF4-FFF2-40B4-BE49-F238E27FC236}">
                  <a16:creationId xmlns:a16="http://schemas.microsoft.com/office/drawing/2014/main" id="{F81BC486-3139-4DD5-B7F2-5809221B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3392"/>
              <a:ext cx="256" cy="2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04" name="Rectangle 52">
              <a:extLst>
                <a:ext uri="{FF2B5EF4-FFF2-40B4-BE49-F238E27FC236}">
                  <a16:creationId xmlns:a16="http://schemas.microsoft.com/office/drawing/2014/main" id="{CCCE612E-B256-4D10-8EBE-B64E37F0A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" y="341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05" name="Freeform 53">
              <a:extLst>
                <a:ext uri="{FF2B5EF4-FFF2-40B4-BE49-F238E27FC236}">
                  <a16:creationId xmlns:a16="http://schemas.microsoft.com/office/drawing/2014/main" id="{CAAD4478-F396-46D8-BBF6-0D1C18C64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" y="3044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06" name="Line 54">
              <a:extLst>
                <a:ext uri="{FF2B5EF4-FFF2-40B4-BE49-F238E27FC236}">
                  <a16:creationId xmlns:a16="http://schemas.microsoft.com/office/drawing/2014/main" id="{1B636470-1608-49B3-9B33-19D77D408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2" y="3084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11" name="Freeform 59">
              <a:extLst>
                <a:ext uri="{FF2B5EF4-FFF2-40B4-BE49-F238E27FC236}">
                  <a16:creationId xmlns:a16="http://schemas.microsoft.com/office/drawing/2014/main" id="{2BBE3C6C-D71B-45D8-BD5B-8E58592B8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3524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12" name="Line 60">
              <a:extLst>
                <a:ext uri="{FF2B5EF4-FFF2-40B4-BE49-F238E27FC236}">
                  <a16:creationId xmlns:a16="http://schemas.microsoft.com/office/drawing/2014/main" id="{240F7F02-E668-4CD9-AA12-69B477DFF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0" y="3572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14" name="Line 62">
              <a:extLst>
                <a:ext uri="{FF2B5EF4-FFF2-40B4-BE49-F238E27FC236}">
                  <a16:creationId xmlns:a16="http://schemas.microsoft.com/office/drawing/2014/main" id="{C47EFD16-AD0C-42A7-BEED-BD245B2A67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3216"/>
              <a:ext cx="1" cy="58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15" name="Rectangle 63">
              <a:extLst>
                <a:ext uri="{FF2B5EF4-FFF2-40B4-BE49-F238E27FC236}">
                  <a16:creationId xmlns:a16="http://schemas.microsoft.com/office/drawing/2014/main" id="{9013398A-B0EE-4AE0-8A70-DFAE840AB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98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17" name="Rectangle 65">
              <a:extLst>
                <a:ext uri="{FF2B5EF4-FFF2-40B4-BE49-F238E27FC236}">
                  <a16:creationId xmlns:a16="http://schemas.microsoft.com/office/drawing/2014/main" id="{AD7F1AE9-CBD9-40D3-B97D-8718EB822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38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18" name="Rectangle 66">
              <a:extLst>
                <a:ext uri="{FF2B5EF4-FFF2-40B4-BE49-F238E27FC236}">
                  <a16:creationId xmlns:a16="http://schemas.microsoft.com/office/drawing/2014/main" id="{C92B5ECD-CD0C-4C8B-85C8-2A74BAE6C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355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20" name="Freeform 68">
              <a:extLst>
                <a:ext uri="{FF2B5EF4-FFF2-40B4-BE49-F238E27FC236}">
                  <a16:creationId xmlns:a16="http://schemas.microsoft.com/office/drawing/2014/main" id="{75C464E6-EFF3-43B7-AE05-AF92345D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3380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96 w 112"/>
                <a:gd name="T3" fmla="*/ 0 h 72"/>
                <a:gd name="T4" fmla="*/ 104 w 112"/>
                <a:gd name="T5" fmla="*/ 32 h 72"/>
                <a:gd name="T6" fmla="*/ 112 w 112"/>
                <a:gd name="T7" fmla="*/ 56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96" y="0"/>
                  </a:lnTo>
                  <a:lnTo>
                    <a:pt x="104" y="32"/>
                  </a:lnTo>
                  <a:lnTo>
                    <a:pt x="112" y="5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1" name="Line 69">
              <a:extLst>
                <a:ext uri="{FF2B5EF4-FFF2-40B4-BE49-F238E27FC236}">
                  <a16:creationId xmlns:a16="http://schemas.microsoft.com/office/drawing/2014/main" id="{77CB1443-C099-4ECE-BC65-84FEE07A3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4" y="3124"/>
              <a:ext cx="816" cy="288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2" name="Rectangle 70">
              <a:extLst>
                <a:ext uri="{FF2B5EF4-FFF2-40B4-BE49-F238E27FC236}">
                  <a16:creationId xmlns:a16="http://schemas.microsoft.com/office/drawing/2014/main" id="{F55E5D17-921A-4D35-8288-B16E0734C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28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23" name="Freeform 71">
              <a:extLst>
                <a:ext uri="{FF2B5EF4-FFF2-40B4-BE49-F238E27FC236}">
                  <a16:creationId xmlns:a16="http://schemas.microsoft.com/office/drawing/2014/main" id="{866A5270-5A6C-48E7-9066-2E17F9D4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" y="3124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4" name="Line 72">
              <a:extLst>
                <a:ext uri="{FF2B5EF4-FFF2-40B4-BE49-F238E27FC236}">
                  <a16:creationId xmlns:a16="http://schemas.microsoft.com/office/drawing/2014/main" id="{8C009118-AE49-4C3B-884B-32805DA79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8" y="3164"/>
              <a:ext cx="736" cy="320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5" name="Freeform 73">
              <a:extLst>
                <a:ext uri="{FF2B5EF4-FFF2-40B4-BE49-F238E27FC236}">
                  <a16:creationId xmlns:a16="http://schemas.microsoft.com/office/drawing/2014/main" id="{34F3F2A9-81F0-4EFD-A62E-525FFA3BE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3916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88 w 112"/>
                <a:gd name="T3" fmla="*/ 0 h 72"/>
                <a:gd name="T4" fmla="*/ 104 w 112"/>
                <a:gd name="T5" fmla="*/ 24 h 72"/>
                <a:gd name="T6" fmla="*/ 112 w 112"/>
                <a:gd name="T7" fmla="*/ 48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88" y="0"/>
                  </a:lnTo>
                  <a:lnTo>
                    <a:pt x="104" y="24"/>
                  </a:lnTo>
                  <a:lnTo>
                    <a:pt x="112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6" name="Line 74">
              <a:extLst>
                <a:ext uri="{FF2B5EF4-FFF2-40B4-BE49-F238E27FC236}">
                  <a16:creationId xmlns:a16="http://schemas.microsoft.com/office/drawing/2014/main" id="{E32E191B-E89B-4956-AFDA-A33E803A9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3628"/>
              <a:ext cx="728" cy="312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7" name="Freeform 75">
              <a:extLst>
                <a:ext uri="{FF2B5EF4-FFF2-40B4-BE49-F238E27FC236}">
                  <a16:creationId xmlns:a16="http://schemas.microsoft.com/office/drawing/2014/main" id="{E073EA23-EEEE-4A2C-A009-360153DEA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3612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8" name="Line 76">
              <a:extLst>
                <a:ext uri="{FF2B5EF4-FFF2-40B4-BE49-F238E27FC236}">
                  <a16:creationId xmlns:a16="http://schemas.microsoft.com/office/drawing/2014/main" id="{A32E0708-5798-45A1-86D0-D3836F9DA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08" y="3652"/>
              <a:ext cx="808" cy="344"/>
            </a:xfrm>
            <a:prstGeom prst="line">
              <a:avLst/>
            </a:prstGeom>
            <a:noFill/>
            <a:ln w="28575">
              <a:solidFill>
                <a:srgbClr val="00A8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29" name="Rectangle 77">
              <a:extLst>
                <a:ext uri="{FF2B5EF4-FFF2-40B4-BE49-F238E27FC236}">
                  <a16:creationId xmlns:a16="http://schemas.microsoft.com/office/drawing/2014/main" id="{5FF851F4-D1F0-4283-BE7A-AC40DD25E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88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30" name="Rectangle 78">
              <a:extLst>
                <a:ext uri="{FF2B5EF4-FFF2-40B4-BE49-F238E27FC236}">
                  <a16:creationId xmlns:a16="http://schemas.microsoft.com/office/drawing/2014/main" id="{167A01D6-D42F-4833-8DB2-2428C1C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385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431" name="Rectangle 79">
              <a:extLst>
                <a:ext uri="{FF2B5EF4-FFF2-40B4-BE49-F238E27FC236}">
                  <a16:creationId xmlns:a16="http://schemas.microsoft.com/office/drawing/2014/main" id="{2B02A35C-2BEB-4254-BA43-8DCB80EB8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329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7A3861-C462-422D-BCAC-A2B9929C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385" y="6400800"/>
            <a:ext cx="3284747" cy="457200"/>
          </a:xfrm>
        </p:spPr>
        <p:txBody>
          <a:bodyPr/>
          <a:lstStyle/>
          <a:p>
            <a:fld id="{5054E1F7-8C42-405E-A0B5-2D0AAFDCA288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932538DD-2322-4A52-94B3-A70F00ACF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24317" y="304800"/>
            <a:ext cx="15995291" cy="533400"/>
          </a:xfrm>
        </p:spPr>
        <p:txBody>
          <a:bodyPr/>
          <a:lstStyle/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Why can flow be sent along augmenting path?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59166A6C-C17F-4C7B-A0A2-7EAFDA651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11353800" cy="4648200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Case 1: The direction of an arc on the augmenting path is the same as the direction of the original arc</a:t>
            </a:r>
          </a:p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We use the </a:t>
            </a:r>
            <a:r>
              <a:rPr lang="en-US" altLang="zh-CN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remaining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capacity of the original arc to send flow</a:t>
            </a:r>
          </a:p>
          <a:p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Case 2: The direction of an arc on the augmenting path is opposite to the direction of the original arc</a:t>
            </a:r>
          </a:p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 We reduce the flow that was sent previously on the original arc</a:t>
            </a:r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4222" name="Text Box 142">
            <a:extLst>
              <a:ext uri="{FF2B5EF4-FFF2-40B4-BE49-F238E27FC236}">
                <a16:creationId xmlns:a16="http://schemas.microsoft.com/office/drawing/2014/main" id="{A48F5F88-54CB-4070-95AF-0D951AB9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93" y="5410201"/>
            <a:ext cx="97471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Residual network is one way to help remember the flows that have been assigned on the network.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5">
            <a:extLst>
              <a:ext uri="{FF2B5EF4-FFF2-40B4-BE49-F238E27FC236}">
                <a16:creationId xmlns:a16="http://schemas.microsoft.com/office/drawing/2014/main" id="{71AB790F-DE1D-4AFB-8A60-0EEA897D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7401-F633-48DF-BD05-8B0AF1B53C50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A23DC1CB-469A-443B-AB0B-DAF79D50B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Why can flow be sent along augmenting path?</a:t>
            </a:r>
          </a:p>
        </p:txBody>
      </p:sp>
      <p:sp>
        <p:nvSpPr>
          <p:cNvPr id="175108" name="Oval 4">
            <a:extLst>
              <a:ext uri="{FF2B5EF4-FFF2-40B4-BE49-F238E27FC236}">
                <a16:creationId xmlns:a16="http://schemas.microsoft.com/office/drawing/2014/main" id="{AF72AC33-60DB-437C-B31B-17362A1C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09" name="Line 5">
            <a:extLst>
              <a:ext uri="{FF2B5EF4-FFF2-40B4-BE49-F238E27FC236}">
                <a16:creationId xmlns:a16="http://schemas.microsoft.com/office/drawing/2014/main" id="{913505BC-76C3-41FE-A327-210ECE828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0" name="Oval 6">
            <a:extLst>
              <a:ext uri="{FF2B5EF4-FFF2-40B4-BE49-F238E27FC236}">
                <a16:creationId xmlns:a16="http://schemas.microsoft.com/office/drawing/2014/main" id="{0AD21622-0E83-40CD-A95F-D8B9B5AE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1" name="Line 7">
            <a:extLst>
              <a:ext uri="{FF2B5EF4-FFF2-40B4-BE49-F238E27FC236}">
                <a16:creationId xmlns:a16="http://schemas.microsoft.com/office/drawing/2014/main" id="{7A4D619E-2C68-48BD-AF83-C3426F86E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2" name="Oval 8">
            <a:extLst>
              <a:ext uri="{FF2B5EF4-FFF2-40B4-BE49-F238E27FC236}">
                <a16:creationId xmlns:a16="http://schemas.microsoft.com/office/drawing/2014/main" id="{0E301DF8-07D3-4C33-ABB5-A4CF9EF9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3" name="Line 9">
            <a:extLst>
              <a:ext uri="{FF2B5EF4-FFF2-40B4-BE49-F238E27FC236}">
                <a16:creationId xmlns:a16="http://schemas.microsoft.com/office/drawing/2014/main" id="{C7CB86CD-133E-4D01-941B-6D92771FC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2451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4" name="Oval 10">
            <a:extLst>
              <a:ext uri="{FF2B5EF4-FFF2-40B4-BE49-F238E27FC236}">
                <a16:creationId xmlns:a16="http://schemas.microsoft.com/office/drawing/2014/main" id="{612843FF-4C22-42CC-835B-01845A38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5" name="Oval 11">
            <a:extLst>
              <a:ext uri="{FF2B5EF4-FFF2-40B4-BE49-F238E27FC236}">
                <a16:creationId xmlns:a16="http://schemas.microsoft.com/office/drawing/2014/main" id="{35E63709-EB95-4B86-8E46-F7C4E4841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129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6" name="Line 12">
            <a:extLst>
              <a:ext uri="{FF2B5EF4-FFF2-40B4-BE49-F238E27FC236}">
                <a16:creationId xmlns:a16="http://schemas.microsoft.com/office/drawing/2014/main" id="{5F7044C6-87D2-4632-AB13-F8CDB1A33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965325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7" name="Line 13">
            <a:extLst>
              <a:ext uri="{FF2B5EF4-FFF2-40B4-BE49-F238E27FC236}">
                <a16:creationId xmlns:a16="http://schemas.microsoft.com/office/drawing/2014/main" id="{3A63CD16-C847-471D-B876-14772BCF8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19939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8" name="Oval 14">
            <a:extLst>
              <a:ext uri="{FF2B5EF4-FFF2-40B4-BE49-F238E27FC236}">
                <a16:creationId xmlns:a16="http://schemas.microsoft.com/office/drawing/2014/main" id="{B154E73D-B6E0-4E01-B54C-722AA32B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8035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19" name="Line 15">
            <a:extLst>
              <a:ext uri="{FF2B5EF4-FFF2-40B4-BE49-F238E27FC236}">
                <a16:creationId xmlns:a16="http://schemas.microsoft.com/office/drawing/2014/main" id="{8D05EF3B-8FB3-45C6-B3EE-151DFE111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2574925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20" name="Line 16">
            <a:extLst>
              <a:ext uri="{FF2B5EF4-FFF2-40B4-BE49-F238E27FC236}">
                <a16:creationId xmlns:a16="http://schemas.microsoft.com/office/drawing/2014/main" id="{068AE4C6-8364-4E9C-AB9E-C5527DEA7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5225" y="2574925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37" name="Oval 33">
            <a:extLst>
              <a:ext uri="{FF2B5EF4-FFF2-40B4-BE49-F238E27FC236}">
                <a16:creationId xmlns:a16="http://schemas.microsoft.com/office/drawing/2014/main" id="{D1AC0205-169A-4768-8D27-1AD09CB2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38" name="Line 34">
            <a:extLst>
              <a:ext uri="{FF2B5EF4-FFF2-40B4-BE49-F238E27FC236}">
                <a16:creationId xmlns:a16="http://schemas.microsoft.com/office/drawing/2014/main" id="{20CDDFD5-FBC0-448F-B0DF-ED441CB48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888" y="2451100"/>
            <a:ext cx="4572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39" name="Oval 35">
            <a:extLst>
              <a:ext uri="{FF2B5EF4-FFF2-40B4-BE49-F238E27FC236}">
                <a16:creationId xmlns:a16="http://schemas.microsoft.com/office/drawing/2014/main" id="{008F8161-7437-40CC-BAA6-FB51608D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088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0" name="Line 36">
            <a:extLst>
              <a:ext uri="{FF2B5EF4-FFF2-40B4-BE49-F238E27FC236}">
                <a16:creationId xmlns:a16="http://schemas.microsoft.com/office/drawing/2014/main" id="{B822049B-8A38-4396-9534-9D3E3D5E7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8688" y="2451100"/>
            <a:ext cx="4572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1" name="Oval 37">
            <a:extLst>
              <a:ext uri="{FF2B5EF4-FFF2-40B4-BE49-F238E27FC236}">
                <a16:creationId xmlns:a16="http://schemas.microsoft.com/office/drawing/2014/main" id="{481CE795-F628-4D47-96A7-511B1E3C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2" name="Line 38">
            <a:extLst>
              <a:ext uri="{FF2B5EF4-FFF2-40B4-BE49-F238E27FC236}">
                <a16:creationId xmlns:a16="http://schemas.microsoft.com/office/drawing/2014/main" id="{A74D121B-5C45-4878-B9CE-6EA4E5719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451100"/>
            <a:ext cx="4572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3" name="Oval 39">
            <a:extLst>
              <a:ext uri="{FF2B5EF4-FFF2-40B4-BE49-F238E27FC236}">
                <a16:creationId xmlns:a16="http://schemas.microsoft.com/office/drawing/2014/main" id="{243865D0-208D-4503-98BE-035002757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23463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4" name="Oval 40">
            <a:extLst>
              <a:ext uri="{FF2B5EF4-FFF2-40B4-BE49-F238E27FC236}">
                <a16:creationId xmlns:a16="http://schemas.microsoft.com/office/drawing/2014/main" id="{2DFE65F3-9629-45C2-9D96-CFDD66A31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8129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5" name="Line 41">
            <a:extLst>
              <a:ext uri="{FF2B5EF4-FFF2-40B4-BE49-F238E27FC236}">
                <a16:creationId xmlns:a16="http://schemas.microsoft.com/office/drawing/2014/main" id="{7D7FC7EF-C3C2-4987-838B-40E7A3BEC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6688" y="1965325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6" name="Line 42">
            <a:extLst>
              <a:ext uri="{FF2B5EF4-FFF2-40B4-BE49-F238E27FC236}">
                <a16:creationId xmlns:a16="http://schemas.microsoft.com/office/drawing/2014/main" id="{9A77078D-AD16-443A-8893-D54CDA97F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19939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7" name="Oval 43">
            <a:extLst>
              <a:ext uri="{FF2B5EF4-FFF2-40B4-BE49-F238E27FC236}">
                <a16:creationId xmlns:a16="http://schemas.microsoft.com/office/drawing/2014/main" id="{6EC733C7-623E-415F-96DB-442FCC6FB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3" y="2803525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8" name="Line 44">
            <a:extLst>
              <a:ext uri="{FF2B5EF4-FFF2-40B4-BE49-F238E27FC236}">
                <a16:creationId xmlns:a16="http://schemas.microsoft.com/office/drawing/2014/main" id="{13CBB559-1A16-4AD4-B6F3-3AAF5D4C1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0113" y="2574925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49" name="Line 45">
            <a:extLst>
              <a:ext uri="{FF2B5EF4-FFF2-40B4-BE49-F238E27FC236}">
                <a16:creationId xmlns:a16="http://schemas.microsoft.com/office/drawing/2014/main" id="{81537056-8C9A-471A-80DE-3773E06E8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05913" y="2574925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50" name="Text Box 46">
            <a:extLst>
              <a:ext uri="{FF2B5EF4-FFF2-40B4-BE49-F238E27FC236}">
                <a16:creationId xmlns:a16="http://schemas.microsoft.com/office/drawing/2014/main" id="{58038F8C-A2CC-482B-A3E5-0F1C03FE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08326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original network</a:t>
            </a:r>
          </a:p>
        </p:txBody>
      </p:sp>
      <p:grpSp>
        <p:nvGrpSpPr>
          <p:cNvPr id="175214" name="Group 110">
            <a:extLst>
              <a:ext uri="{FF2B5EF4-FFF2-40B4-BE49-F238E27FC236}">
                <a16:creationId xmlns:a16="http://schemas.microsoft.com/office/drawing/2014/main" id="{E5D54460-DAA6-416B-B5A2-7F81801A026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812926"/>
            <a:ext cx="2362200" cy="1692275"/>
            <a:chOff x="2160" y="864"/>
            <a:chExt cx="1488" cy="1066"/>
          </a:xfrm>
        </p:grpSpPr>
        <p:sp>
          <p:nvSpPr>
            <p:cNvPr id="175121" name="Oval 17">
              <a:extLst>
                <a:ext uri="{FF2B5EF4-FFF2-40B4-BE49-F238E27FC236}">
                  <a16:creationId xmlns:a16="http://schemas.microsoft.com/office/drawing/2014/main" id="{91E1751C-B06F-4B60-B08A-DADD78AEA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2" name="Line 18">
              <a:extLst>
                <a:ext uri="{FF2B5EF4-FFF2-40B4-BE49-F238E27FC236}">
                  <a16:creationId xmlns:a16="http://schemas.microsoft.com/office/drawing/2014/main" id="{F7AD097A-F3C5-4EEA-92C1-EED26708B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3" name="Oval 19">
              <a:extLst>
                <a:ext uri="{FF2B5EF4-FFF2-40B4-BE49-F238E27FC236}">
                  <a16:creationId xmlns:a16="http://schemas.microsoft.com/office/drawing/2014/main" id="{F2D82114-9D0B-472D-A041-50763550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4" name="Line 20">
              <a:extLst>
                <a:ext uri="{FF2B5EF4-FFF2-40B4-BE49-F238E27FC236}">
                  <a16:creationId xmlns:a16="http://schemas.microsoft.com/office/drawing/2014/main" id="{88FCF04F-6812-4914-94FE-A821E47C7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5" name="Oval 21">
              <a:extLst>
                <a:ext uri="{FF2B5EF4-FFF2-40B4-BE49-F238E27FC236}">
                  <a16:creationId xmlns:a16="http://schemas.microsoft.com/office/drawing/2014/main" id="{06372A68-CD84-4244-A973-6E96AA2D0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6" name="Line 22">
              <a:extLst>
                <a:ext uri="{FF2B5EF4-FFF2-40B4-BE49-F238E27FC236}">
                  <a16:creationId xmlns:a16="http://schemas.microsoft.com/office/drawing/2014/main" id="{120E8294-8058-44AF-9955-31624FE12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126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7" name="Oval 23">
              <a:extLst>
                <a:ext uri="{FF2B5EF4-FFF2-40B4-BE49-F238E27FC236}">
                  <a16:creationId xmlns:a16="http://schemas.microsoft.com/office/drawing/2014/main" id="{CE478B9B-235A-49F7-AEB0-AFF13C23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20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8" name="Oval 24">
              <a:extLst>
                <a:ext uri="{FF2B5EF4-FFF2-40B4-BE49-F238E27FC236}">
                  <a16:creationId xmlns:a16="http://schemas.microsoft.com/office/drawing/2014/main" id="{99A8B38A-26A9-4989-8A15-1A2869EE0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6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29" name="Line 25">
              <a:extLst>
                <a:ext uri="{FF2B5EF4-FFF2-40B4-BE49-F238E27FC236}">
                  <a16:creationId xmlns:a16="http://schemas.microsoft.com/office/drawing/2014/main" id="{2A6CA34F-6180-4A9D-A021-46DAD072C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96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30" name="Line 26">
              <a:extLst>
                <a:ext uri="{FF2B5EF4-FFF2-40B4-BE49-F238E27FC236}">
                  <a16:creationId xmlns:a16="http://schemas.microsoft.com/office/drawing/2014/main" id="{5A4B727D-5755-4F7F-8456-BDA10795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97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31" name="Oval 27">
              <a:extLst>
                <a:ext uri="{FF2B5EF4-FFF2-40B4-BE49-F238E27FC236}">
                  <a16:creationId xmlns:a16="http://schemas.microsoft.com/office/drawing/2014/main" id="{F6E85C62-F42D-465A-B99C-BB5CC5BA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488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32" name="Line 28">
              <a:extLst>
                <a:ext uri="{FF2B5EF4-FFF2-40B4-BE49-F238E27FC236}">
                  <a16:creationId xmlns:a16="http://schemas.microsoft.com/office/drawing/2014/main" id="{0220831C-D367-4FB9-9958-E6335B869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134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33" name="Line 29">
              <a:extLst>
                <a:ext uri="{FF2B5EF4-FFF2-40B4-BE49-F238E27FC236}">
                  <a16:creationId xmlns:a16="http://schemas.microsoft.com/office/drawing/2014/main" id="{E8FA0759-6788-46EF-830E-84A139759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0" y="134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34" name="Text Box 30">
              <a:extLst>
                <a:ext uri="{FF2B5EF4-FFF2-40B4-BE49-F238E27FC236}">
                  <a16:creationId xmlns:a16="http://schemas.microsoft.com/office/drawing/2014/main" id="{B5A02426-966B-465F-AFC9-2B0F1B2D9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35" name="Text Box 31">
              <a:extLst>
                <a:ext uri="{FF2B5EF4-FFF2-40B4-BE49-F238E27FC236}">
                  <a16:creationId xmlns:a16="http://schemas.microsoft.com/office/drawing/2014/main" id="{1553D4C5-0158-4A35-A633-83C7CEE17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36" name="Text Box 32">
              <a:extLst>
                <a:ext uri="{FF2B5EF4-FFF2-40B4-BE49-F238E27FC236}">
                  <a16:creationId xmlns:a16="http://schemas.microsoft.com/office/drawing/2014/main" id="{D90D1B41-5F04-467E-A3E5-761835801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51" name="Text Box 47">
              <a:extLst>
                <a:ext uri="{FF2B5EF4-FFF2-40B4-BE49-F238E27FC236}">
                  <a16:creationId xmlns:a16="http://schemas.microsoft.com/office/drawing/2014/main" id="{BBBF1244-6EB4-4EF9-8000-35CC16F7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80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send 5 units of flow</a:t>
              </a:r>
            </a:p>
          </p:txBody>
        </p:sp>
      </p:grpSp>
      <p:sp>
        <p:nvSpPr>
          <p:cNvPr id="175152" name="Text Box 48">
            <a:extLst>
              <a:ext uri="{FF2B5EF4-FFF2-40B4-BE49-F238E27FC236}">
                <a16:creationId xmlns:a16="http://schemas.microsoft.com/office/drawing/2014/main" id="{95AA42EC-1347-441F-B194-9F3C02A8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108326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residual network</a:t>
            </a:r>
          </a:p>
        </p:txBody>
      </p:sp>
      <p:grpSp>
        <p:nvGrpSpPr>
          <p:cNvPr id="175215" name="Group 111">
            <a:extLst>
              <a:ext uri="{FF2B5EF4-FFF2-40B4-BE49-F238E27FC236}">
                <a16:creationId xmlns:a16="http://schemas.microsoft.com/office/drawing/2014/main" id="{976ACDB5-DBC3-4E31-9199-20575D652AB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65526"/>
            <a:ext cx="2438400" cy="2301875"/>
            <a:chOff x="384" y="1968"/>
            <a:chExt cx="1536" cy="1450"/>
          </a:xfrm>
        </p:grpSpPr>
        <p:sp>
          <p:nvSpPr>
            <p:cNvPr id="175153" name="Oval 49">
              <a:extLst>
                <a:ext uri="{FF2B5EF4-FFF2-40B4-BE49-F238E27FC236}">
                  <a16:creationId xmlns:a16="http://schemas.microsoft.com/office/drawing/2014/main" id="{ABF80A8B-028E-4B3E-9A79-30CB210B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4" name="Line 50">
              <a:extLst>
                <a:ext uri="{FF2B5EF4-FFF2-40B4-BE49-F238E27FC236}">
                  <a16:creationId xmlns:a16="http://schemas.microsoft.com/office/drawing/2014/main" id="{705882AF-8800-4BD4-AFBB-BFE270780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" y="237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5" name="Oval 51">
              <a:extLst>
                <a:ext uri="{FF2B5EF4-FFF2-40B4-BE49-F238E27FC236}">
                  <a16:creationId xmlns:a16="http://schemas.microsoft.com/office/drawing/2014/main" id="{71DDC8B1-E4FA-4819-B6AA-E66247424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6" name="Line 52">
              <a:extLst>
                <a:ext uri="{FF2B5EF4-FFF2-40B4-BE49-F238E27FC236}">
                  <a16:creationId xmlns:a16="http://schemas.microsoft.com/office/drawing/2014/main" id="{DC76D33D-5A44-44A3-80CD-13B14DC95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3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7" name="Oval 53">
              <a:extLst>
                <a:ext uri="{FF2B5EF4-FFF2-40B4-BE49-F238E27FC236}">
                  <a16:creationId xmlns:a16="http://schemas.microsoft.com/office/drawing/2014/main" id="{885DA5F1-06B5-499A-8DD4-2F577984F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8" name="Line 54">
              <a:extLst>
                <a:ext uri="{FF2B5EF4-FFF2-40B4-BE49-F238E27FC236}">
                  <a16:creationId xmlns:a16="http://schemas.microsoft.com/office/drawing/2014/main" id="{F526BE12-1C7C-41D6-901C-34AEE1B09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7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59" name="Oval 55">
              <a:extLst>
                <a:ext uri="{FF2B5EF4-FFF2-40B4-BE49-F238E27FC236}">
                  <a16:creationId xmlns:a16="http://schemas.microsoft.com/office/drawing/2014/main" id="{0C699323-C783-4EC6-BC9C-85F27323C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04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0" name="Oval 56">
              <a:extLst>
                <a:ext uri="{FF2B5EF4-FFF2-40B4-BE49-F238E27FC236}">
                  <a16:creationId xmlns:a16="http://schemas.microsoft.com/office/drawing/2014/main" id="{E9C6B73B-21A4-4AC9-8918-B4E7F7BEB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968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1" name="Line 57">
              <a:extLst>
                <a:ext uri="{FF2B5EF4-FFF2-40B4-BE49-F238E27FC236}">
                  <a16:creationId xmlns:a16="http://schemas.microsoft.com/office/drawing/2014/main" id="{09DCD2F4-8AD8-4E14-AF33-FDA68154B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" y="2064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2" name="Line 58">
              <a:extLst>
                <a:ext uri="{FF2B5EF4-FFF2-40B4-BE49-F238E27FC236}">
                  <a16:creationId xmlns:a16="http://schemas.microsoft.com/office/drawing/2014/main" id="{B8D4245D-6642-4AF5-8CEA-A82173524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82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3" name="Oval 59">
              <a:extLst>
                <a:ext uri="{FF2B5EF4-FFF2-40B4-BE49-F238E27FC236}">
                  <a16:creationId xmlns:a16="http://schemas.microsoft.com/office/drawing/2014/main" id="{3A5621FC-F3EC-4141-BAE1-B1839D4E2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59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4" name="Line 60">
              <a:extLst>
                <a:ext uri="{FF2B5EF4-FFF2-40B4-BE49-F238E27FC236}">
                  <a16:creationId xmlns:a16="http://schemas.microsoft.com/office/drawing/2014/main" id="{D027B350-5667-4BB8-9923-81CF8D5A9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2448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5" name="Line 61">
              <a:extLst>
                <a:ext uri="{FF2B5EF4-FFF2-40B4-BE49-F238E27FC236}">
                  <a16:creationId xmlns:a16="http://schemas.microsoft.com/office/drawing/2014/main" id="{3844BB7B-E1DE-47C6-A827-717505270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2448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66" name="Text Box 62">
              <a:extLst>
                <a:ext uri="{FF2B5EF4-FFF2-40B4-BE49-F238E27FC236}">
                  <a16:creationId xmlns:a16="http://schemas.microsoft.com/office/drawing/2014/main" id="{889957DF-4EC3-4C0B-B62C-B78A7FD16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84"/>
              <a:ext cx="153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send 10 units of flow</a:t>
              </a: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: there are two equivalent views</a:t>
              </a:r>
              <a:endParaRPr lang="en-US" altLang="zh-TW" sz="20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75167" name="Text Box 63">
              <a:extLst>
                <a:ext uri="{FF2B5EF4-FFF2-40B4-BE49-F238E27FC236}">
                  <a16:creationId xmlns:a16="http://schemas.microsoft.com/office/drawing/2014/main" id="{17A830B1-501C-4381-BD09-9209A0649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68" name="Text Box 64">
              <a:extLst>
                <a:ext uri="{FF2B5EF4-FFF2-40B4-BE49-F238E27FC236}">
                  <a16:creationId xmlns:a16="http://schemas.microsoft.com/office/drawing/2014/main" id="{C47294D6-227C-481B-8DBF-80B4B8114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69" name="Text Box 65">
              <a:extLst>
                <a:ext uri="{FF2B5EF4-FFF2-40B4-BE49-F238E27FC236}">
                  <a16:creationId xmlns:a16="http://schemas.microsoft.com/office/drawing/2014/main" id="{FF16367D-6480-4C08-85D4-32F95579D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4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70" name="Text Box 66">
              <a:extLst>
                <a:ext uri="{FF2B5EF4-FFF2-40B4-BE49-F238E27FC236}">
                  <a16:creationId xmlns:a16="http://schemas.microsoft.com/office/drawing/2014/main" id="{DBF12B67-2832-481B-8A47-BB8B9A299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23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71" name="Text Box 67">
              <a:extLst>
                <a:ext uri="{FF2B5EF4-FFF2-40B4-BE49-F238E27FC236}">
                  <a16:creationId xmlns:a16="http://schemas.microsoft.com/office/drawing/2014/main" id="{EFAF1839-3D23-4501-8C25-AC4CD4FFB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72" name="Text Box 68">
              <a:extLst>
                <a:ext uri="{FF2B5EF4-FFF2-40B4-BE49-F238E27FC236}">
                  <a16:creationId xmlns:a16="http://schemas.microsoft.com/office/drawing/2014/main" id="{24B5DCD2-822E-4BA5-9035-6B3629DE4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5220" name="Group 116">
            <a:extLst>
              <a:ext uri="{FF2B5EF4-FFF2-40B4-BE49-F238E27FC236}">
                <a16:creationId xmlns:a16="http://schemas.microsoft.com/office/drawing/2014/main" id="{D9557BEE-2252-463E-983E-6FB1F0F6909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565526"/>
            <a:ext cx="3429000" cy="1920875"/>
            <a:chOff x="1920" y="2246"/>
            <a:chExt cx="2160" cy="1210"/>
          </a:xfrm>
        </p:grpSpPr>
        <p:sp>
          <p:nvSpPr>
            <p:cNvPr id="175173" name="Oval 69">
              <a:extLst>
                <a:ext uri="{FF2B5EF4-FFF2-40B4-BE49-F238E27FC236}">
                  <a16:creationId xmlns:a16="http://schemas.microsoft.com/office/drawing/2014/main" id="{1095B60A-FF47-4258-BC0A-E5B6EC82B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4" name="Line 70">
              <a:extLst>
                <a:ext uri="{FF2B5EF4-FFF2-40B4-BE49-F238E27FC236}">
                  <a16:creationId xmlns:a16="http://schemas.microsoft.com/office/drawing/2014/main" id="{9DCA8E12-0C72-4A5A-B5C5-15B4D6506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26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5" name="Oval 71">
              <a:extLst>
                <a:ext uri="{FF2B5EF4-FFF2-40B4-BE49-F238E27FC236}">
                  <a16:creationId xmlns:a16="http://schemas.microsoft.com/office/drawing/2014/main" id="{46F0E78E-452B-43B2-9A3E-312274C80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6" name="Line 72">
              <a:extLst>
                <a:ext uri="{FF2B5EF4-FFF2-40B4-BE49-F238E27FC236}">
                  <a16:creationId xmlns:a16="http://schemas.microsoft.com/office/drawing/2014/main" id="{C5683996-EF87-4B31-916F-0FBC1DC15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26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7" name="Oval 73">
              <a:extLst>
                <a:ext uri="{FF2B5EF4-FFF2-40B4-BE49-F238E27FC236}">
                  <a16:creationId xmlns:a16="http://schemas.microsoft.com/office/drawing/2014/main" id="{00B3594B-6C2E-469E-849A-054B5878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8" name="Line 74">
              <a:extLst>
                <a:ext uri="{FF2B5EF4-FFF2-40B4-BE49-F238E27FC236}">
                  <a16:creationId xmlns:a16="http://schemas.microsoft.com/office/drawing/2014/main" id="{A388BFDD-ADC5-4801-BABD-FA557F420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4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79" name="Oval 75">
              <a:extLst>
                <a:ext uri="{FF2B5EF4-FFF2-40B4-BE49-F238E27FC236}">
                  <a16:creationId xmlns:a16="http://schemas.microsoft.com/office/drawing/2014/main" id="{3EEC0609-E6DE-4CA6-A073-91D8D8B5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8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0" name="Oval 76">
              <a:extLst>
                <a:ext uri="{FF2B5EF4-FFF2-40B4-BE49-F238E27FC236}">
                  <a16:creationId xmlns:a16="http://schemas.microsoft.com/office/drawing/2014/main" id="{439299AA-42F6-412C-AFB7-C75AE3AE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246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1" name="Line 77">
              <a:extLst>
                <a:ext uri="{FF2B5EF4-FFF2-40B4-BE49-F238E27FC236}">
                  <a16:creationId xmlns:a16="http://schemas.microsoft.com/office/drawing/2014/main" id="{EDCC42E9-5031-4364-A1B6-1A0F209C9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" y="2342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2" name="Line 78">
              <a:extLst>
                <a:ext uri="{FF2B5EF4-FFF2-40B4-BE49-F238E27FC236}">
                  <a16:creationId xmlns:a16="http://schemas.microsoft.com/office/drawing/2014/main" id="{6497001C-299E-4035-B329-E920AE359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2360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3" name="Oval 79">
              <a:extLst>
                <a:ext uri="{FF2B5EF4-FFF2-40B4-BE49-F238E27FC236}">
                  <a16:creationId xmlns:a16="http://schemas.microsoft.com/office/drawing/2014/main" id="{2E3353D6-D9B9-4082-B3D0-686FA6CB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87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4" name="Line 80">
              <a:extLst>
                <a:ext uri="{FF2B5EF4-FFF2-40B4-BE49-F238E27FC236}">
                  <a16:creationId xmlns:a16="http://schemas.microsoft.com/office/drawing/2014/main" id="{51A6CD11-0184-4C1B-AD10-69E75B008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" y="272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5" name="Line 81">
              <a:extLst>
                <a:ext uri="{FF2B5EF4-FFF2-40B4-BE49-F238E27FC236}">
                  <a16:creationId xmlns:a16="http://schemas.microsoft.com/office/drawing/2014/main" id="{726EAFF2-4E00-4BB0-A40E-A1040E6F5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3" y="2726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86" name="Text Box 82">
              <a:extLst>
                <a:ext uri="{FF2B5EF4-FFF2-40B4-BE49-F238E27FC236}">
                  <a16:creationId xmlns:a16="http://schemas.microsoft.com/office/drawing/2014/main" id="{A15EC4ED-E455-457A-9D41-F9212E5AB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43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87" name="Text Box 83">
              <a:extLst>
                <a:ext uri="{FF2B5EF4-FFF2-40B4-BE49-F238E27FC236}">
                  <a16:creationId xmlns:a16="http://schemas.microsoft.com/office/drawing/2014/main" id="{C17B57DE-F922-48A8-9031-8DC1F7BAC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9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88" name="Text Box 84">
              <a:extLst>
                <a:ext uri="{FF2B5EF4-FFF2-40B4-BE49-F238E27FC236}">
                  <a16:creationId xmlns:a16="http://schemas.microsoft.com/office/drawing/2014/main" id="{C10B967F-46DC-446A-AD35-0F95C4AB8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2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89" name="Text Box 85">
              <a:extLst>
                <a:ext uri="{FF2B5EF4-FFF2-40B4-BE49-F238E27FC236}">
                  <a16:creationId xmlns:a16="http://schemas.microsoft.com/office/drawing/2014/main" id="{00F0C94D-F0B9-43CE-B710-C93544CFF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63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90" name="Text Box 86">
              <a:extLst>
                <a:ext uri="{FF2B5EF4-FFF2-40B4-BE49-F238E27FC236}">
                  <a16:creationId xmlns:a16="http://schemas.microsoft.com/office/drawing/2014/main" id="{D41BFABA-61DE-4114-9054-BB64BBA6D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91" name="Text Box 87">
              <a:extLst>
                <a:ext uri="{FF2B5EF4-FFF2-40B4-BE49-F238E27FC236}">
                  <a16:creationId xmlns:a16="http://schemas.microsoft.com/office/drawing/2014/main" id="{D83C902E-27AE-41AD-AA7C-618CAA993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192" name="Freeform 88">
              <a:extLst>
                <a:ext uri="{FF2B5EF4-FFF2-40B4-BE49-F238E27FC236}">
                  <a16:creationId xmlns:a16="http://schemas.microsoft.com/office/drawing/2014/main" id="{38C0320A-5C29-4B12-851D-277806785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678"/>
              <a:ext cx="336" cy="104"/>
            </a:xfrm>
            <a:custGeom>
              <a:avLst/>
              <a:gdLst>
                <a:gd name="T0" fmla="*/ 336 w 336"/>
                <a:gd name="T1" fmla="*/ 48 h 104"/>
                <a:gd name="T2" fmla="*/ 144 w 336"/>
                <a:gd name="T3" fmla="*/ 96 h 104"/>
                <a:gd name="T4" fmla="*/ 0 w 33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04">
                  <a:moveTo>
                    <a:pt x="336" y="48"/>
                  </a:moveTo>
                  <a:cubicBezTo>
                    <a:pt x="268" y="76"/>
                    <a:pt x="200" y="104"/>
                    <a:pt x="144" y="96"/>
                  </a:cubicBezTo>
                  <a:cubicBezTo>
                    <a:pt x="88" y="88"/>
                    <a:pt x="44" y="4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3" name="Text Box 89">
              <a:extLst>
                <a:ext uri="{FF2B5EF4-FFF2-40B4-BE49-F238E27FC236}">
                  <a16:creationId xmlns:a16="http://schemas.microsoft.com/office/drawing/2014/main" id="{FCD93C2E-5277-4A02-849F-38518D232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14"/>
              <a:ext cx="21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View 1: the first 5 units of flow change to a new path</a:t>
              </a:r>
            </a:p>
          </p:txBody>
        </p:sp>
      </p:grpSp>
      <p:grpSp>
        <p:nvGrpSpPr>
          <p:cNvPr id="175221" name="Group 117">
            <a:extLst>
              <a:ext uri="{FF2B5EF4-FFF2-40B4-BE49-F238E27FC236}">
                <a16:creationId xmlns:a16="http://schemas.microsoft.com/office/drawing/2014/main" id="{01B807AB-6C41-4765-B8A5-BB5A4E962E76}"/>
              </a:ext>
            </a:extLst>
          </p:cNvPr>
          <p:cNvGrpSpPr>
            <a:grpSpLocks/>
          </p:cNvGrpSpPr>
          <p:nvPr/>
        </p:nvGrpSpPr>
        <p:grpSpPr bwMode="auto">
          <a:xfrm>
            <a:off x="8015288" y="3549650"/>
            <a:ext cx="2424112" cy="2546350"/>
            <a:chOff x="4089" y="2236"/>
            <a:chExt cx="1527" cy="1604"/>
          </a:xfrm>
        </p:grpSpPr>
        <p:sp>
          <p:nvSpPr>
            <p:cNvPr id="175194" name="Oval 90">
              <a:extLst>
                <a:ext uri="{FF2B5EF4-FFF2-40B4-BE49-F238E27FC236}">
                  <a16:creationId xmlns:a16="http://schemas.microsoft.com/office/drawing/2014/main" id="{E8F3FD37-C4F6-4852-BAF4-65D01F520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257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5" name="Line 91">
              <a:extLst>
                <a:ext uri="{FF2B5EF4-FFF2-40B4-BE49-F238E27FC236}">
                  <a16:creationId xmlns:a16="http://schemas.microsoft.com/office/drawing/2014/main" id="{470193D4-CF8F-4040-AC68-5934627D7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2638"/>
              <a:ext cx="28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6" name="Oval 92">
              <a:extLst>
                <a:ext uri="{FF2B5EF4-FFF2-40B4-BE49-F238E27FC236}">
                  <a16:creationId xmlns:a16="http://schemas.microsoft.com/office/drawing/2014/main" id="{9EF37212-8631-4E29-A195-BD49174C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257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7" name="Line 93">
              <a:extLst>
                <a:ext uri="{FF2B5EF4-FFF2-40B4-BE49-F238E27FC236}">
                  <a16:creationId xmlns:a16="http://schemas.microsoft.com/office/drawing/2014/main" id="{EF4B0FA0-4E8C-434F-ACEA-A9B2ACAAD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263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8" name="Oval 94">
              <a:extLst>
                <a:ext uri="{FF2B5EF4-FFF2-40B4-BE49-F238E27FC236}">
                  <a16:creationId xmlns:a16="http://schemas.microsoft.com/office/drawing/2014/main" id="{5FF658E3-6EDA-4A45-AC6E-9E27688CB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57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9" name="Line 95">
              <a:extLst>
                <a:ext uri="{FF2B5EF4-FFF2-40B4-BE49-F238E27FC236}">
                  <a16:creationId xmlns:a16="http://schemas.microsoft.com/office/drawing/2014/main" id="{4202880D-ECEA-4D71-B201-E60A78DE7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638"/>
              <a:ext cx="28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0" name="Oval 96">
              <a:extLst>
                <a:ext uri="{FF2B5EF4-FFF2-40B4-BE49-F238E27FC236}">
                  <a16:creationId xmlns:a16="http://schemas.microsoft.com/office/drawing/2014/main" id="{A08560C8-0FA3-4DC8-9749-F1D6FA42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57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1" name="Oval 97">
              <a:extLst>
                <a:ext uri="{FF2B5EF4-FFF2-40B4-BE49-F238E27FC236}">
                  <a16:creationId xmlns:a16="http://schemas.microsoft.com/office/drawing/2014/main" id="{3FFF0829-30C2-4AF8-8918-521FC29D7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2236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2" name="Line 98">
              <a:extLst>
                <a:ext uri="{FF2B5EF4-FFF2-40B4-BE49-F238E27FC236}">
                  <a16:creationId xmlns:a16="http://schemas.microsoft.com/office/drawing/2014/main" id="{DAC746CA-E54B-44B2-93A6-E0388110C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5" y="2332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3" name="Line 99">
              <a:extLst>
                <a:ext uri="{FF2B5EF4-FFF2-40B4-BE49-F238E27FC236}">
                  <a16:creationId xmlns:a16="http://schemas.microsoft.com/office/drawing/2014/main" id="{D7B2088A-6F9C-4BAD-A004-F417581EF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2350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4" name="Oval 100">
              <a:extLst>
                <a:ext uri="{FF2B5EF4-FFF2-40B4-BE49-F238E27FC236}">
                  <a16:creationId xmlns:a16="http://schemas.microsoft.com/office/drawing/2014/main" id="{001F4A5C-C1B6-4938-B2A2-D7D619AA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2860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5" name="Line 101">
              <a:extLst>
                <a:ext uri="{FF2B5EF4-FFF2-40B4-BE49-F238E27FC236}">
                  <a16:creationId xmlns:a16="http://schemas.microsoft.com/office/drawing/2014/main" id="{60D1D43E-2328-4CF0-B7B9-6B30681A0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7" y="271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6" name="Line 102">
              <a:extLst>
                <a:ext uri="{FF2B5EF4-FFF2-40B4-BE49-F238E27FC236}">
                  <a16:creationId xmlns:a16="http://schemas.microsoft.com/office/drawing/2014/main" id="{DBDC9D58-C09A-4E92-9DF8-6DB188BEC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9" y="2716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7" name="Text Box 103">
              <a:extLst>
                <a:ext uri="{FF2B5EF4-FFF2-40B4-BE49-F238E27FC236}">
                  <a16:creationId xmlns:a16="http://schemas.microsoft.com/office/drawing/2014/main" id="{BBF1EE6C-98C3-4193-9750-B6EFFCC7A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14"/>
              <a:ext cx="144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View 2: the second 5 units of flow are sent on the residual network</a:t>
              </a:r>
            </a:p>
          </p:txBody>
        </p:sp>
        <p:sp>
          <p:nvSpPr>
            <p:cNvPr id="175209" name="Text Box 105">
              <a:extLst>
                <a:ext uri="{FF2B5EF4-FFF2-40B4-BE49-F238E27FC236}">
                  <a16:creationId xmlns:a16="http://schemas.microsoft.com/office/drawing/2014/main" id="{6A0CF0D9-51C5-4AA1-9934-42C18D24F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210" name="Text Box 106">
              <a:extLst>
                <a:ext uri="{FF2B5EF4-FFF2-40B4-BE49-F238E27FC236}">
                  <a16:creationId xmlns:a16="http://schemas.microsoft.com/office/drawing/2014/main" id="{6C8B82A6-FE30-4975-95DA-36FD1B2A6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24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211" name="Text Box 107">
              <a:extLst>
                <a:ext uri="{FF2B5EF4-FFF2-40B4-BE49-F238E27FC236}">
                  <a16:creationId xmlns:a16="http://schemas.microsoft.com/office/drawing/2014/main" id="{AF98A100-01B8-4B91-BAF6-F308AB913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0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212" name="Text Box 108">
              <a:extLst>
                <a:ext uri="{FF2B5EF4-FFF2-40B4-BE49-F238E27FC236}">
                  <a16:creationId xmlns:a16="http://schemas.microsoft.com/office/drawing/2014/main" id="{22DBF036-4A4D-4B5C-9497-5A302BF9A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72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213" name="Text Box 109">
              <a:extLst>
                <a:ext uri="{FF2B5EF4-FFF2-40B4-BE49-F238E27FC236}">
                  <a16:creationId xmlns:a16="http://schemas.microsoft.com/office/drawing/2014/main" id="{EB2117FD-9650-450B-A8BB-3EDDE4966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72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75218" name="Text Box 114">
            <a:extLst>
              <a:ext uri="{FF2B5EF4-FFF2-40B4-BE49-F238E27FC236}">
                <a16:creationId xmlns:a16="http://schemas.microsoft.com/office/drawing/2014/main" id="{C750D341-87FF-4C1B-898E-06CB1BFE6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9144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Assuming each arc has a capacity of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7E98-8C2A-4D82-9C7A-8EF9953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254-9B55-495A-8DDE-C87ADEF7186C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3B8CC56-8568-4B88-A23F-E96AB7174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Ford Fulkerson Maximum Flow Algorithm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31EF6D8-32F0-4F56-B91C-CA1F40FCC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6400800" cy="5105400"/>
          </a:xfrm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Begin</a:t>
            </a:r>
          </a:p>
          <a:p>
            <a:pPr lvl="1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 := 0;</a:t>
            </a:r>
          </a:p>
          <a:p>
            <a:pPr lvl="1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create the residual network G(x);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while there is some directed path from s to t in G(x)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do</a:t>
            </a:r>
          </a:p>
          <a:p>
            <a:pPr lvl="1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begin</a:t>
            </a:r>
          </a:p>
          <a:p>
            <a:pPr lvl="2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let P be a path from s to t in G(x);</a:t>
            </a:r>
          </a:p>
          <a:p>
            <a:pPr lvl="2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:= d(P);</a:t>
            </a:r>
          </a:p>
          <a:p>
            <a:pPr lvl="2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units of flow along P; </a:t>
            </a:r>
          </a:p>
          <a:p>
            <a:pPr lvl="2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update the r's;</a:t>
            </a:r>
          </a:p>
          <a:p>
            <a:pPr lvl="1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 {the flow x is now maximum}.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DF43EDF0-14A2-4B8E-85EB-9D6F36A92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2438401"/>
            <a:ext cx="175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How to find this?</a:t>
            </a:r>
          </a:p>
        </p:txBody>
      </p:sp>
      <p:sp>
        <p:nvSpPr>
          <p:cNvPr id="101382" name="Line 6">
            <a:extLst>
              <a:ext uri="{FF2B5EF4-FFF2-40B4-BE49-F238E27FC236}">
                <a16:creationId xmlns:a16="http://schemas.microsoft.com/office/drawing/2014/main" id="{A4EB300E-78ED-48F0-A6EB-9DBEE41BF7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2743200"/>
            <a:ext cx="1066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C03F6-1E83-446D-B885-31498CDF6CF4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Ford-Fulkerson Max Flow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4495800" y="4724401"/>
            <a:ext cx="4495800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This is the original network, as well as the initial residual network.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7200" y="990600"/>
            <a:ext cx="5334000" cy="3505200"/>
            <a:chOff x="2743200" y="990600"/>
            <a:chExt cx="5334000" cy="3505200"/>
          </a:xfrm>
        </p:grpSpPr>
        <p:sp>
          <p:nvSpPr>
            <p:cNvPr id="24580" name="Text Box 3"/>
            <p:cNvSpPr txBox="1">
              <a:spLocks noChangeArrowheads="1"/>
            </p:cNvSpPr>
            <p:nvPr/>
          </p:nvSpPr>
          <p:spPr bwMode="auto">
            <a:xfrm>
              <a:off x="5102225" y="9906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4581" name="Text Box 4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5638800" y="17526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6326188" y="24384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6096000" y="31242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4800600" y="3352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657600" y="24384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32766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3806825" y="3108325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49530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auto">
            <a:xfrm>
              <a:off x="27432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s</a:t>
              </a:r>
            </a:p>
          </p:txBody>
        </p:sp>
        <p:sp>
          <p:nvSpPr>
            <p:cNvPr id="24591" name="Oval 14"/>
            <p:cNvSpPr>
              <a:spLocks noChangeArrowheads="1"/>
            </p:cNvSpPr>
            <p:nvPr/>
          </p:nvSpPr>
          <p:spPr bwMode="auto">
            <a:xfrm>
              <a:off x="40386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4592" name="Oval 15"/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4593" name="Oval 16"/>
            <p:cNvSpPr>
              <a:spLocks noChangeArrowheads="1"/>
            </p:cNvSpPr>
            <p:nvPr/>
          </p:nvSpPr>
          <p:spPr bwMode="auto">
            <a:xfrm>
              <a:off x="62484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24594" name="Oval 17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4595" name="Oval 18"/>
            <p:cNvSpPr>
              <a:spLocks noChangeArrowheads="1"/>
            </p:cNvSpPr>
            <p:nvPr/>
          </p:nvSpPr>
          <p:spPr bwMode="auto">
            <a:xfrm>
              <a:off x="75438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t</a:t>
              </a:r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>
              <a:off x="3276600" y="3048000"/>
              <a:ext cx="15240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V="1">
              <a:off x="3048000" y="1600200"/>
              <a:ext cx="99060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3200400" y="2819400"/>
              <a:ext cx="2209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 flipH="1" flipV="1">
              <a:off x="4572000" y="1676400"/>
              <a:ext cx="990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23"/>
            <p:cNvSpPr>
              <a:spLocks noChangeShapeType="1"/>
            </p:cNvSpPr>
            <p:nvPr/>
          </p:nvSpPr>
          <p:spPr bwMode="auto">
            <a:xfrm>
              <a:off x="4572000" y="13716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 flipH="1">
              <a:off x="5638800" y="1676400"/>
              <a:ext cx="609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25"/>
            <p:cNvSpPr>
              <a:spLocks noChangeShapeType="1"/>
            </p:cNvSpPr>
            <p:nvPr/>
          </p:nvSpPr>
          <p:spPr bwMode="auto">
            <a:xfrm>
              <a:off x="5791200" y="2819400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26"/>
            <p:cNvSpPr>
              <a:spLocks noChangeShapeType="1"/>
            </p:cNvSpPr>
            <p:nvPr/>
          </p:nvSpPr>
          <p:spPr bwMode="auto">
            <a:xfrm flipV="1">
              <a:off x="5181600" y="3048000"/>
              <a:ext cx="23622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>
              <a:off x="6781800" y="1752600"/>
              <a:ext cx="8382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29"/>
            <p:cNvSpPr>
              <a:spLocks noChangeShapeType="1"/>
            </p:cNvSpPr>
            <p:nvPr/>
          </p:nvSpPr>
          <p:spPr bwMode="auto">
            <a:xfrm flipV="1">
              <a:off x="5029200" y="3200400"/>
              <a:ext cx="381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2873B0-1C54-4FF8-A69E-9CEDDE4C8A94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1)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3124200" y="4724400"/>
            <a:ext cx="5867400" cy="193899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Find any s-t path in G(x). For example, (s,3,4,t), with path capacity 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                     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=min{3,1,2}=1. 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67200" y="990600"/>
            <a:ext cx="5334000" cy="3505200"/>
            <a:chOff x="2743200" y="990600"/>
            <a:chExt cx="5334000" cy="3505200"/>
          </a:xfrm>
        </p:grpSpPr>
        <p:sp>
          <p:nvSpPr>
            <p:cNvPr id="25603" name="Text Box 2"/>
            <p:cNvSpPr txBox="1">
              <a:spLocks noChangeArrowheads="1"/>
            </p:cNvSpPr>
            <p:nvPr/>
          </p:nvSpPr>
          <p:spPr bwMode="auto">
            <a:xfrm>
              <a:off x="5102225" y="990600"/>
              <a:ext cx="53657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5604" name="Text Box 3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5605" name="Text Box 4"/>
            <p:cNvSpPr txBox="1">
              <a:spLocks noChangeArrowheads="1"/>
            </p:cNvSpPr>
            <p:nvPr/>
          </p:nvSpPr>
          <p:spPr bwMode="auto">
            <a:xfrm>
              <a:off x="5638800" y="17526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6326188" y="24384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6096000" y="31242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4800600" y="3352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3657600" y="24384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32766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3806825" y="3108325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49530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5615" name="Oval 14"/>
            <p:cNvSpPr>
              <a:spLocks noChangeArrowheads="1"/>
            </p:cNvSpPr>
            <p:nvPr/>
          </p:nvSpPr>
          <p:spPr bwMode="auto">
            <a:xfrm>
              <a:off x="27432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s</a:t>
              </a:r>
            </a:p>
          </p:txBody>
        </p:sp>
        <p:sp>
          <p:nvSpPr>
            <p:cNvPr id="25616" name="Oval 15"/>
            <p:cNvSpPr>
              <a:spLocks noChangeArrowheads="1"/>
            </p:cNvSpPr>
            <p:nvPr/>
          </p:nvSpPr>
          <p:spPr bwMode="auto">
            <a:xfrm>
              <a:off x="40386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5617" name="Oval 16"/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5618" name="Oval 17"/>
            <p:cNvSpPr>
              <a:spLocks noChangeArrowheads="1"/>
            </p:cNvSpPr>
            <p:nvPr/>
          </p:nvSpPr>
          <p:spPr bwMode="auto">
            <a:xfrm>
              <a:off x="62484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25619" name="Oval 18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5620" name="Oval 19"/>
            <p:cNvSpPr>
              <a:spLocks noChangeArrowheads="1"/>
            </p:cNvSpPr>
            <p:nvPr/>
          </p:nvSpPr>
          <p:spPr bwMode="auto">
            <a:xfrm>
              <a:off x="75438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t</a:t>
              </a:r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276600" y="3048000"/>
              <a:ext cx="15240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 flipV="1">
              <a:off x="3048000" y="1600200"/>
              <a:ext cx="99060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200400" y="2819400"/>
              <a:ext cx="2209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 flipH="1" flipV="1">
              <a:off x="4572000" y="1676400"/>
              <a:ext cx="990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4572000" y="13716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 flipH="1">
              <a:off x="5638800" y="1676400"/>
              <a:ext cx="609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5791200" y="2819400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 flipV="1">
              <a:off x="5181600" y="3048000"/>
              <a:ext cx="23622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6781800" y="1752600"/>
              <a:ext cx="8382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 flipV="1">
              <a:off x="5029200" y="3200400"/>
              <a:ext cx="381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4" name="Line 30"/>
            <p:cNvSpPr>
              <a:spLocks noChangeShapeType="1"/>
            </p:cNvSpPr>
            <p:nvPr/>
          </p:nvSpPr>
          <p:spPr bwMode="auto">
            <a:xfrm>
              <a:off x="3276600" y="3048000"/>
              <a:ext cx="1524000" cy="990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5" name="Line 31"/>
            <p:cNvSpPr>
              <a:spLocks noChangeShapeType="1"/>
            </p:cNvSpPr>
            <p:nvPr/>
          </p:nvSpPr>
          <p:spPr bwMode="auto">
            <a:xfrm>
              <a:off x="5791200" y="2819400"/>
              <a:ext cx="1752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6" name="Line 32"/>
            <p:cNvSpPr>
              <a:spLocks noChangeShapeType="1"/>
            </p:cNvSpPr>
            <p:nvPr/>
          </p:nvSpPr>
          <p:spPr bwMode="auto">
            <a:xfrm flipV="1">
              <a:off x="5029200" y="3200400"/>
              <a:ext cx="381000" cy="6858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0064AB3-1FEE-46DA-82E1-F4CEA012A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Strong Duality with (P) in standard form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10B1018-0EE1-4DE2-85FC-73A69AF54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667000"/>
            <a:ext cx="5943600" cy="3505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For primal, suppose </a:t>
            </a:r>
            <a:r>
              <a:rPr lang="en-US" altLang="en-US" sz="2800" b="1" dirty="0">
                <a:latin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</a:rPr>
              <a:t>*=(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800" dirty="0" err="1">
                <a:latin typeface="Times New Roman" panose="02020603050405020304" pitchFamily="18" charset="0"/>
              </a:rPr>
              <a:t>,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) is an optimal solution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Reduced cost for non-basic variables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≥0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 N)=(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)=c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feasible to the dual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en-US" sz="2400" b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optimal to the dual</a:t>
            </a:r>
            <a:endParaRPr lang="el-G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6" name="Object 4">
                <a:extLst>
                  <a:ext uri="{FF2B5EF4-FFF2-40B4-BE49-F238E27FC236}">
                    <a16:creationId xmlns:a16="http://schemas.microsoft.com/office/drawing/2014/main" id="{CFF8F327-F728-402A-B79A-9D625C287A46}"/>
                  </a:ext>
                </a:extLst>
              </p:cNvPr>
              <p:cNvSpPr txBox="1"/>
              <p:nvPr/>
            </p:nvSpPr>
            <p:spPr bwMode="auto">
              <a:xfrm>
                <a:off x="2057400" y="1447800"/>
                <a:ext cx="365760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HK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HK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HK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HK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HK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nor/>
                        </m:rP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𝐜𝐱</m:t>
                      </m:r>
                    </m:oMath>
                    <m:oMath xmlns:m="http://schemas.openxmlformats.org/officeDocument/2006/math"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 sz="2800" dirty="0"/>
              </a:p>
            </p:txBody>
          </p:sp>
        </mc:Choice>
        <mc:Fallback xmlns="">
          <p:sp>
            <p:nvSpPr>
              <p:cNvPr id="69636" name="Object 4">
                <a:extLst>
                  <a:ext uri="{FF2B5EF4-FFF2-40B4-BE49-F238E27FC236}">
                    <a16:creationId xmlns:a16="http://schemas.microsoft.com/office/drawing/2014/main" id="{CFF8F327-F728-402A-B79A-9D625C28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1447800"/>
                <a:ext cx="36576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37" name="Object 5">
                <a:extLst>
                  <a:ext uri="{FF2B5EF4-FFF2-40B4-BE49-F238E27FC236}">
                    <a16:creationId xmlns:a16="http://schemas.microsoft.com/office/drawing/2014/main" id="{098A77D9-BFBC-4846-9278-6AD766697602}"/>
                  </a:ext>
                </a:extLst>
              </p:cNvPr>
              <p:cNvSpPr txBox="1"/>
              <p:nvPr/>
            </p:nvSpPr>
            <p:spPr bwMode="auto">
              <a:xfrm>
                <a:off x="6553201" y="1371601"/>
                <a:ext cx="3428999" cy="1058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HK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HK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HK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HK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HK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nor/>
                        </m:rP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  <m:oMath xmlns:m="http://schemas.openxmlformats.org/officeDocument/2006/math"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HK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H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HK" sz="2800" dirty="0"/>
              </a:p>
            </p:txBody>
          </p:sp>
        </mc:Choice>
        <mc:Fallback xmlns="">
          <p:sp>
            <p:nvSpPr>
              <p:cNvPr id="69637" name="Object 5">
                <a:extLst>
                  <a:ext uri="{FF2B5EF4-FFF2-40B4-BE49-F238E27FC236}">
                    <a16:creationId xmlns:a16="http://schemas.microsoft.com/office/drawing/2014/main" id="{098A77D9-BFBC-4846-9278-6AD76669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1" y="1371601"/>
                <a:ext cx="3428999" cy="1058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AB467F42-10C7-2509-68C3-BF087A613DB0}"/>
              </a:ext>
            </a:extLst>
          </p:cNvPr>
          <p:cNvSpPr txBox="1">
            <a:spLocks noChangeArrowheads="1"/>
          </p:cNvSpPr>
          <p:nvPr/>
        </p:nvSpPr>
        <p:spPr>
          <a:xfrm>
            <a:off x="6629400" y="2742191"/>
            <a:ext cx="5181600" cy="350520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Implication of z*=w* on shadow price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Shadow price of (P): the marginal increase of z* change </a:t>
            </a:r>
            <a:r>
              <a:rPr lang="en-US" altLang="zh-CN" dirty="0">
                <a:latin typeface="Times New Roman" panose="02020603050405020304" pitchFamily="18" charset="0"/>
              </a:rPr>
              <a:t>when 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changes 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From the proof, z*=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,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shadow price is given by 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This is exactly the optimal solution to (D) constructed in the proof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Shadow price of a constraint is the optimal dual variable </a:t>
            </a:r>
            <a:endParaRPr lang="el-G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DD24BF-6CF9-421A-9FF0-ADEFCA30A017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1)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1675200" y="4328676"/>
            <a:ext cx="3562722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Send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D=1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unit of flow in the path just found.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Update residual capacities.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50" y="697298"/>
            <a:ext cx="4149725" cy="285410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100536" y="1822990"/>
            <a:ext cx="5334000" cy="3519116"/>
            <a:chOff x="3962400" y="976684"/>
            <a:chExt cx="5334000" cy="3519116"/>
          </a:xfrm>
        </p:grpSpPr>
        <p:sp>
          <p:nvSpPr>
            <p:cNvPr id="26627" name="Text Box 2"/>
            <p:cNvSpPr txBox="1">
              <a:spLocks noChangeArrowheads="1"/>
            </p:cNvSpPr>
            <p:nvPr/>
          </p:nvSpPr>
          <p:spPr bwMode="auto">
            <a:xfrm>
              <a:off x="6255696" y="976684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181251" name="Text Box 3"/>
            <p:cNvSpPr txBox="1">
              <a:spLocks noChangeArrowheads="1"/>
            </p:cNvSpPr>
            <p:nvPr/>
          </p:nvSpPr>
          <p:spPr bwMode="auto">
            <a:xfrm>
              <a:off x="7598180" y="2874861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solidFill>
                    <a:srgbClr val="00990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181252" name="Text Box 4"/>
            <p:cNvSpPr txBox="1">
              <a:spLocks noChangeArrowheads="1"/>
            </p:cNvSpPr>
            <p:nvPr/>
          </p:nvSpPr>
          <p:spPr bwMode="auto">
            <a:xfrm>
              <a:off x="4724400" y="36576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00990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8305800" y="18288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6637" name="Text Box 12"/>
            <p:cNvSpPr txBox="1">
              <a:spLocks noChangeArrowheads="1"/>
            </p:cNvSpPr>
            <p:nvPr/>
          </p:nvSpPr>
          <p:spPr bwMode="auto">
            <a:xfrm>
              <a:off x="6858000" y="17526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181263" name="Text Box 15"/>
            <p:cNvSpPr txBox="1">
              <a:spLocks noChangeArrowheads="1"/>
            </p:cNvSpPr>
            <p:nvPr/>
          </p:nvSpPr>
          <p:spPr bwMode="auto">
            <a:xfrm>
              <a:off x="6092825" y="3332061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00990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44958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6172200" y="1828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6645" name="Oval 20"/>
            <p:cNvSpPr>
              <a:spLocks noChangeArrowheads="1"/>
            </p:cNvSpPr>
            <p:nvPr/>
          </p:nvSpPr>
          <p:spPr bwMode="auto">
            <a:xfrm>
              <a:off x="39624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s</a:t>
              </a:r>
            </a:p>
          </p:txBody>
        </p:sp>
        <p:sp>
          <p:nvSpPr>
            <p:cNvPr id="26646" name="Oval 21"/>
            <p:cNvSpPr>
              <a:spLocks noChangeArrowheads="1"/>
            </p:cNvSpPr>
            <p:nvPr/>
          </p:nvSpPr>
          <p:spPr bwMode="auto">
            <a:xfrm>
              <a:off x="52578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26647" name="Oval 22"/>
            <p:cNvSpPr>
              <a:spLocks noChangeArrowheads="1"/>
            </p:cNvSpPr>
            <p:nvPr/>
          </p:nvSpPr>
          <p:spPr bwMode="auto">
            <a:xfrm>
              <a:off x="65532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26648" name="Oval 23"/>
            <p:cNvSpPr>
              <a:spLocks noChangeArrowheads="1"/>
            </p:cNvSpPr>
            <p:nvPr/>
          </p:nvSpPr>
          <p:spPr bwMode="auto">
            <a:xfrm>
              <a:off x="7467600" y="1295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26649" name="Oval 24"/>
            <p:cNvSpPr>
              <a:spLocks noChangeArrowheads="1"/>
            </p:cNvSpPr>
            <p:nvPr/>
          </p:nvSpPr>
          <p:spPr bwMode="auto">
            <a:xfrm>
              <a:off x="5943600" y="39624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</a:p>
          </p:txBody>
        </p:sp>
        <p:sp>
          <p:nvSpPr>
            <p:cNvPr id="26650" name="Oval 25"/>
            <p:cNvSpPr>
              <a:spLocks noChangeArrowheads="1"/>
            </p:cNvSpPr>
            <p:nvPr/>
          </p:nvSpPr>
          <p:spPr bwMode="auto">
            <a:xfrm>
              <a:off x="8763000" y="2743200"/>
              <a:ext cx="533400" cy="5334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>
                  <a:solidFill>
                    <a:schemeClr val="tx1"/>
                  </a:solidFill>
                  <a:ea typeface="新細明體" pitchFamily="18" charset="-120"/>
                </a:rPr>
                <a:t>t</a:t>
              </a:r>
            </a:p>
          </p:txBody>
        </p:sp>
        <p:sp>
          <p:nvSpPr>
            <p:cNvPr id="26651" name="Line 26"/>
            <p:cNvSpPr>
              <a:spLocks noChangeShapeType="1"/>
            </p:cNvSpPr>
            <p:nvPr/>
          </p:nvSpPr>
          <p:spPr bwMode="auto">
            <a:xfrm>
              <a:off x="4495800" y="3048000"/>
              <a:ext cx="15240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7"/>
            <p:cNvSpPr>
              <a:spLocks noChangeShapeType="1"/>
            </p:cNvSpPr>
            <p:nvPr/>
          </p:nvSpPr>
          <p:spPr bwMode="auto">
            <a:xfrm flipV="1">
              <a:off x="4267200" y="1600200"/>
              <a:ext cx="99060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28"/>
            <p:cNvSpPr>
              <a:spLocks noChangeShapeType="1"/>
            </p:cNvSpPr>
            <p:nvPr/>
          </p:nvSpPr>
          <p:spPr bwMode="auto">
            <a:xfrm>
              <a:off x="4419600" y="2819400"/>
              <a:ext cx="2209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29"/>
            <p:cNvSpPr>
              <a:spLocks noChangeShapeType="1"/>
            </p:cNvSpPr>
            <p:nvPr/>
          </p:nvSpPr>
          <p:spPr bwMode="auto">
            <a:xfrm flipH="1" flipV="1">
              <a:off x="5791200" y="1676400"/>
              <a:ext cx="990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30"/>
            <p:cNvSpPr>
              <a:spLocks noChangeShapeType="1"/>
            </p:cNvSpPr>
            <p:nvPr/>
          </p:nvSpPr>
          <p:spPr bwMode="auto">
            <a:xfrm>
              <a:off x="5791200" y="13716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31"/>
            <p:cNvSpPr>
              <a:spLocks noChangeShapeType="1"/>
            </p:cNvSpPr>
            <p:nvPr/>
          </p:nvSpPr>
          <p:spPr bwMode="auto">
            <a:xfrm flipH="1">
              <a:off x="6858000" y="1676400"/>
              <a:ext cx="6096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32"/>
            <p:cNvSpPr>
              <a:spLocks noChangeShapeType="1"/>
            </p:cNvSpPr>
            <p:nvPr/>
          </p:nvSpPr>
          <p:spPr bwMode="auto">
            <a:xfrm>
              <a:off x="7010400" y="2819400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33"/>
            <p:cNvSpPr>
              <a:spLocks noChangeShapeType="1"/>
            </p:cNvSpPr>
            <p:nvPr/>
          </p:nvSpPr>
          <p:spPr bwMode="auto">
            <a:xfrm flipV="1">
              <a:off x="6400800" y="3048000"/>
              <a:ext cx="23622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34"/>
            <p:cNvSpPr>
              <a:spLocks noChangeShapeType="1"/>
            </p:cNvSpPr>
            <p:nvPr/>
          </p:nvSpPr>
          <p:spPr bwMode="auto">
            <a:xfrm>
              <a:off x="8001000" y="1752600"/>
              <a:ext cx="8382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36"/>
            <p:cNvSpPr>
              <a:spLocks noChangeShapeType="1"/>
            </p:cNvSpPr>
            <p:nvPr/>
          </p:nvSpPr>
          <p:spPr bwMode="auto">
            <a:xfrm>
              <a:off x="4495800" y="3048000"/>
              <a:ext cx="1524000" cy="990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37"/>
            <p:cNvSpPr>
              <a:spLocks noChangeShapeType="1"/>
            </p:cNvSpPr>
            <p:nvPr/>
          </p:nvSpPr>
          <p:spPr bwMode="auto">
            <a:xfrm>
              <a:off x="7010400" y="2819400"/>
              <a:ext cx="1752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87" name="Line 39"/>
            <p:cNvSpPr>
              <a:spLocks noChangeShapeType="1"/>
            </p:cNvSpPr>
            <p:nvPr/>
          </p:nvSpPr>
          <p:spPr bwMode="auto">
            <a:xfrm flipH="1">
              <a:off x="6400800" y="3276600"/>
              <a:ext cx="381000" cy="762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88" name="Line 40"/>
            <p:cNvSpPr>
              <a:spLocks noChangeShapeType="1"/>
            </p:cNvSpPr>
            <p:nvPr/>
          </p:nvSpPr>
          <p:spPr bwMode="auto">
            <a:xfrm flipH="1" flipV="1">
              <a:off x="4343400" y="3276600"/>
              <a:ext cx="1524000" cy="990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89" name="Line 41"/>
            <p:cNvSpPr>
              <a:spLocks noChangeShapeType="1"/>
            </p:cNvSpPr>
            <p:nvPr/>
          </p:nvSpPr>
          <p:spPr bwMode="auto">
            <a:xfrm flipH="1">
              <a:off x="7086600" y="2971800"/>
              <a:ext cx="160020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7448990" y="3547353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76" name="Text Box 16"/>
            <p:cNvSpPr txBox="1">
              <a:spLocks noChangeArrowheads="1"/>
            </p:cNvSpPr>
            <p:nvPr/>
          </p:nvSpPr>
          <p:spPr bwMode="auto">
            <a:xfrm>
              <a:off x="5024437" y="29718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77" name="Text Box 16"/>
            <p:cNvSpPr txBox="1">
              <a:spLocks noChangeArrowheads="1"/>
            </p:cNvSpPr>
            <p:nvPr/>
          </p:nvSpPr>
          <p:spPr bwMode="auto">
            <a:xfrm>
              <a:off x="7886700" y="2422187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72BCCA-2AE0-4A64-B117-9B507C9EC5B6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2)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488282" y="4062669"/>
            <a:ext cx="4664429" cy="23083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Find any s-t path, for example,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(s,4,3,t) with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=min{2,1,2}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Note: (4,3) is actually a reversed arc, but it makes no difference in the algorithm.    </a:t>
            </a:r>
          </a:p>
        </p:txBody>
      </p:sp>
      <p:sp>
        <p:nvSpPr>
          <p:cNvPr id="143" name="Text Box 10"/>
          <p:cNvSpPr txBox="1">
            <a:spLocks noChangeArrowheads="1"/>
          </p:cNvSpPr>
          <p:nvPr/>
        </p:nvSpPr>
        <p:spPr bwMode="auto">
          <a:xfrm>
            <a:off x="6819900" y="5082286"/>
            <a:ext cx="3429000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Send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D=1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unit of flow in the path.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Update residual capacities.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0" y="1200685"/>
            <a:ext cx="5334000" cy="3519116"/>
            <a:chOff x="3810000" y="1205001"/>
            <a:chExt cx="5334000" cy="3519116"/>
          </a:xfrm>
        </p:grpSpPr>
        <p:sp>
          <p:nvSpPr>
            <p:cNvPr id="144" name="Line 28"/>
            <p:cNvSpPr>
              <a:spLocks noChangeShapeType="1"/>
            </p:cNvSpPr>
            <p:nvPr/>
          </p:nvSpPr>
          <p:spPr bwMode="auto">
            <a:xfrm>
              <a:off x="4343400" y="3200117"/>
              <a:ext cx="2209800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810000" y="1205001"/>
              <a:ext cx="5334000" cy="3519116"/>
              <a:chOff x="3962400" y="976684"/>
              <a:chExt cx="5334000" cy="3519116"/>
            </a:xfrm>
          </p:grpSpPr>
          <p:sp>
            <p:nvSpPr>
              <p:cNvPr id="78" name="Text Box 2"/>
              <p:cNvSpPr txBox="1">
                <a:spLocks noChangeArrowheads="1"/>
              </p:cNvSpPr>
              <p:nvPr/>
            </p:nvSpPr>
            <p:spPr bwMode="auto">
              <a:xfrm>
                <a:off x="6255696" y="976684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79" name="Text Box 3"/>
              <p:cNvSpPr txBox="1">
                <a:spLocks noChangeArrowheads="1"/>
              </p:cNvSpPr>
              <p:nvPr/>
            </p:nvSpPr>
            <p:spPr bwMode="auto">
              <a:xfrm>
                <a:off x="7246835" y="3255692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00990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0" name="Text Box 4"/>
              <p:cNvSpPr txBox="1">
                <a:spLocks noChangeArrowheads="1"/>
              </p:cNvSpPr>
              <p:nvPr/>
            </p:nvSpPr>
            <p:spPr bwMode="auto">
              <a:xfrm>
                <a:off x="4873625" y="36576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8305800" y="18288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2" name="Text Box 12"/>
              <p:cNvSpPr txBox="1">
                <a:spLocks noChangeArrowheads="1"/>
              </p:cNvSpPr>
              <p:nvPr/>
            </p:nvSpPr>
            <p:spPr bwMode="auto">
              <a:xfrm>
                <a:off x="6858000" y="17526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3" name="Text Box 15"/>
              <p:cNvSpPr txBox="1">
                <a:spLocks noChangeArrowheads="1"/>
              </p:cNvSpPr>
              <p:nvPr/>
            </p:nvSpPr>
            <p:spPr bwMode="auto">
              <a:xfrm>
                <a:off x="6092825" y="333206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00990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4" name="Text Box 16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4495800" y="18288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86" name="Text Box 19"/>
              <p:cNvSpPr txBox="1">
                <a:spLocks noChangeArrowheads="1"/>
              </p:cNvSpPr>
              <p:nvPr/>
            </p:nvSpPr>
            <p:spPr bwMode="auto">
              <a:xfrm>
                <a:off x="6172200" y="18288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87" name="Oval 20"/>
              <p:cNvSpPr>
                <a:spLocks noChangeArrowheads="1"/>
              </p:cNvSpPr>
              <p:nvPr/>
            </p:nvSpPr>
            <p:spPr bwMode="auto">
              <a:xfrm>
                <a:off x="39624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s</a:t>
                </a:r>
              </a:p>
            </p:txBody>
          </p:sp>
          <p:sp>
            <p:nvSpPr>
              <p:cNvPr id="88" name="Oval 21"/>
              <p:cNvSpPr>
                <a:spLocks noChangeArrowheads="1"/>
              </p:cNvSpPr>
              <p:nvPr/>
            </p:nvSpPr>
            <p:spPr bwMode="auto">
              <a:xfrm>
                <a:off x="5257800" y="1295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89" name="Oval 22"/>
              <p:cNvSpPr>
                <a:spLocks noChangeArrowheads="1"/>
              </p:cNvSpPr>
              <p:nvPr/>
            </p:nvSpPr>
            <p:spPr bwMode="auto">
              <a:xfrm>
                <a:off x="65532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90" name="Oval 23"/>
              <p:cNvSpPr>
                <a:spLocks noChangeArrowheads="1"/>
              </p:cNvSpPr>
              <p:nvPr/>
            </p:nvSpPr>
            <p:spPr bwMode="auto">
              <a:xfrm>
                <a:off x="7467600" y="1295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5</a:t>
                </a:r>
              </a:p>
            </p:txBody>
          </p:sp>
          <p:sp>
            <p:nvSpPr>
              <p:cNvPr id="91" name="Oval 24"/>
              <p:cNvSpPr>
                <a:spLocks noChangeArrowheads="1"/>
              </p:cNvSpPr>
              <p:nvPr/>
            </p:nvSpPr>
            <p:spPr bwMode="auto">
              <a:xfrm>
                <a:off x="5943600" y="3962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92" name="Oval 25"/>
              <p:cNvSpPr>
                <a:spLocks noChangeArrowheads="1"/>
              </p:cNvSpPr>
              <p:nvPr/>
            </p:nvSpPr>
            <p:spPr bwMode="auto">
              <a:xfrm>
                <a:off x="87630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t</a:t>
                </a:r>
              </a:p>
            </p:txBody>
          </p:sp>
          <p:sp>
            <p:nvSpPr>
              <p:cNvPr id="94" name="Line 27"/>
              <p:cNvSpPr>
                <a:spLocks noChangeShapeType="1"/>
              </p:cNvSpPr>
              <p:nvPr/>
            </p:nvSpPr>
            <p:spPr bwMode="auto">
              <a:xfrm flipV="1">
                <a:off x="4267200" y="1600200"/>
                <a:ext cx="990600" cy="1143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28"/>
              <p:cNvSpPr>
                <a:spLocks noChangeShapeType="1"/>
              </p:cNvSpPr>
              <p:nvPr/>
            </p:nvSpPr>
            <p:spPr bwMode="auto">
              <a:xfrm>
                <a:off x="4419600" y="2819400"/>
                <a:ext cx="22098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9"/>
              <p:cNvSpPr>
                <a:spLocks noChangeShapeType="1"/>
              </p:cNvSpPr>
              <p:nvPr/>
            </p:nvSpPr>
            <p:spPr bwMode="auto">
              <a:xfrm flipH="1" flipV="1">
                <a:off x="5791200" y="1676400"/>
                <a:ext cx="990600" cy="106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0"/>
              <p:cNvSpPr>
                <a:spLocks noChangeShapeType="1"/>
              </p:cNvSpPr>
              <p:nvPr/>
            </p:nvSpPr>
            <p:spPr bwMode="auto">
              <a:xfrm>
                <a:off x="5791200" y="13716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1"/>
              <p:cNvSpPr>
                <a:spLocks noChangeShapeType="1"/>
              </p:cNvSpPr>
              <p:nvPr/>
            </p:nvSpPr>
            <p:spPr bwMode="auto">
              <a:xfrm flipH="1">
                <a:off x="6858000" y="1676400"/>
                <a:ext cx="609600" cy="106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>
                <a:off x="7010400" y="2819400"/>
                <a:ext cx="1752600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33"/>
              <p:cNvSpPr>
                <a:spLocks noChangeShapeType="1"/>
              </p:cNvSpPr>
              <p:nvPr/>
            </p:nvSpPr>
            <p:spPr bwMode="auto">
              <a:xfrm flipV="1">
                <a:off x="6458390" y="3184186"/>
                <a:ext cx="2362200" cy="10668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34"/>
              <p:cNvSpPr>
                <a:spLocks noChangeShapeType="1"/>
              </p:cNvSpPr>
              <p:nvPr/>
            </p:nvSpPr>
            <p:spPr bwMode="auto">
              <a:xfrm>
                <a:off x="8001000" y="1752600"/>
                <a:ext cx="83820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/>
              <p:cNvSpPr>
                <a:spLocks noChangeShapeType="1"/>
              </p:cNvSpPr>
              <p:nvPr/>
            </p:nvSpPr>
            <p:spPr bwMode="auto">
              <a:xfrm>
                <a:off x="4427300" y="3166665"/>
                <a:ext cx="1524000" cy="9906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39"/>
              <p:cNvSpPr>
                <a:spLocks noChangeShapeType="1"/>
              </p:cNvSpPr>
              <p:nvPr/>
            </p:nvSpPr>
            <p:spPr bwMode="auto">
              <a:xfrm flipH="1">
                <a:off x="6248400" y="3200683"/>
                <a:ext cx="381000" cy="76200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40"/>
              <p:cNvSpPr>
                <a:spLocks noChangeShapeType="1"/>
              </p:cNvSpPr>
              <p:nvPr/>
            </p:nvSpPr>
            <p:spPr bwMode="auto">
              <a:xfrm flipH="1" flipV="1">
                <a:off x="4343400" y="3276600"/>
                <a:ext cx="1524000" cy="9906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41"/>
              <p:cNvSpPr>
                <a:spLocks noChangeShapeType="1"/>
              </p:cNvSpPr>
              <p:nvPr/>
            </p:nvSpPr>
            <p:spPr bwMode="auto">
              <a:xfrm flipH="1">
                <a:off x="7086600" y="2971800"/>
                <a:ext cx="160020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7530019" y="363686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08" name="Text Box 16"/>
              <p:cNvSpPr txBox="1">
                <a:spLocks noChangeArrowheads="1"/>
              </p:cNvSpPr>
              <p:nvPr/>
            </p:nvSpPr>
            <p:spPr bwMode="auto">
              <a:xfrm>
                <a:off x="4962507" y="312054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09" name="Text Box 16"/>
              <p:cNvSpPr txBox="1">
                <a:spLocks noChangeArrowheads="1"/>
              </p:cNvSpPr>
              <p:nvPr/>
            </p:nvSpPr>
            <p:spPr bwMode="auto">
              <a:xfrm>
                <a:off x="7886700" y="2422187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  <a:endParaRPr lang="en-US" altLang="zh-TW" dirty="0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45" name="Text Box 15"/>
              <p:cNvSpPr txBox="1">
                <a:spLocks noChangeArrowheads="1"/>
              </p:cNvSpPr>
              <p:nvPr/>
            </p:nvSpPr>
            <p:spPr bwMode="auto">
              <a:xfrm>
                <a:off x="5257800" y="2895883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00990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46" name="Line 33"/>
              <p:cNvSpPr>
                <a:spLocks noChangeShapeType="1"/>
              </p:cNvSpPr>
              <p:nvPr/>
            </p:nvSpPr>
            <p:spPr bwMode="auto">
              <a:xfrm flipV="1">
                <a:off x="6477000" y="3052599"/>
                <a:ext cx="2362200" cy="106680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" name="Text Box 12"/>
            <p:cNvSpPr txBox="1">
              <a:spLocks noChangeArrowheads="1"/>
            </p:cNvSpPr>
            <p:nvPr/>
          </p:nvSpPr>
          <p:spPr bwMode="auto">
            <a:xfrm>
              <a:off x="7441290" y="31242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94" y="935372"/>
            <a:ext cx="3686887" cy="254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 animBg="1" autoUpdateAnimBg="0"/>
      <p:bldP spid="14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E672B4-506E-4C37-A717-0ED876DBFEC4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2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3)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1562101" y="4677706"/>
            <a:ext cx="4664429" cy="10156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Find any s-t path, for example,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(s,4,t) with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 min{1,1} = 1</a:t>
            </a:r>
          </a:p>
        </p:txBody>
      </p:sp>
      <p:sp>
        <p:nvSpPr>
          <p:cNvPr id="126" name="Text Box 10"/>
          <p:cNvSpPr txBox="1">
            <a:spLocks noChangeArrowheads="1"/>
          </p:cNvSpPr>
          <p:nvPr/>
        </p:nvSpPr>
        <p:spPr bwMode="auto">
          <a:xfrm>
            <a:off x="6819900" y="5105400"/>
            <a:ext cx="3429000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Send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D=1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unit of flow in the path.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Update residual capacities.   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5257800" y="1439655"/>
            <a:ext cx="5334000" cy="3519116"/>
            <a:chOff x="3810000" y="1205001"/>
            <a:chExt cx="5334000" cy="3519116"/>
          </a:xfrm>
        </p:grpSpPr>
        <p:sp>
          <p:nvSpPr>
            <p:cNvPr id="165" name="Line 28"/>
            <p:cNvSpPr>
              <a:spLocks noChangeShapeType="1"/>
            </p:cNvSpPr>
            <p:nvPr/>
          </p:nvSpPr>
          <p:spPr bwMode="auto">
            <a:xfrm>
              <a:off x="4343400" y="3192821"/>
              <a:ext cx="2209800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3810000" y="1205001"/>
              <a:ext cx="5334000" cy="3519116"/>
              <a:chOff x="3962400" y="976684"/>
              <a:chExt cx="5334000" cy="3519116"/>
            </a:xfrm>
          </p:grpSpPr>
          <p:sp>
            <p:nvSpPr>
              <p:cNvPr id="168" name="Text Box 2"/>
              <p:cNvSpPr txBox="1">
                <a:spLocks noChangeArrowheads="1"/>
              </p:cNvSpPr>
              <p:nvPr/>
            </p:nvSpPr>
            <p:spPr bwMode="auto">
              <a:xfrm>
                <a:off x="6255696" y="976684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69" name="Text Box 3"/>
              <p:cNvSpPr txBox="1">
                <a:spLocks noChangeArrowheads="1"/>
              </p:cNvSpPr>
              <p:nvPr/>
            </p:nvSpPr>
            <p:spPr bwMode="auto">
              <a:xfrm>
                <a:off x="7246835" y="3255692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0" name="Text Box 4"/>
              <p:cNvSpPr txBox="1">
                <a:spLocks noChangeArrowheads="1"/>
              </p:cNvSpPr>
              <p:nvPr/>
            </p:nvSpPr>
            <p:spPr bwMode="auto">
              <a:xfrm>
                <a:off x="4873625" y="36576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1" name="Text Box 11"/>
              <p:cNvSpPr txBox="1">
                <a:spLocks noChangeArrowheads="1"/>
              </p:cNvSpPr>
              <p:nvPr/>
            </p:nvSpPr>
            <p:spPr bwMode="auto">
              <a:xfrm>
                <a:off x="8305800" y="18288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2" name="Text Box 12"/>
              <p:cNvSpPr txBox="1">
                <a:spLocks noChangeArrowheads="1"/>
              </p:cNvSpPr>
              <p:nvPr/>
            </p:nvSpPr>
            <p:spPr bwMode="auto">
              <a:xfrm>
                <a:off x="6858000" y="17526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3" name="Text Box 15"/>
              <p:cNvSpPr txBox="1">
                <a:spLocks noChangeArrowheads="1"/>
              </p:cNvSpPr>
              <p:nvPr/>
            </p:nvSpPr>
            <p:spPr bwMode="auto">
              <a:xfrm>
                <a:off x="6092825" y="333206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4" name="Text Box 16"/>
              <p:cNvSpPr txBox="1">
                <a:spLocks noChangeArrowheads="1"/>
              </p:cNvSpPr>
              <p:nvPr/>
            </p:nvSpPr>
            <p:spPr bwMode="auto">
              <a:xfrm>
                <a:off x="4876800" y="24384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TW" dirty="0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75" name="Text Box 17"/>
              <p:cNvSpPr txBox="1">
                <a:spLocks noChangeArrowheads="1"/>
              </p:cNvSpPr>
              <p:nvPr/>
            </p:nvSpPr>
            <p:spPr bwMode="auto">
              <a:xfrm>
                <a:off x="4495800" y="18288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176" name="Text Box 19"/>
              <p:cNvSpPr txBox="1">
                <a:spLocks noChangeArrowheads="1"/>
              </p:cNvSpPr>
              <p:nvPr/>
            </p:nvSpPr>
            <p:spPr bwMode="auto">
              <a:xfrm>
                <a:off x="6172200" y="1828800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7" name="Oval 20"/>
              <p:cNvSpPr>
                <a:spLocks noChangeArrowheads="1"/>
              </p:cNvSpPr>
              <p:nvPr/>
            </p:nvSpPr>
            <p:spPr bwMode="auto">
              <a:xfrm>
                <a:off x="39624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s</a:t>
                </a:r>
              </a:p>
            </p:txBody>
          </p:sp>
          <p:sp>
            <p:nvSpPr>
              <p:cNvPr id="178" name="Oval 21"/>
              <p:cNvSpPr>
                <a:spLocks noChangeArrowheads="1"/>
              </p:cNvSpPr>
              <p:nvPr/>
            </p:nvSpPr>
            <p:spPr bwMode="auto">
              <a:xfrm>
                <a:off x="5257800" y="1295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79" name="Oval 22"/>
              <p:cNvSpPr>
                <a:spLocks noChangeArrowheads="1"/>
              </p:cNvSpPr>
              <p:nvPr/>
            </p:nvSpPr>
            <p:spPr bwMode="auto">
              <a:xfrm>
                <a:off x="65532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80" name="Oval 23"/>
              <p:cNvSpPr>
                <a:spLocks noChangeArrowheads="1"/>
              </p:cNvSpPr>
              <p:nvPr/>
            </p:nvSpPr>
            <p:spPr bwMode="auto">
              <a:xfrm>
                <a:off x="7467600" y="1295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5</a:t>
                </a:r>
              </a:p>
            </p:txBody>
          </p:sp>
          <p:sp>
            <p:nvSpPr>
              <p:cNvPr id="181" name="Oval 24"/>
              <p:cNvSpPr>
                <a:spLocks noChangeArrowheads="1"/>
              </p:cNvSpPr>
              <p:nvPr/>
            </p:nvSpPr>
            <p:spPr bwMode="auto">
              <a:xfrm>
                <a:off x="5943600" y="39624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3</a:t>
                </a:r>
              </a:p>
            </p:txBody>
          </p:sp>
          <p:sp>
            <p:nvSpPr>
              <p:cNvPr id="182" name="Oval 25"/>
              <p:cNvSpPr>
                <a:spLocks noChangeArrowheads="1"/>
              </p:cNvSpPr>
              <p:nvPr/>
            </p:nvSpPr>
            <p:spPr bwMode="auto">
              <a:xfrm>
                <a:off x="8763000" y="2743200"/>
                <a:ext cx="533400" cy="5334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800">
                    <a:solidFill>
                      <a:schemeClr val="tx1"/>
                    </a:solidFill>
                    <a:ea typeface="新細明體" pitchFamily="18" charset="-120"/>
                  </a:rPr>
                  <a:t>t</a:t>
                </a:r>
              </a:p>
            </p:txBody>
          </p:sp>
          <p:sp>
            <p:nvSpPr>
              <p:cNvPr id="183" name="Line 27"/>
              <p:cNvSpPr>
                <a:spLocks noChangeShapeType="1"/>
              </p:cNvSpPr>
              <p:nvPr/>
            </p:nvSpPr>
            <p:spPr bwMode="auto">
              <a:xfrm flipV="1">
                <a:off x="4267200" y="1600200"/>
                <a:ext cx="990600" cy="1143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29"/>
              <p:cNvSpPr>
                <a:spLocks noChangeShapeType="1"/>
              </p:cNvSpPr>
              <p:nvPr/>
            </p:nvSpPr>
            <p:spPr bwMode="auto">
              <a:xfrm flipH="1" flipV="1">
                <a:off x="5791200" y="1676400"/>
                <a:ext cx="990600" cy="106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30"/>
              <p:cNvSpPr>
                <a:spLocks noChangeShapeType="1"/>
              </p:cNvSpPr>
              <p:nvPr/>
            </p:nvSpPr>
            <p:spPr bwMode="auto">
              <a:xfrm>
                <a:off x="5791200" y="13716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31"/>
              <p:cNvSpPr>
                <a:spLocks noChangeShapeType="1"/>
              </p:cNvSpPr>
              <p:nvPr/>
            </p:nvSpPr>
            <p:spPr bwMode="auto">
              <a:xfrm flipH="1">
                <a:off x="6858000" y="1676400"/>
                <a:ext cx="609600" cy="106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33"/>
              <p:cNvSpPr>
                <a:spLocks noChangeShapeType="1"/>
              </p:cNvSpPr>
              <p:nvPr/>
            </p:nvSpPr>
            <p:spPr bwMode="auto">
              <a:xfrm flipV="1">
                <a:off x="6458390" y="3184186"/>
                <a:ext cx="2362200" cy="10668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34"/>
              <p:cNvSpPr>
                <a:spLocks noChangeShapeType="1"/>
              </p:cNvSpPr>
              <p:nvPr/>
            </p:nvSpPr>
            <p:spPr bwMode="auto">
              <a:xfrm>
                <a:off x="8001000" y="1752600"/>
                <a:ext cx="83820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36"/>
              <p:cNvSpPr>
                <a:spLocks noChangeShapeType="1"/>
              </p:cNvSpPr>
              <p:nvPr/>
            </p:nvSpPr>
            <p:spPr bwMode="auto">
              <a:xfrm>
                <a:off x="4427300" y="3166665"/>
                <a:ext cx="1524000" cy="9906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39"/>
              <p:cNvSpPr>
                <a:spLocks noChangeShapeType="1"/>
              </p:cNvSpPr>
              <p:nvPr/>
            </p:nvSpPr>
            <p:spPr bwMode="auto">
              <a:xfrm flipH="1">
                <a:off x="6248400" y="3200683"/>
                <a:ext cx="381000" cy="76200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40"/>
              <p:cNvSpPr>
                <a:spLocks noChangeShapeType="1"/>
              </p:cNvSpPr>
              <p:nvPr/>
            </p:nvSpPr>
            <p:spPr bwMode="auto">
              <a:xfrm flipH="1" flipV="1">
                <a:off x="4343400" y="3276600"/>
                <a:ext cx="1524000" cy="9906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41"/>
              <p:cNvSpPr>
                <a:spLocks noChangeShapeType="1"/>
              </p:cNvSpPr>
              <p:nvPr/>
            </p:nvSpPr>
            <p:spPr bwMode="auto">
              <a:xfrm flipH="1">
                <a:off x="7086600" y="2971800"/>
                <a:ext cx="1600200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Text Box 16"/>
              <p:cNvSpPr txBox="1">
                <a:spLocks noChangeArrowheads="1"/>
              </p:cNvSpPr>
              <p:nvPr/>
            </p:nvSpPr>
            <p:spPr bwMode="auto">
              <a:xfrm>
                <a:off x="7530019" y="363686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96" name="Text Box 16"/>
              <p:cNvSpPr txBox="1">
                <a:spLocks noChangeArrowheads="1"/>
              </p:cNvSpPr>
              <p:nvPr/>
            </p:nvSpPr>
            <p:spPr bwMode="auto">
              <a:xfrm>
                <a:off x="4962507" y="3120541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97" name="Text Box 16"/>
              <p:cNvSpPr txBox="1">
                <a:spLocks noChangeArrowheads="1"/>
              </p:cNvSpPr>
              <p:nvPr/>
            </p:nvSpPr>
            <p:spPr bwMode="auto">
              <a:xfrm>
                <a:off x="7886700" y="2422187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TW" dirty="0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98" name="Text Box 15"/>
              <p:cNvSpPr txBox="1">
                <a:spLocks noChangeArrowheads="1"/>
              </p:cNvSpPr>
              <p:nvPr/>
            </p:nvSpPr>
            <p:spPr bwMode="auto">
              <a:xfrm>
                <a:off x="5257800" y="2895883"/>
                <a:ext cx="536575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>
                      <a:solidFill>
                        <a:srgbClr val="66FF33"/>
                      </a:solidFill>
                    </a:ln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2</a:t>
                </a:r>
                <a:endParaRPr lang="en-US" altLang="zh-TW" dirty="0">
                  <a:ln w="0">
                    <a:solidFill>
                      <a:srgbClr val="66FF33"/>
                    </a:solidFill>
                  </a:ln>
                  <a:solidFill>
                    <a:srgbClr val="009900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199" name="Line 33"/>
              <p:cNvSpPr>
                <a:spLocks noChangeShapeType="1"/>
              </p:cNvSpPr>
              <p:nvPr/>
            </p:nvSpPr>
            <p:spPr bwMode="auto">
              <a:xfrm flipV="1">
                <a:off x="6417080" y="3048338"/>
                <a:ext cx="2362200" cy="10668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" name="Text Box 12"/>
            <p:cNvSpPr txBox="1">
              <a:spLocks noChangeArrowheads="1"/>
            </p:cNvSpPr>
            <p:nvPr/>
          </p:nvSpPr>
          <p:spPr bwMode="auto">
            <a:xfrm>
              <a:off x="7441290" y="3124200"/>
              <a:ext cx="538163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dirty="0">
                  <a:ln>
                    <a:solidFill>
                      <a:srgbClr val="66FF33"/>
                    </a:solidFill>
                  </a:ln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90" y="950317"/>
            <a:ext cx="3631411" cy="2509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 autoUpdateAnimBg="0"/>
      <p:bldP spid="12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779131-DC7D-4710-8FBA-8D4B76578A62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698055"/>
            <a:ext cx="4294866" cy="296851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334000" y="1426090"/>
            <a:ext cx="5334000" cy="3519116"/>
            <a:chOff x="457200" y="1402742"/>
            <a:chExt cx="5334000" cy="3519116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1402742"/>
              <a:ext cx="5334000" cy="3519116"/>
              <a:chOff x="3810000" y="1205001"/>
              <a:chExt cx="5334000" cy="3519116"/>
            </a:xfrm>
          </p:grpSpPr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>
                <a:off x="4343400" y="3192821"/>
                <a:ext cx="2209800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3810000" y="1205001"/>
                <a:ext cx="5334000" cy="3519116"/>
                <a:chOff x="3962400" y="976684"/>
                <a:chExt cx="5334000" cy="3519116"/>
              </a:xfrm>
            </p:grpSpPr>
            <p:sp>
              <p:nvSpPr>
                <p:cNvPr id="4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255696" y="976684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3</a:t>
                  </a:r>
                </a:p>
              </p:txBody>
            </p:sp>
            <p:sp>
              <p:nvSpPr>
                <p:cNvPr id="4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246835" y="3255692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4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4873625" y="36576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4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305800" y="1828800"/>
                  <a:ext cx="538163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rgbClr val="66FF33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5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58000" y="1752600"/>
                  <a:ext cx="538163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5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092825" y="333206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76800" y="24384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TW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5800" y="18288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172200" y="18288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55" name="Oval 20"/>
                <p:cNvSpPr>
                  <a:spLocks noChangeArrowheads="1"/>
                </p:cNvSpPr>
                <p:nvPr/>
              </p:nvSpPr>
              <p:spPr bwMode="auto">
                <a:xfrm>
                  <a:off x="39624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s</a:t>
                  </a:r>
                </a:p>
              </p:txBody>
            </p:sp>
            <p:sp>
              <p:nvSpPr>
                <p:cNvPr id="56" name="Oval 21"/>
                <p:cNvSpPr>
                  <a:spLocks noChangeArrowheads="1"/>
                </p:cNvSpPr>
                <p:nvPr/>
              </p:nvSpPr>
              <p:spPr bwMode="auto">
                <a:xfrm>
                  <a:off x="5257800" y="1295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 dirty="0">
                      <a:solidFill>
                        <a:schemeClr val="tx1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57" name="Oval 22"/>
                <p:cNvSpPr>
                  <a:spLocks noChangeArrowheads="1"/>
                </p:cNvSpPr>
                <p:nvPr/>
              </p:nvSpPr>
              <p:spPr bwMode="auto">
                <a:xfrm>
                  <a:off x="65532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4</a:t>
                  </a:r>
                </a:p>
              </p:txBody>
            </p:sp>
            <p:sp>
              <p:nvSpPr>
                <p:cNvPr id="94" name="Oval 23"/>
                <p:cNvSpPr>
                  <a:spLocks noChangeArrowheads="1"/>
                </p:cNvSpPr>
                <p:nvPr/>
              </p:nvSpPr>
              <p:spPr bwMode="auto">
                <a:xfrm>
                  <a:off x="7467600" y="1295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5</a:t>
                  </a:r>
                </a:p>
              </p:txBody>
            </p:sp>
            <p:sp>
              <p:nvSpPr>
                <p:cNvPr id="95" name="Oval 24"/>
                <p:cNvSpPr>
                  <a:spLocks noChangeArrowheads="1"/>
                </p:cNvSpPr>
                <p:nvPr/>
              </p:nvSpPr>
              <p:spPr bwMode="auto">
                <a:xfrm>
                  <a:off x="5943600" y="3962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3</a:t>
                  </a:r>
                </a:p>
              </p:txBody>
            </p:sp>
            <p:sp>
              <p:nvSpPr>
                <p:cNvPr id="96" name="Oval 25"/>
                <p:cNvSpPr>
                  <a:spLocks noChangeArrowheads="1"/>
                </p:cNvSpPr>
                <p:nvPr/>
              </p:nvSpPr>
              <p:spPr bwMode="auto">
                <a:xfrm>
                  <a:off x="87630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t</a:t>
                  </a:r>
                </a:p>
              </p:txBody>
            </p:sp>
            <p:sp>
              <p:nvSpPr>
                <p:cNvPr id="9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67200" y="1600200"/>
                  <a:ext cx="990600" cy="114300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5791200" y="1676400"/>
                  <a:ext cx="990600" cy="10668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30"/>
                <p:cNvSpPr>
                  <a:spLocks noChangeShapeType="1"/>
                </p:cNvSpPr>
                <p:nvPr/>
              </p:nvSpPr>
              <p:spPr bwMode="auto">
                <a:xfrm>
                  <a:off x="5791200" y="1371600"/>
                  <a:ext cx="167640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6858000" y="1676400"/>
                  <a:ext cx="609600" cy="10668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458390" y="3184186"/>
                  <a:ext cx="2362200" cy="10668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34"/>
                <p:cNvSpPr>
                  <a:spLocks noChangeShapeType="1"/>
                </p:cNvSpPr>
                <p:nvPr/>
              </p:nvSpPr>
              <p:spPr bwMode="auto">
                <a:xfrm>
                  <a:off x="8001000" y="1752600"/>
                  <a:ext cx="838200" cy="99060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3" name="Line 36"/>
                <p:cNvSpPr>
                  <a:spLocks noChangeShapeType="1"/>
                </p:cNvSpPr>
                <p:nvPr/>
              </p:nvSpPr>
              <p:spPr bwMode="auto">
                <a:xfrm>
                  <a:off x="4427300" y="3166665"/>
                  <a:ext cx="1524000" cy="9906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6248400" y="3200683"/>
                  <a:ext cx="381000" cy="76200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4343400" y="3276600"/>
                  <a:ext cx="1524000" cy="9906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7086600" y="2971800"/>
                  <a:ext cx="1600200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530019" y="363686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962507" y="312054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>
                      <a:solidFill>
                        <a:schemeClr val="tx1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0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886700" y="2422187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TW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257800" y="2895883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1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417080" y="3048338"/>
                  <a:ext cx="2362200" cy="10668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" name="Text Box 12"/>
              <p:cNvSpPr txBox="1">
                <a:spLocks noChangeArrowheads="1"/>
              </p:cNvSpPr>
              <p:nvPr/>
            </p:nvSpPr>
            <p:spPr bwMode="auto">
              <a:xfrm>
                <a:off x="7441290" y="31242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2</a:t>
                </a:r>
              </a:p>
            </p:txBody>
          </p:sp>
        </p:grpSp>
        <p:sp>
          <p:nvSpPr>
            <p:cNvPr id="217" name="Line 30"/>
            <p:cNvSpPr>
              <a:spLocks noChangeShapeType="1"/>
            </p:cNvSpPr>
            <p:nvPr/>
          </p:nvSpPr>
          <p:spPr bwMode="auto">
            <a:xfrm>
              <a:off x="2286000" y="1950058"/>
              <a:ext cx="1676400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7"/>
            <p:cNvSpPr>
              <a:spLocks noChangeShapeType="1"/>
            </p:cNvSpPr>
            <p:nvPr/>
          </p:nvSpPr>
          <p:spPr bwMode="auto">
            <a:xfrm flipV="1">
              <a:off x="914400" y="2057400"/>
              <a:ext cx="990600" cy="11430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Text Box 19"/>
            <p:cNvSpPr txBox="1">
              <a:spLocks noChangeArrowheads="1"/>
            </p:cNvSpPr>
            <p:nvPr/>
          </p:nvSpPr>
          <p:spPr bwMode="auto">
            <a:xfrm>
              <a:off x="1447800" y="2407258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66FF33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220" name="Text Box 19"/>
            <p:cNvSpPr txBox="1">
              <a:spLocks noChangeArrowheads="1"/>
            </p:cNvSpPr>
            <p:nvPr/>
          </p:nvSpPr>
          <p:spPr bwMode="auto">
            <a:xfrm>
              <a:off x="2892425" y="19050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66FF33"/>
                  </a:solidFill>
                  <a:ea typeface="新細明體" pitchFamily="18" charset="-120"/>
                </a:rPr>
                <a:t>1</a:t>
              </a:r>
            </a:p>
          </p:txBody>
        </p:sp>
      </p:grpSp>
      <p:sp>
        <p:nvSpPr>
          <p:cNvPr id="221" name="Text Box 9"/>
          <p:cNvSpPr txBox="1">
            <a:spLocks noChangeArrowheads="1"/>
          </p:cNvSpPr>
          <p:nvPr/>
        </p:nvSpPr>
        <p:spPr bwMode="auto">
          <a:xfrm>
            <a:off x="1562101" y="4677705"/>
            <a:ext cx="4664429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Find any s-t path, for example,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(s,2,5,t) with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 min{3,4,1} = 1</a:t>
            </a:r>
          </a:p>
        </p:txBody>
      </p:sp>
      <p:sp>
        <p:nvSpPr>
          <p:cNvPr id="222" name="Text Box 10"/>
          <p:cNvSpPr txBox="1">
            <a:spLocks noChangeArrowheads="1"/>
          </p:cNvSpPr>
          <p:nvPr/>
        </p:nvSpPr>
        <p:spPr bwMode="auto">
          <a:xfrm>
            <a:off x="6819900" y="5105400"/>
            <a:ext cx="3429000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Send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D=1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unit of flow in the path.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Update residual capacities.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utoUpdateAnimBg="0"/>
      <p:bldP spid="222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779131-DC7D-4710-8FBA-8D4B76578A62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Ford-Fulkerson Max Flow (Iteration 5)</a:t>
            </a:r>
          </a:p>
        </p:txBody>
      </p:sp>
      <p:sp>
        <p:nvSpPr>
          <p:cNvPr id="221" name="Text Box 9"/>
          <p:cNvSpPr txBox="1">
            <a:spLocks noChangeArrowheads="1"/>
          </p:cNvSpPr>
          <p:nvPr/>
        </p:nvSpPr>
        <p:spPr bwMode="auto">
          <a:xfrm>
            <a:off x="1562101" y="4677706"/>
            <a:ext cx="4664429" cy="10156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Find any s-t path, for example,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(s,3,t) with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 min{2,1} = 1</a:t>
            </a:r>
          </a:p>
        </p:txBody>
      </p:sp>
      <p:sp>
        <p:nvSpPr>
          <p:cNvPr id="222" name="Text Box 10"/>
          <p:cNvSpPr txBox="1">
            <a:spLocks noChangeArrowheads="1"/>
          </p:cNvSpPr>
          <p:nvPr/>
        </p:nvSpPr>
        <p:spPr bwMode="auto">
          <a:xfrm>
            <a:off x="6819900" y="5105400"/>
            <a:ext cx="3429000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Send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itchFamily="18" charset="-120"/>
              </a:rPr>
              <a:t>D=1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unit of flow in the path.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Update residual capacities.   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410200" y="1357684"/>
            <a:ext cx="5334000" cy="3519116"/>
            <a:chOff x="457200" y="1402742"/>
            <a:chExt cx="5334000" cy="3519116"/>
          </a:xfrm>
        </p:grpSpPr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914400" y="2088542"/>
              <a:ext cx="990600" cy="11430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457200" y="1402742"/>
              <a:ext cx="5334000" cy="3519116"/>
              <a:chOff x="3810000" y="1205001"/>
              <a:chExt cx="5334000" cy="3519116"/>
            </a:xfrm>
          </p:grpSpPr>
          <p:sp>
            <p:nvSpPr>
              <p:cNvPr id="121" name="Line 28"/>
              <p:cNvSpPr>
                <a:spLocks noChangeShapeType="1"/>
              </p:cNvSpPr>
              <p:nvPr/>
            </p:nvSpPr>
            <p:spPr bwMode="auto">
              <a:xfrm>
                <a:off x="4343400" y="3192821"/>
                <a:ext cx="2209800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3810000" y="1205001"/>
                <a:ext cx="5334000" cy="3519116"/>
                <a:chOff x="3962400" y="976684"/>
                <a:chExt cx="5334000" cy="3519116"/>
              </a:xfrm>
            </p:grpSpPr>
            <p:sp>
              <p:nvSpPr>
                <p:cNvPr id="12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255696" y="976684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3</a:t>
                  </a:r>
                </a:p>
              </p:txBody>
            </p:sp>
            <p:sp>
              <p:nvSpPr>
                <p:cNvPr id="12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246835" y="3255692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rgbClr val="66FF33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2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4873625" y="36576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rgbClr val="66FF33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2</a:t>
                  </a:r>
                  <a:endPara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endParaRPr>
                </a:p>
              </p:txBody>
            </p:sp>
            <p:sp>
              <p:nvSpPr>
                <p:cNvPr id="1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305800" y="1828800"/>
                  <a:ext cx="538163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58000" y="1752600"/>
                  <a:ext cx="538163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2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092825" y="333206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3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76800" y="24384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TW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3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5800" y="18288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172200" y="1828800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33" name="Oval 20"/>
                <p:cNvSpPr>
                  <a:spLocks noChangeArrowheads="1"/>
                </p:cNvSpPr>
                <p:nvPr/>
              </p:nvSpPr>
              <p:spPr bwMode="auto">
                <a:xfrm>
                  <a:off x="39624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s</a:t>
                  </a:r>
                </a:p>
              </p:txBody>
            </p:sp>
            <p:sp>
              <p:nvSpPr>
                <p:cNvPr id="134" name="Oval 21"/>
                <p:cNvSpPr>
                  <a:spLocks noChangeArrowheads="1"/>
                </p:cNvSpPr>
                <p:nvPr/>
              </p:nvSpPr>
              <p:spPr bwMode="auto">
                <a:xfrm>
                  <a:off x="5257800" y="1295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 dirty="0">
                      <a:solidFill>
                        <a:schemeClr val="tx1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35" name="Oval 22"/>
                <p:cNvSpPr>
                  <a:spLocks noChangeArrowheads="1"/>
                </p:cNvSpPr>
                <p:nvPr/>
              </p:nvSpPr>
              <p:spPr bwMode="auto">
                <a:xfrm>
                  <a:off x="65532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4</a:t>
                  </a:r>
                </a:p>
              </p:txBody>
            </p:sp>
            <p:sp>
              <p:nvSpPr>
                <p:cNvPr id="136" name="Oval 23"/>
                <p:cNvSpPr>
                  <a:spLocks noChangeArrowheads="1"/>
                </p:cNvSpPr>
                <p:nvPr/>
              </p:nvSpPr>
              <p:spPr bwMode="auto">
                <a:xfrm>
                  <a:off x="7467600" y="1295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5</a:t>
                  </a:r>
                </a:p>
              </p:txBody>
            </p:sp>
            <p:sp>
              <p:nvSpPr>
                <p:cNvPr id="137" name="Oval 24"/>
                <p:cNvSpPr>
                  <a:spLocks noChangeArrowheads="1"/>
                </p:cNvSpPr>
                <p:nvPr/>
              </p:nvSpPr>
              <p:spPr bwMode="auto">
                <a:xfrm>
                  <a:off x="5943600" y="39624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3</a:t>
                  </a:r>
                </a:p>
              </p:txBody>
            </p:sp>
            <p:sp>
              <p:nvSpPr>
                <p:cNvPr id="138" name="Oval 25"/>
                <p:cNvSpPr>
                  <a:spLocks noChangeArrowheads="1"/>
                </p:cNvSpPr>
                <p:nvPr/>
              </p:nvSpPr>
              <p:spPr bwMode="auto">
                <a:xfrm>
                  <a:off x="8763000" y="2743200"/>
                  <a:ext cx="533400" cy="5334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800">
                      <a:solidFill>
                        <a:schemeClr val="tx1"/>
                      </a:solidFill>
                      <a:ea typeface="新細明體" pitchFamily="18" charset="-120"/>
                    </a:rPr>
                    <a:t>t</a:t>
                  </a:r>
                </a:p>
              </p:txBody>
            </p:sp>
            <p:sp>
              <p:nvSpPr>
                <p:cNvPr id="13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67200" y="1600200"/>
                  <a:ext cx="990600" cy="11430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5791200" y="1676400"/>
                  <a:ext cx="990600" cy="10668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30"/>
                <p:cNvSpPr>
                  <a:spLocks noChangeShapeType="1"/>
                </p:cNvSpPr>
                <p:nvPr/>
              </p:nvSpPr>
              <p:spPr bwMode="auto">
                <a:xfrm>
                  <a:off x="5791200" y="1433884"/>
                  <a:ext cx="1676400" cy="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6858000" y="1676400"/>
                  <a:ext cx="609600" cy="10668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Line 34"/>
                <p:cNvSpPr>
                  <a:spLocks noChangeShapeType="1"/>
                </p:cNvSpPr>
                <p:nvPr/>
              </p:nvSpPr>
              <p:spPr bwMode="auto">
                <a:xfrm>
                  <a:off x="8001000" y="1752600"/>
                  <a:ext cx="838200" cy="99060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5" name="Line 36"/>
                <p:cNvSpPr>
                  <a:spLocks noChangeShapeType="1"/>
                </p:cNvSpPr>
                <p:nvPr/>
              </p:nvSpPr>
              <p:spPr bwMode="auto">
                <a:xfrm>
                  <a:off x="4427300" y="3166665"/>
                  <a:ext cx="1524000" cy="99060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6248400" y="3200683"/>
                  <a:ext cx="381000" cy="76200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4343400" y="3276600"/>
                  <a:ext cx="1524000" cy="99060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7086600" y="2971800"/>
                  <a:ext cx="1600200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530019" y="363686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TW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5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962507" y="3120541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dirty="0">
                      <a:solidFill>
                        <a:schemeClr val="tx1"/>
                      </a:solidFill>
                      <a:ea typeface="新細明體" pitchFamily="18" charset="-120"/>
                    </a:rPr>
                    <a:t>1</a:t>
                  </a:r>
                </a:p>
              </p:txBody>
            </p:sp>
            <p:sp>
              <p:nvSpPr>
                <p:cNvPr id="15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886700" y="2422187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TW" dirty="0">
                    <a:solidFill>
                      <a:schemeClr val="tx1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257800" y="2895883"/>
                  <a:ext cx="5365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FF33"/>
                    </a:buClr>
                    <a:buSzPct val="80000"/>
                    <a:buFont typeface="Wingdings" panose="05000000000000000000" pitchFamily="2" charset="2"/>
                    <a:defRPr sz="24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CC"/>
                    </a:buClr>
                    <a:buSzPct val="80000"/>
                    <a:buFont typeface="Wingdings" panose="05000000000000000000" pitchFamily="2" charset="2"/>
                    <a:defRPr sz="2000" b="1">
                      <a:solidFill>
                        <a:schemeClr val="bg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b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5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477000" y="3200400"/>
                  <a:ext cx="2362200" cy="106680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" name="Text Box 12"/>
              <p:cNvSpPr txBox="1">
                <a:spLocks noChangeArrowheads="1"/>
              </p:cNvSpPr>
              <p:nvPr/>
            </p:nvSpPr>
            <p:spPr bwMode="auto">
              <a:xfrm>
                <a:off x="7441290" y="3124200"/>
                <a:ext cx="538163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FF33"/>
                  </a:buClr>
                  <a:buSzPct val="80000"/>
                  <a:buFont typeface="Wingdings" panose="05000000000000000000" pitchFamily="2" charset="2"/>
                  <a:defRPr sz="24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CC"/>
                  </a:buClr>
                  <a:buSzPct val="80000"/>
                  <a:buFont typeface="Wingdings" panose="05000000000000000000" pitchFamily="2" charset="2"/>
                  <a:defRPr sz="2000" b="1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新細明體" pitchFamily="18" charset="-120"/>
                  </a:rPr>
                  <a:t>2</a:t>
                </a:r>
              </a:p>
            </p:txBody>
          </p:sp>
        </p:grpSp>
        <p:sp>
          <p:nvSpPr>
            <p:cNvPr id="118" name="Line 30"/>
            <p:cNvSpPr>
              <a:spLocks noChangeShapeType="1"/>
            </p:cNvSpPr>
            <p:nvPr/>
          </p:nvSpPr>
          <p:spPr bwMode="auto">
            <a:xfrm>
              <a:off x="2286000" y="1950058"/>
              <a:ext cx="1676400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19"/>
            <p:cNvSpPr txBox="1">
              <a:spLocks noChangeArrowheads="1"/>
            </p:cNvSpPr>
            <p:nvPr/>
          </p:nvSpPr>
          <p:spPr bwMode="auto">
            <a:xfrm>
              <a:off x="1447800" y="2407258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新細明體" pitchFamily="18" charset="-120"/>
                </a:rPr>
                <a:t>1</a:t>
              </a:r>
            </a:p>
          </p:txBody>
        </p:sp>
        <p:sp>
          <p:nvSpPr>
            <p:cNvPr id="120" name="Text Box 19"/>
            <p:cNvSpPr txBox="1">
              <a:spLocks noChangeArrowheads="1"/>
            </p:cNvSpPr>
            <p:nvPr/>
          </p:nvSpPr>
          <p:spPr bwMode="auto">
            <a:xfrm>
              <a:off x="2892425" y="1905000"/>
              <a:ext cx="536575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CC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新細明體" pitchFamily="18" charset="-120"/>
                </a:rPr>
                <a:t>1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63" y="587977"/>
            <a:ext cx="4215370" cy="29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utoUpdateAnimBg="0"/>
      <p:bldP spid="22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C8259-3195-478B-A540-A409BACC0EAD}" type="slidenum">
              <a:rPr lang="zh-TW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TW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Ford-Fulkerson Max Flow</a:t>
            </a:r>
          </a:p>
        </p:txBody>
      </p:sp>
      <p:sp>
        <p:nvSpPr>
          <p:cNvPr id="190517" name="Text Box 53"/>
          <p:cNvSpPr txBox="1">
            <a:spLocks noChangeArrowheads="1"/>
          </p:cNvSpPr>
          <p:nvPr/>
        </p:nvSpPr>
        <p:spPr bwMode="auto">
          <a:xfrm>
            <a:off x="1542700" y="4310896"/>
            <a:ext cx="5162901" cy="178510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CC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There is no s-t path in the residual network. Algorithm stops.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The flow is the difference between the original network and the residual network. Is it the max flow?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66" y="1041756"/>
            <a:ext cx="4030834" cy="2772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33" y="721842"/>
            <a:ext cx="4468835" cy="30922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705601" y="3783203"/>
            <a:ext cx="3827715" cy="2846198"/>
            <a:chOff x="4620535" y="3584863"/>
            <a:chExt cx="4218665" cy="29683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0535" y="3584863"/>
              <a:ext cx="4218665" cy="296833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6248400" y="5562600"/>
              <a:ext cx="228600" cy="3048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86001" y="3729336"/>
            <a:ext cx="24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network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5562601" y="3043536"/>
            <a:ext cx="24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network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9067801" y="5786736"/>
            <a:ext cx="24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17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D2E4C617-5210-4F25-841A-B6C08509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1D8-B49C-4444-9ED1-04F34E1E3A66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8B658E87-C0F5-4FB7-8DE8-16DB99537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Ford-Fulkerson Max Flow</a:t>
            </a:r>
          </a:p>
        </p:txBody>
      </p:sp>
      <p:grpSp>
        <p:nvGrpSpPr>
          <p:cNvPr id="192515" name="Group 3">
            <a:extLst>
              <a:ext uri="{FF2B5EF4-FFF2-40B4-BE49-F238E27FC236}">
                <a16:creationId xmlns:a16="http://schemas.microsoft.com/office/drawing/2014/main" id="{F004D00E-3692-464F-AFAC-60EA103B455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990600"/>
            <a:ext cx="5334000" cy="3505200"/>
            <a:chOff x="1728" y="624"/>
            <a:chExt cx="3360" cy="2208"/>
          </a:xfrm>
        </p:grpSpPr>
        <p:sp>
          <p:nvSpPr>
            <p:cNvPr id="192516" name="Text Box 4">
              <a:extLst>
                <a:ext uri="{FF2B5EF4-FFF2-40B4-BE49-F238E27FC236}">
                  <a16:creationId xmlns:a16="http://schemas.microsoft.com/office/drawing/2014/main" id="{C83C4451-6552-4E2B-B89B-986556128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" y="624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92517" name="Group 5">
              <a:extLst>
                <a:ext uri="{FF2B5EF4-FFF2-40B4-BE49-F238E27FC236}">
                  <a16:creationId xmlns:a16="http://schemas.microsoft.com/office/drawing/2014/main" id="{F0371FB6-A9C3-4FBB-ABF0-B15D99134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816"/>
              <a:ext cx="3360" cy="2016"/>
              <a:chOff x="1728" y="816"/>
              <a:chExt cx="3360" cy="2016"/>
            </a:xfrm>
          </p:grpSpPr>
          <p:sp>
            <p:nvSpPr>
              <p:cNvPr id="192518" name="Text Box 6">
                <a:extLst>
                  <a:ext uri="{FF2B5EF4-FFF2-40B4-BE49-F238E27FC236}">
                    <a16:creationId xmlns:a16="http://schemas.microsoft.com/office/drawing/2014/main" id="{93C92888-3F59-4D92-AFB8-2AE1F3F87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152"/>
                <a:ext cx="3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2519" name="Text Box 7">
                <a:extLst>
                  <a:ext uri="{FF2B5EF4-FFF2-40B4-BE49-F238E27FC236}">
                    <a16:creationId xmlns:a16="http://schemas.microsoft.com/office/drawing/2014/main" id="{FA94629D-2C15-45FD-AD19-E142A52D0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5" y="1536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520" name="Text Box 8">
                <a:extLst>
                  <a:ext uri="{FF2B5EF4-FFF2-40B4-BE49-F238E27FC236}">
                    <a16:creationId xmlns:a16="http://schemas.microsoft.com/office/drawing/2014/main" id="{5AD7FD20-F14F-4244-8A79-70DD0419C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968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521" name="Text Box 9">
                <a:extLst>
                  <a:ext uri="{FF2B5EF4-FFF2-40B4-BE49-F238E27FC236}">
                    <a16:creationId xmlns:a16="http://schemas.microsoft.com/office/drawing/2014/main" id="{808C5C45-4176-4FFE-B68E-DE83891AFF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536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522" name="Text Box 10">
                <a:extLst>
                  <a:ext uri="{FF2B5EF4-FFF2-40B4-BE49-F238E27FC236}">
                    <a16:creationId xmlns:a16="http://schemas.microsoft.com/office/drawing/2014/main" id="{2C15379E-97E6-4CE1-B23E-E194AA120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152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2523" name="Text Box 11">
                <a:extLst>
                  <a:ext uri="{FF2B5EF4-FFF2-40B4-BE49-F238E27FC236}">
                    <a16:creationId xmlns:a16="http://schemas.microsoft.com/office/drawing/2014/main" id="{ED57365F-8643-4BFD-8E2A-33158630C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8" y="1958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524" name="Oval 12">
                <a:extLst>
                  <a:ext uri="{FF2B5EF4-FFF2-40B4-BE49-F238E27FC236}">
                    <a16:creationId xmlns:a16="http://schemas.microsoft.com/office/drawing/2014/main" id="{F24F0A37-0DDE-438B-945F-96565022C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92525" name="Oval 13">
                <a:extLst>
                  <a:ext uri="{FF2B5EF4-FFF2-40B4-BE49-F238E27FC236}">
                    <a16:creationId xmlns:a16="http://schemas.microsoft.com/office/drawing/2014/main" id="{415ABAF8-4E63-4DD2-975D-792085ACD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816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526" name="Oval 14">
                <a:extLst>
                  <a:ext uri="{FF2B5EF4-FFF2-40B4-BE49-F238E27FC236}">
                    <a16:creationId xmlns:a16="http://schemas.microsoft.com/office/drawing/2014/main" id="{9F54C088-5376-4545-BC89-3ECBD5918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2527" name="Oval 15">
                <a:extLst>
                  <a:ext uri="{FF2B5EF4-FFF2-40B4-BE49-F238E27FC236}">
                    <a16:creationId xmlns:a16="http://schemas.microsoft.com/office/drawing/2014/main" id="{8092926D-F665-4752-AA05-FCBEC019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816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2528" name="Oval 16">
                <a:extLst>
                  <a:ext uri="{FF2B5EF4-FFF2-40B4-BE49-F238E27FC236}">
                    <a16:creationId xmlns:a16="http://schemas.microsoft.com/office/drawing/2014/main" id="{BA8DABD6-4356-405D-8CB9-DBDD21A4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2529" name="Oval 17">
                <a:extLst>
                  <a:ext uri="{FF2B5EF4-FFF2-40B4-BE49-F238E27FC236}">
                    <a16:creationId xmlns:a16="http://schemas.microsoft.com/office/drawing/2014/main" id="{8785FF89-C8A4-47FB-A49D-6DF9EE839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336" cy="336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8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92530" name="Line 18">
                <a:extLst>
                  <a:ext uri="{FF2B5EF4-FFF2-40B4-BE49-F238E27FC236}">
                    <a16:creationId xmlns:a16="http://schemas.microsoft.com/office/drawing/2014/main" id="{79109AC0-1266-43B1-AB8F-2EDEB7723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96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1" name="Line 19">
                <a:extLst>
                  <a:ext uri="{FF2B5EF4-FFF2-40B4-BE49-F238E27FC236}">
                    <a16:creationId xmlns:a16="http://schemas.microsoft.com/office/drawing/2014/main" id="{E03DDD57-0EDE-4E5E-B135-C1120961A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1008"/>
                <a:ext cx="624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2" name="Line 20">
                <a:extLst>
                  <a:ext uri="{FF2B5EF4-FFF2-40B4-BE49-F238E27FC236}">
                    <a16:creationId xmlns:a16="http://schemas.microsoft.com/office/drawing/2014/main" id="{EBD3020C-B391-4B00-AE7D-82AA0CFE6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776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3" name="Line 21">
                <a:extLst>
                  <a:ext uri="{FF2B5EF4-FFF2-40B4-BE49-F238E27FC236}">
                    <a16:creationId xmlns:a16="http://schemas.microsoft.com/office/drawing/2014/main" id="{7239D46C-27BD-48EE-BAA1-493DFE54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86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4" name="Line 22">
                <a:extLst>
                  <a:ext uri="{FF2B5EF4-FFF2-40B4-BE49-F238E27FC236}">
                    <a16:creationId xmlns:a16="http://schemas.microsoft.com/office/drawing/2014/main" id="{D2238BDB-BDB9-4126-A2D1-65D3B3352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77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5" name="Line 23">
                <a:extLst>
                  <a:ext uri="{FF2B5EF4-FFF2-40B4-BE49-F238E27FC236}">
                    <a16:creationId xmlns:a16="http://schemas.microsoft.com/office/drawing/2014/main" id="{334C10FD-4A02-4392-9E28-6C6688DFF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1920"/>
                <a:ext cx="1488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536" name="Line 24">
                <a:extLst>
                  <a:ext uri="{FF2B5EF4-FFF2-40B4-BE49-F238E27FC236}">
                    <a16:creationId xmlns:a16="http://schemas.microsoft.com/office/drawing/2014/main" id="{F6BDF447-FCF4-44E2-94ED-A910B94E2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104"/>
                <a:ext cx="528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HK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92537" name="Text Box 25">
            <a:extLst>
              <a:ext uri="{FF2B5EF4-FFF2-40B4-BE49-F238E27FC236}">
                <a16:creationId xmlns:a16="http://schemas.microsoft.com/office/drawing/2014/main" id="{3482FD8E-AE62-4A7A-BC99-D9075A21D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724400"/>
            <a:ext cx="4495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Here is the optimal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7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id="{D3586505-0B1A-4072-BDF2-6063E93D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DD0F-E07C-479C-9AF9-1F0437D1BDF9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523E765E-CCA0-4E11-A3D0-4534976F0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How do we know when a flow is optimal?</a:t>
            </a:r>
          </a:p>
        </p:txBody>
      </p:sp>
      <p:grpSp>
        <p:nvGrpSpPr>
          <p:cNvPr id="193539" name="Group 3">
            <a:extLst>
              <a:ext uri="{FF2B5EF4-FFF2-40B4-BE49-F238E27FC236}">
                <a16:creationId xmlns:a16="http://schemas.microsoft.com/office/drawing/2014/main" id="{96FC0A1F-786A-4D83-912F-74AF33029989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1250951"/>
            <a:ext cx="3884613" cy="1801813"/>
            <a:chOff x="1412" y="788"/>
            <a:chExt cx="2447" cy="1135"/>
          </a:xfrm>
        </p:grpSpPr>
        <p:sp>
          <p:nvSpPr>
            <p:cNvPr id="193540" name="Oval 4">
              <a:extLst>
                <a:ext uri="{FF2B5EF4-FFF2-40B4-BE49-F238E27FC236}">
                  <a16:creationId xmlns:a16="http://schemas.microsoft.com/office/drawing/2014/main" id="{DC1C5E01-7D7E-411F-9135-4C8262A8E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1233"/>
              <a:ext cx="250" cy="23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41" name="Rectangle 5">
              <a:extLst>
                <a:ext uri="{FF2B5EF4-FFF2-40B4-BE49-F238E27FC236}">
                  <a16:creationId xmlns:a16="http://schemas.microsoft.com/office/drawing/2014/main" id="{DCC8E06F-83AC-40F4-A3EE-E1524373E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245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42" name="Oval 6">
              <a:extLst>
                <a:ext uri="{FF2B5EF4-FFF2-40B4-BE49-F238E27FC236}">
                  <a16:creationId xmlns:a16="http://schemas.microsoft.com/office/drawing/2014/main" id="{2248BB39-CBE7-4E8F-A844-568D08B24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788"/>
              <a:ext cx="257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43" name="Rectangle 7">
              <a:extLst>
                <a:ext uri="{FF2B5EF4-FFF2-40B4-BE49-F238E27FC236}">
                  <a16:creationId xmlns:a16="http://schemas.microsoft.com/office/drawing/2014/main" id="{D5C5A626-44B7-4D01-A550-E79A503F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823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44" name="Oval 8">
              <a:extLst>
                <a:ext uri="{FF2B5EF4-FFF2-40B4-BE49-F238E27FC236}">
                  <a16:creationId xmlns:a16="http://schemas.microsoft.com/office/drawing/2014/main" id="{A7CE4FA8-C995-41F0-ABAC-66BEAEE2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671"/>
              <a:ext cx="258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45" name="Rectangle 9">
              <a:extLst>
                <a:ext uri="{FF2B5EF4-FFF2-40B4-BE49-F238E27FC236}">
                  <a16:creationId xmlns:a16="http://schemas.microsoft.com/office/drawing/2014/main" id="{97DE5A35-6FA7-44BF-A467-206C8C2B5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69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46" name="Oval 10">
              <a:extLst>
                <a:ext uri="{FF2B5EF4-FFF2-40B4-BE49-F238E27FC236}">
                  <a16:creationId xmlns:a16="http://schemas.microsoft.com/office/drawing/2014/main" id="{BA97B48D-E4E8-4E51-8A9E-C4C68D24C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1241"/>
              <a:ext cx="250" cy="23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47" name="Rectangle 11">
              <a:extLst>
                <a:ext uri="{FF2B5EF4-FFF2-40B4-BE49-F238E27FC236}">
                  <a16:creationId xmlns:a16="http://schemas.microsoft.com/office/drawing/2014/main" id="{558B5483-9C0E-4373-9847-D8F9ED2D1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126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48" name="Freeform 12">
              <a:extLst>
                <a:ext uri="{FF2B5EF4-FFF2-40B4-BE49-F238E27FC236}">
                  <a16:creationId xmlns:a16="http://schemas.microsoft.com/office/drawing/2014/main" id="{FAAA39B6-E0B6-42EE-8037-6CCE570C5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932"/>
              <a:ext cx="110" cy="70"/>
            </a:xfrm>
            <a:custGeom>
              <a:avLst/>
              <a:gdLst>
                <a:gd name="T0" fmla="*/ 110 w 110"/>
                <a:gd name="T1" fmla="*/ 0 h 70"/>
                <a:gd name="T2" fmla="*/ 16 w 110"/>
                <a:gd name="T3" fmla="*/ 70 h 70"/>
                <a:gd name="T4" fmla="*/ 8 w 110"/>
                <a:gd name="T5" fmla="*/ 39 h 70"/>
                <a:gd name="T6" fmla="*/ 0 w 110"/>
                <a:gd name="T7" fmla="*/ 16 h 70"/>
                <a:gd name="T8" fmla="*/ 110 w 11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110" y="0"/>
                  </a:moveTo>
                  <a:lnTo>
                    <a:pt x="16" y="70"/>
                  </a:lnTo>
                  <a:lnTo>
                    <a:pt x="8" y="39"/>
                  </a:lnTo>
                  <a:lnTo>
                    <a:pt x="0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49" name="Line 13">
              <a:extLst>
                <a:ext uri="{FF2B5EF4-FFF2-40B4-BE49-F238E27FC236}">
                  <a16:creationId xmlns:a16="http://schemas.microsoft.com/office/drawing/2014/main" id="{04B3DD92-98AE-4E02-8C1A-7E6366F8E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4" y="971"/>
              <a:ext cx="798" cy="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0" name="Freeform 14">
              <a:extLst>
                <a:ext uri="{FF2B5EF4-FFF2-40B4-BE49-F238E27FC236}">
                  <a16:creationId xmlns:a16="http://schemas.microsoft.com/office/drawing/2014/main" id="{196F5586-D20A-408E-A9C5-FC08C88ED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706"/>
              <a:ext cx="109" cy="62"/>
            </a:xfrm>
            <a:custGeom>
              <a:avLst/>
              <a:gdLst>
                <a:gd name="T0" fmla="*/ 109 w 109"/>
                <a:gd name="T1" fmla="*/ 62 h 62"/>
                <a:gd name="T2" fmla="*/ 0 w 109"/>
                <a:gd name="T3" fmla="*/ 47 h 62"/>
                <a:gd name="T4" fmla="*/ 8 w 109"/>
                <a:gd name="T5" fmla="*/ 23 h 62"/>
                <a:gd name="T6" fmla="*/ 23 w 109"/>
                <a:gd name="T7" fmla="*/ 0 h 62"/>
                <a:gd name="T8" fmla="*/ 109 w 109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109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3" y="0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1" name="Line 15">
              <a:extLst>
                <a:ext uri="{FF2B5EF4-FFF2-40B4-BE49-F238E27FC236}">
                  <a16:creationId xmlns:a16="http://schemas.microsoft.com/office/drawing/2014/main" id="{8B13D716-DCD3-4C83-9CE7-67C9983A8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1393"/>
              <a:ext cx="79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2" name="Freeform 16">
              <a:extLst>
                <a:ext uri="{FF2B5EF4-FFF2-40B4-BE49-F238E27FC236}">
                  <a16:creationId xmlns:a16="http://schemas.microsoft.com/office/drawing/2014/main" id="{3D17C4C6-342A-48EE-88F9-62B3696D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06"/>
              <a:ext cx="110" cy="62"/>
            </a:xfrm>
            <a:custGeom>
              <a:avLst/>
              <a:gdLst>
                <a:gd name="T0" fmla="*/ 110 w 110"/>
                <a:gd name="T1" fmla="*/ 62 h 62"/>
                <a:gd name="T2" fmla="*/ 0 w 110"/>
                <a:gd name="T3" fmla="*/ 47 h 62"/>
                <a:gd name="T4" fmla="*/ 8 w 110"/>
                <a:gd name="T5" fmla="*/ 23 h 62"/>
                <a:gd name="T6" fmla="*/ 24 w 110"/>
                <a:gd name="T7" fmla="*/ 0 h 62"/>
                <a:gd name="T8" fmla="*/ 110 w 11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2">
                  <a:moveTo>
                    <a:pt x="110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4" y="0"/>
                  </a:lnTo>
                  <a:lnTo>
                    <a:pt x="11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3" name="Line 17">
              <a:extLst>
                <a:ext uri="{FF2B5EF4-FFF2-40B4-BE49-F238E27FC236}">
                  <a16:creationId xmlns:a16="http://schemas.microsoft.com/office/drawing/2014/main" id="{3CB57C62-3193-4853-8CDD-8EF680B05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917"/>
              <a:ext cx="719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4" name="Freeform 18">
              <a:extLst>
                <a:ext uri="{FF2B5EF4-FFF2-40B4-BE49-F238E27FC236}">
                  <a16:creationId xmlns:a16="http://schemas.microsoft.com/office/drawing/2014/main" id="{1AAF2ECD-8BDE-4E0B-AA25-ED94F0F8A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1409"/>
              <a:ext cx="109" cy="70"/>
            </a:xfrm>
            <a:custGeom>
              <a:avLst/>
              <a:gdLst>
                <a:gd name="T0" fmla="*/ 109 w 109"/>
                <a:gd name="T1" fmla="*/ 0 h 70"/>
                <a:gd name="T2" fmla="*/ 23 w 109"/>
                <a:gd name="T3" fmla="*/ 70 h 70"/>
                <a:gd name="T4" fmla="*/ 8 w 109"/>
                <a:gd name="T5" fmla="*/ 47 h 70"/>
                <a:gd name="T6" fmla="*/ 0 w 109"/>
                <a:gd name="T7" fmla="*/ 23 h 70"/>
                <a:gd name="T8" fmla="*/ 109 w 109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70">
                  <a:moveTo>
                    <a:pt x="109" y="0"/>
                  </a:moveTo>
                  <a:lnTo>
                    <a:pt x="23" y="70"/>
                  </a:lnTo>
                  <a:lnTo>
                    <a:pt x="8" y="47"/>
                  </a:lnTo>
                  <a:lnTo>
                    <a:pt x="0" y="2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5" name="Line 19">
              <a:extLst>
                <a:ext uri="{FF2B5EF4-FFF2-40B4-BE49-F238E27FC236}">
                  <a16:creationId xmlns:a16="http://schemas.microsoft.com/office/drawing/2014/main" id="{084639C8-BD72-4C32-BFD5-8EFB285C6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7" y="1456"/>
              <a:ext cx="712" cy="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6" name="Freeform 20">
              <a:extLst>
                <a:ext uri="{FF2B5EF4-FFF2-40B4-BE49-F238E27FC236}">
                  <a16:creationId xmlns:a16="http://schemas.microsoft.com/office/drawing/2014/main" id="{7F086182-6509-4E2A-B358-63E1EB576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1526"/>
              <a:ext cx="55" cy="110"/>
            </a:xfrm>
            <a:custGeom>
              <a:avLst/>
              <a:gdLst>
                <a:gd name="T0" fmla="*/ 24 w 55"/>
                <a:gd name="T1" fmla="*/ 110 h 110"/>
                <a:gd name="T2" fmla="*/ 0 w 55"/>
                <a:gd name="T3" fmla="*/ 0 h 110"/>
                <a:gd name="T4" fmla="*/ 24 w 55"/>
                <a:gd name="T5" fmla="*/ 0 h 110"/>
                <a:gd name="T6" fmla="*/ 55 w 55"/>
                <a:gd name="T7" fmla="*/ 0 h 110"/>
                <a:gd name="T8" fmla="*/ 24 w 5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0">
                  <a:moveTo>
                    <a:pt x="24" y="11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5" y="0"/>
                  </a:lnTo>
                  <a:lnTo>
                    <a:pt x="2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7" name="Line 21">
              <a:extLst>
                <a:ext uri="{FF2B5EF4-FFF2-40B4-BE49-F238E27FC236}">
                  <a16:creationId xmlns:a16="http://schemas.microsoft.com/office/drawing/2014/main" id="{279ED3DE-9F57-4096-84B9-606B458D7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9" y="1026"/>
              <a:ext cx="1" cy="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58" name="Rectangle 22">
              <a:extLst>
                <a:ext uri="{FF2B5EF4-FFF2-40B4-BE49-F238E27FC236}">
                  <a16:creationId xmlns:a16="http://schemas.microsoft.com/office/drawing/2014/main" id="{E86EB17B-84A4-40AA-BEB1-A13174C87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91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59" name="Rectangle 23">
              <a:extLst>
                <a:ext uri="{FF2B5EF4-FFF2-40B4-BE49-F238E27FC236}">
                  <a16:creationId xmlns:a16="http://schemas.microsoft.com/office/drawing/2014/main" id="{0935C344-98F3-4C15-A679-90046CC0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947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0" name="Rectangle 24">
              <a:extLst>
                <a:ext uri="{FF2B5EF4-FFF2-40B4-BE49-F238E27FC236}">
                  <a16:creationId xmlns:a16="http://schemas.microsoft.com/office/drawing/2014/main" id="{CD6A2ACF-BDF3-47F9-B85C-3BC70D9B7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91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1" name="Rectangle 25">
              <a:extLst>
                <a:ext uri="{FF2B5EF4-FFF2-40B4-BE49-F238E27FC236}">
                  <a16:creationId xmlns:a16="http://schemas.microsoft.com/office/drawing/2014/main" id="{6C365EBC-E7CE-4C22-8692-12E5E895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838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2" name="Rectangle 26">
              <a:extLst>
                <a:ext uri="{FF2B5EF4-FFF2-40B4-BE49-F238E27FC236}">
                  <a16:creationId xmlns:a16="http://schemas.microsoft.com/office/drawing/2014/main" id="{89F1758E-2E2E-4C62-B128-155532029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83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3" name="Rectangle 27">
              <a:extLst>
                <a:ext uri="{FF2B5EF4-FFF2-40B4-BE49-F238E27FC236}">
                  <a16:creationId xmlns:a16="http://schemas.microsoft.com/office/drawing/2014/main" id="{7B85F8A2-6471-41A8-96B7-99993772D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182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4" name="Rectangle 28">
              <a:extLst>
                <a:ext uri="{FF2B5EF4-FFF2-40B4-BE49-F238E27FC236}">
                  <a16:creationId xmlns:a16="http://schemas.microsoft.com/office/drawing/2014/main" id="{00250A3B-D8AF-45FE-8A4C-694047BE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18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5" name="Rectangle 29">
              <a:extLst>
                <a:ext uri="{FF2B5EF4-FFF2-40B4-BE49-F238E27FC236}">
                  <a16:creationId xmlns:a16="http://schemas.microsoft.com/office/drawing/2014/main" id="{5E2FBADD-1670-4C49-BC46-F18A3FAFC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1612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6" name="Rectangle 30">
              <a:extLst>
                <a:ext uri="{FF2B5EF4-FFF2-40B4-BE49-F238E27FC236}">
                  <a16:creationId xmlns:a16="http://schemas.microsoft.com/office/drawing/2014/main" id="{2105C2BA-CF8F-4749-83F0-86853E4C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61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7" name="Rectangle 31">
              <a:extLst>
                <a:ext uri="{FF2B5EF4-FFF2-40B4-BE49-F238E27FC236}">
                  <a16:creationId xmlns:a16="http://schemas.microsoft.com/office/drawing/2014/main" id="{FAED14DC-9C57-48F7-B4A9-5116ADAF7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1573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68" name="Rectangle 32">
              <a:extLst>
                <a:ext uri="{FF2B5EF4-FFF2-40B4-BE49-F238E27FC236}">
                  <a16:creationId xmlns:a16="http://schemas.microsoft.com/office/drawing/2014/main" id="{A59835BF-B835-47C3-A7F1-13BE53AEA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1573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93569" name="Text Box 33">
            <a:extLst>
              <a:ext uri="{FF2B5EF4-FFF2-40B4-BE49-F238E27FC236}">
                <a16:creationId xmlns:a16="http://schemas.microsoft.com/office/drawing/2014/main" id="{570C86D6-F870-490F-86FA-B828550E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00401"/>
            <a:ext cx="6781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METHOD.  There is no augmenting path in the residual network. But, why?</a:t>
            </a:r>
          </a:p>
          <a:p>
            <a:pPr>
              <a:spcBef>
                <a:spcPct val="50000"/>
              </a:spcBef>
            </a:pPr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93570" name="Group 34">
            <a:extLst>
              <a:ext uri="{FF2B5EF4-FFF2-40B4-BE49-F238E27FC236}">
                <a16:creationId xmlns:a16="http://schemas.microsoft.com/office/drawing/2014/main" id="{1F8D23DF-1699-4C64-8454-49B4BF98253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46551"/>
            <a:ext cx="3975100" cy="1836738"/>
            <a:chOff x="816" y="2612"/>
            <a:chExt cx="2504" cy="1157"/>
          </a:xfrm>
        </p:grpSpPr>
        <p:sp>
          <p:nvSpPr>
            <p:cNvPr id="193571" name="Oval 35">
              <a:extLst>
                <a:ext uri="{FF2B5EF4-FFF2-40B4-BE49-F238E27FC236}">
                  <a16:creationId xmlns:a16="http://schemas.microsoft.com/office/drawing/2014/main" id="{8C965286-BF26-478C-8579-B9834B12C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68"/>
              <a:ext cx="256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72" name="Rectangle 36">
              <a:extLst>
                <a:ext uri="{FF2B5EF4-FFF2-40B4-BE49-F238E27FC236}">
                  <a16:creationId xmlns:a16="http://schemas.microsoft.com/office/drawing/2014/main" id="{F0F7AADF-FBB1-46DE-A764-F4E63655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3080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73" name="Oval 37">
              <a:extLst>
                <a:ext uri="{FF2B5EF4-FFF2-40B4-BE49-F238E27FC236}">
                  <a16:creationId xmlns:a16="http://schemas.microsoft.com/office/drawing/2014/main" id="{EB00FEFB-7779-4A0F-B76A-C820FC358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612"/>
              <a:ext cx="264" cy="24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74" name="Rectangle 38">
              <a:extLst>
                <a:ext uri="{FF2B5EF4-FFF2-40B4-BE49-F238E27FC236}">
                  <a16:creationId xmlns:a16="http://schemas.microsoft.com/office/drawing/2014/main" id="{7B43AE3A-FEA9-47A4-9944-0A0CAC36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64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75" name="Oval 39">
              <a:extLst>
                <a:ext uri="{FF2B5EF4-FFF2-40B4-BE49-F238E27FC236}">
                  <a16:creationId xmlns:a16="http://schemas.microsoft.com/office/drawing/2014/main" id="{C03A06B0-F503-4969-B745-FC4AC92F2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3516"/>
              <a:ext cx="264" cy="24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76" name="Rectangle 40">
              <a:extLst>
                <a:ext uri="{FF2B5EF4-FFF2-40B4-BE49-F238E27FC236}">
                  <a16:creationId xmlns:a16="http://schemas.microsoft.com/office/drawing/2014/main" id="{08F57EA3-BD06-48BF-B157-480B291F5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53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77" name="Oval 41">
              <a:extLst>
                <a:ext uri="{FF2B5EF4-FFF2-40B4-BE49-F238E27FC236}">
                  <a16:creationId xmlns:a16="http://schemas.microsoft.com/office/drawing/2014/main" id="{4CDD9060-39B3-4E5D-ACAF-79EFE5DF3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3076"/>
              <a:ext cx="256" cy="24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78" name="Rectangle 42">
              <a:extLst>
                <a:ext uri="{FF2B5EF4-FFF2-40B4-BE49-F238E27FC236}">
                  <a16:creationId xmlns:a16="http://schemas.microsoft.com/office/drawing/2014/main" id="{DFAAA1FD-298B-4907-ACE0-26DAA3808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09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79" name="Freeform 43">
              <a:extLst>
                <a:ext uri="{FF2B5EF4-FFF2-40B4-BE49-F238E27FC236}">
                  <a16:creationId xmlns:a16="http://schemas.microsoft.com/office/drawing/2014/main" id="{2CFA22AD-7626-4DA7-8105-AB65D3B2B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2728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16 w 112"/>
                <a:gd name="T3" fmla="*/ 72 h 72"/>
                <a:gd name="T4" fmla="*/ 8 w 112"/>
                <a:gd name="T5" fmla="*/ 40 h 72"/>
                <a:gd name="T6" fmla="*/ 0 w 112"/>
                <a:gd name="T7" fmla="*/ 16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16" y="72"/>
                  </a:lnTo>
                  <a:lnTo>
                    <a:pt x="8" y="40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0" name="Line 44">
              <a:extLst>
                <a:ext uri="{FF2B5EF4-FFF2-40B4-BE49-F238E27FC236}">
                  <a16:creationId xmlns:a16="http://schemas.microsoft.com/office/drawing/2014/main" id="{3DA7A7D5-02A6-4A2A-B3DC-32DC3EFE5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6" y="2768"/>
              <a:ext cx="816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1" name="Freeform 45">
              <a:extLst>
                <a:ext uri="{FF2B5EF4-FFF2-40B4-BE49-F238E27FC236}">
                  <a16:creationId xmlns:a16="http://schemas.microsoft.com/office/drawing/2014/main" id="{BFA6620D-287F-483E-AE6C-4B8DD7EBA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" y="3232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2" name="Line 46">
              <a:extLst>
                <a:ext uri="{FF2B5EF4-FFF2-40B4-BE49-F238E27FC236}">
                  <a16:creationId xmlns:a16="http://schemas.microsoft.com/office/drawing/2014/main" id="{178A89B9-CEBE-4404-8A32-82F33820B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2" y="3280"/>
              <a:ext cx="808" cy="3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3" name="Freeform 47">
              <a:extLst>
                <a:ext uri="{FF2B5EF4-FFF2-40B4-BE49-F238E27FC236}">
                  <a16:creationId xmlns:a16="http://schemas.microsoft.com/office/drawing/2014/main" id="{FEFC6FD6-54AE-4424-AE21-8FC376D7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744"/>
              <a:ext cx="112" cy="64"/>
            </a:xfrm>
            <a:custGeom>
              <a:avLst/>
              <a:gdLst>
                <a:gd name="T0" fmla="*/ 0 w 112"/>
                <a:gd name="T1" fmla="*/ 0 h 64"/>
                <a:gd name="T2" fmla="*/ 112 w 112"/>
                <a:gd name="T3" fmla="*/ 16 h 64"/>
                <a:gd name="T4" fmla="*/ 104 w 112"/>
                <a:gd name="T5" fmla="*/ 40 h 64"/>
                <a:gd name="T6" fmla="*/ 88 w 112"/>
                <a:gd name="T7" fmla="*/ 64 h 64"/>
                <a:gd name="T8" fmla="*/ 0 w 11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4">
                  <a:moveTo>
                    <a:pt x="0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4" name="Line 48">
              <a:extLst>
                <a:ext uri="{FF2B5EF4-FFF2-40B4-BE49-F238E27FC236}">
                  <a16:creationId xmlns:a16="http://schemas.microsoft.com/office/drawing/2014/main" id="{47FC3B41-B4B9-4B0E-AE3B-F26A81FE4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0" y="2792"/>
              <a:ext cx="736" cy="3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5" name="Freeform 49">
              <a:extLst>
                <a:ext uri="{FF2B5EF4-FFF2-40B4-BE49-F238E27FC236}">
                  <a16:creationId xmlns:a16="http://schemas.microsoft.com/office/drawing/2014/main" id="{3B588F9E-C130-46DF-836D-BC1D18F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3200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8 w 112"/>
                <a:gd name="T5" fmla="*/ 48 h 72"/>
                <a:gd name="T6" fmla="*/ 0 w 112"/>
                <a:gd name="T7" fmla="*/ 24 h 72"/>
                <a:gd name="T8" fmla="*/ 112 w 11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8" y="48"/>
                  </a:lnTo>
                  <a:lnTo>
                    <a:pt x="0" y="2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6" name="Line 50">
              <a:extLst>
                <a:ext uri="{FF2B5EF4-FFF2-40B4-BE49-F238E27FC236}">
                  <a16:creationId xmlns:a16="http://schemas.microsoft.com/office/drawing/2014/main" id="{0E38F3E3-EFCA-4FA3-BD76-FD576BBCA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3248"/>
              <a:ext cx="728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7" name="Freeform 51">
              <a:extLst>
                <a:ext uri="{FF2B5EF4-FFF2-40B4-BE49-F238E27FC236}">
                  <a16:creationId xmlns:a16="http://schemas.microsoft.com/office/drawing/2014/main" id="{FA7810E3-5AE0-44DA-BBC0-6A0D98272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" y="2856"/>
              <a:ext cx="56" cy="112"/>
            </a:xfrm>
            <a:custGeom>
              <a:avLst/>
              <a:gdLst>
                <a:gd name="T0" fmla="*/ 24 w 56"/>
                <a:gd name="T1" fmla="*/ 0 h 112"/>
                <a:gd name="T2" fmla="*/ 0 w 56"/>
                <a:gd name="T3" fmla="*/ 112 h 112"/>
                <a:gd name="T4" fmla="*/ 24 w 56"/>
                <a:gd name="T5" fmla="*/ 112 h 112"/>
                <a:gd name="T6" fmla="*/ 56 w 56"/>
                <a:gd name="T7" fmla="*/ 112 h 112"/>
                <a:gd name="T8" fmla="*/ 24 w 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2">
                  <a:moveTo>
                    <a:pt x="24" y="0"/>
                  </a:moveTo>
                  <a:lnTo>
                    <a:pt x="0" y="112"/>
                  </a:lnTo>
                  <a:lnTo>
                    <a:pt x="24" y="112"/>
                  </a:lnTo>
                  <a:lnTo>
                    <a:pt x="56" y="1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8" name="Line 52">
              <a:extLst>
                <a:ext uri="{FF2B5EF4-FFF2-40B4-BE49-F238E27FC236}">
                  <a16:creationId xmlns:a16="http://schemas.microsoft.com/office/drawing/2014/main" id="{D56E8595-0564-4B04-800E-7193E040D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0" y="2976"/>
              <a:ext cx="1" cy="5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89" name="Rectangle 53">
              <a:extLst>
                <a:ext uri="{FF2B5EF4-FFF2-40B4-BE49-F238E27FC236}">
                  <a16:creationId xmlns:a16="http://schemas.microsoft.com/office/drawing/2014/main" id="{982FF243-C4C9-4F24-9FE5-DE2525341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74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0" name="Rectangle 54">
              <a:extLst>
                <a:ext uri="{FF2B5EF4-FFF2-40B4-BE49-F238E27FC236}">
                  <a16:creationId xmlns:a16="http://schemas.microsoft.com/office/drawing/2014/main" id="{05A703BC-2D2A-4138-83D6-8608C380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66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1" name="Rectangle 55">
              <a:extLst>
                <a:ext uri="{FF2B5EF4-FFF2-40B4-BE49-F238E27FC236}">
                  <a16:creationId xmlns:a16="http://schemas.microsoft.com/office/drawing/2014/main" id="{055725F0-9342-4AAB-97D2-BE96BFABA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301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2" name="Rectangle 56">
              <a:extLst>
                <a:ext uri="{FF2B5EF4-FFF2-40B4-BE49-F238E27FC236}">
                  <a16:creationId xmlns:a16="http://schemas.microsoft.com/office/drawing/2014/main" id="{3A6C6306-0ABF-4330-A112-FC205588A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345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3" name="Rectangle 57">
              <a:extLst>
                <a:ext uri="{FF2B5EF4-FFF2-40B4-BE49-F238E27FC236}">
                  <a16:creationId xmlns:a16="http://schemas.microsoft.com/office/drawing/2014/main" id="{91FF8641-836D-4065-91BB-66CBBB50A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41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4" name="Freeform 58">
              <a:extLst>
                <a:ext uri="{FF2B5EF4-FFF2-40B4-BE49-F238E27FC236}">
                  <a16:creationId xmlns:a16="http://schemas.microsoft.com/office/drawing/2014/main" id="{31E4199C-0875-44DC-8CAD-A67D2C4D1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" y="3088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96 w 112"/>
                <a:gd name="T3" fmla="*/ 0 h 72"/>
                <a:gd name="T4" fmla="*/ 104 w 112"/>
                <a:gd name="T5" fmla="*/ 32 h 72"/>
                <a:gd name="T6" fmla="*/ 112 w 112"/>
                <a:gd name="T7" fmla="*/ 56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96" y="0"/>
                  </a:lnTo>
                  <a:lnTo>
                    <a:pt x="104" y="32"/>
                  </a:lnTo>
                  <a:lnTo>
                    <a:pt x="112" y="5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95" name="Line 59">
              <a:extLst>
                <a:ext uri="{FF2B5EF4-FFF2-40B4-BE49-F238E27FC236}">
                  <a16:creationId xmlns:a16="http://schemas.microsoft.com/office/drawing/2014/main" id="{31582111-35FF-4DF3-BE2E-92915808E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4" y="2832"/>
              <a:ext cx="816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96" name="Freeform 60">
              <a:extLst>
                <a:ext uri="{FF2B5EF4-FFF2-40B4-BE49-F238E27FC236}">
                  <a16:creationId xmlns:a16="http://schemas.microsoft.com/office/drawing/2014/main" id="{5537FB3B-DFFE-41E6-A2D3-6CF8E38A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3560"/>
              <a:ext cx="112" cy="72"/>
            </a:xfrm>
            <a:custGeom>
              <a:avLst/>
              <a:gdLst>
                <a:gd name="T0" fmla="*/ 0 w 112"/>
                <a:gd name="T1" fmla="*/ 72 h 72"/>
                <a:gd name="T2" fmla="*/ 88 w 112"/>
                <a:gd name="T3" fmla="*/ 0 h 72"/>
                <a:gd name="T4" fmla="*/ 104 w 112"/>
                <a:gd name="T5" fmla="*/ 24 h 72"/>
                <a:gd name="T6" fmla="*/ 112 w 112"/>
                <a:gd name="T7" fmla="*/ 48 h 72"/>
                <a:gd name="T8" fmla="*/ 0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0" y="72"/>
                  </a:moveTo>
                  <a:lnTo>
                    <a:pt x="88" y="0"/>
                  </a:lnTo>
                  <a:lnTo>
                    <a:pt x="104" y="24"/>
                  </a:lnTo>
                  <a:lnTo>
                    <a:pt x="112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97" name="Line 61">
              <a:extLst>
                <a:ext uri="{FF2B5EF4-FFF2-40B4-BE49-F238E27FC236}">
                  <a16:creationId xmlns:a16="http://schemas.microsoft.com/office/drawing/2014/main" id="{4A1CE137-9915-430C-BCEC-65F3DD640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6" y="3272"/>
              <a:ext cx="728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98" name="Rectangle 62">
              <a:extLst>
                <a:ext uri="{FF2B5EF4-FFF2-40B4-BE49-F238E27FC236}">
                  <a16:creationId xmlns:a16="http://schemas.microsoft.com/office/drawing/2014/main" id="{7E8383EF-A46B-41D1-A1E1-E87A8F3C4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04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3599" name="Rectangle 63">
              <a:extLst>
                <a:ext uri="{FF2B5EF4-FFF2-40B4-BE49-F238E27FC236}">
                  <a16:creationId xmlns:a16="http://schemas.microsoft.com/office/drawing/2014/main" id="{4F76E7A5-8F31-45B2-A615-D3FA837AF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24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600" name="Group 64">
            <a:extLst>
              <a:ext uri="{FF2B5EF4-FFF2-40B4-BE49-F238E27FC236}">
                <a16:creationId xmlns:a16="http://schemas.microsoft.com/office/drawing/2014/main" id="{C44C17D2-742E-44BC-9664-1FF93C679E5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886203"/>
            <a:ext cx="2895600" cy="830263"/>
            <a:chOff x="3696" y="2448"/>
            <a:chExt cx="1824" cy="523"/>
          </a:xfrm>
        </p:grpSpPr>
        <p:sp>
          <p:nvSpPr>
            <p:cNvPr id="193601" name="Oval 65">
              <a:extLst>
                <a:ext uri="{FF2B5EF4-FFF2-40B4-BE49-F238E27FC236}">
                  <a16:creationId xmlns:a16="http://schemas.microsoft.com/office/drawing/2014/main" id="{0828D555-3EBE-4DC0-AD62-F682CE683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256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602" name="Text Box 66">
              <a:extLst>
                <a:ext uri="{FF2B5EF4-FFF2-40B4-BE49-F238E27FC236}">
                  <a16:creationId xmlns:a16="http://schemas.microsoft.com/office/drawing/2014/main" id="{2AC34517-A073-4AE1-90A1-656608B74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reachable from s in G(x)</a:t>
              </a:r>
            </a:p>
          </p:txBody>
        </p:sp>
      </p:grpSp>
      <p:grpSp>
        <p:nvGrpSpPr>
          <p:cNvPr id="193603" name="Group 67">
            <a:extLst>
              <a:ext uri="{FF2B5EF4-FFF2-40B4-BE49-F238E27FC236}">
                <a16:creationId xmlns:a16="http://schemas.microsoft.com/office/drawing/2014/main" id="{BBF9D762-3836-4C7F-B81B-290C95D8344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800604"/>
            <a:ext cx="2819400" cy="830263"/>
            <a:chOff x="3696" y="3504"/>
            <a:chExt cx="1776" cy="523"/>
          </a:xfrm>
        </p:grpSpPr>
        <p:sp>
          <p:nvSpPr>
            <p:cNvPr id="193604" name="Oval 68">
              <a:extLst>
                <a:ext uri="{FF2B5EF4-FFF2-40B4-BE49-F238E27FC236}">
                  <a16:creationId xmlns:a16="http://schemas.microsoft.com/office/drawing/2014/main" id="{393EA977-F3F8-4B38-871D-A5B11F433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256" cy="24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605" name="Text Box 69">
              <a:extLst>
                <a:ext uri="{FF2B5EF4-FFF2-40B4-BE49-F238E27FC236}">
                  <a16:creationId xmlns:a16="http://schemas.microsoft.com/office/drawing/2014/main" id="{A66A7F16-C670-4F4C-ABA1-6B3C73E80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504"/>
              <a:ext cx="14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00006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not reachable from s in G(x)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6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F9A1F7-D0A6-486D-8EFA-B447BA3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2400-FF0F-4132-B0C9-3BEB2D4755FE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0E208E24-6D1F-42BF-BEB4-670CEEBE0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Correctness of Ford Fulkerson Algorithm 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AC5A4A6E-FA0E-4FCB-8CA8-7F7B6937D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990600"/>
            <a:ext cx="99060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algorithm iteratively sends flows on the residual network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Find an augmenting path, and send flows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Sending flows on residual network implies that we can send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MORE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flows on the original network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Update residual network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algorithm is correct when the following two statements are equivalent: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1.  A flow x is maximum.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2.  There is no augmenting path in G(x).  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2 is easy: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Suppose that x is maximum, but there is still an augmenting path in G(x).  Then x is not maximum because we can send more flows.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need an additional concept to prove 2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1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17EA7C2-2342-4EA3-8D37-5CA73C2E4D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Maximum flow and minimum cut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4220C07C-6C45-4732-B2AE-ECFEBA77A6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duality theory, and a proof of the correctness of the maximum flow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157422-F86F-4650-8B9E-20A3F62C6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1774" y="118079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Complementary Slackness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6C6ABA16-87D5-4A4F-ABFC-9C5C081A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33801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B6EC5CB7-3B40-4CEC-B90A-1797D71A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74" y="2514600"/>
            <a:ext cx="108892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any feasible solution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primal and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dual, they both are optimal solutions if and only if for any </a:t>
            </a:r>
            <a:r>
              <a:rPr lang="en-HK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&gt;0 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HK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HK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c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HK" altLang="en-US" sz="2400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(why </a:t>
            </a:r>
            <a:r>
              <a:rPr lang="en-HK" altLang="en-US" sz="2400" b="1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leftarrow</a:t>
            </a:r>
            <a:r>
              <a:rPr lang="en-HK" altLang="en-US" sz="2400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If xi is basic variable, </a:t>
            </a:r>
            <a:r>
              <a:rPr lang="en-HK" altLang="en-US" sz="2400" b="1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</a:t>
            </a:r>
            <a:r>
              <a:rPr lang="en-HK" altLang="en-US" sz="2400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=c, is non-basic,&gt;)</a:t>
            </a:r>
          </a:p>
          <a:p>
            <a:endParaRPr lang="en-HK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and 2) are true, we have (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HK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for all </a:t>
            </a:r>
            <a:r>
              <a:rPr lang="en-HK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c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 </a:t>
            </a: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=cx,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b=cx (why?).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strong duality, both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optimal. </a:t>
            </a:r>
          </a:p>
          <a:p>
            <a:endParaRPr lang="en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optimal, we have 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b=cx 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H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 c)x</a:t>
            </a:r>
            <a:r>
              <a:rPr lang="en-H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which implies 1) and 2).  (why?)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FE431071-F18B-B5D0-C11F-5E473D7DF48E}"/>
                  </a:ext>
                </a:extLst>
              </p:cNvPr>
              <p:cNvSpPr txBox="1"/>
              <p:nvPr/>
            </p:nvSpPr>
            <p:spPr bwMode="auto">
              <a:xfrm>
                <a:off x="2209800" y="1351455"/>
                <a:ext cx="297180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nor/>
                        </m:rPr>
                        <a:rPr lang="en-HK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𝐜𝐱</m:t>
                      </m:r>
                    </m:oMath>
                    <m:oMath xmlns:m="http://schemas.openxmlformats.org/officeDocument/2006/math"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FE431071-F18B-B5D0-C11F-5E473D7DF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1351455"/>
                <a:ext cx="2971800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212F2FDE-C1C3-0F94-A317-F5DE68C531B9}"/>
                  </a:ext>
                </a:extLst>
              </p:cNvPr>
              <p:cNvSpPr txBox="1"/>
              <p:nvPr/>
            </p:nvSpPr>
            <p:spPr bwMode="auto">
              <a:xfrm>
                <a:off x="6553200" y="1283192"/>
                <a:ext cx="2378075" cy="1058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HK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nor/>
                        </m:rPr>
                        <a:rPr lang="en-HK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HK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  <m:oMath xmlns:m="http://schemas.openxmlformats.org/officeDocument/2006/math"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HK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3" name="Object 5">
                <a:extLst>
                  <a:ext uri="{FF2B5EF4-FFF2-40B4-BE49-F238E27FC236}">
                    <a16:creationId xmlns:a16="http://schemas.microsoft.com/office/drawing/2014/main" id="{212F2FDE-C1C3-0F94-A317-F5DE68C5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1283192"/>
                <a:ext cx="2378075" cy="1058863"/>
              </a:xfrm>
              <a:prstGeom prst="rect">
                <a:avLst/>
              </a:prstGeom>
              <a:blipFill>
                <a:blip r:embed="rId3"/>
                <a:stretch>
                  <a:fillRect l="-5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6360181-6D3E-44C2-92AE-791F64FD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607-4671-4DB3-B0A8-8AEB84C74589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DF464284-53BC-4FFC-84A0-9570CC3FF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Cut</a:t>
            </a:r>
          </a:p>
        </p:txBody>
      </p:sp>
      <p:sp>
        <p:nvSpPr>
          <p:cNvPr id="198659" name="Oval 3">
            <a:extLst>
              <a:ext uri="{FF2B5EF4-FFF2-40B4-BE49-F238E27FC236}">
                <a16:creationId xmlns:a16="http://schemas.microsoft.com/office/drawing/2014/main" id="{04E145F0-0FC4-483C-97BE-8A93A1E81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9" y="1652589"/>
            <a:ext cx="396875" cy="3714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0" name="Rectangle 4">
            <a:extLst>
              <a:ext uri="{FF2B5EF4-FFF2-40B4-BE49-F238E27FC236}">
                <a16:creationId xmlns:a16="http://schemas.microsoft.com/office/drawing/2014/main" id="{BD7247CD-3980-4331-B8E6-63058A85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671638"/>
            <a:ext cx="89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61" name="Oval 5">
            <a:extLst>
              <a:ext uri="{FF2B5EF4-FFF2-40B4-BE49-F238E27FC236}">
                <a16:creationId xmlns:a16="http://schemas.microsoft.com/office/drawing/2014/main" id="{CD479913-A6FE-4700-8573-3F8BFC0F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4" y="946151"/>
            <a:ext cx="407987" cy="3841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D3CF8AD8-6BB0-4546-92BB-7B344C31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1001713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63" name="Oval 7">
            <a:extLst>
              <a:ext uri="{FF2B5EF4-FFF2-40B4-BE49-F238E27FC236}">
                <a16:creationId xmlns:a16="http://schemas.microsoft.com/office/drawing/2014/main" id="{2553BA6C-F448-4DBC-B089-6E1E2E2A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6" y="2347914"/>
            <a:ext cx="409575" cy="3841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37A736D6-8198-4D57-886D-03328951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2378075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65" name="Oval 9">
            <a:extLst>
              <a:ext uri="{FF2B5EF4-FFF2-40B4-BE49-F238E27FC236}">
                <a16:creationId xmlns:a16="http://schemas.microsoft.com/office/drawing/2014/main" id="{4FD5D67F-67BB-49EF-8901-623B560F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6" y="1665289"/>
            <a:ext cx="396875" cy="3714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F93C7E12-581B-46CF-923E-C94444C0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1695450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67" name="Freeform 11">
            <a:extLst>
              <a:ext uri="{FF2B5EF4-FFF2-40B4-BE49-F238E27FC236}">
                <a16:creationId xmlns:a16="http://schemas.microsoft.com/office/drawing/2014/main" id="{4543D406-0576-4239-8A9C-C8FCA38E01F8}"/>
              </a:ext>
            </a:extLst>
          </p:cNvPr>
          <p:cNvSpPr>
            <a:spLocks/>
          </p:cNvSpPr>
          <p:nvPr/>
        </p:nvSpPr>
        <p:spPr bwMode="auto">
          <a:xfrm>
            <a:off x="5418139" y="1174751"/>
            <a:ext cx="174625" cy="111125"/>
          </a:xfrm>
          <a:custGeom>
            <a:avLst/>
            <a:gdLst>
              <a:gd name="T0" fmla="*/ 110 w 110"/>
              <a:gd name="T1" fmla="*/ 0 h 70"/>
              <a:gd name="T2" fmla="*/ 16 w 110"/>
              <a:gd name="T3" fmla="*/ 70 h 70"/>
              <a:gd name="T4" fmla="*/ 8 w 110"/>
              <a:gd name="T5" fmla="*/ 39 h 70"/>
              <a:gd name="T6" fmla="*/ 0 w 110"/>
              <a:gd name="T7" fmla="*/ 16 h 70"/>
              <a:gd name="T8" fmla="*/ 110 w 110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0">
                <a:moveTo>
                  <a:pt x="110" y="0"/>
                </a:moveTo>
                <a:lnTo>
                  <a:pt x="16" y="70"/>
                </a:lnTo>
                <a:lnTo>
                  <a:pt x="8" y="39"/>
                </a:lnTo>
                <a:lnTo>
                  <a:pt x="0" y="16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8" name="Line 12">
            <a:extLst>
              <a:ext uri="{FF2B5EF4-FFF2-40B4-BE49-F238E27FC236}">
                <a16:creationId xmlns:a16="http://schemas.microsoft.com/office/drawing/2014/main" id="{8E42AA75-A0E7-4CCE-B8B2-01CA7A23A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4014" y="1236664"/>
            <a:ext cx="1266825" cy="447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69" name="Freeform 13">
            <a:extLst>
              <a:ext uri="{FF2B5EF4-FFF2-40B4-BE49-F238E27FC236}">
                <a16:creationId xmlns:a16="http://schemas.microsoft.com/office/drawing/2014/main" id="{C5B5F4A6-9644-4323-BE07-3A38DB6E3473}"/>
              </a:ext>
            </a:extLst>
          </p:cNvPr>
          <p:cNvSpPr>
            <a:spLocks/>
          </p:cNvSpPr>
          <p:nvPr/>
        </p:nvSpPr>
        <p:spPr bwMode="auto">
          <a:xfrm>
            <a:off x="5430839" y="2403476"/>
            <a:ext cx="173037" cy="98425"/>
          </a:xfrm>
          <a:custGeom>
            <a:avLst/>
            <a:gdLst>
              <a:gd name="T0" fmla="*/ 109 w 109"/>
              <a:gd name="T1" fmla="*/ 62 h 62"/>
              <a:gd name="T2" fmla="*/ 0 w 109"/>
              <a:gd name="T3" fmla="*/ 47 h 62"/>
              <a:gd name="T4" fmla="*/ 8 w 109"/>
              <a:gd name="T5" fmla="*/ 23 h 62"/>
              <a:gd name="T6" fmla="*/ 23 w 109"/>
              <a:gd name="T7" fmla="*/ 0 h 62"/>
              <a:gd name="T8" fmla="*/ 109 w 109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62">
                <a:moveTo>
                  <a:pt x="109" y="62"/>
                </a:moveTo>
                <a:lnTo>
                  <a:pt x="0" y="47"/>
                </a:lnTo>
                <a:lnTo>
                  <a:pt x="8" y="23"/>
                </a:lnTo>
                <a:lnTo>
                  <a:pt x="23" y="0"/>
                </a:lnTo>
                <a:lnTo>
                  <a:pt x="109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0" name="Line 14">
            <a:extLst>
              <a:ext uri="{FF2B5EF4-FFF2-40B4-BE49-F238E27FC236}">
                <a16:creationId xmlns:a16="http://schemas.microsoft.com/office/drawing/2014/main" id="{C91BD796-94A1-4097-A2D5-CE05A865A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4" y="1906588"/>
            <a:ext cx="1254125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1" name="Freeform 15">
            <a:extLst>
              <a:ext uri="{FF2B5EF4-FFF2-40B4-BE49-F238E27FC236}">
                <a16:creationId xmlns:a16="http://schemas.microsoft.com/office/drawing/2014/main" id="{DE97B444-317A-47B1-AB94-A80858825525}"/>
              </a:ext>
            </a:extLst>
          </p:cNvPr>
          <p:cNvSpPr>
            <a:spLocks/>
          </p:cNvSpPr>
          <p:nvPr/>
        </p:nvSpPr>
        <p:spPr bwMode="auto">
          <a:xfrm>
            <a:off x="7131051" y="1609726"/>
            <a:ext cx="174625" cy="98425"/>
          </a:xfrm>
          <a:custGeom>
            <a:avLst/>
            <a:gdLst>
              <a:gd name="T0" fmla="*/ 110 w 110"/>
              <a:gd name="T1" fmla="*/ 62 h 62"/>
              <a:gd name="T2" fmla="*/ 0 w 110"/>
              <a:gd name="T3" fmla="*/ 47 h 62"/>
              <a:gd name="T4" fmla="*/ 8 w 110"/>
              <a:gd name="T5" fmla="*/ 23 h 62"/>
              <a:gd name="T6" fmla="*/ 24 w 110"/>
              <a:gd name="T7" fmla="*/ 0 h 62"/>
              <a:gd name="T8" fmla="*/ 110 w 110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62">
                <a:moveTo>
                  <a:pt x="110" y="62"/>
                </a:moveTo>
                <a:lnTo>
                  <a:pt x="0" y="47"/>
                </a:lnTo>
                <a:lnTo>
                  <a:pt x="8" y="23"/>
                </a:lnTo>
                <a:lnTo>
                  <a:pt x="24" y="0"/>
                </a:lnTo>
                <a:lnTo>
                  <a:pt x="110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2" name="Line 16">
            <a:extLst>
              <a:ext uri="{FF2B5EF4-FFF2-40B4-BE49-F238E27FC236}">
                <a16:creationId xmlns:a16="http://schemas.microsoft.com/office/drawing/2014/main" id="{89ACE0D5-5729-4253-B833-93F9E5EEC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2338" y="1150938"/>
            <a:ext cx="1141412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3" name="Freeform 17">
            <a:extLst>
              <a:ext uri="{FF2B5EF4-FFF2-40B4-BE49-F238E27FC236}">
                <a16:creationId xmlns:a16="http://schemas.microsoft.com/office/drawing/2014/main" id="{0B6267B4-A079-40E2-BFB8-653EABD3C7E4}"/>
              </a:ext>
            </a:extLst>
          </p:cNvPr>
          <p:cNvSpPr>
            <a:spLocks/>
          </p:cNvSpPr>
          <p:nvPr/>
        </p:nvSpPr>
        <p:spPr bwMode="auto">
          <a:xfrm>
            <a:off x="7143750" y="1931989"/>
            <a:ext cx="173038" cy="111125"/>
          </a:xfrm>
          <a:custGeom>
            <a:avLst/>
            <a:gdLst>
              <a:gd name="T0" fmla="*/ 109 w 109"/>
              <a:gd name="T1" fmla="*/ 0 h 70"/>
              <a:gd name="T2" fmla="*/ 23 w 109"/>
              <a:gd name="T3" fmla="*/ 70 h 70"/>
              <a:gd name="T4" fmla="*/ 8 w 109"/>
              <a:gd name="T5" fmla="*/ 47 h 70"/>
              <a:gd name="T6" fmla="*/ 0 w 109"/>
              <a:gd name="T7" fmla="*/ 23 h 70"/>
              <a:gd name="T8" fmla="*/ 109 w 109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70">
                <a:moveTo>
                  <a:pt x="109" y="0"/>
                </a:moveTo>
                <a:lnTo>
                  <a:pt x="23" y="70"/>
                </a:lnTo>
                <a:lnTo>
                  <a:pt x="8" y="47"/>
                </a:lnTo>
                <a:lnTo>
                  <a:pt x="0" y="23"/>
                </a:lnTo>
                <a:lnTo>
                  <a:pt x="1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4" name="Line 18">
            <a:extLst>
              <a:ext uri="{FF2B5EF4-FFF2-40B4-BE49-F238E27FC236}">
                <a16:creationId xmlns:a16="http://schemas.microsoft.com/office/drawing/2014/main" id="{8ADC37E6-98DB-4C00-9A83-D84E095BE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6150" y="2006600"/>
            <a:ext cx="11303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5" name="Freeform 19">
            <a:extLst>
              <a:ext uri="{FF2B5EF4-FFF2-40B4-BE49-F238E27FC236}">
                <a16:creationId xmlns:a16="http://schemas.microsoft.com/office/drawing/2014/main" id="{199FBA25-21DC-4E2F-84B4-CECE11684511}"/>
              </a:ext>
            </a:extLst>
          </p:cNvPr>
          <p:cNvSpPr>
            <a:spLocks/>
          </p:cNvSpPr>
          <p:nvPr/>
        </p:nvSpPr>
        <p:spPr bwMode="auto">
          <a:xfrm>
            <a:off x="5753101" y="2117726"/>
            <a:ext cx="87313" cy="174625"/>
          </a:xfrm>
          <a:custGeom>
            <a:avLst/>
            <a:gdLst>
              <a:gd name="T0" fmla="*/ 24 w 55"/>
              <a:gd name="T1" fmla="*/ 110 h 110"/>
              <a:gd name="T2" fmla="*/ 0 w 55"/>
              <a:gd name="T3" fmla="*/ 0 h 110"/>
              <a:gd name="T4" fmla="*/ 24 w 55"/>
              <a:gd name="T5" fmla="*/ 0 h 110"/>
              <a:gd name="T6" fmla="*/ 55 w 55"/>
              <a:gd name="T7" fmla="*/ 0 h 110"/>
              <a:gd name="T8" fmla="*/ 24 w 55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10">
                <a:moveTo>
                  <a:pt x="24" y="110"/>
                </a:moveTo>
                <a:lnTo>
                  <a:pt x="0" y="0"/>
                </a:lnTo>
                <a:lnTo>
                  <a:pt x="24" y="0"/>
                </a:lnTo>
                <a:lnTo>
                  <a:pt x="55" y="0"/>
                </a:lnTo>
                <a:lnTo>
                  <a:pt x="24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6" name="Line 20">
            <a:extLst>
              <a:ext uri="{FF2B5EF4-FFF2-40B4-BE49-F238E27FC236}">
                <a16:creationId xmlns:a16="http://schemas.microsoft.com/office/drawing/2014/main" id="{15BF3A24-4072-469A-995F-BB3A8E3E3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23975"/>
            <a:ext cx="1588" cy="79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77" name="Rectangle 21">
            <a:extLst>
              <a:ext uri="{FF2B5EF4-FFF2-40B4-BE49-F238E27FC236}">
                <a16:creationId xmlns:a16="http://schemas.microsoft.com/office/drawing/2014/main" id="{0D44E6D3-DC04-45E9-A77E-9C777939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4" y="11493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78" name="Rectangle 22">
            <a:extLst>
              <a:ext uri="{FF2B5EF4-FFF2-40B4-BE49-F238E27FC236}">
                <a16:creationId xmlns:a16="http://schemas.microsoft.com/office/drawing/2014/main" id="{ABEFA041-0037-450B-9D7C-39A5BC1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4" y="1025525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79" name="Rectangle 23">
            <a:extLst>
              <a:ext uri="{FF2B5EF4-FFF2-40B4-BE49-F238E27FC236}">
                <a16:creationId xmlns:a16="http://schemas.microsoft.com/office/drawing/2014/main" id="{2D21605E-946A-47A0-A8AA-98BEF5400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4" y="22542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80" name="Arc 24">
            <a:extLst>
              <a:ext uri="{FF2B5EF4-FFF2-40B4-BE49-F238E27FC236}">
                <a16:creationId xmlns:a16="http://schemas.microsoft.com/office/drawing/2014/main" id="{391BF3C9-0856-4A7E-A2BE-B81589B21934}"/>
              </a:ext>
            </a:extLst>
          </p:cNvPr>
          <p:cNvSpPr>
            <a:spLocks/>
          </p:cNvSpPr>
          <p:nvPr/>
        </p:nvSpPr>
        <p:spPr bwMode="auto">
          <a:xfrm flipV="1">
            <a:off x="3811588" y="533400"/>
            <a:ext cx="2438400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81" name="Text Box 25">
            <a:extLst>
              <a:ext uri="{FF2B5EF4-FFF2-40B4-BE49-F238E27FC236}">
                <a16:creationId xmlns:a16="http://schemas.microsoft.com/office/drawing/2014/main" id="{ED362B3A-40AE-457B-9635-268080656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10134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s,t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-cut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in a network G = (N,A) is a partition of N into two disjoint subsets S and T such that s </a:t>
            </a:r>
            <a:r>
              <a:rPr lang="en-US" altLang="zh-TW" sz="20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 and t 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T, e.g., S = { s, 1 } and T = { 2, 3, t }.</a:t>
            </a:r>
          </a:p>
          <a:p>
            <a:endParaRPr lang="en-US" altLang="zh-TW" sz="2400" b="1" dirty="0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the given cut (S,T),</a:t>
            </a: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arc (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is a forward arc if 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S and j T, e.g., (1,t), (1,2), (s,2)</a:t>
            </a: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arc (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i,j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is a backward arc if j 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S and 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T, e.g., (3,s)</a:t>
            </a:r>
          </a:p>
        </p:txBody>
      </p:sp>
      <p:sp>
        <p:nvSpPr>
          <p:cNvPr id="198682" name="Oval 26">
            <a:extLst>
              <a:ext uri="{FF2B5EF4-FFF2-40B4-BE49-F238E27FC236}">
                <a16:creationId xmlns:a16="http://schemas.microsoft.com/office/drawing/2014/main" id="{950B9150-CF08-4A48-ACA7-F5883004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9" y="2968626"/>
            <a:ext cx="409575" cy="3841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83" name="Rectangle 27">
            <a:extLst>
              <a:ext uri="{FF2B5EF4-FFF2-40B4-BE49-F238E27FC236}">
                <a16:creationId xmlns:a16="http://schemas.microsoft.com/office/drawing/2014/main" id="{CB5551F2-DDCB-4E19-863D-0C2F9E18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30480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8684" name="Line 28">
            <a:extLst>
              <a:ext uri="{FF2B5EF4-FFF2-40B4-BE49-F238E27FC236}">
                <a16:creationId xmlns:a16="http://schemas.microsoft.com/office/drawing/2014/main" id="{3ED73FDC-E59C-4FD7-9ADC-44173E94C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1388" y="2057400"/>
            <a:ext cx="13716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85" name="Line 29">
            <a:extLst>
              <a:ext uri="{FF2B5EF4-FFF2-40B4-BE49-F238E27FC236}">
                <a16:creationId xmlns:a16="http://schemas.microsoft.com/office/drawing/2014/main" id="{9726A4B2-F262-441B-9F88-F0BE92FEFD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6388" y="19812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8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8439AEBF-8032-49ED-8575-7888663C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A18B-AE03-4CC6-B6BD-92F01737D41C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51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F86B20B6-C784-4CBB-BA13-9A408ADB1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Cut Capacity</a:t>
            </a:r>
          </a:p>
        </p:txBody>
      </p:sp>
      <p:sp>
        <p:nvSpPr>
          <p:cNvPr id="199683" name="Oval 3">
            <a:extLst>
              <a:ext uri="{FF2B5EF4-FFF2-40B4-BE49-F238E27FC236}">
                <a16:creationId xmlns:a16="http://schemas.microsoft.com/office/drawing/2014/main" id="{10540FF3-CDBE-44F0-9A36-53D41BEB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1957389"/>
            <a:ext cx="396875" cy="3714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353C7C07-468B-4F46-8C5C-5DEEC858B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1976438"/>
            <a:ext cx="89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685" name="Oval 5">
            <a:extLst>
              <a:ext uri="{FF2B5EF4-FFF2-40B4-BE49-F238E27FC236}">
                <a16:creationId xmlns:a16="http://schemas.microsoft.com/office/drawing/2014/main" id="{AEF88482-4A07-47E5-AA5A-1ADAA92C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1250951"/>
            <a:ext cx="407988" cy="3841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4EB299E3-0E92-4EAF-BBF4-9E71B238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813" y="1306513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687" name="Oval 7">
            <a:extLst>
              <a:ext uri="{FF2B5EF4-FFF2-40B4-BE49-F238E27FC236}">
                <a16:creationId xmlns:a16="http://schemas.microsoft.com/office/drawing/2014/main" id="{84EAF4E0-015D-4E87-9F59-A2FC17A0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9" y="2652714"/>
            <a:ext cx="409575" cy="3841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88" name="Rectangle 8">
            <a:extLst>
              <a:ext uri="{FF2B5EF4-FFF2-40B4-BE49-F238E27FC236}">
                <a16:creationId xmlns:a16="http://schemas.microsoft.com/office/drawing/2014/main" id="{8752CB1E-1DE8-4383-8514-B8B19AEB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2682875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689" name="Oval 9">
            <a:extLst>
              <a:ext uri="{FF2B5EF4-FFF2-40B4-BE49-F238E27FC236}">
                <a16:creationId xmlns:a16="http://schemas.microsoft.com/office/drawing/2014/main" id="{0A227099-7417-46C3-8387-85A219F3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9" y="1970089"/>
            <a:ext cx="396875" cy="3714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0" name="Rectangle 10">
            <a:extLst>
              <a:ext uri="{FF2B5EF4-FFF2-40B4-BE49-F238E27FC236}">
                <a16:creationId xmlns:a16="http://schemas.microsoft.com/office/drawing/2014/main" id="{100C5446-F6DF-4991-B81B-D72A0E0D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2000250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691" name="Freeform 11">
            <a:extLst>
              <a:ext uri="{FF2B5EF4-FFF2-40B4-BE49-F238E27FC236}">
                <a16:creationId xmlns:a16="http://schemas.microsoft.com/office/drawing/2014/main" id="{65232726-1C44-41D7-9C5A-DDC37471C371}"/>
              </a:ext>
            </a:extLst>
          </p:cNvPr>
          <p:cNvSpPr>
            <a:spLocks/>
          </p:cNvSpPr>
          <p:nvPr/>
        </p:nvSpPr>
        <p:spPr bwMode="auto">
          <a:xfrm>
            <a:off x="4121151" y="1479551"/>
            <a:ext cx="174625" cy="111125"/>
          </a:xfrm>
          <a:custGeom>
            <a:avLst/>
            <a:gdLst>
              <a:gd name="T0" fmla="*/ 110 w 110"/>
              <a:gd name="T1" fmla="*/ 0 h 70"/>
              <a:gd name="T2" fmla="*/ 16 w 110"/>
              <a:gd name="T3" fmla="*/ 70 h 70"/>
              <a:gd name="T4" fmla="*/ 8 w 110"/>
              <a:gd name="T5" fmla="*/ 39 h 70"/>
              <a:gd name="T6" fmla="*/ 0 w 110"/>
              <a:gd name="T7" fmla="*/ 16 h 70"/>
              <a:gd name="T8" fmla="*/ 110 w 110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0">
                <a:moveTo>
                  <a:pt x="110" y="0"/>
                </a:moveTo>
                <a:lnTo>
                  <a:pt x="16" y="70"/>
                </a:lnTo>
                <a:lnTo>
                  <a:pt x="8" y="39"/>
                </a:lnTo>
                <a:lnTo>
                  <a:pt x="0" y="16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2" name="Line 12">
            <a:extLst>
              <a:ext uri="{FF2B5EF4-FFF2-40B4-BE49-F238E27FC236}">
                <a16:creationId xmlns:a16="http://schemas.microsoft.com/office/drawing/2014/main" id="{955BED77-A605-4247-956D-6CAA4256E8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7026" y="1541464"/>
            <a:ext cx="1266825" cy="447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3" name="Freeform 13">
            <a:extLst>
              <a:ext uri="{FF2B5EF4-FFF2-40B4-BE49-F238E27FC236}">
                <a16:creationId xmlns:a16="http://schemas.microsoft.com/office/drawing/2014/main" id="{A8B8B8B2-6BBB-415B-B6E7-46EF220F4778}"/>
              </a:ext>
            </a:extLst>
          </p:cNvPr>
          <p:cNvSpPr>
            <a:spLocks/>
          </p:cNvSpPr>
          <p:nvPr/>
        </p:nvSpPr>
        <p:spPr bwMode="auto">
          <a:xfrm>
            <a:off x="4133850" y="2708276"/>
            <a:ext cx="173038" cy="98425"/>
          </a:xfrm>
          <a:custGeom>
            <a:avLst/>
            <a:gdLst>
              <a:gd name="T0" fmla="*/ 109 w 109"/>
              <a:gd name="T1" fmla="*/ 62 h 62"/>
              <a:gd name="T2" fmla="*/ 0 w 109"/>
              <a:gd name="T3" fmla="*/ 47 h 62"/>
              <a:gd name="T4" fmla="*/ 8 w 109"/>
              <a:gd name="T5" fmla="*/ 23 h 62"/>
              <a:gd name="T6" fmla="*/ 23 w 109"/>
              <a:gd name="T7" fmla="*/ 0 h 62"/>
              <a:gd name="T8" fmla="*/ 109 w 109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62">
                <a:moveTo>
                  <a:pt x="109" y="62"/>
                </a:moveTo>
                <a:lnTo>
                  <a:pt x="0" y="47"/>
                </a:lnTo>
                <a:lnTo>
                  <a:pt x="8" y="23"/>
                </a:lnTo>
                <a:lnTo>
                  <a:pt x="23" y="0"/>
                </a:lnTo>
                <a:lnTo>
                  <a:pt x="109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4" name="Line 14">
            <a:extLst>
              <a:ext uri="{FF2B5EF4-FFF2-40B4-BE49-F238E27FC236}">
                <a16:creationId xmlns:a16="http://schemas.microsoft.com/office/drawing/2014/main" id="{2FC28AEF-762A-4607-96D9-1558E3DE6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2426" y="2211388"/>
            <a:ext cx="1254125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5" name="Freeform 15">
            <a:extLst>
              <a:ext uri="{FF2B5EF4-FFF2-40B4-BE49-F238E27FC236}">
                <a16:creationId xmlns:a16="http://schemas.microsoft.com/office/drawing/2014/main" id="{9B30BBD2-FC2F-4ED4-B6F6-177EB7E7427B}"/>
              </a:ext>
            </a:extLst>
          </p:cNvPr>
          <p:cNvSpPr>
            <a:spLocks/>
          </p:cNvSpPr>
          <p:nvPr/>
        </p:nvSpPr>
        <p:spPr bwMode="auto">
          <a:xfrm>
            <a:off x="5834064" y="1914526"/>
            <a:ext cx="174625" cy="98425"/>
          </a:xfrm>
          <a:custGeom>
            <a:avLst/>
            <a:gdLst>
              <a:gd name="T0" fmla="*/ 110 w 110"/>
              <a:gd name="T1" fmla="*/ 62 h 62"/>
              <a:gd name="T2" fmla="*/ 0 w 110"/>
              <a:gd name="T3" fmla="*/ 47 h 62"/>
              <a:gd name="T4" fmla="*/ 8 w 110"/>
              <a:gd name="T5" fmla="*/ 23 h 62"/>
              <a:gd name="T6" fmla="*/ 24 w 110"/>
              <a:gd name="T7" fmla="*/ 0 h 62"/>
              <a:gd name="T8" fmla="*/ 110 w 110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62">
                <a:moveTo>
                  <a:pt x="110" y="62"/>
                </a:moveTo>
                <a:lnTo>
                  <a:pt x="0" y="47"/>
                </a:lnTo>
                <a:lnTo>
                  <a:pt x="8" y="23"/>
                </a:lnTo>
                <a:lnTo>
                  <a:pt x="24" y="0"/>
                </a:lnTo>
                <a:lnTo>
                  <a:pt x="110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6" name="Line 16">
            <a:extLst>
              <a:ext uri="{FF2B5EF4-FFF2-40B4-BE49-F238E27FC236}">
                <a16:creationId xmlns:a16="http://schemas.microsoft.com/office/drawing/2014/main" id="{F62311BE-C09C-495E-B7D8-D877D2162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1" y="1455738"/>
            <a:ext cx="1141413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7" name="Freeform 17">
            <a:extLst>
              <a:ext uri="{FF2B5EF4-FFF2-40B4-BE49-F238E27FC236}">
                <a16:creationId xmlns:a16="http://schemas.microsoft.com/office/drawing/2014/main" id="{988B3BA4-D53C-49E7-925D-D59E4C540580}"/>
              </a:ext>
            </a:extLst>
          </p:cNvPr>
          <p:cNvSpPr>
            <a:spLocks/>
          </p:cNvSpPr>
          <p:nvPr/>
        </p:nvSpPr>
        <p:spPr bwMode="auto">
          <a:xfrm>
            <a:off x="5846764" y="2236789"/>
            <a:ext cx="173037" cy="111125"/>
          </a:xfrm>
          <a:custGeom>
            <a:avLst/>
            <a:gdLst>
              <a:gd name="T0" fmla="*/ 109 w 109"/>
              <a:gd name="T1" fmla="*/ 0 h 70"/>
              <a:gd name="T2" fmla="*/ 23 w 109"/>
              <a:gd name="T3" fmla="*/ 70 h 70"/>
              <a:gd name="T4" fmla="*/ 8 w 109"/>
              <a:gd name="T5" fmla="*/ 47 h 70"/>
              <a:gd name="T6" fmla="*/ 0 w 109"/>
              <a:gd name="T7" fmla="*/ 23 h 70"/>
              <a:gd name="T8" fmla="*/ 109 w 109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70">
                <a:moveTo>
                  <a:pt x="109" y="0"/>
                </a:moveTo>
                <a:lnTo>
                  <a:pt x="23" y="70"/>
                </a:lnTo>
                <a:lnTo>
                  <a:pt x="8" y="47"/>
                </a:lnTo>
                <a:lnTo>
                  <a:pt x="0" y="23"/>
                </a:lnTo>
                <a:lnTo>
                  <a:pt x="1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8" name="Line 18">
            <a:extLst>
              <a:ext uri="{FF2B5EF4-FFF2-40B4-BE49-F238E27FC236}">
                <a16:creationId xmlns:a16="http://schemas.microsoft.com/office/drawing/2014/main" id="{E84A0188-E132-464E-8DA9-72D72BCAC1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9163" y="2311400"/>
            <a:ext cx="11303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699" name="Freeform 19">
            <a:extLst>
              <a:ext uri="{FF2B5EF4-FFF2-40B4-BE49-F238E27FC236}">
                <a16:creationId xmlns:a16="http://schemas.microsoft.com/office/drawing/2014/main" id="{62B22E11-175C-47B0-A8F7-2C57666B41AB}"/>
              </a:ext>
            </a:extLst>
          </p:cNvPr>
          <p:cNvSpPr>
            <a:spLocks/>
          </p:cNvSpPr>
          <p:nvPr/>
        </p:nvSpPr>
        <p:spPr bwMode="auto">
          <a:xfrm>
            <a:off x="4456113" y="2422526"/>
            <a:ext cx="87312" cy="174625"/>
          </a:xfrm>
          <a:custGeom>
            <a:avLst/>
            <a:gdLst>
              <a:gd name="T0" fmla="*/ 24 w 55"/>
              <a:gd name="T1" fmla="*/ 110 h 110"/>
              <a:gd name="T2" fmla="*/ 0 w 55"/>
              <a:gd name="T3" fmla="*/ 0 h 110"/>
              <a:gd name="T4" fmla="*/ 24 w 55"/>
              <a:gd name="T5" fmla="*/ 0 h 110"/>
              <a:gd name="T6" fmla="*/ 55 w 55"/>
              <a:gd name="T7" fmla="*/ 0 h 110"/>
              <a:gd name="T8" fmla="*/ 24 w 55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10">
                <a:moveTo>
                  <a:pt x="24" y="110"/>
                </a:moveTo>
                <a:lnTo>
                  <a:pt x="0" y="0"/>
                </a:lnTo>
                <a:lnTo>
                  <a:pt x="24" y="0"/>
                </a:lnTo>
                <a:lnTo>
                  <a:pt x="55" y="0"/>
                </a:lnTo>
                <a:lnTo>
                  <a:pt x="24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00" name="Line 20">
            <a:extLst>
              <a:ext uri="{FF2B5EF4-FFF2-40B4-BE49-F238E27FC236}">
                <a16:creationId xmlns:a16="http://schemas.microsoft.com/office/drawing/2014/main" id="{6A21CF94-0C7F-476E-871F-3510443F2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4214" y="1628775"/>
            <a:ext cx="1587" cy="79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01" name="Rectangle 21">
            <a:extLst>
              <a:ext uri="{FF2B5EF4-FFF2-40B4-BE49-F238E27FC236}">
                <a16:creationId xmlns:a16="http://schemas.microsoft.com/office/drawing/2014/main" id="{E6074D33-C679-4C98-9446-2FD53D65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6" y="14541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2" name="Rectangle 22">
            <a:extLst>
              <a:ext uri="{FF2B5EF4-FFF2-40B4-BE49-F238E27FC236}">
                <a16:creationId xmlns:a16="http://schemas.microsoft.com/office/drawing/2014/main" id="{631D3C5E-E985-46F0-8D04-3B4B6A6D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1330325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8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3" name="Rectangle 23">
            <a:extLst>
              <a:ext uri="{FF2B5EF4-FFF2-40B4-BE49-F238E27FC236}">
                <a16:creationId xmlns:a16="http://schemas.microsoft.com/office/drawing/2014/main" id="{81545898-6266-4033-B1A9-76265ACF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6" y="1330325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4" name="Rectangle 24">
            <a:extLst>
              <a:ext uri="{FF2B5EF4-FFF2-40B4-BE49-F238E27FC236}">
                <a16:creationId xmlns:a16="http://schemas.microsoft.com/office/drawing/2014/main" id="{30B86571-2547-4E99-AAF9-B3BC339B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638" y="1876425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5" name="Rectangle 25">
            <a:extLst>
              <a:ext uri="{FF2B5EF4-FFF2-40B4-BE49-F238E27FC236}">
                <a16:creationId xmlns:a16="http://schemas.microsoft.com/office/drawing/2014/main" id="{4F58F8A7-3CCF-4E91-BAA1-3995FB27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6" y="25590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6" name="Rectangle 26">
            <a:extLst>
              <a:ext uri="{FF2B5EF4-FFF2-40B4-BE49-F238E27FC236}">
                <a16:creationId xmlns:a16="http://schemas.microsoft.com/office/drawing/2014/main" id="{2B2C7FBD-DAAB-45DE-B364-F253F5DC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336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07" name="Arc 27">
            <a:extLst>
              <a:ext uri="{FF2B5EF4-FFF2-40B4-BE49-F238E27FC236}">
                <a16:creationId xmlns:a16="http://schemas.microsoft.com/office/drawing/2014/main" id="{AD9C43E4-E0B7-4080-841E-75155666AB01}"/>
              </a:ext>
            </a:extLst>
          </p:cNvPr>
          <p:cNvSpPr>
            <a:spLocks/>
          </p:cNvSpPr>
          <p:nvPr/>
        </p:nvSpPr>
        <p:spPr bwMode="auto">
          <a:xfrm flipV="1">
            <a:off x="2514600" y="838200"/>
            <a:ext cx="2438400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08" name="Text Box 28">
            <a:extLst>
              <a:ext uri="{FF2B5EF4-FFF2-40B4-BE49-F238E27FC236}">
                <a16:creationId xmlns:a16="http://schemas.microsoft.com/office/drawing/2014/main" id="{C095493E-25CB-4C4D-8AEE-32742B93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0"/>
            <a:ext cx="9296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capacity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a cut (S,T) is  the sum of capacities of all forward arcs</a:t>
            </a: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CAP(S,T) 	= 	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</a:t>
            </a:r>
            <a:r>
              <a:rPr lang="en-US" altLang="zh-TW" sz="2400" b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endParaRPr lang="en-US" altLang="zh-TW" sz="2400" b="1" dirty="0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the example, the cut capacity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S=(s,1)</a:t>
            </a: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6+1+8=15</a:t>
            </a:r>
          </a:p>
          <a:p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the cut capacity of S=(s,1,2) is 8+3=11</a:t>
            </a:r>
          </a:p>
          <a:p>
            <a:endParaRPr lang="en-US" altLang="zh-TW" sz="2400" b="1" dirty="0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Min-Cut problem is to find a cut with the smallest capacity</a:t>
            </a:r>
          </a:p>
        </p:txBody>
      </p:sp>
      <p:sp>
        <p:nvSpPr>
          <p:cNvPr id="199709" name="Oval 29">
            <a:extLst>
              <a:ext uri="{FF2B5EF4-FFF2-40B4-BE49-F238E27FC236}">
                <a16:creationId xmlns:a16="http://schemas.microsoft.com/office/drawing/2014/main" id="{0081C97D-42FC-4F34-ABFD-2774C4AC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3273426"/>
            <a:ext cx="409575" cy="3841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0" name="Rectangle 30">
            <a:extLst>
              <a:ext uri="{FF2B5EF4-FFF2-40B4-BE49-F238E27FC236}">
                <a16:creationId xmlns:a16="http://schemas.microsoft.com/office/drawing/2014/main" id="{48785860-279F-4BE0-AAEB-83ABB7B8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3528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11" name="Line 31">
            <a:extLst>
              <a:ext uri="{FF2B5EF4-FFF2-40B4-BE49-F238E27FC236}">
                <a16:creationId xmlns:a16="http://schemas.microsoft.com/office/drawing/2014/main" id="{6B969E50-6B0F-4944-88B9-8D93E7B55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362200"/>
            <a:ext cx="13716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2" name="Line 32">
            <a:extLst>
              <a:ext uri="{FF2B5EF4-FFF2-40B4-BE49-F238E27FC236}">
                <a16:creationId xmlns:a16="http://schemas.microsoft.com/office/drawing/2014/main" id="{5BA62EDC-665A-4AFC-ACD6-FE27FE3D71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286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3" name="Oval 33">
            <a:extLst>
              <a:ext uri="{FF2B5EF4-FFF2-40B4-BE49-F238E27FC236}">
                <a16:creationId xmlns:a16="http://schemas.microsoft.com/office/drawing/2014/main" id="{6B1836ED-5A8F-4C24-A756-95BB7B7A1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9" y="1957389"/>
            <a:ext cx="396875" cy="3714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4" name="Rectangle 34">
            <a:extLst>
              <a:ext uri="{FF2B5EF4-FFF2-40B4-BE49-F238E27FC236}">
                <a16:creationId xmlns:a16="http://schemas.microsoft.com/office/drawing/2014/main" id="{3A4FEC7E-9469-4DA1-9827-B3F5F701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1976438"/>
            <a:ext cx="89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15" name="Oval 35">
            <a:extLst>
              <a:ext uri="{FF2B5EF4-FFF2-40B4-BE49-F238E27FC236}">
                <a16:creationId xmlns:a16="http://schemas.microsoft.com/office/drawing/2014/main" id="{9C5F18E4-6669-4908-BD9E-0516EFAA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314" y="1250951"/>
            <a:ext cx="407987" cy="3841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6" name="Rectangle 36">
            <a:extLst>
              <a:ext uri="{FF2B5EF4-FFF2-40B4-BE49-F238E27FC236}">
                <a16:creationId xmlns:a16="http://schemas.microsoft.com/office/drawing/2014/main" id="{98980722-3859-49C5-A4DE-AA69C2E6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0" y="1306513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17" name="Oval 37">
            <a:extLst>
              <a:ext uri="{FF2B5EF4-FFF2-40B4-BE49-F238E27FC236}">
                <a16:creationId xmlns:a16="http://schemas.microsoft.com/office/drawing/2014/main" id="{7EB95DC8-5B4F-40F7-A34E-D3FD4065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2526" y="1970089"/>
            <a:ext cx="396875" cy="3714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8" name="Rectangle 38">
            <a:extLst>
              <a:ext uri="{FF2B5EF4-FFF2-40B4-BE49-F238E27FC236}">
                <a16:creationId xmlns:a16="http://schemas.microsoft.com/office/drawing/2014/main" id="{E8E0C640-C02E-4FE7-B9C6-B4CA5BAB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913" y="2000250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19" name="Freeform 39">
            <a:extLst>
              <a:ext uri="{FF2B5EF4-FFF2-40B4-BE49-F238E27FC236}">
                <a16:creationId xmlns:a16="http://schemas.microsoft.com/office/drawing/2014/main" id="{D28139B9-0812-4E82-8FB8-7EAF9117BE7F}"/>
              </a:ext>
            </a:extLst>
          </p:cNvPr>
          <p:cNvSpPr>
            <a:spLocks/>
          </p:cNvSpPr>
          <p:nvPr/>
        </p:nvSpPr>
        <p:spPr bwMode="auto">
          <a:xfrm>
            <a:off x="8161339" y="1479551"/>
            <a:ext cx="174625" cy="111125"/>
          </a:xfrm>
          <a:custGeom>
            <a:avLst/>
            <a:gdLst>
              <a:gd name="T0" fmla="*/ 110 w 110"/>
              <a:gd name="T1" fmla="*/ 0 h 70"/>
              <a:gd name="T2" fmla="*/ 16 w 110"/>
              <a:gd name="T3" fmla="*/ 70 h 70"/>
              <a:gd name="T4" fmla="*/ 8 w 110"/>
              <a:gd name="T5" fmla="*/ 39 h 70"/>
              <a:gd name="T6" fmla="*/ 0 w 110"/>
              <a:gd name="T7" fmla="*/ 16 h 70"/>
              <a:gd name="T8" fmla="*/ 110 w 110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0">
                <a:moveTo>
                  <a:pt x="110" y="0"/>
                </a:moveTo>
                <a:lnTo>
                  <a:pt x="16" y="70"/>
                </a:lnTo>
                <a:lnTo>
                  <a:pt x="8" y="39"/>
                </a:lnTo>
                <a:lnTo>
                  <a:pt x="0" y="16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0" name="Line 40">
            <a:extLst>
              <a:ext uri="{FF2B5EF4-FFF2-40B4-BE49-F238E27FC236}">
                <a16:creationId xmlns:a16="http://schemas.microsoft.com/office/drawing/2014/main" id="{9959BABB-BE7B-4F06-9EAE-1D379481B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7214" y="1541464"/>
            <a:ext cx="1266825" cy="447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1" name="Freeform 41">
            <a:extLst>
              <a:ext uri="{FF2B5EF4-FFF2-40B4-BE49-F238E27FC236}">
                <a16:creationId xmlns:a16="http://schemas.microsoft.com/office/drawing/2014/main" id="{5417B14B-52FB-4566-B066-409CCE7AFF53}"/>
              </a:ext>
            </a:extLst>
          </p:cNvPr>
          <p:cNvSpPr>
            <a:spLocks/>
          </p:cNvSpPr>
          <p:nvPr/>
        </p:nvSpPr>
        <p:spPr bwMode="auto">
          <a:xfrm>
            <a:off x="8174039" y="2708276"/>
            <a:ext cx="173037" cy="98425"/>
          </a:xfrm>
          <a:custGeom>
            <a:avLst/>
            <a:gdLst>
              <a:gd name="T0" fmla="*/ 109 w 109"/>
              <a:gd name="T1" fmla="*/ 62 h 62"/>
              <a:gd name="T2" fmla="*/ 0 w 109"/>
              <a:gd name="T3" fmla="*/ 47 h 62"/>
              <a:gd name="T4" fmla="*/ 8 w 109"/>
              <a:gd name="T5" fmla="*/ 23 h 62"/>
              <a:gd name="T6" fmla="*/ 23 w 109"/>
              <a:gd name="T7" fmla="*/ 0 h 62"/>
              <a:gd name="T8" fmla="*/ 109 w 109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62">
                <a:moveTo>
                  <a:pt x="109" y="62"/>
                </a:moveTo>
                <a:lnTo>
                  <a:pt x="0" y="47"/>
                </a:lnTo>
                <a:lnTo>
                  <a:pt x="8" y="23"/>
                </a:lnTo>
                <a:lnTo>
                  <a:pt x="23" y="0"/>
                </a:lnTo>
                <a:lnTo>
                  <a:pt x="109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2" name="Line 42">
            <a:extLst>
              <a:ext uri="{FF2B5EF4-FFF2-40B4-BE49-F238E27FC236}">
                <a16:creationId xmlns:a16="http://schemas.microsoft.com/office/drawing/2014/main" id="{76F67A34-AF26-4A3A-A8E2-0F77F7E65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614" y="2211388"/>
            <a:ext cx="1254125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3" name="Freeform 43">
            <a:extLst>
              <a:ext uri="{FF2B5EF4-FFF2-40B4-BE49-F238E27FC236}">
                <a16:creationId xmlns:a16="http://schemas.microsoft.com/office/drawing/2014/main" id="{CAB733D0-7B96-4EE9-A9F9-6B3410895E78}"/>
              </a:ext>
            </a:extLst>
          </p:cNvPr>
          <p:cNvSpPr>
            <a:spLocks/>
          </p:cNvSpPr>
          <p:nvPr/>
        </p:nvSpPr>
        <p:spPr bwMode="auto">
          <a:xfrm>
            <a:off x="9874251" y="1914526"/>
            <a:ext cx="174625" cy="98425"/>
          </a:xfrm>
          <a:custGeom>
            <a:avLst/>
            <a:gdLst>
              <a:gd name="T0" fmla="*/ 110 w 110"/>
              <a:gd name="T1" fmla="*/ 62 h 62"/>
              <a:gd name="T2" fmla="*/ 0 w 110"/>
              <a:gd name="T3" fmla="*/ 47 h 62"/>
              <a:gd name="T4" fmla="*/ 8 w 110"/>
              <a:gd name="T5" fmla="*/ 23 h 62"/>
              <a:gd name="T6" fmla="*/ 24 w 110"/>
              <a:gd name="T7" fmla="*/ 0 h 62"/>
              <a:gd name="T8" fmla="*/ 110 w 110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62">
                <a:moveTo>
                  <a:pt x="110" y="62"/>
                </a:moveTo>
                <a:lnTo>
                  <a:pt x="0" y="47"/>
                </a:lnTo>
                <a:lnTo>
                  <a:pt x="8" y="23"/>
                </a:lnTo>
                <a:lnTo>
                  <a:pt x="24" y="0"/>
                </a:lnTo>
                <a:lnTo>
                  <a:pt x="110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4" name="Line 44">
            <a:extLst>
              <a:ext uri="{FF2B5EF4-FFF2-40B4-BE49-F238E27FC236}">
                <a16:creationId xmlns:a16="http://schemas.microsoft.com/office/drawing/2014/main" id="{C1E07D45-F8D4-4E71-8FA4-B17E15A4D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1455738"/>
            <a:ext cx="1141412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5" name="Freeform 45">
            <a:extLst>
              <a:ext uri="{FF2B5EF4-FFF2-40B4-BE49-F238E27FC236}">
                <a16:creationId xmlns:a16="http://schemas.microsoft.com/office/drawing/2014/main" id="{F378C386-96B2-4647-8E6C-3EC95C1B8B3E}"/>
              </a:ext>
            </a:extLst>
          </p:cNvPr>
          <p:cNvSpPr>
            <a:spLocks/>
          </p:cNvSpPr>
          <p:nvPr/>
        </p:nvSpPr>
        <p:spPr bwMode="auto">
          <a:xfrm>
            <a:off x="9886950" y="2236789"/>
            <a:ext cx="173038" cy="111125"/>
          </a:xfrm>
          <a:custGeom>
            <a:avLst/>
            <a:gdLst>
              <a:gd name="T0" fmla="*/ 109 w 109"/>
              <a:gd name="T1" fmla="*/ 0 h 70"/>
              <a:gd name="T2" fmla="*/ 23 w 109"/>
              <a:gd name="T3" fmla="*/ 70 h 70"/>
              <a:gd name="T4" fmla="*/ 8 w 109"/>
              <a:gd name="T5" fmla="*/ 47 h 70"/>
              <a:gd name="T6" fmla="*/ 0 w 109"/>
              <a:gd name="T7" fmla="*/ 23 h 70"/>
              <a:gd name="T8" fmla="*/ 109 w 109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70">
                <a:moveTo>
                  <a:pt x="109" y="0"/>
                </a:moveTo>
                <a:lnTo>
                  <a:pt x="23" y="70"/>
                </a:lnTo>
                <a:lnTo>
                  <a:pt x="8" y="47"/>
                </a:lnTo>
                <a:lnTo>
                  <a:pt x="0" y="23"/>
                </a:lnTo>
                <a:lnTo>
                  <a:pt x="1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6" name="Line 46">
            <a:extLst>
              <a:ext uri="{FF2B5EF4-FFF2-40B4-BE49-F238E27FC236}">
                <a16:creationId xmlns:a16="http://schemas.microsoft.com/office/drawing/2014/main" id="{1269591F-B890-495E-AC40-ADCDCFD99E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9350" y="2311400"/>
            <a:ext cx="11303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7" name="Freeform 47">
            <a:extLst>
              <a:ext uri="{FF2B5EF4-FFF2-40B4-BE49-F238E27FC236}">
                <a16:creationId xmlns:a16="http://schemas.microsoft.com/office/drawing/2014/main" id="{46FC0C11-7B23-4203-9916-CB48A68128DC}"/>
              </a:ext>
            </a:extLst>
          </p:cNvPr>
          <p:cNvSpPr>
            <a:spLocks/>
          </p:cNvSpPr>
          <p:nvPr/>
        </p:nvSpPr>
        <p:spPr bwMode="auto">
          <a:xfrm>
            <a:off x="8496301" y="2422526"/>
            <a:ext cx="87313" cy="174625"/>
          </a:xfrm>
          <a:custGeom>
            <a:avLst/>
            <a:gdLst>
              <a:gd name="T0" fmla="*/ 24 w 55"/>
              <a:gd name="T1" fmla="*/ 110 h 110"/>
              <a:gd name="T2" fmla="*/ 0 w 55"/>
              <a:gd name="T3" fmla="*/ 0 h 110"/>
              <a:gd name="T4" fmla="*/ 24 w 55"/>
              <a:gd name="T5" fmla="*/ 0 h 110"/>
              <a:gd name="T6" fmla="*/ 55 w 55"/>
              <a:gd name="T7" fmla="*/ 0 h 110"/>
              <a:gd name="T8" fmla="*/ 24 w 55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10">
                <a:moveTo>
                  <a:pt x="24" y="110"/>
                </a:moveTo>
                <a:lnTo>
                  <a:pt x="0" y="0"/>
                </a:lnTo>
                <a:lnTo>
                  <a:pt x="24" y="0"/>
                </a:lnTo>
                <a:lnTo>
                  <a:pt x="55" y="0"/>
                </a:lnTo>
                <a:lnTo>
                  <a:pt x="24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8" name="Line 48">
            <a:extLst>
              <a:ext uri="{FF2B5EF4-FFF2-40B4-BE49-F238E27FC236}">
                <a16:creationId xmlns:a16="http://schemas.microsoft.com/office/drawing/2014/main" id="{2DA0BCA9-90D2-4CA5-807D-C6BF6B47C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628775"/>
            <a:ext cx="1588" cy="79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29" name="Rectangle 49">
            <a:extLst>
              <a:ext uri="{FF2B5EF4-FFF2-40B4-BE49-F238E27FC236}">
                <a16:creationId xmlns:a16="http://schemas.microsoft.com/office/drawing/2014/main" id="{94E7D7ED-132F-4FF1-8698-423D3500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4" y="14541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0" name="Rectangle 50">
            <a:extLst>
              <a:ext uri="{FF2B5EF4-FFF2-40B4-BE49-F238E27FC236}">
                <a16:creationId xmlns:a16="http://schemas.microsoft.com/office/drawing/2014/main" id="{5CFF8096-EBAF-4D30-BFB6-AF38F04B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925" y="1330325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8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1" name="Rectangle 51">
            <a:extLst>
              <a:ext uri="{FF2B5EF4-FFF2-40B4-BE49-F238E27FC236}">
                <a16:creationId xmlns:a16="http://schemas.microsoft.com/office/drawing/2014/main" id="{8364EDEF-349A-4DE2-B6CC-F4F283F5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664" y="1330325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2" name="Rectangle 52">
            <a:extLst>
              <a:ext uri="{FF2B5EF4-FFF2-40B4-BE49-F238E27FC236}">
                <a16:creationId xmlns:a16="http://schemas.microsoft.com/office/drawing/2014/main" id="{F1242745-F487-4865-8B6F-E5222B863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2860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3" name="Rectangle 53">
            <a:extLst>
              <a:ext uri="{FF2B5EF4-FFF2-40B4-BE49-F238E27FC236}">
                <a16:creationId xmlns:a16="http://schemas.microsoft.com/office/drawing/2014/main" id="{F8F1C56C-3686-47BF-B2D0-5C0C80C1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114" y="255905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TW" altLang="en-US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4" name="Rectangle 54">
            <a:extLst>
              <a:ext uri="{FF2B5EF4-FFF2-40B4-BE49-F238E27FC236}">
                <a16:creationId xmlns:a16="http://schemas.microsoft.com/office/drawing/2014/main" id="{05AEA2C8-2DDF-45FE-B8C2-66904223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21336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5" name="Oval 55">
            <a:extLst>
              <a:ext uri="{FF2B5EF4-FFF2-40B4-BE49-F238E27FC236}">
                <a16:creationId xmlns:a16="http://schemas.microsoft.com/office/drawing/2014/main" id="{1478ABFB-8669-4DC6-9F69-8CF04BFA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9" y="3273426"/>
            <a:ext cx="409575" cy="384175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36" name="Rectangle 56">
            <a:extLst>
              <a:ext uri="{FF2B5EF4-FFF2-40B4-BE49-F238E27FC236}">
                <a16:creationId xmlns:a16="http://schemas.microsoft.com/office/drawing/2014/main" id="{94D4E5A7-6045-4C65-AD69-39205AE60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3352800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37" name="Line 57">
            <a:extLst>
              <a:ext uri="{FF2B5EF4-FFF2-40B4-BE49-F238E27FC236}">
                <a16:creationId xmlns:a16="http://schemas.microsoft.com/office/drawing/2014/main" id="{1E37252C-4A04-47BE-A161-41F00D4904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4588" y="2362200"/>
            <a:ext cx="13716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38" name="Line 58">
            <a:extLst>
              <a:ext uri="{FF2B5EF4-FFF2-40B4-BE49-F238E27FC236}">
                <a16:creationId xmlns:a16="http://schemas.microsoft.com/office/drawing/2014/main" id="{A28E228B-D9D4-4CCC-8C6C-C9664F097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9588" y="2286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39" name="Oval 59">
            <a:extLst>
              <a:ext uri="{FF2B5EF4-FFF2-40B4-BE49-F238E27FC236}">
                <a16:creationId xmlns:a16="http://schemas.microsoft.com/office/drawing/2014/main" id="{81AC9FB1-3801-40F0-B7E6-2BBFA5F7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5" y="2587626"/>
            <a:ext cx="407988" cy="3841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40" name="Rectangle 60">
            <a:extLst>
              <a:ext uri="{FF2B5EF4-FFF2-40B4-BE49-F238E27FC236}">
                <a16:creationId xmlns:a16="http://schemas.microsoft.com/office/drawing/2014/main" id="{4F08DABF-F4BB-40C2-A1BF-B7135659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3" y="2643188"/>
            <a:ext cx="115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400" b="1">
              <a:solidFill>
                <a:srgbClr val="0000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9741" name="Freeform 61">
            <a:extLst>
              <a:ext uri="{FF2B5EF4-FFF2-40B4-BE49-F238E27FC236}">
                <a16:creationId xmlns:a16="http://schemas.microsoft.com/office/drawing/2014/main" id="{F8B3C1EC-C94F-4B2D-AE22-1127DF03CD9A}"/>
              </a:ext>
            </a:extLst>
          </p:cNvPr>
          <p:cNvSpPr>
            <a:spLocks/>
          </p:cNvSpPr>
          <p:nvPr/>
        </p:nvSpPr>
        <p:spPr bwMode="auto">
          <a:xfrm>
            <a:off x="7315200" y="1066800"/>
            <a:ext cx="2374900" cy="2133600"/>
          </a:xfrm>
          <a:custGeom>
            <a:avLst/>
            <a:gdLst>
              <a:gd name="T0" fmla="*/ 1488 w 1496"/>
              <a:gd name="T1" fmla="*/ 0 h 1344"/>
              <a:gd name="T2" fmla="*/ 1248 w 1496"/>
              <a:gd name="T3" fmla="*/ 1056 h 1344"/>
              <a:gd name="T4" fmla="*/ 0 w 1496"/>
              <a:gd name="T5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6" h="1344">
                <a:moveTo>
                  <a:pt x="1488" y="0"/>
                </a:moveTo>
                <a:cubicBezTo>
                  <a:pt x="1492" y="416"/>
                  <a:pt x="1496" y="832"/>
                  <a:pt x="1248" y="1056"/>
                </a:cubicBezTo>
                <a:cubicBezTo>
                  <a:pt x="1000" y="1280"/>
                  <a:pt x="500" y="1312"/>
                  <a:pt x="0" y="13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 sz="24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0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F958695D-F89C-4A42-88CD-5B2325A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82C4-2900-41DF-9C38-4E425ED74426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52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E3486147-02E6-4F91-A517-ABB1CD691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/>
          <a:lstStyle/>
          <a:p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Weak Duality Theorem for the Max Flow Problem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903680D-F9EC-4A96-8095-55E345020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Theorem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x is any feasible flow and if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an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-cut, then the flow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value 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from source to destination in x is at most CAP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Ideas for proof:  We define the </a:t>
            </a:r>
            <a:r>
              <a:rPr lang="en-US" altLang="zh-TW" i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flow across the cut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(S,T) to be all flow on forward arcs minus all flow on backward arcs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baseline="-25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(S,T)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= 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-   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 </a:t>
            </a:r>
          </a:p>
          <a:p>
            <a:endParaRPr lang="en-US" altLang="zh-TW" baseline="-2500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baseline="-2500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baseline="-2500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200708" name="Group 4">
            <a:extLst>
              <a:ext uri="{FF2B5EF4-FFF2-40B4-BE49-F238E27FC236}">
                <a16:creationId xmlns:a16="http://schemas.microsoft.com/office/drawing/2014/main" id="{9E9282D3-7D2C-4E51-8A48-1C46736281C2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4614863"/>
            <a:ext cx="3884613" cy="1801812"/>
            <a:chOff x="624" y="2907"/>
            <a:chExt cx="2447" cy="1135"/>
          </a:xfrm>
        </p:grpSpPr>
        <p:sp>
          <p:nvSpPr>
            <p:cNvPr id="200709" name="Oval 5">
              <a:extLst>
                <a:ext uri="{FF2B5EF4-FFF2-40B4-BE49-F238E27FC236}">
                  <a16:creationId xmlns:a16="http://schemas.microsoft.com/office/drawing/2014/main" id="{D083862A-8666-4EB0-B25D-2CF932253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52"/>
              <a:ext cx="250" cy="23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0" name="Rectangle 6">
              <a:extLst>
                <a:ext uri="{FF2B5EF4-FFF2-40B4-BE49-F238E27FC236}">
                  <a16:creationId xmlns:a16="http://schemas.microsoft.com/office/drawing/2014/main" id="{CFFDB30F-302A-465D-B9FE-EE7B568E4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364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11" name="Oval 7">
              <a:extLst>
                <a:ext uri="{FF2B5EF4-FFF2-40B4-BE49-F238E27FC236}">
                  <a16:creationId xmlns:a16="http://schemas.microsoft.com/office/drawing/2014/main" id="{65E1C58B-1EFB-4129-99CE-4334E2A93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2907"/>
              <a:ext cx="257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2" name="Rectangle 8">
              <a:extLst>
                <a:ext uri="{FF2B5EF4-FFF2-40B4-BE49-F238E27FC236}">
                  <a16:creationId xmlns:a16="http://schemas.microsoft.com/office/drawing/2014/main" id="{5B421E1C-85DA-4C2D-9AB9-4B298787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94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13" name="Oval 9">
              <a:extLst>
                <a:ext uri="{FF2B5EF4-FFF2-40B4-BE49-F238E27FC236}">
                  <a16:creationId xmlns:a16="http://schemas.microsoft.com/office/drawing/2014/main" id="{090B64E8-EEF9-4BBE-BC1D-F880A999B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3790"/>
              <a:ext cx="258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4" name="Rectangle 10">
              <a:extLst>
                <a:ext uri="{FF2B5EF4-FFF2-40B4-BE49-F238E27FC236}">
                  <a16:creationId xmlns:a16="http://schemas.microsoft.com/office/drawing/2014/main" id="{6AFA327B-078A-47FC-BADF-E09F33991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3809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15" name="Oval 11">
              <a:extLst>
                <a:ext uri="{FF2B5EF4-FFF2-40B4-BE49-F238E27FC236}">
                  <a16:creationId xmlns:a16="http://schemas.microsoft.com/office/drawing/2014/main" id="{65FE9C7A-FF37-4F76-AF14-B7C1742A4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3360"/>
              <a:ext cx="250" cy="23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6" name="Rectangle 12">
              <a:extLst>
                <a:ext uri="{FF2B5EF4-FFF2-40B4-BE49-F238E27FC236}">
                  <a16:creationId xmlns:a16="http://schemas.microsoft.com/office/drawing/2014/main" id="{923A822A-BB2F-4833-82C8-570D9355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37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17" name="Freeform 13">
              <a:extLst>
                <a:ext uri="{FF2B5EF4-FFF2-40B4-BE49-F238E27FC236}">
                  <a16:creationId xmlns:a16="http://schemas.microsoft.com/office/drawing/2014/main" id="{4798A270-D959-4222-B93E-66C332139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" y="3051"/>
              <a:ext cx="110" cy="70"/>
            </a:xfrm>
            <a:custGeom>
              <a:avLst/>
              <a:gdLst>
                <a:gd name="T0" fmla="*/ 110 w 110"/>
                <a:gd name="T1" fmla="*/ 0 h 70"/>
                <a:gd name="T2" fmla="*/ 16 w 110"/>
                <a:gd name="T3" fmla="*/ 70 h 70"/>
                <a:gd name="T4" fmla="*/ 8 w 110"/>
                <a:gd name="T5" fmla="*/ 39 h 70"/>
                <a:gd name="T6" fmla="*/ 0 w 110"/>
                <a:gd name="T7" fmla="*/ 16 h 70"/>
                <a:gd name="T8" fmla="*/ 110 w 11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110" y="0"/>
                  </a:moveTo>
                  <a:lnTo>
                    <a:pt x="16" y="70"/>
                  </a:lnTo>
                  <a:lnTo>
                    <a:pt x="8" y="39"/>
                  </a:lnTo>
                  <a:lnTo>
                    <a:pt x="0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8" name="Line 14">
              <a:extLst>
                <a:ext uri="{FF2B5EF4-FFF2-40B4-BE49-F238E27FC236}">
                  <a16:creationId xmlns:a16="http://schemas.microsoft.com/office/drawing/2014/main" id="{6122AE48-29B5-4B39-8B57-1122678EA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6" y="3090"/>
              <a:ext cx="798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19" name="Freeform 15">
              <a:extLst>
                <a:ext uri="{FF2B5EF4-FFF2-40B4-BE49-F238E27FC236}">
                  <a16:creationId xmlns:a16="http://schemas.microsoft.com/office/drawing/2014/main" id="{63684ED6-92A4-4493-BA56-5A09A3C4C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3825"/>
              <a:ext cx="109" cy="62"/>
            </a:xfrm>
            <a:custGeom>
              <a:avLst/>
              <a:gdLst>
                <a:gd name="T0" fmla="*/ 109 w 109"/>
                <a:gd name="T1" fmla="*/ 62 h 62"/>
                <a:gd name="T2" fmla="*/ 0 w 109"/>
                <a:gd name="T3" fmla="*/ 47 h 62"/>
                <a:gd name="T4" fmla="*/ 8 w 109"/>
                <a:gd name="T5" fmla="*/ 23 h 62"/>
                <a:gd name="T6" fmla="*/ 23 w 109"/>
                <a:gd name="T7" fmla="*/ 0 h 62"/>
                <a:gd name="T8" fmla="*/ 109 w 109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109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3" y="0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0" name="Line 16">
              <a:extLst>
                <a:ext uri="{FF2B5EF4-FFF2-40B4-BE49-F238E27FC236}">
                  <a16:creationId xmlns:a16="http://schemas.microsoft.com/office/drawing/2014/main" id="{774D34D5-A504-4846-A7BC-5A28A15F4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3512"/>
              <a:ext cx="79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1" name="Freeform 17">
              <a:extLst>
                <a:ext uri="{FF2B5EF4-FFF2-40B4-BE49-F238E27FC236}">
                  <a16:creationId xmlns:a16="http://schemas.microsoft.com/office/drawing/2014/main" id="{38CC2A0C-8EDE-429D-84CC-0B4F36835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3325"/>
              <a:ext cx="110" cy="62"/>
            </a:xfrm>
            <a:custGeom>
              <a:avLst/>
              <a:gdLst>
                <a:gd name="T0" fmla="*/ 110 w 110"/>
                <a:gd name="T1" fmla="*/ 62 h 62"/>
                <a:gd name="T2" fmla="*/ 0 w 110"/>
                <a:gd name="T3" fmla="*/ 47 h 62"/>
                <a:gd name="T4" fmla="*/ 8 w 110"/>
                <a:gd name="T5" fmla="*/ 23 h 62"/>
                <a:gd name="T6" fmla="*/ 24 w 110"/>
                <a:gd name="T7" fmla="*/ 0 h 62"/>
                <a:gd name="T8" fmla="*/ 110 w 11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2">
                  <a:moveTo>
                    <a:pt x="110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4" y="0"/>
                  </a:lnTo>
                  <a:lnTo>
                    <a:pt x="11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2" name="Line 18">
              <a:extLst>
                <a:ext uri="{FF2B5EF4-FFF2-40B4-BE49-F238E27FC236}">
                  <a16:creationId xmlns:a16="http://schemas.microsoft.com/office/drawing/2014/main" id="{0D098ADD-DD3A-431C-A84C-C7669C82F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3036"/>
              <a:ext cx="719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3" name="Freeform 19">
              <a:extLst>
                <a:ext uri="{FF2B5EF4-FFF2-40B4-BE49-F238E27FC236}">
                  <a16:creationId xmlns:a16="http://schemas.microsoft.com/office/drawing/2014/main" id="{7D31281A-A58D-465D-829F-54181A73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3528"/>
              <a:ext cx="109" cy="70"/>
            </a:xfrm>
            <a:custGeom>
              <a:avLst/>
              <a:gdLst>
                <a:gd name="T0" fmla="*/ 109 w 109"/>
                <a:gd name="T1" fmla="*/ 0 h 70"/>
                <a:gd name="T2" fmla="*/ 23 w 109"/>
                <a:gd name="T3" fmla="*/ 70 h 70"/>
                <a:gd name="T4" fmla="*/ 8 w 109"/>
                <a:gd name="T5" fmla="*/ 47 h 70"/>
                <a:gd name="T6" fmla="*/ 0 w 109"/>
                <a:gd name="T7" fmla="*/ 23 h 70"/>
                <a:gd name="T8" fmla="*/ 109 w 109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70">
                  <a:moveTo>
                    <a:pt x="109" y="0"/>
                  </a:moveTo>
                  <a:lnTo>
                    <a:pt x="23" y="70"/>
                  </a:lnTo>
                  <a:lnTo>
                    <a:pt x="8" y="47"/>
                  </a:lnTo>
                  <a:lnTo>
                    <a:pt x="0" y="2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4" name="Line 20">
              <a:extLst>
                <a:ext uri="{FF2B5EF4-FFF2-40B4-BE49-F238E27FC236}">
                  <a16:creationId xmlns:a16="http://schemas.microsoft.com/office/drawing/2014/main" id="{B5618896-1351-4713-B114-24F40C68C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" y="3575"/>
              <a:ext cx="712" cy="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5" name="Freeform 21">
              <a:extLst>
                <a:ext uri="{FF2B5EF4-FFF2-40B4-BE49-F238E27FC236}">
                  <a16:creationId xmlns:a16="http://schemas.microsoft.com/office/drawing/2014/main" id="{B7A17189-01CD-4ED6-889D-2AE9ED34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3645"/>
              <a:ext cx="55" cy="110"/>
            </a:xfrm>
            <a:custGeom>
              <a:avLst/>
              <a:gdLst>
                <a:gd name="T0" fmla="*/ 24 w 55"/>
                <a:gd name="T1" fmla="*/ 110 h 110"/>
                <a:gd name="T2" fmla="*/ 0 w 55"/>
                <a:gd name="T3" fmla="*/ 0 h 110"/>
                <a:gd name="T4" fmla="*/ 24 w 55"/>
                <a:gd name="T5" fmla="*/ 0 h 110"/>
                <a:gd name="T6" fmla="*/ 55 w 55"/>
                <a:gd name="T7" fmla="*/ 0 h 110"/>
                <a:gd name="T8" fmla="*/ 24 w 5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0">
                  <a:moveTo>
                    <a:pt x="24" y="11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5" y="0"/>
                  </a:lnTo>
                  <a:lnTo>
                    <a:pt x="2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6" name="Line 22">
              <a:extLst>
                <a:ext uri="{FF2B5EF4-FFF2-40B4-BE49-F238E27FC236}">
                  <a16:creationId xmlns:a16="http://schemas.microsoft.com/office/drawing/2014/main" id="{25485CBB-27ED-494C-B6DE-78ABF56B3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1" y="3145"/>
              <a:ext cx="1" cy="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27" name="Rectangle 23">
              <a:extLst>
                <a:ext uri="{FF2B5EF4-FFF2-40B4-BE49-F238E27FC236}">
                  <a16:creationId xmlns:a16="http://schemas.microsoft.com/office/drawing/2014/main" id="{0C3E5F4F-11BD-49F4-97B7-CFD0FF94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3035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28" name="Rectangle 24">
              <a:extLst>
                <a:ext uri="{FF2B5EF4-FFF2-40B4-BE49-F238E27FC236}">
                  <a16:creationId xmlns:a16="http://schemas.microsoft.com/office/drawing/2014/main" id="{156A58BB-A828-41AA-A100-C08548650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06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29" name="Rectangle 25">
              <a:extLst>
                <a:ext uri="{FF2B5EF4-FFF2-40B4-BE49-F238E27FC236}">
                  <a16:creationId xmlns:a16="http://schemas.microsoft.com/office/drawing/2014/main" id="{89AA3382-F47E-449C-A330-7043EB765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035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0" name="Rectangle 26">
              <a:extLst>
                <a:ext uri="{FF2B5EF4-FFF2-40B4-BE49-F238E27FC236}">
                  <a16:creationId xmlns:a16="http://schemas.microsoft.com/office/drawing/2014/main" id="{80519F08-C657-41C9-9F75-BE1DA6483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957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1" name="Rectangle 27">
              <a:extLst>
                <a:ext uri="{FF2B5EF4-FFF2-40B4-BE49-F238E27FC236}">
                  <a16:creationId xmlns:a16="http://schemas.microsoft.com/office/drawing/2014/main" id="{277D58F9-E98F-4C90-927B-16B033C9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957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2" name="Rectangle 28">
              <a:extLst>
                <a:ext uri="{FF2B5EF4-FFF2-40B4-BE49-F238E27FC236}">
                  <a16:creationId xmlns:a16="http://schemas.microsoft.com/office/drawing/2014/main" id="{7A40284B-A9A8-4304-99B6-63BEDC988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3301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3" name="Rectangle 29">
              <a:extLst>
                <a:ext uri="{FF2B5EF4-FFF2-40B4-BE49-F238E27FC236}">
                  <a16:creationId xmlns:a16="http://schemas.microsoft.com/office/drawing/2014/main" id="{831BF081-E593-43F3-BE0B-D8932C9EA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3301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4" name="Rectangle 30">
              <a:extLst>
                <a:ext uri="{FF2B5EF4-FFF2-40B4-BE49-F238E27FC236}">
                  <a16:creationId xmlns:a16="http://schemas.microsoft.com/office/drawing/2014/main" id="{2C195AE9-218E-4DDC-A600-B49865FFE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3731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5" name="Rectangle 31">
              <a:extLst>
                <a:ext uri="{FF2B5EF4-FFF2-40B4-BE49-F238E27FC236}">
                  <a16:creationId xmlns:a16="http://schemas.microsoft.com/office/drawing/2014/main" id="{40BDC562-79E1-4D02-B5D6-21A19C4F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3731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6" name="Rectangle 32">
              <a:extLst>
                <a:ext uri="{FF2B5EF4-FFF2-40B4-BE49-F238E27FC236}">
                  <a16:creationId xmlns:a16="http://schemas.microsoft.com/office/drawing/2014/main" id="{F80F6FBD-5BC0-4A23-8B22-F7C30002F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692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0737" name="Rectangle 33">
              <a:extLst>
                <a:ext uri="{FF2B5EF4-FFF2-40B4-BE49-F238E27FC236}">
                  <a16:creationId xmlns:a16="http://schemas.microsoft.com/office/drawing/2014/main" id="{EC5D44CF-E005-40F5-8D20-B886C29D1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69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00738" name="Text Box 34">
            <a:extLst>
              <a:ext uri="{FF2B5EF4-FFF2-40B4-BE49-F238E27FC236}">
                <a16:creationId xmlns:a16="http://schemas.microsoft.com/office/drawing/2014/main" id="{81A04F7E-C49E-46E2-969C-880B2ADC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00600"/>
            <a:ext cx="3896782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S = {s}, then the flow across (S, T) is 9 + 6 = 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>
            <a:extLst>
              <a:ext uri="{FF2B5EF4-FFF2-40B4-BE49-F238E27FC236}">
                <a16:creationId xmlns:a16="http://schemas.microsoft.com/office/drawing/2014/main" id="{21F96B8D-39E1-41D3-B8BA-AFDBF083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FF9C-79B9-4563-A767-21997ABE51F6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53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672132AE-4FEB-417D-A1FB-B483CA80B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Flows Across Cuts</a:t>
            </a:r>
          </a:p>
        </p:txBody>
      </p:sp>
      <p:grpSp>
        <p:nvGrpSpPr>
          <p:cNvPr id="201731" name="Group 3">
            <a:extLst>
              <a:ext uri="{FF2B5EF4-FFF2-40B4-BE49-F238E27FC236}">
                <a16:creationId xmlns:a16="http://schemas.microsoft.com/office/drawing/2014/main" id="{96561CE5-9DCE-4A29-B579-E5DB8811CDCA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1371601"/>
            <a:ext cx="3884613" cy="1801813"/>
            <a:chOff x="576" y="864"/>
            <a:chExt cx="2447" cy="1135"/>
          </a:xfrm>
        </p:grpSpPr>
        <p:sp>
          <p:nvSpPr>
            <p:cNvPr id="201732" name="Oval 4">
              <a:extLst>
                <a:ext uri="{FF2B5EF4-FFF2-40B4-BE49-F238E27FC236}">
                  <a16:creationId xmlns:a16="http://schemas.microsoft.com/office/drawing/2014/main" id="{68486BAD-B8BD-47E4-B723-F0DABB718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09"/>
              <a:ext cx="250" cy="23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33" name="Rectangle 5">
              <a:extLst>
                <a:ext uri="{FF2B5EF4-FFF2-40B4-BE49-F238E27FC236}">
                  <a16:creationId xmlns:a16="http://schemas.microsoft.com/office/drawing/2014/main" id="{0F336280-055B-4422-88A1-FD187FD4C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321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34" name="Oval 6">
              <a:extLst>
                <a:ext uri="{FF2B5EF4-FFF2-40B4-BE49-F238E27FC236}">
                  <a16:creationId xmlns:a16="http://schemas.microsoft.com/office/drawing/2014/main" id="{2F43ADB8-6C62-40CA-9156-E9CE14454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864"/>
              <a:ext cx="257" cy="24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35" name="Rectangle 7">
              <a:extLst>
                <a:ext uri="{FF2B5EF4-FFF2-40B4-BE49-F238E27FC236}">
                  <a16:creationId xmlns:a16="http://schemas.microsoft.com/office/drawing/2014/main" id="{74E83F94-CC63-4AF1-A06A-250ADCB2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899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36" name="Oval 8">
              <a:extLst>
                <a:ext uri="{FF2B5EF4-FFF2-40B4-BE49-F238E27FC236}">
                  <a16:creationId xmlns:a16="http://schemas.microsoft.com/office/drawing/2014/main" id="{221DE822-0AD0-49CD-8252-88F72B39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1747"/>
              <a:ext cx="258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37" name="Rectangle 9">
              <a:extLst>
                <a:ext uri="{FF2B5EF4-FFF2-40B4-BE49-F238E27FC236}">
                  <a16:creationId xmlns:a16="http://schemas.microsoft.com/office/drawing/2014/main" id="{B2A6908C-80BF-4D56-9432-4537F1143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76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38" name="Oval 10">
              <a:extLst>
                <a:ext uri="{FF2B5EF4-FFF2-40B4-BE49-F238E27FC236}">
                  <a16:creationId xmlns:a16="http://schemas.microsoft.com/office/drawing/2014/main" id="{3C4F8DEB-3395-4C57-A270-A68486315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1317"/>
              <a:ext cx="250" cy="23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39" name="Rectangle 11">
              <a:extLst>
                <a:ext uri="{FF2B5EF4-FFF2-40B4-BE49-F238E27FC236}">
                  <a16:creationId xmlns:a16="http://schemas.microsoft.com/office/drawing/2014/main" id="{427261DE-E93D-4144-AACD-A80430A8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33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40" name="Freeform 12">
              <a:extLst>
                <a:ext uri="{FF2B5EF4-FFF2-40B4-BE49-F238E27FC236}">
                  <a16:creationId xmlns:a16="http://schemas.microsoft.com/office/drawing/2014/main" id="{7BC0BA01-CD39-4BA7-869D-774C51F95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1008"/>
              <a:ext cx="110" cy="70"/>
            </a:xfrm>
            <a:custGeom>
              <a:avLst/>
              <a:gdLst>
                <a:gd name="T0" fmla="*/ 110 w 110"/>
                <a:gd name="T1" fmla="*/ 0 h 70"/>
                <a:gd name="T2" fmla="*/ 16 w 110"/>
                <a:gd name="T3" fmla="*/ 70 h 70"/>
                <a:gd name="T4" fmla="*/ 8 w 110"/>
                <a:gd name="T5" fmla="*/ 39 h 70"/>
                <a:gd name="T6" fmla="*/ 0 w 110"/>
                <a:gd name="T7" fmla="*/ 16 h 70"/>
                <a:gd name="T8" fmla="*/ 110 w 11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110" y="0"/>
                  </a:moveTo>
                  <a:lnTo>
                    <a:pt x="16" y="70"/>
                  </a:lnTo>
                  <a:lnTo>
                    <a:pt x="8" y="39"/>
                  </a:lnTo>
                  <a:lnTo>
                    <a:pt x="0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1" name="Line 13">
              <a:extLst>
                <a:ext uri="{FF2B5EF4-FFF2-40B4-BE49-F238E27FC236}">
                  <a16:creationId xmlns:a16="http://schemas.microsoft.com/office/drawing/2014/main" id="{1155DC29-0912-4328-B01E-167E7B4D8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8" y="1047"/>
              <a:ext cx="798" cy="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2" name="Freeform 14">
              <a:extLst>
                <a:ext uri="{FF2B5EF4-FFF2-40B4-BE49-F238E27FC236}">
                  <a16:creationId xmlns:a16="http://schemas.microsoft.com/office/drawing/2014/main" id="{A8275E7E-A604-46F5-94EE-1F33D798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782"/>
              <a:ext cx="109" cy="62"/>
            </a:xfrm>
            <a:custGeom>
              <a:avLst/>
              <a:gdLst>
                <a:gd name="T0" fmla="*/ 109 w 109"/>
                <a:gd name="T1" fmla="*/ 62 h 62"/>
                <a:gd name="T2" fmla="*/ 0 w 109"/>
                <a:gd name="T3" fmla="*/ 47 h 62"/>
                <a:gd name="T4" fmla="*/ 8 w 109"/>
                <a:gd name="T5" fmla="*/ 23 h 62"/>
                <a:gd name="T6" fmla="*/ 23 w 109"/>
                <a:gd name="T7" fmla="*/ 0 h 62"/>
                <a:gd name="T8" fmla="*/ 109 w 109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109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3" y="0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3" name="Line 15">
              <a:extLst>
                <a:ext uri="{FF2B5EF4-FFF2-40B4-BE49-F238E27FC236}">
                  <a16:creationId xmlns:a16="http://schemas.microsoft.com/office/drawing/2014/main" id="{A4A0089D-95B6-4121-9B58-A461C96B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1469"/>
              <a:ext cx="79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4" name="Freeform 16">
              <a:extLst>
                <a:ext uri="{FF2B5EF4-FFF2-40B4-BE49-F238E27FC236}">
                  <a16:creationId xmlns:a16="http://schemas.microsoft.com/office/drawing/2014/main" id="{6EAAAE2F-EE85-4CE1-AEA0-4691C0004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1282"/>
              <a:ext cx="110" cy="62"/>
            </a:xfrm>
            <a:custGeom>
              <a:avLst/>
              <a:gdLst>
                <a:gd name="T0" fmla="*/ 110 w 110"/>
                <a:gd name="T1" fmla="*/ 62 h 62"/>
                <a:gd name="T2" fmla="*/ 0 w 110"/>
                <a:gd name="T3" fmla="*/ 47 h 62"/>
                <a:gd name="T4" fmla="*/ 8 w 110"/>
                <a:gd name="T5" fmla="*/ 23 h 62"/>
                <a:gd name="T6" fmla="*/ 24 w 110"/>
                <a:gd name="T7" fmla="*/ 0 h 62"/>
                <a:gd name="T8" fmla="*/ 110 w 11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2">
                  <a:moveTo>
                    <a:pt x="110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4" y="0"/>
                  </a:lnTo>
                  <a:lnTo>
                    <a:pt x="11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5" name="Line 17">
              <a:extLst>
                <a:ext uri="{FF2B5EF4-FFF2-40B4-BE49-F238E27FC236}">
                  <a16:creationId xmlns:a16="http://schemas.microsoft.com/office/drawing/2014/main" id="{D3E223B6-1FA7-44FC-80F9-885F4AFD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6" y="993"/>
              <a:ext cx="719" cy="3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6" name="Freeform 18">
              <a:extLst>
                <a:ext uri="{FF2B5EF4-FFF2-40B4-BE49-F238E27FC236}">
                  <a16:creationId xmlns:a16="http://schemas.microsoft.com/office/drawing/2014/main" id="{CDA7C052-F102-443B-9E42-695D6329C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1485"/>
              <a:ext cx="109" cy="70"/>
            </a:xfrm>
            <a:custGeom>
              <a:avLst/>
              <a:gdLst>
                <a:gd name="T0" fmla="*/ 109 w 109"/>
                <a:gd name="T1" fmla="*/ 0 h 70"/>
                <a:gd name="T2" fmla="*/ 23 w 109"/>
                <a:gd name="T3" fmla="*/ 70 h 70"/>
                <a:gd name="T4" fmla="*/ 8 w 109"/>
                <a:gd name="T5" fmla="*/ 47 h 70"/>
                <a:gd name="T6" fmla="*/ 0 w 109"/>
                <a:gd name="T7" fmla="*/ 23 h 70"/>
                <a:gd name="T8" fmla="*/ 109 w 109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70">
                  <a:moveTo>
                    <a:pt x="109" y="0"/>
                  </a:moveTo>
                  <a:lnTo>
                    <a:pt x="23" y="70"/>
                  </a:lnTo>
                  <a:lnTo>
                    <a:pt x="8" y="47"/>
                  </a:lnTo>
                  <a:lnTo>
                    <a:pt x="0" y="2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7" name="Line 19">
              <a:extLst>
                <a:ext uri="{FF2B5EF4-FFF2-40B4-BE49-F238E27FC236}">
                  <a16:creationId xmlns:a16="http://schemas.microsoft.com/office/drawing/2014/main" id="{3EEB9775-9750-432A-A674-051BA0345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532"/>
              <a:ext cx="712" cy="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8" name="Freeform 20">
              <a:extLst>
                <a:ext uri="{FF2B5EF4-FFF2-40B4-BE49-F238E27FC236}">
                  <a16:creationId xmlns:a16="http://schemas.microsoft.com/office/drawing/2014/main" id="{6562964E-C632-4F2A-856D-8ECEFB3A2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1602"/>
              <a:ext cx="55" cy="110"/>
            </a:xfrm>
            <a:custGeom>
              <a:avLst/>
              <a:gdLst>
                <a:gd name="T0" fmla="*/ 24 w 55"/>
                <a:gd name="T1" fmla="*/ 110 h 110"/>
                <a:gd name="T2" fmla="*/ 0 w 55"/>
                <a:gd name="T3" fmla="*/ 0 h 110"/>
                <a:gd name="T4" fmla="*/ 24 w 55"/>
                <a:gd name="T5" fmla="*/ 0 h 110"/>
                <a:gd name="T6" fmla="*/ 55 w 55"/>
                <a:gd name="T7" fmla="*/ 0 h 110"/>
                <a:gd name="T8" fmla="*/ 24 w 5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0">
                  <a:moveTo>
                    <a:pt x="24" y="11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5" y="0"/>
                  </a:lnTo>
                  <a:lnTo>
                    <a:pt x="2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49" name="Line 21">
              <a:extLst>
                <a:ext uri="{FF2B5EF4-FFF2-40B4-BE49-F238E27FC236}">
                  <a16:creationId xmlns:a16="http://schemas.microsoft.com/office/drawing/2014/main" id="{A4B92063-0484-401A-943B-2D3339C55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3" y="1102"/>
              <a:ext cx="1" cy="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50" name="Rectangle 22">
              <a:extLst>
                <a:ext uri="{FF2B5EF4-FFF2-40B4-BE49-F238E27FC236}">
                  <a16:creationId xmlns:a16="http://schemas.microsoft.com/office/drawing/2014/main" id="{C361C5A4-4138-443A-AF53-F91C8BE22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992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1" name="Rectangle 23">
              <a:extLst>
                <a:ext uri="{FF2B5EF4-FFF2-40B4-BE49-F238E27FC236}">
                  <a16:creationId xmlns:a16="http://schemas.microsoft.com/office/drawing/2014/main" id="{E13B263B-5284-4D4D-9D07-679F51516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02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2" name="Rectangle 24">
              <a:extLst>
                <a:ext uri="{FF2B5EF4-FFF2-40B4-BE49-F238E27FC236}">
                  <a16:creationId xmlns:a16="http://schemas.microsoft.com/office/drawing/2014/main" id="{9A7C23D6-E43E-43B7-9E64-7CAE59C08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992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3" name="Rectangle 25">
              <a:extLst>
                <a:ext uri="{FF2B5EF4-FFF2-40B4-BE49-F238E27FC236}">
                  <a16:creationId xmlns:a16="http://schemas.microsoft.com/office/drawing/2014/main" id="{A7241CD1-5FBF-40CB-95F9-B78E1ED7F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914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4" name="Rectangle 26">
              <a:extLst>
                <a:ext uri="{FF2B5EF4-FFF2-40B4-BE49-F238E27FC236}">
                  <a16:creationId xmlns:a16="http://schemas.microsoft.com/office/drawing/2014/main" id="{2F3B4CDF-CE7F-418F-B8CB-9515C8944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91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5" name="Rectangle 27">
              <a:extLst>
                <a:ext uri="{FF2B5EF4-FFF2-40B4-BE49-F238E27FC236}">
                  <a16:creationId xmlns:a16="http://schemas.microsoft.com/office/drawing/2014/main" id="{BC30A4F7-F2E2-4707-8F75-3C77364B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258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6" name="Rectangle 28">
              <a:extLst>
                <a:ext uri="{FF2B5EF4-FFF2-40B4-BE49-F238E27FC236}">
                  <a16:creationId xmlns:a16="http://schemas.microsoft.com/office/drawing/2014/main" id="{85A60720-EF7D-4BDC-8712-F0C26E060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125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7" name="Rectangle 29">
              <a:extLst>
                <a:ext uri="{FF2B5EF4-FFF2-40B4-BE49-F238E27FC236}">
                  <a16:creationId xmlns:a16="http://schemas.microsoft.com/office/drawing/2014/main" id="{220D98BF-9C71-4D6D-956F-06C5D3DB5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688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8" name="Rectangle 30">
              <a:extLst>
                <a:ext uri="{FF2B5EF4-FFF2-40B4-BE49-F238E27FC236}">
                  <a16:creationId xmlns:a16="http://schemas.microsoft.com/office/drawing/2014/main" id="{25911328-D5A0-43FD-A103-AA6BCE02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68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59" name="Rectangle 31">
              <a:extLst>
                <a:ext uri="{FF2B5EF4-FFF2-40B4-BE49-F238E27FC236}">
                  <a16:creationId xmlns:a16="http://schemas.microsoft.com/office/drawing/2014/main" id="{1EAC393D-B1AE-4994-B13A-65EAE91EB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649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60" name="Rectangle 32">
              <a:extLst>
                <a:ext uri="{FF2B5EF4-FFF2-40B4-BE49-F238E27FC236}">
                  <a16:creationId xmlns:a16="http://schemas.microsoft.com/office/drawing/2014/main" id="{4F29D227-D346-4638-963A-BEBE1EB21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649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761" name="Group 33">
            <a:extLst>
              <a:ext uri="{FF2B5EF4-FFF2-40B4-BE49-F238E27FC236}">
                <a16:creationId xmlns:a16="http://schemas.microsoft.com/office/drawing/2014/main" id="{DC595198-9205-4350-8415-40515868E719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3962401"/>
            <a:ext cx="3884613" cy="1801813"/>
            <a:chOff x="624" y="2496"/>
            <a:chExt cx="2447" cy="1135"/>
          </a:xfrm>
        </p:grpSpPr>
        <p:sp>
          <p:nvSpPr>
            <p:cNvPr id="201762" name="Oval 34">
              <a:extLst>
                <a:ext uri="{FF2B5EF4-FFF2-40B4-BE49-F238E27FC236}">
                  <a16:creationId xmlns:a16="http://schemas.microsoft.com/office/drawing/2014/main" id="{736960CC-D6CB-42BA-9FEF-86AD83DB3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41"/>
              <a:ext cx="250" cy="23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63" name="Rectangle 35">
              <a:extLst>
                <a:ext uri="{FF2B5EF4-FFF2-40B4-BE49-F238E27FC236}">
                  <a16:creationId xmlns:a16="http://schemas.microsoft.com/office/drawing/2014/main" id="{9D46966B-2C05-4D83-9308-43A39ACA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953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64" name="Oval 36">
              <a:extLst>
                <a:ext uri="{FF2B5EF4-FFF2-40B4-BE49-F238E27FC236}">
                  <a16:creationId xmlns:a16="http://schemas.microsoft.com/office/drawing/2014/main" id="{FF6524EE-B192-4ECD-A66A-3AC1E584B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2496"/>
              <a:ext cx="257" cy="24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65" name="Rectangle 37">
              <a:extLst>
                <a:ext uri="{FF2B5EF4-FFF2-40B4-BE49-F238E27FC236}">
                  <a16:creationId xmlns:a16="http://schemas.microsoft.com/office/drawing/2014/main" id="{CAD15940-8DD5-4EFC-A114-2E6FE290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531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66" name="Oval 38">
              <a:extLst>
                <a:ext uri="{FF2B5EF4-FFF2-40B4-BE49-F238E27FC236}">
                  <a16:creationId xmlns:a16="http://schemas.microsoft.com/office/drawing/2014/main" id="{7787E9D3-FF8E-4AC4-927E-2B4F00E87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3379"/>
              <a:ext cx="258" cy="24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67" name="Rectangle 39">
              <a:extLst>
                <a:ext uri="{FF2B5EF4-FFF2-40B4-BE49-F238E27FC236}">
                  <a16:creationId xmlns:a16="http://schemas.microsoft.com/office/drawing/2014/main" id="{C5616B79-D63E-4AC2-97D5-6DAABA7B4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3398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68" name="Oval 40">
              <a:extLst>
                <a:ext uri="{FF2B5EF4-FFF2-40B4-BE49-F238E27FC236}">
                  <a16:creationId xmlns:a16="http://schemas.microsoft.com/office/drawing/2014/main" id="{8BB147B9-4D57-416C-A39E-5ACB66F2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2949"/>
              <a:ext cx="250" cy="23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69" name="Rectangle 41">
              <a:extLst>
                <a:ext uri="{FF2B5EF4-FFF2-40B4-BE49-F238E27FC236}">
                  <a16:creationId xmlns:a16="http://schemas.microsoft.com/office/drawing/2014/main" id="{77FF01CF-61B1-4A77-8430-AC833A98C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96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70" name="Freeform 42">
              <a:extLst>
                <a:ext uri="{FF2B5EF4-FFF2-40B4-BE49-F238E27FC236}">
                  <a16:creationId xmlns:a16="http://schemas.microsoft.com/office/drawing/2014/main" id="{785710F0-53F9-4E27-BAEA-1FF47FC28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" y="2640"/>
              <a:ext cx="110" cy="70"/>
            </a:xfrm>
            <a:custGeom>
              <a:avLst/>
              <a:gdLst>
                <a:gd name="T0" fmla="*/ 110 w 110"/>
                <a:gd name="T1" fmla="*/ 0 h 70"/>
                <a:gd name="T2" fmla="*/ 16 w 110"/>
                <a:gd name="T3" fmla="*/ 70 h 70"/>
                <a:gd name="T4" fmla="*/ 8 w 110"/>
                <a:gd name="T5" fmla="*/ 39 h 70"/>
                <a:gd name="T6" fmla="*/ 0 w 110"/>
                <a:gd name="T7" fmla="*/ 16 h 70"/>
                <a:gd name="T8" fmla="*/ 110 w 11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0">
                  <a:moveTo>
                    <a:pt x="110" y="0"/>
                  </a:moveTo>
                  <a:lnTo>
                    <a:pt x="16" y="70"/>
                  </a:lnTo>
                  <a:lnTo>
                    <a:pt x="8" y="39"/>
                  </a:lnTo>
                  <a:lnTo>
                    <a:pt x="0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1" name="Line 43">
              <a:extLst>
                <a:ext uri="{FF2B5EF4-FFF2-40B4-BE49-F238E27FC236}">
                  <a16:creationId xmlns:a16="http://schemas.microsoft.com/office/drawing/2014/main" id="{271B1D4C-8930-47C9-A305-4C98633EF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6" y="2679"/>
              <a:ext cx="798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2" name="Freeform 44">
              <a:extLst>
                <a:ext uri="{FF2B5EF4-FFF2-40B4-BE49-F238E27FC236}">
                  <a16:creationId xmlns:a16="http://schemas.microsoft.com/office/drawing/2014/main" id="{0CF9D4B2-FD9A-44E9-B8ED-80D0CC3A2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3414"/>
              <a:ext cx="109" cy="62"/>
            </a:xfrm>
            <a:custGeom>
              <a:avLst/>
              <a:gdLst>
                <a:gd name="T0" fmla="*/ 109 w 109"/>
                <a:gd name="T1" fmla="*/ 62 h 62"/>
                <a:gd name="T2" fmla="*/ 0 w 109"/>
                <a:gd name="T3" fmla="*/ 47 h 62"/>
                <a:gd name="T4" fmla="*/ 8 w 109"/>
                <a:gd name="T5" fmla="*/ 23 h 62"/>
                <a:gd name="T6" fmla="*/ 23 w 109"/>
                <a:gd name="T7" fmla="*/ 0 h 62"/>
                <a:gd name="T8" fmla="*/ 109 w 109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109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3" y="0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3" name="Line 45">
              <a:extLst>
                <a:ext uri="{FF2B5EF4-FFF2-40B4-BE49-F238E27FC236}">
                  <a16:creationId xmlns:a16="http://schemas.microsoft.com/office/drawing/2014/main" id="{B782C168-D6EB-4548-B2AC-3FC7F051B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3101"/>
              <a:ext cx="79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4" name="Freeform 46">
              <a:extLst>
                <a:ext uri="{FF2B5EF4-FFF2-40B4-BE49-F238E27FC236}">
                  <a16:creationId xmlns:a16="http://schemas.microsoft.com/office/drawing/2014/main" id="{16398EC4-22F4-41E0-8715-BCCBF8937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914"/>
              <a:ext cx="110" cy="62"/>
            </a:xfrm>
            <a:custGeom>
              <a:avLst/>
              <a:gdLst>
                <a:gd name="T0" fmla="*/ 110 w 110"/>
                <a:gd name="T1" fmla="*/ 62 h 62"/>
                <a:gd name="T2" fmla="*/ 0 w 110"/>
                <a:gd name="T3" fmla="*/ 47 h 62"/>
                <a:gd name="T4" fmla="*/ 8 w 110"/>
                <a:gd name="T5" fmla="*/ 23 h 62"/>
                <a:gd name="T6" fmla="*/ 24 w 110"/>
                <a:gd name="T7" fmla="*/ 0 h 62"/>
                <a:gd name="T8" fmla="*/ 110 w 11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2">
                  <a:moveTo>
                    <a:pt x="110" y="62"/>
                  </a:moveTo>
                  <a:lnTo>
                    <a:pt x="0" y="47"/>
                  </a:lnTo>
                  <a:lnTo>
                    <a:pt x="8" y="23"/>
                  </a:lnTo>
                  <a:lnTo>
                    <a:pt x="24" y="0"/>
                  </a:lnTo>
                  <a:lnTo>
                    <a:pt x="11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5" name="Line 47">
              <a:extLst>
                <a:ext uri="{FF2B5EF4-FFF2-40B4-BE49-F238E27FC236}">
                  <a16:creationId xmlns:a16="http://schemas.microsoft.com/office/drawing/2014/main" id="{D8462DDF-0465-465A-9A8F-9FEF10CDB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625"/>
              <a:ext cx="719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6" name="Freeform 48">
              <a:extLst>
                <a:ext uri="{FF2B5EF4-FFF2-40B4-BE49-F238E27FC236}">
                  <a16:creationId xmlns:a16="http://schemas.microsoft.com/office/drawing/2014/main" id="{C5048C29-DD35-4B43-96B1-C1AF4BBB5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3117"/>
              <a:ext cx="109" cy="70"/>
            </a:xfrm>
            <a:custGeom>
              <a:avLst/>
              <a:gdLst>
                <a:gd name="T0" fmla="*/ 109 w 109"/>
                <a:gd name="T1" fmla="*/ 0 h 70"/>
                <a:gd name="T2" fmla="*/ 23 w 109"/>
                <a:gd name="T3" fmla="*/ 70 h 70"/>
                <a:gd name="T4" fmla="*/ 8 w 109"/>
                <a:gd name="T5" fmla="*/ 47 h 70"/>
                <a:gd name="T6" fmla="*/ 0 w 109"/>
                <a:gd name="T7" fmla="*/ 23 h 70"/>
                <a:gd name="T8" fmla="*/ 109 w 109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70">
                  <a:moveTo>
                    <a:pt x="109" y="0"/>
                  </a:moveTo>
                  <a:lnTo>
                    <a:pt x="23" y="70"/>
                  </a:lnTo>
                  <a:lnTo>
                    <a:pt x="8" y="47"/>
                  </a:lnTo>
                  <a:lnTo>
                    <a:pt x="0" y="2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7" name="Line 49">
              <a:extLst>
                <a:ext uri="{FF2B5EF4-FFF2-40B4-BE49-F238E27FC236}">
                  <a16:creationId xmlns:a16="http://schemas.microsoft.com/office/drawing/2014/main" id="{FBA505C8-3300-466A-863A-423FF7DAB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" y="3164"/>
              <a:ext cx="712" cy="3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8" name="Freeform 50">
              <a:extLst>
                <a:ext uri="{FF2B5EF4-FFF2-40B4-BE49-F238E27FC236}">
                  <a16:creationId xmlns:a16="http://schemas.microsoft.com/office/drawing/2014/main" id="{9F93FD88-A051-400B-AC1E-23F80E76E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3234"/>
              <a:ext cx="55" cy="110"/>
            </a:xfrm>
            <a:custGeom>
              <a:avLst/>
              <a:gdLst>
                <a:gd name="T0" fmla="*/ 24 w 55"/>
                <a:gd name="T1" fmla="*/ 110 h 110"/>
                <a:gd name="T2" fmla="*/ 0 w 55"/>
                <a:gd name="T3" fmla="*/ 0 h 110"/>
                <a:gd name="T4" fmla="*/ 24 w 55"/>
                <a:gd name="T5" fmla="*/ 0 h 110"/>
                <a:gd name="T6" fmla="*/ 55 w 55"/>
                <a:gd name="T7" fmla="*/ 0 h 110"/>
                <a:gd name="T8" fmla="*/ 24 w 5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0">
                  <a:moveTo>
                    <a:pt x="24" y="11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5" y="0"/>
                  </a:lnTo>
                  <a:lnTo>
                    <a:pt x="2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79" name="Line 51">
              <a:extLst>
                <a:ext uri="{FF2B5EF4-FFF2-40B4-BE49-F238E27FC236}">
                  <a16:creationId xmlns:a16="http://schemas.microsoft.com/office/drawing/2014/main" id="{6C8154CE-F251-4F30-9BA9-6A9B098D2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1" y="2734"/>
              <a:ext cx="1" cy="50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80" name="Rectangle 52">
              <a:extLst>
                <a:ext uri="{FF2B5EF4-FFF2-40B4-BE49-F238E27FC236}">
                  <a16:creationId xmlns:a16="http://schemas.microsoft.com/office/drawing/2014/main" id="{B1591351-3018-4C37-9C3C-24AC4CC91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2624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1" name="Rectangle 53">
              <a:extLst>
                <a:ext uri="{FF2B5EF4-FFF2-40B4-BE49-F238E27FC236}">
                  <a16:creationId xmlns:a16="http://schemas.microsoft.com/office/drawing/2014/main" id="{D9EB98BA-C225-411B-9436-EFCD9E737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655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2" name="Rectangle 54">
              <a:extLst>
                <a:ext uri="{FF2B5EF4-FFF2-40B4-BE49-F238E27FC236}">
                  <a16:creationId xmlns:a16="http://schemas.microsoft.com/office/drawing/2014/main" id="{1FD4A2FC-019E-4DBB-8670-61A39E59C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2624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9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3" name="Rectangle 55">
              <a:extLst>
                <a:ext uri="{FF2B5EF4-FFF2-40B4-BE49-F238E27FC236}">
                  <a16:creationId xmlns:a16="http://schemas.microsoft.com/office/drawing/2014/main" id="{CAA98CD1-4A4C-4593-8C15-E9BC89EA4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546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4" name="Rectangle 56">
              <a:extLst>
                <a:ext uri="{FF2B5EF4-FFF2-40B4-BE49-F238E27FC236}">
                  <a16:creationId xmlns:a16="http://schemas.microsoft.com/office/drawing/2014/main" id="{6A6E6F5F-55B6-493C-8973-11B42E3F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546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5" name="Rectangle 57">
              <a:extLst>
                <a:ext uri="{FF2B5EF4-FFF2-40B4-BE49-F238E27FC236}">
                  <a16:creationId xmlns:a16="http://schemas.microsoft.com/office/drawing/2014/main" id="{8AF6FA88-65FF-4A44-8371-9DCCB9D3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2890"/>
              <a:ext cx="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6" name="Rectangle 58">
              <a:extLst>
                <a:ext uri="{FF2B5EF4-FFF2-40B4-BE49-F238E27FC236}">
                  <a16:creationId xmlns:a16="http://schemas.microsoft.com/office/drawing/2014/main" id="{0DEEDF22-D7C3-4898-82FC-7A1151517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89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7" name="Rectangle 59">
              <a:extLst>
                <a:ext uri="{FF2B5EF4-FFF2-40B4-BE49-F238E27FC236}">
                  <a16:creationId xmlns:a16="http://schemas.microsoft.com/office/drawing/2014/main" id="{0D3CA190-B3C1-4575-84C2-72B4D369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3320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10,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8" name="Rectangle 60">
              <a:extLst>
                <a:ext uri="{FF2B5EF4-FFF2-40B4-BE49-F238E27FC236}">
                  <a16:creationId xmlns:a16="http://schemas.microsoft.com/office/drawing/2014/main" id="{3831F6F3-8A8D-4AF6-A68E-AB2980D9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3320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89" name="Rectangle 61">
              <a:extLst>
                <a:ext uri="{FF2B5EF4-FFF2-40B4-BE49-F238E27FC236}">
                  <a16:creationId xmlns:a16="http://schemas.microsoft.com/office/drawing/2014/main" id="{ABFB3679-A29B-4E22-AAA8-7B436ECB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281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6, 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1790" name="Rectangle 62">
              <a:extLst>
                <a:ext uri="{FF2B5EF4-FFF2-40B4-BE49-F238E27FC236}">
                  <a16:creationId xmlns:a16="http://schemas.microsoft.com/office/drawing/2014/main" id="{6A4C2ECB-B16B-471C-9294-D64D3A95A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281"/>
              <a:ext cx="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b="1" u="sng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  <a:endParaRPr lang="en-US" altLang="zh-TW" sz="2400" b="1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01791" name="Text Box 63">
            <a:extLst>
              <a:ext uri="{FF2B5EF4-FFF2-40B4-BE49-F238E27FC236}">
                <a16:creationId xmlns:a16="http://schemas.microsoft.com/office/drawing/2014/main" id="{0C84DFCF-86D5-44E9-A47E-4C847582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1147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S = {s,1}, then the flow across (S, T) is  8+1+6 = 15.</a:t>
            </a:r>
          </a:p>
        </p:txBody>
      </p:sp>
      <p:sp>
        <p:nvSpPr>
          <p:cNvPr id="201792" name="Text Box 64">
            <a:extLst>
              <a:ext uri="{FF2B5EF4-FFF2-40B4-BE49-F238E27FC236}">
                <a16:creationId xmlns:a16="http://schemas.microsoft.com/office/drawing/2014/main" id="{D10AAF5F-786C-4D51-847D-9ED5E26F6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S = {s,2}, then the flow across (S, T) is  9 + 7 - 1 = 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1" grpId="0" build="p" autoUpdateAnimBg="0"/>
      <p:bldP spid="201792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1599146A-EB5E-4778-9D48-BEEE6950B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11644" y="304800"/>
            <a:ext cx="15035130" cy="533400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More on Flows Across Cuts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071D6FE5-F959-4367-AD3F-A109EBC79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10210800" cy="464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Claim 1: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Let (S,T) be any s-t cut.  Then F</a:t>
            </a:r>
            <a:r>
              <a:rPr lang="en-US" altLang="zh-TW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(S,T) = v = flow into t.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simple words, the flow sent from s to t across any cut 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is 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i="1" baseline="-25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S,T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), forward flow minus backward flow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Claim 2: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The flow across (S,T) is at most the capacity of a cut.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This happens only when all backward flow is 0</a:t>
            </a:r>
          </a:p>
          <a:p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B73F26-3E42-4562-A180-8174B345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AF0E-7F89-4ADC-9DE0-A3E8A3491745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55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B7E03057-58D9-4D50-96E9-B65246DCD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Strong Duality: Max Flow Min Cut Theorem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AA6AAF0B-800A-4D04-9B35-F5BCEE2F4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990600"/>
            <a:ext cx="11607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Theorem.  (Optimality conditions for max flows).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following are equivalent.</a:t>
            </a:r>
          </a:p>
          <a:p>
            <a:pPr>
              <a:lnSpc>
                <a:spcPct val="90000"/>
              </a:lnSpc>
            </a:pPr>
            <a:endParaRPr lang="en-US" altLang="zh-TW" i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  A flow x is maximum.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 There is no augmenting path in G(x).  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  There is an s-t cut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S, T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whose capacity is the flow value of x.</a:t>
            </a:r>
          </a:p>
          <a:p>
            <a:pPr>
              <a:lnSpc>
                <a:spcPct val="90000"/>
              </a:lnSpc>
            </a:pPr>
            <a:endParaRPr lang="en-US" altLang="zh-TW" i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Corollary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(Max-flow Min-Cut).  The maximum flow value is the minimum value of a cut.</a:t>
            </a:r>
          </a:p>
          <a:p>
            <a:pPr>
              <a:lnSpc>
                <a:spcPct val="90000"/>
              </a:lnSpc>
            </a:pPr>
            <a:endParaRPr lang="en-US" altLang="zh-TW" i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Proof of Theorem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 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2.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Suppose that there is an augmenting path in G(x).  Then x is not maximum.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AAFAD0-BE93-4DDA-8B8C-04AA098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808-0C59-48FE-ABA9-4EE809716C77}" type="slidenum">
              <a:rPr lang="zh-TW" altLang="en-US">
                <a:solidFill>
                  <a:srgbClr val="000066"/>
                </a:solidFill>
                <a:latin typeface="Times New Roman" panose="02020603050405020304" pitchFamily="18" charset="0"/>
              </a:rPr>
              <a:pPr/>
              <a:t>56</a:t>
            </a:fld>
            <a:endParaRPr lang="en-US" altLang="zh-TW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6F2E8A00-E5E6-4B2E-A797-5FA763059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Continuation of the proof.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B2E98CF1-6A82-48EE-AFCF-1A43EF72C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876300"/>
            <a:ext cx="10744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3 </a:t>
            </a:r>
            <a:r>
              <a:rPr lang="en-US" altLang="zh-TW" dirty="0">
                <a:solidFill>
                  <a:srgbClr val="FF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Þ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Let v =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(S, T) be the flow from s to t.  By assumption, v = CAP(S, T).  By weak duality, the maximum flow is at most  CAP(S, T).  Thus the flow is maximum.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2 </a:t>
            </a:r>
            <a:r>
              <a:rPr lang="en-US" altLang="zh-TW" dirty="0">
                <a:solidFill>
                  <a:srgbClr val="FF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Þ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3.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Suppose there is no augmenting path in G(x). 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Claim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 Let S be the set of nodes reachable from s in G(x).  Let T = N\S.  Then there is no arc in G(x) from S to T.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Thus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	</a:t>
            </a:r>
            <a:r>
              <a:rPr lang="en-US" altLang="zh-TW" dirty="0" err="1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Î 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S  	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	j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Î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T  	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Þ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 	</a:t>
            </a:r>
            <a:r>
              <a:rPr lang="en-US" altLang="zh-TW" dirty="0" err="1">
                <a:solidFill>
                  <a:schemeClr val="tx1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anose="02020500000000000000" pitchFamily="18" charset="-120"/>
              </a:rPr>
              <a:t>ij</a:t>
            </a:r>
            <a:endParaRPr lang="en-US" altLang="zh-TW" dirty="0">
              <a:solidFill>
                <a:schemeClr val="tx1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solidFill>
                  <a:schemeClr val="tx1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Î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T  	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	j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Î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S 	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Þ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 	</a:t>
            </a:r>
            <a:r>
              <a:rPr lang="en-US" altLang="zh-TW" dirty="0" err="1">
                <a:solidFill>
                  <a:schemeClr val="tx1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= 0.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 we find a cut (S, T). 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157422-F86F-4650-8B9E-20A3F62C6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Complementary Slackness (Different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Object 4">
                <a:extLst>
                  <a:ext uri="{FF2B5EF4-FFF2-40B4-BE49-F238E27FC236}">
                    <a16:creationId xmlns:a16="http://schemas.microsoft.com/office/drawing/2014/main" id="{304BA6FD-5099-4C8B-8BB7-BC99EC502920}"/>
                  </a:ext>
                </a:extLst>
              </p:cNvPr>
              <p:cNvSpPr txBox="1"/>
              <p:nvPr/>
            </p:nvSpPr>
            <p:spPr bwMode="auto">
              <a:xfrm>
                <a:off x="2133600" y="1524000"/>
                <a:ext cx="3798888" cy="1905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HK"/>
              </a:p>
            </p:txBody>
          </p:sp>
        </mc:Choice>
        <mc:Fallback xmlns="">
          <p:sp>
            <p:nvSpPr>
              <p:cNvPr id="18436" name="Object 4">
                <a:extLst>
                  <a:ext uri="{FF2B5EF4-FFF2-40B4-BE49-F238E27FC236}">
                    <a16:creationId xmlns:a16="http://schemas.microsoft.com/office/drawing/2014/main" id="{304BA6FD-5099-4C8B-8BB7-BC99EC502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524000"/>
                <a:ext cx="3798888" cy="190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F1D7B520-994E-4B86-8883-D416DBAECCBA}"/>
                  </a:ext>
                </a:extLst>
              </p:cNvPr>
              <p:cNvSpPr txBox="1"/>
              <p:nvPr/>
            </p:nvSpPr>
            <p:spPr bwMode="auto">
              <a:xfrm>
                <a:off x="6324600" y="1524000"/>
                <a:ext cx="4038600" cy="1905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HK"/>
              </a:p>
            </p:txBody>
          </p:sp>
        </mc:Choice>
        <mc:Fallback xmlns="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F1D7B520-994E-4B86-8883-D416DBAE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1524000"/>
                <a:ext cx="4038600" cy="190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8" name="Text Box 6">
            <a:extLst>
              <a:ext uri="{FF2B5EF4-FFF2-40B4-BE49-F238E27FC236}">
                <a16:creationId xmlns:a16="http://schemas.microsoft.com/office/drawing/2014/main" id="{362A0C9B-244E-4DC7-A3DC-25F71B6FC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Define Slack variables for both Primal (</a:t>
            </a:r>
            <a:r>
              <a:rPr lang="en-US" altLang="en-US" i="1"/>
              <a:t>s</a:t>
            </a:r>
            <a:r>
              <a:rPr lang="en-US" altLang="en-US" i="1" baseline="-25000"/>
              <a:t>j</a:t>
            </a:r>
            <a:r>
              <a:rPr lang="en-US" altLang="en-US"/>
              <a:t>) and Dual (</a:t>
            </a:r>
            <a:r>
              <a:rPr lang="en-US" altLang="en-US" i="1"/>
              <a:t>e</a:t>
            </a:r>
            <a:r>
              <a:rPr lang="en-US" altLang="en-US" i="1" baseline="-25000"/>
              <a:t>i</a:t>
            </a:r>
            <a:r>
              <a:rPr lang="en-US" altLang="en-US"/>
              <a:t>):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6C6ABA16-87D5-4A4F-ABFC-9C5C081A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114801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0" name="Object 8">
                <a:extLst>
                  <a:ext uri="{FF2B5EF4-FFF2-40B4-BE49-F238E27FC236}">
                    <a16:creationId xmlns:a16="http://schemas.microsoft.com/office/drawing/2014/main" id="{D4369C87-D88C-4ACA-B31A-54B0273E33DE}"/>
                  </a:ext>
                </a:extLst>
              </p:cNvPr>
              <p:cNvSpPr txBox="1"/>
              <p:nvPr/>
            </p:nvSpPr>
            <p:spPr bwMode="auto">
              <a:xfrm>
                <a:off x="2436814" y="4048125"/>
                <a:ext cx="3076575" cy="685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HK"/>
              </a:p>
            </p:txBody>
          </p:sp>
        </mc:Choice>
        <mc:Fallback xmlns="">
          <p:sp>
            <p:nvSpPr>
              <p:cNvPr id="18440" name="Object 8">
                <a:extLst>
                  <a:ext uri="{FF2B5EF4-FFF2-40B4-BE49-F238E27FC236}">
                    <a16:creationId xmlns:a16="http://schemas.microsoft.com/office/drawing/2014/main" id="{D4369C87-D88C-4ACA-B31A-54B0273E3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6814" y="4048125"/>
                <a:ext cx="3076575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1" name="Object 9">
                <a:extLst>
                  <a:ext uri="{FF2B5EF4-FFF2-40B4-BE49-F238E27FC236}">
                    <a16:creationId xmlns:a16="http://schemas.microsoft.com/office/drawing/2014/main" id="{B4608F68-F302-4BA4-A64A-9BB15D7CA93B}"/>
                  </a:ext>
                </a:extLst>
              </p:cNvPr>
              <p:cNvSpPr txBox="1"/>
              <p:nvPr/>
            </p:nvSpPr>
            <p:spPr bwMode="auto">
              <a:xfrm>
                <a:off x="6775451" y="4046539"/>
                <a:ext cx="2917825" cy="7064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HK"/>
              </a:p>
            </p:txBody>
          </p:sp>
        </mc:Choice>
        <mc:Fallback xmlns="">
          <p:sp>
            <p:nvSpPr>
              <p:cNvPr id="18441" name="Object 9">
                <a:extLst>
                  <a:ext uri="{FF2B5EF4-FFF2-40B4-BE49-F238E27FC236}">
                    <a16:creationId xmlns:a16="http://schemas.microsoft.com/office/drawing/2014/main" id="{B4608F68-F302-4BA4-A64A-9BB15D7CA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5451" y="4046539"/>
                <a:ext cx="2917825" cy="706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2" name="Text Box 10">
            <a:extLst>
              <a:ext uri="{FF2B5EF4-FFF2-40B4-BE49-F238E27FC236}">
                <a16:creationId xmlns:a16="http://schemas.microsoft.com/office/drawing/2014/main" id="{B6EC5CB7-3B40-4CEC-B90A-1797D71A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8534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Theorem. The solution of (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x</a:t>
            </a:r>
            <a:r>
              <a:rPr lang="en-US" altLang="en-US" i="1" baseline="-25000"/>
              <a:t>n</a:t>
            </a:r>
            <a:r>
              <a:rPr lang="en-US" altLang="en-US"/>
              <a:t>,</a:t>
            </a:r>
            <a:r>
              <a:rPr lang="en-US" altLang="en-US" i="1"/>
              <a:t>s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s</a:t>
            </a:r>
            <a:r>
              <a:rPr lang="en-US" altLang="en-US" i="1" baseline="-25000"/>
              <a:t>m</a:t>
            </a:r>
            <a:r>
              <a:rPr lang="en-US" altLang="en-US"/>
              <a:t>) is optimal to the Primal and (</a:t>
            </a:r>
            <a:r>
              <a:rPr lang="en-US" altLang="en-US" i="1"/>
              <a:t>y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y</a:t>
            </a:r>
            <a:r>
              <a:rPr lang="en-US" altLang="en-US" i="1" baseline="-25000"/>
              <a:t>m</a:t>
            </a:r>
            <a:r>
              <a:rPr lang="en-US" altLang="en-US"/>
              <a:t>,</a:t>
            </a:r>
            <a:r>
              <a:rPr lang="en-US" altLang="en-US" i="1"/>
              <a:t>e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e</a:t>
            </a:r>
            <a:r>
              <a:rPr lang="en-US" altLang="en-US" i="1" baseline="-25000"/>
              <a:t>n</a:t>
            </a:r>
            <a:r>
              <a:rPr lang="en-US" altLang="en-US"/>
              <a:t>) is optimal to the Dual if and only if </a:t>
            </a:r>
          </a:p>
          <a:p>
            <a:pPr algn="ctr"/>
            <a:r>
              <a:rPr lang="en-US" altLang="en-US"/>
              <a:t>(1) </a:t>
            </a:r>
            <a:r>
              <a:rPr lang="en-US" altLang="en-US" i="1"/>
              <a:t>s</a:t>
            </a:r>
            <a:r>
              <a:rPr lang="en-US" altLang="en-US" i="1" baseline="-25000"/>
              <a:t>j</a:t>
            </a:r>
            <a:r>
              <a:rPr lang="en-US" altLang="en-US" i="1"/>
              <a:t>y</a:t>
            </a:r>
            <a:r>
              <a:rPr lang="en-US" altLang="en-US" i="1" baseline="-25000"/>
              <a:t>j</a:t>
            </a:r>
            <a:r>
              <a:rPr lang="en-US" altLang="en-US"/>
              <a:t>=0 for all </a:t>
            </a:r>
            <a:r>
              <a:rPr lang="en-US" altLang="en-US" i="1"/>
              <a:t>j</a:t>
            </a:r>
            <a:r>
              <a:rPr lang="en-US" altLang="en-US"/>
              <a:t>; and (2) </a:t>
            </a:r>
            <a:r>
              <a:rPr lang="en-US" altLang="en-US" i="1"/>
              <a:t>e</a:t>
            </a:r>
            <a:r>
              <a:rPr lang="en-US" altLang="en-US" i="1" baseline="-25000"/>
              <a:t>i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=0 for all </a:t>
            </a:r>
            <a:r>
              <a:rPr lang="en-US" altLang="en-US" i="1"/>
              <a:t>i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2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C9AAE52-8561-4966-B0AC-F6045AFA6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Interpretation and Example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ACEB2B1-B44C-402C-AF51-E240A70DE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If in an optimal solution of the Primal, a constraint is not tight (slack variable &gt;0 ), then in the optimal solution of the Dual, the corresponding variable must be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950314B2-13C2-41F5-9167-223E6BF89B96}"/>
                  </a:ext>
                </a:extLst>
              </p:cNvPr>
              <p:cNvSpPr txBox="1"/>
              <p:nvPr/>
            </p:nvSpPr>
            <p:spPr bwMode="auto">
              <a:xfrm>
                <a:off x="1905000" y="2667000"/>
                <a:ext cx="3468688" cy="1752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=45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≤1800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/>
              </a:p>
            </p:txBody>
          </p:sp>
        </mc:Choice>
        <mc:Fallback xmlns=""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950314B2-13C2-41F5-9167-223E6BF8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667000"/>
                <a:ext cx="3468688" cy="1752600"/>
              </a:xfrm>
              <a:prstGeom prst="rect">
                <a:avLst/>
              </a:prstGeom>
              <a:blipFill>
                <a:blip r:embed="rId2"/>
                <a:stretch>
                  <a:fillRect l="-35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Object 5">
                <a:extLst>
                  <a:ext uri="{FF2B5EF4-FFF2-40B4-BE49-F238E27FC236}">
                    <a16:creationId xmlns:a16="http://schemas.microsoft.com/office/drawing/2014/main" id="{5E954C45-8659-47CC-A589-C307B075FD6B}"/>
                  </a:ext>
                </a:extLst>
              </p:cNvPr>
              <p:cNvSpPr txBox="1"/>
              <p:nvPr/>
            </p:nvSpPr>
            <p:spPr bwMode="auto">
              <a:xfrm>
                <a:off x="5486400" y="2667000"/>
                <a:ext cx="5181600" cy="1524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=1800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+1440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+1440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≥45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≥60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/>
              </a:p>
            </p:txBody>
          </p:sp>
        </mc:Choice>
        <mc:Fallback xmlns="">
          <p:sp>
            <p:nvSpPr>
              <p:cNvPr id="20485" name="Object 5">
                <a:extLst>
                  <a:ext uri="{FF2B5EF4-FFF2-40B4-BE49-F238E27FC236}">
                    <a16:creationId xmlns:a16="http://schemas.microsoft.com/office/drawing/2014/main" id="{5E954C45-8659-47CC-A589-C307B075F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2667000"/>
                <a:ext cx="5181600" cy="1524000"/>
              </a:xfrm>
              <a:prstGeom prst="rect">
                <a:avLst/>
              </a:prstGeom>
              <a:blipFill>
                <a:blip r:embed="rId3"/>
                <a:stretch>
                  <a:fillRect l="-23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6" name="Text Box 6">
            <a:extLst>
              <a:ext uri="{FF2B5EF4-FFF2-40B4-BE49-F238E27FC236}">
                <a16:creationId xmlns:a16="http://schemas.microsoft.com/office/drawing/2014/main" id="{CB1C0EC6-6416-486F-BA6E-EDB52120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CFD71E32-A31E-4FAF-B648-DD78C6DBC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3962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P</a:t>
            </a:r>
            <a:r>
              <a:rPr lang="en-US" altLang="en-US"/>
              <a:t>*=81.82,</a:t>
            </a:r>
            <a:r>
              <a:rPr lang="en-US" altLang="en-US" i="1"/>
              <a:t>Q</a:t>
            </a:r>
            <a:r>
              <a:rPr lang="en-US" altLang="en-US"/>
              <a:t>*=16.36,Z*=4663</a:t>
            </a:r>
          </a:p>
          <a:p>
            <a:r>
              <a:rPr lang="en-US" altLang="en-US"/>
              <a:t>20</a:t>
            </a:r>
            <a:r>
              <a:rPr lang="en-US" altLang="en-US" i="1"/>
              <a:t>P</a:t>
            </a:r>
            <a:r>
              <a:rPr lang="en-US" altLang="en-US"/>
              <a:t>+10</a:t>
            </a:r>
            <a:r>
              <a:rPr lang="en-US" altLang="en-US" i="1"/>
              <a:t>Q</a:t>
            </a:r>
            <a:r>
              <a:rPr lang="en-US" altLang="en-US"/>
              <a:t>=1800</a:t>
            </a:r>
          </a:p>
          <a:p>
            <a:r>
              <a:rPr lang="en-US" altLang="en-US"/>
              <a:t>12</a:t>
            </a:r>
            <a:r>
              <a:rPr lang="en-US" altLang="en-US" i="1"/>
              <a:t>P</a:t>
            </a:r>
            <a:r>
              <a:rPr lang="en-US" altLang="en-US"/>
              <a:t>+28</a:t>
            </a:r>
            <a:r>
              <a:rPr lang="en-US" altLang="en-US" i="1"/>
              <a:t>Q</a:t>
            </a:r>
            <a:r>
              <a:rPr lang="en-US" altLang="en-US"/>
              <a:t>=1440</a:t>
            </a:r>
          </a:p>
          <a:p>
            <a:r>
              <a:rPr lang="en-US" altLang="en-US"/>
              <a:t>15</a:t>
            </a:r>
            <a:r>
              <a:rPr lang="en-US" altLang="en-US" i="1"/>
              <a:t>P</a:t>
            </a:r>
            <a:r>
              <a:rPr lang="en-US" altLang="en-US"/>
              <a:t>+  6</a:t>
            </a:r>
            <a:r>
              <a:rPr lang="en-US" altLang="en-US" i="1"/>
              <a:t>Q</a:t>
            </a:r>
            <a:r>
              <a:rPr lang="en-US" altLang="en-US"/>
              <a:t>=1325&lt;1440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556007B8-B08E-4B5D-B6FC-D9E674558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724400"/>
            <a:ext cx="487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X</a:t>
            </a:r>
            <a:r>
              <a:rPr lang="en-US" altLang="en-US" baseline="-25000"/>
              <a:t>A</a:t>
            </a:r>
            <a:r>
              <a:rPr lang="en-US" altLang="en-US"/>
              <a:t>=1.228, </a:t>
            </a:r>
            <a:r>
              <a:rPr lang="en-US" altLang="en-US" i="1"/>
              <a:t>X</a:t>
            </a:r>
            <a:r>
              <a:rPr lang="en-US" altLang="en-US" i="1" baseline="-25000"/>
              <a:t>B</a:t>
            </a:r>
            <a:r>
              <a:rPr lang="en-US" altLang="en-US"/>
              <a:t>=1.705, </a:t>
            </a:r>
            <a:r>
              <a:rPr lang="en-US" altLang="en-US" i="1"/>
              <a:t>X</a:t>
            </a:r>
            <a:r>
              <a:rPr lang="en-US" altLang="en-US" i="1" baseline="-25000"/>
              <a:t>C</a:t>
            </a:r>
            <a:r>
              <a:rPr lang="en-US" altLang="en-US"/>
              <a:t>=0,w*=4663</a:t>
            </a:r>
          </a:p>
          <a:p>
            <a:r>
              <a:rPr lang="en-US" altLang="en-US"/>
              <a:t>20</a:t>
            </a:r>
            <a:r>
              <a:rPr lang="en-US" altLang="en-US" i="1"/>
              <a:t>X</a:t>
            </a:r>
            <a:r>
              <a:rPr lang="en-US" altLang="en-US" i="1" baseline="-25000"/>
              <a:t>A</a:t>
            </a:r>
            <a:r>
              <a:rPr lang="en-US" altLang="en-US"/>
              <a:t>+12</a:t>
            </a:r>
            <a:r>
              <a:rPr lang="en-US" altLang="en-US" i="1"/>
              <a:t>X</a:t>
            </a:r>
            <a:r>
              <a:rPr lang="en-US" altLang="en-US" i="1" baseline="-25000"/>
              <a:t>B</a:t>
            </a:r>
            <a:r>
              <a:rPr lang="en-US" altLang="en-US"/>
              <a:t>+12</a:t>
            </a:r>
            <a:r>
              <a:rPr lang="en-US" altLang="en-US" i="1"/>
              <a:t>X</a:t>
            </a:r>
            <a:r>
              <a:rPr lang="en-US" altLang="en-US" i="1" baseline="-25000"/>
              <a:t>C</a:t>
            </a:r>
            <a:r>
              <a:rPr lang="en-US" altLang="en-US"/>
              <a:t>=45</a:t>
            </a:r>
          </a:p>
          <a:p>
            <a:r>
              <a:rPr lang="en-US" altLang="en-US"/>
              <a:t>10</a:t>
            </a:r>
            <a:r>
              <a:rPr lang="en-US" altLang="en-US" i="1"/>
              <a:t>X</a:t>
            </a:r>
            <a:r>
              <a:rPr lang="en-US" altLang="en-US" i="1" baseline="-25000"/>
              <a:t>A</a:t>
            </a:r>
            <a:r>
              <a:rPr lang="en-US" altLang="en-US"/>
              <a:t>+28</a:t>
            </a:r>
            <a:r>
              <a:rPr lang="en-US" altLang="en-US" i="1"/>
              <a:t>X</a:t>
            </a:r>
            <a:r>
              <a:rPr lang="en-US" altLang="en-US" i="1" baseline="-25000"/>
              <a:t>B</a:t>
            </a:r>
            <a:r>
              <a:rPr lang="en-US" altLang="en-US"/>
              <a:t>+6</a:t>
            </a:r>
            <a:r>
              <a:rPr lang="en-US" altLang="en-US" i="1"/>
              <a:t>X</a:t>
            </a:r>
            <a:r>
              <a:rPr lang="en-US" altLang="en-US" i="1" baseline="-25000"/>
              <a:t>C</a:t>
            </a:r>
            <a:r>
              <a:rPr lang="en-US" altLang="en-US"/>
              <a:t>=60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9CC9758-1D33-4C67-99FB-F782A8AF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Another Economic Meaning of 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E5B3BE84-344F-4D36-B0B6-69A2A1858561}"/>
                  </a:ext>
                </a:extLst>
              </p:cNvPr>
              <p:cNvSpPr txBox="1"/>
              <p:nvPr/>
            </p:nvSpPr>
            <p:spPr bwMode="auto">
              <a:xfrm>
                <a:off x="1905000" y="1219200"/>
                <a:ext cx="3468688" cy="1752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=45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≤1800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≤1440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/>
              </a:p>
            </p:txBody>
          </p:sp>
        </mc:Choice>
        <mc:Fallback xmlns="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E5B3BE84-344F-4D36-B0B6-69A2A1858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219200"/>
                <a:ext cx="3468688" cy="1752600"/>
              </a:xfrm>
              <a:prstGeom prst="rect">
                <a:avLst/>
              </a:prstGeom>
              <a:blipFill>
                <a:blip r:embed="rId2"/>
                <a:stretch>
                  <a:fillRect l="-35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9683A44D-070A-4C1D-871B-C581B546886A}"/>
                  </a:ext>
                </a:extLst>
              </p:cNvPr>
              <p:cNvSpPr txBox="1"/>
              <p:nvPr/>
            </p:nvSpPr>
            <p:spPr bwMode="auto">
              <a:xfrm>
                <a:off x="5486400" y="1219200"/>
                <a:ext cx="5181600" cy="1524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=1800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+1440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+1440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≥45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+28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≥60</m:t>
                      </m:r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H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HK"/>
              </a:p>
            </p:txBody>
          </p:sp>
        </mc:Choice>
        <mc:Fallback xmlns=""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9683A44D-070A-4C1D-871B-C581B5468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219200"/>
                <a:ext cx="5181600" cy="1524000"/>
              </a:xfrm>
              <a:prstGeom prst="rect">
                <a:avLst/>
              </a:prstGeom>
              <a:blipFill>
                <a:blip r:embed="rId3"/>
                <a:stretch>
                  <a:fillRect l="-23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4" name="Text Box 6">
            <a:extLst>
              <a:ext uri="{FF2B5EF4-FFF2-40B4-BE49-F238E27FC236}">
                <a16:creationId xmlns:a16="http://schemas.microsoft.com/office/drawing/2014/main" id="{0B2023C7-470D-4195-86AC-D504971F6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1"/>
            <a:ext cx="5943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P</a:t>
            </a:r>
            <a:r>
              <a:rPr lang="en-US" altLang="en-US" sz="2000"/>
              <a:t>*=</a:t>
            </a:r>
            <a:r>
              <a:rPr lang="en-US" altLang="en-US" sz="2000">
                <a:solidFill>
                  <a:schemeClr val="folHlink"/>
                </a:solidFill>
              </a:rPr>
              <a:t>81.82</a:t>
            </a:r>
            <a:r>
              <a:rPr lang="en-US" altLang="en-US" sz="2000"/>
              <a:t>, </a:t>
            </a:r>
            <a:r>
              <a:rPr lang="en-US" altLang="en-US" sz="2000" i="1"/>
              <a:t>Q</a:t>
            </a:r>
            <a:r>
              <a:rPr lang="en-US" altLang="en-US" sz="2000"/>
              <a:t>*=</a:t>
            </a:r>
            <a:r>
              <a:rPr lang="en-US" altLang="en-US" sz="2000">
                <a:solidFill>
                  <a:srgbClr val="00FFCC"/>
                </a:solidFill>
              </a:rPr>
              <a:t>16.36</a:t>
            </a:r>
            <a:r>
              <a:rPr lang="en-US" altLang="en-US" sz="2000"/>
              <a:t>, Z*=4663</a:t>
            </a:r>
          </a:p>
          <a:p>
            <a:r>
              <a:rPr lang="en-US" altLang="en-US" sz="2000"/>
              <a:t>20</a:t>
            </a:r>
            <a:r>
              <a:rPr lang="en-US" altLang="en-US" sz="2000" i="1"/>
              <a:t>P</a:t>
            </a:r>
            <a:r>
              <a:rPr lang="en-US" altLang="en-US" sz="2000"/>
              <a:t>+10</a:t>
            </a:r>
            <a:r>
              <a:rPr lang="en-US" altLang="en-US" sz="2000" i="1"/>
              <a:t>Q</a:t>
            </a:r>
            <a:r>
              <a:rPr lang="en-US" altLang="en-US" sz="2000"/>
              <a:t>=1800   (Shadow price = </a:t>
            </a:r>
            <a:r>
              <a:rPr lang="en-US" altLang="en-US" sz="2000">
                <a:solidFill>
                  <a:schemeClr val="hlink"/>
                </a:solidFill>
              </a:rPr>
              <a:t>1.228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12</a:t>
            </a:r>
            <a:r>
              <a:rPr lang="en-US" altLang="en-US" sz="2000" i="1"/>
              <a:t>P</a:t>
            </a:r>
            <a:r>
              <a:rPr lang="en-US" altLang="en-US" sz="2000"/>
              <a:t>+28</a:t>
            </a:r>
            <a:r>
              <a:rPr lang="en-US" altLang="en-US" sz="2000" i="1"/>
              <a:t>Q</a:t>
            </a:r>
            <a:r>
              <a:rPr lang="en-US" altLang="en-US" sz="2000"/>
              <a:t>=1440   (shadow price=</a:t>
            </a:r>
            <a:r>
              <a:rPr lang="en-US" altLang="en-US" sz="2000">
                <a:solidFill>
                  <a:srgbClr val="FF0066"/>
                </a:solidFill>
              </a:rPr>
              <a:t>1.705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15</a:t>
            </a:r>
            <a:r>
              <a:rPr lang="en-US" altLang="en-US" sz="2000" i="1"/>
              <a:t>P</a:t>
            </a:r>
            <a:r>
              <a:rPr lang="en-US" altLang="en-US" sz="2000"/>
              <a:t>+  6</a:t>
            </a:r>
            <a:r>
              <a:rPr lang="en-US" altLang="en-US" sz="2000" i="1"/>
              <a:t>Q</a:t>
            </a:r>
            <a:r>
              <a:rPr lang="en-US" altLang="en-US" sz="2000"/>
              <a:t>=1325&lt;1440  (shadow price=</a:t>
            </a:r>
            <a:r>
              <a:rPr lang="en-US" altLang="en-US" sz="2000">
                <a:solidFill>
                  <a:srgbClr val="0066FF"/>
                </a:solidFill>
              </a:rPr>
              <a:t>0</a:t>
            </a:r>
            <a:r>
              <a:rPr lang="en-US" altLang="en-US" sz="2000"/>
              <a:t>)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07AE02A8-54BF-41A7-8873-59013BD1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29201"/>
            <a:ext cx="5638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X</a:t>
            </a:r>
            <a:r>
              <a:rPr lang="en-US" altLang="en-US" sz="2000" baseline="-25000"/>
              <a:t>A</a:t>
            </a:r>
            <a:r>
              <a:rPr lang="en-US" altLang="en-US" sz="2000"/>
              <a:t>=</a:t>
            </a:r>
            <a:r>
              <a:rPr lang="en-US" altLang="en-US" sz="2000">
                <a:solidFill>
                  <a:schemeClr val="hlink"/>
                </a:solidFill>
              </a:rPr>
              <a:t>1.228</a:t>
            </a:r>
            <a:r>
              <a:rPr lang="en-US" altLang="en-US" sz="2000"/>
              <a:t>,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B</a:t>
            </a:r>
            <a:r>
              <a:rPr lang="en-US" altLang="en-US" sz="2000"/>
              <a:t>=</a:t>
            </a:r>
            <a:r>
              <a:rPr lang="en-US" altLang="en-US" sz="2000">
                <a:solidFill>
                  <a:srgbClr val="FF0066"/>
                </a:solidFill>
              </a:rPr>
              <a:t>1.705</a:t>
            </a:r>
            <a:r>
              <a:rPr lang="en-US" altLang="en-US" sz="2000"/>
              <a:t>,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C</a:t>
            </a:r>
            <a:r>
              <a:rPr lang="en-US" altLang="en-US" sz="2000"/>
              <a:t>=</a:t>
            </a:r>
            <a:r>
              <a:rPr lang="en-US" altLang="en-US" sz="2000">
                <a:solidFill>
                  <a:srgbClr val="0066FF"/>
                </a:solidFill>
              </a:rPr>
              <a:t>0</a:t>
            </a:r>
            <a:r>
              <a:rPr lang="en-US" altLang="en-US" sz="2000"/>
              <a:t>, w*=4663</a:t>
            </a:r>
          </a:p>
          <a:p>
            <a:r>
              <a:rPr lang="en-US" altLang="en-US" sz="2000"/>
              <a:t>20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A</a:t>
            </a:r>
            <a:r>
              <a:rPr lang="en-US" altLang="en-US" sz="2000"/>
              <a:t>+12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B</a:t>
            </a:r>
            <a:r>
              <a:rPr lang="en-US" altLang="en-US" sz="2000"/>
              <a:t>+12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C</a:t>
            </a:r>
            <a:r>
              <a:rPr lang="en-US" altLang="en-US" sz="2000"/>
              <a:t>=45   (Shadow price=</a:t>
            </a:r>
            <a:r>
              <a:rPr lang="en-US" altLang="en-US" sz="2000">
                <a:solidFill>
                  <a:schemeClr val="folHlink"/>
                </a:solidFill>
              </a:rPr>
              <a:t>81.82</a:t>
            </a:r>
            <a:r>
              <a:rPr lang="en-US" altLang="en-US" sz="2000"/>
              <a:t>)</a:t>
            </a:r>
          </a:p>
          <a:p>
            <a:r>
              <a:rPr lang="en-US" altLang="en-US" sz="2000"/>
              <a:t>10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A</a:t>
            </a:r>
            <a:r>
              <a:rPr lang="en-US" altLang="en-US" sz="2000"/>
              <a:t>+28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B</a:t>
            </a:r>
            <a:r>
              <a:rPr lang="en-US" altLang="en-US" sz="2000"/>
              <a:t>+6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C</a:t>
            </a:r>
            <a:r>
              <a:rPr lang="en-US" altLang="en-US" sz="2000"/>
              <a:t>=60     (shadow price=</a:t>
            </a:r>
            <a:r>
              <a:rPr lang="en-US" altLang="en-US" sz="2000">
                <a:solidFill>
                  <a:srgbClr val="00FFCC"/>
                </a:solidFill>
              </a:rPr>
              <a:t>16.36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71550"/>
          </a:xfrm>
        </p:spPr>
        <p:txBody>
          <a:bodyPr/>
          <a:lstStyle/>
          <a:p>
            <a:r>
              <a:rPr lang="en-US" altLang="zh-CN" dirty="0">
                <a:ea typeface="新細明體" pitchFamily="18" charset="-120"/>
              </a:rPr>
              <a:t>A Transportation Problem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309687" y="1143000"/>
            <a:ext cx="8901113" cy="1837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新細明體" pitchFamily="18" charset="-120"/>
              </a:rPr>
              <a:t>Three</a:t>
            </a:r>
            <a:r>
              <a:rPr lang="zh-CN" altLang="en-US" dirty="0">
                <a:ea typeface="新細明體" pitchFamily="18" charset="-120"/>
              </a:rPr>
              <a:t> </a:t>
            </a:r>
            <a:r>
              <a:rPr lang="en-HK" altLang="zh-CN" dirty="0">
                <a:ea typeface="新細明體" pitchFamily="18" charset="-120"/>
              </a:rPr>
              <a:t>production </a:t>
            </a:r>
            <a:r>
              <a:rPr lang="en-US" altLang="zh-CN" dirty="0">
                <a:ea typeface="新細明體" pitchFamily="18" charset="-120"/>
              </a:rPr>
              <a:t>plants</a:t>
            </a:r>
            <a:r>
              <a:rPr lang="zh-CN" altLang="en-US" dirty="0">
                <a:ea typeface="新細明體" pitchFamily="18" charset="-120"/>
              </a:rPr>
              <a:t> </a:t>
            </a:r>
            <a:r>
              <a:rPr lang="en-US" altLang="zh-CN" dirty="0">
                <a:ea typeface="新細明體" pitchFamily="18" charset="-120"/>
              </a:rPr>
              <a:t>serving</a:t>
            </a:r>
            <a:r>
              <a:rPr lang="zh-CN" altLang="en-US" dirty="0">
                <a:ea typeface="新細明體" pitchFamily="18" charset="-120"/>
              </a:rPr>
              <a:t> </a:t>
            </a:r>
            <a:r>
              <a:rPr lang="en-US" altLang="zh-CN" dirty="0">
                <a:ea typeface="新細明體" pitchFamily="18" charset="-120"/>
              </a:rPr>
              <a:t>four</a:t>
            </a:r>
            <a:r>
              <a:rPr lang="zh-CN" altLang="en-US" dirty="0">
                <a:ea typeface="新細明體" pitchFamily="18" charset="-120"/>
              </a:rPr>
              <a:t> </a:t>
            </a:r>
            <a:r>
              <a:rPr lang="en-US" altLang="zh-CN" dirty="0">
                <a:ea typeface="新細明體" pitchFamily="18" charset="-120"/>
              </a:rPr>
              <a:t>markets</a:t>
            </a:r>
            <a:r>
              <a:rPr lang="zh-CN" altLang="en-US" dirty="0">
                <a:ea typeface="新細明體" pitchFamily="18" charset="-120"/>
              </a:rPr>
              <a:t> </a:t>
            </a:r>
            <a:endParaRPr lang="en-US" altLang="zh-HK" dirty="0">
              <a:ea typeface="新細明體" pitchFamily="18" charset="-120"/>
            </a:endParaRPr>
          </a:p>
          <a:p>
            <a:pPr lvl="1"/>
            <a:r>
              <a:rPr lang="en-US" altLang="zh-CN" dirty="0">
                <a:ea typeface="新細明體" pitchFamily="18" charset="-120"/>
              </a:rPr>
              <a:t>Unit transportation cost </a:t>
            </a:r>
            <a:r>
              <a:rPr lang="en-US" altLang="zh-CN" i="1" dirty="0" err="1">
                <a:ea typeface="新細明體" pitchFamily="18" charset="-120"/>
              </a:rPr>
              <a:t>c</a:t>
            </a:r>
            <a:r>
              <a:rPr lang="en-US" altLang="zh-CN" i="1" baseline="-25000" dirty="0" err="1">
                <a:ea typeface="新細明體" pitchFamily="18" charset="-120"/>
              </a:rPr>
              <a:t>ij</a:t>
            </a:r>
            <a:endParaRPr lang="en-US" altLang="zh-CN" i="1" baseline="-25000" dirty="0">
              <a:ea typeface="新細明體" pitchFamily="18" charset="-120"/>
            </a:endParaRPr>
          </a:p>
          <a:p>
            <a:pPr lvl="1"/>
            <a:r>
              <a:rPr lang="en-US" altLang="zh-CN" dirty="0">
                <a:ea typeface="新細明體" pitchFamily="18" charset="-120"/>
              </a:rPr>
              <a:t>Transportation decision </a:t>
            </a:r>
            <a:r>
              <a:rPr lang="en-US" altLang="zh-CN" i="1" dirty="0" err="1">
                <a:ea typeface="新細明體" pitchFamily="18" charset="-120"/>
              </a:rPr>
              <a:t>x</a:t>
            </a:r>
            <a:r>
              <a:rPr lang="en-US" altLang="zh-CN" i="1" baseline="-25000" dirty="0" err="1">
                <a:ea typeface="新細明體" pitchFamily="18" charset="-120"/>
              </a:rPr>
              <a:t>ij</a:t>
            </a:r>
            <a:endParaRPr lang="en-US" altLang="zh-CN" i="1" baseline="-25000" dirty="0">
              <a:ea typeface="新細明體" pitchFamily="18" charset="-120"/>
            </a:endParaRPr>
          </a:p>
          <a:p>
            <a:pPr lvl="1"/>
            <a:r>
              <a:rPr lang="en-US" altLang="zh-CN" dirty="0">
                <a:ea typeface="新細明體" pitchFamily="18" charset="-120"/>
              </a:rPr>
              <a:t>Total transportation cost </a:t>
            </a:r>
            <a:r>
              <a:rPr lang="el-GR" altLang="zh-CN" dirty="0">
                <a:ea typeface="新細明體" pitchFamily="18" charset="-120"/>
              </a:rPr>
              <a:t>Σ</a:t>
            </a:r>
            <a:r>
              <a:rPr lang="en-HK" altLang="zh-CN" i="1" dirty="0" err="1">
                <a:ea typeface="新細明體" pitchFamily="18" charset="-120"/>
              </a:rPr>
              <a:t>c</a:t>
            </a:r>
            <a:r>
              <a:rPr lang="en-HK" altLang="zh-CN" i="1" baseline="-25000" dirty="0" err="1">
                <a:ea typeface="新細明體" pitchFamily="18" charset="-120"/>
              </a:rPr>
              <a:t>ij</a:t>
            </a:r>
            <a:r>
              <a:rPr lang="en-HK" altLang="zh-CN" i="1" dirty="0" err="1">
                <a:ea typeface="新細明體" pitchFamily="18" charset="-120"/>
              </a:rPr>
              <a:t>x</a:t>
            </a:r>
            <a:r>
              <a:rPr lang="en-HK" altLang="zh-CN" i="1" baseline="-25000" dirty="0" err="1">
                <a:ea typeface="新細明體" pitchFamily="18" charset="-120"/>
              </a:rPr>
              <a:t>ij</a:t>
            </a:r>
            <a:endParaRPr lang="en-US" altLang="zh-CN" i="1" baseline="-25000" dirty="0">
              <a:ea typeface="新細明體" pitchFamily="18" charset="-120"/>
            </a:endParaRPr>
          </a:p>
          <a:p>
            <a:pPr lvl="1"/>
            <a:endParaRPr lang="zh-HK" altLang="en-US" dirty="0">
              <a:ea typeface="新細明體" pitchFamily="18" charset="-120"/>
            </a:endParaRPr>
          </a:p>
        </p:txBody>
      </p:sp>
      <p:grpSp>
        <p:nvGrpSpPr>
          <p:cNvPr id="6148" name="Group 2"/>
          <p:cNvGrpSpPr>
            <a:grpSpLocks/>
          </p:cNvGrpSpPr>
          <p:nvPr/>
        </p:nvGrpSpPr>
        <p:grpSpPr bwMode="auto">
          <a:xfrm>
            <a:off x="6485164" y="2923384"/>
            <a:ext cx="4572000" cy="3263900"/>
            <a:chOff x="76200" y="2906713"/>
            <a:chExt cx="4572000" cy="3265487"/>
          </a:xfrm>
        </p:grpSpPr>
        <p:grpSp>
          <p:nvGrpSpPr>
            <p:cNvPr id="6204" name="Group 133"/>
            <p:cNvGrpSpPr>
              <a:grpSpLocks/>
            </p:cNvGrpSpPr>
            <p:nvPr/>
          </p:nvGrpSpPr>
          <p:grpSpPr bwMode="auto">
            <a:xfrm>
              <a:off x="1066800" y="3440113"/>
              <a:ext cx="338138" cy="369887"/>
              <a:chOff x="807" y="1335"/>
              <a:chExt cx="201" cy="201"/>
            </a:xfrm>
          </p:grpSpPr>
          <p:sp>
            <p:nvSpPr>
              <p:cNvPr id="6244" name="Oval 134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45" name="Text Box 135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6205" name="Group 136"/>
            <p:cNvGrpSpPr>
              <a:grpSpLocks/>
            </p:cNvGrpSpPr>
            <p:nvPr/>
          </p:nvGrpSpPr>
          <p:grpSpPr bwMode="auto">
            <a:xfrm>
              <a:off x="2305050" y="3457575"/>
              <a:ext cx="336550" cy="371475"/>
              <a:chOff x="807" y="1335"/>
              <a:chExt cx="201" cy="201"/>
            </a:xfrm>
          </p:grpSpPr>
          <p:sp>
            <p:nvSpPr>
              <p:cNvPr id="6242" name="Oval 137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43" name="Text Box 138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6206" name="Group 139"/>
            <p:cNvGrpSpPr>
              <a:grpSpLocks/>
            </p:cNvGrpSpPr>
            <p:nvPr/>
          </p:nvGrpSpPr>
          <p:grpSpPr bwMode="auto">
            <a:xfrm>
              <a:off x="3589338" y="3446463"/>
              <a:ext cx="336550" cy="371475"/>
              <a:chOff x="807" y="1335"/>
              <a:chExt cx="201" cy="201"/>
            </a:xfrm>
          </p:grpSpPr>
          <p:sp>
            <p:nvSpPr>
              <p:cNvPr id="6240" name="Oval 140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41" name="Text Box 141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3</a:t>
                </a:r>
              </a:p>
            </p:txBody>
          </p:sp>
        </p:grpSp>
        <p:grpSp>
          <p:nvGrpSpPr>
            <p:cNvPr id="6207" name="Group 142"/>
            <p:cNvGrpSpPr>
              <a:grpSpLocks/>
            </p:cNvGrpSpPr>
            <p:nvPr/>
          </p:nvGrpSpPr>
          <p:grpSpPr bwMode="auto">
            <a:xfrm>
              <a:off x="457200" y="5218113"/>
              <a:ext cx="336550" cy="371475"/>
              <a:chOff x="807" y="1335"/>
              <a:chExt cx="201" cy="201"/>
            </a:xfrm>
          </p:grpSpPr>
          <p:sp>
            <p:nvSpPr>
              <p:cNvPr id="6238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39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4</a:t>
                </a:r>
              </a:p>
            </p:txBody>
          </p:sp>
        </p:grpSp>
        <p:grpSp>
          <p:nvGrpSpPr>
            <p:cNvPr id="6208" name="Group 142"/>
            <p:cNvGrpSpPr>
              <a:grpSpLocks/>
            </p:cNvGrpSpPr>
            <p:nvPr/>
          </p:nvGrpSpPr>
          <p:grpSpPr bwMode="auto">
            <a:xfrm>
              <a:off x="1752600" y="5194300"/>
              <a:ext cx="336550" cy="371475"/>
              <a:chOff x="807" y="1335"/>
              <a:chExt cx="201" cy="201"/>
            </a:xfrm>
          </p:grpSpPr>
          <p:sp>
            <p:nvSpPr>
              <p:cNvPr id="6236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37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5</a:t>
                </a:r>
              </a:p>
            </p:txBody>
          </p:sp>
        </p:grpSp>
        <p:grpSp>
          <p:nvGrpSpPr>
            <p:cNvPr id="6209" name="Group 142"/>
            <p:cNvGrpSpPr>
              <a:grpSpLocks/>
            </p:cNvGrpSpPr>
            <p:nvPr/>
          </p:nvGrpSpPr>
          <p:grpSpPr bwMode="auto">
            <a:xfrm>
              <a:off x="2917825" y="5202238"/>
              <a:ext cx="336550" cy="371475"/>
              <a:chOff x="807" y="1335"/>
              <a:chExt cx="201" cy="201"/>
            </a:xfrm>
          </p:grpSpPr>
          <p:sp>
            <p:nvSpPr>
              <p:cNvPr id="6234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35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6</a:t>
                </a:r>
              </a:p>
            </p:txBody>
          </p:sp>
        </p:grpSp>
        <p:grpSp>
          <p:nvGrpSpPr>
            <p:cNvPr id="6210" name="Group 142"/>
            <p:cNvGrpSpPr>
              <a:grpSpLocks/>
            </p:cNvGrpSpPr>
            <p:nvPr/>
          </p:nvGrpSpPr>
          <p:grpSpPr bwMode="auto">
            <a:xfrm>
              <a:off x="4167188" y="5184775"/>
              <a:ext cx="336550" cy="371475"/>
              <a:chOff x="807" y="1335"/>
              <a:chExt cx="201" cy="201"/>
            </a:xfrm>
          </p:grpSpPr>
          <p:sp>
            <p:nvSpPr>
              <p:cNvPr id="6232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33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7</a:t>
                </a:r>
              </a:p>
            </p:txBody>
          </p:sp>
        </p:grpSp>
        <p:cxnSp>
          <p:nvCxnSpPr>
            <p:cNvPr id="6211" name="Straight Arrow Connector 42"/>
            <p:cNvCxnSpPr>
              <a:cxnSpLocks noChangeShapeType="1"/>
              <a:endCxn id="6239" idx="0"/>
            </p:cNvCxnSpPr>
            <p:nvPr/>
          </p:nvCxnSpPr>
          <p:spPr bwMode="auto">
            <a:xfrm flipH="1">
              <a:off x="617941" y="3860800"/>
              <a:ext cx="510773" cy="1357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2" name="Straight Arrow Connector 46"/>
            <p:cNvCxnSpPr>
              <a:cxnSpLocks noChangeShapeType="1"/>
              <a:stCxn id="6244" idx="5"/>
              <a:endCxn id="6234" idx="2"/>
            </p:cNvCxnSpPr>
            <p:nvPr/>
          </p:nvCxnSpPr>
          <p:spPr bwMode="auto">
            <a:xfrm>
              <a:off x="1357313" y="3759200"/>
              <a:ext cx="1576387" cy="1638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3" name="Straight Arrow Connector 53"/>
            <p:cNvCxnSpPr>
              <a:cxnSpLocks noChangeShapeType="1"/>
              <a:stCxn id="6242" idx="4"/>
              <a:endCxn id="6237" idx="0"/>
            </p:cNvCxnSpPr>
            <p:nvPr/>
          </p:nvCxnSpPr>
          <p:spPr bwMode="auto">
            <a:xfrm flipH="1">
              <a:off x="1913341" y="3829049"/>
              <a:ext cx="567519" cy="13652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4" name="Straight Arrow Connector 55"/>
            <p:cNvCxnSpPr>
              <a:cxnSpLocks noChangeShapeType="1"/>
            </p:cNvCxnSpPr>
            <p:nvPr/>
          </p:nvCxnSpPr>
          <p:spPr bwMode="auto">
            <a:xfrm flipH="1">
              <a:off x="2057400" y="3816350"/>
              <a:ext cx="1639888" cy="14525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5" name="Straight Arrow Connector 57"/>
            <p:cNvCxnSpPr>
              <a:cxnSpLocks noChangeShapeType="1"/>
            </p:cNvCxnSpPr>
            <p:nvPr/>
          </p:nvCxnSpPr>
          <p:spPr bwMode="auto">
            <a:xfrm>
              <a:off x="2479675" y="3860800"/>
              <a:ext cx="53975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6" name="Straight Arrow Connector 61"/>
            <p:cNvCxnSpPr>
              <a:cxnSpLocks noChangeShapeType="1"/>
              <a:stCxn id="6240" idx="4"/>
              <a:endCxn id="6232" idx="0"/>
            </p:cNvCxnSpPr>
            <p:nvPr/>
          </p:nvCxnSpPr>
          <p:spPr bwMode="auto">
            <a:xfrm>
              <a:off x="3765550" y="3817938"/>
              <a:ext cx="577850" cy="13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7" name="Straight Arrow Connector 66"/>
            <p:cNvCxnSpPr>
              <a:cxnSpLocks noChangeShapeType="1"/>
              <a:stCxn id="6238" idx="4"/>
            </p:cNvCxnSpPr>
            <p:nvPr/>
          </p:nvCxnSpPr>
          <p:spPr bwMode="auto">
            <a:xfrm flipH="1">
              <a:off x="617538" y="5589588"/>
              <a:ext cx="15875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8" name="Straight Arrow Connector 67"/>
            <p:cNvCxnSpPr>
              <a:cxnSpLocks noChangeShapeType="1"/>
            </p:cNvCxnSpPr>
            <p:nvPr/>
          </p:nvCxnSpPr>
          <p:spPr bwMode="auto">
            <a:xfrm flipH="1">
              <a:off x="1890713" y="5589588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19" name="Straight Arrow Connector 68"/>
            <p:cNvCxnSpPr>
              <a:cxnSpLocks noChangeShapeType="1"/>
            </p:cNvCxnSpPr>
            <p:nvPr/>
          </p:nvCxnSpPr>
          <p:spPr bwMode="auto">
            <a:xfrm flipH="1">
              <a:off x="30480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20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43434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21" name="Straight Arrow Connector 70"/>
            <p:cNvCxnSpPr>
              <a:cxnSpLocks noChangeShapeType="1"/>
            </p:cNvCxnSpPr>
            <p:nvPr/>
          </p:nvCxnSpPr>
          <p:spPr bwMode="auto">
            <a:xfrm flipH="1">
              <a:off x="1219200" y="3227388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22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2500313" y="3287713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23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3733800" y="325596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24" name="TextBox 73"/>
            <p:cNvSpPr txBox="1">
              <a:spLocks noChangeArrowheads="1"/>
            </p:cNvSpPr>
            <p:nvPr/>
          </p:nvSpPr>
          <p:spPr bwMode="auto">
            <a:xfrm>
              <a:off x="746125" y="2906713"/>
              <a:ext cx="3581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    20                 10               25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25" name="TextBox 74"/>
            <p:cNvSpPr txBox="1">
              <a:spLocks noChangeArrowheads="1"/>
            </p:cNvSpPr>
            <p:nvPr/>
          </p:nvSpPr>
          <p:spPr bwMode="auto">
            <a:xfrm>
              <a:off x="76200" y="5802313"/>
              <a:ext cx="4572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charset="0"/>
                  <a:ea typeface="新細明體" pitchFamily="18" charset="-120"/>
                </a:rPr>
                <a:t>     11                 13              17                14</a:t>
              </a:r>
              <a:endParaRPr lang="zh-HK" altLang="en-US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26" name="TextBox 75"/>
            <p:cNvSpPr txBox="1">
              <a:spLocks noChangeArrowheads="1"/>
            </p:cNvSpPr>
            <p:nvPr/>
          </p:nvSpPr>
          <p:spPr bwMode="auto">
            <a:xfrm>
              <a:off x="472269" y="3990975"/>
              <a:ext cx="59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11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27" name="TextBox 76"/>
            <p:cNvSpPr txBox="1">
              <a:spLocks noChangeArrowheads="1"/>
            </p:cNvSpPr>
            <p:nvPr/>
          </p:nvSpPr>
          <p:spPr bwMode="auto">
            <a:xfrm>
              <a:off x="2536825" y="3973513"/>
              <a:ext cx="5873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8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28" name="TextBox 80"/>
            <p:cNvSpPr txBox="1">
              <a:spLocks noChangeArrowheads="1"/>
            </p:cNvSpPr>
            <p:nvPr/>
          </p:nvSpPr>
          <p:spPr bwMode="auto">
            <a:xfrm>
              <a:off x="3794125" y="3787775"/>
              <a:ext cx="7096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14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29" name="TextBox 82"/>
            <p:cNvSpPr txBox="1">
              <a:spLocks noChangeArrowheads="1"/>
            </p:cNvSpPr>
            <p:nvPr/>
          </p:nvSpPr>
          <p:spPr bwMode="auto">
            <a:xfrm>
              <a:off x="3019425" y="3928646"/>
              <a:ext cx="6381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11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30" name="TextBox 83"/>
            <p:cNvSpPr txBox="1">
              <a:spLocks noChangeArrowheads="1"/>
            </p:cNvSpPr>
            <p:nvPr/>
          </p:nvSpPr>
          <p:spPr bwMode="auto">
            <a:xfrm>
              <a:off x="1233487" y="3928646"/>
              <a:ext cx="5953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9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31" name="TextBox 85"/>
            <p:cNvSpPr txBox="1">
              <a:spLocks noChangeArrowheads="1"/>
            </p:cNvSpPr>
            <p:nvPr/>
          </p:nvSpPr>
          <p:spPr bwMode="auto">
            <a:xfrm>
              <a:off x="2011363" y="3852446"/>
              <a:ext cx="503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zh-CN" altLang="en-US" sz="160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*</a:t>
              </a: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43803" y="62039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pitchFamily="18" charset="-120"/>
              </a:rPr>
              <a:t>Total cost=152</a:t>
            </a:r>
            <a:endParaRPr lang="zh-HK" altLang="en-US" sz="1800">
              <a:latin typeface="Arial" charset="0"/>
              <a:ea typeface="新細明體" pitchFamily="18" charset="-12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8800" y="3227391"/>
            <a:ext cx="4046538" cy="2574925"/>
            <a:chOff x="304800" y="3227388"/>
            <a:chExt cx="4046538" cy="2574925"/>
          </a:xfrm>
        </p:grpSpPr>
        <p:grpSp>
          <p:nvGrpSpPr>
            <p:cNvPr id="6150" name="Group 133"/>
            <p:cNvGrpSpPr>
              <a:grpSpLocks/>
            </p:cNvGrpSpPr>
            <p:nvPr/>
          </p:nvGrpSpPr>
          <p:grpSpPr bwMode="auto">
            <a:xfrm>
              <a:off x="914400" y="3440113"/>
              <a:ext cx="338138" cy="369887"/>
              <a:chOff x="807" y="1335"/>
              <a:chExt cx="201" cy="201"/>
            </a:xfrm>
          </p:grpSpPr>
          <p:sp>
            <p:nvSpPr>
              <p:cNvPr id="6202" name="Oval 134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03" name="Text Box 135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6151" name="Group 136"/>
            <p:cNvGrpSpPr>
              <a:grpSpLocks/>
            </p:cNvGrpSpPr>
            <p:nvPr/>
          </p:nvGrpSpPr>
          <p:grpSpPr bwMode="auto">
            <a:xfrm>
              <a:off x="2152650" y="3457575"/>
              <a:ext cx="336550" cy="371475"/>
              <a:chOff x="807" y="1335"/>
              <a:chExt cx="201" cy="201"/>
            </a:xfrm>
          </p:grpSpPr>
          <p:sp>
            <p:nvSpPr>
              <p:cNvPr id="6200" name="Oval 137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201" name="Text Box 138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6152" name="Group 139"/>
            <p:cNvGrpSpPr>
              <a:grpSpLocks/>
            </p:cNvGrpSpPr>
            <p:nvPr/>
          </p:nvGrpSpPr>
          <p:grpSpPr bwMode="auto">
            <a:xfrm>
              <a:off x="3436938" y="3446463"/>
              <a:ext cx="336550" cy="371475"/>
              <a:chOff x="807" y="1335"/>
              <a:chExt cx="201" cy="201"/>
            </a:xfrm>
          </p:grpSpPr>
          <p:sp>
            <p:nvSpPr>
              <p:cNvPr id="6198" name="Oval 140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199" name="Text Box 141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3</a:t>
                </a:r>
              </a:p>
            </p:txBody>
          </p:sp>
        </p:grpSp>
        <p:grpSp>
          <p:nvGrpSpPr>
            <p:cNvPr id="6153" name="Group 142"/>
            <p:cNvGrpSpPr>
              <a:grpSpLocks/>
            </p:cNvGrpSpPr>
            <p:nvPr/>
          </p:nvGrpSpPr>
          <p:grpSpPr bwMode="auto">
            <a:xfrm>
              <a:off x="304800" y="5218113"/>
              <a:ext cx="336550" cy="371475"/>
              <a:chOff x="807" y="1335"/>
              <a:chExt cx="201" cy="201"/>
            </a:xfrm>
          </p:grpSpPr>
          <p:sp>
            <p:nvSpPr>
              <p:cNvPr id="6196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197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4</a:t>
                </a:r>
              </a:p>
            </p:txBody>
          </p:sp>
        </p:grpSp>
        <p:grpSp>
          <p:nvGrpSpPr>
            <p:cNvPr id="6154" name="Group 142"/>
            <p:cNvGrpSpPr>
              <a:grpSpLocks/>
            </p:cNvGrpSpPr>
            <p:nvPr/>
          </p:nvGrpSpPr>
          <p:grpSpPr bwMode="auto">
            <a:xfrm>
              <a:off x="1600200" y="5194300"/>
              <a:ext cx="336550" cy="371475"/>
              <a:chOff x="807" y="1335"/>
              <a:chExt cx="201" cy="201"/>
            </a:xfrm>
          </p:grpSpPr>
          <p:sp>
            <p:nvSpPr>
              <p:cNvPr id="6194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195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5</a:t>
                </a:r>
              </a:p>
            </p:txBody>
          </p:sp>
        </p:grpSp>
        <p:grpSp>
          <p:nvGrpSpPr>
            <p:cNvPr id="6155" name="Group 142"/>
            <p:cNvGrpSpPr>
              <a:grpSpLocks/>
            </p:cNvGrpSpPr>
            <p:nvPr/>
          </p:nvGrpSpPr>
          <p:grpSpPr bwMode="auto">
            <a:xfrm>
              <a:off x="2765425" y="5202238"/>
              <a:ext cx="336550" cy="371475"/>
              <a:chOff x="807" y="1335"/>
              <a:chExt cx="201" cy="201"/>
            </a:xfrm>
          </p:grpSpPr>
          <p:sp>
            <p:nvSpPr>
              <p:cNvPr id="6192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193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6</a:t>
                </a:r>
              </a:p>
            </p:txBody>
          </p:sp>
        </p:grpSp>
        <p:grpSp>
          <p:nvGrpSpPr>
            <p:cNvPr id="6156" name="Group 142"/>
            <p:cNvGrpSpPr>
              <a:grpSpLocks/>
            </p:cNvGrpSpPr>
            <p:nvPr/>
          </p:nvGrpSpPr>
          <p:grpSpPr bwMode="auto">
            <a:xfrm>
              <a:off x="4014788" y="5184775"/>
              <a:ext cx="336550" cy="371475"/>
              <a:chOff x="807" y="1335"/>
              <a:chExt cx="201" cy="201"/>
            </a:xfrm>
          </p:grpSpPr>
          <p:sp>
            <p:nvSpPr>
              <p:cNvPr id="6190" name="Oval 143"/>
              <p:cNvSpPr>
                <a:spLocks noChangeArrowheads="1"/>
              </p:cNvSpPr>
              <p:nvPr/>
            </p:nvSpPr>
            <p:spPr bwMode="auto">
              <a:xfrm>
                <a:off x="816" y="1344"/>
                <a:ext cx="192" cy="19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191" name="Text Box 144"/>
              <p:cNvSpPr txBox="1">
                <a:spLocks noChangeArrowheads="1"/>
              </p:cNvSpPr>
              <p:nvPr/>
            </p:nvSpPr>
            <p:spPr bwMode="auto">
              <a:xfrm>
                <a:off x="807" y="1335"/>
                <a:ext cx="192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ea typeface="新細明體" pitchFamily="18" charset="-120"/>
                  </a:rPr>
                  <a:t>7</a:t>
                </a:r>
              </a:p>
            </p:txBody>
          </p:sp>
        </p:grpSp>
        <p:cxnSp>
          <p:nvCxnSpPr>
            <p:cNvPr id="6157" name="Straight Arrow Connector 38"/>
            <p:cNvCxnSpPr>
              <a:cxnSpLocks noChangeShapeType="1"/>
              <a:stCxn id="6198" idx="3"/>
              <a:endCxn id="6196" idx="6"/>
            </p:cNvCxnSpPr>
            <p:nvPr/>
          </p:nvCxnSpPr>
          <p:spPr bwMode="auto">
            <a:xfrm flipH="1">
              <a:off x="641350" y="3767138"/>
              <a:ext cx="2859088" cy="16462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8" name="Straight Arrow Connector 40"/>
            <p:cNvCxnSpPr>
              <a:cxnSpLocks noChangeShapeType="1"/>
              <a:stCxn id="6201" idx="2"/>
              <a:endCxn id="6196" idx="7"/>
            </p:cNvCxnSpPr>
            <p:nvPr/>
          </p:nvCxnSpPr>
          <p:spPr bwMode="auto">
            <a:xfrm flipH="1">
              <a:off x="593725" y="3822700"/>
              <a:ext cx="1719263" cy="14652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9" name="Straight Arrow Connector 42"/>
            <p:cNvCxnSpPr>
              <a:cxnSpLocks noChangeShapeType="1"/>
              <a:endCxn id="6197" idx="0"/>
            </p:cNvCxnSpPr>
            <p:nvPr/>
          </p:nvCxnSpPr>
          <p:spPr bwMode="auto">
            <a:xfrm flipH="1">
              <a:off x="465138" y="3860800"/>
              <a:ext cx="511175" cy="1357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0" name="Straight Arrow Connector 44"/>
            <p:cNvCxnSpPr>
              <a:cxnSpLocks noChangeShapeType="1"/>
              <a:stCxn id="6202" idx="4"/>
            </p:cNvCxnSpPr>
            <p:nvPr/>
          </p:nvCxnSpPr>
          <p:spPr bwMode="auto">
            <a:xfrm>
              <a:off x="1090613" y="3810000"/>
              <a:ext cx="509587" cy="14589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1" name="Straight Arrow Connector 46"/>
            <p:cNvCxnSpPr>
              <a:cxnSpLocks noChangeShapeType="1"/>
              <a:stCxn id="6202" idx="5"/>
              <a:endCxn id="6192" idx="2"/>
            </p:cNvCxnSpPr>
            <p:nvPr/>
          </p:nvCxnSpPr>
          <p:spPr bwMode="auto">
            <a:xfrm>
              <a:off x="1204913" y="3759200"/>
              <a:ext cx="1576387" cy="1638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2" name="Straight Arrow Connector 48"/>
            <p:cNvCxnSpPr>
              <a:cxnSpLocks noChangeShapeType="1"/>
              <a:stCxn id="6202" idx="6"/>
              <a:endCxn id="6190" idx="2"/>
            </p:cNvCxnSpPr>
            <p:nvPr/>
          </p:nvCxnSpPr>
          <p:spPr bwMode="auto">
            <a:xfrm>
              <a:off x="1252538" y="3633788"/>
              <a:ext cx="2776537" cy="1746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3" name="Straight Arrow Connector 53"/>
            <p:cNvCxnSpPr>
              <a:cxnSpLocks noChangeShapeType="1"/>
              <a:stCxn id="6200" idx="4"/>
              <a:endCxn id="6195" idx="0"/>
            </p:cNvCxnSpPr>
            <p:nvPr/>
          </p:nvCxnSpPr>
          <p:spPr bwMode="auto">
            <a:xfrm flipH="1">
              <a:off x="1760538" y="3829050"/>
              <a:ext cx="566737" cy="1365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4" name="Straight Arrow Connector 55"/>
            <p:cNvCxnSpPr>
              <a:cxnSpLocks noChangeShapeType="1"/>
            </p:cNvCxnSpPr>
            <p:nvPr/>
          </p:nvCxnSpPr>
          <p:spPr bwMode="auto">
            <a:xfrm flipH="1">
              <a:off x="1905000" y="3816350"/>
              <a:ext cx="1639888" cy="14525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5" name="Straight Arrow Connector 57"/>
            <p:cNvCxnSpPr>
              <a:cxnSpLocks noChangeShapeType="1"/>
            </p:cNvCxnSpPr>
            <p:nvPr/>
          </p:nvCxnSpPr>
          <p:spPr bwMode="auto">
            <a:xfrm>
              <a:off x="2327275" y="3860800"/>
              <a:ext cx="53975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6" name="Straight Arrow Connector 59"/>
            <p:cNvCxnSpPr>
              <a:cxnSpLocks noChangeShapeType="1"/>
              <a:stCxn id="6200" idx="4"/>
            </p:cNvCxnSpPr>
            <p:nvPr/>
          </p:nvCxnSpPr>
          <p:spPr bwMode="auto">
            <a:xfrm>
              <a:off x="2327275" y="3829050"/>
              <a:ext cx="1701800" cy="1390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7" name="Straight Arrow Connector 61"/>
            <p:cNvCxnSpPr>
              <a:cxnSpLocks noChangeShapeType="1"/>
              <a:stCxn id="6198" idx="4"/>
              <a:endCxn id="6190" idx="0"/>
            </p:cNvCxnSpPr>
            <p:nvPr/>
          </p:nvCxnSpPr>
          <p:spPr bwMode="auto">
            <a:xfrm>
              <a:off x="3613150" y="3817938"/>
              <a:ext cx="577850" cy="13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8" name="Straight Arrow Connector 64"/>
            <p:cNvCxnSpPr>
              <a:cxnSpLocks noChangeShapeType="1"/>
            </p:cNvCxnSpPr>
            <p:nvPr/>
          </p:nvCxnSpPr>
          <p:spPr bwMode="auto">
            <a:xfrm flipH="1">
              <a:off x="3048000" y="3817938"/>
              <a:ext cx="525463" cy="14335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9" name="Straight Arrow Connector 66"/>
            <p:cNvCxnSpPr>
              <a:cxnSpLocks noChangeShapeType="1"/>
              <a:stCxn id="6196" idx="4"/>
            </p:cNvCxnSpPr>
            <p:nvPr/>
          </p:nvCxnSpPr>
          <p:spPr bwMode="auto">
            <a:xfrm flipH="1">
              <a:off x="465138" y="5589588"/>
              <a:ext cx="15875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0" name="Straight Arrow Connector 67"/>
            <p:cNvCxnSpPr>
              <a:cxnSpLocks noChangeShapeType="1"/>
            </p:cNvCxnSpPr>
            <p:nvPr/>
          </p:nvCxnSpPr>
          <p:spPr bwMode="auto">
            <a:xfrm flipH="1">
              <a:off x="1738313" y="5589588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1" name="Straight Arrow Connector 68"/>
            <p:cNvCxnSpPr>
              <a:cxnSpLocks noChangeShapeType="1"/>
            </p:cNvCxnSpPr>
            <p:nvPr/>
          </p:nvCxnSpPr>
          <p:spPr bwMode="auto">
            <a:xfrm flipH="1">
              <a:off x="28956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2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4191000" y="557371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3" name="Straight Arrow Connector 70"/>
            <p:cNvCxnSpPr>
              <a:cxnSpLocks noChangeShapeType="1"/>
            </p:cNvCxnSpPr>
            <p:nvPr/>
          </p:nvCxnSpPr>
          <p:spPr bwMode="auto">
            <a:xfrm flipH="1">
              <a:off x="1066800" y="3227388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4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2347913" y="3287713"/>
              <a:ext cx="14287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5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3581400" y="3255963"/>
              <a:ext cx="14288" cy="212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76" name="TextBox 75"/>
            <p:cNvSpPr txBox="1">
              <a:spLocks noChangeArrowheads="1"/>
            </p:cNvSpPr>
            <p:nvPr/>
          </p:nvSpPr>
          <p:spPr bwMode="auto">
            <a:xfrm>
              <a:off x="517525" y="39909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77" name="TextBox 76"/>
            <p:cNvSpPr txBox="1">
              <a:spLocks noChangeArrowheads="1"/>
            </p:cNvSpPr>
            <p:nvPr/>
          </p:nvSpPr>
          <p:spPr bwMode="auto">
            <a:xfrm>
              <a:off x="2193925" y="39735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1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78" name="TextBox 77"/>
            <p:cNvSpPr txBox="1">
              <a:spLocks noChangeArrowheads="1"/>
            </p:cNvSpPr>
            <p:nvPr/>
          </p:nvSpPr>
          <p:spPr bwMode="auto">
            <a:xfrm>
              <a:off x="990600" y="4143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79" name="TextBox 78"/>
            <p:cNvSpPr txBox="1">
              <a:spLocks noChangeArrowheads="1"/>
            </p:cNvSpPr>
            <p:nvPr/>
          </p:nvSpPr>
          <p:spPr bwMode="auto">
            <a:xfrm>
              <a:off x="1355725" y="35163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0" name="TextBox 79"/>
            <p:cNvSpPr txBox="1">
              <a:spLocks noChangeArrowheads="1"/>
            </p:cNvSpPr>
            <p:nvPr/>
          </p:nvSpPr>
          <p:spPr bwMode="auto">
            <a:xfrm>
              <a:off x="3344863" y="4092575"/>
              <a:ext cx="3984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5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1" name="TextBox 80"/>
            <p:cNvSpPr txBox="1">
              <a:spLocks noChangeArrowheads="1"/>
            </p:cNvSpPr>
            <p:nvPr/>
          </p:nvSpPr>
          <p:spPr bwMode="auto">
            <a:xfrm>
              <a:off x="3641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2" name="TextBox 81"/>
            <p:cNvSpPr txBox="1">
              <a:spLocks noChangeArrowheads="1"/>
            </p:cNvSpPr>
            <p:nvPr/>
          </p:nvSpPr>
          <p:spPr bwMode="auto">
            <a:xfrm>
              <a:off x="3128963" y="40163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4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3" name="TextBox 82"/>
            <p:cNvSpPr txBox="1">
              <a:spLocks noChangeArrowheads="1"/>
            </p:cNvSpPr>
            <p:nvPr/>
          </p:nvSpPr>
          <p:spPr bwMode="auto">
            <a:xfrm>
              <a:off x="3108325" y="3668713"/>
              <a:ext cx="396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9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4" name="TextBox 83"/>
            <p:cNvSpPr txBox="1">
              <a:spLocks noChangeArrowheads="1"/>
            </p:cNvSpPr>
            <p:nvPr/>
          </p:nvSpPr>
          <p:spPr bwMode="auto">
            <a:xfrm>
              <a:off x="1143000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5" name="TextBox 84"/>
            <p:cNvSpPr txBox="1">
              <a:spLocks noChangeArrowheads="1"/>
            </p:cNvSpPr>
            <p:nvPr/>
          </p:nvSpPr>
          <p:spPr bwMode="auto">
            <a:xfrm>
              <a:off x="18891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7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6" name="TextBox 85"/>
            <p:cNvSpPr txBox="1">
              <a:spLocks noChangeArrowheads="1"/>
            </p:cNvSpPr>
            <p:nvPr/>
          </p:nvSpPr>
          <p:spPr bwMode="auto">
            <a:xfrm>
              <a:off x="1889125" y="4168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3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187" name="TextBox 86"/>
            <p:cNvSpPr txBox="1">
              <a:spLocks noChangeArrowheads="1"/>
            </p:cNvSpPr>
            <p:nvPr/>
          </p:nvSpPr>
          <p:spPr bwMode="auto">
            <a:xfrm>
              <a:off x="2498725" y="3787775"/>
              <a:ext cx="396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HK" sz="1600">
                  <a:latin typeface="Arial" charset="0"/>
                  <a:ea typeface="新細明體" pitchFamily="18" charset="-120"/>
                </a:rPr>
                <a:t>6</a:t>
              </a:r>
              <a:endParaRPr lang="zh-HK" altLang="en-US" sz="1600"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2514600" y="5943600"/>
            <a:ext cx="2292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2000" dirty="0">
                <a:latin typeface="+mn-lt"/>
                <a:ea typeface="新細明體" pitchFamily="18" charset="-120"/>
              </a:rPr>
              <a:t>Cost structure </a:t>
            </a:r>
            <a:r>
              <a:rPr lang="en-US" altLang="zh-HK" sz="2000" dirty="0" err="1">
                <a:latin typeface="+mn-lt"/>
                <a:ea typeface="新細明體" pitchFamily="18" charset="-120"/>
              </a:rPr>
              <a:t>c</a:t>
            </a:r>
            <a:r>
              <a:rPr lang="en-US" altLang="zh-HK" sz="2000" baseline="-25000" dirty="0" err="1">
                <a:latin typeface="+mn-lt"/>
                <a:ea typeface="新細明體" pitchFamily="18" charset="-120"/>
              </a:rPr>
              <a:t>ij</a:t>
            </a:r>
            <a:endParaRPr lang="zh-HK" altLang="en-US" sz="1800" baseline="-25000" dirty="0">
              <a:latin typeface="+mn-lt"/>
              <a:ea typeface="新細明體" pitchFamily="18" charset="-120"/>
            </a:endParaRP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6982845" y="2399574"/>
            <a:ext cx="43513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>
                <a:latin typeface="Arial" charset="0"/>
                <a:ea typeface="新細明體" pitchFamily="18" charset="-120"/>
              </a:rPr>
              <a:t>Example with given supply and demand</a:t>
            </a:r>
            <a:endParaRPr lang="zh-HK" altLang="en-US" sz="1800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0" grpId="0"/>
      <p:bldP spid="17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5410</Words>
  <Application>Microsoft Office PowerPoint</Application>
  <PresentationFormat>Widescreen</PresentationFormat>
  <Paragraphs>1215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Monotype Sorts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Default Design</vt:lpstr>
      <vt:lpstr>15.082</vt:lpstr>
      <vt:lpstr>1_15.082</vt:lpstr>
      <vt:lpstr>1_Default Design</vt:lpstr>
      <vt:lpstr>2_Default Design</vt:lpstr>
      <vt:lpstr>2_15.082</vt:lpstr>
      <vt:lpstr>IEDA 5230  Deterministic Models in Operations Research  Lecture 4</vt:lpstr>
      <vt:lpstr>Review 1: Constraint Analysis &amp; Shadow Price</vt:lpstr>
      <vt:lpstr>Review 2: LP Duality</vt:lpstr>
      <vt:lpstr>Strong Duality with (P) in standard form</vt:lpstr>
      <vt:lpstr>Complementary Slackness</vt:lpstr>
      <vt:lpstr>Complementary Slackness (Different form)</vt:lpstr>
      <vt:lpstr>Interpretation and Example </vt:lpstr>
      <vt:lpstr>Another Economic Meaning of Duality</vt:lpstr>
      <vt:lpstr>A Transportation Problem</vt:lpstr>
      <vt:lpstr>How much cost will it increase?</vt:lpstr>
      <vt:lpstr>PowerPoint Presentation</vt:lpstr>
      <vt:lpstr>PowerPoint Presentation</vt:lpstr>
      <vt:lpstr>PowerPoint Presentation</vt:lpstr>
      <vt:lpstr>Transportation Problem</vt:lpstr>
      <vt:lpstr>PowerPoint Presentation</vt:lpstr>
      <vt:lpstr>PowerPoint Presentation</vt:lpstr>
      <vt:lpstr>Example of Cooperative Game</vt:lpstr>
      <vt:lpstr>The Formulation </vt:lpstr>
      <vt:lpstr>The Core may be empty</vt:lpstr>
      <vt:lpstr>PowerPoint Presentation</vt:lpstr>
      <vt:lpstr>A Transportation Problem</vt:lpstr>
      <vt:lpstr>PowerPoint Presentation</vt:lpstr>
      <vt:lpstr>PowerPoint Presentation</vt:lpstr>
      <vt:lpstr>The cost for all possible coalitions</vt:lpstr>
      <vt:lpstr>LP for the grand coalition</vt:lpstr>
      <vt:lpstr>Analysis </vt:lpstr>
      <vt:lpstr>Does more flow imply higher cost? A revisit</vt:lpstr>
      <vt:lpstr>Equivalent problems of (a) and (b)</vt:lpstr>
      <vt:lpstr>A Simpler Example</vt:lpstr>
      <vt:lpstr>Maximum Flow Problems</vt:lpstr>
      <vt:lpstr>The Max Flow Problem</vt:lpstr>
      <vt:lpstr>Motivating example for maximum flow algorithm</vt:lpstr>
      <vt:lpstr>The Residual Network (for given flow x)</vt:lpstr>
      <vt:lpstr>A Useful Idea:  Augmenting Paths</vt:lpstr>
      <vt:lpstr>Why can flow be sent along augmenting path?</vt:lpstr>
      <vt:lpstr>Why can flow be sent along augmenting path?</vt:lpstr>
      <vt:lpstr>The Ford Fulkerson Maximum Flow Algorithm</vt:lpstr>
      <vt:lpstr>Ford-Fulkerson Max Flow</vt:lpstr>
      <vt:lpstr>Ford-Fulkerson Max Flow (Iteration 1)</vt:lpstr>
      <vt:lpstr>Ford-Fulkerson Max Flow (Iteration 1)</vt:lpstr>
      <vt:lpstr>Ford-Fulkerson Max Flow (Iteration 2)</vt:lpstr>
      <vt:lpstr>Ford-Fulkerson Max Flow (Iteration 3)</vt:lpstr>
      <vt:lpstr>Ford-Fulkerson Max Flow (Iteration 4)</vt:lpstr>
      <vt:lpstr>Ford-Fulkerson Max Flow (Iteration 5)</vt:lpstr>
      <vt:lpstr>Ford-Fulkerson Max Flow</vt:lpstr>
      <vt:lpstr>Ford-Fulkerson Max Flow</vt:lpstr>
      <vt:lpstr>How do we know when a flow is optimal?</vt:lpstr>
      <vt:lpstr>Correctness of Ford Fulkerson Algorithm </vt:lpstr>
      <vt:lpstr>Maximum flow and minimum cut</vt:lpstr>
      <vt:lpstr>A Cut</vt:lpstr>
      <vt:lpstr> Cut Capacity</vt:lpstr>
      <vt:lpstr>Weak Duality Theorem for the Max Flow Problem</vt:lpstr>
      <vt:lpstr>Flows Across Cuts</vt:lpstr>
      <vt:lpstr>More on Flows Across Cuts</vt:lpstr>
      <vt:lpstr>Strong Duality: Max Flow Min Cut Theorem</vt:lpstr>
      <vt:lpstr>Continuation of the proof.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QI, Xiangtong</dc:creator>
  <cp:lastModifiedBy>Kaizyn X</cp:lastModifiedBy>
  <cp:revision>522</cp:revision>
  <cp:lastPrinted>1601-01-01T00:00:00Z</cp:lastPrinted>
  <dcterms:created xsi:type="dcterms:W3CDTF">1601-01-01T00:00:00Z</dcterms:created>
  <dcterms:modified xsi:type="dcterms:W3CDTF">2023-09-27T06:45:15Z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