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7" r:id="rId14"/>
    <p:sldId id="268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98" r:id="rId24"/>
    <p:sldId id="301" r:id="rId25"/>
    <p:sldId id="304" r:id="rId26"/>
    <p:sldId id="305" r:id="rId27"/>
    <p:sldId id="260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9" r:id="rId36"/>
    <p:sldId id="313" r:id="rId37"/>
    <p:sldId id="317" r:id="rId38"/>
    <p:sldId id="321" r:id="rId39"/>
    <p:sldId id="322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DB7E-EA32-43E1-8E18-74A2572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1F78-7884-4416-AA91-B4CEC059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865A-B1E8-4B5F-93D5-912ABD6D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A317-61E9-47D4-9A0B-40315FD2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0A2E-3D9F-45F9-AD93-4D9650DA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DFA69-5F85-4614-8C91-DD7B883FE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0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676-864E-4CB2-BB14-4E49EE00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F9F8C-AE0B-4864-A960-A4BF2E44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C47D-E434-42F8-8079-F880224B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99D1-8D7A-4D81-9014-F99567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D10C-A688-423E-8175-31EA0AD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6EE44-1594-4F36-9966-E06EC04DF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3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43412-282C-4C52-BAFA-2972A8C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BC50B-09D0-4D95-B4F1-31C611F57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7C03-A5DC-451C-AABA-0782663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FC36-E675-4698-A795-5CC6BF12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88EB-D5D5-4C62-9333-6623E14A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AE9F-ABD7-4439-B4BF-5ECE5B24EE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418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D13-1694-4D06-B7AD-DAA391567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E43FA-9488-4525-850F-E10F6662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0AD1-82EE-49D7-A0BF-08C5911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2B25-3574-487F-9C20-9DBE1D87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8F03-86F5-4C21-819B-C59FCDB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B2C1-048B-4F08-9CF5-F65ABC1F2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0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5661-2477-4766-A6FB-EEA8C74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9A96-610C-4459-B48C-04FF8362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2D81-5351-44EB-A110-1B82A01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1590-C599-443A-B413-5A03B6D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3353-518E-4B9B-BABB-2C0F42E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95284-6884-4647-9B85-B51AE4535F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9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0F5-35AA-4862-959F-B3101A2C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F859-9DED-4DA6-8181-2C71CE2F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752D-5D62-41A8-9F0E-78AE4C41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B273-09A8-4CE3-886E-413C906B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3D8C-2528-4335-98E4-7C1B5137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69BB2-522E-4AD9-8EFA-AA2E7177E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13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789D-EA73-4AEF-A3B0-761FF5B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9C94-93FB-4BC2-9457-075E6751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4082-9BB2-46D0-9A72-B40C8131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78A1-27BF-43EA-9FFD-E5E6DE42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7A78-4024-43E6-8946-3E425251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BD61-D414-4ADC-92E5-B201E3D7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BFE4-8167-43B3-9DE6-0A6FB44D2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2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3A29-AD47-4FC1-84C0-FDEC9878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4C3E-774D-4452-A832-05004C37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D4E2A-DC7F-4D49-8AE5-026EEFB4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AF858-BD09-4827-8A11-EF542F1B4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72449-CF66-4AFA-B06E-F040249FD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701AB-72B4-41AF-AF1B-BAA9395F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F33EE-1CAC-4753-9631-007E30B7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DF464-4398-4B28-BC82-512A96A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E53-9259-4871-9CF5-1A94FFFB2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23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AA1-0B96-46AB-8314-6D9A6DAE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66FD9-E990-4D02-8E81-8513C970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E74FD-1A1D-4B95-8FA8-F81310DF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7F1F-A552-419E-9C66-2AC9295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67383-2C3F-4507-AB97-C20266843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48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6234-D87D-44EA-994D-A6CA00FD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3324-67C3-400E-B007-EB12CAF3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2884-D69A-4731-B516-C49BA0D2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2010-11D6-4631-931A-7212A6D60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58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3C4-9FBC-4517-BC5F-84594145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1C0B-14A4-4622-B2CC-06D14B48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ACBF-4229-42AC-B53B-C31F3CA62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3A17-3D0C-4462-A0F0-D854601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AA7B-4FF2-497F-B601-F6ABADBC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3012-DB6C-41C2-8621-E17270BA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F7BA-46AD-4475-AB41-80D47DF61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7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CED9-B062-4FD0-91B8-11C24408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B89D-7901-478E-B4CB-C948923C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8FB2-1A84-4618-965A-E9313ED3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D966-9BB5-49DE-9C59-A95EAF2B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3D99-97D4-4CC4-A07F-C25B60E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FD4A8-FD9E-4D10-9995-1FA5E88DF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402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254-D1ED-48FF-9722-2390418A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0C0E6-071C-4A78-91DC-35319A05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F5C-6528-44C3-B1EC-EDB56AC4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05E8-A37E-40F3-9962-202654B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DF84C-2BAA-443A-9B11-8F9BFBB1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20B1F-93EE-4312-82E0-9867BCA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813A2-0745-4BDC-9999-D9AD0ED57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638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894-4DCA-4633-8C5B-1921EFDA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965C6-680D-4B41-A806-FBD57BAD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7287-5C70-4C6D-B759-7C796579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5D3D-1BE0-45E5-BA3B-46406758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1AC6-C976-4BFF-90AA-968E1A84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3756-611B-41FA-AB65-3E11A0B5F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09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48155-5B72-4757-99C8-2C130776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5A72B-68CF-41F0-ADB1-3C3A33B3F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F74E-5726-437A-A2F2-7F5F23FD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C237-43A5-4061-B7AB-C11FEB24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076B-B0FB-4E08-8BF2-6651725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42B38-2920-4B06-BFC9-6F47863B6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52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05EE-52AE-4663-8933-4B08F48F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4378-7147-4807-948A-7C09CC4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B3E0-C165-4FD9-AC59-72BB25AB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C716-FE0D-4034-80A2-AA8C6031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03A2-9768-453C-9712-5EB46919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D5CC6-21C5-42CB-B72E-BB50B6555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3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58F3-3FF9-4062-9D0C-6950EDBE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1297-3CFA-4AC9-B465-F885F24D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E1BCB-1F4B-4B37-9935-C4687C2A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75CD-5D92-4FDD-9332-09AA9E26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4053-8671-4443-B7CB-06727C41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7E0A-68FE-44A5-9C58-A7A6CC23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271AC-A18E-4C37-9CA5-D19A428BD1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6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F578-1C48-4758-BAA7-AB649EC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7E69-1666-49DF-99E8-6DC3B292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DE060-0485-4B86-BDF2-7C40394A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B911E-2CBA-456A-84A9-57432F85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8E11-0981-4887-8B39-3F203A8D4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75739-590D-4FB4-9BFF-FA1987C5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4505-7124-47D8-977F-59EA9520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D0675-7C29-4FB8-A027-17AA3BC9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B56AF-006C-4105-818A-041E199ED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6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D77-5D74-4C1D-B302-9EF51D59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0292-4BD3-4F28-B525-61762A23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CF30E-8461-456E-9D88-F12607B5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9C7D3-1BA8-49EA-A791-172FDDE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1B86D-CA7D-4C11-81C1-91DD4D26A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3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6E25E-29B9-4956-8383-5537BE4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53ABE-93B0-4D27-A810-FBB10F8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52028-1D4D-4D35-9053-E3494A3C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87A45-36D0-41F9-96A6-D293F2341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6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2BF-9BFC-4D5C-B1FD-541A4DBA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E91-6C1D-449F-93D7-9D0ED736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DD34F-D7BE-42CC-AAE4-7FB7432A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0DBDA-8AA8-49F3-BBDF-3980C4FF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8365-8FA2-4FC9-9D0F-B723C191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EEC8-8645-4426-805F-EA1CC30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5D76A-C1ED-41BD-8069-37F14CFA7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2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F2E0-416A-4161-B6F6-DCBB1E3C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15C6-F169-4520-A406-9B242CF97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FBCC-8631-4D05-B94A-C631EA6D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3241-FA55-444E-9FF2-796CD7AA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1C132-6556-4F16-8A83-4C1D307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ABE8-6D45-4455-84B1-AA61986C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6F4FC-5A7C-4860-B334-6FC039DBB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3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7DAED5-9845-4F66-98B7-97B062DA3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C4726F-6693-48EE-BE6E-B53577BAD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D858DA-D4D3-4406-8897-49B456E46B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56EDC6-D79A-4515-9C6B-42574951B7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3F3B74-F43D-4D57-8EC6-28E9669E8C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fld id="{76992E1C-1C35-4D81-A6D6-3352D6FC00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FC629FD-C331-4FD9-9F3B-F93D1151E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C07D55-2EE6-4FB3-8F38-A7094001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AAC8AA-64FE-41FB-B32E-B026CFE0D0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D62FEFF-B788-4420-9172-202FEFE21D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E82C20-258B-487A-88CC-43E8845E0B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fld id="{235D5D0D-5D0C-43A3-ABB9-EA42C1C59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9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1714500"/>
            <a:ext cx="7200900" cy="2628900"/>
          </a:xfrm>
        </p:spPr>
        <p:txBody>
          <a:bodyPr anchor="ctr"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3000" b="1" dirty="0">
                <a:latin typeface="Times New Roman" panose="02020603050405020304" pitchFamily="18" charset="0"/>
              </a:rPr>
            </a:b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27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2700" b="1" dirty="0">
                <a:latin typeface="Times New Roman" panose="02020603050405020304" pitchFamily="18" charset="0"/>
              </a:rPr>
            </a:br>
            <a:br>
              <a:rPr lang="en-US" altLang="en-US" sz="2700" b="1" dirty="0">
                <a:latin typeface="Times New Roman" panose="02020603050405020304" pitchFamily="18" charset="0"/>
              </a:rPr>
            </a:br>
            <a:r>
              <a:rPr lang="en-US" altLang="en-US" sz="2700" b="1" dirty="0">
                <a:latin typeface="Times New Roman" panose="02020603050405020304" pitchFamily="18" charset="0"/>
              </a:rPr>
              <a:t>Lecture 6</a:t>
            </a:r>
            <a:br>
              <a:rPr lang="en-US" altLang="en-US" sz="2700" b="1" dirty="0">
                <a:latin typeface="Times New Roman" panose="02020603050405020304" pitchFamily="18" charset="0"/>
              </a:rPr>
            </a:br>
            <a:br>
              <a:rPr lang="en-US" altLang="en-US" sz="2700" b="1" dirty="0">
                <a:latin typeface="Times New Roman" panose="02020603050405020304" pitchFamily="18" charset="0"/>
              </a:rPr>
            </a:br>
            <a:br>
              <a:rPr lang="en-US" altLang="en-US" sz="2700" b="1" dirty="0">
                <a:latin typeface="Times New Roman" panose="02020603050405020304" pitchFamily="18" charset="0"/>
              </a:rPr>
            </a:br>
            <a:r>
              <a:rPr lang="en-US" altLang="en-US" sz="2700" b="1" dirty="0">
                <a:latin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ECC264-6468-40AF-B663-9CE2978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998538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Implication Constraints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B161393-A7E7-4A14-A852-3D0244D79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7663" y="1123950"/>
            <a:ext cx="8410575" cy="541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Let </a:t>
            </a:r>
            <a:r>
              <a:rPr lang="en-US" altLang="en-US" sz="2800" i="1">
                <a:latin typeface="Times New Roman" panose="02020603050405020304" pitchFamily="18" charset="0"/>
              </a:rPr>
              <a:t>w</a:t>
            </a:r>
            <a:r>
              <a:rPr lang="en-US" altLang="en-US" sz="2800">
                <a:latin typeface="Times New Roman" panose="02020603050405020304" pitchFamily="18" charset="0"/>
              </a:rPr>
              <a:t> be another binary variable denoting a decision that is implied by one or more related decisions.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When the stated condition is true,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must be 1.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Case 1: Decision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is implied if any one of the other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decisions is chosen: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		y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</a:rPr>
              <a:t>+ y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 i="1">
                <a:latin typeface="Times New Roman" panose="02020603050405020304" pitchFamily="18" charset="0"/>
              </a:rPr>
              <a:t>+ …+y</a:t>
            </a:r>
            <a:r>
              <a:rPr lang="en-US" altLang="en-US" sz="2000" baseline="-25000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Case 2: Decision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is implied if all the other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decisions are chosen: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		y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</a:rPr>
              <a:t>+ y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 i="1">
                <a:latin typeface="Times New Roman" panose="02020603050405020304" pitchFamily="18" charset="0"/>
              </a:rPr>
              <a:t>+ …+y</a:t>
            </a:r>
            <a:r>
              <a:rPr lang="en-US" altLang="en-US" sz="2000" baseline="-25000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1+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4F1335D-C42B-44DA-84B6-AB9F5E77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Implication Constraints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F57073E-FCBD-4A12-8290-552981820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4821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Decision </a:t>
            </a:r>
            <a:r>
              <a:rPr lang="en-US" altLang="en-US" sz="2800" i="1">
                <a:latin typeface="Times New Roman" panose="02020603050405020304" pitchFamily="18" charset="0"/>
              </a:rPr>
              <a:t>w</a:t>
            </a:r>
            <a:r>
              <a:rPr lang="en-US" altLang="en-US" sz="2800">
                <a:latin typeface="Times New Roman" panose="02020603050405020304" pitchFamily="18" charset="0"/>
              </a:rPr>
              <a:t> is implied (i.e., </a:t>
            </a:r>
            <a:r>
              <a:rPr lang="en-US" altLang="en-US" sz="2800" i="1">
                <a:latin typeface="Times New Roman" panose="02020603050405020304" pitchFamily="18" charset="0"/>
              </a:rPr>
              <a:t>w</a:t>
            </a:r>
            <a:r>
              <a:rPr lang="en-US" altLang="en-US" sz="2800">
                <a:latin typeface="Times New Roman" panose="02020603050405020304" pitchFamily="18" charset="0"/>
              </a:rPr>
              <a:t>=1) if at least </a:t>
            </a:r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>
                <a:latin typeface="Times New Roman" panose="02020603050405020304" pitchFamily="18" charset="0"/>
              </a:rPr>
              <a:t> of the other </a:t>
            </a:r>
            <a:r>
              <a:rPr lang="en-US" altLang="en-US" sz="2800" i="1">
                <a:latin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</a:rPr>
              <a:t> decisions are chosen: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y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+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+ …+y</a:t>
            </a:r>
            <a:r>
              <a:rPr lang="en-US" altLang="en-US" sz="2400" baseline="-25000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-1+(n-(k-1))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is a “one-way” statement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at least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are 1, we have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do not say anything about the case where less than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are 1, i.e.,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could be either 1 or 0.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many cases, we will try to minimize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so when there are less than 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are 1,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be forced to be 0 by minimization.</a:t>
            </a:r>
          </a:p>
          <a:p>
            <a:pPr lvl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645F2B6-FDCC-4D0E-ADDE-3702ABF87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79400"/>
            <a:ext cx="8874125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Relating Binary Variable to Real Variable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0DCD542-2AEC-418C-BE06-BF64BA542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Binary variable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representing  the decision whether or not to build a facility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Real variable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representing the amount of products that will be produced by the facility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 given upper bound 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indicating the capacity of the facility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Constraint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	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=0,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must be 0;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E05D388-88B1-4865-AE68-0A70D6A2A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Either-Or Constraints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E68FC71-74B8-44B3-A910-C1A4E39DF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Suppose we have two constraints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,…,</a:t>
            </a:r>
            <a:r>
              <a:rPr lang="en-US" altLang="en-US" baseline="-25000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≤0: linear function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,…,</a:t>
            </a:r>
            <a:r>
              <a:rPr lang="en-US" altLang="en-US" baseline="-25000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≤0: linear function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hope at least one of them is satisfied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IP formulation: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,…,</a:t>
            </a:r>
            <a:r>
              <a:rPr lang="en-US" altLang="en-US" baseline="-25000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,…,</a:t>
            </a:r>
            <a:r>
              <a:rPr lang="en-US" altLang="en-US" baseline="-25000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(1−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in {0,1},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very large positive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↔If y=0,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)≤0 is satisfied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If y=1,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)≤0 is satisfied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32C687A-2FDD-4709-9A74-E2412CBC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Cutting Stock Problem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8116C83-3EC2-40E3-AE67-768D3019F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73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 company sells rolls of paper of fixed length in 5 standard widths: 5,8,12,15,17 feet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Demand for each type of width is known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5 feet: 40; 8 feet: 35; 12 feet: 30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15 feet: 25; 17 feet: 20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Available: a set of rolls with fixed width of 25 feet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Decision: to cut the 25-foot rolls into smaller rolls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Possible cutting patterns are given as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DA7BA317-4D52-4631-8B6A-BDEB88CEE93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887913"/>
            <a:ext cx="2112963" cy="457200"/>
            <a:chOff x="364" y="3079"/>
            <a:chExt cx="1331" cy="288"/>
          </a:xfrm>
        </p:grpSpPr>
        <p:sp>
          <p:nvSpPr>
            <p:cNvPr id="43013" name="Text Box 5">
              <a:extLst>
                <a:ext uri="{FF2B5EF4-FFF2-40B4-BE49-F238E27FC236}">
                  <a16:creationId xmlns:a16="http://schemas.microsoft.com/office/drawing/2014/main" id="{71BF9E56-6A13-4927-B931-06C83CF3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104"/>
              <a:ext cx="605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17</a:t>
              </a:r>
            </a:p>
          </p:txBody>
        </p:sp>
        <p:sp>
          <p:nvSpPr>
            <p:cNvPr id="43014" name="Text Box 6">
              <a:extLst>
                <a:ext uri="{FF2B5EF4-FFF2-40B4-BE49-F238E27FC236}">
                  <a16:creationId xmlns:a16="http://schemas.microsoft.com/office/drawing/2014/main" id="{31F9A90B-D79F-4CA0-9A4B-E204A4A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104"/>
              <a:ext cx="363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43015" name="Text Box 7">
              <a:extLst>
                <a:ext uri="{FF2B5EF4-FFF2-40B4-BE49-F238E27FC236}">
                  <a16:creationId xmlns:a16="http://schemas.microsoft.com/office/drawing/2014/main" id="{518434A9-7C70-4C54-A2DD-2311C83AC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079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1:</a:t>
              </a:r>
            </a:p>
          </p:txBody>
        </p:sp>
      </p:grpSp>
      <p:grpSp>
        <p:nvGrpSpPr>
          <p:cNvPr id="43016" name="Group 8">
            <a:extLst>
              <a:ext uri="{FF2B5EF4-FFF2-40B4-BE49-F238E27FC236}">
                <a16:creationId xmlns:a16="http://schemas.microsoft.com/office/drawing/2014/main" id="{A9DEF8BB-F868-4BCD-9178-31C7409D3478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4887913"/>
            <a:ext cx="2227263" cy="457200"/>
            <a:chOff x="1912" y="3079"/>
            <a:chExt cx="1403" cy="288"/>
          </a:xfrm>
        </p:grpSpPr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458C39C1-BBD5-4CC3-A1EE-6E4DADEBC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104"/>
              <a:ext cx="605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17</a:t>
              </a:r>
            </a:p>
          </p:txBody>
        </p:sp>
        <p:sp>
          <p:nvSpPr>
            <p:cNvPr id="43018" name="Text Box 10">
              <a:extLst>
                <a:ext uri="{FF2B5EF4-FFF2-40B4-BE49-F238E27FC236}">
                  <a16:creationId xmlns:a16="http://schemas.microsoft.com/office/drawing/2014/main" id="{8148632C-B0A5-48A1-B17C-614F45152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4"/>
              <a:ext cx="266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43019" name="Text Box 11">
              <a:extLst>
                <a:ext uri="{FF2B5EF4-FFF2-40B4-BE49-F238E27FC236}">
                  <a16:creationId xmlns:a16="http://schemas.microsoft.com/office/drawing/2014/main" id="{4FBB3480-38CB-4EF7-9944-76A9ABEAF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3079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2:</a:t>
              </a: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DBE2A4CA-FA2E-4D43-9397-D8A796A53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3104"/>
              <a:ext cx="176" cy="23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43021" name="Group 13">
            <a:extLst>
              <a:ext uri="{FF2B5EF4-FFF2-40B4-BE49-F238E27FC236}">
                <a16:creationId xmlns:a16="http://schemas.microsoft.com/office/drawing/2014/main" id="{FC95D8B8-BDD5-43DF-8D1C-5D2F0C2BDB60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4927600"/>
            <a:ext cx="2112963" cy="457200"/>
            <a:chOff x="3484" y="3104"/>
            <a:chExt cx="1331" cy="288"/>
          </a:xfrm>
        </p:grpSpPr>
        <p:sp>
          <p:nvSpPr>
            <p:cNvPr id="43022" name="Text Box 14">
              <a:extLst>
                <a:ext uri="{FF2B5EF4-FFF2-40B4-BE49-F238E27FC236}">
                  <a16:creationId xmlns:a16="http://schemas.microsoft.com/office/drawing/2014/main" id="{4CC63759-C92E-4A0C-8E13-441D18463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3125"/>
              <a:ext cx="508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15</a:t>
              </a: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5D24E5A3-493E-4494-8550-A5137656C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125"/>
              <a:ext cx="363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43024" name="Text Box 16">
              <a:extLst>
                <a:ext uri="{FF2B5EF4-FFF2-40B4-BE49-F238E27FC236}">
                  <a16:creationId xmlns:a16="http://schemas.microsoft.com/office/drawing/2014/main" id="{AF5F566F-EE1D-4FAB-B5FE-0B07189D1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104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3:</a:t>
              </a:r>
            </a:p>
          </p:txBody>
        </p:sp>
        <p:sp>
          <p:nvSpPr>
            <p:cNvPr id="43025" name="Text Box 17">
              <a:extLst>
                <a:ext uri="{FF2B5EF4-FFF2-40B4-BE49-F238E27FC236}">
                  <a16:creationId xmlns:a16="http://schemas.microsoft.com/office/drawing/2014/main" id="{B0D575A2-83FC-4003-9055-56F1287F4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3123"/>
              <a:ext cx="97" cy="23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43026" name="Group 18">
            <a:extLst>
              <a:ext uri="{FF2B5EF4-FFF2-40B4-BE49-F238E27FC236}">
                <a16:creationId xmlns:a16="http://schemas.microsoft.com/office/drawing/2014/main" id="{0E758F4F-D565-4881-B071-0ED5BBD46BE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541963"/>
            <a:ext cx="2227263" cy="457200"/>
            <a:chOff x="340" y="3491"/>
            <a:chExt cx="1403" cy="288"/>
          </a:xfrm>
        </p:grpSpPr>
        <p:sp>
          <p:nvSpPr>
            <p:cNvPr id="43027" name="Text Box 19">
              <a:extLst>
                <a:ext uri="{FF2B5EF4-FFF2-40B4-BE49-F238E27FC236}">
                  <a16:creationId xmlns:a16="http://schemas.microsoft.com/office/drawing/2014/main" id="{F90A6A00-2425-4068-8E74-665F14752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512"/>
              <a:ext cx="508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15</a:t>
              </a:r>
            </a:p>
          </p:txBody>
        </p:sp>
        <p:sp>
          <p:nvSpPr>
            <p:cNvPr id="43028" name="Text Box 20">
              <a:extLst>
                <a:ext uri="{FF2B5EF4-FFF2-40B4-BE49-F238E27FC236}">
                  <a16:creationId xmlns:a16="http://schemas.microsoft.com/office/drawing/2014/main" id="{468323FA-10D4-4F32-AE4E-2C6F96D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3512"/>
              <a:ext cx="260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0272F9D5-C484-4A6C-B638-20FC04A09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91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4:</a:t>
              </a:r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EA607FFB-1985-4D9B-ABAD-0B4168DC0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513"/>
              <a:ext cx="260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grpSp>
        <p:nvGrpSpPr>
          <p:cNvPr id="43031" name="Group 23">
            <a:extLst>
              <a:ext uri="{FF2B5EF4-FFF2-40B4-BE49-F238E27FC236}">
                <a16:creationId xmlns:a16="http://schemas.microsoft.com/office/drawing/2014/main" id="{942501AC-8101-4868-AA20-C1DEA37ECAB4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5541963"/>
            <a:ext cx="7834313" cy="993775"/>
            <a:chOff x="364" y="3491"/>
            <a:chExt cx="4935" cy="626"/>
          </a:xfrm>
        </p:grpSpPr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1AB47BC5-D723-4058-A18C-40B04E57B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3491"/>
              <a:ext cx="3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5: {12,12};   6: {12,8,5}, 7: {12,5,5}</a:t>
              </a:r>
            </a:p>
          </p:txBody>
        </p:sp>
        <p:sp>
          <p:nvSpPr>
            <p:cNvPr id="43033" name="Text Box 25">
              <a:extLst>
                <a:ext uri="{FF2B5EF4-FFF2-40B4-BE49-F238E27FC236}">
                  <a16:creationId xmlns:a16="http://schemas.microsoft.com/office/drawing/2014/main" id="{3ABDA791-667D-482A-863E-DF26D2714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829"/>
              <a:ext cx="4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8:  {8,8,8},  9: { 8,8,5},  10: {8,5,5,5}, 11: {5,5,5,5,5}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95C5DFF-33C4-40C4-93F1-0D48FF99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C397330-191A-4345-ACA7-BC5EEC3AF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Decision and objective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How many 25-foot rolls to use, and how to cut them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To minimize the number of 25-foot rolls to use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: number of 25-foot rolls cut in pattern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Objective function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Minimize 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+…+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EAED174-17BD-4BBE-A720-57EA34602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2E4339B-397E-45A5-BE18-C3A9CB5D2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5026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Satisfying demand of 5-foot rolls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+ 2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+2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7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+3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10</a:t>
            </a:r>
            <a:r>
              <a:rPr lang="en-US" altLang="en-US" sz="2400">
                <a:latin typeface="Times New Roman" panose="02020603050405020304" pitchFamily="18" charset="0"/>
              </a:rPr>
              <a:t>+5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≥40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: One 5-foot roll generated by pattern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: Two 5-foot roll generated by pattern 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Satisfying demand for 8-foot rolls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+3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+2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≥35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Satisfying demands of 12-foot, 15-foot, and 17-foot rolls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Non-negativity and integrality constraints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{0,1,2,…}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1D98FE1A-54E5-458C-BB19-A5C57381E982}"/>
              </a:ext>
            </a:extLst>
          </p:cNvPr>
          <p:cNvGrpSpPr>
            <a:grpSpLocks/>
          </p:cNvGrpSpPr>
          <p:nvPr/>
        </p:nvGrpSpPr>
        <p:grpSpPr bwMode="auto">
          <a:xfrm>
            <a:off x="6683375" y="2930525"/>
            <a:ext cx="2227263" cy="457200"/>
            <a:chOff x="340" y="3491"/>
            <a:chExt cx="1403" cy="288"/>
          </a:xfrm>
        </p:grpSpPr>
        <p:sp>
          <p:nvSpPr>
            <p:cNvPr id="45061" name="Text Box 5">
              <a:extLst>
                <a:ext uri="{FF2B5EF4-FFF2-40B4-BE49-F238E27FC236}">
                  <a16:creationId xmlns:a16="http://schemas.microsoft.com/office/drawing/2014/main" id="{B9B15777-4336-450E-B8AA-139E92ABF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512"/>
              <a:ext cx="508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15</a:t>
              </a:r>
            </a:p>
          </p:txBody>
        </p:sp>
        <p:sp>
          <p:nvSpPr>
            <p:cNvPr id="45062" name="Text Box 6">
              <a:extLst>
                <a:ext uri="{FF2B5EF4-FFF2-40B4-BE49-F238E27FC236}">
                  <a16:creationId xmlns:a16="http://schemas.microsoft.com/office/drawing/2014/main" id="{E3341FDC-0877-4B8B-9D65-61E1AE76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3512"/>
              <a:ext cx="260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8C746A48-40C6-43B6-B033-B8438DBD3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91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4:</a:t>
              </a:r>
            </a:p>
          </p:txBody>
        </p:sp>
        <p:sp>
          <p:nvSpPr>
            <p:cNvPr id="45064" name="Text Box 8">
              <a:extLst>
                <a:ext uri="{FF2B5EF4-FFF2-40B4-BE49-F238E27FC236}">
                  <a16:creationId xmlns:a16="http://schemas.microsoft.com/office/drawing/2014/main" id="{BFBAE88E-76B3-4544-8035-CA9DE2B04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513"/>
              <a:ext cx="260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grpSp>
        <p:nvGrpSpPr>
          <p:cNvPr id="45065" name="Group 9">
            <a:extLst>
              <a:ext uri="{FF2B5EF4-FFF2-40B4-BE49-F238E27FC236}">
                <a16:creationId xmlns:a16="http://schemas.microsoft.com/office/drawing/2014/main" id="{3A4640F5-A50E-4E98-980D-B3EA4A8293B7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2392363"/>
            <a:ext cx="2227262" cy="457200"/>
            <a:chOff x="1912" y="3079"/>
            <a:chExt cx="1403" cy="288"/>
          </a:xfrm>
        </p:grpSpPr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391D1779-E0A2-4132-891E-2CE44E8E7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104"/>
              <a:ext cx="605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17</a:t>
              </a:r>
            </a:p>
          </p:txBody>
        </p:sp>
        <p:sp>
          <p:nvSpPr>
            <p:cNvPr id="45067" name="Text Box 11">
              <a:extLst>
                <a:ext uri="{FF2B5EF4-FFF2-40B4-BE49-F238E27FC236}">
                  <a16:creationId xmlns:a16="http://schemas.microsoft.com/office/drawing/2014/main" id="{8E637137-D12B-41D4-A31C-D92FB6352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4"/>
              <a:ext cx="266" cy="2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356A12E8-9693-41B1-848A-A37A61796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3079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2:</a:t>
              </a: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2AEFDEBD-4190-4566-82B5-E5E35EDD9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3104"/>
              <a:ext cx="176" cy="23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2FB114-B959-42EF-9C17-BFBA27474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Concerns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4033082-7588-45AA-8288-75094A780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229600" cy="4954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Justification of limiting to few cutting patterns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Some cutting patterns obvious not optimal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For example: {12,8} is more costly than {12,8,5}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Some cutting patterns may not be feasible technically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If a roll cannot be cut into more than 4 rolls, then pattern 11 has to be eliminated from the model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For computation efficiency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In problem of very large scale, some possible patterns may be  excluded from the model.  In this way an approximate solution can be found quickly.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Comparison the fleet planning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Lecture 5, slide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371AA84-8BC3-48B2-8090-6ADE870E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Traveling Salesman Problem (TSP)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D3E55F9-155E-4F0C-82B5-2D490464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4821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network with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arc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is known: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ij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tour is defined as a loop of nodes in which each node in the network appears one and only once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,2,3,4,5,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or (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,3,2,5,4,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 a tour: (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,2,3,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,4,5,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sum of arc cost on the tour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Tour (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,2,3,4,5,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cost: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Tour (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,3,2,5,4,</a:t>
            </a:r>
            <a:r>
              <a:rPr lang="en-US" altLang="en-US" sz="240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cost: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A20075B-7989-4FC7-AB22-BA12C760D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IP model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0023F27-AD92-4EAE-A6DB-4418E385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5025" cy="497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Variable: for all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=1 if arc (</a:t>
            </a:r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j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 is selected, =0 if (</a:t>
            </a:r>
            <a:r>
              <a:rPr lang="en-US" altLang="en-US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ij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 not selected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Objective function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Minimize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from each node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once: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for all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Arriving at each node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once: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for all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{0,1}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an assignment problem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  <a:endParaRPr lang="el-G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l-GR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525528-74C5-4F8F-B235-BC0D9797E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13ACA44-60BD-45A1-8AE4-977A3281A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393825"/>
            <a:ext cx="8229600" cy="230346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Integer (Linear) Programming: ILP or IP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A linear programming problem with additional constraints that some or all variables must be integers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Also called mixed integer programming (MIP) if some variables are continuous, and some are integers</a:t>
            </a: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AEE5032C-6CED-4B8B-8CAB-1807679B6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38" y="4081463"/>
          <a:ext cx="364807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888840" progId="Equation.3">
                  <p:embed/>
                </p:oleObj>
              </mc:Choice>
              <mc:Fallback>
                <p:oleObj name="Equation" r:id="rId2" imgW="17143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081463"/>
                        <a:ext cx="364807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34B42FC-71B7-4F82-B748-65F9A0C2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Sub-tours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08A2A2-E48C-4E31-90B3-9CC1D30A0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7938"/>
            <a:ext cx="8229600" cy="13827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 solution formed by two sub-tours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12</a:t>
            </a:r>
            <a:r>
              <a:rPr lang="en-US" altLang="en-US" sz="2400" dirty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23</a:t>
            </a:r>
            <a:r>
              <a:rPr lang="en-US" altLang="en-US" sz="2400" dirty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37</a:t>
            </a:r>
            <a:r>
              <a:rPr lang="en-US" altLang="en-US" sz="2400" dirty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71</a:t>
            </a:r>
            <a:r>
              <a:rPr lang="en-US" altLang="en-US" sz="2400" dirty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54</a:t>
            </a:r>
            <a:r>
              <a:rPr lang="en-US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46 </a:t>
            </a:r>
            <a:r>
              <a:rPr lang="en-US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65</a:t>
            </a:r>
            <a:r>
              <a:rPr lang="en-US" altLang="en-US" sz="2400" dirty="0">
                <a:latin typeface="Times New Roman" panose="02020603050405020304" pitchFamily="18" charset="0"/>
              </a:rPr>
              <a:t>=1, others are 0</a:t>
            </a:r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ACA931B6-ECD4-47B0-968F-A63C545361ED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2315255"/>
            <a:ext cx="4081463" cy="1652588"/>
            <a:chOff x="1446" y="1652"/>
            <a:chExt cx="2571" cy="1041"/>
          </a:xfrm>
        </p:grpSpPr>
        <p:sp>
          <p:nvSpPr>
            <p:cNvPr id="50181" name="Oval 5">
              <a:extLst>
                <a:ext uri="{FF2B5EF4-FFF2-40B4-BE49-F238E27FC236}">
                  <a16:creationId xmlns:a16="http://schemas.microsoft.com/office/drawing/2014/main" id="{A87316A9-25E3-447F-BEDD-3956F24C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191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82" name="Text Box 6">
              <a:extLst>
                <a:ext uri="{FF2B5EF4-FFF2-40B4-BE49-F238E27FC236}">
                  <a16:creationId xmlns:a16="http://schemas.microsoft.com/office/drawing/2014/main" id="{0A12FB5A-1C5D-4219-9C53-24D249099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188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183" name="Oval 7">
              <a:extLst>
                <a:ext uri="{FF2B5EF4-FFF2-40B4-BE49-F238E27FC236}">
                  <a16:creationId xmlns:a16="http://schemas.microsoft.com/office/drawing/2014/main" id="{B230B621-D832-498E-91F6-5BBDD42D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36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84" name="Text Box 8">
              <a:extLst>
                <a:ext uri="{FF2B5EF4-FFF2-40B4-BE49-F238E27FC236}">
                  <a16:creationId xmlns:a16="http://schemas.microsoft.com/office/drawing/2014/main" id="{115358A9-F13D-4286-8947-2CADE336F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33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185" name="Oval 9">
              <a:extLst>
                <a:ext uri="{FF2B5EF4-FFF2-40B4-BE49-F238E27FC236}">
                  <a16:creationId xmlns:a16="http://schemas.microsoft.com/office/drawing/2014/main" id="{AD7F1393-7BCB-423B-9270-9AE7045E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89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86" name="Text Box 10">
              <a:extLst>
                <a:ext uri="{FF2B5EF4-FFF2-40B4-BE49-F238E27FC236}">
                  <a16:creationId xmlns:a16="http://schemas.microsoft.com/office/drawing/2014/main" id="{7B803878-0B45-4D4A-8116-E952BCC37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35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50187" name="Oval 11">
              <a:extLst>
                <a:ext uri="{FF2B5EF4-FFF2-40B4-BE49-F238E27FC236}">
                  <a16:creationId xmlns:a16="http://schemas.microsoft.com/office/drawing/2014/main" id="{6194F4F7-2291-4ECA-B611-CC45B55D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75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88" name="Text Box 12">
              <a:extLst>
                <a:ext uri="{FF2B5EF4-FFF2-40B4-BE49-F238E27FC236}">
                  <a16:creationId xmlns:a16="http://schemas.microsoft.com/office/drawing/2014/main" id="{7FFE9795-8810-4555-8959-8C1666B7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172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323BABAA-FD56-4569-82B0-CD7E2411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01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CDE52F9D-BA79-4DC2-9CC2-90BDE5B62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8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4742A891-E6D9-4DF6-8F99-D53B453C3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68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C9E37D05-FEF6-4EE5-81A9-7BEE8AC67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165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6</a:t>
              </a: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D8AB8D31-D77A-42AB-B97B-91A02E1E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43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9E8D8EA4-3778-400D-A680-BE2E316F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40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FC7A1EBE-AC29-43D9-9A12-92ABDDF1B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2136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196" name="Line 20">
              <a:extLst>
                <a:ext uri="{FF2B5EF4-FFF2-40B4-BE49-F238E27FC236}">
                  <a16:creationId xmlns:a16="http://schemas.microsoft.com/office/drawing/2014/main" id="{88A2F8A6-1A02-43B8-9A44-1CBBC894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475"/>
              <a:ext cx="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900C9241-DD1D-4BF5-ADDD-3D694FD2A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1991"/>
              <a:ext cx="24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201EFE32-3045-4315-9AC7-188085230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9" y="1870"/>
              <a:ext cx="484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F5AEB355-8E53-4362-9FEB-4984D8951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185"/>
              <a:ext cx="435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200" name="Line 24">
              <a:extLst>
                <a:ext uri="{FF2B5EF4-FFF2-40B4-BE49-F238E27FC236}">
                  <a16:creationId xmlns:a16="http://schemas.microsoft.com/office/drawing/2014/main" id="{0F37A475-372C-4684-A217-49ADDDF47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1870"/>
              <a:ext cx="121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0201" name="Line 25">
              <a:extLst>
                <a:ext uri="{FF2B5EF4-FFF2-40B4-BE49-F238E27FC236}">
                  <a16:creationId xmlns:a16="http://schemas.microsoft.com/office/drawing/2014/main" id="{86B7B475-AB0C-4801-9FB4-9AFCE75BE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" y="1846"/>
              <a:ext cx="50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</p:grpSp>
      <p:sp>
        <p:nvSpPr>
          <p:cNvPr id="50202" name="Text Box 26">
            <a:extLst>
              <a:ext uri="{FF2B5EF4-FFF2-40B4-BE49-F238E27FC236}">
                <a16:creationId xmlns:a16="http://schemas.microsoft.com/office/drawing/2014/main" id="{08C715D5-914D-460A-AD81-14ED59F81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0" y="4158695"/>
            <a:ext cx="821848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2000" dirty="0"/>
              <a:t>More constraints are needed to eliminate sub-tours.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/>
              <a:t>Observation: 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/>
              <a:t>	Each sub-tour, denoted by </a:t>
            </a:r>
            <a:r>
              <a:rPr lang="en-US" altLang="en-US" sz="2000" i="1" dirty="0"/>
              <a:t>Q</a:t>
            </a:r>
            <a:r>
              <a:rPr lang="en-US" altLang="en-US" sz="2000" dirty="0"/>
              <a:t>, with |</a:t>
            </a:r>
            <a:r>
              <a:rPr lang="en-US" altLang="en-US" sz="2000" i="1" dirty="0"/>
              <a:t>Q</a:t>
            </a:r>
            <a:r>
              <a:rPr lang="en-US" altLang="en-US" sz="2000" dirty="0"/>
              <a:t>| nodes, has exactly |</a:t>
            </a:r>
            <a:r>
              <a:rPr lang="en-US" altLang="en-US" sz="2000" i="1" dirty="0"/>
              <a:t>Q</a:t>
            </a:r>
            <a:r>
              <a:rPr lang="en-US" altLang="en-US" sz="2000" dirty="0"/>
              <a:t>| arcs. 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/>
              <a:t>Method: to eliminate sub-tours, we need to explicitly check each sub-tour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03" name="Object 27">
                <a:extLst>
                  <a:ext uri="{FF2B5EF4-FFF2-40B4-BE49-F238E27FC236}">
                    <a16:creationId xmlns:a16="http://schemas.microsoft.com/office/drawing/2014/main" id="{BCAFA098-5E26-416B-8A6C-D2B453E0C639}"/>
                  </a:ext>
                </a:extLst>
              </p:cNvPr>
              <p:cNvSpPr txBox="1"/>
              <p:nvPr/>
            </p:nvSpPr>
            <p:spPr bwMode="auto">
              <a:xfrm>
                <a:off x="1947863" y="5656263"/>
                <a:ext cx="5249862" cy="965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H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H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H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|−1,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2≤|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0203" name="Object 27">
                <a:extLst>
                  <a:ext uri="{FF2B5EF4-FFF2-40B4-BE49-F238E27FC236}">
                    <a16:creationId xmlns:a16="http://schemas.microsoft.com/office/drawing/2014/main" id="{BCAFA098-5E26-416B-8A6C-D2B453E0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7863" y="5656263"/>
                <a:ext cx="5249862" cy="965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202" grpId="0"/>
      <p:bldP spid="5020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BEE7EDB-15C5-49B1-82A2-67E428F36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765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Sub-Tours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AEC0916-2779-4CD8-B32A-F61DC0A6F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42065"/>
            <a:ext cx="8229600" cy="3649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Sub-Tour 1 is eliminated by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12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23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37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71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≤3 	when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={1,2,3,7}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Sub-Tour 2 is eliminated by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54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46</a:t>
            </a:r>
            <a:r>
              <a:rPr lang="en-US" altLang="en-US" sz="2400">
                <a:latin typeface="Times New Roman" panose="02020603050405020304" pitchFamily="18" charset="0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≤2   when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={5,4,6}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 the solution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12</a:t>
            </a:r>
            <a:r>
              <a:rPr lang="en-US" altLang="en-US" sz="2800">
                <a:latin typeface="Times New Roman" panose="02020603050405020304" pitchFamily="18" charset="0"/>
              </a:rPr>
              <a:t>=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23</a:t>
            </a:r>
            <a:r>
              <a:rPr lang="en-US" altLang="en-US" sz="2800">
                <a:latin typeface="Times New Roman" panose="02020603050405020304" pitchFamily="18" charset="0"/>
              </a:rPr>
              <a:t>=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37</a:t>
            </a:r>
            <a:r>
              <a:rPr lang="en-US" altLang="en-US" sz="2800">
                <a:latin typeface="Times New Roman" panose="02020603050405020304" pitchFamily="18" charset="0"/>
              </a:rPr>
              <a:t>=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71</a:t>
            </a:r>
            <a:r>
              <a:rPr lang="en-US" altLang="en-US" sz="2800">
                <a:latin typeface="Times New Roman" panose="02020603050405020304" pitchFamily="18" charset="0"/>
              </a:rPr>
              <a:t>=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54</a:t>
            </a:r>
            <a:r>
              <a:rPr lang="en-US" altLang="en-US" sz="2800">
                <a:latin typeface="Times New Roman" panose="02020603050405020304" pitchFamily="18" charset="0"/>
              </a:rPr>
              <a:t>=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46 </a:t>
            </a:r>
            <a:r>
              <a:rPr lang="en-US" altLang="en-US" sz="2800">
                <a:latin typeface="Times New Roman" panose="02020603050405020304" pitchFamily="18" charset="0"/>
              </a:rPr>
              <a:t>=</a:t>
            </a:r>
            <a:r>
              <a:rPr lang="en-US" altLang="en-US" sz="2800" baseline="-25000">
                <a:latin typeface="Times New Roman" panose="02020603050405020304" pitchFamily="18" charset="0"/>
              </a:rPr>
              <a:t>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65</a:t>
            </a:r>
            <a:r>
              <a:rPr lang="en-US" altLang="en-US" sz="2800">
                <a:latin typeface="Times New Roman" panose="02020603050405020304" pitchFamily="18" charset="0"/>
              </a:rPr>
              <a:t>=1 becomes infeasible with the new constraints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constraints in the model?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|S|=2,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-1)/2; For |S|=3,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-1)(n-2)/6; …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number: in the order of 2</a:t>
            </a:r>
            <a:r>
              <a:rPr lang="en-US" alt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80000"/>
              </a:lnSpc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C306573B-AD1A-4D63-9F7B-DBB7C9D09873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1091065"/>
            <a:ext cx="4081463" cy="1652587"/>
            <a:chOff x="1446" y="1652"/>
            <a:chExt cx="2571" cy="1041"/>
          </a:xfrm>
        </p:grpSpPr>
        <p:sp>
          <p:nvSpPr>
            <p:cNvPr id="51205" name="Oval 5">
              <a:extLst>
                <a:ext uri="{FF2B5EF4-FFF2-40B4-BE49-F238E27FC236}">
                  <a16:creationId xmlns:a16="http://schemas.microsoft.com/office/drawing/2014/main" id="{DE77CD14-B00C-45D0-9CCA-7BFBC271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191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06" name="Text Box 6">
              <a:extLst>
                <a:ext uri="{FF2B5EF4-FFF2-40B4-BE49-F238E27FC236}">
                  <a16:creationId xmlns:a16="http://schemas.microsoft.com/office/drawing/2014/main" id="{409775CE-811F-4E0B-88AD-062CACB75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188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1207" name="Oval 7">
              <a:extLst>
                <a:ext uri="{FF2B5EF4-FFF2-40B4-BE49-F238E27FC236}">
                  <a16:creationId xmlns:a16="http://schemas.microsoft.com/office/drawing/2014/main" id="{57080C39-CA4B-4EF1-A8D5-A65D2BC4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36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08" name="Text Box 8">
              <a:extLst>
                <a:ext uri="{FF2B5EF4-FFF2-40B4-BE49-F238E27FC236}">
                  <a16:creationId xmlns:a16="http://schemas.microsoft.com/office/drawing/2014/main" id="{00B03F21-A9FE-44BD-BE71-77ECA678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33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2</a:t>
              </a:r>
            </a:p>
          </p:txBody>
        </p:sp>
        <p:sp>
          <p:nvSpPr>
            <p:cNvPr id="51209" name="Oval 9">
              <a:extLst>
                <a:ext uri="{FF2B5EF4-FFF2-40B4-BE49-F238E27FC236}">
                  <a16:creationId xmlns:a16="http://schemas.microsoft.com/office/drawing/2014/main" id="{9F9F5DBB-FDF7-4638-8657-B8C4D5C4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89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10" name="Text Box 10">
              <a:extLst>
                <a:ext uri="{FF2B5EF4-FFF2-40B4-BE49-F238E27FC236}">
                  <a16:creationId xmlns:a16="http://schemas.microsoft.com/office/drawing/2014/main" id="{C55A37FF-E042-47FD-913A-C065EFAC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356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51211" name="Oval 11">
              <a:extLst>
                <a:ext uri="{FF2B5EF4-FFF2-40B4-BE49-F238E27FC236}">
                  <a16:creationId xmlns:a16="http://schemas.microsoft.com/office/drawing/2014/main" id="{FAD19CA4-F549-4151-87C9-99AD4DB3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75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12" name="Text Box 12">
              <a:extLst>
                <a:ext uri="{FF2B5EF4-FFF2-40B4-BE49-F238E27FC236}">
                  <a16:creationId xmlns:a16="http://schemas.microsoft.com/office/drawing/2014/main" id="{81DD80B5-CF63-410B-92DA-F6199836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172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51213" name="Oval 13">
              <a:extLst>
                <a:ext uri="{FF2B5EF4-FFF2-40B4-BE49-F238E27FC236}">
                  <a16:creationId xmlns:a16="http://schemas.microsoft.com/office/drawing/2014/main" id="{39BABB89-7E6A-4B7D-87E0-98949572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01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C6031E90-B246-40EE-AA25-96388B9AB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8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1215" name="Oval 15">
              <a:extLst>
                <a:ext uri="{FF2B5EF4-FFF2-40B4-BE49-F238E27FC236}">
                  <a16:creationId xmlns:a16="http://schemas.microsoft.com/office/drawing/2014/main" id="{9FA7954C-F017-442A-81D4-9B3A1397F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685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16" name="Text Box 16">
              <a:extLst>
                <a:ext uri="{FF2B5EF4-FFF2-40B4-BE49-F238E27FC236}">
                  <a16:creationId xmlns:a16="http://schemas.microsoft.com/office/drawing/2014/main" id="{F6EB1C39-286E-4622-9325-4733590C9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1652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68B55D8C-863F-4356-807C-0928DEA4A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438"/>
              <a:ext cx="242" cy="2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2BE2B0FB-64D9-4A42-907E-40B29FB2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405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0D9C1B5C-CF25-43CC-A279-395FC7D1C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2136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DFA49D3E-C4F8-4193-8AC1-DD7E819EC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475"/>
              <a:ext cx="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1" name="Line 21">
              <a:extLst>
                <a:ext uri="{FF2B5EF4-FFF2-40B4-BE49-F238E27FC236}">
                  <a16:creationId xmlns:a16="http://schemas.microsoft.com/office/drawing/2014/main" id="{D431B935-11A9-4696-B4D4-F0C45806F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1991"/>
              <a:ext cx="24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2" name="Line 22">
              <a:extLst>
                <a:ext uri="{FF2B5EF4-FFF2-40B4-BE49-F238E27FC236}">
                  <a16:creationId xmlns:a16="http://schemas.microsoft.com/office/drawing/2014/main" id="{58A881D6-BD91-4208-BBD1-A80A52227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9" y="1870"/>
              <a:ext cx="484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3" name="Line 23">
              <a:extLst>
                <a:ext uri="{FF2B5EF4-FFF2-40B4-BE49-F238E27FC236}">
                  <a16:creationId xmlns:a16="http://schemas.microsoft.com/office/drawing/2014/main" id="{C7D27B78-BEE6-46E9-83D6-E36838AB2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185"/>
              <a:ext cx="435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4" name="Line 24">
              <a:extLst>
                <a:ext uri="{FF2B5EF4-FFF2-40B4-BE49-F238E27FC236}">
                  <a16:creationId xmlns:a16="http://schemas.microsoft.com/office/drawing/2014/main" id="{685AF683-7278-4B55-8946-6396BB677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1870"/>
              <a:ext cx="121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  <p:sp>
          <p:nvSpPr>
            <p:cNvPr id="51225" name="Line 25">
              <a:extLst>
                <a:ext uri="{FF2B5EF4-FFF2-40B4-BE49-F238E27FC236}">
                  <a16:creationId xmlns:a16="http://schemas.microsoft.com/office/drawing/2014/main" id="{E5259FC5-005C-4F9A-92A5-1D23DE5B7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" y="1846"/>
              <a:ext cx="50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A20075B-7989-4FC7-AB22-BA12C760D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2980"/>
            <a:ext cx="8229600" cy="54282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Alternative IP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0023F27-AD92-4EAE-A6DB-4418E385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47890"/>
            <a:ext cx="8455025" cy="1008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Variable: for all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=1 if arc (</a:t>
            </a:r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j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 is selected, =0 if (</a:t>
            </a:r>
            <a:r>
              <a:rPr lang="en-US" altLang="en-US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ij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 not selected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en-US" sz="2400" i="1" baseline="-25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: the position of node </a:t>
            </a:r>
            <a:r>
              <a:rPr lang="en-US" altLang="en-US" sz="2400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in the tour, with </a:t>
            </a:r>
            <a:r>
              <a:rPr lang="en-US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en-US" sz="24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=0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	Example:  tour (1,4,6,3,…), </a:t>
            </a:r>
            <a:r>
              <a:rPr lang="en-HK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HK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=1, </a:t>
            </a:r>
            <a:r>
              <a:rPr lang="en-HK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HK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=2, </a:t>
            </a:r>
            <a:r>
              <a:rPr lang="en-HK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HK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=3, …</a:t>
            </a:r>
          </a:p>
          <a:p>
            <a:pPr lvl="2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endParaRPr lang="el-GR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9F84C-84D5-45DE-9041-C7630C369754}"/>
              </a:ext>
            </a:extLst>
          </p:cNvPr>
          <p:cNvGrpSpPr/>
          <p:nvPr/>
        </p:nvGrpSpPr>
        <p:grpSpPr>
          <a:xfrm>
            <a:off x="117020" y="2507280"/>
            <a:ext cx="5351494" cy="3879192"/>
            <a:chOff x="368841" y="2276850"/>
            <a:chExt cx="5351494" cy="3879192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307949E5-F582-4969-915C-AE68E2BAC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75"/>
            <a:stretch/>
          </p:blipFill>
          <p:spPr>
            <a:xfrm>
              <a:off x="368841" y="3097013"/>
              <a:ext cx="5351494" cy="2265895"/>
            </a:xfrm>
            <a:prstGeom prst="rect">
              <a:avLst/>
            </a:prstGeom>
          </p:spPr>
        </p:pic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67471E8-D627-41AE-87D4-0B2A68B6B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66" y="2276850"/>
              <a:ext cx="1867161" cy="704948"/>
            </a:xfrm>
            <a:prstGeom prst="rect">
              <a:avLst/>
            </a:prstGeom>
          </p:spPr>
        </p:pic>
        <p:pic>
          <p:nvPicPr>
            <p:cNvPr id="8" name="Picture 7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587AF849-2160-47E0-90BA-310C72A19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90" y="5517778"/>
              <a:ext cx="4267796" cy="63826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25E9B8-F1D1-47E4-9EA7-7CDDBB9B6993}"/>
              </a:ext>
            </a:extLst>
          </p:cNvPr>
          <p:cNvSpPr txBox="1"/>
          <p:nvPr/>
        </p:nvSpPr>
        <p:spPr>
          <a:xfrm>
            <a:off x="5549678" y="3369706"/>
            <a:ext cx="3533260" cy="3016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HK" sz="2000" b="1" dirty="0"/>
              <a:t>Analysis of </a:t>
            </a:r>
            <a:r>
              <a:rPr lang="en-HK" sz="2000" b="1" i="1" dirty="0" err="1"/>
              <a:t>u</a:t>
            </a:r>
            <a:r>
              <a:rPr lang="en-HK" sz="2000" b="1" i="1" baseline="-25000" dirty="0" err="1"/>
              <a:t>i</a:t>
            </a:r>
            <a:r>
              <a:rPr lang="en-HK" sz="2000" b="1" dirty="0"/>
              <a:t> – </a:t>
            </a:r>
            <a:r>
              <a:rPr lang="en-HK" sz="2000" b="1" i="1" dirty="0" err="1"/>
              <a:t>u</a:t>
            </a:r>
            <a:r>
              <a:rPr lang="en-HK" sz="2000" b="1" i="1" baseline="-25000" dirty="0" err="1"/>
              <a:t>j</a:t>
            </a:r>
            <a:r>
              <a:rPr lang="en-HK" sz="2000" b="1" dirty="0"/>
              <a:t> + </a:t>
            </a:r>
            <a:r>
              <a:rPr lang="en-HK" sz="2000" b="1" i="1" dirty="0" err="1"/>
              <a:t>nx</a:t>
            </a:r>
            <a:r>
              <a:rPr lang="en-HK" sz="2000" b="1" i="1" baseline="-25000" dirty="0" err="1"/>
              <a:t>ij</a:t>
            </a:r>
            <a:r>
              <a:rPr lang="en-HK" sz="2000" b="1" dirty="0"/>
              <a:t> ≤ </a:t>
            </a:r>
            <a:r>
              <a:rPr lang="en-HK" sz="2000" b="1" i="1" dirty="0"/>
              <a:t>n</a:t>
            </a:r>
            <a:r>
              <a:rPr lang="en-HK" sz="2000" b="1" dirty="0"/>
              <a:t> – 1   </a:t>
            </a:r>
          </a:p>
          <a:p>
            <a:pPr algn="l"/>
            <a:endParaRPr lang="en-HK" sz="2000" dirty="0"/>
          </a:p>
          <a:p>
            <a:pPr algn="l"/>
            <a:r>
              <a:rPr lang="en-HK" sz="2000" dirty="0"/>
              <a:t>Consider node </a:t>
            </a:r>
            <a:r>
              <a:rPr lang="en-HK" sz="2000" i="1" dirty="0" err="1"/>
              <a:t>i</a:t>
            </a:r>
            <a:r>
              <a:rPr lang="en-HK" sz="2000" dirty="0"/>
              <a:t> and arcs (</a:t>
            </a:r>
            <a:r>
              <a:rPr lang="en-HK" sz="2000" dirty="0" err="1"/>
              <a:t>i</a:t>
            </a:r>
            <a:r>
              <a:rPr lang="en-HK" sz="2000" dirty="0"/>
              <a:t>, j):</a:t>
            </a:r>
          </a:p>
          <a:p>
            <a:pPr algn="l"/>
            <a:r>
              <a:rPr lang="en-HK" sz="2000" dirty="0"/>
              <a:t>For </a:t>
            </a:r>
            <a:r>
              <a:rPr lang="en-HK" sz="2000" i="1" dirty="0" err="1"/>
              <a:t>x</a:t>
            </a:r>
            <a:r>
              <a:rPr lang="en-HK" sz="2000" i="1" baseline="-25000" dirty="0" err="1"/>
              <a:t>ij</a:t>
            </a:r>
            <a:r>
              <a:rPr lang="en-HK" sz="2000" dirty="0"/>
              <a:t> = 0, </a:t>
            </a:r>
            <a:r>
              <a:rPr lang="en-HK" sz="2000" i="1" dirty="0" err="1"/>
              <a:t>u</a:t>
            </a:r>
            <a:r>
              <a:rPr lang="en-HK" sz="2000" i="1" baseline="-25000" dirty="0" err="1"/>
              <a:t>i</a:t>
            </a:r>
            <a:r>
              <a:rPr lang="en-HK" sz="2000" dirty="0"/>
              <a:t> – </a:t>
            </a:r>
            <a:r>
              <a:rPr lang="en-HK" sz="2000" i="1" dirty="0" err="1"/>
              <a:t>u</a:t>
            </a:r>
            <a:r>
              <a:rPr lang="en-HK" sz="2000" i="1" baseline="-25000" dirty="0" err="1"/>
              <a:t>j</a:t>
            </a:r>
            <a:r>
              <a:rPr lang="en-HK" sz="2000" dirty="0"/>
              <a:t> ≤ </a:t>
            </a:r>
            <a:r>
              <a:rPr lang="en-HK" sz="2000" i="1" dirty="0"/>
              <a:t>n</a:t>
            </a:r>
            <a:r>
              <a:rPr lang="en-HK" sz="2000" dirty="0"/>
              <a:t> – 1 always holds</a:t>
            </a:r>
          </a:p>
          <a:p>
            <a:pPr algn="l"/>
            <a:r>
              <a:rPr lang="en-HK" sz="2000" dirty="0"/>
              <a:t>For </a:t>
            </a:r>
            <a:r>
              <a:rPr lang="en-HK" sz="2000" i="1" dirty="0" err="1"/>
              <a:t>x</a:t>
            </a:r>
            <a:r>
              <a:rPr lang="en-HK" sz="2000" i="1" baseline="-25000" dirty="0" err="1"/>
              <a:t>ij</a:t>
            </a:r>
            <a:r>
              <a:rPr lang="en-HK" sz="2000" dirty="0"/>
              <a:t> = 1, it becomes</a:t>
            </a:r>
          </a:p>
          <a:p>
            <a:pPr algn="l"/>
            <a:r>
              <a:rPr lang="en-HK" sz="2000" dirty="0"/>
              <a:t> </a:t>
            </a:r>
            <a:r>
              <a:rPr lang="en-HK" sz="2000" i="1" dirty="0" err="1"/>
              <a:t>u</a:t>
            </a:r>
            <a:r>
              <a:rPr lang="en-HK" sz="2000" i="1" baseline="-25000" dirty="0" err="1"/>
              <a:t>i</a:t>
            </a:r>
            <a:r>
              <a:rPr lang="en-HK" sz="2000" dirty="0"/>
              <a:t> + 1 ≤ </a:t>
            </a:r>
            <a:r>
              <a:rPr lang="en-HK" sz="2000" i="1" dirty="0" err="1"/>
              <a:t>u</a:t>
            </a:r>
            <a:r>
              <a:rPr lang="en-HK" sz="2000" i="1" baseline="-25000" dirty="0" err="1"/>
              <a:t>j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1203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BEE7EDB-15C5-49B1-82A2-67E428F36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2130"/>
            <a:ext cx="8229600" cy="1143000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Lazy Constraint: 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A special design in some Solvers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AEC0916-2779-4CD8-B32A-F61DC0A6F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910041"/>
            <a:ext cx="8229600" cy="248168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solving the IP without Q-constraints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feasible solution is found in the process of solving the problem, check whether it has any sub-tour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sub-tour is found, add one involved Q-constraint, and continue</a:t>
            </a:r>
          </a:p>
          <a:p>
            <a:pPr marL="857250" lvl="1" indent="-342900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sample code provided in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Gurobi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0E94737-CBF8-4FD1-8D74-B069CA6C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025" y="1230765"/>
            <a:ext cx="5130051" cy="24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18C3D-00D0-4DB6-B6A5-93CF24628B60}"/>
              </a:ext>
            </a:extLst>
          </p:cNvPr>
          <p:cNvSpPr txBox="1"/>
          <p:nvPr/>
        </p:nvSpPr>
        <p:spPr>
          <a:xfrm>
            <a:off x="5416911" y="2315255"/>
            <a:ext cx="349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To be added dynamically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DE8A4D-2F35-4C9D-81E3-3A8DDD190347}"/>
              </a:ext>
            </a:extLst>
          </p:cNvPr>
          <p:cNvCxnSpPr/>
          <p:nvPr/>
        </p:nvCxnSpPr>
        <p:spPr bwMode="auto">
          <a:xfrm flipH="1">
            <a:off x="5493720" y="2852925"/>
            <a:ext cx="614480" cy="3840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37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F3E9079-248F-462B-A597-B1E9FCE7C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IP and Its LP Relaxation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F7846FE-A245-4B6A-AC97-61A969FAC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631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Given an IP, an LP can be obtained by removing the integrality constraints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Referred to as the LP relaxation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Suppose the IP is a maximization problem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</a:rPr>
              <a:t>IP</a:t>
            </a:r>
            <a:r>
              <a:rPr lang="en-US" altLang="en-US" sz="2400">
                <a:latin typeface="Times New Roman" panose="02020603050405020304" pitchFamily="18" charset="0"/>
              </a:rPr>
              <a:t> be the optimal objective function value to the IP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</a:rPr>
              <a:t>LP</a:t>
            </a:r>
            <a:r>
              <a:rPr lang="en-US" altLang="en-US" sz="2400">
                <a:latin typeface="Times New Roman" panose="02020603050405020304" pitchFamily="18" charset="0"/>
              </a:rPr>
              <a:t> be the optimal objective function value to the LP relaxation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We have Z</a:t>
            </a:r>
            <a:r>
              <a:rPr lang="en-US" altLang="en-US" sz="2400" baseline="-25000">
                <a:latin typeface="Times New Roman" panose="02020603050405020304" pitchFamily="18" charset="0"/>
              </a:rPr>
              <a:t>IP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</a:rPr>
              <a:t>LP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</a:rPr>
              <a:t>Because the feasible region of LP relaxation contains the feasible region of IP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</a:rPr>
              <a:t>LP</a:t>
            </a:r>
            <a:r>
              <a:rPr lang="en-US" altLang="en-US" sz="2400">
                <a:latin typeface="Times New Roman" panose="02020603050405020304" pitchFamily="18" charset="0"/>
              </a:rPr>
              <a:t> is an upper bound of the IP</a:t>
            </a: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87D8D84-6D21-446A-908B-0234B080C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LP Relaxation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EE90458-3645-4FC9-98C5-22D6725C3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540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Maximize 	4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+9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+6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3</a:t>
            </a:r>
          </a:p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Subject to 	5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+8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+6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</a:rPr>
              <a:t>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the LP relaxation (0≤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≤1), we have  </a:t>
            </a:r>
          </a:p>
          <a:p>
            <a:pPr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=2/3, and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=13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can claim that the optimal solution to the IP cannot be more than 13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Actually 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B39EDD0-25B3-451D-AE19-4734FDEA6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F624F4E-986C-47E1-A585-387B1AB11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 an IP, we can gradually decompose it into a series of smaller IP problems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Example: If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is a binary variable, then we may have two small problems, IP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and IP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In IP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fixing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=0. Suppose Z</a:t>
            </a:r>
            <a:r>
              <a:rPr lang="en-US" altLang="en-US" baseline="-25000">
                <a:latin typeface="Times New Roman" panose="02020603050405020304" pitchFamily="18" charset="0"/>
              </a:rPr>
              <a:t>IP1 </a:t>
            </a:r>
            <a:r>
              <a:rPr lang="en-US" altLang="en-US">
                <a:latin typeface="Times New Roman" panose="02020603050405020304" pitchFamily="18" charset="0"/>
              </a:rPr>
              <a:t>is the optimal solution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In IP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 fixing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=1. Suppose Z</a:t>
            </a:r>
            <a:r>
              <a:rPr lang="en-US" altLang="en-US" baseline="-25000">
                <a:latin typeface="Times New Roman" panose="02020603050405020304" pitchFamily="18" charset="0"/>
              </a:rPr>
              <a:t>IP2 </a:t>
            </a:r>
            <a:r>
              <a:rPr lang="en-US" altLang="en-US">
                <a:latin typeface="Times New Roman" panose="02020603050405020304" pitchFamily="18" charset="0"/>
              </a:rPr>
              <a:t>is the optimal solution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Z</a:t>
            </a:r>
            <a:r>
              <a:rPr lang="en-US" altLang="en-US" baseline="-25000">
                <a:latin typeface="Times New Roman" panose="02020603050405020304" pitchFamily="18" charset="0"/>
              </a:rPr>
              <a:t>IP</a:t>
            </a:r>
            <a:r>
              <a:rPr lang="en-US" altLang="en-US">
                <a:latin typeface="Times New Roman" panose="02020603050405020304" pitchFamily="18" charset="0"/>
              </a:rPr>
              <a:t>=max(Z</a:t>
            </a:r>
            <a:r>
              <a:rPr lang="en-US" altLang="en-US" baseline="-25000">
                <a:latin typeface="Times New Roman" panose="02020603050405020304" pitchFamily="18" charset="0"/>
              </a:rPr>
              <a:t>IP1</a:t>
            </a:r>
            <a:r>
              <a:rPr lang="en-US" altLang="en-US">
                <a:latin typeface="Times New Roman" panose="02020603050405020304" pitchFamily="18" charset="0"/>
              </a:rPr>
              <a:t>, Z</a:t>
            </a:r>
            <a:r>
              <a:rPr lang="en-US" altLang="en-US" baseline="-25000">
                <a:latin typeface="Times New Roman" panose="02020603050405020304" pitchFamily="18" charset="0"/>
              </a:rPr>
              <a:t>IP2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9510C77-E32C-4505-99D4-8E09E36D7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Bound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6B559F0-0DDD-4B85-8A19-C124D3575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Suppose we have solved IP1 and got Z</a:t>
            </a:r>
            <a:r>
              <a:rPr lang="en-US" altLang="en-US" baseline="-25000">
                <a:latin typeface="Times New Roman" panose="02020603050405020304" pitchFamily="18" charset="0"/>
              </a:rPr>
              <a:t>IP1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Consider IP2: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For the LP Relaxation of IP2, Z</a:t>
            </a:r>
            <a:r>
              <a:rPr lang="en-US" altLang="en-US" baseline="-25000">
                <a:latin typeface="Times New Roman" panose="02020603050405020304" pitchFamily="18" charset="0"/>
              </a:rPr>
              <a:t>LP2</a:t>
            </a:r>
            <a:r>
              <a:rPr lang="en-US" altLang="en-US">
                <a:latin typeface="Times New Roman" panose="02020603050405020304" pitchFamily="18" charset="0"/>
              </a:rPr>
              <a:t> can be obtained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If Z</a:t>
            </a:r>
            <a:r>
              <a:rPr lang="en-US" altLang="en-US" baseline="-25000">
                <a:latin typeface="Times New Roman" panose="02020603050405020304" pitchFamily="18" charset="0"/>
              </a:rPr>
              <a:t>LP2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>
                <a:latin typeface="Times New Roman" panose="02020603050405020304" pitchFamily="18" charset="0"/>
              </a:rPr>
              <a:t>Z</a:t>
            </a:r>
            <a:r>
              <a:rPr lang="en-US" altLang="en-US" baseline="-25000">
                <a:latin typeface="Times New Roman" panose="02020603050405020304" pitchFamily="18" charset="0"/>
              </a:rPr>
              <a:t>IP1</a:t>
            </a:r>
            <a:r>
              <a:rPr lang="en-US" altLang="en-US">
                <a:latin typeface="Times New Roman" panose="02020603050405020304" pitchFamily="18" charset="0"/>
              </a:rPr>
              <a:t>, we do not need to solve IP2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Reason: Z</a:t>
            </a:r>
            <a:r>
              <a:rPr lang="en-US" altLang="en-US" baseline="-25000">
                <a:latin typeface="Times New Roman" panose="02020603050405020304" pitchFamily="18" charset="0"/>
              </a:rPr>
              <a:t>IP2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>
                <a:latin typeface="Times New Roman" panose="02020603050405020304" pitchFamily="18" charset="0"/>
              </a:rPr>
              <a:t>Z</a:t>
            </a:r>
            <a:r>
              <a:rPr lang="en-US" altLang="en-US" baseline="-25000">
                <a:latin typeface="Times New Roman" panose="02020603050405020304" pitchFamily="18" charset="0"/>
              </a:rPr>
              <a:t>LP2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>
                <a:latin typeface="Times New Roman" panose="02020603050405020304" pitchFamily="18" charset="0"/>
              </a:rPr>
              <a:t>Z</a:t>
            </a:r>
            <a:r>
              <a:rPr lang="en-US" altLang="en-US" baseline="-25000">
                <a:latin typeface="Times New Roman" panose="02020603050405020304" pitchFamily="18" charset="0"/>
              </a:rPr>
              <a:t>IP1</a:t>
            </a:r>
            <a:r>
              <a:rPr lang="en-US" altLang="en-US">
                <a:latin typeface="Times New Roman" panose="02020603050405020304" pitchFamily="18" charset="0"/>
              </a:rPr>
              <a:t>, so Z</a:t>
            </a:r>
            <a:r>
              <a:rPr lang="en-US" altLang="en-US" baseline="-25000">
                <a:latin typeface="Times New Roman" panose="02020603050405020304" pitchFamily="18" charset="0"/>
              </a:rPr>
              <a:t>IP1</a:t>
            </a:r>
            <a:r>
              <a:rPr lang="en-US" altLang="en-US">
                <a:latin typeface="Times New Roman" panose="02020603050405020304" pitchFamily="18" charset="0"/>
              </a:rPr>
              <a:t> must be the optimal solution to the original IP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This is called BOUND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For each smaller IP, we can solve its LP relaxation and see if we can </a:t>
            </a:r>
            <a:r>
              <a:rPr lang="en-US" altLang="en-US" i="1">
                <a:latin typeface="Times New Roman" panose="02020603050405020304" pitchFamily="18" charset="0"/>
              </a:rPr>
              <a:t>fathom</a:t>
            </a:r>
            <a:r>
              <a:rPr lang="en-US" altLang="en-US">
                <a:latin typeface="Times New Roman" panose="02020603050405020304" pitchFamily="18" charset="0"/>
              </a:rPr>
              <a:t> it directly, meaning that we will no longer need to solve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ED670E8-4E72-40D9-AC86-22202D821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9000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General Approach of Branch and Bound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C2ABC6F-CF8D-4B1D-83CE-647039CC4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201738"/>
            <a:ext cx="8608185" cy="53387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Suppose we have a feasible solution of the IP at hand, the objective function value is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is a lower bound of the problem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Considering a small IP problem:</a:t>
            </a:r>
          </a:p>
          <a:p>
            <a:pPr marL="609600" indent="-609600">
              <a:lnSpc>
                <a:spcPct val="95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Case 1: The LP relaxation has no feasible solution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The IP has no feasible solution either.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Case 2: In the LP relaxation, Z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LP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The IP cannot have a better solution than Z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, thus can be fathomed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Case 3: In the LP relaxation, an integer optimal solution is found, and Z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LP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This small IP is solved, and update Z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=Z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LP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Case 4: In the LP relaxation, an optimal solution is found with Z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LP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</a:rPr>
              <a:t>but not integer valued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Decompose the IP into more smaller IP problems – more branches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05189A4-B818-4A6A-84C0-C0EF7E3E8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B&amp;B Tree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4E39925F-5C91-4142-8F69-5E6E351EA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5349875"/>
            <a:ext cx="5722937" cy="112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Maximize 	4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+9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Subject to 	5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+8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</p:txBody>
      </p:sp>
      <p:sp>
        <p:nvSpPr>
          <p:cNvPr id="71686" name="Oval 6">
            <a:extLst>
              <a:ext uri="{FF2B5EF4-FFF2-40B4-BE49-F238E27FC236}">
                <a16:creationId xmlns:a16="http://schemas.microsoft.com/office/drawing/2014/main" id="{AC0A2509-4249-4268-AB80-3D4EDA03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15811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905D2B94-2F6B-485A-81AC-3BC75DB9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15478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39F07FF1-A27D-4FE5-B92D-0615C421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2367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6A8CB688-D6A3-4323-B886-2EB852B1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2034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1694" name="Oval 14">
            <a:extLst>
              <a:ext uri="{FF2B5EF4-FFF2-40B4-BE49-F238E27FC236}">
                <a16:creationId xmlns:a16="http://schemas.microsoft.com/office/drawing/2014/main" id="{AAF63B21-5830-4859-92BD-B98B5633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748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FF7C0CFC-1D24-4FF4-B1B3-C2B1F493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2415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BA65C640-41B8-4A27-B559-4339647D3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1188" y="1854200"/>
            <a:ext cx="76835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05" name="Line 25">
            <a:extLst>
              <a:ext uri="{FF2B5EF4-FFF2-40B4-BE49-F238E27FC236}">
                <a16:creationId xmlns:a16="http://schemas.microsoft.com/office/drawing/2014/main" id="{E005D5ED-29BE-4A8C-9381-9C7322C3D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854200"/>
            <a:ext cx="12668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8CA2D1BE-9D20-47B3-BD46-8E2E2B61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700213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53B76B5A-35F1-4487-8E22-530D6403F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8542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5509FBC4-F634-4D42-96C5-EC0A06F3A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0462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=12.2</a:t>
            </a:r>
          </a:p>
        </p:txBody>
      </p:sp>
      <p:sp>
        <p:nvSpPr>
          <p:cNvPr id="71731" name="Text Box 51">
            <a:extLst>
              <a:ext uri="{FF2B5EF4-FFF2-40B4-BE49-F238E27FC236}">
                <a16:creationId xmlns:a16="http://schemas.microsoft.com/office/drawing/2014/main" id="{75A8A7F3-A17A-488A-AAF5-D861DFC8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200275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=12.75</a:t>
            </a:r>
          </a:p>
        </p:txBody>
      </p:sp>
      <p:sp>
        <p:nvSpPr>
          <p:cNvPr id="71732" name="Rectangle 52">
            <a:extLst>
              <a:ext uri="{FF2B5EF4-FFF2-40B4-BE49-F238E27FC236}">
                <a16:creationId xmlns:a16="http://schemas.microsoft.com/office/drawing/2014/main" id="{DD8300BC-C371-42C8-B5B3-68CF1C70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852738"/>
            <a:ext cx="4264025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Maximize 	4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+9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+6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Subject to 	5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+8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≤6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binary variables</a:t>
            </a:r>
          </a:p>
        </p:txBody>
      </p:sp>
      <p:sp>
        <p:nvSpPr>
          <p:cNvPr id="71733" name="Rectangle 53">
            <a:extLst>
              <a:ext uri="{FF2B5EF4-FFF2-40B4-BE49-F238E27FC236}">
                <a16:creationId xmlns:a16="http://schemas.microsoft.com/office/drawing/2014/main" id="{6F6BA056-09F9-4A46-99A4-B178A3EB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852738"/>
            <a:ext cx="4264025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Maximize 	4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+9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Subject to 	5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+8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≤12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binary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9" grpId="0"/>
      <p:bldP spid="71731" grpId="0"/>
      <p:bldP spid="71732" grpId="0"/>
      <p:bldP spid="717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Freeform 22">
            <a:extLst>
              <a:ext uri="{FF2B5EF4-FFF2-40B4-BE49-F238E27FC236}">
                <a16:creationId xmlns:a16="http://schemas.microsoft.com/office/drawing/2014/main" id="{D66F342F-DA31-48C5-BB60-9EDCB0B51FCF}"/>
              </a:ext>
            </a:extLst>
          </p:cNvPr>
          <p:cNvSpPr>
            <a:spLocks/>
          </p:cNvSpPr>
          <p:nvPr/>
        </p:nvSpPr>
        <p:spPr bwMode="auto">
          <a:xfrm>
            <a:off x="1384300" y="4503738"/>
            <a:ext cx="2112963" cy="1882775"/>
          </a:xfrm>
          <a:custGeom>
            <a:avLst/>
            <a:gdLst>
              <a:gd name="T0" fmla="*/ 0 w 1331"/>
              <a:gd name="T1" fmla="*/ 1162 h 1186"/>
              <a:gd name="T2" fmla="*/ 1331 w 1331"/>
              <a:gd name="T3" fmla="*/ 0 h 1186"/>
              <a:gd name="T4" fmla="*/ 363 w 1331"/>
              <a:gd name="T5" fmla="*/ 1186 h 1186"/>
              <a:gd name="T6" fmla="*/ 0 w 1331"/>
              <a:gd name="T7" fmla="*/ 1162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1" h="1186">
                <a:moveTo>
                  <a:pt x="0" y="1162"/>
                </a:moveTo>
                <a:lnTo>
                  <a:pt x="1331" y="0"/>
                </a:lnTo>
                <a:lnTo>
                  <a:pt x="363" y="1186"/>
                </a:lnTo>
                <a:lnTo>
                  <a:pt x="0" y="116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847586D-F3F0-493B-9C7C-D1F524786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IP is Difficult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42C9B76-B143-4BDA-AE0D-A193B85F9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1393825"/>
            <a:ext cx="8229600" cy="1524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Rounding the solution of the corresponding LP to nearby integers usually does not work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D797D857-F204-4F61-BC9C-F3D047550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5926138"/>
            <a:ext cx="407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0AE0C9BB-2498-4C1D-A023-F1181E8DA4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06575" y="2968625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3DEB6141-42F2-4AA0-8877-5F32DD451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0" y="3122613"/>
            <a:ext cx="0" cy="30337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0ACFB800-1009-43A8-92E6-44547C74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913" y="3084513"/>
            <a:ext cx="0" cy="30337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99AE105E-2AB4-4449-8A26-5FEB5968C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084513"/>
            <a:ext cx="0" cy="30337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08CBD364-76A5-45A7-97BE-5BF476E6B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044825"/>
            <a:ext cx="0" cy="30337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355E2DCA-11FC-43C1-8F29-E75CB6EB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625" y="3044825"/>
            <a:ext cx="0" cy="30337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82018C95-F16A-4C8B-B907-15A451EF8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5003800"/>
            <a:ext cx="3148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B8B4A172-D898-4A43-A167-D1E397AD1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5503863"/>
            <a:ext cx="3148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5F4C69B3-82EE-492F-84C8-F09F78706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75" y="4543425"/>
            <a:ext cx="3148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6E1B465-CEF3-4062-9417-AB52BD916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4083050"/>
            <a:ext cx="3148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394EF804-21EA-41F8-9071-50C715C25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4300" y="4505325"/>
            <a:ext cx="2112963" cy="184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851597ED-B57D-4115-A17D-163333F46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4550" y="4503738"/>
            <a:ext cx="1382713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22691DEC-F3FD-4987-A50F-2AF461B57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3582988"/>
            <a:ext cx="2457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Optimal solution for LP</a:t>
            </a:r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A925A12B-E92E-4240-86E5-9A9985369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5363" y="3967163"/>
            <a:ext cx="2535237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91EBC869-1288-40CC-AC6F-3C183CBB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6308725"/>
            <a:ext cx="307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Optimal solution to IP</a:t>
            </a: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F55CD7B4-D6DA-4586-90D3-1CF15B36F7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4738" y="6040438"/>
            <a:ext cx="3417887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03D3EE09-72FB-4D71-ACB2-78B93147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5824538"/>
            <a:ext cx="153988" cy="1920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B51FC2F-63E2-4997-9AA2-EA9A37E44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B&amp;B Tree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79FCCCA-4DDD-43D9-9AC6-DBC81E7E5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5349875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Maximize 	4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+9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Subject to 	5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+8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</p:txBody>
      </p:sp>
      <p:sp>
        <p:nvSpPr>
          <p:cNvPr id="74756" name="Oval 4">
            <a:extLst>
              <a:ext uri="{FF2B5EF4-FFF2-40B4-BE49-F238E27FC236}">
                <a16:creationId xmlns:a16="http://schemas.microsoft.com/office/drawing/2014/main" id="{39DC1479-DBD9-4B88-9D64-E6272C03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15811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97714B89-D207-462B-9CEF-FA0E5417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15478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74758" name="Oval 6">
            <a:extLst>
              <a:ext uri="{FF2B5EF4-FFF2-40B4-BE49-F238E27FC236}">
                <a16:creationId xmlns:a16="http://schemas.microsoft.com/office/drawing/2014/main" id="{1C732E3B-59D2-495F-9C48-58E5C53A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2367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11B204A7-34D7-4F85-99FF-0951BA54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2034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4760" name="Oval 8">
            <a:extLst>
              <a:ext uri="{FF2B5EF4-FFF2-40B4-BE49-F238E27FC236}">
                <a16:creationId xmlns:a16="http://schemas.microsoft.com/office/drawing/2014/main" id="{B82CA77A-150A-4074-851E-3B0CB05E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2702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B4ECCFA2-5746-4603-A91C-B04C49E4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32369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4762" name="Oval 10">
            <a:extLst>
              <a:ext uri="{FF2B5EF4-FFF2-40B4-BE49-F238E27FC236}">
                <a16:creationId xmlns:a16="http://schemas.microsoft.com/office/drawing/2014/main" id="{5B0A22A5-F614-4755-9042-A841F008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3131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476E13D8-9985-4CE0-8B3B-4F9A529B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2797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74764" name="Oval 12">
            <a:extLst>
              <a:ext uri="{FF2B5EF4-FFF2-40B4-BE49-F238E27FC236}">
                <a16:creationId xmlns:a16="http://schemas.microsoft.com/office/drawing/2014/main" id="{6B84A270-C460-4AAC-8C28-53901500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748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DFEC6881-792E-41C3-BCCD-ADEFFAD3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2415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B79B3A39-80E0-4B9B-8210-DE4C1C27C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1188" y="1854200"/>
            <a:ext cx="76835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3" name="Line 21">
            <a:extLst>
              <a:ext uri="{FF2B5EF4-FFF2-40B4-BE49-F238E27FC236}">
                <a16:creationId xmlns:a16="http://schemas.microsoft.com/office/drawing/2014/main" id="{94466856-B6B8-49EC-A084-9FB03E01E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2622550"/>
            <a:ext cx="576263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4" name="Line 22">
            <a:extLst>
              <a:ext uri="{FF2B5EF4-FFF2-40B4-BE49-F238E27FC236}">
                <a16:creationId xmlns:a16="http://schemas.microsoft.com/office/drawing/2014/main" id="{1C6F86C1-CD9E-4AD4-B602-BD37F139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660650"/>
            <a:ext cx="423863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967B800D-1B4B-4A6D-A6AD-DD2D6CB54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854200"/>
            <a:ext cx="12668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82" name="Text Box 30">
            <a:extLst>
              <a:ext uri="{FF2B5EF4-FFF2-40B4-BE49-F238E27FC236}">
                <a16:creationId xmlns:a16="http://schemas.microsoft.com/office/drawing/2014/main" id="{96404B48-C5EC-425B-9F83-BB446446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700213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4783" name="Text Box 31">
            <a:extLst>
              <a:ext uri="{FF2B5EF4-FFF2-40B4-BE49-F238E27FC236}">
                <a16:creationId xmlns:a16="http://schemas.microsoft.com/office/drawing/2014/main" id="{1E75A8F4-82B7-4CAC-9DA2-04A2F61BD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8542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4784" name="Text Box 32">
            <a:extLst>
              <a:ext uri="{FF2B5EF4-FFF2-40B4-BE49-F238E27FC236}">
                <a16:creationId xmlns:a16="http://schemas.microsoft.com/office/drawing/2014/main" id="{9634B304-5411-4762-B43C-7ED2A860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6035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4785" name="Text Box 33">
            <a:extLst>
              <a:ext uri="{FF2B5EF4-FFF2-40B4-BE49-F238E27FC236}">
                <a16:creationId xmlns:a16="http://schemas.microsoft.com/office/drawing/2014/main" id="{A5D70DC3-33D1-406A-A8BB-72BDC32D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717800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4786" name="Text Box 34">
            <a:extLst>
              <a:ext uri="{FF2B5EF4-FFF2-40B4-BE49-F238E27FC236}">
                <a16:creationId xmlns:a16="http://schemas.microsoft.com/office/drawing/2014/main" id="{DA9FEE08-1A31-4F23-900C-62581818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659188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infeasible</a:t>
            </a:r>
          </a:p>
        </p:txBody>
      </p:sp>
      <p:sp>
        <p:nvSpPr>
          <p:cNvPr id="74787" name="Text Box 35">
            <a:extLst>
              <a:ext uri="{FF2B5EF4-FFF2-40B4-BE49-F238E27FC236}">
                <a16:creationId xmlns:a16="http://schemas.microsoft.com/office/drawing/2014/main" id="{E5AE217A-3398-4146-80A3-1D4CEBEC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3697288"/>
            <a:ext cx="188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Z=10, integer optimal</a:t>
            </a:r>
          </a:p>
        </p:txBody>
      </p:sp>
      <p:sp>
        <p:nvSpPr>
          <p:cNvPr id="74788" name="Text Box 36">
            <a:extLst>
              <a:ext uri="{FF2B5EF4-FFF2-40B4-BE49-F238E27FC236}">
                <a16:creationId xmlns:a16="http://schemas.microsoft.com/office/drawing/2014/main" id="{290CFD4F-9AEA-4434-A6C5-ACF70AF2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0462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=12.2</a:t>
            </a:r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id="{D6937A8D-99BC-4567-9A94-221A94966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0462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=12.75</a:t>
            </a:r>
          </a:p>
        </p:txBody>
      </p:sp>
      <p:sp>
        <p:nvSpPr>
          <p:cNvPr id="74800" name="Text Box 48">
            <a:extLst>
              <a:ext uri="{FF2B5EF4-FFF2-40B4-BE49-F238E27FC236}">
                <a16:creationId xmlns:a16="http://schemas.microsoft.com/office/drawing/2014/main" id="{A9851023-C7A5-46AA-B265-B4D12E08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855663"/>
            <a:ext cx="2613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feasible solution is found: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Z</a:t>
            </a:r>
            <a:r>
              <a:rPr kumimoji="0" lang="en-US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4" grpId="0"/>
      <p:bldP spid="74785" grpId="0"/>
      <p:bldP spid="74786" grpId="0"/>
      <p:bldP spid="74787" grpId="0"/>
      <p:bldP spid="748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0048270-1A42-47AF-A17C-EC019EBF9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B&amp;B Tree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2BC702B-7355-49AC-A3C2-D267495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5349875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Maximize 	4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+9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Subject to 	5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+8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35460BE4-ABE0-4C70-9484-E533C1F8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15811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D4B3C5F5-B521-41D4-9256-E3D43CC5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15478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1596FCEF-CC79-4139-8C9F-A3575001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2367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6EBDECBD-15FB-42D4-99AD-F4DB2ADA5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2034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6856C982-BA31-4A95-9C26-10E3EC53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2702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AFD69014-22A5-4CD9-9A04-749A800F4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32369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5786" name="Oval 10">
            <a:extLst>
              <a:ext uri="{FF2B5EF4-FFF2-40B4-BE49-F238E27FC236}">
                <a16:creationId xmlns:a16="http://schemas.microsoft.com/office/drawing/2014/main" id="{6B32BACC-4867-463C-9364-5E89703A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3131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03BB164B-F8AF-4FE3-8A4C-867757A9A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2797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75788" name="Oval 12">
            <a:extLst>
              <a:ext uri="{FF2B5EF4-FFF2-40B4-BE49-F238E27FC236}">
                <a16:creationId xmlns:a16="http://schemas.microsoft.com/office/drawing/2014/main" id="{F4A38112-59DA-4237-B0C3-428F49E7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748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E7879B2C-7F3A-41CB-8155-C3F75018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2415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0" name="Oval 14">
            <a:extLst>
              <a:ext uri="{FF2B5EF4-FFF2-40B4-BE49-F238E27FC236}">
                <a16:creationId xmlns:a16="http://schemas.microsoft.com/office/drawing/2014/main" id="{09EA869C-A7BB-4CAF-86B3-AFAA29E7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33893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B8141C87-D51F-4583-801E-BDCD60F51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3559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5792" name="Oval 16">
            <a:extLst>
              <a:ext uri="{FF2B5EF4-FFF2-40B4-BE49-F238E27FC236}">
                <a16:creationId xmlns:a16="http://schemas.microsoft.com/office/drawing/2014/main" id="{A4E73FFF-8A83-473D-83E9-1CBDE2F9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34274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239E21B9-643C-4D2C-B21D-E7AD2219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3940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3554CAC7-99A5-47B3-9FC2-1C8D24573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1188" y="1854200"/>
            <a:ext cx="76835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9A6DF4CD-DD8F-4E22-A962-A21CF78F2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2622550"/>
            <a:ext cx="576263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F8A9DD1-EAAD-4B04-9C1E-BED1CC596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660650"/>
            <a:ext cx="423863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BC169D8-F38B-4288-9B39-80CB5EFF1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854200"/>
            <a:ext cx="12668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16EFECC-88FF-4FD6-9AED-85772C624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2250" y="2660650"/>
            <a:ext cx="460375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E292FD77-9FBB-4776-B261-7CD74AAF1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622550"/>
            <a:ext cx="1114425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23936F22-5B91-4FCC-9369-0231D66E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700213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99FA7B9B-C3B7-4269-9752-91698266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8542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4D4794E-D8EE-4A89-9DD7-FE4D6D10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6035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4E35131-8AE6-4110-8223-ABF7C354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717800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8838F4BC-73ED-4C7B-94AA-2299109E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659188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infeasible</a:t>
            </a:r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3F037E70-5B15-4285-B5CA-7B7A9DF7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3697288"/>
            <a:ext cx="188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Z=10, integer optimal</a:t>
            </a:r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020C5FDD-DA4A-4D34-A564-FA2BFDFD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0462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=12.2</a:t>
            </a: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95FA4E85-C10E-4E75-87F0-C0BAF864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2776538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1B31B123-D8AA-4202-AC1A-685EAC35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2776538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D74C688C-5C0E-4D0C-AC28-FB4A54C6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390900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=11.87</a:t>
            </a: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B6453BCC-824D-4AD1-BC87-B3C64DB4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3160713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=9</a:t>
            </a: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16A9B501-53BE-4DD6-BEFC-73E176CCF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3929063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fathomed</a:t>
            </a:r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4B380789-0AF5-4198-BE16-C87F76B42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19700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=12.75</a:t>
            </a:r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A87364C5-2B93-4C1E-BBE1-7C056B66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779463"/>
            <a:ext cx="2613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feasible solution is found: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Z</a:t>
            </a:r>
            <a:r>
              <a:rPr kumimoji="0" lang="en-US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5" grpId="0"/>
      <p:bldP spid="75821" grpId="0"/>
      <p:bldP spid="758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517AD05-77C2-4194-AD78-68A620743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B&amp;B Tree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B078983-BCEF-48B3-ACF6-6C7A976A9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5349875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Maximize 	4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+9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Subject to 	5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+8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+6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</p:txBody>
      </p:sp>
      <p:sp>
        <p:nvSpPr>
          <p:cNvPr id="76804" name="Oval 4">
            <a:extLst>
              <a:ext uri="{FF2B5EF4-FFF2-40B4-BE49-F238E27FC236}">
                <a16:creationId xmlns:a16="http://schemas.microsoft.com/office/drawing/2014/main" id="{DB5E1AF1-8E10-451C-B388-FA9674B7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15811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3EEE13DC-DF65-4B6A-8C5E-307B31AEF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15478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76806" name="Oval 6">
            <a:extLst>
              <a:ext uri="{FF2B5EF4-FFF2-40B4-BE49-F238E27FC236}">
                <a16:creationId xmlns:a16="http://schemas.microsoft.com/office/drawing/2014/main" id="{2EC13C45-FBB5-456E-A217-9A2CFC64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2367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862A0C8A-B12E-4E39-B0E2-7690F0A1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2034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6808" name="Oval 8">
            <a:extLst>
              <a:ext uri="{FF2B5EF4-FFF2-40B4-BE49-F238E27FC236}">
                <a16:creationId xmlns:a16="http://schemas.microsoft.com/office/drawing/2014/main" id="{56D7EBC9-EFC8-4655-9A7D-A05298A2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270250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5E1F78F2-EAB0-47F5-BE3B-877232A4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3236913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6810" name="Oval 10">
            <a:extLst>
              <a:ext uri="{FF2B5EF4-FFF2-40B4-BE49-F238E27FC236}">
                <a16:creationId xmlns:a16="http://schemas.microsoft.com/office/drawing/2014/main" id="{249DF8A0-C506-4F44-8FF4-77E978F1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3131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83DE67C4-FB45-4580-A477-221E5667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2797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641513B7-A99A-406B-9850-C6AAB159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2748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06B88DE0-29AB-42BB-AE25-15AD21F0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2415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6814" name="Oval 14">
            <a:extLst>
              <a:ext uri="{FF2B5EF4-FFF2-40B4-BE49-F238E27FC236}">
                <a16:creationId xmlns:a16="http://schemas.microsoft.com/office/drawing/2014/main" id="{72F1D7D7-2C64-4981-8610-7C018D63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33893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7B4F6874-54B6-4819-A70B-673DABFB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3559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6816" name="Oval 16">
            <a:extLst>
              <a:ext uri="{FF2B5EF4-FFF2-40B4-BE49-F238E27FC236}">
                <a16:creationId xmlns:a16="http://schemas.microsoft.com/office/drawing/2014/main" id="{20AD525E-9316-4023-89AF-E3335B1C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342741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ACA76015-683B-48E4-B4C6-B8EC4D4C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39407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6818" name="Oval 18">
            <a:extLst>
              <a:ext uri="{FF2B5EF4-FFF2-40B4-BE49-F238E27FC236}">
                <a16:creationId xmlns:a16="http://schemas.microsoft.com/office/drawing/2014/main" id="{C93ADC45-AD94-4184-BEF6-90B17BF1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4195763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D8130CE8-EB92-4236-B9F5-1F558EF4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4162425"/>
            <a:ext cx="61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40B3C8D8-2B34-4C7A-9833-E43F19014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1188" y="1854200"/>
            <a:ext cx="76835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1" name="Line 21">
            <a:extLst>
              <a:ext uri="{FF2B5EF4-FFF2-40B4-BE49-F238E27FC236}">
                <a16:creationId xmlns:a16="http://schemas.microsoft.com/office/drawing/2014/main" id="{4ED881FE-08B1-468C-BA3E-9EC146324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2622550"/>
            <a:ext cx="576263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DDEEA4AA-63FB-4F88-A3E5-6C068A6E1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660650"/>
            <a:ext cx="423863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34E4A95A-A95F-41DF-A2CE-75556E28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854200"/>
            <a:ext cx="12668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4" name="Line 24">
            <a:extLst>
              <a:ext uri="{FF2B5EF4-FFF2-40B4-BE49-F238E27FC236}">
                <a16:creationId xmlns:a16="http://schemas.microsoft.com/office/drawing/2014/main" id="{AEAA4211-915F-46EA-8858-7C444F8A7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2250" y="2660650"/>
            <a:ext cx="460375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5" name="Line 25">
            <a:extLst>
              <a:ext uri="{FF2B5EF4-FFF2-40B4-BE49-F238E27FC236}">
                <a16:creationId xmlns:a16="http://schemas.microsoft.com/office/drawing/2014/main" id="{94276B12-DD53-451C-A8F4-56BBF6085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3775075"/>
            <a:ext cx="42227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6" name="Oval 26">
            <a:extLst>
              <a:ext uri="{FF2B5EF4-FFF2-40B4-BE49-F238E27FC236}">
                <a16:creationId xmlns:a16="http://schemas.microsoft.com/office/drawing/2014/main" id="{598F412D-E244-41E2-8D98-70D3D602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306888"/>
            <a:ext cx="422275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7" name="Text Box 27">
            <a:extLst>
              <a:ext uri="{FF2B5EF4-FFF2-40B4-BE49-F238E27FC236}">
                <a16:creationId xmlns:a16="http://schemas.microsoft.com/office/drawing/2014/main" id="{EE389399-FFE2-4B41-980A-31438D5D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273550"/>
            <a:ext cx="61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76828" name="Line 28">
            <a:extLst>
              <a:ext uri="{FF2B5EF4-FFF2-40B4-BE49-F238E27FC236}">
                <a16:creationId xmlns:a16="http://schemas.microsoft.com/office/drawing/2014/main" id="{DDDF124C-EC54-43C6-BC6E-39C2E5080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3775075"/>
            <a:ext cx="4222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9" name="Line 29">
            <a:extLst>
              <a:ext uri="{FF2B5EF4-FFF2-40B4-BE49-F238E27FC236}">
                <a16:creationId xmlns:a16="http://schemas.microsoft.com/office/drawing/2014/main" id="{4A042D07-DD07-4FA4-93DA-BEAA3D297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622550"/>
            <a:ext cx="1114425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30" name="Text Box 30">
            <a:extLst>
              <a:ext uri="{FF2B5EF4-FFF2-40B4-BE49-F238E27FC236}">
                <a16:creationId xmlns:a16="http://schemas.microsoft.com/office/drawing/2014/main" id="{379F7EFD-91F6-42FD-AD31-BDD677FF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700213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6831" name="Text Box 31">
            <a:extLst>
              <a:ext uri="{FF2B5EF4-FFF2-40B4-BE49-F238E27FC236}">
                <a16:creationId xmlns:a16="http://schemas.microsoft.com/office/drawing/2014/main" id="{B1C6A774-8D66-4868-B40A-B2E0E0363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8542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6832" name="Text Box 32">
            <a:extLst>
              <a:ext uri="{FF2B5EF4-FFF2-40B4-BE49-F238E27FC236}">
                <a16:creationId xmlns:a16="http://schemas.microsoft.com/office/drawing/2014/main" id="{B75688DA-33E6-489C-BEDA-7B701C00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603500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BD7E81EA-3C3F-4B0E-A4B6-DD9B8C66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717800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6834" name="Text Box 34">
            <a:extLst>
              <a:ext uri="{FF2B5EF4-FFF2-40B4-BE49-F238E27FC236}">
                <a16:creationId xmlns:a16="http://schemas.microsoft.com/office/drawing/2014/main" id="{49299FE3-07BB-40E3-9C68-EBAFD1E6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659188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infeasible</a:t>
            </a:r>
          </a:p>
        </p:txBody>
      </p:sp>
      <p:sp>
        <p:nvSpPr>
          <p:cNvPr id="76835" name="Text Box 35">
            <a:extLst>
              <a:ext uri="{FF2B5EF4-FFF2-40B4-BE49-F238E27FC236}">
                <a16:creationId xmlns:a16="http://schemas.microsoft.com/office/drawing/2014/main" id="{A68B12C8-34EC-4B7C-9A70-6D3E8ADA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3697288"/>
            <a:ext cx="188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Z=10, integer optimal</a:t>
            </a:r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D8B1ECBF-23B6-4BAF-BE39-2C2EE579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0462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=12.2</a:t>
            </a:r>
          </a:p>
        </p:txBody>
      </p:sp>
      <p:sp>
        <p:nvSpPr>
          <p:cNvPr id="76837" name="Text Box 37">
            <a:extLst>
              <a:ext uri="{FF2B5EF4-FFF2-40B4-BE49-F238E27FC236}">
                <a16:creationId xmlns:a16="http://schemas.microsoft.com/office/drawing/2014/main" id="{62BA8D1C-5B0E-41D4-9A3C-C0FDA0F2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2776538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6838" name="Text Box 38">
            <a:extLst>
              <a:ext uri="{FF2B5EF4-FFF2-40B4-BE49-F238E27FC236}">
                <a16:creationId xmlns:a16="http://schemas.microsoft.com/office/drawing/2014/main" id="{639BF73C-99E2-4D20-8A67-4AE65939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2776538"/>
            <a:ext cx="960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6839" name="Text Box 39">
            <a:extLst>
              <a:ext uri="{FF2B5EF4-FFF2-40B4-BE49-F238E27FC236}">
                <a16:creationId xmlns:a16="http://schemas.microsoft.com/office/drawing/2014/main" id="{3C9A2B45-BA9F-4440-A9B5-2EA18A16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390900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=11.87</a:t>
            </a:r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8854BC3A-C24E-4B35-8333-3AAF8B0ED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4043363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41" name="Text Box 41">
            <a:extLst>
              <a:ext uri="{FF2B5EF4-FFF2-40B4-BE49-F238E27FC236}">
                <a16:creationId xmlns:a16="http://schemas.microsoft.com/office/drawing/2014/main" id="{070906D0-F95D-4106-A5E0-11856A5E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3582988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</a:p>
        </p:txBody>
      </p:sp>
      <p:sp>
        <p:nvSpPr>
          <p:cNvPr id="76842" name="Text Box 42">
            <a:extLst>
              <a:ext uri="{FF2B5EF4-FFF2-40B4-BE49-F238E27FC236}">
                <a16:creationId xmlns:a16="http://schemas.microsoft.com/office/drawing/2014/main" id="{7F35326D-7F52-4BB0-A7EA-AF3CE838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3870325"/>
            <a:ext cx="960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</a:p>
        </p:txBody>
      </p:sp>
      <p:sp>
        <p:nvSpPr>
          <p:cNvPr id="76843" name="Text Box 43">
            <a:extLst>
              <a:ext uri="{FF2B5EF4-FFF2-40B4-BE49-F238E27FC236}">
                <a16:creationId xmlns:a16="http://schemas.microsoft.com/office/drawing/2014/main" id="{D9D9C559-F4CE-4C52-B451-110DDAF7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584700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infeasible</a:t>
            </a:r>
          </a:p>
        </p:txBody>
      </p:sp>
      <p:sp>
        <p:nvSpPr>
          <p:cNvPr id="76844" name="Text Box 44">
            <a:extLst>
              <a:ext uri="{FF2B5EF4-FFF2-40B4-BE49-F238E27FC236}">
                <a16:creationId xmlns:a16="http://schemas.microsoft.com/office/drawing/2014/main" id="{EA20BC94-E940-4191-9CD3-31EB369D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695825"/>
            <a:ext cx="188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Z=4, integer optimal</a:t>
            </a:r>
          </a:p>
        </p:txBody>
      </p:sp>
      <p:sp>
        <p:nvSpPr>
          <p:cNvPr id="76845" name="Text Box 45">
            <a:extLst>
              <a:ext uri="{FF2B5EF4-FFF2-40B4-BE49-F238E27FC236}">
                <a16:creationId xmlns:a16="http://schemas.microsoft.com/office/drawing/2014/main" id="{2C0BEFE5-DC33-4EE0-B6DD-77358D86A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3160713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=9</a:t>
            </a: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07F315AF-CA8F-4DAE-92E8-02E5C5C4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3929063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fathomed</a:t>
            </a:r>
          </a:p>
        </p:txBody>
      </p:sp>
      <p:sp>
        <p:nvSpPr>
          <p:cNvPr id="76847" name="Text Box 47">
            <a:extLst>
              <a:ext uri="{FF2B5EF4-FFF2-40B4-BE49-F238E27FC236}">
                <a16:creationId xmlns:a16="http://schemas.microsoft.com/office/drawing/2014/main" id="{839BEC55-FC68-41C2-A90E-49127A13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1970088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=12.75</a:t>
            </a: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466440DD-9201-442F-8EDE-246761C9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779463"/>
            <a:ext cx="2613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Optimal solution is found: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Z</a:t>
            </a:r>
            <a:r>
              <a:rPr kumimoji="0" lang="en-US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3" grpId="0"/>
      <p:bldP spid="76844" grpId="0"/>
      <p:bldP spid="768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E02B55-2D8E-443D-884E-655D9D148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B&amp;B for General IP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29B2CFF-66B7-4591-BD15-74A4865A1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4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Previous example is for 0-1 IP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Each branch, a variable is fixed at either 1 or 0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general IP, no variable may be fixed in a branch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After solving LP relaxation, choose a variable and branch at the closest integer point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Suppose LP relaxation results in an optimal solution at 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=0.4,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=1.6,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= 5.9)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Choose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 as branch variable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IP1: add constraint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3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≤5,  IP2: add constraint: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3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≥6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Choose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as branch variable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IP1: add constraint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≤1,  IP2: add constraint: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≥2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Choose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as branch variable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IP1: add constraint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≤0,  IP2: add constraint: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</a:p>
          <a:p>
            <a:pPr lvl="2"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2EA0CFA-3BB6-46BD-99A5-30AEED66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Concerns of B&amp;B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CA7A1F6-3342-4ACC-94D6-EAA20B7F6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4438"/>
          </a:xfrm>
        </p:spPr>
        <p:txBody>
          <a:bodyPr/>
          <a:lstStyle/>
          <a:p>
            <a:r>
              <a:rPr lang="en-US" altLang="en-US"/>
              <a:t>How to search the B&amp;B tree</a:t>
            </a:r>
          </a:p>
          <a:p>
            <a:pPr lvl="1"/>
            <a:r>
              <a:rPr lang="en-US" altLang="en-US"/>
              <a:t>Depth first, breadth first</a:t>
            </a:r>
          </a:p>
        </p:txBody>
      </p:sp>
      <p:sp>
        <p:nvSpPr>
          <p:cNvPr id="82948" name="Oval 4">
            <a:extLst>
              <a:ext uri="{FF2B5EF4-FFF2-40B4-BE49-F238E27FC236}">
                <a16:creationId xmlns:a16="http://schemas.microsoft.com/office/drawing/2014/main" id="{2EAE2C84-DF9D-4F61-AAC1-E8A40F91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275013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A51B1BBF-2F55-4045-BF50-ABE659D5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736975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AE9A0EBF-3C53-4A90-9060-DDC4CB04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3697288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2" name="Oval 8">
            <a:extLst>
              <a:ext uri="{FF2B5EF4-FFF2-40B4-BE49-F238E27FC236}">
                <a16:creationId xmlns:a16="http://schemas.microsoft.com/office/drawing/2014/main" id="{63DF6C9F-3E05-4EED-9E1A-2C3E5C3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434975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3" name="Oval 9">
            <a:extLst>
              <a:ext uri="{FF2B5EF4-FFF2-40B4-BE49-F238E27FC236}">
                <a16:creationId xmlns:a16="http://schemas.microsoft.com/office/drawing/2014/main" id="{86C6E932-9938-4709-A6EF-DC7191A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31165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4" name="Oval 10">
            <a:extLst>
              <a:ext uri="{FF2B5EF4-FFF2-40B4-BE49-F238E27FC236}">
                <a16:creationId xmlns:a16="http://schemas.microsoft.com/office/drawing/2014/main" id="{848B92FE-ADC6-4DF8-B760-7D3006A6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003800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5" name="Oval 11">
            <a:extLst>
              <a:ext uri="{FF2B5EF4-FFF2-40B4-BE49-F238E27FC236}">
                <a16:creationId xmlns:a16="http://schemas.microsoft.com/office/drawing/2014/main" id="{CB0AC3C6-7322-49B9-8581-E4F50F4A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500380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6" name="Oval 12">
            <a:extLst>
              <a:ext uri="{FF2B5EF4-FFF2-40B4-BE49-F238E27FC236}">
                <a16:creationId xmlns:a16="http://schemas.microsoft.com/office/drawing/2014/main" id="{145728F1-4CCC-4306-B6D4-069A4AA3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581025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7" name="Oval 13">
            <a:extLst>
              <a:ext uri="{FF2B5EF4-FFF2-40B4-BE49-F238E27FC236}">
                <a16:creationId xmlns:a16="http://schemas.microsoft.com/office/drawing/2014/main" id="{40A55840-2839-4D3E-9996-E9D72E03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5770563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8" name="Line 14">
            <a:extLst>
              <a:ext uri="{FF2B5EF4-FFF2-40B4-BE49-F238E27FC236}">
                <a16:creationId xmlns:a16="http://schemas.microsoft.com/office/drawing/2014/main" id="{C4B00409-6A02-4697-8D09-BB503F347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0375" y="3544888"/>
            <a:ext cx="38417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id="{879C3749-4AAC-46C9-8320-8DEDCDDBC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3544888"/>
            <a:ext cx="230187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0" name="Line 16">
            <a:extLst>
              <a:ext uri="{FF2B5EF4-FFF2-40B4-BE49-F238E27FC236}">
                <a16:creationId xmlns:a16="http://schemas.microsoft.com/office/drawing/2014/main" id="{E6BE5959-A68C-4C8A-88BA-46BBD8A14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2213" y="4005263"/>
            <a:ext cx="3079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1" name="Line 17">
            <a:extLst>
              <a:ext uri="{FF2B5EF4-FFF2-40B4-BE49-F238E27FC236}">
                <a16:creationId xmlns:a16="http://schemas.microsoft.com/office/drawing/2014/main" id="{9CB62ABE-1BD5-425D-ABE2-F008D8F02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4005263"/>
            <a:ext cx="192088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2" name="Line 18">
            <a:extLst>
              <a:ext uri="{FF2B5EF4-FFF2-40B4-BE49-F238E27FC236}">
                <a16:creationId xmlns:a16="http://schemas.microsoft.com/office/drawing/2014/main" id="{228D5C6C-65A9-4D4D-AD0E-F3A663844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938" y="4695825"/>
            <a:ext cx="1920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id="{1671F2E5-49E4-4323-9FA1-2F35D239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213" y="4657725"/>
            <a:ext cx="1539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49ABCE25-E4A7-443D-8289-0F71E9035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2213" y="5349875"/>
            <a:ext cx="1539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5" name="Line 21">
            <a:extLst>
              <a:ext uri="{FF2B5EF4-FFF2-40B4-BE49-F238E27FC236}">
                <a16:creationId xmlns:a16="http://schemas.microsoft.com/office/drawing/2014/main" id="{193419E0-D7F2-4550-B52F-F42F1EFE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288" y="5310188"/>
            <a:ext cx="306387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6" name="Oval 22">
            <a:extLst>
              <a:ext uri="{FF2B5EF4-FFF2-40B4-BE49-F238E27FC236}">
                <a16:creationId xmlns:a16="http://schemas.microsoft.com/office/drawing/2014/main" id="{6C5C21BC-62A6-4ADC-8CE6-CFE0D262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160713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7" name="Oval 23">
            <a:extLst>
              <a:ext uri="{FF2B5EF4-FFF2-40B4-BE49-F238E27FC236}">
                <a16:creationId xmlns:a16="http://schemas.microsoft.com/office/drawing/2014/main" id="{CA9BB386-3ED0-4557-85EA-8FB496D6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3622675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8" name="Oval 24">
            <a:extLst>
              <a:ext uri="{FF2B5EF4-FFF2-40B4-BE49-F238E27FC236}">
                <a16:creationId xmlns:a16="http://schemas.microsoft.com/office/drawing/2014/main" id="{465EC05B-E81D-463D-B264-0AE20AA8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582988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9" name="Oval 25">
            <a:extLst>
              <a:ext uri="{FF2B5EF4-FFF2-40B4-BE49-F238E27FC236}">
                <a16:creationId xmlns:a16="http://schemas.microsoft.com/office/drawing/2014/main" id="{ECF81BD8-17AF-4C7A-AD81-38A68DA9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4235450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0" name="Oval 26">
            <a:extLst>
              <a:ext uri="{FF2B5EF4-FFF2-40B4-BE49-F238E27FC236}">
                <a16:creationId xmlns:a16="http://schemas.microsoft.com/office/drawing/2014/main" id="{5439C3FD-A702-4EA4-B770-6B887665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4197350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1" name="Oval 27">
            <a:extLst>
              <a:ext uri="{FF2B5EF4-FFF2-40B4-BE49-F238E27FC236}">
                <a16:creationId xmlns:a16="http://schemas.microsoft.com/office/drawing/2014/main" id="{B887E77A-B185-4CEB-A8E2-0EF82F30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8950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2" name="Oval 28">
            <a:extLst>
              <a:ext uri="{FF2B5EF4-FFF2-40B4-BE49-F238E27FC236}">
                <a16:creationId xmlns:a16="http://schemas.microsoft.com/office/drawing/2014/main" id="{D58BF809-5919-46ED-8F0C-BF3A988A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889500"/>
            <a:ext cx="3444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3" name="Oval 29">
            <a:extLst>
              <a:ext uri="{FF2B5EF4-FFF2-40B4-BE49-F238E27FC236}">
                <a16:creationId xmlns:a16="http://schemas.microsoft.com/office/drawing/2014/main" id="{F144B081-E6FA-45D7-BC9E-8E15874D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5081588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4" name="Oval 30">
            <a:extLst>
              <a:ext uri="{FF2B5EF4-FFF2-40B4-BE49-F238E27FC236}">
                <a16:creationId xmlns:a16="http://schemas.microsoft.com/office/drawing/2014/main" id="{B7A8585C-A12A-4610-B158-32509DA9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04190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5" name="Line 31">
            <a:extLst>
              <a:ext uri="{FF2B5EF4-FFF2-40B4-BE49-F238E27FC236}">
                <a16:creationId xmlns:a16="http://schemas.microsoft.com/office/drawing/2014/main" id="{BF7E18F2-0C94-4528-B57C-8C0ACF1BC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8013" y="3430588"/>
            <a:ext cx="38417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6" name="Line 32">
            <a:extLst>
              <a:ext uri="{FF2B5EF4-FFF2-40B4-BE49-F238E27FC236}">
                <a16:creationId xmlns:a16="http://schemas.microsoft.com/office/drawing/2014/main" id="{E828B200-E2B2-4C78-A8DC-F26C3FA7F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430588"/>
            <a:ext cx="230188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7" name="Line 33">
            <a:extLst>
              <a:ext uri="{FF2B5EF4-FFF2-40B4-BE49-F238E27FC236}">
                <a16:creationId xmlns:a16="http://schemas.microsoft.com/office/drawing/2014/main" id="{016AD68E-BEBF-4614-A1F2-327EF537D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3890963"/>
            <a:ext cx="3079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8" name="Line 34">
            <a:extLst>
              <a:ext uri="{FF2B5EF4-FFF2-40B4-BE49-F238E27FC236}">
                <a16:creationId xmlns:a16="http://schemas.microsoft.com/office/drawing/2014/main" id="{577C7CB2-649F-4CAE-B2D6-E22A6AAB5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3890963"/>
            <a:ext cx="192087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79" name="Line 35">
            <a:extLst>
              <a:ext uri="{FF2B5EF4-FFF2-40B4-BE49-F238E27FC236}">
                <a16:creationId xmlns:a16="http://schemas.microsoft.com/office/drawing/2014/main" id="{38FB8774-BE74-4024-8FEE-E859F7CB6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7575" y="4581525"/>
            <a:ext cx="192088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0" name="Line 36">
            <a:extLst>
              <a:ext uri="{FF2B5EF4-FFF2-40B4-BE49-F238E27FC236}">
                <a16:creationId xmlns:a16="http://schemas.microsoft.com/office/drawing/2014/main" id="{2BACF6D2-3294-4D25-AEF2-B3950F133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4543425"/>
            <a:ext cx="153988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1" name="Line 37">
            <a:extLst>
              <a:ext uri="{FF2B5EF4-FFF2-40B4-BE49-F238E27FC236}">
                <a16:creationId xmlns:a16="http://schemas.microsoft.com/office/drawing/2014/main" id="{C5FD7E5B-6980-4D5A-A9B1-6392A1A83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313" y="4621213"/>
            <a:ext cx="1539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2" name="Line 38">
            <a:extLst>
              <a:ext uri="{FF2B5EF4-FFF2-40B4-BE49-F238E27FC236}">
                <a16:creationId xmlns:a16="http://schemas.microsoft.com/office/drawing/2014/main" id="{080AA337-913B-4BCE-B198-B6481EB37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4581525"/>
            <a:ext cx="306387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4" name="Oval 40">
            <a:extLst>
              <a:ext uri="{FF2B5EF4-FFF2-40B4-BE49-F238E27FC236}">
                <a16:creationId xmlns:a16="http://schemas.microsoft.com/office/drawing/2014/main" id="{8D0D5080-412B-48F2-AB67-118E7A90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19735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5" name="Oval 41">
            <a:extLst>
              <a:ext uri="{FF2B5EF4-FFF2-40B4-BE49-F238E27FC236}">
                <a16:creationId xmlns:a16="http://schemas.microsoft.com/office/drawing/2014/main" id="{824D4B58-6022-472A-971D-DEED48BB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4235450"/>
            <a:ext cx="3444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6" name="Line 42">
            <a:extLst>
              <a:ext uri="{FF2B5EF4-FFF2-40B4-BE49-F238E27FC236}">
                <a16:creationId xmlns:a16="http://schemas.microsoft.com/office/drawing/2014/main" id="{CB29D26E-256E-4144-AE3B-1D3C63CB8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3967163"/>
            <a:ext cx="762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7" name="Line 43">
            <a:extLst>
              <a:ext uri="{FF2B5EF4-FFF2-40B4-BE49-F238E27FC236}">
                <a16:creationId xmlns:a16="http://schemas.microsoft.com/office/drawing/2014/main" id="{6273F9D5-F928-49AA-97B7-B88E40905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3889375"/>
            <a:ext cx="576263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88" name="Text Box 44">
            <a:extLst>
              <a:ext uri="{FF2B5EF4-FFF2-40B4-BE49-F238E27FC236}">
                <a16:creationId xmlns:a16="http://schemas.microsoft.com/office/drawing/2014/main" id="{EE214DD3-3FA4-4CBD-92B0-DF2DA1610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19881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2989" name="Text Box 45">
            <a:extLst>
              <a:ext uri="{FF2B5EF4-FFF2-40B4-BE49-F238E27FC236}">
                <a16:creationId xmlns:a16="http://schemas.microsoft.com/office/drawing/2014/main" id="{96237CD4-E12C-44B5-BD4F-E13CE17C6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62426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90" name="Text Box 46">
            <a:extLst>
              <a:ext uri="{FF2B5EF4-FFF2-40B4-BE49-F238E27FC236}">
                <a16:creationId xmlns:a16="http://schemas.microsoft.com/office/drawing/2014/main" id="{D47179E7-CFD2-45C2-BFEA-7EA6524D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3659188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2991" name="Text Box 47">
            <a:extLst>
              <a:ext uri="{FF2B5EF4-FFF2-40B4-BE49-F238E27FC236}">
                <a16:creationId xmlns:a16="http://schemas.microsoft.com/office/drawing/2014/main" id="{EB99EFF8-2753-4FCE-BA8D-5B9AB186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2354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82992" name="Text Box 48">
            <a:extLst>
              <a:ext uri="{FF2B5EF4-FFF2-40B4-BE49-F238E27FC236}">
                <a16:creationId xmlns:a16="http://schemas.microsoft.com/office/drawing/2014/main" id="{4129A3A3-C836-41E2-9A65-082E8198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42735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82993" name="Text Box 49">
            <a:extLst>
              <a:ext uri="{FF2B5EF4-FFF2-40B4-BE49-F238E27FC236}">
                <a16:creationId xmlns:a16="http://schemas.microsoft.com/office/drawing/2014/main" id="{B2F3F1FB-8C98-4592-822F-D6EE85F0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92760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2994" name="Text Box 50">
            <a:extLst>
              <a:ext uri="{FF2B5EF4-FFF2-40B4-BE49-F238E27FC236}">
                <a16:creationId xmlns:a16="http://schemas.microsoft.com/office/drawing/2014/main" id="{993CC3CB-88B2-4FE4-A0B2-1BC5AE81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492760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82995" name="Text Box 51">
            <a:extLst>
              <a:ext uri="{FF2B5EF4-FFF2-40B4-BE49-F238E27FC236}">
                <a16:creationId xmlns:a16="http://schemas.microsoft.com/office/drawing/2014/main" id="{40629771-5647-4AC7-8410-8FE4DF7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7340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82996" name="Text Box 52">
            <a:extLst>
              <a:ext uri="{FF2B5EF4-FFF2-40B4-BE49-F238E27FC236}">
                <a16:creationId xmlns:a16="http://schemas.microsoft.com/office/drawing/2014/main" id="{4FD83234-3ACD-4794-8706-0EC2CDB09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7340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2997" name="Text Box 53">
            <a:extLst>
              <a:ext uri="{FF2B5EF4-FFF2-40B4-BE49-F238E27FC236}">
                <a16:creationId xmlns:a16="http://schemas.microsoft.com/office/drawing/2014/main" id="{184651BC-1605-424F-88CA-37BE9143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3121025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2998" name="Text Box 54">
            <a:extLst>
              <a:ext uri="{FF2B5EF4-FFF2-40B4-BE49-F238E27FC236}">
                <a16:creationId xmlns:a16="http://schemas.microsoft.com/office/drawing/2014/main" id="{B25C08F7-81BE-4A2D-877C-00863A0C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50520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99" name="Text Box 55">
            <a:extLst>
              <a:ext uri="{FF2B5EF4-FFF2-40B4-BE49-F238E27FC236}">
                <a16:creationId xmlns:a16="http://schemas.microsoft.com/office/drawing/2014/main" id="{9D63FB0B-407F-49E8-9D01-26F66F0A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3544888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3000" name="Text Box 56">
            <a:extLst>
              <a:ext uri="{FF2B5EF4-FFF2-40B4-BE49-F238E27FC236}">
                <a16:creationId xmlns:a16="http://schemas.microsoft.com/office/drawing/2014/main" id="{2514310F-C921-4903-A37B-D96F2648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411956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83001" name="Text Box 57">
            <a:extLst>
              <a:ext uri="{FF2B5EF4-FFF2-40B4-BE49-F238E27FC236}">
                <a16:creationId xmlns:a16="http://schemas.microsoft.com/office/drawing/2014/main" id="{9ABF1A6C-5C65-4160-8CE3-2D2106DF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1973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83002" name="Text Box 58">
            <a:extLst>
              <a:ext uri="{FF2B5EF4-FFF2-40B4-BE49-F238E27FC236}">
                <a16:creationId xmlns:a16="http://schemas.microsoft.com/office/drawing/2014/main" id="{2B1345AD-D766-4932-8804-FB881581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4159250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3003" name="Text Box 59">
            <a:extLst>
              <a:ext uri="{FF2B5EF4-FFF2-40B4-BE49-F238E27FC236}">
                <a16:creationId xmlns:a16="http://schemas.microsoft.com/office/drawing/2014/main" id="{B27A913D-2CAE-4135-8FEF-1FEAE529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411956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83004" name="Text Box 60">
            <a:extLst>
              <a:ext uri="{FF2B5EF4-FFF2-40B4-BE49-F238E27FC236}">
                <a16:creationId xmlns:a16="http://schemas.microsoft.com/office/drawing/2014/main" id="{8D825F13-BADA-4284-BA06-DEA60733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84981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83005" name="Text Box 61">
            <a:extLst>
              <a:ext uri="{FF2B5EF4-FFF2-40B4-BE49-F238E27FC236}">
                <a16:creationId xmlns:a16="http://schemas.microsoft.com/office/drawing/2014/main" id="{06BFB857-4EAA-4248-B069-8574CECE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811713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3006" name="Text Box 62">
            <a:extLst>
              <a:ext uri="{FF2B5EF4-FFF2-40B4-BE49-F238E27FC236}">
                <a16:creationId xmlns:a16="http://schemas.microsoft.com/office/drawing/2014/main" id="{1AA52FC6-9EA8-491D-A269-5B2BB319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003800"/>
            <a:ext cx="49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3007" name="Text Box 63">
            <a:extLst>
              <a:ext uri="{FF2B5EF4-FFF2-40B4-BE49-F238E27FC236}">
                <a16:creationId xmlns:a16="http://schemas.microsoft.com/office/drawing/2014/main" id="{7C4A785D-9302-4C81-BF34-513A5476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4975225"/>
            <a:ext cx="53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E8A4D-6925-48B4-B191-EDEEB5C24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Concerns of B&amp;B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FAABF08-01E8-48DA-B30D-8D91D6D94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How to choose which branch to visit first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Best upper bound first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How to choose the branch variable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How to calculate upper bound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LP relaxation is one of the choices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Any relaxation will provide an upper bound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</a:rPr>
              <a:t>Removing a set of constraints is a relaxation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</a:rPr>
              <a:t>Reformulating some constraints is also a relaxation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20D180-2C04-45CF-9FD0-64FED9A8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Cutting Plane Method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45B9FB9-E644-487B-B61E-305D5441F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16038"/>
            <a:ext cx="8229600" cy="2843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Iterative algorithm with an LP being solved in each iteration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If LP generates integer optimal solution: Done!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Add more constraints under the condition that no integer feasible solution for the original constraints will be lost</a:t>
            </a: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34B9E067-A784-423F-96BC-680ED1B1C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6178550"/>
            <a:ext cx="514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82065997-968C-4E46-BBBB-F0501FE31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1592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96E1EC0D-EF33-43A9-8A0D-B6D2866F0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4389438"/>
            <a:ext cx="884238" cy="178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C916299D-DCDE-418C-80DD-F9F6747A8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4389438"/>
            <a:ext cx="2187575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5D6BFBBA-2FCD-4B14-8CC0-0FCFB48AA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738" y="5118100"/>
            <a:ext cx="346075" cy="106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1" name="Oval 9">
            <a:extLst>
              <a:ext uri="{FF2B5EF4-FFF2-40B4-BE49-F238E27FC236}">
                <a16:creationId xmlns:a16="http://schemas.microsoft.com/office/drawing/2014/main" id="{32957635-5BE7-4948-832F-52A92054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5141913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2" name="Oval 10">
            <a:extLst>
              <a:ext uri="{FF2B5EF4-FFF2-40B4-BE49-F238E27FC236}">
                <a16:creationId xmlns:a16="http://schemas.microsoft.com/office/drawing/2014/main" id="{B8875C95-7207-4376-9E13-F801D497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5157788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3" name="Oval 11">
            <a:extLst>
              <a:ext uri="{FF2B5EF4-FFF2-40B4-BE49-F238E27FC236}">
                <a16:creationId xmlns:a16="http://schemas.microsoft.com/office/drawing/2014/main" id="{EF65CD9B-30F9-493D-BE0A-E506DE08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5157788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4" name="Oval 12">
            <a:extLst>
              <a:ext uri="{FF2B5EF4-FFF2-40B4-BE49-F238E27FC236}">
                <a16:creationId xmlns:a16="http://schemas.microsoft.com/office/drawing/2014/main" id="{C0EB7867-35EE-4F22-9BEB-F98B4EB1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6062663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5" name="Oval 13">
            <a:extLst>
              <a:ext uri="{FF2B5EF4-FFF2-40B4-BE49-F238E27FC236}">
                <a16:creationId xmlns:a16="http://schemas.microsoft.com/office/drawing/2014/main" id="{B84DDF4E-3B0A-477E-BB8A-FB8DD95A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6078538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593CD977-57AF-4106-9BEB-456AD619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6078538"/>
            <a:ext cx="193675" cy="192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AB0A42E7-506D-4FF7-B609-3063901A1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3621088"/>
            <a:ext cx="1038225" cy="2457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8" name="Line 16">
            <a:extLst>
              <a:ext uri="{FF2B5EF4-FFF2-40B4-BE49-F238E27FC236}">
                <a16:creationId xmlns:a16="http://schemas.microsoft.com/office/drawing/2014/main" id="{0355EBEC-AE7F-44BE-BE4A-03299BE2E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2813" y="5118100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29" name="Text Box 17">
            <a:extLst>
              <a:ext uri="{FF2B5EF4-FFF2-40B4-BE49-F238E27FC236}">
                <a16:creationId xmlns:a16="http://schemas.microsoft.com/office/drawing/2014/main" id="{AEA6B634-6ADD-4D02-AEFE-0B0E6333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4849813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LP optimal</a:t>
            </a:r>
          </a:p>
        </p:txBody>
      </p:sp>
      <p:sp>
        <p:nvSpPr>
          <p:cNvPr id="90130" name="Line 18">
            <a:extLst>
              <a:ext uri="{FF2B5EF4-FFF2-40B4-BE49-F238E27FC236}">
                <a16:creationId xmlns:a16="http://schemas.microsoft.com/office/drawing/2014/main" id="{6A22A505-C4F0-4E5E-A979-FEC0B892B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5" y="3621088"/>
            <a:ext cx="1074738" cy="323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A27DC409-0645-4E67-8344-15A0D62C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6272213"/>
            <a:ext cx="130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cut</a:t>
            </a: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82453131-D698-4080-9130-D98D632FD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3763" y="6537325"/>
            <a:ext cx="29051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10399F6-BD01-44F7-B043-FFDDE2ACC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An Example for Cutting Plane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CA7CCE5-1B70-4A92-AEBF-F194B4428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56063"/>
            <a:ext cx="8229600" cy="2511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From (1), we can add another constraint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			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≤2                (5)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Without (5), the LP relaxation yields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(5/6,1,0,1) and z</a:t>
            </a:r>
            <a:r>
              <a:rPr lang="en-US" altLang="en-US" sz="2400" baseline="-25000">
                <a:latin typeface="Times New Roman" panose="02020603050405020304" pitchFamily="18" charset="0"/>
              </a:rPr>
              <a:t>LP</a:t>
            </a:r>
            <a:r>
              <a:rPr lang="en-US" altLang="en-US" sz="2400">
                <a:latin typeface="Times New Roman" panose="02020603050405020304" pitchFamily="18" charset="0"/>
              </a:rPr>
              <a:t>=16.5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With (5), the LP relaxation yields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(1,1,0.2,0) and z</a:t>
            </a:r>
            <a:r>
              <a:rPr lang="en-US" altLang="en-US" sz="2400" baseline="-25000">
                <a:latin typeface="Times New Roman" panose="02020603050405020304" pitchFamily="18" charset="0"/>
              </a:rPr>
              <a:t>LP</a:t>
            </a:r>
            <a:r>
              <a:rPr lang="en-US" altLang="en-US" sz="2400">
                <a:latin typeface="Times New Roman" panose="02020603050405020304" pitchFamily="18" charset="0"/>
              </a:rPr>
              <a:t>=15.2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F88B977B-B354-4480-866B-2284041DF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1447800"/>
          <a:ext cx="40608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1371600" progId="Equation.3">
                  <p:embed/>
                </p:oleObj>
              </mc:Choice>
              <mc:Fallback>
                <p:oleObj name="Equation" r:id="rId2" imgW="2298600" imgH="1371600" progId="Equation.3">
                  <p:embed/>
                  <p:pic>
                    <p:nvPicPr>
                      <p:cNvPr id="97284" name="Object 4">
                        <a:extLst>
                          <a:ext uri="{FF2B5EF4-FFF2-40B4-BE49-F238E27FC236}">
                            <a16:creationId xmlns:a16="http://schemas.microsoft.com/office/drawing/2014/main" id="{F88B977B-B354-4480-866B-2284041DF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447800"/>
                        <a:ext cx="406082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084066C-59EC-4DC0-BBCE-61B17614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Cuts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C7D00BC-F160-4C20-A282-D37F51B7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+13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+19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≤23,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=0,1,2,…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+4/9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+13/9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+19/9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≤23/9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Then a cut: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+2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≤2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2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>
                <a:latin typeface="Times New Roman" panose="02020603050405020304" pitchFamily="18" charset="0"/>
              </a:rPr>
              <a:t>3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>
                <a:latin typeface="Times New Roman" panose="02020603050405020304" pitchFamily="18" charset="0"/>
              </a:rPr>
              <a:t>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+4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≤−2, 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=0,1.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Cut 1: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Cut 2: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≤1000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0≤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≤8,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=0,1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Cut: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≤8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BDFCA76-764B-4780-B14D-60F980241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Example: Site Selection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9787EC-3623-49CB-BE2E-23F0FA6AB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Planning to construct new buildings at 4 potential sites: 1, 2, 3, and 4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There are 3 possible designs: A, B, and C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Problem: maximum profit subject to budget constraints</a:t>
            </a:r>
          </a:p>
        </p:txBody>
      </p:sp>
      <p:graphicFrame>
        <p:nvGraphicFramePr>
          <p:cNvPr id="24631" name="Group 55">
            <a:extLst>
              <a:ext uri="{FF2B5EF4-FFF2-40B4-BE49-F238E27FC236}">
                <a16:creationId xmlns:a16="http://schemas.microsoft.com/office/drawing/2014/main" id="{54F28A35-8745-47D4-B968-4F59E9A280CC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4159250"/>
          <a:ext cx="3763963" cy="22860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825140584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375753212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085223262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85870913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703081522"/>
                    </a:ext>
                  </a:extLst>
                </a:gridCol>
              </a:tblGrid>
              <a:tr h="441325"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Net profits ($M)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25577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824000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84995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60103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33037"/>
                  </a:ext>
                </a:extLst>
              </a:tr>
            </a:tbl>
          </a:graphicData>
        </a:graphic>
      </p:graphicFrame>
      <p:graphicFrame>
        <p:nvGraphicFramePr>
          <p:cNvPr id="24632" name="Group 56">
            <a:extLst>
              <a:ext uri="{FF2B5EF4-FFF2-40B4-BE49-F238E27FC236}">
                <a16:creationId xmlns:a16="http://schemas.microsoft.com/office/drawing/2014/main" id="{65FDF46E-476F-4768-89EE-F123E19AEF21}"/>
              </a:ext>
            </a:extLst>
          </p:cNvPr>
          <p:cNvGraphicFramePr>
            <a:graphicFrameLocks noGrp="1"/>
          </p:cNvGraphicFramePr>
          <p:nvPr/>
        </p:nvGraphicFramePr>
        <p:xfrm>
          <a:off x="4918075" y="4159250"/>
          <a:ext cx="3763963" cy="22860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11444458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422676078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1988012953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7679446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530627834"/>
                    </a:ext>
                  </a:extLst>
                </a:gridCol>
              </a:tblGrid>
              <a:tr h="441325"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Investment ($M)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76929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87287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48189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58214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2644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49DC0C6-D5BC-4E81-81F0-DBE249A68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Model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72FD69-D607-4BF9-BC57-DF53F9433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39138" cy="1712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Define variables: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800" dirty="0">
                <a:latin typeface="Times New Roman" panose="02020603050405020304" pitchFamily="18" charset="0"/>
              </a:rPr>
              <a:t> for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={A,B,C}, </a:t>
            </a:r>
            <a:r>
              <a:rPr lang="en-US" altLang="en-US" sz="2800" i="1" dirty="0">
                <a:latin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</a:rPr>
              <a:t>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</a:rPr>
              <a:t>={1,2,3,4} such that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=1 if design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is used at site </a:t>
            </a:r>
            <a:r>
              <a:rPr lang="en-US" altLang="en-US" sz="2400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, and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=0 for otherwise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E0519D33-A4E3-4529-9A1B-47E6ACD5F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697288"/>
          <a:ext cx="4713288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977760" progId="Equation.3">
                  <p:embed/>
                </p:oleObj>
              </mc:Choice>
              <mc:Fallback>
                <p:oleObj name="Equation" r:id="rId2" imgW="199368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697288"/>
                        <a:ext cx="4713288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F2A02D6-33E7-4F02-9854-5B2E4FB8E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Solution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5CB7F0C-4624-4C8C-B43B-271C2DDF9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=1, other </a:t>
            </a:r>
            <a:r>
              <a:rPr lang="en-US" altLang="en-US" i="1" dirty="0" err="1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dirty="0" err="1">
                <a:latin typeface="Times New Roman" panose="02020603050405020304" pitchFamily="18" charset="0"/>
              </a:rPr>
              <a:t>’s</a:t>
            </a:r>
            <a:r>
              <a:rPr lang="en-US" altLang="en-US" dirty="0">
                <a:latin typeface="Times New Roman" panose="02020603050405020304" pitchFamily="18" charset="0"/>
              </a:rPr>
              <a:t> are 0.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Implying that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Site 1 has two buildings: A and C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Site 3 has two buildings: A and B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Site 4 has one building: B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Site 2 has no buildings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More constraints may be needed to describe other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F353C2-C0E7-4A02-B1F9-5C56CCDBA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71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Additional Constraints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44F2B19-242F-471B-9385-FA132A472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2779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Site 2 must have exactly one building: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B2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Site 2 must have at least one building: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B2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Site 1 can only have at most one building: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B1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A can be used at sites 1,2,3 only if it is also selected for site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A2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≤3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endParaRPr lang="el-GR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1E73ECC-A05E-4193-87DE-5FB5C9539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Constraints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2D51F5D-E293-4A82-847F-D843636A4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5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At most two designs can be used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Define new binary variables </a:t>
            </a:r>
            <a:r>
              <a:rPr lang="en-US" altLang="en-US" i="1"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: for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=A,B,C.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w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=1: design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is used, </a:t>
            </a:r>
            <a:r>
              <a:rPr lang="en-US" altLang="en-US" i="1"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=0: design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is not used 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Constraints: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58B0A508-DE6F-48E6-AF2D-69E1444FC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3889375"/>
          <a:ext cx="2355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28600" progId="Equation.3">
                  <p:embed/>
                </p:oleObj>
              </mc:Choice>
              <mc:Fallback>
                <p:oleObj name="Equation" r:id="rId2" imgW="1079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889375"/>
                        <a:ext cx="2355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2AB69475-9297-4AB5-A7AF-01FC1F745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4695825"/>
          <a:ext cx="368617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685800" progId="Equation.3">
                  <p:embed/>
                </p:oleObj>
              </mc:Choice>
              <mc:Fallback>
                <p:oleObj name="Equation" r:id="rId4" imgW="168876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695825"/>
                        <a:ext cx="3686175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19E9901-A2C1-45BB-95E2-DD154FC1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General Logical Constraints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6E6D4D3-9A36-4E0A-B55F-7966EBAE3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441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Logical constraints are used to model the relationships for multiple interrelated decisions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For each decision </a:t>
            </a:r>
            <a:r>
              <a:rPr lang="en-US" altLang="en-US" sz="2800" i="1">
                <a:latin typeface="Times New Roman" panose="02020603050405020304" pitchFamily="18" charset="0"/>
              </a:rPr>
              <a:t>j</a:t>
            </a:r>
            <a:r>
              <a:rPr lang="en-US" altLang="en-US" sz="2800">
                <a:latin typeface="Times New Roman" panose="02020603050405020304" pitchFamily="18" charset="0"/>
              </a:rPr>
              <a:t>, a binary variable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800">
                <a:latin typeface="Times New Roman" panose="02020603050405020304" pitchFamily="18" charset="0"/>
              </a:rPr>
              <a:t> is defined where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800">
                <a:latin typeface="Times New Roman" panose="02020603050405020304" pitchFamily="18" charset="0"/>
              </a:rPr>
              <a:t>=1 means the decision is chosen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Case 1: </a:t>
            </a:r>
            <a:r>
              <a:rPr lang="en-US" altLang="en-US" sz="2800" i="1">
                <a:latin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</a:rPr>
              <a:t> decisions are mutually exclusive: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	y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+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+ …+y</a:t>
            </a:r>
            <a:r>
              <a:rPr lang="en-US" altLang="en-US" sz="2400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Case 2: At most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decisions can be chosen: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	y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+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+ …+y</a:t>
            </a:r>
            <a:r>
              <a:rPr lang="en-US" altLang="en-US" sz="2400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Case 3: exactly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decisions must be chosen: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		y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+ y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+ …+y</a:t>
            </a:r>
            <a:r>
              <a:rPr lang="en-US" altLang="en-US" sz="2400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2974</Words>
  <Application>Microsoft Office PowerPoint</Application>
  <PresentationFormat>On-screen Show (4:3)</PresentationFormat>
  <Paragraphs>465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Times New Roman</vt:lpstr>
      <vt:lpstr>Default Design</vt:lpstr>
      <vt:lpstr>1_Default Design</vt:lpstr>
      <vt:lpstr>Equation</vt:lpstr>
      <vt:lpstr>IEDA 5230  Deterministic Models in Operations Research  Lecture 6   Fall 2023</vt:lpstr>
      <vt:lpstr>Integer Programming</vt:lpstr>
      <vt:lpstr>Why IP is Difficult</vt:lpstr>
      <vt:lpstr>Example: Site Selection Problem</vt:lpstr>
      <vt:lpstr>IP Model </vt:lpstr>
      <vt:lpstr>Optimal Solution</vt:lpstr>
      <vt:lpstr>Additional Constraints </vt:lpstr>
      <vt:lpstr>Additional Constraints </vt:lpstr>
      <vt:lpstr>General Logical Constraints </vt:lpstr>
      <vt:lpstr>Implication Constraints </vt:lpstr>
      <vt:lpstr>Implication Constraints</vt:lpstr>
      <vt:lpstr>Relating Binary Variable to Real Variable</vt:lpstr>
      <vt:lpstr>Either-Or Constraints </vt:lpstr>
      <vt:lpstr>Cutting Stock Problem</vt:lpstr>
      <vt:lpstr>Analysis</vt:lpstr>
      <vt:lpstr>Constraints</vt:lpstr>
      <vt:lpstr>More Concerns</vt:lpstr>
      <vt:lpstr>Traveling Salesman Problem (TSP)</vt:lpstr>
      <vt:lpstr>IP model</vt:lpstr>
      <vt:lpstr>Sub-tours</vt:lpstr>
      <vt:lpstr>Sub-Tours</vt:lpstr>
      <vt:lpstr>Alternative IP</vt:lpstr>
      <vt:lpstr>Lazy Constraint:  A special design in some Solvers </vt:lpstr>
      <vt:lpstr>IP and Its LP Relaxation</vt:lpstr>
      <vt:lpstr>LP Relaxation</vt:lpstr>
      <vt:lpstr>Branch</vt:lpstr>
      <vt:lpstr>Bound</vt:lpstr>
      <vt:lpstr>General Approach of Branch and Bound</vt:lpstr>
      <vt:lpstr>B&amp;B Tree</vt:lpstr>
      <vt:lpstr>B&amp;B Tree</vt:lpstr>
      <vt:lpstr>B&amp;B Tree</vt:lpstr>
      <vt:lpstr>B&amp;B Tree</vt:lpstr>
      <vt:lpstr>B&amp;B for General IP</vt:lpstr>
      <vt:lpstr>General Concerns of B&amp;B</vt:lpstr>
      <vt:lpstr>General Concerns of B&amp;B</vt:lpstr>
      <vt:lpstr>Cutting Plane Method</vt:lpstr>
      <vt:lpstr>An Example for Cutting Plane</vt:lpstr>
      <vt:lpstr>More Cuts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Problems</dc:title>
  <dc:creator>ieemqi</dc:creator>
  <cp:lastModifiedBy>Xiangtong QI</cp:lastModifiedBy>
  <cp:revision>267</cp:revision>
  <dcterms:created xsi:type="dcterms:W3CDTF">2003-10-27T01:51:09Z</dcterms:created>
  <dcterms:modified xsi:type="dcterms:W3CDTF">2023-10-10T12:05:58Z</dcterms:modified>
</cp:coreProperties>
</file>