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84" r:id="rId23"/>
    <p:sldId id="283" r:id="rId24"/>
    <p:sldId id="277" r:id="rId25"/>
    <p:sldId id="278" r:id="rId26"/>
    <p:sldId id="280" r:id="rId27"/>
    <p:sldId id="282" r:id="rId28"/>
    <p:sldId id="279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6B86D-84AE-0BBE-E1C6-81E3AAF3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CA5F1-BB54-DB7C-DADC-C81F137F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2948B-FCFA-39AF-3358-11CC586E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B423F-487B-67ED-2F87-C0FBDEC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5DADD-2E73-0521-9116-5C8BD1BB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F6995-7F28-702C-4412-01AF726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ED0F59-456A-775D-BB2E-714AE3D5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10CD6-F628-F413-B609-44066424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7037-24A3-897A-B9D4-863499AB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B8D4C-2A90-218C-1DE5-EE2604CC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6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73B35-515B-FB85-B841-ED3887DB7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053B1-6A71-2866-8AB4-FAE818C2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6DA4A-61F6-40BA-A5D0-E44DA038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6D169-7E80-1EC1-6EC8-8B959FF9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24B9D-2C76-0166-15DE-F5DEFB28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68A6-11FC-497F-294A-23B84A54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2635-8FBB-26F5-17B5-F66F444D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68D6D-23C8-822D-E317-A5CF3C8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50C6-7757-454D-B1DE-CA7589C3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2A35E-AD12-D346-DC30-0322A0B7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CA14-530D-E15E-DC98-11EEA1D7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02E4F-15F4-D1FA-0EAA-8C750B69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B027-51F4-3B23-7A84-C92CF464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A0062-66AC-07D1-EF09-582DAE7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21B6-B130-E358-B2CA-C0486911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19FC-B5E0-88AE-1B61-1E3A151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48EB-94C6-CD88-A9C7-CDF7E951E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27FF5-C01A-A568-FA54-85C973D9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65EF6-6240-7CD3-113B-5F2ED02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7463E-EA31-B57B-0BCB-CE2E5D2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3FEE5-0B13-3200-7267-DF1D99F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5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6D38-D094-DA99-EAF8-8F4BFE53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2CEDE-023A-8377-9130-17F49454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9C28B-DE37-3F7A-59E0-93101300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3057CD-BD99-73FB-30EE-55B6B7C8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87F94-A5FF-5F7F-1BF3-A528B1C9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11BCC-9E52-9BDE-A440-553F57B7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310EE1-8853-FD38-7E11-32BB0A66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3311D-7F10-1232-2BE7-81744533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1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BCAAF-4DAC-135F-4A08-ED4B6E33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33774B-AB34-AA4A-7B73-01B7C30C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E819EC-6EAB-818A-0EC4-014432B8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D1FC5-6FA6-78A0-DF40-38BD9CC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7D4C7-144E-D5A1-7537-FAB8A1C1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F75A7-56EC-B31B-8111-FE0D2133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DA1FD-13CC-BD78-D2D6-094FF66A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7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D07B3-044E-BBEE-6523-FDB6D5A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6094D-D153-2B64-20D9-9C8E9676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F75E73-1314-AD1C-E8B7-1617C74C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024C2-CC4C-C358-B1FD-BA8405E8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A893F-17D0-87A6-97B2-027EDC72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C91F3-0160-0B44-DBFF-7D1BEC42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E0E8-1AEB-B56A-82B0-8D9A96D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AB7DAD-25BF-F51C-D5D3-C6A72984D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8270F-8347-1164-E60A-07038BB7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F9468-4580-75D4-FB68-2395B2F7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2607A-42B9-B71D-EF90-724EEE1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A167B-2B4D-124F-B4D3-7C859271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D4D323-9FA4-36B0-C09F-C8CC600E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0681B-8C07-4787-736D-0BA4DE2E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5F949-AFA7-BFBA-3071-6B96FCF21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C91-CBE1-4B54-9620-E3652B9FF10C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B8FCB-1322-BBD5-8555-A4A217DC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66755-E19D-2D9E-FDA9-350BADDD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A895-23E6-489D-84C4-C143B193F5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0DC3-5E3C-52EA-515F-C6D9D96F8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rgbClr val="FF5969"/>
                </a:solidFill>
                <a:latin typeface="Tw Cen MT" panose="020B0602020104020603" pitchFamily="34" charset="0"/>
              </a:rPr>
              <a:t>个性化套装推荐系统开发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BB05B-32AF-FBB4-3673-2D3088123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郑凯心</a:t>
            </a:r>
          </a:p>
        </p:txBody>
      </p:sp>
    </p:spTree>
    <p:extLst>
      <p:ext uri="{BB962C8B-B14F-4D97-AF65-F5344CB8AC3E}">
        <p14:creationId xmlns:p14="http://schemas.microsoft.com/office/powerpoint/2010/main" val="30166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ED7C-5A12-048C-F706-6C720774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论文中的方法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7E578-4758-70F7-F57E-58EE7E2A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516" y="1825625"/>
            <a:ext cx="3878283" cy="4351338"/>
          </a:xfrm>
        </p:spPr>
        <p:txBody>
          <a:bodyPr/>
          <a:lstStyle/>
          <a:p>
            <a:r>
              <a:rPr lang="el-GR" altLang="zh-CN" dirty="0">
                <a:effectLst/>
              </a:rPr>
              <a:t>Λ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给二进制编码每一位加权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改进</a:t>
            </a:r>
            <a:endParaRPr lang="en-US" altLang="zh-CN" dirty="0">
              <a:effectLst/>
            </a:endParaRPr>
          </a:p>
          <a:p>
            <a:r>
              <a:rPr lang="el-GR" altLang="zh-CN" dirty="0">
                <a:effectLst/>
              </a:rPr>
              <a:t>Λ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对角矩阵替换为普通矩阵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添加对不同品类的权重</a:t>
            </a:r>
            <a:endParaRPr lang="el-GR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54B0AD-A22F-1358-8B81-8BDAAF3D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47186" cy="17336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51B4F0-766D-E6FB-65C7-B34F0140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363027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0FEB8-CC11-176B-6C9A-0594F20E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246F91C-23C3-2E41-2661-429F4695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522" y="2245429"/>
            <a:ext cx="5962956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5EB4-A248-D87C-2728-09B7461A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冷启动</a:t>
            </a:r>
            <a:r>
              <a:rPr lang="en-US" altLang="zh-CN" dirty="0"/>
              <a:t>(</a:t>
            </a:r>
            <a:r>
              <a:rPr lang="zh-CN" altLang="en-US" dirty="0"/>
              <a:t>复现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4296120-FD06-0A1E-D796-E66B972B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50132"/>
              </p:ext>
            </p:extLst>
          </p:nvPr>
        </p:nvGraphicFramePr>
        <p:xfrm>
          <a:off x="838200" y="1690689"/>
          <a:ext cx="10515602" cy="2698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8642881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83452758"/>
                    </a:ext>
                  </a:extLst>
                </a:gridCol>
                <a:gridCol w="1810167">
                  <a:extLst>
                    <a:ext uri="{9D8B030D-6E8A-4147-A177-3AD203B41FA5}">
                      <a16:colId xmlns:a16="http://schemas.microsoft.com/office/drawing/2014/main" val="2995527613"/>
                    </a:ext>
                  </a:extLst>
                </a:gridCol>
                <a:gridCol w="1194290">
                  <a:extLst>
                    <a:ext uri="{9D8B030D-6E8A-4147-A177-3AD203B41FA5}">
                      <a16:colId xmlns:a16="http://schemas.microsoft.com/office/drawing/2014/main" val="1000593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906072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171983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67928421"/>
                    </a:ext>
                  </a:extLst>
                </a:gridCol>
              </a:tblGrid>
              <a:tr h="105226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dataset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binary code dimension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epoch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FITB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AUC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NDCG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3311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retrain (paper)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630/53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0.5998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771632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retrain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630/53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0.6399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0.9225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006998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A2A5EAC-ABB8-8F5B-690E-1A8F67084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20934"/>
              </p:ext>
            </p:extLst>
          </p:nvPr>
        </p:nvGraphicFramePr>
        <p:xfrm>
          <a:off x="838200" y="4709775"/>
          <a:ext cx="10515603" cy="1779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7080912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19820817"/>
                    </a:ext>
                  </a:extLst>
                </a:gridCol>
                <a:gridCol w="1744682">
                  <a:extLst>
                    <a:ext uri="{9D8B030D-6E8A-4147-A177-3AD203B41FA5}">
                      <a16:colId xmlns:a16="http://schemas.microsoft.com/office/drawing/2014/main" val="4244915910"/>
                    </a:ext>
                  </a:extLst>
                </a:gridCol>
                <a:gridCol w="1259776">
                  <a:extLst>
                    <a:ext uri="{9D8B030D-6E8A-4147-A177-3AD203B41FA5}">
                      <a16:colId xmlns:a16="http://schemas.microsoft.com/office/drawing/2014/main" val="2078991656"/>
                    </a:ext>
                  </a:extLst>
                </a:gridCol>
                <a:gridCol w="1275606">
                  <a:extLst>
                    <a:ext uri="{9D8B030D-6E8A-4147-A177-3AD203B41FA5}">
                      <a16:colId xmlns:a16="http://schemas.microsoft.com/office/drawing/2014/main" val="3371577051"/>
                    </a:ext>
                  </a:extLst>
                </a:gridCol>
                <a:gridCol w="1728852">
                  <a:extLst>
                    <a:ext uri="{9D8B030D-6E8A-4147-A177-3AD203B41FA5}">
                      <a16:colId xmlns:a16="http://schemas.microsoft.com/office/drawing/2014/main" val="23815058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6490632"/>
                    </a:ext>
                  </a:extLst>
                </a:gridCol>
              </a:tblGrid>
              <a:tr h="95676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dataset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binary code dimension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Batch size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 workers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/ epoch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51166"/>
                  </a:ext>
                </a:extLst>
              </a:tr>
              <a:tr h="73426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FHN_VES_u630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u53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NVIDIA TITAN RTX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~88s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14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3392-838F-F766-F8F0-C56E737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冷启动算法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6DB49E-6FF1-B58E-E55E-B24A3F1F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983"/>
            <a:ext cx="4819898" cy="37085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DD6023-E225-88A8-3B74-88EFB5B7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5682"/>
            <a:ext cx="5550185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1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64348-8641-A5B8-110C-FAF1031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2F3AD-2C51-5C63-6780-52F48075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实现冷启动算法</a:t>
            </a:r>
            <a:endParaRPr lang="en-US" altLang="zh-CN" dirty="0"/>
          </a:p>
          <a:p>
            <a:r>
              <a:rPr lang="zh-CN" altLang="en-US" dirty="0"/>
              <a:t>算法评估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神经网络改良</a:t>
            </a:r>
          </a:p>
        </p:txBody>
      </p:sp>
    </p:spTree>
    <p:extLst>
      <p:ext uri="{BB962C8B-B14F-4D97-AF65-F5344CB8AC3E}">
        <p14:creationId xmlns:p14="http://schemas.microsoft.com/office/powerpoint/2010/main" val="423474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6D6C-BAFB-3FDB-2585-36EE136B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2023-04-17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0BCA-46EE-FACD-AB36-CFC94915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4296120-FD06-0A1E-D796-E66B972B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63037"/>
              </p:ext>
            </p:extLst>
          </p:nvPr>
        </p:nvGraphicFramePr>
        <p:xfrm>
          <a:off x="838199" y="2086496"/>
          <a:ext cx="10515602" cy="350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06">
                  <a:extLst>
                    <a:ext uri="{9D8B030D-6E8A-4147-A177-3AD203B41FA5}">
                      <a16:colId xmlns:a16="http://schemas.microsoft.com/office/drawing/2014/main" val="3864288123"/>
                    </a:ext>
                  </a:extLst>
                </a:gridCol>
                <a:gridCol w="1181594">
                  <a:extLst>
                    <a:ext uri="{9D8B030D-6E8A-4147-A177-3AD203B41FA5}">
                      <a16:colId xmlns:a16="http://schemas.microsoft.com/office/drawing/2014/main" val="1883452758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2995527613"/>
                    </a:ext>
                  </a:extLst>
                </a:gridCol>
                <a:gridCol w="1039088">
                  <a:extLst>
                    <a:ext uri="{9D8B030D-6E8A-4147-A177-3AD203B41FA5}">
                      <a16:colId xmlns:a16="http://schemas.microsoft.com/office/drawing/2014/main" val="1000593439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419060721"/>
                    </a:ext>
                  </a:extLst>
                </a:gridCol>
                <a:gridCol w="1822866">
                  <a:extLst>
                    <a:ext uri="{9D8B030D-6E8A-4147-A177-3AD203B41FA5}">
                      <a16:colId xmlns:a16="http://schemas.microsoft.com/office/drawing/2014/main" val="1117198375"/>
                    </a:ext>
                  </a:extLst>
                </a:gridCol>
                <a:gridCol w="1503217">
                  <a:extLst>
                    <a:ext uri="{9D8B030D-6E8A-4147-A177-3AD203B41FA5}">
                      <a16:colId xmlns:a16="http://schemas.microsoft.com/office/drawing/2014/main" val="2967928421"/>
                    </a:ext>
                  </a:extLst>
                </a:gridCol>
              </a:tblGrid>
              <a:tr h="105226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dataset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binary code dimension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epoch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FITB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AUC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NDCG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3311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retrain (paper)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630/53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0.5998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-8.49%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0.8890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-9.47%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0.8211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-19.44%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771632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retrain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630/53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0.6399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-14.22%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0.9225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-12.76%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0.8645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accent1"/>
                          </a:solidFill>
                          <a:effectLst/>
                        </a:rPr>
                        <a:t>-23.48%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006998"/>
                  </a:ext>
                </a:extLst>
              </a:tr>
              <a:tr h="80467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traditional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630/53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128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0.5489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0.8048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0.6615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68487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4082FAAE-5813-882E-91F8-33BD6666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算法效果评估</a:t>
            </a:r>
          </a:p>
        </p:txBody>
      </p:sp>
    </p:spTree>
    <p:extLst>
      <p:ext uri="{BB962C8B-B14F-4D97-AF65-F5344CB8AC3E}">
        <p14:creationId xmlns:p14="http://schemas.microsoft.com/office/powerpoint/2010/main" val="166062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69D7-641A-1E7A-0876-C8C28811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compare FHN with three state-of-the-art methods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03AAA7-685F-545C-015D-4A9B2D119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195" y="1927912"/>
            <a:ext cx="8947610" cy="4146763"/>
          </a:xfrm>
        </p:spPr>
      </p:pic>
    </p:spTree>
    <p:extLst>
      <p:ext uri="{BB962C8B-B14F-4D97-AF65-F5344CB8AC3E}">
        <p14:creationId xmlns:p14="http://schemas.microsoft.com/office/powerpoint/2010/main" val="89439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F365-FE63-13F1-57F0-2DD64A3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算法时间复杂度分析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27CA26-DCD1-7992-8FEE-74576C73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2884"/>
            <a:ext cx="5892399" cy="44387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50476F-064A-B918-28E6-13F9DA6F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1" y="2821093"/>
            <a:ext cx="5512718" cy="15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397F8-3A6F-C8D0-E7FA-1B389F9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算法效率评估</a:t>
            </a:r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CC430441-FA01-E6F9-705B-C623712AF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10519"/>
              </p:ext>
            </p:extLst>
          </p:nvPr>
        </p:nvGraphicFramePr>
        <p:xfrm>
          <a:off x="838200" y="1825625"/>
          <a:ext cx="10515603" cy="2513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055">
                  <a:extLst>
                    <a:ext uri="{9D8B030D-6E8A-4147-A177-3AD203B41FA5}">
                      <a16:colId xmlns:a16="http://schemas.microsoft.com/office/drawing/2014/main" val="708091271"/>
                    </a:ext>
                  </a:extLst>
                </a:gridCol>
                <a:gridCol w="1181595">
                  <a:extLst>
                    <a:ext uri="{9D8B030D-6E8A-4147-A177-3AD203B41FA5}">
                      <a16:colId xmlns:a16="http://schemas.microsoft.com/office/drawing/2014/main" val="2019820817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4244915910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78991656"/>
                    </a:ext>
                  </a:extLst>
                </a:gridCol>
                <a:gridCol w="1686296">
                  <a:extLst>
                    <a:ext uri="{9D8B030D-6E8A-4147-A177-3AD203B41FA5}">
                      <a16:colId xmlns:a16="http://schemas.microsoft.com/office/drawing/2014/main" val="3371577051"/>
                    </a:ext>
                  </a:extLst>
                </a:gridCol>
                <a:gridCol w="1835727">
                  <a:extLst>
                    <a:ext uri="{9D8B030D-6E8A-4147-A177-3AD203B41FA5}">
                      <a16:colId xmlns:a16="http://schemas.microsoft.com/office/drawing/2014/main" val="23815058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6490632"/>
                    </a:ext>
                  </a:extLst>
                </a:gridCol>
              </a:tblGrid>
              <a:tr h="95676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dataset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binary code dimension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Batch size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Num workers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device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Time / epoch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51166"/>
                  </a:ext>
                </a:extLst>
              </a:tr>
              <a:tr h="73426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u53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NVIDIA TITAN RTX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~88s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147753"/>
                  </a:ext>
                </a:extLst>
              </a:tr>
              <a:tr h="73426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traditional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u53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128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\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i7-9800X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4.6s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5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9A6D6-F4BA-8DA7-C61C-0B2CEA1C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2023-03-29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AE8AC-CAB4-56EF-7E52-8047D568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26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3912-C384-732C-7AC3-49C7DA1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新冷启动算法相较于论文中算法的优势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CCA75-7EAB-4AB5-B86C-D6DB64C6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速度更快，能为新用户提供在线的实时的套装推荐</a:t>
            </a:r>
            <a:endParaRPr lang="en-US" altLang="zh-CN" dirty="0"/>
          </a:p>
          <a:p>
            <a:pPr lvl="1"/>
            <a:r>
              <a:rPr lang="zh-CN" altLang="en-US" dirty="0"/>
              <a:t>有利于构建实时的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在数据稀疏的情况下仍能表现出不错的效果</a:t>
            </a:r>
            <a:endParaRPr lang="en-US" altLang="zh-CN" dirty="0"/>
          </a:p>
          <a:p>
            <a:pPr lvl="1"/>
            <a:r>
              <a:rPr lang="zh-CN" altLang="en-US" dirty="0"/>
              <a:t>训练神经网络需要足够的数据</a:t>
            </a:r>
            <a:endParaRPr lang="en-US" altLang="zh-CN" dirty="0"/>
          </a:p>
          <a:p>
            <a:pPr lvl="1"/>
            <a:r>
              <a:rPr lang="zh-CN" altLang="en-US" dirty="0"/>
              <a:t>目前的实验采用的数据集中</a:t>
            </a:r>
            <a:br>
              <a:rPr lang="en-US" altLang="zh-CN" dirty="0"/>
            </a:br>
            <a:r>
              <a:rPr lang="zh-CN" altLang="en-US" dirty="0"/>
              <a:t>训练集：每个用户有约</a:t>
            </a:r>
            <a:r>
              <a:rPr lang="en-US" altLang="zh-CN" dirty="0"/>
              <a:t>40</a:t>
            </a:r>
            <a:r>
              <a:rPr lang="zh-CN" altLang="en-US" dirty="0"/>
              <a:t>条正样本，</a:t>
            </a:r>
            <a:r>
              <a:rPr lang="en-US" altLang="zh-CN" dirty="0"/>
              <a:t>4000</a:t>
            </a:r>
            <a:r>
              <a:rPr lang="zh-CN" altLang="en-US" dirty="0"/>
              <a:t>条负样本</a:t>
            </a:r>
            <a:br>
              <a:rPr lang="en-US" altLang="zh-CN" dirty="0"/>
            </a:br>
            <a:r>
              <a:rPr lang="zh-CN" altLang="en-US" dirty="0"/>
              <a:t>验证集：每个用户有约</a:t>
            </a:r>
            <a:r>
              <a:rPr lang="en-US" altLang="zh-CN" dirty="0"/>
              <a:t>20</a:t>
            </a:r>
            <a:r>
              <a:rPr lang="zh-CN" altLang="en-US" dirty="0"/>
              <a:t>条正样本，</a:t>
            </a:r>
            <a:r>
              <a:rPr lang="en-US" altLang="zh-CN" dirty="0"/>
              <a:t>400</a:t>
            </a:r>
            <a:r>
              <a:rPr lang="zh-CN" altLang="en-US" dirty="0"/>
              <a:t>条负样本</a:t>
            </a:r>
            <a:br>
              <a:rPr lang="en-US" altLang="zh-CN" dirty="0"/>
            </a:br>
            <a:r>
              <a:rPr lang="zh-CN" altLang="en-US" dirty="0"/>
              <a:t>测试集：每个用户有约</a:t>
            </a:r>
            <a:r>
              <a:rPr lang="en-US" altLang="zh-CN" dirty="0"/>
              <a:t>40</a:t>
            </a:r>
            <a:r>
              <a:rPr lang="zh-CN" altLang="en-US" dirty="0"/>
              <a:t>条正样本，</a:t>
            </a:r>
            <a:r>
              <a:rPr lang="en-US" altLang="zh-CN" dirty="0"/>
              <a:t>800</a:t>
            </a:r>
            <a:r>
              <a:rPr lang="zh-CN" altLang="en-US" dirty="0"/>
              <a:t>条负样本</a:t>
            </a:r>
            <a:endParaRPr lang="en-US" altLang="zh-CN" dirty="0"/>
          </a:p>
          <a:p>
            <a:pPr lvl="1"/>
            <a:r>
              <a:rPr lang="zh-CN" altLang="en-US" dirty="0"/>
              <a:t>现实中的冷启动场景，用户样本数量远小于此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0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16021-C914-27ED-7DC1-0639571D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2023-04-24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8C12A-9303-263B-25ED-DC665D90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3392-838F-F766-F8F0-C56E737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冷启动算法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6DB49E-6FF1-B58E-E55E-B24A3F1F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983"/>
            <a:ext cx="4819898" cy="37085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DD6023-E225-88A8-3B74-88EFB5B7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15682"/>
            <a:ext cx="5550185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3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6978-9D72-FE27-C6B2-7D46E087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修改后算法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44251A-E0C7-A05E-DC2D-AD839EFC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356" y="2181925"/>
            <a:ext cx="6585288" cy="3638737"/>
          </a:xfrm>
        </p:spPr>
      </p:pic>
    </p:spTree>
    <p:extLst>
      <p:ext uri="{BB962C8B-B14F-4D97-AF65-F5344CB8AC3E}">
        <p14:creationId xmlns:p14="http://schemas.microsoft.com/office/powerpoint/2010/main" val="4183385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D0C52-E8F1-1DA1-4B9A-78586B9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Top-K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F794BB2-DB0A-D32C-9D36-E1D0B6A75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378" y="1825625"/>
            <a:ext cx="8555244" cy="4351338"/>
          </a:xfrm>
        </p:spPr>
      </p:pic>
    </p:spTree>
    <p:extLst>
      <p:ext uri="{BB962C8B-B14F-4D97-AF65-F5344CB8AC3E}">
        <p14:creationId xmlns:p14="http://schemas.microsoft.com/office/powerpoint/2010/main" val="263767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F791-DF87-9256-985E-CB96EA87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</a:t>
            </a:r>
            <a:r>
              <a:rPr lang="en-US" altLang="zh-CN" dirty="0"/>
              <a:t>(Hyperparameter)</a:t>
            </a:r>
            <a:endParaRPr lang="zh-CN" altLang="en-US" dirty="0"/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97F6F67E-F311-428F-AC73-F3D27D7B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84" y="1825625"/>
            <a:ext cx="10112831" cy="4351338"/>
          </a:xfrm>
        </p:spPr>
      </p:pic>
    </p:spTree>
    <p:extLst>
      <p:ext uri="{BB962C8B-B14F-4D97-AF65-F5344CB8AC3E}">
        <p14:creationId xmlns:p14="http://schemas.microsoft.com/office/powerpoint/2010/main" val="76326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372C8-0068-4BC3-2E4F-F5EA823B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数据集切分</a:t>
            </a:r>
            <a:r>
              <a:rPr lang="en-US" altLang="zh-CN" dirty="0"/>
              <a:t>(u53)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6C11F23-DC02-3DA4-09F7-AEC368C4B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734556"/>
              </p:ext>
            </p:extLst>
          </p:nvPr>
        </p:nvGraphicFramePr>
        <p:xfrm>
          <a:off x="838200" y="1825625"/>
          <a:ext cx="10515600" cy="3901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51909">
                  <a:extLst>
                    <a:ext uri="{9D8B030D-6E8A-4147-A177-3AD203B41FA5}">
                      <a16:colId xmlns:a16="http://schemas.microsoft.com/office/drawing/2014/main" val="2459853879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212826031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000372892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322992667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59444178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3604558165"/>
                    </a:ext>
                  </a:extLst>
                </a:gridCol>
                <a:gridCol w="842125">
                  <a:extLst>
                    <a:ext uri="{9D8B030D-6E8A-4147-A177-3AD203B41FA5}">
                      <a16:colId xmlns:a16="http://schemas.microsoft.com/office/drawing/2014/main" val="4149289398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555548073"/>
                    </a:ext>
                  </a:extLst>
                </a:gridCol>
                <a:gridCol w="809297">
                  <a:extLst>
                    <a:ext uri="{9D8B030D-6E8A-4147-A177-3AD203B41FA5}">
                      <a16:colId xmlns:a16="http://schemas.microsoft.com/office/drawing/2014/main" val="1792044445"/>
                    </a:ext>
                  </a:extLst>
                </a:gridCol>
                <a:gridCol w="843455">
                  <a:extLst>
                    <a:ext uri="{9D8B030D-6E8A-4147-A177-3AD203B41FA5}">
                      <a16:colId xmlns:a16="http://schemas.microsoft.com/office/drawing/2014/main" val="303609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train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validation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test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7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posi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nega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nega_hard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nega_hard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nega_hard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2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u53-10%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9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u53-5%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u53-5%hard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br>
                        <a:rPr lang="zh-CN" altLang="en-US" sz="2000">
                          <a:effectLst/>
                        </a:rPr>
                      </a:br>
                      <a:endParaRPr lang="zh-CN" altLang="en-US" sz="200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zh-CN" altLang="en-US" sz="2000" dirty="0">
                          <a:effectLst/>
                        </a:rPr>
                      </a:br>
                      <a:endParaRPr lang="zh-CN" alt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29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75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BC854-581F-CEDF-0190-A1A26CEB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不同训练数据集大小下的效率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7066BB-F682-7FAD-5A32-94CBD875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111" y="1825625"/>
            <a:ext cx="4251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B1E2-1FBE-5B91-27B5-AC5AB063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不同训练数据集大小下的性能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B4AA70-7205-5E02-0735-5E3AE2E8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903" y="1825625"/>
            <a:ext cx="9184194" cy="4351338"/>
          </a:xfrm>
        </p:spPr>
      </p:pic>
    </p:spTree>
    <p:extLst>
      <p:ext uri="{BB962C8B-B14F-4D97-AF65-F5344CB8AC3E}">
        <p14:creationId xmlns:p14="http://schemas.microsoft.com/office/powerpoint/2010/main" val="2496298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AFA930-07FB-1A7B-C178-4BE458FEB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62" y="180617"/>
            <a:ext cx="9486352" cy="32483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28D618-0A1E-DC4E-E29E-C8C4CF2B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66" y="3723449"/>
            <a:ext cx="9251868" cy="30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6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8052-EB0C-0721-33D7-6DE0D4CF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论文方法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1246E7-D420-63B0-AD46-F6AF5886E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4108"/>
            <a:ext cx="8157358" cy="3462682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6B333F-72BB-249C-5DBB-E8E26859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14" y="4230813"/>
            <a:ext cx="3181514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8052-EB0C-0721-33D7-6DE0D4CF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添加套装整体的特征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1246E7-D420-63B0-AD46-F6AF5886E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4108"/>
            <a:ext cx="8157358" cy="3462682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6B333F-72BB-249C-5DBB-E8E26859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14" y="4230813"/>
            <a:ext cx="3181514" cy="7239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779FCE-F1EC-093D-6B8C-98B0FE39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765" y="2183249"/>
            <a:ext cx="3595724" cy="487862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A0345E7-3AC1-07A6-2E17-9076BEA7423B}"/>
              </a:ext>
            </a:extLst>
          </p:cNvPr>
          <p:cNvCxnSpPr>
            <a:endCxn id="13" idx="1"/>
          </p:cNvCxnSpPr>
          <p:nvPr/>
        </p:nvCxnSpPr>
        <p:spPr>
          <a:xfrm rot="5400000" flipH="1" flipV="1">
            <a:off x="2360809" y="2756132"/>
            <a:ext cx="802908" cy="14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0E94A58-43F6-BA86-2CBE-865FD0585121}"/>
              </a:ext>
            </a:extLst>
          </p:cNvPr>
          <p:cNvCxnSpPr>
            <a:endCxn id="13" idx="1"/>
          </p:cNvCxnSpPr>
          <p:nvPr/>
        </p:nvCxnSpPr>
        <p:spPr>
          <a:xfrm rot="5400000" flipH="1" flipV="1">
            <a:off x="1968923" y="3148018"/>
            <a:ext cx="1586680" cy="14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D0EE356-EA67-83DF-99A0-014B27769D4F}"/>
              </a:ext>
            </a:extLst>
          </p:cNvPr>
          <p:cNvCxnSpPr>
            <a:endCxn id="13" idx="1"/>
          </p:cNvCxnSpPr>
          <p:nvPr/>
        </p:nvCxnSpPr>
        <p:spPr>
          <a:xfrm rot="5400000" flipH="1" flipV="1">
            <a:off x="1565162" y="3551779"/>
            <a:ext cx="2394202" cy="14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DCCBD8E-D893-218E-4090-28F6AA8EFA06}"/>
              </a:ext>
            </a:extLst>
          </p:cNvPr>
          <p:cNvCxnSpPr>
            <a:stCxn id="13" idx="3"/>
          </p:cNvCxnSpPr>
          <p:nvPr/>
        </p:nvCxnSpPr>
        <p:spPr>
          <a:xfrm>
            <a:off x="6430489" y="2427180"/>
            <a:ext cx="1763485" cy="3332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11630-4EEC-74A5-1EFB-F8983A1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0D3FC7B4-3CA4-A65E-15EC-792F42615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8932"/>
              </p:ext>
            </p:extLst>
          </p:nvPr>
        </p:nvGraphicFramePr>
        <p:xfrm>
          <a:off x="838200" y="1690687"/>
          <a:ext cx="10668987" cy="4656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5443">
                  <a:extLst>
                    <a:ext uri="{9D8B030D-6E8A-4147-A177-3AD203B41FA5}">
                      <a16:colId xmlns:a16="http://schemas.microsoft.com/office/drawing/2014/main" val="3320012081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2375740722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528873826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724687605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2179172430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617256440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3507816258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1362982253"/>
                    </a:ext>
                  </a:extLst>
                </a:gridCol>
                <a:gridCol w="1185443">
                  <a:extLst>
                    <a:ext uri="{9D8B030D-6E8A-4147-A177-3AD203B41FA5}">
                      <a16:colId xmlns:a16="http://schemas.microsoft.com/office/drawing/2014/main" val="3183617597"/>
                    </a:ext>
                  </a:extLst>
                </a:gridCol>
              </a:tblGrid>
              <a:tr h="665239">
                <a:tc>
                  <a:txBody>
                    <a:bodyPr/>
                    <a:lstStyle/>
                    <a:p>
                      <a:br>
                        <a:rPr lang="zh-CN" altLang="en-US" sz="1400" dirty="0">
                          <a:effectLst/>
                        </a:rPr>
                      </a:br>
                      <a:endParaRPr lang="zh-CN" alt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semantic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binary code 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AUC/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NDCG/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15363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0.7657</a:t>
                      </a:r>
                    </a:p>
                    <a:p>
                      <a:r>
                        <a:rPr lang="en-US" altLang="zh-CN" sz="1400" dirty="0">
                          <a:effectLst/>
                        </a:rPr>
                        <a:t>0.7263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0.5844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0.5149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24157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0.7929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0.7529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0.6427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0.5805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491242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0.7825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0.7510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0.6435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0.6002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567361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FHN+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0.7657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0.7426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0.6134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0.5780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180087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0.8045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0.7810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0.6733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0.6356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009611"/>
                  </a:ext>
                </a:extLst>
              </a:tr>
              <a:tr h="66523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FHN+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0.4522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0.7945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0.7828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0.6559</a:t>
                      </a:r>
                    </a:p>
                    <a:p>
                      <a:r>
                        <a:rPr lang="en-US" altLang="zh-CN" sz="1400" dirty="0">
                          <a:effectLst/>
                        </a:rPr>
                        <a:t>0.6340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9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5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437B-DF2E-AD56-DF17-1CE9686E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冷启动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F0FAEA0-EE2C-0062-6EB6-1B95DA9D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77" y="1825625"/>
            <a:ext cx="10250846" cy="4351338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3022B7-E7CB-E3D1-1A9F-E20EF9C078C2}"/>
              </a:ext>
            </a:extLst>
          </p:cNvPr>
          <p:cNvSpPr/>
          <p:nvPr/>
        </p:nvSpPr>
        <p:spPr>
          <a:xfrm>
            <a:off x="970577" y="1825625"/>
            <a:ext cx="7336213" cy="334014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n w="0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Fixed</a:t>
            </a:r>
            <a:endParaRPr lang="zh-CN" altLang="en-US" sz="8800" dirty="0">
              <a:ln w="0">
                <a:solidFill>
                  <a:schemeClr val="bg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FF41EF-BA33-389E-8AF7-383C38300009}"/>
              </a:ext>
            </a:extLst>
          </p:cNvPr>
          <p:cNvSpPr/>
          <p:nvPr/>
        </p:nvSpPr>
        <p:spPr>
          <a:xfrm>
            <a:off x="970577" y="5224130"/>
            <a:ext cx="7336213" cy="850605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Retrain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64C81-2FD5-F84D-FFFF-855EED1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论文中冷启动的结果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7DA4CC-E95F-066D-96F3-5D89B6BC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242" y="2886811"/>
            <a:ext cx="5175516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E1F6-02C2-D60F-DED8-DB291E6E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7EC7-1638-541B-77D5-C2B68A9C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提升性能</a:t>
            </a:r>
            <a:endParaRPr lang="en-US" altLang="zh-CN" dirty="0"/>
          </a:p>
          <a:p>
            <a:r>
              <a:rPr lang="zh-CN" altLang="en-US" dirty="0"/>
              <a:t>提升冷启动算法效率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9413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980D-1C37-8224-E3A8-3E204F84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2023-04-10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EC4BC-44F8-7CA9-D49F-89C056F0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534</Words>
  <Application>Microsoft Office PowerPoint</Application>
  <PresentationFormat>宽屏</PresentationFormat>
  <Paragraphs>272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Tw Cen MT</vt:lpstr>
      <vt:lpstr>Office 主题​​</vt:lpstr>
      <vt:lpstr>个性化套装推荐系统开发</vt:lpstr>
      <vt:lpstr>2023-03-29</vt:lpstr>
      <vt:lpstr>论文方法</vt:lpstr>
      <vt:lpstr>添加套装整体的特征</vt:lpstr>
      <vt:lpstr>实验结果</vt:lpstr>
      <vt:lpstr>冷启动</vt:lpstr>
      <vt:lpstr>论文中冷启动的结果</vt:lpstr>
      <vt:lpstr>后续工作</vt:lpstr>
      <vt:lpstr>2023-04-10</vt:lpstr>
      <vt:lpstr>论文中的方法</vt:lpstr>
      <vt:lpstr>数据集</vt:lpstr>
      <vt:lpstr>冷启动(复现)</vt:lpstr>
      <vt:lpstr>冷启动算法</vt:lpstr>
      <vt:lpstr>TODO</vt:lpstr>
      <vt:lpstr>2023-04-17</vt:lpstr>
      <vt:lpstr>算法效果评估</vt:lpstr>
      <vt:lpstr>compare FHN with three state-of-the-art methods</vt:lpstr>
      <vt:lpstr>算法时间复杂度分析</vt:lpstr>
      <vt:lpstr>算法效率评估</vt:lpstr>
      <vt:lpstr>新冷启动算法相较于论文中算法的优势</vt:lpstr>
      <vt:lpstr>2023-04-24</vt:lpstr>
      <vt:lpstr>冷启动算法</vt:lpstr>
      <vt:lpstr>修改后算法</vt:lpstr>
      <vt:lpstr>Top-K</vt:lpstr>
      <vt:lpstr>超参数(Hyperparameter)</vt:lpstr>
      <vt:lpstr>数据集切分(u53)</vt:lpstr>
      <vt:lpstr>不同训练数据集大小下的效率</vt:lpstr>
      <vt:lpstr>不同训练数据集大小下的性能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个性化套装推荐系统开发</dc:title>
  <dc:creator>X Kaizyn</dc:creator>
  <cp:lastModifiedBy>X Kaizyn</cp:lastModifiedBy>
  <cp:revision>11</cp:revision>
  <dcterms:created xsi:type="dcterms:W3CDTF">2023-03-29T05:07:35Z</dcterms:created>
  <dcterms:modified xsi:type="dcterms:W3CDTF">2023-04-24T07:17:41Z</dcterms:modified>
</cp:coreProperties>
</file>