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14" r:id="rId3"/>
    <p:sldId id="354" r:id="rId4"/>
    <p:sldId id="273" r:id="rId5"/>
    <p:sldId id="274" r:id="rId6"/>
    <p:sldId id="277" r:id="rId7"/>
    <p:sldId id="281" r:id="rId8"/>
    <p:sldId id="283" r:id="rId9"/>
    <p:sldId id="357" r:id="rId10"/>
    <p:sldId id="356" r:id="rId11"/>
    <p:sldId id="284" r:id="rId12"/>
    <p:sldId id="358" r:id="rId13"/>
    <p:sldId id="289" r:id="rId14"/>
    <p:sldId id="308" r:id="rId15"/>
    <p:sldId id="260" r:id="rId16"/>
    <p:sldId id="257" r:id="rId17"/>
    <p:sldId id="258" r:id="rId18"/>
    <p:sldId id="261" r:id="rId19"/>
    <p:sldId id="262" r:id="rId20"/>
    <p:sldId id="310" r:id="rId21"/>
    <p:sldId id="264" r:id="rId22"/>
    <p:sldId id="265" r:id="rId23"/>
    <p:sldId id="266" r:id="rId24"/>
    <p:sldId id="311" r:id="rId25"/>
    <p:sldId id="272" r:id="rId26"/>
    <p:sldId id="267" r:id="rId27"/>
    <p:sldId id="312" r:id="rId28"/>
    <p:sldId id="268" r:id="rId29"/>
    <p:sldId id="355" r:id="rId30"/>
    <p:sldId id="269" r:id="rId31"/>
    <p:sldId id="27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FFFF00"/>
    <a:srgbClr val="0066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8FBC9-DE3D-4916-895F-3ECF5EA8BDF0}" type="datetimeFigureOut">
              <a:rPr lang="en-HK" smtClean="0"/>
              <a:t>19/9/2023</a:t>
            </a:fld>
            <a:endParaRPr lang="en-HK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09EB0-8BB6-4F8B-9549-3F0012E8933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6532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09EB0-8BB6-4F8B-9549-3F0012E8933D}" type="slidenum">
              <a:rPr lang="en-HK" smtClean="0"/>
              <a:t>27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1830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05FA-E020-407F-85F5-50D54C2CBC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9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A1DB-97CA-4B45-A1AA-0E5EA06B0C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13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25A2-C8A8-406C-ACE9-4DE9F24AE0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49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DF3A-CD68-463B-AAED-91830DAC26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00CD-B12A-464B-8AFE-F10A319481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57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B236-F0EB-48E7-BB77-9E7C424AA4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30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835C-35E1-4143-807B-D5E8D88A35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30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EFEE-8F29-4978-BD79-BDACBAF6E4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17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6D43-1558-4C6B-962E-FE7241CFBA4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830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10FF-B71D-4187-8EF9-90E19F6C0E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72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D563-B4D2-42AC-A6C6-510688C293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95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694B8-6AA9-4FCF-921B-919ED57C6DA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11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19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52890E5-B226-4B0F-A839-33D68A0967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95400" y="1143000"/>
            <a:ext cx="9601200" cy="3505200"/>
          </a:xfrm>
        </p:spPr>
        <p:txBody>
          <a:bodyPr anchor="ctr"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</a:rPr>
              <a:t>IEDA 5230</a:t>
            </a:r>
            <a:br>
              <a:rPr lang="en-US" altLang="en-US" sz="4000" b="1" dirty="0">
                <a:latin typeface="Times New Roman" panose="02020603050405020304" pitchFamily="18" charset="0"/>
              </a:rPr>
            </a:br>
            <a:br>
              <a:rPr lang="en-US" altLang="en-US" sz="4000" dirty="0">
                <a:latin typeface="Times New Roman" panose="02020603050405020304" pitchFamily="18" charset="0"/>
              </a:rPr>
            </a:br>
            <a:r>
              <a:rPr lang="en-US" altLang="en-US" sz="3600" b="1" dirty="0">
                <a:latin typeface="Times New Roman" panose="02020603050405020304" pitchFamily="18" charset="0"/>
              </a:rPr>
              <a:t>Deterministic Models in Operations Research</a:t>
            </a:r>
            <a:br>
              <a:rPr lang="en-US" altLang="en-US" sz="3600" b="1" dirty="0">
                <a:latin typeface="Times New Roman" panose="02020603050405020304" pitchFamily="18" charset="0"/>
              </a:rPr>
            </a:br>
            <a:br>
              <a:rPr lang="en-US" altLang="en-US" sz="3600" b="1" dirty="0">
                <a:latin typeface="Times New Roman" panose="02020603050405020304" pitchFamily="18" charset="0"/>
              </a:rPr>
            </a:br>
            <a:r>
              <a:rPr lang="en-US" altLang="en-US" sz="3600" b="1" dirty="0">
                <a:latin typeface="Times New Roman" panose="02020603050405020304" pitchFamily="18" charset="0"/>
              </a:rPr>
              <a:t>Lecture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A3A1E-AC99-F8B0-1DB3-8341D8D88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DA9BBF8-9D79-444C-B181-6AED76E06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10515600" cy="1325563"/>
          </a:xfrm>
        </p:spPr>
        <p:txBody>
          <a:bodyPr/>
          <a:lstStyle/>
          <a:p>
            <a:r>
              <a:rPr lang="en-US" altLang="en-US" sz="3600" dirty="0">
                <a:latin typeface="Times New Roman" panose="02020603050405020304" pitchFamily="18" charset="0"/>
              </a:rPr>
              <a:t>Change of Objective Coefficients: Basic variables</a:t>
            </a:r>
          </a:p>
        </p:txBody>
      </p:sp>
      <p:sp>
        <p:nvSpPr>
          <p:cNvPr id="34871" name="Text Box 55">
            <a:extLst>
              <a:ext uri="{FF2B5EF4-FFF2-40B4-BE49-F238E27FC236}">
                <a16:creationId xmlns:a16="http://schemas.microsoft.com/office/drawing/2014/main" id="{82D594D6-1092-4C70-BB81-CE903CC24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022" y="3657600"/>
            <a:ext cx="590737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Non-basic variables are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corresponding N is (A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,I)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reduced cost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)B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,I) – (c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,0,0,0,0) ≥ 0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-6.81≤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4.74</a:t>
            </a:r>
          </a:p>
        </p:txBody>
      </p:sp>
      <p:sp>
        <p:nvSpPr>
          <p:cNvPr id="2" name="Text Box 55">
            <a:extLst>
              <a:ext uri="{FF2B5EF4-FFF2-40B4-BE49-F238E27FC236}">
                <a16:creationId xmlns:a16="http://schemas.microsoft.com/office/drawing/2014/main" id="{96A28C37-A969-25C9-E035-47EBA287D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49530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basic variable, e.g.,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change of its cost coefficient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affect the reduced cost of all non-basic variables, i.e.,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all non-basic variables in 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58">
                <a:extLst>
                  <a:ext uri="{FF2B5EF4-FFF2-40B4-BE49-F238E27FC236}">
                    <a16:creationId xmlns:a16="http://schemas.microsoft.com/office/drawing/2014/main" id="{CE6D2EFB-F75F-0725-81B5-08088CB7B026}"/>
                  </a:ext>
                </a:extLst>
              </p:cNvPr>
              <p:cNvSpPr txBox="1"/>
              <p:nvPr/>
            </p:nvSpPr>
            <p:spPr bwMode="auto">
              <a:xfrm>
                <a:off x="5715000" y="990600"/>
                <a:ext cx="6096000" cy="2497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:r>
                  <a:rPr lang="en-HK" b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The LP in standard form (Why?)</a:t>
                </a:r>
              </a:p>
              <a:p>
                <a:pPr/>
                <a:endParaRPr lang="en-HK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HK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Maximize</m:t>
                      </m:r>
                      <m:r>
                        <m:rPr>
                          <m:nor/>
                        </m:rPr>
                        <a:rPr lang="en-HK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=18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+25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+15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+1.3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+0.7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H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HK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H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160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+2.2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+1.6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+0.5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H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HK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+0.7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+1.3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+0.8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H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HK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H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1.4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+2.8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+0.5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+1.2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+0.6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H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HK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H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280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n-HK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HK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=1,...,5;</m:t>
                      </m:r>
                      <m:r>
                        <a:rPr lang="en-H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𝑦𝑘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n-HK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HK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HK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=1,...,</m:t>
                      </m:r>
                      <m:r>
                        <a:rPr lang="en-H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3" name="Object 58">
                <a:extLst>
                  <a:ext uri="{FF2B5EF4-FFF2-40B4-BE49-F238E27FC236}">
                    <a16:creationId xmlns:a16="http://schemas.microsoft.com/office/drawing/2014/main" id="{CE6D2EFB-F75F-0725-81B5-08088CB7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990600"/>
                <a:ext cx="6096000" cy="2497138"/>
              </a:xfrm>
              <a:prstGeom prst="rect">
                <a:avLst/>
              </a:prstGeom>
              <a:blipFill>
                <a:blip r:embed="rId2"/>
                <a:stretch>
                  <a:fillRect l="-900" t="-17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62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71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017B9A6-5938-4DF6-AF6F-02765BF79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382000" cy="11430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</a:rPr>
              <a:t>Constraint Analysis &amp; Shadow Price</a:t>
            </a:r>
          </a:p>
        </p:txBody>
      </p:sp>
      <p:graphicFrame>
        <p:nvGraphicFramePr>
          <p:cNvPr id="35843" name="Group 3">
            <a:extLst>
              <a:ext uri="{FF2B5EF4-FFF2-40B4-BE49-F238E27FC236}">
                <a16:creationId xmlns:a16="http://schemas.microsoft.com/office/drawing/2014/main" id="{A25F4E76-1ECA-4ED5-905E-6A11951C8F25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1371601"/>
          <a:ext cx="8534400" cy="285591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76218654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3573183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0459082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830946529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623801428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753481399"/>
                    </a:ext>
                  </a:extLst>
                </a:gridCol>
              </a:tblGrid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Final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Shadow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R.H.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Allowable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Allowable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71883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Name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Value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Price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Side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Increase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Decrease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888254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M1 Used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160.00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4.82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160.00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13.00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60.65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581403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M2 Used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200.00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5.20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200.00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30.36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15.31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85404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M3 Used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120.00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8.96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120.00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117.50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18.87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745882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M4 Used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280.00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0.36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280.00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15.64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20.68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230027"/>
                  </a:ext>
                </a:extLst>
              </a:tr>
            </a:tbl>
          </a:graphicData>
        </a:graphic>
      </p:graphicFrame>
      <p:sp>
        <p:nvSpPr>
          <p:cNvPr id="35888" name="Text Box 48">
            <a:extLst>
              <a:ext uri="{FF2B5EF4-FFF2-40B4-BE49-F238E27FC236}">
                <a16:creationId xmlns:a16="http://schemas.microsoft.com/office/drawing/2014/main" id="{A1A0BD1C-A872-4488-B78D-BA929546C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19601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1"/>
              <a:t>Shadow Price</a:t>
            </a:r>
            <a:r>
              <a:rPr lang="en-US" altLang="en-US"/>
              <a:t> indicates the marginal objective function value change when the right-hard side of each constraint changes.</a:t>
            </a:r>
          </a:p>
        </p:txBody>
      </p:sp>
      <p:sp>
        <p:nvSpPr>
          <p:cNvPr id="35889" name="Text Box 49">
            <a:extLst>
              <a:ext uri="{FF2B5EF4-FFF2-40B4-BE49-F238E27FC236}">
                <a16:creationId xmlns:a16="http://schemas.microsoft.com/office/drawing/2014/main" id="{185EACE8-7BCC-4E6D-BD37-6A83E1D2D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305425"/>
            <a:ext cx="8305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If M1 has 1 more available hours, we can earn $4.82 extra profit.</a:t>
            </a:r>
          </a:p>
          <a:p>
            <a:r>
              <a:rPr lang="en-US" altLang="en-US"/>
              <a:t>If M2 has 1 more available hours, we can earn $5.20 extra profit.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88" grpId="0"/>
      <p:bldP spid="358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017B9A6-5938-4DF6-AF6F-02765BF79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382000" cy="11430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</a:rPr>
              <a:t>Constraint Analysis &amp; Shadow Price</a:t>
            </a:r>
          </a:p>
        </p:txBody>
      </p:sp>
      <p:graphicFrame>
        <p:nvGraphicFramePr>
          <p:cNvPr id="35843" name="Group 3">
            <a:extLst>
              <a:ext uri="{FF2B5EF4-FFF2-40B4-BE49-F238E27FC236}">
                <a16:creationId xmlns:a16="http://schemas.microsoft.com/office/drawing/2014/main" id="{A25F4E76-1ECA-4ED5-905E-6A11951C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433352"/>
              </p:ext>
            </p:extLst>
          </p:nvPr>
        </p:nvGraphicFramePr>
        <p:xfrm>
          <a:off x="1828800" y="1371601"/>
          <a:ext cx="8534400" cy="285591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76218654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3573183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0459082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830946529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623801428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753481399"/>
                    </a:ext>
                  </a:extLst>
                </a:gridCol>
              </a:tblGrid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Final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Shadow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R.H.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Allowable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Allowable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71883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Name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Value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Price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Side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Increase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Decrease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888254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M1 Used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160.00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4.82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160.00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13.00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60.65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581403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M2 Used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200.00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5.20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200.00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30.36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15.31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85404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M3 Used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120.00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8.96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120.00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117.50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18.87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745882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M4 Used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280.00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0.36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280.00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15.64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20.68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230027"/>
                  </a:ext>
                </a:extLst>
              </a:tr>
            </a:tbl>
          </a:graphicData>
        </a:graphic>
      </p:graphicFrame>
      <p:sp>
        <p:nvSpPr>
          <p:cNvPr id="35888" name="Text Box 48">
            <a:extLst>
              <a:ext uri="{FF2B5EF4-FFF2-40B4-BE49-F238E27FC236}">
                <a16:creationId xmlns:a16="http://schemas.microsoft.com/office/drawing/2014/main" id="{A1A0BD1C-A872-4488-B78D-BA929546C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19601"/>
            <a:ext cx="7772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 dirty="0"/>
              <a:t>Shadow Price</a:t>
            </a:r>
            <a:r>
              <a:rPr lang="en-US" altLang="en-US" sz="2000" dirty="0"/>
              <a:t> indicates the marginal objective function value change when the right-hard side of each constraint changes.</a:t>
            </a:r>
          </a:p>
          <a:p>
            <a:endParaRPr lang="en-US" altLang="en-US" sz="2000" dirty="0"/>
          </a:p>
          <a:p>
            <a:r>
              <a:rPr lang="en-US" altLang="en-US" sz="2000" dirty="0"/>
              <a:t>Allowable change is the range of optimality of the current BFS</a:t>
            </a:r>
          </a:p>
        </p:txBody>
      </p:sp>
    </p:spTree>
    <p:extLst>
      <p:ext uri="{BB962C8B-B14F-4D97-AF65-F5344CB8AC3E}">
        <p14:creationId xmlns:p14="http://schemas.microsoft.com/office/powerpoint/2010/main" val="325650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D9DD2E1-A464-42A2-97D9-54E5CDF0E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More on Shadow Price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026FBEB-CCFC-4875-8D75-A9A2974DCF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</a:rPr>
              <a:t>In the optimal solution, if a constraint is not tight, then its shadow price must be 0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</a:rPr>
              <a:t>“Not tight” means the inequality is strictly “&lt;” or “&gt;”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</a:rPr>
              <a:t>Implying that both the optimal solution and objective function value keep unchanged when the R.H. changes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If a constraint is tight, its shadow price may or may not be 0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</a:rPr>
              <a:t>“Tight” means the inequality holds for “=”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How can we get shadow price?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>
            <a:extLst>
              <a:ext uri="{FF2B5EF4-FFF2-40B4-BE49-F238E27FC236}">
                <a16:creationId xmlns:a16="http://schemas.microsoft.com/office/drawing/2014/main" id="{AFC14B92-CDB7-4530-878E-045D5B8B83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Duality Theorem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FA4168C3-C672-420E-94F1-4CDD7489F4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endParaRPr lang="en-US" altLang="en-US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3E35658-95B8-4BCA-976D-6B46EC918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Primal and Dual: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Object 4">
                <a:extLst>
                  <a:ext uri="{FF2B5EF4-FFF2-40B4-BE49-F238E27FC236}">
                    <a16:creationId xmlns:a16="http://schemas.microsoft.com/office/drawing/2014/main" id="{BE5AC8D4-3FAB-46B9-8314-D8073A34711E}"/>
                  </a:ext>
                </a:extLst>
              </p:cNvPr>
              <p:cNvSpPr txBox="1"/>
              <p:nvPr/>
            </p:nvSpPr>
            <p:spPr bwMode="auto">
              <a:xfrm>
                <a:off x="533400" y="1600201"/>
                <a:ext cx="5395452" cy="18287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LP</m:t>
                      </m:r>
                      <m:r>
                        <m:rPr>
                          <m:nor/>
                        </m:rPr>
                        <a:rPr lang="en-HK" altLang="zh-CN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  <m:r>
                        <m:rPr>
                          <m:nor/>
                        </m:rPr>
                        <a:rPr lang="en-HK" altLang="zh-CN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HK" altLang="zh-CN" sz="2000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Maximize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=45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+60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≤1800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HK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+28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≤1440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HK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≤1440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lang="en-HK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HK" sz="2000" dirty="0"/>
              </a:p>
            </p:txBody>
          </p:sp>
        </mc:Choice>
        <mc:Fallback xmlns="">
          <p:sp>
            <p:nvSpPr>
              <p:cNvPr id="6148" name="Object 4">
                <a:extLst>
                  <a:ext uri="{FF2B5EF4-FFF2-40B4-BE49-F238E27FC236}">
                    <a16:creationId xmlns:a16="http://schemas.microsoft.com/office/drawing/2014/main" id="{BE5AC8D4-3FAB-46B9-8314-D8073A347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600201"/>
                <a:ext cx="5395452" cy="1828799"/>
              </a:xfrm>
              <a:prstGeom prst="rect">
                <a:avLst/>
              </a:prstGeom>
              <a:blipFill>
                <a:blip r:embed="rId2"/>
                <a:stretch>
                  <a:fillRect l="-451" b="-662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Object 5">
                <a:extLst>
                  <a:ext uri="{FF2B5EF4-FFF2-40B4-BE49-F238E27FC236}">
                    <a16:creationId xmlns:a16="http://schemas.microsoft.com/office/drawing/2014/main" id="{F53F7242-B9E5-4A92-913B-EB09321FFFF9}"/>
                  </a:ext>
                </a:extLst>
              </p:cNvPr>
              <p:cNvSpPr txBox="1"/>
              <p:nvPr/>
            </p:nvSpPr>
            <p:spPr bwMode="auto">
              <a:xfrm>
                <a:off x="6400802" y="1600201"/>
                <a:ext cx="5486398" cy="18287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zh-CN" altLang="en-US" sz="2000" dirty="0">
                    <a:solidFill>
                      <a:srgbClr val="000000"/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LP</m:t>
                    </m:r>
                    <m:r>
                      <m:rPr>
                        <m:nor/>
                      </m:rPr>
                      <a:rPr lang="en-HK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endParaRPr lang="en-HK" altLang="zh-CN" sz="2000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=1800</m:t>
                      </m:r>
                      <m:sSub>
                        <m:sSubPr>
                          <m:ctrlP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+1440</m:t>
                      </m:r>
                      <m:sSub>
                        <m:sSubPr>
                          <m:ctrlP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+1440</m:t>
                      </m:r>
                      <m:sSub>
                        <m:sSubPr>
                          <m:ctrlP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sSub>
                        <m:sSubPr>
                          <m:ctrlP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sSub>
                        <m:sSubPr>
                          <m:ctrlP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+15</m:t>
                      </m:r>
                      <m:sSub>
                        <m:sSubPr>
                          <m:ctrlP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≥45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HK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+28</m:t>
                      </m:r>
                      <m:sSub>
                        <m:sSubPr>
                          <m:ctrlP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≥60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n-HK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H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sSub>
                        <m:sSubPr>
                          <m:ctrlP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H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HK" sz="2000" dirty="0"/>
              </a:p>
            </p:txBody>
          </p:sp>
        </mc:Choice>
        <mc:Fallback xmlns="">
          <p:sp>
            <p:nvSpPr>
              <p:cNvPr id="6149" name="Object 5">
                <a:extLst>
                  <a:ext uri="{FF2B5EF4-FFF2-40B4-BE49-F238E27FC236}">
                    <a16:creationId xmlns:a16="http://schemas.microsoft.com/office/drawing/2014/main" id="{F53F7242-B9E5-4A92-913B-EB09321FF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0802" y="1600201"/>
                <a:ext cx="5486398" cy="1828798"/>
              </a:xfrm>
              <a:prstGeom prst="rect">
                <a:avLst/>
              </a:prstGeom>
              <a:blipFill>
                <a:blip r:embed="rId3"/>
                <a:stretch>
                  <a:fillRect l="-998" t="-166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105CE5-0902-F276-2B4F-C383E2AA97C4}"/>
                  </a:ext>
                </a:extLst>
              </p:cNvPr>
              <p:cNvSpPr txBox="1"/>
              <p:nvPr/>
            </p:nvSpPr>
            <p:spPr>
              <a:xfrm>
                <a:off x="1295400" y="3886200"/>
                <a:ext cx="89154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Relationship of feasible solutions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from (LP2) </a:t>
                </a:r>
                <a14:m>
                  <m:oMath xmlns:m="http://schemas.openxmlformats.org/officeDocument/2006/math">
                    <m:r>
                      <a:rPr lang="en-HK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HK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endParaRPr lang="en-HK" sz="1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sSub>
                        <m:sSubPr>
                          <m:ctrlPr>
                            <a:rPr lang="en-HK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HK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sSub>
                        <m:sSubPr>
                          <m:ctrlPr>
                            <a:rPr lang="en-HK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HK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+15</m:t>
                      </m:r>
                      <m:sSub>
                        <m:sSubPr>
                          <m:ctrlPr>
                            <a:rPr lang="en-HK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HK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HK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n-HK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nor/>
                        </m:rPr>
                        <a:rPr lang="en-HK" sz="1800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endParaRPr lang="en-HK" sz="1800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10</m:t>
                      </m:r>
                      <m:sSub>
                        <m:sSubPr>
                          <m:ctrlPr>
                            <a:rPr lang="en-HK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HK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+28</m:t>
                      </m:r>
                      <m:sSub>
                        <m:sSubPr>
                          <m:ctrlPr>
                            <a:rPr lang="en-HK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HK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HK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HK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≥60</m:t>
                      </m:r>
                      <m:r>
                        <a:rPr lang="en-HK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nor/>
                        </m:rPr>
                        <a:rPr lang="en-HK" sz="1800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</m:oMath>
                  </m:oMathPara>
                </a14:m>
                <a:endParaRPr lang="en-HK" sz="18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HK" sz="18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     from (LP1)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HK" sz="1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HK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nor/>
                        </m:rPr>
                        <a:rPr lang="en-HK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HK" sz="18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HK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HK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nor/>
                        </m:rPr>
                        <a:rPr lang="en-HK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HK" sz="18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HK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≤1800</m:t>
                      </m:r>
                      <m:r>
                        <m:rPr>
                          <m:nor/>
                        </m:rPr>
                        <a:rPr lang="en-HK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HK" sz="18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HK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K" sz="18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HK" sz="1800" dirty="0">
                    <a:solidFill>
                      <a:srgbClr val="000000"/>
                    </a:solidFill>
                  </a:rPr>
                  <a:t>                                                           </a:t>
                </a:r>
                <a14:m>
                  <m:oMath xmlns:m="http://schemas.openxmlformats.org/officeDocument/2006/math">
                    <m:r>
                      <a:rPr lang="en-HK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en-HK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HK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HK" sz="1800" b="0" i="1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HK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+28</m:t>
                    </m:r>
                    <m:r>
                      <a:rPr lang="en-HK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HK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HK" sz="18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HK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≤1440</m:t>
                    </m:r>
                    <m:r>
                      <m:rPr>
                        <m:nor/>
                      </m:rPr>
                      <a:rPr lang="en-HK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HK" sz="18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br>
                  <a:rPr lang="en-HK" sz="1800" i="1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HK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HK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HK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nor/>
                        </m:rPr>
                        <a:rPr lang="en-HK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HK" sz="18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HK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HK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HK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HK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nor/>
                        </m:rPr>
                        <a:rPr lang="en-HK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HK" sz="18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HK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≤1440</m:t>
                      </m:r>
                      <m:r>
                        <m:rPr>
                          <m:nor/>
                        </m:rPr>
                        <a:rPr lang="en-HK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HK" sz="18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br>
                  <a:rPr lang="en-HK" sz="18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what can we find?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105CE5-0902-F276-2B4F-C383E2AA9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886200"/>
                <a:ext cx="8915400" cy="2585323"/>
              </a:xfrm>
              <a:prstGeom prst="rect">
                <a:avLst/>
              </a:prstGeom>
              <a:blipFill>
                <a:blip r:embed="rId4"/>
                <a:stretch>
                  <a:fillRect l="-616" t="-1415" b="-259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75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1C5B9AD-6EDB-4554-A96F-DAE4470F9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The Production Planning Problem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736A7FE-8874-441F-A464-52FDF743D8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371600"/>
            <a:ext cx="82296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Two Products: P and Q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Three machines: A, B, and C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Objective: maximum profit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Constraints: machine available hours</a:t>
            </a:r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F5E9B779-BA17-479C-9FFF-AE034C76C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886201"/>
          <a:ext cx="7894638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70200" imgH="1117440" progId="Equation.3">
                  <p:embed/>
                </p:oleObj>
              </mc:Choice>
              <mc:Fallback>
                <p:oleObj name="Equation" r:id="rId2" imgW="3670200" imgH="1117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86201"/>
                        <a:ext cx="7894638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946EA48-79CE-4E97-96AB-8886CED7B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Another Related Problem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08D6B0C-282E-4D20-83BC-6B8814A5A9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00201"/>
            <a:ext cx="6477000" cy="45259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Suppose I want to buy all resource of the three machines, how much should I pay?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Variables:</a:t>
            </a:r>
          </a:p>
          <a:p>
            <a:pPr lvl="1"/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,</a:t>
            </a:r>
            <a:r>
              <a:rPr lang="en-US" altLang="en-US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C</a:t>
            </a:r>
            <a:r>
              <a:rPr lang="en-US" altLang="en-US" dirty="0">
                <a:latin typeface="Times New Roman" panose="02020603050405020304" pitchFamily="18" charset="0"/>
              </a:rPr>
              <a:t>: unit price for each hour of each machine A,B,C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Total money I should pay: </a:t>
            </a:r>
          </a:p>
          <a:p>
            <a:pPr lvl="2"/>
            <a:r>
              <a:rPr lang="en-US" altLang="en-US" i="1" dirty="0">
                <a:latin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=1800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</a:rPr>
              <a:t> +1440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+1440</a:t>
            </a:r>
            <a:r>
              <a:rPr lang="en-US" altLang="en-US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C  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What are the constraints?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11BBE6-4159-B0D9-57FD-FB38A913ED76}"/>
              </a:ext>
            </a:extLst>
          </p:cNvPr>
          <p:cNvSpPr txBox="1"/>
          <p:nvPr/>
        </p:nvSpPr>
        <p:spPr>
          <a:xfrm>
            <a:off x="5943600" y="3574436"/>
            <a:ext cx="6096000" cy="297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Constraint 1: 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+12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+15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≥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45   (unit profit of product P)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Reason: for each combination of 20 hours of machine A, 12 hours of machine B, and 15 hours of machine c, the value must be no less than 45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Constraint 2: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10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+28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+6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≥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60   (unit profit of product Q)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Non-negativity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DA33987-63E9-4F41-87BB-3C7DE2BA5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Definition of dual LP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E5EAFBD4-3BB2-4718-8AE4-4366899D8F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1" y="1524001"/>
          <a:ext cx="5465763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760" imgH="1104840" progId="Equation.3">
                  <p:embed/>
                </p:oleObj>
              </mc:Choice>
              <mc:Fallback>
                <p:oleObj name="Equation" r:id="rId2" imgW="2120760" imgH="1104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1524001"/>
                        <a:ext cx="5465763" cy="206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>
            <a:extLst>
              <a:ext uri="{FF2B5EF4-FFF2-40B4-BE49-F238E27FC236}">
                <a16:creationId xmlns:a16="http://schemas.microsoft.com/office/drawing/2014/main" id="{9ED1A6E9-F085-4AC8-837E-DA96AD110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143000"/>
            <a:ext cx="6400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For a linear programming program P: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B792C4D3-869B-4620-BD37-34BFCE719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1408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18BCA510-0E09-4B1E-B97D-B6508B567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657601"/>
            <a:ext cx="754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The following linear programming program D is called P’s Dual Problem, and P is called the Primal Problem</a:t>
            </a:r>
          </a:p>
        </p:txBody>
      </p:sp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DB34A202-1255-428B-B005-22B28CD568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21200"/>
          <a:ext cx="53340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0000" imgH="1168200" progId="Equation.3">
                  <p:embed/>
                </p:oleObj>
              </mc:Choice>
              <mc:Fallback>
                <p:oleObj name="Equation" r:id="rId4" imgW="2070000" imgH="1168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21200"/>
                        <a:ext cx="53340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Line 9">
            <a:extLst>
              <a:ext uri="{FF2B5EF4-FFF2-40B4-BE49-F238E27FC236}">
                <a16:creationId xmlns:a16="http://schemas.microsoft.com/office/drawing/2014/main" id="{99440D17-D10E-4DDC-9BD6-728242344D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3657600"/>
            <a:ext cx="868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50760E13-9FA6-4652-AC23-993420CF2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1828800"/>
          <a:ext cx="29400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30040" imgH="380880" progId="Equation.3">
                  <p:embed/>
                </p:oleObj>
              </mc:Choice>
              <mc:Fallback>
                <p:oleObj name="Equation" r:id="rId6" imgW="1130040" imgH="380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828800"/>
                        <a:ext cx="2940050" cy="990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>
            <a:extLst>
              <a:ext uri="{FF2B5EF4-FFF2-40B4-BE49-F238E27FC236}">
                <a16:creationId xmlns:a16="http://schemas.microsoft.com/office/drawing/2014/main" id="{A2BEBFF0-72EF-4819-83C7-E6707BD0FC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4724400"/>
          <a:ext cx="294005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30040" imgH="431640" progId="Equation.3">
                  <p:embed/>
                </p:oleObj>
              </mc:Choice>
              <mc:Fallback>
                <p:oleObj name="Equation" r:id="rId8" imgW="113004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724400"/>
                        <a:ext cx="2940050" cy="1125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461BD3F-375C-4BF9-9E65-9C2B0F994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Relationship of Primal and Dual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949BFAA-3301-4D14-93C0-8BD6F898E4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Definition of dual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Primal P: max  cx | Ax ≤ b, x ≥ 0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Dual of P, D: min </a:t>
            </a:r>
            <a:r>
              <a:rPr lang="en-US" altLang="en-US" dirty="0" err="1">
                <a:latin typeface="Times New Roman" panose="02020603050405020304" pitchFamily="18" charset="0"/>
              </a:rPr>
              <a:t>yb</a:t>
            </a:r>
            <a:r>
              <a:rPr lang="en-US" altLang="en-US" dirty="0">
                <a:latin typeface="Times New Roman" panose="02020603050405020304" pitchFamily="18" charset="0"/>
              </a:rPr>
              <a:t> | </a:t>
            </a:r>
            <a:r>
              <a:rPr lang="en-US" altLang="en-US" dirty="0" err="1">
                <a:latin typeface="Times New Roman" panose="02020603050405020304" pitchFamily="18" charset="0"/>
              </a:rPr>
              <a:t>yA</a:t>
            </a:r>
            <a:r>
              <a:rPr lang="en-US" altLang="en-US" dirty="0">
                <a:latin typeface="Times New Roman" panose="02020603050405020304" pitchFamily="18" charset="0"/>
              </a:rPr>
              <a:t> ≥ c, y ≥ 0 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What is the dual of D?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Not defined yet 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D is equivalent to D1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D1: max y(-b) | y(-A) ≤ -c, y ≥ 0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Dual of D1 is defined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min x(-c) | -Ax ≥ –b, x ≥ 0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This is 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5B43-91F5-4B43-8998-FAAFE965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BFS and Simplex Method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9E5836E-1421-4CF4-B2C8-FBEDB1062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0689" y="1952626"/>
          <a:ext cx="197167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596880" progId="Equation.3">
                  <p:embed/>
                </p:oleObj>
              </mc:Choice>
              <mc:Fallback>
                <p:oleObj name="Equation" r:id="rId2" imgW="711000" imgH="596880" progId="Equation.3">
                  <p:embed/>
                  <p:pic>
                    <p:nvPicPr>
                      <p:cNvPr id="113668" name="Object 4">
                        <a:extLst>
                          <a:ext uri="{FF2B5EF4-FFF2-40B4-BE49-F238E27FC236}">
                            <a16:creationId xmlns:a16="http://schemas.microsoft.com/office/drawing/2014/main" id="{B44DAF77-E51F-4856-8C53-F314E3E233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1952626"/>
                        <a:ext cx="1971675" cy="1655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68B53DB4-A737-4A83-91D2-1D8AFF4551CB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963016"/>
            <a:ext cx="6248400" cy="39829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A feasible solution </a:t>
            </a:r>
            <a:r>
              <a:rPr lang="en-US" altLang="en-US" b="1" dirty="0">
                <a:latin typeface="Times New Roman" panose="02020603050405020304" pitchFamily="18" charset="0"/>
              </a:rPr>
              <a:t>x </a:t>
            </a:r>
            <a:r>
              <a:rPr lang="en-US" altLang="en-US" dirty="0">
                <a:latin typeface="Times New Roman" panose="02020603050405020304" pitchFamily="18" charset="0"/>
              </a:rPr>
              <a:t>is a BFS if </a:t>
            </a: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          x</a:t>
            </a:r>
            <a:r>
              <a:rPr lang="en-US" altLang="en-US" dirty="0">
                <a:latin typeface="Times New Roman" panose="02020603050405020304" pitchFamily="18" charset="0"/>
              </a:rPr>
              <a:t>=(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, 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), 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b, 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b="1" dirty="0">
                <a:latin typeface="Times New Roman" panose="02020603050405020304" pitchFamily="18" charset="0"/>
              </a:rPr>
              <a:t>0,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where </a:t>
            </a:r>
            <a:r>
              <a:rPr lang="en-US" altLang="en-US" b="1" dirty="0"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</a:rPr>
              <a:t>=(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,</a:t>
            </a:r>
            <a:r>
              <a:rPr lang="en-US" altLang="en-US" b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en-US" sz="2600" b="1" dirty="0">
                <a:latin typeface="Times New Roman" panose="02020603050405020304" pitchFamily="18" charset="0"/>
              </a:rPr>
              <a:t>B</a:t>
            </a:r>
            <a:r>
              <a:rPr lang="en-US" altLang="en-US" sz="2600" dirty="0">
                <a:latin typeface="Times New Roman" panose="02020603050405020304" pitchFamily="18" charset="0"/>
              </a:rPr>
              <a:t>: columns of A corresponding to </a:t>
            </a:r>
            <a:r>
              <a:rPr lang="en-US" altLang="en-US" sz="26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600" b="1" baseline="-25000" dirty="0" err="1">
                <a:latin typeface="Times New Roman" panose="02020603050405020304" pitchFamily="18" charset="0"/>
              </a:rPr>
              <a:t>B</a:t>
            </a:r>
            <a:endParaRPr lang="en-US" altLang="en-US" sz="2600" b="1" baseline="-250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600" b="1" dirty="0">
                <a:latin typeface="Times New Roman" panose="02020603050405020304" pitchFamily="18" charset="0"/>
              </a:rPr>
              <a:t>N</a:t>
            </a:r>
            <a:r>
              <a:rPr lang="en-US" altLang="en-US" sz="2600" dirty="0">
                <a:latin typeface="Times New Roman" panose="02020603050405020304" pitchFamily="18" charset="0"/>
              </a:rPr>
              <a:t>: columns of A corresponding to </a:t>
            </a:r>
            <a:r>
              <a:rPr lang="en-US" altLang="en-US" sz="26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600" b="1" baseline="-25000" dirty="0" err="1">
                <a:latin typeface="Times New Roman" panose="02020603050405020304" pitchFamily="18" charset="0"/>
              </a:rPr>
              <a:t>N</a:t>
            </a:r>
            <a:endParaRPr lang="en-US" altLang="en-US" sz="2600" b="1" baseline="-250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600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Ax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b="1" dirty="0" err="1">
                <a:latin typeface="Times New Roman" panose="02020603050405020304" pitchFamily="18" charset="0"/>
              </a:rPr>
              <a:t>Bx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dirty="0" err="1">
                <a:latin typeface="Times New Roman" panose="02020603050405020304" pitchFamily="18" charset="0"/>
              </a:rPr>
              <a:t>+</a:t>
            </a:r>
            <a:r>
              <a:rPr lang="en-US" altLang="en-US" b="1" dirty="0" err="1">
                <a:latin typeface="Times New Roman" panose="02020603050405020304" pitchFamily="18" charset="0"/>
              </a:rPr>
              <a:t>Nx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</a:rPr>
              <a:t>Bx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</a:rPr>
              <a:t>= b</a:t>
            </a: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                 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Given any feasible solution, we can find a BFS, and an optimal BFS (if existing)</a:t>
            </a:r>
          </a:p>
        </p:txBody>
      </p:sp>
    </p:spTree>
    <p:extLst>
      <p:ext uri="{BB962C8B-B14F-4D97-AF65-F5344CB8AC3E}">
        <p14:creationId xmlns:p14="http://schemas.microsoft.com/office/powerpoint/2010/main" val="38982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476D0B9-1B37-4801-BED4-4AB3F6E2B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Primal and Dual in Standard Form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CF25910-B671-4EF8-8BEE-490891CA87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3581400"/>
            <a:ext cx="1219200" cy="53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Dual</a:t>
            </a:r>
          </a:p>
        </p:txBody>
      </p:sp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C54043C7-884F-421B-A8FD-A73C0EA932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752600"/>
          <a:ext cx="2971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380880" progId="Equation.3">
                  <p:embed/>
                </p:oleObj>
              </mc:Choice>
              <mc:Fallback>
                <p:oleObj name="Equation" r:id="rId2" imgW="114300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2971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Text Box 5">
            <a:extLst>
              <a:ext uri="{FF2B5EF4-FFF2-40B4-BE49-F238E27FC236}">
                <a16:creationId xmlns:a16="http://schemas.microsoft.com/office/drawing/2014/main" id="{3D271CD2-A544-4EDD-AE8A-37D70FE4A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981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ym typeface="Wingdings" panose="05000000000000000000" pitchFamily="2" charset="2"/>
              </a:rPr>
              <a:t></a:t>
            </a:r>
            <a:endParaRPr lang="en-US" altLang="en-US"/>
          </a:p>
        </p:txBody>
      </p:sp>
      <p:graphicFrame>
        <p:nvGraphicFramePr>
          <p:cNvPr id="63494" name="Object 6">
            <a:extLst>
              <a:ext uri="{FF2B5EF4-FFF2-40B4-BE49-F238E27FC236}">
                <a16:creationId xmlns:a16="http://schemas.microsoft.com/office/drawing/2014/main" id="{455F6AAD-6AB0-4EDF-AB43-9EDC029D48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5200" y="1752600"/>
          <a:ext cx="4622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7680" imgH="380880" progId="Equation.3">
                  <p:embed/>
                </p:oleObj>
              </mc:Choice>
              <mc:Fallback>
                <p:oleObj name="Equation" r:id="rId4" imgW="1777680" imgH="380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1752600"/>
                        <a:ext cx="4622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>
            <a:extLst>
              <a:ext uri="{FF2B5EF4-FFF2-40B4-BE49-F238E27FC236}">
                <a16:creationId xmlns:a16="http://schemas.microsoft.com/office/drawing/2014/main" id="{31BD212F-DE47-4A7A-8A53-D918FC4A8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1075" y="3352801"/>
          <a:ext cx="52832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1840" imgH="457200" progId="Equation.3">
                  <p:embed/>
                </p:oleObj>
              </mc:Choice>
              <mc:Fallback>
                <p:oleObj name="Equation" r:id="rId6" imgW="20318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3352801"/>
                        <a:ext cx="528320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8">
            <a:extLst>
              <a:ext uri="{FF2B5EF4-FFF2-40B4-BE49-F238E27FC236}">
                <a16:creationId xmlns:a16="http://schemas.microsoft.com/office/drawing/2014/main" id="{6653E96E-D3AF-4F28-B5A7-8782DF927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00600"/>
            <a:ext cx="419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Define </a:t>
            </a:r>
            <a:r>
              <a:rPr lang="el-GR" altLang="en-US" sz="2400" b="1">
                <a:cs typeface="Times New Roman" panose="02020603050405020304" pitchFamily="18" charset="0"/>
              </a:rPr>
              <a:t>π</a:t>
            </a:r>
            <a:r>
              <a:rPr lang="en-US" altLang="en-US" sz="2400" b="1"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Times New Roman" panose="02020603050405020304" pitchFamily="18" charset="0"/>
              </a:rPr>
              <a:t>= </a:t>
            </a:r>
            <a:r>
              <a:rPr lang="el-GR" altLang="en-US" sz="2400" b="1">
                <a:cs typeface="Times New Roman" panose="02020603050405020304" pitchFamily="18" charset="0"/>
              </a:rPr>
              <a:t>γ</a:t>
            </a:r>
            <a:r>
              <a:rPr lang="en-US" altLang="en-US" sz="2400" baseline="-25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−</a:t>
            </a:r>
            <a:r>
              <a:rPr lang="el-GR" altLang="en-US" sz="2400">
                <a:cs typeface="Times New Roman" panose="02020603050405020304" pitchFamily="18" charset="0"/>
              </a:rPr>
              <a:t> </a:t>
            </a:r>
            <a:r>
              <a:rPr lang="el-GR" altLang="en-US" sz="2400" b="1"/>
              <a:t>γ</a:t>
            </a:r>
            <a:r>
              <a:rPr lang="en-US" altLang="en-US" sz="2400" baseline="-25000"/>
              <a:t>2</a:t>
            </a:r>
            <a:r>
              <a:rPr lang="en-US" altLang="en-US" sz="2400"/>
              <a:t>, we have</a:t>
            </a:r>
            <a:endParaRPr lang="el-GR" altLang="en-US" sz="2400" baseline="-25000"/>
          </a:p>
        </p:txBody>
      </p:sp>
      <p:graphicFrame>
        <p:nvGraphicFramePr>
          <p:cNvPr id="63497" name="Object 9">
            <a:extLst>
              <a:ext uri="{FF2B5EF4-FFF2-40B4-BE49-F238E27FC236}">
                <a16:creationId xmlns:a16="http://schemas.microsoft.com/office/drawing/2014/main" id="{DA7B134E-F068-40B0-97A6-23BF3769BE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1401" y="5365751"/>
          <a:ext cx="237807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406080" progId="Equation.3">
                  <p:embed/>
                </p:oleObj>
              </mc:Choice>
              <mc:Fallback>
                <p:oleObj name="Equation" r:id="rId8" imgW="91440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1" y="5365751"/>
                        <a:ext cx="237807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Line 10">
            <a:extLst>
              <a:ext uri="{FF2B5EF4-FFF2-40B4-BE49-F238E27FC236}">
                <a16:creationId xmlns:a16="http://schemas.microsoft.com/office/drawing/2014/main" id="{59BA28E9-B6EC-46CF-8360-EF7D55974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124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H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515A2A2-FB6D-4B37-8A08-E4C3DB151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Getting the Dual for a General LP</a:t>
            </a:r>
          </a:p>
        </p:txBody>
      </p:sp>
      <p:graphicFrame>
        <p:nvGraphicFramePr>
          <p:cNvPr id="12354" name="Group 66">
            <a:extLst>
              <a:ext uri="{FF2B5EF4-FFF2-40B4-BE49-F238E27FC236}">
                <a16:creationId xmlns:a16="http://schemas.microsoft.com/office/drawing/2014/main" id="{F6BB9DD4-4EEC-434E-BC6B-C98912DE8923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727201"/>
          <a:ext cx="7696200" cy="4064001"/>
        </p:xfrm>
        <a:graphic>
          <a:graphicData uri="http://schemas.openxmlformats.org/drawingml/2006/table">
            <a:tbl>
              <a:tblPr/>
              <a:tblGrid>
                <a:gridCol w="3848100">
                  <a:extLst>
                    <a:ext uri="{9D8B030D-6E8A-4147-A177-3AD203B41FA5}">
                      <a16:colId xmlns:a16="http://schemas.microsoft.com/office/drawing/2014/main" val="1239294075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3493875946"/>
                    </a:ext>
                  </a:extLst>
                </a:gridCol>
              </a:tblGrid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Primal model (MAX)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Dual model (MIN)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805483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Constraint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Variable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506990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Constraint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Variable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unrestricted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832721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Constraint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Variable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≤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653574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Variable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Constraint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78787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Variable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unrestricted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Constraint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604416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Variable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≤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Constraint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3521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DF36790-AED3-4309-9266-BBA9CC7D1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graphicFrame>
        <p:nvGraphicFramePr>
          <p:cNvPr id="14650" name="Group 314">
            <a:extLst>
              <a:ext uri="{FF2B5EF4-FFF2-40B4-BE49-F238E27FC236}">
                <a16:creationId xmlns:a16="http://schemas.microsoft.com/office/drawing/2014/main" id="{7450D0CB-C8B5-43A1-93E3-0CF75F46896A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371600"/>
          <a:ext cx="5105400" cy="2286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72928852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7314805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82278821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598332437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Maximize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6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79089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Subject to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+3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-2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636572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-2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+9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708215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+3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+8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≤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096524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≥0,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≤0,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unrestricted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65649"/>
                  </a:ext>
                </a:extLst>
              </a:tr>
            </a:tbl>
          </a:graphicData>
        </a:graphic>
      </p:graphicFrame>
      <p:sp>
        <p:nvSpPr>
          <p:cNvPr id="14651" name="Text Box 315">
            <a:extLst>
              <a:ext uri="{FF2B5EF4-FFF2-40B4-BE49-F238E27FC236}">
                <a16:creationId xmlns:a16="http://schemas.microsoft.com/office/drawing/2014/main" id="{2854A5A4-7928-4019-A558-CD511C29F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371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Primal:</a:t>
            </a:r>
          </a:p>
        </p:txBody>
      </p:sp>
      <p:sp>
        <p:nvSpPr>
          <p:cNvPr id="14652" name="Text Box 316">
            <a:extLst>
              <a:ext uri="{FF2B5EF4-FFF2-40B4-BE49-F238E27FC236}">
                <a16:creationId xmlns:a16="http://schemas.microsoft.com/office/drawing/2014/main" id="{4C606203-7437-4B06-B8C8-A2C6B53F9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38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Dual:</a:t>
            </a:r>
          </a:p>
        </p:txBody>
      </p:sp>
      <p:graphicFrame>
        <p:nvGraphicFramePr>
          <p:cNvPr id="14708" name="Group 372">
            <a:extLst>
              <a:ext uri="{FF2B5EF4-FFF2-40B4-BE49-F238E27FC236}">
                <a16:creationId xmlns:a16="http://schemas.microsoft.com/office/drawing/2014/main" id="{5C2452A8-16F5-453E-9178-E885044E6B70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3970338"/>
          <a:ext cx="5277168" cy="1828800"/>
        </p:xfrm>
        <a:graphic>
          <a:graphicData uri="http://schemas.openxmlformats.org/drawingml/2006/table">
            <a:tbl>
              <a:tblPr/>
              <a:tblGrid>
                <a:gridCol w="1412875">
                  <a:extLst>
                    <a:ext uri="{9D8B030D-6E8A-4147-A177-3AD203B41FA5}">
                      <a16:colId xmlns:a16="http://schemas.microsoft.com/office/drawing/2014/main" val="2411651260"/>
                    </a:ext>
                  </a:extLst>
                </a:gridCol>
                <a:gridCol w="1931988">
                  <a:extLst>
                    <a:ext uri="{9D8B030D-6E8A-4147-A177-3AD203B41FA5}">
                      <a16:colId xmlns:a16="http://schemas.microsoft.com/office/drawing/2014/main" val="2484761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2958107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1824286944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Minimize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+9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+5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47966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Subject to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+6y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+2y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746094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3y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-2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+3y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680120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-2y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+9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+8y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320670"/>
                  </a:ext>
                </a:extLst>
              </a:tr>
            </a:tbl>
          </a:graphicData>
        </a:graphic>
      </p:graphicFrame>
      <p:sp>
        <p:nvSpPr>
          <p:cNvPr id="14709" name="Text Box 373">
            <a:extLst>
              <a:ext uri="{FF2B5EF4-FFF2-40B4-BE49-F238E27FC236}">
                <a16:creationId xmlns:a16="http://schemas.microsoft.com/office/drawing/2014/main" id="{D4BD2B7B-436A-488B-92C3-41B6F8830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572001"/>
            <a:ext cx="22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711" name="Text Box 375">
            <a:extLst>
              <a:ext uri="{FF2B5EF4-FFF2-40B4-BE49-F238E27FC236}">
                <a16:creationId xmlns:a16="http://schemas.microsoft.com/office/drawing/2014/main" id="{9CA49DD8-88F1-454F-9FF7-65408ACD9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43865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cs typeface="Arial" panose="020B0604020202020204" pitchFamily="34" charset="0"/>
              </a:rPr>
              <a:t>≥</a:t>
            </a:r>
          </a:p>
        </p:txBody>
      </p:sp>
      <p:sp>
        <p:nvSpPr>
          <p:cNvPr id="14712" name="Text Box 376">
            <a:extLst>
              <a:ext uri="{FF2B5EF4-FFF2-40B4-BE49-F238E27FC236}">
                <a16:creationId xmlns:a16="http://schemas.microsoft.com/office/drawing/2014/main" id="{40BCBC72-0BAA-4B81-A54F-213D4EDF5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8910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cs typeface="Arial" panose="020B0604020202020204" pitchFamily="34" charset="0"/>
              </a:rPr>
              <a:t>≤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14713" name="Text Box 377">
            <a:extLst>
              <a:ext uri="{FF2B5EF4-FFF2-40B4-BE49-F238E27FC236}">
                <a16:creationId xmlns:a16="http://schemas.microsoft.com/office/drawing/2014/main" id="{72BD684E-15CC-43BB-9540-795B4BECC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334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cs typeface="Arial" panose="020B0604020202020204" pitchFamily="34" charset="0"/>
              </a:rPr>
              <a:t>=</a:t>
            </a:r>
          </a:p>
        </p:txBody>
      </p:sp>
      <p:sp>
        <p:nvSpPr>
          <p:cNvPr id="14714" name="Text Box 378">
            <a:extLst>
              <a:ext uri="{FF2B5EF4-FFF2-40B4-BE49-F238E27FC236}">
                <a16:creationId xmlns:a16="http://schemas.microsoft.com/office/drawing/2014/main" id="{62D39181-89E2-4493-8876-1CA808145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943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</a:t>
            </a:r>
            <a:r>
              <a:rPr lang="en-US" altLang="en-US" baseline="-25000"/>
              <a:t>1</a:t>
            </a:r>
            <a:r>
              <a:rPr lang="en-US" altLang="en-US" i="1" baseline="-25000"/>
              <a:t> </a:t>
            </a:r>
            <a:r>
              <a:rPr lang="en-US" altLang="en-US"/>
              <a:t>unrestricted, </a:t>
            </a:r>
          </a:p>
        </p:txBody>
      </p:sp>
      <p:sp>
        <p:nvSpPr>
          <p:cNvPr id="14715" name="Text Box 379">
            <a:extLst>
              <a:ext uri="{FF2B5EF4-FFF2-40B4-BE49-F238E27FC236}">
                <a16:creationId xmlns:a16="http://schemas.microsoft.com/office/drawing/2014/main" id="{CF9EC3D3-851A-4310-974C-D88E2007B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164" y="5915025"/>
            <a:ext cx="909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</a:t>
            </a:r>
            <a:r>
              <a:rPr lang="en-US" altLang="en-US" baseline="-25000"/>
              <a:t>2</a:t>
            </a:r>
            <a:r>
              <a:rPr lang="en-US" altLang="en-US">
                <a:cs typeface="Times New Roman" panose="02020603050405020304" pitchFamily="18" charset="0"/>
              </a:rPr>
              <a:t>≤0,</a:t>
            </a:r>
          </a:p>
        </p:txBody>
      </p:sp>
      <p:sp>
        <p:nvSpPr>
          <p:cNvPr id="14716" name="Text Box 380">
            <a:extLst>
              <a:ext uri="{FF2B5EF4-FFF2-40B4-BE49-F238E27FC236}">
                <a16:creationId xmlns:a16="http://schemas.microsoft.com/office/drawing/2014/main" id="{84CF5BDB-0162-48B9-9728-FF3A02F7F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364" y="5895975"/>
            <a:ext cx="909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</a:t>
            </a:r>
            <a:r>
              <a:rPr lang="en-US" altLang="en-US" baseline="-25000"/>
              <a:t>3</a:t>
            </a:r>
            <a:r>
              <a:rPr lang="en-US" altLang="en-US">
                <a:cs typeface="Times New Roman" panose="02020603050405020304" pitchFamily="18" charset="0"/>
              </a:rPr>
              <a:t>≥0,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1" grpId="0"/>
      <p:bldP spid="14712" grpId="0"/>
      <p:bldP spid="14713" grpId="0"/>
      <p:bldP spid="14714" grpId="0"/>
      <p:bldP spid="14715" grpId="0"/>
      <p:bldP spid="147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8DD2424-E801-46F8-94B7-7BC3329DB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020762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Weak Duality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66BF768-46B1-40B2-832C-9811447F95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2296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Theorem. In a primal-dual pair of LPs, 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let x be a feasible solution to the Primal, and Z(x) be the objective function value,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let y be a feasible solution to the Dual, and W(y) be the objective function value, then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Z(x) </a:t>
            </a:r>
            <a:r>
              <a:rPr lang="en-US" altLang="en-US" sz="2000">
                <a:latin typeface="Times New Roman" panose="02020603050405020304" pitchFamily="18" charset="0"/>
                <a:cs typeface="Arial" panose="020B0604020202020204" pitchFamily="34" charset="0"/>
              </a:rPr>
              <a:t>≤ W(y)</a:t>
            </a:r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C80937AD-C143-463F-A7D6-278452690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616326"/>
          <a:ext cx="3987800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000" imgH="1117440" progId="Equation.3">
                  <p:embed/>
                </p:oleObj>
              </mc:Choice>
              <mc:Fallback>
                <p:oleObj name="Equation" r:id="rId2" imgW="1854000" imgH="1117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616326"/>
                        <a:ext cx="3987800" cy="2022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EFD38F6B-1207-481E-B324-2D03BAFC4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3581400"/>
          <a:ext cx="4267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06560" imgH="914400" progId="Equation.3">
                  <p:embed/>
                </p:oleObj>
              </mc:Choice>
              <mc:Fallback>
                <p:oleObj name="Equation" r:id="rId4" imgW="280656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81400"/>
                        <a:ext cx="4267200" cy="1600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>
            <a:extLst>
              <a:ext uri="{FF2B5EF4-FFF2-40B4-BE49-F238E27FC236}">
                <a16:creationId xmlns:a16="http://schemas.microsoft.com/office/drawing/2014/main" id="{2B6A7B8F-3F84-439F-9528-A3AD35709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0198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1"/>
              <a:t>P</a:t>
            </a:r>
            <a:r>
              <a:rPr lang="en-US" altLang="en-US"/>
              <a:t>=10,</a:t>
            </a:r>
            <a:r>
              <a:rPr lang="en-US" altLang="en-US" i="1"/>
              <a:t>Q</a:t>
            </a:r>
            <a:r>
              <a:rPr lang="en-US" altLang="en-US"/>
              <a:t>=10, </a:t>
            </a:r>
            <a:r>
              <a:rPr lang="en-US" altLang="en-US" i="1"/>
              <a:t>Z</a:t>
            </a:r>
            <a:r>
              <a:rPr lang="en-US" altLang="en-US"/>
              <a:t>=1050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BBC7FA11-F015-447F-85B1-877F9DB93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0198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1"/>
              <a:t>X</a:t>
            </a:r>
            <a:r>
              <a:rPr lang="en-US" altLang="en-US" i="1" baseline="-25000"/>
              <a:t>A</a:t>
            </a:r>
            <a:r>
              <a:rPr lang="en-US" altLang="en-US"/>
              <a:t>=6, </a:t>
            </a:r>
            <a:r>
              <a:rPr lang="en-US" altLang="en-US" i="1"/>
              <a:t>X</a:t>
            </a:r>
            <a:r>
              <a:rPr lang="en-US" altLang="en-US" i="1" baseline="-25000"/>
              <a:t>B</a:t>
            </a:r>
            <a:r>
              <a:rPr lang="en-US" altLang="en-US"/>
              <a:t>=0, </a:t>
            </a:r>
            <a:r>
              <a:rPr lang="en-US" altLang="en-US" i="1"/>
              <a:t>X</a:t>
            </a:r>
            <a:r>
              <a:rPr lang="en-US" altLang="en-US" i="1" baseline="-25000"/>
              <a:t>C</a:t>
            </a:r>
            <a:r>
              <a:rPr lang="en-US" altLang="en-US"/>
              <a:t>=0, </a:t>
            </a:r>
            <a:r>
              <a:rPr lang="en-US" altLang="en-US" i="1"/>
              <a:t>w</a:t>
            </a:r>
            <a:r>
              <a:rPr lang="en-US" altLang="en-US"/>
              <a:t>=10800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16390" grpId="0"/>
      <p:bldP spid="163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>
            <a:extLst>
              <a:ext uri="{FF2B5EF4-FFF2-40B4-BE49-F238E27FC236}">
                <a16:creationId xmlns:a16="http://schemas.microsoft.com/office/drawing/2014/main" id="{5FAAD166-4CBE-4B64-B827-69E98870A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Why Weak Duality?</a:t>
            </a:r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813F0662-4027-4CF1-A7D8-0646A48BD1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3505201"/>
            <a:ext cx="8229600" cy="2620963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For any </a:t>
            </a:r>
            <a:r>
              <a:rPr lang="en-US" altLang="en-US" b="1">
                <a:latin typeface="Times New Roman" panose="02020603050405020304" pitchFamily="18" charset="0"/>
              </a:rPr>
              <a:t>x </a:t>
            </a:r>
            <a:r>
              <a:rPr lang="en-US" altLang="en-US">
                <a:latin typeface="Times New Roman" panose="02020603050405020304" pitchFamily="18" charset="0"/>
              </a:rPr>
              <a:t>feasible to Primal, </a:t>
            </a:r>
            <a:r>
              <a:rPr lang="en-US" altLang="en-US" b="1">
                <a:latin typeface="Times New Roman" panose="02020603050405020304" pitchFamily="18" charset="0"/>
              </a:rPr>
              <a:t>Ax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any </a:t>
            </a:r>
            <a:r>
              <a:rPr lang="el-G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feasible to dual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>
                <a:latin typeface="Times New Roman" panose="02020603050405020304" pitchFamily="18" charset="0"/>
              </a:rPr>
              <a:t>A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≥c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non-negativity, </a:t>
            </a:r>
            <a:r>
              <a:rPr lang="el-G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>
                <a:latin typeface="Times New Roman" panose="02020603050405020304" pitchFamily="18" charset="0"/>
              </a:rPr>
              <a:t>Ax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l-G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lang="el-G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>
                <a:latin typeface="Times New Roman" panose="02020603050405020304" pitchFamily="18" charset="0"/>
              </a:rPr>
              <a:t>Ax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≥cx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l-G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>
                <a:latin typeface="Times New Roman" panose="02020603050405020304" pitchFamily="18" charset="0"/>
              </a:rPr>
              <a:t>Ax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l-G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65541" name="Object 5">
            <a:extLst>
              <a:ext uri="{FF2B5EF4-FFF2-40B4-BE49-F238E27FC236}">
                <a16:creationId xmlns:a16="http://schemas.microsoft.com/office/drawing/2014/main" id="{46F1D19E-F064-4BA8-A240-698A819702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828800"/>
          <a:ext cx="29400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380880" progId="Equation.3">
                  <p:embed/>
                </p:oleObj>
              </mc:Choice>
              <mc:Fallback>
                <p:oleObj name="Equation" r:id="rId2" imgW="1130040" imgH="380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28800"/>
                        <a:ext cx="2940050" cy="990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>
            <a:extLst>
              <a:ext uri="{FF2B5EF4-FFF2-40B4-BE49-F238E27FC236}">
                <a16:creationId xmlns:a16="http://schemas.microsoft.com/office/drawing/2014/main" id="{EDF32121-153B-4876-B398-EC9006326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828800"/>
          <a:ext cx="294005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0040" imgH="431640" progId="Equation.3">
                  <p:embed/>
                </p:oleObj>
              </mc:Choice>
              <mc:Fallback>
                <p:oleObj name="Equation" r:id="rId4" imgW="11300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828800"/>
                        <a:ext cx="2940050" cy="1125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B5EA147-6706-4354-8282-BB67D7F14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  <a:t>Corollaries</a:t>
            </a:r>
            <a:r>
              <a:rPr lang="en-US" altLang="en-US">
                <a:latin typeface="Times New Roman" panose="02020603050405020304" pitchFamily="18" charset="0"/>
              </a:rPr>
              <a:t> from Weak Duality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9589503-7313-4EF5-9E5A-97CAFDED14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  <a:t>Z(x</a:t>
            </a:r>
            <a:r>
              <a:rPr lang="en-US" altLang="en-US" baseline="-25000">
                <a:latin typeface="Times New Roman" panose="02020603050405020304" pitchFamily="18" charset="0"/>
                <a:cs typeface="Arial" panose="020B0604020202020204" pitchFamily="34" charset="0"/>
              </a:rPr>
              <a:t>optimal</a:t>
            </a:r>
            <a:r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  <a:t>≤ W(y</a:t>
            </a:r>
            <a:r>
              <a:rPr lang="en-US" altLang="en-US" baseline="-25000">
                <a:latin typeface="Times New Roman" panose="02020603050405020304" pitchFamily="18" charset="0"/>
                <a:cs typeface="Arial" panose="020B0604020202020204" pitchFamily="34" charset="0"/>
              </a:rPr>
              <a:t>optimal</a:t>
            </a:r>
            <a:r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r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  <a:t>If Primal is unbounded, Dual is infeasible</a:t>
            </a:r>
          </a:p>
          <a:p>
            <a:r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  <a:t>If Dual is unbounded, Primal is infeasible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  <a:t>However, it is possible that both primal and dual are infeasible</a:t>
            </a:r>
          </a:p>
          <a:p>
            <a:r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  <a:t>If we have a solution X to Primal, Y to Dual, and Z(X)=W(Y), then it implies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  <a:t>X and Y are optimal solutions to their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9E7B35A-1B04-4FEA-AED5-02F202B0E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Strong Duality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7A304AA-D10B-4F5B-90E4-D364B525AB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en-US">
                <a:latin typeface="Times New Roman" panose="02020603050405020304" pitchFamily="18" charset="0"/>
              </a:rPr>
              <a:t>Theorem. In a primal-dual pair of LPs, if either of the Primal or the Dual has an optimal feasible </a:t>
            </a:r>
            <a:r>
              <a:rPr lang="en-US" altLang="en-US" b="1">
                <a:solidFill>
                  <a:srgbClr val="FF0066"/>
                </a:solidFill>
                <a:latin typeface="Times New Roman" panose="02020603050405020304" pitchFamily="18" charset="0"/>
              </a:rPr>
              <a:t>bounded </a:t>
            </a:r>
            <a:r>
              <a:rPr lang="en-US" altLang="en-US">
                <a:latin typeface="Times New Roman" panose="02020603050405020304" pitchFamily="18" charset="0"/>
              </a:rPr>
              <a:t>solution, then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>
                <a:latin typeface="Times New Roman" panose="02020603050405020304" pitchFamily="18" charset="0"/>
              </a:rPr>
              <a:t>the other problem also has an optimal feasible </a:t>
            </a:r>
            <a:r>
              <a:rPr lang="en-US" altLang="en-US" b="1">
                <a:solidFill>
                  <a:srgbClr val="FF0066"/>
                </a:solidFill>
                <a:latin typeface="Times New Roman" panose="02020603050405020304" pitchFamily="18" charset="0"/>
              </a:rPr>
              <a:t>bounded</a:t>
            </a:r>
            <a:r>
              <a:rPr lang="en-US" altLang="en-US">
                <a:latin typeface="Times New Roman" panose="02020603050405020304" pitchFamily="18" charset="0"/>
              </a:rPr>
              <a:t> solution, and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  <a:t>The two optimal objective values are equal</a:t>
            </a:r>
          </a:p>
          <a:p>
            <a:pPr marL="609600" indent="-609600">
              <a:buNone/>
            </a:pPr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0064AB3-1FEE-46DA-82E1-F4CEA012A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Why Strong Duality?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10B1018-0EE1-4DE2-85FC-73A69AF548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667000"/>
            <a:ext cx="82296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For primal, suppose </a:t>
            </a:r>
            <a:r>
              <a:rPr lang="en-US" altLang="en-US" sz="2800" b="1" dirty="0">
                <a:latin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</a:rPr>
              <a:t>*=(</a:t>
            </a:r>
            <a:r>
              <a:rPr lang="en-US" altLang="en-US" sz="28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800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sz="2800" dirty="0" err="1">
                <a:latin typeface="Times New Roman" panose="02020603050405020304" pitchFamily="18" charset="0"/>
              </a:rPr>
              <a:t>,</a:t>
            </a:r>
            <a:r>
              <a:rPr lang="en-US" altLang="en-US" sz="28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800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</a:rPr>
              <a:t>) is an optimal solution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Reduced cost for non-basic variables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≥0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have</a:t>
            </a:r>
          </a:p>
          <a:p>
            <a:pPr lvl="1">
              <a:lnSpc>
                <a:spcPct val="90000"/>
              </a:lnSpc>
            </a:pP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 N)=(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(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)=c</a:t>
            </a:r>
          </a:p>
          <a:p>
            <a:pPr lvl="1">
              <a:lnSpc>
                <a:spcPct val="90000"/>
              </a:lnSpc>
            </a:pP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feasible to the dual</a:t>
            </a:r>
          </a:p>
          <a:p>
            <a:pPr lvl="1">
              <a:lnSpc>
                <a:spcPct val="90000"/>
              </a:lnSpc>
            </a:pP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</a:t>
            </a:r>
            <a:r>
              <a:rPr lang="en-US" altLang="en-US" sz="2400" b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</a:rPr>
              <a:t>*</a:t>
            </a:r>
          </a:p>
          <a:p>
            <a:pPr lvl="1">
              <a:lnSpc>
                <a:spcPct val="90000"/>
              </a:lnSpc>
            </a:pP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optimal to the dual</a:t>
            </a:r>
            <a:endParaRPr lang="el-G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9636" name="Object 4">
            <a:extLst>
              <a:ext uri="{FF2B5EF4-FFF2-40B4-BE49-F238E27FC236}">
                <a16:creationId xmlns:a16="http://schemas.microsoft.com/office/drawing/2014/main" id="{CFF8F327-F728-402A-B79A-9D625C287A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447800"/>
          <a:ext cx="2971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0" imgH="380880" progId="Equation.3">
                  <p:embed/>
                </p:oleObj>
              </mc:Choice>
              <mc:Fallback>
                <p:oleObj name="Equation" r:id="rId3" imgW="114300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47800"/>
                        <a:ext cx="2971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>
            <a:extLst>
              <a:ext uri="{FF2B5EF4-FFF2-40B4-BE49-F238E27FC236}">
                <a16:creationId xmlns:a16="http://schemas.microsoft.com/office/drawing/2014/main" id="{098A77D9-BFBC-4846-9278-6AD7666976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1" y="1371601"/>
          <a:ext cx="237807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406080" progId="Equation.3">
                  <p:embed/>
                </p:oleObj>
              </mc:Choice>
              <mc:Fallback>
                <p:oleObj name="Equation" r:id="rId5" imgW="91440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1371601"/>
                        <a:ext cx="237807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4157422-F86F-4650-8B9E-20A3F62C6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1774" y="118079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Complementary Slackness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6C6ABA16-87D5-4A4F-ABFC-9C5C081A3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733801"/>
            <a:ext cx="381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B6EC5CB7-3B40-4CEC-B90A-1797D71AC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74" y="2514600"/>
            <a:ext cx="1088922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any feasible solution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primal and 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dual, they both are optimal solutions if and only if for any </a:t>
            </a:r>
            <a:r>
              <a:rPr lang="en-HK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&gt;0 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(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n-HK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(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n-HK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c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HK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Proof: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and 2) are true, we have (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n-HK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for all </a:t>
            </a:r>
            <a:r>
              <a:rPr lang="en-HK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Then (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– c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 </a:t>
            </a:r>
          </a:p>
          <a:p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means 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=cx,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b=cx (why?).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strong duality, both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optimal. </a:t>
            </a:r>
          </a:p>
          <a:p>
            <a:endParaRPr lang="en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optimal, we have 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b=cx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 c)x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which implies 1) and 2).  (why?)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FE431071-F18B-B5D0-C11F-5E473D7DF4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638638"/>
              </p:ext>
            </p:extLst>
          </p:nvPr>
        </p:nvGraphicFramePr>
        <p:xfrm>
          <a:off x="2209800" y="1351455"/>
          <a:ext cx="2971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380880" progId="Equation.3">
                  <p:embed/>
                </p:oleObj>
              </mc:Choice>
              <mc:Fallback>
                <p:oleObj name="Equation" r:id="rId2" imgW="1143000" imgH="380880" progId="Equation.3">
                  <p:embed/>
                  <p:pic>
                    <p:nvPicPr>
                      <p:cNvPr id="69636" name="Object 4">
                        <a:extLst>
                          <a:ext uri="{FF2B5EF4-FFF2-40B4-BE49-F238E27FC236}">
                            <a16:creationId xmlns:a16="http://schemas.microsoft.com/office/drawing/2014/main" id="{CFF8F327-F728-402A-B79A-9D625C287A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351455"/>
                        <a:ext cx="2971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212F2FDE-C1C3-0F94-A317-F5DE68C531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010122"/>
              </p:ext>
            </p:extLst>
          </p:nvPr>
        </p:nvGraphicFramePr>
        <p:xfrm>
          <a:off x="6553200" y="1283192"/>
          <a:ext cx="237807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406080" progId="Equation.3">
                  <p:embed/>
                </p:oleObj>
              </mc:Choice>
              <mc:Fallback>
                <p:oleObj name="Equation" r:id="rId4" imgW="914400" imgH="406080" progId="Equation.3">
                  <p:embed/>
                  <p:pic>
                    <p:nvPicPr>
                      <p:cNvPr id="69637" name="Object 5">
                        <a:extLst>
                          <a:ext uri="{FF2B5EF4-FFF2-40B4-BE49-F238E27FC236}">
                            <a16:creationId xmlns:a16="http://schemas.microsoft.com/office/drawing/2014/main" id="{098A77D9-BFBC-4846-9278-6AD7666976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283192"/>
                        <a:ext cx="237807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4157422-F86F-4650-8B9E-20A3F62C6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Complementary Slackness (Different form)</a:t>
            </a:r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304BA6FD-5099-4C8B-8BB7-BC99EC5029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524000"/>
          <a:ext cx="379888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760" imgH="1104840" progId="Equation.3">
                  <p:embed/>
                </p:oleObj>
              </mc:Choice>
              <mc:Fallback>
                <p:oleObj name="Equation" r:id="rId2" imgW="2120760" imgH="1104840" progId="Equation.3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304BA6FD-5099-4C8B-8BB7-BC99EC5029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3798888" cy="1905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id="{F1D7B520-994E-4B86-8883-D416DBAECC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1524000"/>
          <a:ext cx="40386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0000" imgH="1168200" progId="Equation.3">
                  <p:embed/>
                </p:oleObj>
              </mc:Choice>
              <mc:Fallback>
                <p:oleObj name="Equation" r:id="rId4" imgW="2070000" imgH="1168200" progId="Equation.3">
                  <p:embed/>
                  <p:pic>
                    <p:nvPicPr>
                      <p:cNvPr id="18437" name="Object 5">
                        <a:extLst>
                          <a:ext uri="{FF2B5EF4-FFF2-40B4-BE49-F238E27FC236}">
                            <a16:creationId xmlns:a16="http://schemas.microsoft.com/office/drawing/2014/main" id="{F1D7B520-994E-4B86-8883-D416DBAECC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524000"/>
                        <a:ext cx="4038600" cy="1905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>
            <a:extLst>
              <a:ext uri="{FF2B5EF4-FFF2-40B4-BE49-F238E27FC236}">
                <a16:creationId xmlns:a16="http://schemas.microsoft.com/office/drawing/2014/main" id="{362A0C9B-244E-4DC7-A3DC-25F71B6FC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814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/>
              <a:t>Define Slack variables for both Primal (</a:t>
            </a:r>
            <a:r>
              <a:rPr lang="en-US" altLang="en-US" i="1"/>
              <a:t>s</a:t>
            </a:r>
            <a:r>
              <a:rPr lang="en-US" altLang="en-US" i="1" baseline="-25000"/>
              <a:t>j</a:t>
            </a:r>
            <a:r>
              <a:rPr lang="en-US" altLang="en-US"/>
              <a:t>) and Dual (</a:t>
            </a:r>
            <a:r>
              <a:rPr lang="en-US" altLang="en-US" i="1"/>
              <a:t>e</a:t>
            </a:r>
            <a:r>
              <a:rPr lang="en-US" altLang="en-US" i="1" baseline="-25000"/>
              <a:t>i</a:t>
            </a:r>
            <a:r>
              <a:rPr lang="en-US" altLang="en-US"/>
              <a:t>):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6C6ABA16-87D5-4A4F-ABFC-9C5C081A3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114801"/>
            <a:ext cx="381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8440" name="Object 8">
            <a:extLst>
              <a:ext uri="{FF2B5EF4-FFF2-40B4-BE49-F238E27FC236}">
                <a16:creationId xmlns:a16="http://schemas.microsoft.com/office/drawing/2014/main" id="{D4369C87-D88C-4ACA-B31A-54B0273E33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6814" y="4048125"/>
          <a:ext cx="30765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01720" imgH="431640" progId="Equation.3">
                  <p:embed/>
                </p:oleObj>
              </mc:Choice>
              <mc:Fallback>
                <p:oleObj name="Equation" r:id="rId6" imgW="1701720" imgH="431640" progId="Equation.3">
                  <p:embed/>
                  <p:pic>
                    <p:nvPicPr>
                      <p:cNvPr id="18440" name="Object 8">
                        <a:extLst>
                          <a:ext uri="{FF2B5EF4-FFF2-40B4-BE49-F238E27FC236}">
                            <a16:creationId xmlns:a16="http://schemas.microsoft.com/office/drawing/2014/main" id="{D4369C87-D88C-4ACA-B31A-54B0273E33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4" y="4048125"/>
                        <a:ext cx="3076575" cy="685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>
            <a:extLst>
              <a:ext uri="{FF2B5EF4-FFF2-40B4-BE49-F238E27FC236}">
                <a16:creationId xmlns:a16="http://schemas.microsoft.com/office/drawing/2014/main" id="{B4608F68-F302-4BA4-A64A-9BB15D7CA9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5451" y="4046539"/>
          <a:ext cx="291782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2800" imgH="444240" progId="Equation.3">
                  <p:embed/>
                </p:oleObj>
              </mc:Choice>
              <mc:Fallback>
                <p:oleObj name="Equation" r:id="rId8" imgW="1612800" imgH="444240" progId="Equation.3">
                  <p:embed/>
                  <p:pic>
                    <p:nvPicPr>
                      <p:cNvPr id="18441" name="Object 9">
                        <a:extLst>
                          <a:ext uri="{FF2B5EF4-FFF2-40B4-BE49-F238E27FC236}">
                            <a16:creationId xmlns:a16="http://schemas.microsoft.com/office/drawing/2014/main" id="{B4608F68-F302-4BA4-A64A-9BB15D7CA9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1" y="4046539"/>
                        <a:ext cx="2917825" cy="7064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0">
            <a:extLst>
              <a:ext uri="{FF2B5EF4-FFF2-40B4-BE49-F238E27FC236}">
                <a16:creationId xmlns:a16="http://schemas.microsoft.com/office/drawing/2014/main" id="{B6EC5CB7-3B40-4CEC-B90A-1797D71AC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8534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Theorem. The solution of (</a:t>
            </a:r>
            <a:r>
              <a:rPr lang="en-US" altLang="en-US" i="1"/>
              <a:t>x</a:t>
            </a:r>
            <a:r>
              <a:rPr lang="en-US" altLang="en-US" baseline="-25000"/>
              <a:t>1</a:t>
            </a:r>
            <a:r>
              <a:rPr lang="en-US" altLang="en-US"/>
              <a:t>,…,</a:t>
            </a:r>
            <a:r>
              <a:rPr lang="en-US" altLang="en-US" i="1"/>
              <a:t>x</a:t>
            </a:r>
            <a:r>
              <a:rPr lang="en-US" altLang="en-US" i="1" baseline="-25000"/>
              <a:t>n</a:t>
            </a:r>
            <a:r>
              <a:rPr lang="en-US" altLang="en-US"/>
              <a:t>,</a:t>
            </a:r>
            <a:r>
              <a:rPr lang="en-US" altLang="en-US" i="1"/>
              <a:t>s</a:t>
            </a:r>
            <a:r>
              <a:rPr lang="en-US" altLang="en-US" baseline="-25000"/>
              <a:t>1</a:t>
            </a:r>
            <a:r>
              <a:rPr lang="en-US" altLang="en-US"/>
              <a:t>,…,</a:t>
            </a:r>
            <a:r>
              <a:rPr lang="en-US" altLang="en-US" i="1"/>
              <a:t>s</a:t>
            </a:r>
            <a:r>
              <a:rPr lang="en-US" altLang="en-US" i="1" baseline="-25000"/>
              <a:t>m</a:t>
            </a:r>
            <a:r>
              <a:rPr lang="en-US" altLang="en-US"/>
              <a:t>) is optimal to the Primal and (</a:t>
            </a:r>
            <a:r>
              <a:rPr lang="en-US" altLang="en-US" i="1"/>
              <a:t>y</a:t>
            </a:r>
            <a:r>
              <a:rPr lang="en-US" altLang="en-US" baseline="-25000"/>
              <a:t>1</a:t>
            </a:r>
            <a:r>
              <a:rPr lang="en-US" altLang="en-US"/>
              <a:t>,…,</a:t>
            </a:r>
            <a:r>
              <a:rPr lang="en-US" altLang="en-US" i="1"/>
              <a:t>y</a:t>
            </a:r>
            <a:r>
              <a:rPr lang="en-US" altLang="en-US" i="1" baseline="-25000"/>
              <a:t>m</a:t>
            </a:r>
            <a:r>
              <a:rPr lang="en-US" altLang="en-US"/>
              <a:t>,</a:t>
            </a:r>
            <a:r>
              <a:rPr lang="en-US" altLang="en-US" i="1"/>
              <a:t>e</a:t>
            </a:r>
            <a:r>
              <a:rPr lang="en-US" altLang="en-US" baseline="-25000"/>
              <a:t>1</a:t>
            </a:r>
            <a:r>
              <a:rPr lang="en-US" altLang="en-US"/>
              <a:t>,…,</a:t>
            </a:r>
            <a:r>
              <a:rPr lang="en-US" altLang="en-US" i="1"/>
              <a:t>e</a:t>
            </a:r>
            <a:r>
              <a:rPr lang="en-US" altLang="en-US" i="1" baseline="-25000"/>
              <a:t>n</a:t>
            </a:r>
            <a:r>
              <a:rPr lang="en-US" altLang="en-US"/>
              <a:t>) is optimal to the Dual if and only if </a:t>
            </a:r>
          </a:p>
          <a:p>
            <a:pPr algn="ctr"/>
            <a:r>
              <a:rPr lang="en-US" altLang="en-US"/>
              <a:t>(1) </a:t>
            </a:r>
            <a:r>
              <a:rPr lang="en-US" altLang="en-US" i="1"/>
              <a:t>s</a:t>
            </a:r>
            <a:r>
              <a:rPr lang="en-US" altLang="en-US" i="1" baseline="-25000"/>
              <a:t>j</a:t>
            </a:r>
            <a:r>
              <a:rPr lang="en-US" altLang="en-US" i="1"/>
              <a:t>y</a:t>
            </a:r>
            <a:r>
              <a:rPr lang="en-US" altLang="en-US" i="1" baseline="-25000"/>
              <a:t>j</a:t>
            </a:r>
            <a:r>
              <a:rPr lang="en-US" altLang="en-US"/>
              <a:t>=0 for all </a:t>
            </a:r>
            <a:r>
              <a:rPr lang="en-US" altLang="en-US" i="1"/>
              <a:t>j</a:t>
            </a:r>
            <a:r>
              <a:rPr lang="en-US" altLang="en-US"/>
              <a:t>; and (2) </a:t>
            </a:r>
            <a:r>
              <a:rPr lang="en-US" altLang="en-US" i="1"/>
              <a:t>e</a:t>
            </a:r>
            <a:r>
              <a:rPr lang="en-US" altLang="en-US" i="1" baseline="-25000"/>
              <a:t>i</a:t>
            </a:r>
            <a:r>
              <a:rPr lang="en-US" altLang="en-US" i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=0 for all </a:t>
            </a:r>
            <a:r>
              <a:rPr lang="en-US" altLang="en-US" i="1"/>
              <a:t>i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26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184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78AC867-7D6A-47AF-85D7-46643DCA7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Optimality Test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F5F59B9C-335A-4F23-953A-E02454478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125539"/>
            <a:ext cx="9309099" cy="539908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Suppose </a:t>
            </a:r>
            <a:r>
              <a:rPr lang="en-US" altLang="en-US" b="1" dirty="0"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</a:rPr>
              <a:t>=(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dirty="0" err="1">
                <a:latin typeface="Times New Roman" panose="02020603050405020304" pitchFamily="18" charset="0"/>
              </a:rPr>
              <a:t>,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 is a BFS</a:t>
            </a:r>
          </a:p>
          <a:p>
            <a:pPr lvl="1"/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–</a:t>
            </a:r>
            <a:r>
              <a:rPr lang="en-US" altLang="en-US" b="1" dirty="0" err="1">
                <a:latin typeface="Times New Roman" panose="02020603050405020304" pitchFamily="18" charset="0"/>
              </a:rPr>
              <a:t>Nx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)=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i="1" dirty="0">
                <a:latin typeface="Times New Roman" panose="02020603050405020304" pitchFamily="18" charset="0"/>
              </a:rPr>
              <a:t>z </a:t>
            </a:r>
            <a:r>
              <a:rPr lang="en-US" altLang="en-US" dirty="0">
                <a:latin typeface="Times New Roman" panose="02020603050405020304" pitchFamily="18" charset="0"/>
              </a:rPr>
              <a:t>= </a:t>
            </a:r>
            <a:r>
              <a:rPr lang="en-US" altLang="en-US" b="1" dirty="0" err="1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dirty="0" err="1">
                <a:latin typeface="Times New Roman" panose="02020603050405020304" pitchFamily="18" charset="0"/>
              </a:rPr>
              <a:t>+</a:t>
            </a:r>
            <a:r>
              <a:rPr lang="en-US" altLang="en-US" b="1" dirty="0" err="1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= </a:t>
            </a:r>
            <a:r>
              <a:rPr lang="en-US" altLang="en-US" b="1" dirty="0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How will </a:t>
            </a:r>
            <a:r>
              <a:rPr lang="en-US" altLang="en-US" i="1" dirty="0">
                <a:latin typeface="Times New Roman" panose="02020603050405020304" pitchFamily="18" charset="0"/>
              </a:rPr>
              <a:t>z</a:t>
            </a:r>
            <a:r>
              <a:rPr lang="en-US" altLang="en-US" dirty="0">
                <a:latin typeface="Times New Roman" panose="02020603050405020304" pitchFamily="18" charset="0"/>
              </a:rPr>
              <a:t> change if a non-basic variable in 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 becomes non-zero?</a:t>
            </a:r>
          </a:p>
          <a:p>
            <a:r>
              <a:rPr lang="en-US" altLang="en-US" i="1" dirty="0">
                <a:latin typeface="Times New Roman" panose="02020603050405020304" pitchFamily="18" charset="0"/>
              </a:rPr>
              <a:t>z </a:t>
            </a:r>
            <a:r>
              <a:rPr lang="en-US" altLang="en-US" dirty="0">
                <a:latin typeface="Times New Roman" panose="02020603050405020304" pitchFamily="18" charset="0"/>
              </a:rPr>
              <a:t>= </a:t>
            </a:r>
            <a:r>
              <a:rPr lang="en-US" altLang="en-US" b="1" dirty="0" err="1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dirty="0" err="1">
                <a:latin typeface="Times New Roman" panose="02020603050405020304" pitchFamily="18" charset="0"/>
              </a:rPr>
              <a:t>+</a:t>
            </a:r>
            <a:r>
              <a:rPr lang="en-US" altLang="en-US" b="1" dirty="0" err="1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= </a:t>
            </a:r>
            <a:r>
              <a:rPr lang="en-US" altLang="en-US" b="1" dirty="0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–</a:t>
            </a:r>
            <a:r>
              <a:rPr lang="en-US" altLang="en-US" b="1" dirty="0" err="1">
                <a:latin typeface="Times New Roman" panose="02020603050405020304" pitchFamily="18" charset="0"/>
              </a:rPr>
              <a:t>Nx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 +</a:t>
            </a:r>
            <a:r>
              <a:rPr lang="en-US" altLang="en-US" b="1" dirty="0" err="1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endParaRPr lang="en-US" altLang="en-US" b="1" baseline="-250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    =</a:t>
            </a:r>
            <a:r>
              <a:rPr lang="en-US" altLang="en-US" b="1" dirty="0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–(</a:t>
            </a:r>
            <a:r>
              <a:rPr lang="en-US" altLang="en-US" b="1" dirty="0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–</a:t>
            </a:r>
            <a:r>
              <a:rPr lang="en-US" altLang="en-US" b="1" dirty="0" err="1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endParaRPr lang="en-US" altLang="en-US" b="1" baseline="-25000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Consider a non-basic variable </a:t>
            </a:r>
            <a:r>
              <a:rPr lang="en-US" altLang="en-US" i="1" dirty="0" err="1">
                <a:latin typeface="Times New Roman" panose="02020603050405020304" pitchFamily="18" charset="0"/>
              </a:rPr>
              <a:t>x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</a:rPr>
              <a:t> that is to be increased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Let </a:t>
            </a:r>
            <a:r>
              <a:rPr lang="en-US" altLang="en-US" b="1" dirty="0">
                <a:latin typeface="Times New Roman" panose="02020603050405020304" pitchFamily="18" charset="0"/>
              </a:rPr>
              <a:t>A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</a:rPr>
              <a:t> denote the </a:t>
            </a:r>
            <a:r>
              <a:rPr lang="en-US" altLang="en-US" i="1" dirty="0">
                <a:latin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</a:rPr>
              <a:t>-</a:t>
            </a:r>
            <a:r>
              <a:rPr lang="en-US" altLang="en-US" dirty="0" err="1">
                <a:latin typeface="Times New Roman" panose="02020603050405020304" pitchFamily="18" charset="0"/>
              </a:rPr>
              <a:t>th</a:t>
            </a:r>
            <a:r>
              <a:rPr lang="en-US" altLang="en-US" dirty="0">
                <a:latin typeface="Times New Roman" panose="02020603050405020304" pitchFamily="18" charset="0"/>
              </a:rPr>
              <a:t> column of </a:t>
            </a:r>
            <a:r>
              <a:rPr lang="en-US" altLang="en-US" b="1" dirty="0">
                <a:latin typeface="Times New Roman" panose="02020603050405020304" pitchFamily="18" charset="0"/>
              </a:rPr>
              <a:t>A</a:t>
            </a:r>
          </a:p>
          <a:p>
            <a:pPr lvl="1"/>
            <a:r>
              <a:rPr lang="en-US" altLang="en-US" i="1" dirty="0">
                <a:latin typeface="Times New Roman" panose="02020603050405020304" pitchFamily="18" charset="0"/>
              </a:rPr>
              <a:t>z 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b="1" dirty="0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–(</a:t>
            </a:r>
            <a:r>
              <a:rPr lang="en-US" altLang="en-US" b="1" dirty="0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A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</a:rPr>
              <a:t>–c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k</a:t>
            </a:r>
            <a:endParaRPr lang="en-US" altLang="en-US" i="1" baseline="-25000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Let      =</a:t>
            </a:r>
            <a:r>
              <a:rPr lang="en-US" altLang="en-US" b="1" dirty="0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A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</a:rPr>
              <a:t>–c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</a:rPr>
              <a:t>, referred to as the reduced cost</a:t>
            </a:r>
            <a:endParaRPr lang="en-US" altLang="en-US" i="1" baseline="-25000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The current basic solution is optimal if and only if the reduced cost is nonnegative for all non-basic variables.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Implication: Optimal solution may not change when some parameter changes in a range</a:t>
            </a:r>
          </a:p>
        </p:txBody>
      </p:sp>
      <p:graphicFrame>
        <p:nvGraphicFramePr>
          <p:cNvPr id="114692" name="Object 4">
            <a:extLst>
              <a:ext uri="{FF2B5EF4-FFF2-40B4-BE49-F238E27FC236}">
                <a16:creationId xmlns:a16="http://schemas.microsoft.com/office/drawing/2014/main" id="{80BB20FB-2A9A-4F12-9497-30A43ADD3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114692" name="Object 4">
                        <a:extLst>
                          <a:ext uri="{FF2B5EF4-FFF2-40B4-BE49-F238E27FC236}">
                            <a16:creationId xmlns:a16="http://schemas.microsoft.com/office/drawing/2014/main" id="{80BB20FB-2A9A-4F12-9497-30A43ADD3B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>
            <a:extLst>
              <a:ext uri="{FF2B5EF4-FFF2-40B4-BE49-F238E27FC236}">
                <a16:creationId xmlns:a16="http://schemas.microsoft.com/office/drawing/2014/main" id="{2FB0BB01-B101-4CB0-B2E9-9B9409C0A7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105175"/>
              </p:ext>
            </p:extLst>
          </p:nvPr>
        </p:nvGraphicFramePr>
        <p:xfrm>
          <a:off x="2438400" y="4572000"/>
          <a:ext cx="3460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3">
                  <p:embed/>
                </p:oleObj>
              </mc:Choice>
              <mc:Fallback>
                <p:oleObj name="Equation" r:id="rId4" imgW="164880" imgH="228600" progId="Equation.3">
                  <p:embed/>
                  <p:pic>
                    <p:nvPicPr>
                      <p:cNvPr id="114693" name="Object 5">
                        <a:extLst>
                          <a:ext uri="{FF2B5EF4-FFF2-40B4-BE49-F238E27FC236}">
                            <a16:creationId xmlns:a16="http://schemas.microsoft.com/office/drawing/2014/main" id="{2FB0BB01-B101-4CB0-B2E9-9B9409C0A7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3460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AFD19EBA-A752-48DF-8123-C5F2B335D68A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484313"/>
            <a:ext cx="8229600" cy="4641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6D3E7DCF-DEA4-4F6D-9B77-B8A04417D2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622260"/>
              </p:ext>
            </p:extLst>
          </p:nvPr>
        </p:nvGraphicFramePr>
        <p:xfrm>
          <a:off x="8040689" y="304800"/>
          <a:ext cx="197167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1000" imgH="596880" progId="Equation.3">
                  <p:embed/>
                </p:oleObj>
              </mc:Choice>
              <mc:Fallback>
                <p:oleObj name="Equation" r:id="rId6" imgW="711000" imgH="596880" progId="Equation.3">
                  <p:embed/>
                  <p:pic>
                    <p:nvPicPr>
                      <p:cNvPr id="113668" name="Object 4">
                        <a:extLst>
                          <a:ext uri="{FF2B5EF4-FFF2-40B4-BE49-F238E27FC236}">
                            <a16:creationId xmlns:a16="http://schemas.microsoft.com/office/drawing/2014/main" id="{B44DAF77-E51F-4856-8C53-F314E3E233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304800"/>
                        <a:ext cx="1971675" cy="1655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C9AAE52-8561-4966-B0AC-F6045AFA6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Interpretation and Example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ACEB2B1-B44C-402C-AF51-E240A70DED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If in an optimal solution of the Primal, a constraint is not tight (slack variable &gt;0 ), then in the optimal solution of the Dual, the corresponding variable must be 0</a:t>
            </a:r>
          </a:p>
        </p:txBody>
      </p:sp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950314B2-13C2-41F5-9167-223E6BF89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667000"/>
          <a:ext cx="346868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840" imgH="1117440" progId="Equation.3">
                  <p:embed/>
                </p:oleObj>
              </mc:Choice>
              <mc:Fallback>
                <p:oleObj name="Equation" r:id="rId2" imgW="1815840" imgH="1117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67000"/>
                        <a:ext cx="3468688" cy="1752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5E954C45-8659-47CC-A589-C307B075FD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667000"/>
          <a:ext cx="5181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06560" imgH="914400" progId="Equation.3">
                  <p:embed/>
                </p:oleObj>
              </mc:Choice>
              <mc:Fallback>
                <p:oleObj name="Equation" r:id="rId4" imgW="280656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667000"/>
                        <a:ext cx="5181600" cy="1524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>
            <a:extLst>
              <a:ext uri="{FF2B5EF4-FFF2-40B4-BE49-F238E27FC236}">
                <a16:creationId xmlns:a16="http://schemas.microsoft.com/office/drawing/2014/main" id="{CB1C0EC6-6416-486F-BA6E-EDB521204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768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CFD71E32-A31E-4FAF-B648-DD78C6DBC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72000"/>
            <a:ext cx="3962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1"/>
              <a:t>P</a:t>
            </a:r>
            <a:r>
              <a:rPr lang="en-US" altLang="en-US"/>
              <a:t>*=81.82,</a:t>
            </a:r>
            <a:r>
              <a:rPr lang="en-US" altLang="en-US" i="1"/>
              <a:t>Q</a:t>
            </a:r>
            <a:r>
              <a:rPr lang="en-US" altLang="en-US"/>
              <a:t>*=16.36,Z*=4663</a:t>
            </a:r>
          </a:p>
          <a:p>
            <a:r>
              <a:rPr lang="en-US" altLang="en-US"/>
              <a:t>20</a:t>
            </a:r>
            <a:r>
              <a:rPr lang="en-US" altLang="en-US" i="1"/>
              <a:t>P</a:t>
            </a:r>
            <a:r>
              <a:rPr lang="en-US" altLang="en-US"/>
              <a:t>+10</a:t>
            </a:r>
            <a:r>
              <a:rPr lang="en-US" altLang="en-US" i="1"/>
              <a:t>Q</a:t>
            </a:r>
            <a:r>
              <a:rPr lang="en-US" altLang="en-US"/>
              <a:t>=1800</a:t>
            </a:r>
          </a:p>
          <a:p>
            <a:r>
              <a:rPr lang="en-US" altLang="en-US"/>
              <a:t>12</a:t>
            </a:r>
            <a:r>
              <a:rPr lang="en-US" altLang="en-US" i="1"/>
              <a:t>P</a:t>
            </a:r>
            <a:r>
              <a:rPr lang="en-US" altLang="en-US"/>
              <a:t>+28</a:t>
            </a:r>
            <a:r>
              <a:rPr lang="en-US" altLang="en-US" i="1"/>
              <a:t>Q</a:t>
            </a:r>
            <a:r>
              <a:rPr lang="en-US" altLang="en-US"/>
              <a:t>=1440</a:t>
            </a:r>
          </a:p>
          <a:p>
            <a:r>
              <a:rPr lang="en-US" altLang="en-US"/>
              <a:t>15</a:t>
            </a:r>
            <a:r>
              <a:rPr lang="en-US" altLang="en-US" i="1"/>
              <a:t>P</a:t>
            </a:r>
            <a:r>
              <a:rPr lang="en-US" altLang="en-US"/>
              <a:t>+  6</a:t>
            </a:r>
            <a:r>
              <a:rPr lang="en-US" altLang="en-US" i="1"/>
              <a:t>Q</a:t>
            </a:r>
            <a:r>
              <a:rPr lang="en-US" altLang="en-US"/>
              <a:t>=1325&lt;1440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556007B8-B08E-4B5D-B6FC-D9E674558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724400"/>
            <a:ext cx="4876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1"/>
              <a:t>X</a:t>
            </a:r>
            <a:r>
              <a:rPr lang="en-US" altLang="en-US" baseline="-25000"/>
              <a:t>A</a:t>
            </a:r>
            <a:r>
              <a:rPr lang="en-US" altLang="en-US"/>
              <a:t>=1.228, </a:t>
            </a:r>
            <a:r>
              <a:rPr lang="en-US" altLang="en-US" i="1"/>
              <a:t>X</a:t>
            </a:r>
            <a:r>
              <a:rPr lang="en-US" altLang="en-US" i="1" baseline="-25000"/>
              <a:t>B</a:t>
            </a:r>
            <a:r>
              <a:rPr lang="en-US" altLang="en-US"/>
              <a:t>=1.705, </a:t>
            </a:r>
            <a:r>
              <a:rPr lang="en-US" altLang="en-US" i="1"/>
              <a:t>X</a:t>
            </a:r>
            <a:r>
              <a:rPr lang="en-US" altLang="en-US" i="1" baseline="-25000"/>
              <a:t>C</a:t>
            </a:r>
            <a:r>
              <a:rPr lang="en-US" altLang="en-US"/>
              <a:t>=0,w*=4663</a:t>
            </a:r>
          </a:p>
          <a:p>
            <a:r>
              <a:rPr lang="en-US" altLang="en-US"/>
              <a:t>20</a:t>
            </a:r>
            <a:r>
              <a:rPr lang="en-US" altLang="en-US" i="1"/>
              <a:t>X</a:t>
            </a:r>
            <a:r>
              <a:rPr lang="en-US" altLang="en-US" i="1" baseline="-25000"/>
              <a:t>A</a:t>
            </a:r>
            <a:r>
              <a:rPr lang="en-US" altLang="en-US"/>
              <a:t>+12</a:t>
            </a:r>
            <a:r>
              <a:rPr lang="en-US" altLang="en-US" i="1"/>
              <a:t>X</a:t>
            </a:r>
            <a:r>
              <a:rPr lang="en-US" altLang="en-US" i="1" baseline="-25000"/>
              <a:t>B</a:t>
            </a:r>
            <a:r>
              <a:rPr lang="en-US" altLang="en-US"/>
              <a:t>+12</a:t>
            </a:r>
            <a:r>
              <a:rPr lang="en-US" altLang="en-US" i="1"/>
              <a:t>X</a:t>
            </a:r>
            <a:r>
              <a:rPr lang="en-US" altLang="en-US" i="1" baseline="-25000"/>
              <a:t>C</a:t>
            </a:r>
            <a:r>
              <a:rPr lang="en-US" altLang="en-US"/>
              <a:t>=45</a:t>
            </a:r>
          </a:p>
          <a:p>
            <a:r>
              <a:rPr lang="en-US" altLang="en-US"/>
              <a:t>10</a:t>
            </a:r>
            <a:r>
              <a:rPr lang="en-US" altLang="en-US" i="1"/>
              <a:t>X</a:t>
            </a:r>
            <a:r>
              <a:rPr lang="en-US" altLang="en-US" i="1" baseline="-25000"/>
              <a:t>A</a:t>
            </a:r>
            <a:r>
              <a:rPr lang="en-US" altLang="en-US"/>
              <a:t>+28</a:t>
            </a:r>
            <a:r>
              <a:rPr lang="en-US" altLang="en-US" i="1"/>
              <a:t>X</a:t>
            </a:r>
            <a:r>
              <a:rPr lang="en-US" altLang="en-US" i="1" baseline="-25000"/>
              <a:t>B</a:t>
            </a:r>
            <a:r>
              <a:rPr lang="en-US" altLang="en-US"/>
              <a:t>+6</a:t>
            </a:r>
            <a:r>
              <a:rPr lang="en-US" altLang="en-US" i="1"/>
              <a:t>X</a:t>
            </a:r>
            <a:r>
              <a:rPr lang="en-US" altLang="en-US" i="1" baseline="-25000"/>
              <a:t>C</a:t>
            </a:r>
            <a:r>
              <a:rPr lang="en-US" altLang="en-US"/>
              <a:t>=60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9CC9758-1D33-4C67-99FB-F782A8AF8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</a:rPr>
              <a:t>Another Economic Meaning of Duality</a:t>
            </a: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E5B3BE84-344F-4D36-B0B6-69A2A18585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219200"/>
          <a:ext cx="346868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840" imgH="1117440" progId="Equation.3">
                  <p:embed/>
                </p:oleObj>
              </mc:Choice>
              <mc:Fallback>
                <p:oleObj name="Equation" r:id="rId2" imgW="1815840" imgH="1117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19200"/>
                        <a:ext cx="3468688" cy="1752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9683A44D-070A-4C1D-871B-C581B54688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1219200"/>
          <a:ext cx="5181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06560" imgH="914400" progId="Equation.3">
                  <p:embed/>
                </p:oleObj>
              </mc:Choice>
              <mc:Fallback>
                <p:oleObj name="Equation" r:id="rId4" imgW="280656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219200"/>
                        <a:ext cx="5181600" cy="1524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>
            <a:extLst>
              <a:ext uri="{FF2B5EF4-FFF2-40B4-BE49-F238E27FC236}">
                <a16:creationId xmlns:a16="http://schemas.microsoft.com/office/drawing/2014/main" id="{0B2023C7-470D-4195-86AC-D504971F6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1"/>
            <a:ext cx="5943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/>
              <a:t>P</a:t>
            </a:r>
            <a:r>
              <a:rPr lang="en-US" altLang="en-US" sz="2000"/>
              <a:t>*=</a:t>
            </a:r>
            <a:r>
              <a:rPr lang="en-US" altLang="en-US" sz="2000">
                <a:solidFill>
                  <a:schemeClr val="folHlink"/>
                </a:solidFill>
              </a:rPr>
              <a:t>81.82</a:t>
            </a:r>
            <a:r>
              <a:rPr lang="en-US" altLang="en-US" sz="2000"/>
              <a:t>, </a:t>
            </a:r>
            <a:r>
              <a:rPr lang="en-US" altLang="en-US" sz="2000" i="1"/>
              <a:t>Q</a:t>
            </a:r>
            <a:r>
              <a:rPr lang="en-US" altLang="en-US" sz="2000"/>
              <a:t>*=</a:t>
            </a:r>
            <a:r>
              <a:rPr lang="en-US" altLang="en-US" sz="2000">
                <a:solidFill>
                  <a:srgbClr val="00FFCC"/>
                </a:solidFill>
              </a:rPr>
              <a:t>16.36</a:t>
            </a:r>
            <a:r>
              <a:rPr lang="en-US" altLang="en-US" sz="2000"/>
              <a:t>, Z*=4663</a:t>
            </a:r>
          </a:p>
          <a:p>
            <a:r>
              <a:rPr lang="en-US" altLang="en-US" sz="2000"/>
              <a:t>20</a:t>
            </a:r>
            <a:r>
              <a:rPr lang="en-US" altLang="en-US" sz="2000" i="1"/>
              <a:t>P</a:t>
            </a:r>
            <a:r>
              <a:rPr lang="en-US" altLang="en-US" sz="2000"/>
              <a:t>+10</a:t>
            </a:r>
            <a:r>
              <a:rPr lang="en-US" altLang="en-US" sz="2000" i="1"/>
              <a:t>Q</a:t>
            </a:r>
            <a:r>
              <a:rPr lang="en-US" altLang="en-US" sz="2000"/>
              <a:t>=1800   (Shadow price = </a:t>
            </a:r>
            <a:r>
              <a:rPr lang="en-US" altLang="en-US" sz="2000">
                <a:solidFill>
                  <a:schemeClr val="hlink"/>
                </a:solidFill>
              </a:rPr>
              <a:t>1.228</a:t>
            </a:r>
            <a:r>
              <a:rPr lang="en-US" altLang="en-US" sz="2000"/>
              <a:t>)</a:t>
            </a:r>
          </a:p>
          <a:p>
            <a:r>
              <a:rPr lang="en-US" altLang="en-US" sz="2000"/>
              <a:t>12</a:t>
            </a:r>
            <a:r>
              <a:rPr lang="en-US" altLang="en-US" sz="2000" i="1"/>
              <a:t>P</a:t>
            </a:r>
            <a:r>
              <a:rPr lang="en-US" altLang="en-US" sz="2000"/>
              <a:t>+28</a:t>
            </a:r>
            <a:r>
              <a:rPr lang="en-US" altLang="en-US" sz="2000" i="1"/>
              <a:t>Q</a:t>
            </a:r>
            <a:r>
              <a:rPr lang="en-US" altLang="en-US" sz="2000"/>
              <a:t>=1440   (shadow price=</a:t>
            </a:r>
            <a:r>
              <a:rPr lang="en-US" altLang="en-US" sz="2000">
                <a:solidFill>
                  <a:srgbClr val="FF0066"/>
                </a:solidFill>
              </a:rPr>
              <a:t>1.705</a:t>
            </a:r>
            <a:r>
              <a:rPr lang="en-US" altLang="en-US" sz="2000"/>
              <a:t>)</a:t>
            </a:r>
          </a:p>
          <a:p>
            <a:r>
              <a:rPr lang="en-US" altLang="en-US" sz="2000"/>
              <a:t>15</a:t>
            </a:r>
            <a:r>
              <a:rPr lang="en-US" altLang="en-US" sz="2000" i="1"/>
              <a:t>P</a:t>
            </a:r>
            <a:r>
              <a:rPr lang="en-US" altLang="en-US" sz="2000"/>
              <a:t>+  6</a:t>
            </a:r>
            <a:r>
              <a:rPr lang="en-US" altLang="en-US" sz="2000" i="1"/>
              <a:t>Q</a:t>
            </a:r>
            <a:r>
              <a:rPr lang="en-US" altLang="en-US" sz="2000"/>
              <a:t>=1325&lt;1440  (shadow price=</a:t>
            </a:r>
            <a:r>
              <a:rPr lang="en-US" altLang="en-US" sz="2000">
                <a:solidFill>
                  <a:srgbClr val="0066FF"/>
                </a:solidFill>
              </a:rPr>
              <a:t>0</a:t>
            </a:r>
            <a:r>
              <a:rPr lang="en-US" altLang="en-US" sz="2000"/>
              <a:t>)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07AE02A8-54BF-41A7-8873-59013BD1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29201"/>
            <a:ext cx="5638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/>
              <a:t>X</a:t>
            </a:r>
            <a:r>
              <a:rPr lang="en-US" altLang="en-US" sz="2000" baseline="-25000"/>
              <a:t>A</a:t>
            </a:r>
            <a:r>
              <a:rPr lang="en-US" altLang="en-US" sz="2000"/>
              <a:t>=</a:t>
            </a:r>
            <a:r>
              <a:rPr lang="en-US" altLang="en-US" sz="2000">
                <a:solidFill>
                  <a:schemeClr val="hlink"/>
                </a:solidFill>
              </a:rPr>
              <a:t>1.228</a:t>
            </a:r>
            <a:r>
              <a:rPr lang="en-US" altLang="en-US" sz="2000"/>
              <a:t>, 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B</a:t>
            </a:r>
            <a:r>
              <a:rPr lang="en-US" altLang="en-US" sz="2000"/>
              <a:t>=</a:t>
            </a:r>
            <a:r>
              <a:rPr lang="en-US" altLang="en-US" sz="2000">
                <a:solidFill>
                  <a:srgbClr val="FF0066"/>
                </a:solidFill>
              </a:rPr>
              <a:t>1.705</a:t>
            </a:r>
            <a:r>
              <a:rPr lang="en-US" altLang="en-US" sz="2000"/>
              <a:t>, 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C</a:t>
            </a:r>
            <a:r>
              <a:rPr lang="en-US" altLang="en-US" sz="2000"/>
              <a:t>=</a:t>
            </a:r>
            <a:r>
              <a:rPr lang="en-US" altLang="en-US" sz="2000">
                <a:solidFill>
                  <a:srgbClr val="0066FF"/>
                </a:solidFill>
              </a:rPr>
              <a:t>0</a:t>
            </a:r>
            <a:r>
              <a:rPr lang="en-US" altLang="en-US" sz="2000"/>
              <a:t>, w*=4663</a:t>
            </a:r>
          </a:p>
          <a:p>
            <a:r>
              <a:rPr lang="en-US" altLang="en-US" sz="2000"/>
              <a:t>20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A</a:t>
            </a:r>
            <a:r>
              <a:rPr lang="en-US" altLang="en-US" sz="2000"/>
              <a:t>+12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B</a:t>
            </a:r>
            <a:r>
              <a:rPr lang="en-US" altLang="en-US" sz="2000"/>
              <a:t>+12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C</a:t>
            </a:r>
            <a:r>
              <a:rPr lang="en-US" altLang="en-US" sz="2000"/>
              <a:t>=45   (Shadow price=</a:t>
            </a:r>
            <a:r>
              <a:rPr lang="en-US" altLang="en-US" sz="2000">
                <a:solidFill>
                  <a:schemeClr val="folHlink"/>
                </a:solidFill>
              </a:rPr>
              <a:t>81.82</a:t>
            </a:r>
            <a:r>
              <a:rPr lang="en-US" altLang="en-US" sz="2000"/>
              <a:t>)</a:t>
            </a:r>
          </a:p>
          <a:p>
            <a:r>
              <a:rPr lang="en-US" altLang="en-US" sz="2000"/>
              <a:t>10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A</a:t>
            </a:r>
            <a:r>
              <a:rPr lang="en-US" altLang="en-US" sz="2000"/>
              <a:t>+28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B</a:t>
            </a:r>
            <a:r>
              <a:rPr lang="en-US" altLang="en-US" sz="2000"/>
              <a:t>+6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C</a:t>
            </a:r>
            <a:r>
              <a:rPr lang="en-US" altLang="en-US" sz="2000"/>
              <a:t>=60     (shadow price=</a:t>
            </a:r>
            <a:r>
              <a:rPr lang="en-US" altLang="en-US" sz="2000">
                <a:solidFill>
                  <a:srgbClr val="00FFCC"/>
                </a:solidFill>
              </a:rPr>
              <a:t>16.36</a:t>
            </a:r>
            <a:r>
              <a:rPr lang="en-US" altLang="en-US" sz="200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>
            <a:extLst>
              <a:ext uri="{FF2B5EF4-FFF2-40B4-BE49-F238E27FC236}">
                <a16:creationId xmlns:a16="http://schemas.microsoft.com/office/drawing/2014/main" id="{49577C18-7258-451B-B5B7-89BA767A9A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5663" y="1089026"/>
            <a:ext cx="0" cy="5065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24579" name="Line 3">
            <a:extLst>
              <a:ext uri="{FF2B5EF4-FFF2-40B4-BE49-F238E27FC236}">
                <a16:creationId xmlns:a16="http://schemas.microsoft.com/office/drawing/2014/main" id="{53719EEC-6A07-433B-89B9-2A9E65AD0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3" y="6092825"/>
            <a:ext cx="55483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A63FD489-18E0-49EC-8B70-E91292D0C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1225551"/>
            <a:ext cx="395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671CCEAF-4A6E-498D-82AC-7F18ADAB9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701" y="6273801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24582" name="Freeform 6">
            <a:extLst>
              <a:ext uri="{FF2B5EF4-FFF2-40B4-BE49-F238E27FC236}">
                <a16:creationId xmlns:a16="http://schemas.microsoft.com/office/drawing/2014/main" id="{77CFC35D-9036-44B2-8D23-C912C481014E}"/>
              </a:ext>
            </a:extLst>
          </p:cNvPr>
          <p:cNvSpPr>
            <a:spLocks/>
          </p:cNvSpPr>
          <p:nvPr/>
        </p:nvSpPr>
        <p:spPr bwMode="auto">
          <a:xfrm>
            <a:off x="3395664" y="2097089"/>
            <a:ext cx="1800225" cy="4003675"/>
          </a:xfrm>
          <a:custGeom>
            <a:avLst/>
            <a:gdLst>
              <a:gd name="T0" fmla="*/ 0 w 567"/>
              <a:gd name="T1" fmla="*/ 0 h 1315"/>
              <a:gd name="T2" fmla="*/ 0 w 567"/>
              <a:gd name="T3" fmla="*/ 1315 h 1315"/>
              <a:gd name="T4" fmla="*/ 567 w 567"/>
              <a:gd name="T5" fmla="*/ 1315 h 1315"/>
              <a:gd name="T6" fmla="*/ 567 w 567"/>
              <a:gd name="T7" fmla="*/ 930 h 1315"/>
              <a:gd name="T8" fmla="*/ 227 w 567"/>
              <a:gd name="T9" fmla="*/ 113 h 1315"/>
              <a:gd name="T10" fmla="*/ 0 w 567"/>
              <a:gd name="T11" fmla="*/ 0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7" h="1315">
                <a:moveTo>
                  <a:pt x="0" y="0"/>
                </a:moveTo>
                <a:lnTo>
                  <a:pt x="0" y="1315"/>
                </a:lnTo>
                <a:lnTo>
                  <a:pt x="567" y="1315"/>
                </a:lnTo>
                <a:lnTo>
                  <a:pt x="567" y="930"/>
                </a:lnTo>
                <a:lnTo>
                  <a:pt x="227" y="1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F2A9099A-4B40-4486-93A3-58DFB6BA3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6154738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84" name="Text Box 8">
            <a:extLst>
              <a:ext uri="{FF2B5EF4-FFF2-40B4-BE49-F238E27FC236}">
                <a16:creationId xmlns:a16="http://schemas.microsoft.com/office/drawing/2014/main" id="{932CD9BB-229F-468F-B040-BF10E6C86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213" y="191611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latin typeface="Arial" panose="020B0604020202020204" pitchFamily="34" charset="0"/>
              </a:rPr>
              <a:t>90</a:t>
            </a:r>
          </a:p>
        </p:txBody>
      </p:sp>
      <p:sp>
        <p:nvSpPr>
          <p:cNvPr id="24585" name="Line 9">
            <a:extLst>
              <a:ext uri="{FF2B5EF4-FFF2-40B4-BE49-F238E27FC236}">
                <a16:creationId xmlns:a16="http://schemas.microsoft.com/office/drawing/2014/main" id="{1A22F2E4-0A87-4842-A05B-E7D99AE27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064" y="1125538"/>
            <a:ext cx="3817937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C3AC1EE0-4809-4854-A563-1EA5EABD8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3321050"/>
            <a:ext cx="1404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latin typeface="Arial" panose="020B0604020202020204" pitchFamily="34" charset="0"/>
              </a:rPr>
              <a:t>Feasible region</a:t>
            </a:r>
          </a:p>
        </p:txBody>
      </p:sp>
      <p:sp>
        <p:nvSpPr>
          <p:cNvPr id="24587" name="Line 11">
            <a:extLst>
              <a:ext uri="{FF2B5EF4-FFF2-40B4-BE49-F238E27FC236}">
                <a16:creationId xmlns:a16="http://schemas.microsoft.com/office/drawing/2014/main" id="{3E213460-5721-4499-8FB0-376CAA24D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8675" y="1427164"/>
            <a:ext cx="7416800" cy="3773487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24588" name="Line 12">
            <a:extLst>
              <a:ext uri="{FF2B5EF4-FFF2-40B4-BE49-F238E27FC236}">
                <a16:creationId xmlns:a16="http://schemas.microsoft.com/office/drawing/2014/main" id="{1A873D5B-9105-4F3B-803D-9308E48F3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276" y="333376"/>
            <a:ext cx="2519363" cy="5832475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BA02EF70-2864-4837-AC1F-81AB15050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3926" y="4295776"/>
            <a:ext cx="165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latin typeface="Arial" panose="020B0604020202020204" pitchFamily="34" charset="0"/>
              </a:rPr>
              <a:t>Constraint A</a:t>
            </a:r>
          </a:p>
        </p:txBody>
      </p:sp>
      <p:sp>
        <p:nvSpPr>
          <p:cNvPr id="24590" name="Text Box 14">
            <a:extLst>
              <a:ext uri="{FF2B5EF4-FFF2-40B4-BE49-F238E27FC236}">
                <a16:creationId xmlns:a16="http://schemas.microsoft.com/office/drawing/2014/main" id="{E5ACDB15-761D-4FC0-869B-475C90BC7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3226" y="5200651"/>
            <a:ext cx="166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latin typeface="Arial" panose="020B0604020202020204" pitchFamily="34" charset="0"/>
              </a:rPr>
              <a:t>Constraint B</a:t>
            </a:r>
          </a:p>
        </p:txBody>
      </p:sp>
      <p:sp>
        <p:nvSpPr>
          <p:cNvPr id="24591" name="Line 15">
            <a:extLst>
              <a:ext uri="{FF2B5EF4-FFF2-40B4-BE49-F238E27FC236}">
                <a16:creationId xmlns:a16="http://schemas.microsoft.com/office/drawing/2014/main" id="{870A1698-D509-475A-B5B0-4531A954FA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5638" y="2101850"/>
            <a:ext cx="1509712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24592" name="Rectangle 16">
            <a:extLst>
              <a:ext uri="{FF2B5EF4-FFF2-40B4-BE49-F238E27FC236}">
                <a16:creationId xmlns:a16="http://schemas.microsoft.com/office/drawing/2014/main" id="{786E7A12-83CA-4872-915A-A58F2F7A9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0088" y="274638"/>
            <a:ext cx="8229600" cy="8509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Sensitivity Analysis on Graph</a:t>
            </a:r>
          </a:p>
        </p:txBody>
      </p:sp>
      <p:sp>
        <p:nvSpPr>
          <p:cNvPr id="24595" name="Text Box 19">
            <a:extLst>
              <a:ext uri="{FF2B5EF4-FFF2-40B4-BE49-F238E27FC236}">
                <a16:creationId xmlns:a16="http://schemas.microsoft.com/office/drawing/2014/main" id="{86E6FD1F-D8B8-4A3F-BD64-ECAB2C1C9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350" y="1592264"/>
            <a:ext cx="372745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/>
              <a:t>When a coefficient of the objective function changes, the slope of the line changes, but the optimal solution keeps at the same corner point within a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>
            <a:extLst>
              <a:ext uri="{FF2B5EF4-FFF2-40B4-BE49-F238E27FC236}">
                <a16:creationId xmlns:a16="http://schemas.microsoft.com/office/drawing/2014/main" id="{FB27A75F-DC19-4260-B0F4-E5FA01D561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5663" y="1089026"/>
            <a:ext cx="0" cy="5065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25603" name="Line 3">
            <a:extLst>
              <a:ext uri="{FF2B5EF4-FFF2-40B4-BE49-F238E27FC236}">
                <a16:creationId xmlns:a16="http://schemas.microsoft.com/office/drawing/2014/main" id="{C38E2987-FAB3-4A8E-BDCB-10F21CC71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3" y="6092825"/>
            <a:ext cx="55483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AAC6BBE4-B638-4D7B-A727-6A80B1B17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1225551"/>
            <a:ext cx="395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B41F57D5-AEDE-4346-813B-5C0CBC890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701" y="6273801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25606" name="Freeform 6">
            <a:extLst>
              <a:ext uri="{FF2B5EF4-FFF2-40B4-BE49-F238E27FC236}">
                <a16:creationId xmlns:a16="http://schemas.microsoft.com/office/drawing/2014/main" id="{C0CCF254-BFD4-4EFF-B9CD-AB60353C9C4C}"/>
              </a:ext>
            </a:extLst>
          </p:cNvPr>
          <p:cNvSpPr>
            <a:spLocks/>
          </p:cNvSpPr>
          <p:nvPr/>
        </p:nvSpPr>
        <p:spPr bwMode="auto">
          <a:xfrm>
            <a:off x="3395664" y="2097089"/>
            <a:ext cx="1800225" cy="4003675"/>
          </a:xfrm>
          <a:custGeom>
            <a:avLst/>
            <a:gdLst>
              <a:gd name="T0" fmla="*/ 0 w 567"/>
              <a:gd name="T1" fmla="*/ 0 h 1315"/>
              <a:gd name="T2" fmla="*/ 0 w 567"/>
              <a:gd name="T3" fmla="*/ 1315 h 1315"/>
              <a:gd name="T4" fmla="*/ 567 w 567"/>
              <a:gd name="T5" fmla="*/ 1315 h 1315"/>
              <a:gd name="T6" fmla="*/ 567 w 567"/>
              <a:gd name="T7" fmla="*/ 930 h 1315"/>
              <a:gd name="T8" fmla="*/ 227 w 567"/>
              <a:gd name="T9" fmla="*/ 113 h 1315"/>
              <a:gd name="T10" fmla="*/ 0 w 567"/>
              <a:gd name="T11" fmla="*/ 0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7" h="1315">
                <a:moveTo>
                  <a:pt x="0" y="0"/>
                </a:moveTo>
                <a:lnTo>
                  <a:pt x="0" y="1315"/>
                </a:lnTo>
                <a:lnTo>
                  <a:pt x="567" y="1315"/>
                </a:lnTo>
                <a:lnTo>
                  <a:pt x="567" y="930"/>
                </a:lnTo>
                <a:lnTo>
                  <a:pt x="227" y="1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B3299736-57FD-4FDD-A8C2-13D6E2209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6154738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5F8DD841-8DE6-4FE5-9BD4-2442BFAAE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213" y="191611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latin typeface="Arial" panose="020B0604020202020204" pitchFamily="34" charset="0"/>
              </a:rPr>
              <a:t>90</a:t>
            </a:r>
          </a:p>
        </p:txBody>
      </p:sp>
      <p:sp>
        <p:nvSpPr>
          <p:cNvPr id="25609" name="Line 9">
            <a:extLst>
              <a:ext uri="{FF2B5EF4-FFF2-40B4-BE49-F238E27FC236}">
                <a16:creationId xmlns:a16="http://schemas.microsoft.com/office/drawing/2014/main" id="{77A65005-E830-4D2A-9077-8144E8255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064" y="1125538"/>
            <a:ext cx="3817937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25610" name="Text Box 10">
            <a:extLst>
              <a:ext uri="{FF2B5EF4-FFF2-40B4-BE49-F238E27FC236}">
                <a16:creationId xmlns:a16="http://schemas.microsoft.com/office/drawing/2014/main" id="{63E36851-B9A3-4F39-8FE4-D3AB4DCB7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3321050"/>
            <a:ext cx="1404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latin typeface="Arial" panose="020B0604020202020204" pitchFamily="34" charset="0"/>
              </a:rPr>
              <a:t>Feasible region</a:t>
            </a:r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4C3335FB-D20C-47C4-A230-7A02D64C1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8675" y="1427164"/>
            <a:ext cx="7416800" cy="3773487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C3BD9353-965F-4BAF-A748-5F1643B84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276" y="333376"/>
            <a:ext cx="2519363" cy="5832475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33249B27-4A57-497A-AEF5-8F3E7B66C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3926" y="4295776"/>
            <a:ext cx="165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latin typeface="Arial" panose="020B0604020202020204" pitchFamily="34" charset="0"/>
              </a:rPr>
              <a:t>Constraint A</a:t>
            </a:r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id="{4B28A69F-FDFE-4F15-9A5F-EB6E31550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3226" y="5200651"/>
            <a:ext cx="166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latin typeface="Arial" panose="020B0604020202020204" pitchFamily="34" charset="0"/>
              </a:rPr>
              <a:t>Constraint B</a:t>
            </a:r>
          </a:p>
        </p:txBody>
      </p:sp>
      <p:sp>
        <p:nvSpPr>
          <p:cNvPr id="25615" name="Rectangle 15">
            <a:extLst>
              <a:ext uri="{FF2B5EF4-FFF2-40B4-BE49-F238E27FC236}">
                <a16:creationId xmlns:a16="http://schemas.microsoft.com/office/drawing/2014/main" id="{1FE69EEB-34C7-4734-9416-E4BB6F4AD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0088" y="274638"/>
            <a:ext cx="8229600" cy="8509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Sensitivity Analysis on Graph</a:t>
            </a:r>
          </a:p>
        </p:txBody>
      </p:sp>
      <p:sp>
        <p:nvSpPr>
          <p:cNvPr id="25616" name="Line 16">
            <a:extLst>
              <a:ext uri="{FF2B5EF4-FFF2-40B4-BE49-F238E27FC236}">
                <a16:creationId xmlns:a16="http://schemas.microsoft.com/office/drawing/2014/main" id="{EC66AF95-372C-4F8A-8405-C23C590C1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800" y="2392364"/>
            <a:ext cx="7416800" cy="3773487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id="{65CEF25F-7149-4514-9B97-79AE10481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92264"/>
            <a:ext cx="4103688" cy="1476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Right-hand side of Constraint A changes</a:t>
            </a:r>
          </a:p>
          <a:p>
            <a:r>
              <a:rPr lang="en-US" altLang="en-US" sz="1800">
                <a:sym typeface="Wingdings" panose="05000000000000000000" pitchFamily="2" charset="2"/>
              </a:rPr>
              <a:t>feasible region change</a:t>
            </a:r>
          </a:p>
          <a:p>
            <a:r>
              <a:rPr lang="en-US" altLang="en-US" sz="1800">
                <a:sym typeface="Wingdings" panose="05000000000000000000" pitchFamily="2" charset="2"/>
              </a:rPr>
              <a:t>within a changing range, the optimal is still the corner point of Constraints A &amp; B</a:t>
            </a:r>
            <a:endParaRPr lang="en-US" altLang="en-US" sz="1800"/>
          </a:p>
        </p:txBody>
      </p:sp>
      <p:sp>
        <p:nvSpPr>
          <p:cNvPr id="25618" name="Line 18">
            <a:extLst>
              <a:ext uri="{FF2B5EF4-FFF2-40B4-BE49-F238E27FC236}">
                <a16:creationId xmlns:a16="http://schemas.microsoft.com/office/drawing/2014/main" id="{00FD8739-6966-4FA3-8F4B-35EAF0F4A1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9850" y="3962400"/>
            <a:ext cx="431800" cy="700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25619" name="Line 19">
            <a:extLst>
              <a:ext uri="{FF2B5EF4-FFF2-40B4-BE49-F238E27FC236}">
                <a16:creationId xmlns:a16="http://schemas.microsoft.com/office/drawing/2014/main" id="{DFB00B8D-9601-4F7F-B0EB-113040908A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64088" y="3068638"/>
            <a:ext cx="208756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D041FEA-6F96-4151-AE0A-D46C2A6AC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3200">
                <a:latin typeface="Times New Roman" panose="02020603050405020304" pitchFamily="18" charset="0"/>
              </a:rPr>
              <a:t>Allocating Machines to Production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5A9CF06-0A25-4697-A4CB-D0280A3E90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066800"/>
            <a:ext cx="8229600" cy="457200"/>
          </a:xfrm>
        </p:spPr>
        <p:txBody>
          <a:bodyPr/>
          <a:lstStyle/>
          <a:p>
            <a:r>
              <a:rPr lang="en-US" altLang="en-US" sz="2400">
                <a:latin typeface="Times New Roman" panose="02020603050405020304" pitchFamily="18" charset="0"/>
              </a:rPr>
              <a:t>Producing 5 types of product using 4 machines</a:t>
            </a:r>
          </a:p>
        </p:txBody>
      </p:sp>
      <p:graphicFrame>
        <p:nvGraphicFramePr>
          <p:cNvPr id="28733" name="Group 61">
            <a:extLst>
              <a:ext uri="{FF2B5EF4-FFF2-40B4-BE49-F238E27FC236}">
                <a16:creationId xmlns:a16="http://schemas.microsoft.com/office/drawing/2014/main" id="{F3B37640-B3D0-4898-9558-1523EF87C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99107"/>
              </p:ext>
            </p:extLst>
          </p:nvPr>
        </p:nvGraphicFramePr>
        <p:xfrm>
          <a:off x="1600200" y="1600200"/>
          <a:ext cx="8844280" cy="2632710"/>
        </p:xfrm>
        <a:graphic>
          <a:graphicData uri="http://schemas.openxmlformats.org/drawingml/2006/table">
            <a:tbl>
              <a:tblPr/>
              <a:tblGrid>
                <a:gridCol w="1224280">
                  <a:extLst>
                    <a:ext uri="{9D8B030D-6E8A-4147-A177-3AD203B41FA5}">
                      <a16:colId xmlns:a16="http://schemas.microsoft.com/office/drawing/2014/main" val="139850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5232857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66957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003687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3010840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32582927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72602460"/>
                    </a:ext>
                  </a:extLst>
                </a:gridCol>
              </a:tblGrid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Unit processing time (hour)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Availability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533981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Product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Product 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Product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Product 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Product 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(hour)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478566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Machine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1.2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1.3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0.7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0.5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160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820167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Machine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0.7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2.2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1.6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0.5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1.0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200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655818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Machine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0.9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0.7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1.3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1.0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0.8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120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725169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Machine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1.4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2.8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0.5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1.2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0.6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280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386386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Unit Profit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25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271541"/>
                  </a:ext>
                </a:extLst>
              </a:tr>
            </a:tbl>
          </a:graphicData>
        </a:graphic>
      </p:graphicFrame>
      <p:graphicFrame>
        <p:nvGraphicFramePr>
          <p:cNvPr id="28730" name="Object 58">
            <a:extLst>
              <a:ext uri="{FF2B5EF4-FFF2-40B4-BE49-F238E27FC236}">
                <a16:creationId xmlns:a16="http://schemas.microsoft.com/office/drawing/2014/main" id="{A2484967-E42E-455E-B66A-DCAA9C365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360864"/>
          <a:ext cx="5791200" cy="2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38200" imgH="1396800" progId="Equation.3">
                  <p:embed/>
                </p:oleObj>
              </mc:Choice>
              <mc:Fallback>
                <p:oleObj name="Equation" r:id="rId2" imgW="3238200" imgH="13968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60864"/>
                        <a:ext cx="5791200" cy="249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AE7D8B0-16A9-4F89-AA9B-2056A73C6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1" y="152400"/>
            <a:ext cx="8435975" cy="11430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</a:rPr>
              <a:t>Optimal Solution &amp; Sensitivity Analysis</a:t>
            </a:r>
          </a:p>
        </p:txBody>
      </p:sp>
      <p:sp>
        <p:nvSpPr>
          <p:cNvPr id="32824" name="Text Box 56">
            <a:extLst>
              <a:ext uri="{FF2B5EF4-FFF2-40B4-BE49-F238E27FC236}">
                <a16:creationId xmlns:a16="http://schemas.microsoft.com/office/drawing/2014/main" id="{07584545-51C8-43D1-A626-A6E9A07C0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49373"/>
            <a:ext cx="77724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A non-basic variable has a </a:t>
            </a:r>
            <a:r>
              <a:rPr lang="en-US" altLang="en-US" i="1" dirty="0"/>
              <a:t>Reduced Cost</a:t>
            </a:r>
            <a:r>
              <a:rPr lang="en-US" altLang="en-US" dirty="0"/>
              <a:t>, indicating the </a:t>
            </a:r>
            <a:r>
              <a:rPr lang="en-US" altLang="en-US" dirty="0">
                <a:solidFill>
                  <a:srgbClr val="FF0066"/>
                </a:solidFill>
              </a:rPr>
              <a:t>marginal</a:t>
            </a:r>
            <a:r>
              <a:rPr lang="en-US" altLang="en-US" dirty="0"/>
              <a:t> cost of forcing a non-basic variable to leave its bound and become basic. </a:t>
            </a:r>
          </a:p>
          <a:p>
            <a:endParaRPr lang="en-US" altLang="en-US" dirty="0"/>
          </a:p>
          <a:p>
            <a:r>
              <a:rPr lang="en-US" altLang="en-US" i="1" dirty="0"/>
              <a:t>Allowable changing range</a:t>
            </a:r>
            <a:r>
              <a:rPr lang="en-US" altLang="en-US" dirty="0"/>
              <a:t> of an objective function coefficient defines an interval for each coefficient of the objective function.  When the coefficient changes within the interval, the optimal solution will NOT change.</a:t>
            </a:r>
          </a:p>
          <a:p>
            <a:endParaRPr lang="en-US" altLang="en-US" dirty="0"/>
          </a:p>
        </p:txBody>
      </p:sp>
      <p:graphicFrame>
        <p:nvGraphicFramePr>
          <p:cNvPr id="2" name="Group 3">
            <a:extLst>
              <a:ext uri="{FF2B5EF4-FFF2-40B4-BE49-F238E27FC236}">
                <a16:creationId xmlns:a16="http://schemas.microsoft.com/office/drawing/2014/main" id="{C0EE8942-3C57-C135-ABDF-E8A681CB0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61302"/>
              </p:ext>
            </p:extLst>
          </p:nvPr>
        </p:nvGraphicFramePr>
        <p:xfrm>
          <a:off x="2057400" y="1447801"/>
          <a:ext cx="8077200" cy="3048001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6137587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448692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15933467"/>
                    </a:ext>
                  </a:extLst>
                </a:gridCol>
                <a:gridCol w="1519238">
                  <a:extLst>
                    <a:ext uri="{9D8B030D-6E8A-4147-A177-3AD203B41FA5}">
                      <a16:colId xmlns:a16="http://schemas.microsoft.com/office/drawing/2014/main" val="1191793689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126086671"/>
                    </a:ext>
                  </a:extLst>
                </a:gridCol>
                <a:gridCol w="1306512">
                  <a:extLst>
                    <a:ext uri="{9D8B030D-6E8A-4147-A177-3AD203B41FA5}">
                      <a16:colId xmlns:a16="http://schemas.microsoft.com/office/drawing/2014/main" val="2886566217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Allowable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Allowable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585118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Decrease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928437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58.96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18.00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091715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62.63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25.00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16.82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665608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-13.53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13.53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083700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093661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15.64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15.00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5.09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79599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2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DA9BBF8-9D79-444C-B181-6AED76E06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10515600" cy="1325563"/>
          </a:xfrm>
        </p:spPr>
        <p:txBody>
          <a:bodyPr/>
          <a:lstStyle/>
          <a:p>
            <a:r>
              <a:rPr lang="en-US" altLang="en-US" sz="3600" dirty="0">
                <a:latin typeface="Times New Roman" panose="02020603050405020304" pitchFamily="18" charset="0"/>
              </a:rPr>
              <a:t>Change of Objective Function Coefficients</a:t>
            </a:r>
          </a:p>
        </p:txBody>
      </p:sp>
      <p:pic>
        <p:nvPicPr>
          <p:cNvPr id="4" name="Picture 3" descr="A mathematical equation with numbers">
            <a:extLst>
              <a:ext uri="{FF2B5EF4-FFF2-40B4-BE49-F238E27FC236}">
                <a16:creationId xmlns:a16="http://schemas.microsoft.com/office/drawing/2014/main" id="{13129E42-BA2C-AB86-D358-37B86C6C8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0"/>
            <a:ext cx="7649975" cy="1512332"/>
          </a:xfrm>
          <a:prstGeom prst="rect">
            <a:avLst/>
          </a:prstGeom>
        </p:spPr>
      </p:pic>
      <p:graphicFrame>
        <p:nvGraphicFramePr>
          <p:cNvPr id="5" name="Object 58">
            <a:extLst>
              <a:ext uri="{FF2B5EF4-FFF2-40B4-BE49-F238E27FC236}">
                <a16:creationId xmlns:a16="http://schemas.microsoft.com/office/drawing/2014/main" id="{DC96F71D-FAEE-F0AC-9F1C-81366C1CF8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749967"/>
              </p:ext>
            </p:extLst>
          </p:nvPr>
        </p:nvGraphicFramePr>
        <p:xfrm>
          <a:off x="381000" y="914400"/>
          <a:ext cx="5257800" cy="226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38200" imgH="1396800" progId="Equation.3">
                  <p:embed/>
                </p:oleObj>
              </mc:Choice>
              <mc:Fallback>
                <p:oleObj name="Equation" r:id="rId3" imgW="3238200" imgH="1396800" progId="Equation.3">
                  <p:embed/>
                  <p:pic>
                    <p:nvPicPr>
                      <p:cNvPr id="28730" name="Object 58">
                        <a:extLst>
                          <a:ext uri="{FF2B5EF4-FFF2-40B4-BE49-F238E27FC236}">
                            <a16:creationId xmlns:a16="http://schemas.microsoft.com/office/drawing/2014/main" id="{A2484967-E42E-455E-B66A-DCAA9C365E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14400"/>
                        <a:ext cx="5257800" cy="226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62F90F0-4F77-CFFB-27EF-7DD3DD7C8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22" y="947473"/>
            <a:ext cx="5907378" cy="2282597"/>
          </a:xfrm>
          <a:prstGeom prst="rect">
            <a:avLst/>
          </a:prstGeom>
        </p:spPr>
      </p:pic>
      <p:sp>
        <p:nvSpPr>
          <p:cNvPr id="9" name="Text Box 55">
            <a:extLst>
              <a:ext uri="{FF2B5EF4-FFF2-40B4-BE49-F238E27FC236}">
                <a16:creationId xmlns:a16="http://schemas.microsoft.com/office/drawing/2014/main" id="{A9CB2969-BD33-F5AE-A73F-6F699894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728" y="3398904"/>
            <a:ext cx="7000672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variables: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Non-basic variable: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5">
            <a:extLst>
              <a:ext uri="{FF2B5EF4-FFF2-40B4-BE49-F238E27FC236}">
                <a16:creationId xmlns:a16="http://schemas.microsoft.com/office/drawing/2014/main" id="{44773A30-17F4-AE6A-17DE-D85F2AFD7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602203"/>
            <a:ext cx="45720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the optimal solution change if any of the objective coefficients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DA9BBF8-9D79-444C-B181-6AED76E06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10515600" cy="1325563"/>
          </a:xfrm>
        </p:spPr>
        <p:txBody>
          <a:bodyPr/>
          <a:lstStyle/>
          <a:p>
            <a:r>
              <a:rPr lang="en-US" altLang="en-US" sz="3600" dirty="0">
                <a:latin typeface="Times New Roman" panose="02020603050405020304" pitchFamily="18" charset="0"/>
              </a:rPr>
              <a:t>Change of Objective Coefficients: Non-basic Variables</a:t>
            </a:r>
          </a:p>
        </p:txBody>
      </p:sp>
      <p:sp>
        <p:nvSpPr>
          <p:cNvPr id="34871" name="Text Box 55">
            <a:extLst>
              <a:ext uri="{FF2B5EF4-FFF2-40B4-BE49-F238E27FC236}">
                <a16:creationId xmlns:a16="http://schemas.microsoft.com/office/drawing/2014/main" id="{82D594D6-1092-4C70-BB81-CE903CC24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422" y="5086109"/>
            <a:ext cx="590737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cost of non-basic variables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en-US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23.53 – 10 = 13.53</a:t>
            </a:r>
          </a:p>
        </p:txBody>
      </p:sp>
      <p:pic>
        <p:nvPicPr>
          <p:cNvPr id="4" name="Picture 3" descr="A mathematical equation with numbers">
            <a:extLst>
              <a:ext uri="{FF2B5EF4-FFF2-40B4-BE49-F238E27FC236}">
                <a16:creationId xmlns:a16="http://schemas.microsoft.com/office/drawing/2014/main" id="{13129E42-BA2C-AB86-D358-37B86C6C8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73777"/>
            <a:ext cx="7649975" cy="1512332"/>
          </a:xfrm>
          <a:prstGeom prst="rect">
            <a:avLst/>
          </a:prstGeom>
        </p:spPr>
      </p:pic>
      <p:graphicFrame>
        <p:nvGraphicFramePr>
          <p:cNvPr id="5" name="Object 58">
            <a:extLst>
              <a:ext uri="{FF2B5EF4-FFF2-40B4-BE49-F238E27FC236}">
                <a16:creationId xmlns:a16="http://schemas.microsoft.com/office/drawing/2014/main" id="{DC96F71D-FAEE-F0AC-9F1C-81366C1CF8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914400"/>
          <a:ext cx="5257800" cy="226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38200" imgH="1396800" progId="Equation.3">
                  <p:embed/>
                </p:oleObj>
              </mc:Choice>
              <mc:Fallback>
                <p:oleObj name="Equation" r:id="rId3" imgW="3238200" imgH="1396800" progId="Equation.3">
                  <p:embed/>
                  <p:pic>
                    <p:nvPicPr>
                      <p:cNvPr id="5" name="Object 58">
                        <a:extLst>
                          <a:ext uri="{FF2B5EF4-FFF2-40B4-BE49-F238E27FC236}">
                            <a16:creationId xmlns:a16="http://schemas.microsoft.com/office/drawing/2014/main" id="{DC96F71D-FAEE-F0AC-9F1C-81366C1CF8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14400"/>
                        <a:ext cx="5257800" cy="226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62F90F0-4F77-CFFB-27EF-7DD3DD7C8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22" y="947473"/>
            <a:ext cx="5907378" cy="2282597"/>
          </a:xfrm>
          <a:prstGeom prst="rect">
            <a:avLst/>
          </a:prstGeom>
        </p:spPr>
      </p:pic>
      <p:sp>
        <p:nvSpPr>
          <p:cNvPr id="9" name="Text Box 55">
            <a:extLst>
              <a:ext uri="{FF2B5EF4-FFF2-40B4-BE49-F238E27FC236}">
                <a16:creationId xmlns:a16="http://schemas.microsoft.com/office/drawing/2014/main" id="{A9CB2969-BD33-F5AE-A73F-6F699894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629552"/>
            <a:ext cx="3733800" cy="29238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non-basic variable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change of its cost coefficient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affects the reduced cost of itself. So the allowable change is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≥ 0, i.e.,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≤13.53</a:t>
            </a:r>
          </a:p>
        </p:txBody>
      </p:sp>
    </p:spTree>
    <p:extLst>
      <p:ext uri="{BB962C8B-B14F-4D97-AF65-F5344CB8AC3E}">
        <p14:creationId xmlns:p14="http://schemas.microsoft.com/office/powerpoint/2010/main" val="302888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71" grpId="0"/>
      <p:bldP spid="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7503</TotalTime>
  <Words>2507</Words>
  <Application>Microsoft Office PowerPoint</Application>
  <PresentationFormat>Widescreen</PresentationFormat>
  <Paragraphs>412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 New Roman</vt:lpstr>
      <vt:lpstr>Default Design</vt:lpstr>
      <vt:lpstr>Equation</vt:lpstr>
      <vt:lpstr>IEDA 5230  Deterministic Models in Operations Research  Lecture 3</vt:lpstr>
      <vt:lpstr>Review of BFS and Simplex Method</vt:lpstr>
      <vt:lpstr>Optimality Test</vt:lpstr>
      <vt:lpstr>Sensitivity Analysis on Graph</vt:lpstr>
      <vt:lpstr>Sensitivity Analysis on Graph</vt:lpstr>
      <vt:lpstr>Allocating Machines to Production</vt:lpstr>
      <vt:lpstr>Optimal Solution &amp; Sensitivity Analysis</vt:lpstr>
      <vt:lpstr>Change of Objective Function Coefficients</vt:lpstr>
      <vt:lpstr>Change of Objective Coefficients: Non-basic Variables</vt:lpstr>
      <vt:lpstr>Change of Objective Coefficients: Basic variables</vt:lpstr>
      <vt:lpstr>Constraint Analysis &amp; Shadow Price</vt:lpstr>
      <vt:lpstr>Constraint Analysis &amp; Shadow Price</vt:lpstr>
      <vt:lpstr>More on Shadow Price</vt:lpstr>
      <vt:lpstr>Duality Theorem</vt:lpstr>
      <vt:lpstr>Primal and Dual: an example</vt:lpstr>
      <vt:lpstr>The Production Planning Problem</vt:lpstr>
      <vt:lpstr>Another Related Problem</vt:lpstr>
      <vt:lpstr>Definition of dual LP</vt:lpstr>
      <vt:lpstr>Relationship of Primal and Dual</vt:lpstr>
      <vt:lpstr>Primal and Dual in Standard Form</vt:lpstr>
      <vt:lpstr>Getting the Dual for a General LP</vt:lpstr>
      <vt:lpstr>Example</vt:lpstr>
      <vt:lpstr>Weak Duality</vt:lpstr>
      <vt:lpstr>Why Weak Duality?</vt:lpstr>
      <vt:lpstr>Corollaries from Weak Duality</vt:lpstr>
      <vt:lpstr>Strong Duality</vt:lpstr>
      <vt:lpstr>Why Strong Duality?</vt:lpstr>
      <vt:lpstr>Complementary Slackness</vt:lpstr>
      <vt:lpstr>Complementary Slackness (Different form)</vt:lpstr>
      <vt:lpstr>Interpretation and Example </vt:lpstr>
      <vt:lpstr>Another Economic Meaning of Duality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Linear Program</dc:title>
  <dc:creator>ieemqi</dc:creator>
  <cp:lastModifiedBy>Xiangtong QI</cp:lastModifiedBy>
  <cp:revision>263</cp:revision>
  <dcterms:created xsi:type="dcterms:W3CDTF">2003-10-02T01:48:02Z</dcterms:created>
  <dcterms:modified xsi:type="dcterms:W3CDTF">2023-09-19T12:30:36Z</dcterms:modified>
</cp:coreProperties>
</file>