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9" r:id="rId2"/>
    <p:sldId id="310" r:id="rId3"/>
    <p:sldId id="257" r:id="rId4"/>
    <p:sldId id="260" r:id="rId5"/>
    <p:sldId id="262" r:id="rId6"/>
    <p:sldId id="274" r:id="rId7"/>
    <p:sldId id="275" r:id="rId8"/>
    <p:sldId id="259" r:id="rId9"/>
    <p:sldId id="268" r:id="rId10"/>
    <p:sldId id="269" r:id="rId11"/>
    <p:sldId id="270" r:id="rId12"/>
    <p:sldId id="276" r:id="rId13"/>
    <p:sldId id="277" r:id="rId14"/>
    <p:sldId id="290" r:id="rId15"/>
    <p:sldId id="291" r:id="rId16"/>
    <p:sldId id="273" r:id="rId17"/>
    <p:sldId id="311" r:id="rId18"/>
    <p:sldId id="278" r:id="rId19"/>
    <p:sldId id="279" r:id="rId20"/>
    <p:sldId id="280" r:id="rId21"/>
    <p:sldId id="281" r:id="rId22"/>
    <p:sldId id="282" r:id="rId23"/>
    <p:sldId id="283" r:id="rId24"/>
    <p:sldId id="284" r:id="rId25"/>
    <p:sldId id="285" r:id="rId26"/>
    <p:sldId id="286" r:id="rId27"/>
    <p:sldId id="287" r:id="rId28"/>
    <p:sldId id="288"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64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8F74A-474D-4307-8577-33F6483B1181}" type="datetimeFigureOut">
              <a:rPr lang="en-HK" smtClean="0"/>
              <a:t>31/10/2023</a:t>
            </a:fld>
            <a:endParaRPr lang="en-H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7E6DC-8CF1-4DA2-AD39-976EF8BF9E44}" type="slidenum">
              <a:rPr lang="en-HK" smtClean="0"/>
              <a:t>‹#›</a:t>
            </a:fld>
            <a:endParaRPr lang="en-HK"/>
          </a:p>
        </p:txBody>
      </p:sp>
    </p:spTree>
    <p:extLst>
      <p:ext uri="{BB962C8B-B14F-4D97-AF65-F5344CB8AC3E}">
        <p14:creationId xmlns:p14="http://schemas.microsoft.com/office/powerpoint/2010/main" val="2325411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4A45-FDD6-49D7-8E87-C30ABC54971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B4067A5A-D831-4A42-8EB4-48E06243D9B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529F0828-F538-4E84-A73D-892932347EE3}"/>
              </a:ext>
            </a:extLst>
          </p:cNvPr>
          <p:cNvSpPr>
            <a:spLocks noGrp="1"/>
          </p:cNvSpPr>
          <p:nvPr>
            <p:ph type="dt" sz="half" idx="10"/>
          </p:nvPr>
        </p:nvSpPr>
        <p:spPr/>
        <p:txBody>
          <a:bodyPr/>
          <a:lstStyle>
            <a:lvl1pPr>
              <a:defRPr/>
            </a:lvl1pPr>
          </a:lstStyle>
          <a:p>
            <a:endParaRPr lang="en-US" altLang="zh-TW"/>
          </a:p>
        </p:txBody>
      </p:sp>
      <p:sp>
        <p:nvSpPr>
          <p:cNvPr id="5" name="Footer Placeholder 4">
            <a:extLst>
              <a:ext uri="{FF2B5EF4-FFF2-40B4-BE49-F238E27FC236}">
                <a16:creationId xmlns:a16="http://schemas.microsoft.com/office/drawing/2014/main" id="{A5B28B75-D811-47AA-BA9A-A03F99B1CAA8}"/>
              </a:ext>
            </a:extLst>
          </p:cNvPr>
          <p:cNvSpPr>
            <a:spLocks noGrp="1"/>
          </p:cNvSpPr>
          <p:nvPr>
            <p:ph type="ftr" sz="quarter" idx="11"/>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ABA370FD-AC49-4673-A596-FAB271E7B022}"/>
              </a:ext>
            </a:extLst>
          </p:cNvPr>
          <p:cNvSpPr>
            <a:spLocks noGrp="1"/>
          </p:cNvSpPr>
          <p:nvPr>
            <p:ph type="sldNum" sz="quarter" idx="12"/>
          </p:nvPr>
        </p:nvSpPr>
        <p:spPr/>
        <p:txBody>
          <a:bodyPr/>
          <a:lstStyle>
            <a:lvl1pPr>
              <a:defRPr/>
            </a:lvl1pPr>
          </a:lstStyle>
          <a:p>
            <a:fld id="{8A31A84D-56E2-421C-B962-83737BD92FFB}" type="slidenum">
              <a:rPr lang="zh-TW" altLang="en-US"/>
              <a:pPr/>
              <a:t>‹#›</a:t>
            </a:fld>
            <a:endParaRPr lang="en-US" altLang="zh-TW"/>
          </a:p>
        </p:txBody>
      </p:sp>
    </p:spTree>
    <p:extLst>
      <p:ext uri="{BB962C8B-B14F-4D97-AF65-F5344CB8AC3E}">
        <p14:creationId xmlns:p14="http://schemas.microsoft.com/office/powerpoint/2010/main" val="209206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507B-F629-4140-90CE-D9FD53B8BED5}"/>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00D4113-C635-49FF-80EF-6F3D82E3A3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85D02FC-9C08-4635-8F9E-AF7846BFE6B9}"/>
              </a:ext>
            </a:extLst>
          </p:cNvPr>
          <p:cNvSpPr>
            <a:spLocks noGrp="1"/>
          </p:cNvSpPr>
          <p:nvPr>
            <p:ph type="dt" sz="half" idx="10"/>
          </p:nvPr>
        </p:nvSpPr>
        <p:spPr/>
        <p:txBody>
          <a:bodyPr/>
          <a:lstStyle>
            <a:lvl1pPr>
              <a:defRPr/>
            </a:lvl1pPr>
          </a:lstStyle>
          <a:p>
            <a:endParaRPr lang="en-US" altLang="zh-TW"/>
          </a:p>
        </p:txBody>
      </p:sp>
      <p:sp>
        <p:nvSpPr>
          <p:cNvPr id="5" name="Footer Placeholder 4">
            <a:extLst>
              <a:ext uri="{FF2B5EF4-FFF2-40B4-BE49-F238E27FC236}">
                <a16:creationId xmlns:a16="http://schemas.microsoft.com/office/drawing/2014/main" id="{F4756B2A-4437-4733-BF92-73788D70DDA2}"/>
              </a:ext>
            </a:extLst>
          </p:cNvPr>
          <p:cNvSpPr>
            <a:spLocks noGrp="1"/>
          </p:cNvSpPr>
          <p:nvPr>
            <p:ph type="ftr" sz="quarter" idx="11"/>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1BC91AE7-5D07-4A79-B832-32684AC4A84D}"/>
              </a:ext>
            </a:extLst>
          </p:cNvPr>
          <p:cNvSpPr>
            <a:spLocks noGrp="1"/>
          </p:cNvSpPr>
          <p:nvPr>
            <p:ph type="sldNum" sz="quarter" idx="12"/>
          </p:nvPr>
        </p:nvSpPr>
        <p:spPr/>
        <p:txBody>
          <a:bodyPr/>
          <a:lstStyle>
            <a:lvl1pPr>
              <a:defRPr/>
            </a:lvl1pPr>
          </a:lstStyle>
          <a:p>
            <a:fld id="{B7EFD32B-49FA-49B5-83C4-C96060FC5ACD}" type="slidenum">
              <a:rPr lang="zh-TW" altLang="en-US"/>
              <a:pPr/>
              <a:t>‹#›</a:t>
            </a:fld>
            <a:endParaRPr lang="en-US" altLang="zh-TW"/>
          </a:p>
        </p:txBody>
      </p:sp>
    </p:spTree>
    <p:extLst>
      <p:ext uri="{BB962C8B-B14F-4D97-AF65-F5344CB8AC3E}">
        <p14:creationId xmlns:p14="http://schemas.microsoft.com/office/powerpoint/2010/main" val="128350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99CC9-2904-4F47-A7BA-855FED62A133}"/>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D1D66B61-D5E8-44B1-9B9A-8A9819CFB322}"/>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D1A24F50-E088-48EA-8B1E-EE1708B99959}"/>
              </a:ext>
            </a:extLst>
          </p:cNvPr>
          <p:cNvSpPr>
            <a:spLocks noGrp="1"/>
          </p:cNvSpPr>
          <p:nvPr>
            <p:ph type="dt" sz="half" idx="10"/>
          </p:nvPr>
        </p:nvSpPr>
        <p:spPr/>
        <p:txBody>
          <a:bodyPr/>
          <a:lstStyle>
            <a:lvl1pPr>
              <a:defRPr/>
            </a:lvl1pPr>
          </a:lstStyle>
          <a:p>
            <a:endParaRPr lang="en-US" altLang="zh-TW"/>
          </a:p>
        </p:txBody>
      </p:sp>
      <p:sp>
        <p:nvSpPr>
          <p:cNvPr id="5" name="Footer Placeholder 4">
            <a:extLst>
              <a:ext uri="{FF2B5EF4-FFF2-40B4-BE49-F238E27FC236}">
                <a16:creationId xmlns:a16="http://schemas.microsoft.com/office/drawing/2014/main" id="{2E3E668D-B7FC-4A11-ADFE-DD42F232296E}"/>
              </a:ext>
            </a:extLst>
          </p:cNvPr>
          <p:cNvSpPr>
            <a:spLocks noGrp="1"/>
          </p:cNvSpPr>
          <p:nvPr>
            <p:ph type="ftr" sz="quarter" idx="11"/>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1BF4399A-8F8B-427F-AD85-E53E802A027F}"/>
              </a:ext>
            </a:extLst>
          </p:cNvPr>
          <p:cNvSpPr>
            <a:spLocks noGrp="1"/>
          </p:cNvSpPr>
          <p:nvPr>
            <p:ph type="sldNum" sz="quarter" idx="12"/>
          </p:nvPr>
        </p:nvSpPr>
        <p:spPr/>
        <p:txBody>
          <a:bodyPr/>
          <a:lstStyle>
            <a:lvl1pPr>
              <a:defRPr/>
            </a:lvl1pPr>
          </a:lstStyle>
          <a:p>
            <a:fld id="{114FEFBD-E506-43FA-AE0A-BB7657C0205A}" type="slidenum">
              <a:rPr lang="zh-TW" altLang="en-US"/>
              <a:pPr/>
              <a:t>‹#›</a:t>
            </a:fld>
            <a:endParaRPr lang="en-US" altLang="zh-TW"/>
          </a:p>
        </p:txBody>
      </p:sp>
    </p:spTree>
    <p:extLst>
      <p:ext uri="{BB962C8B-B14F-4D97-AF65-F5344CB8AC3E}">
        <p14:creationId xmlns:p14="http://schemas.microsoft.com/office/powerpoint/2010/main" val="175232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F204-D486-4A25-B1C4-A854945FD249}"/>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865EFED2-DC03-4963-BC9F-CE7EEDCE02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2D9009C2-830F-4658-B92C-E7BFE339A706}"/>
              </a:ext>
            </a:extLst>
          </p:cNvPr>
          <p:cNvSpPr>
            <a:spLocks noGrp="1"/>
          </p:cNvSpPr>
          <p:nvPr>
            <p:ph type="dt" sz="half" idx="10"/>
          </p:nvPr>
        </p:nvSpPr>
        <p:spPr/>
        <p:txBody>
          <a:bodyPr/>
          <a:lstStyle>
            <a:lvl1pPr>
              <a:defRPr/>
            </a:lvl1pPr>
          </a:lstStyle>
          <a:p>
            <a:endParaRPr lang="en-US" altLang="zh-TW"/>
          </a:p>
        </p:txBody>
      </p:sp>
      <p:sp>
        <p:nvSpPr>
          <p:cNvPr id="5" name="Footer Placeholder 4">
            <a:extLst>
              <a:ext uri="{FF2B5EF4-FFF2-40B4-BE49-F238E27FC236}">
                <a16:creationId xmlns:a16="http://schemas.microsoft.com/office/drawing/2014/main" id="{E1A53401-53B7-46AB-8DE8-E5DA0666FDB3}"/>
              </a:ext>
            </a:extLst>
          </p:cNvPr>
          <p:cNvSpPr>
            <a:spLocks noGrp="1"/>
          </p:cNvSpPr>
          <p:nvPr>
            <p:ph type="ftr" sz="quarter" idx="11"/>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ACF70B9E-4918-427E-A20E-797CD53BCA6C}"/>
              </a:ext>
            </a:extLst>
          </p:cNvPr>
          <p:cNvSpPr>
            <a:spLocks noGrp="1"/>
          </p:cNvSpPr>
          <p:nvPr>
            <p:ph type="sldNum" sz="quarter" idx="12"/>
          </p:nvPr>
        </p:nvSpPr>
        <p:spPr/>
        <p:txBody>
          <a:bodyPr/>
          <a:lstStyle>
            <a:lvl1pPr>
              <a:defRPr/>
            </a:lvl1pPr>
          </a:lstStyle>
          <a:p>
            <a:fld id="{D211697A-023D-48D6-9851-4E4D5420EF57}" type="slidenum">
              <a:rPr lang="zh-TW" altLang="en-US"/>
              <a:pPr/>
              <a:t>‹#›</a:t>
            </a:fld>
            <a:endParaRPr lang="en-US" altLang="zh-TW"/>
          </a:p>
        </p:txBody>
      </p:sp>
    </p:spTree>
    <p:extLst>
      <p:ext uri="{BB962C8B-B14F-4D97-AF65-F5344CB8AC3E}">
        <p14:creationId xmlns:p14="http://schemas.microsoft.com/office/powerpoint/2010/main" val="173602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0531-9A3D-4BEB-A933-7A00D2A6FE1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386EC29F-9DA4-4E40-BC62-2C5FE9CC8F1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D5C13647-D10E-497C-85D1-27CB06CEBD8A}"/>
              </a:ext>
            </a:extLst>
          </p:cNvPr>
          <p:cNvSpPr>
            <a:spLocks noGrp="1"/>
          </p:cNvSpPr>
          <p:nvPr>
            <p:ph type="dt" sz="half" idx="10"/>
          </p:nvPr>
        </p:nvSpPr>
        <p:spPr/>
        <p:txBody>
          <a:bodyPr/>
          <a:lstStyle>
            <a:lvl1pPr>
              <a:defRPr/>
            </a:lvl1pPr>
          </a:lstStyle>
          <a:p>
            <a:endParaRPr lang="en-US" altLang="zh-TW"/>
          </a:p>
        </p:txBody>
      </p:sp>
      <p:sp>
        <p:nvSpPr>
          <p:cNvPr id="5" name="Footer Placeholder 4">
            <a:extLst>
              <a:ext uri="{FF2B5EF4-FFF2-40B4-BE49-F238E27FC236}">
                <a16:creationId xmlns:a16="http://schemas.microsoft.com/office/drawing/2014/main" id="{9A045EDE-B125-4CA1-8C1C-84B441421D90}"/>
              </a:ext>
            </a:extLst>
          </p:cNvPr>
          <p:cNvSpPr>
            <a:spLocks noGrp="1"/>
          </p:cNvSpPr>
          <p:nvPr>
            <p:ph type="ftr" sz="quarter" idx="11"/>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A19C6170-FD6E-46AD-BFB6-44DFEBDF4840}"/>
              </a:ext>
            </a:extLst>
          </p:cNvPr>
          <p:cNvSpPr>
            <a:spLocks noGrp="1"/>
          </p:cNvSpPr>
          <p:nvPr>
            <p:ph type="sldNum" sz="quarter" idx="12"/>
          </p:nvPr>
        </p:nvSpPr>
        <p:spPr/>
        <p:txBody>
          <a:bodyPr/>
          <a:lstStyle>
            <a:lvl1pPr>
              <a:defRPr/>
            </a:lvl1pPr>
          </a:lstStyle>
          <a:p>
            <a:fld id="{DCF61538-5750-4BFA-9E80-B28066FF635B}" type="slidenum">
              <a:rPr lang="zh-TW" altLang="en-US"/>
              <a:pPr/>
              <a:t>‹#›</a:t>
            </a:fld>
            <a:endParaRPr lang="en-US" altLang="zh-TW"/>
          </a:p>
        </p:txBody>
      </p:sp>
    </p:spTree>
    <p:extLst>
      <p:ext uri="{BB962C8B-B14F-4D97-AF65-F5344CB8AC3E}">
        <p14:creationId xmlns:p14="http://schemas.microsoft.com/office/powerpoint/2010/main" val="1439775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CD43-7D52-44D0-97A4-D2DF666F89FA}"/>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C51F25CE-8A3B-42FD-8227-7AF582D46B80}"/>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1A5E85B3-CE4B-4BFB-A92A-F7DA048BEE37}"/>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67F90F08-4BC7-4236-992B-731F971B02B7}"/>
              </a:ext>
            </a:extLst>
          </p:cNvPr>
          <p:cNvSpPr>
            <a:spLocks noGrp="1"/>
          </p:cNvSpPr>
          <p:nvPr>
            <p:ph type="dt" sz="half" idx="10"/>
          </p:nvPr>
        </p:nvSpPr>
        <p:spPr/>
        <p:txBody>
          <a:bodyPr/>
          <a:lstStyle>
            <a:lvl1pPr>
              <a:defRPr/>
            </a:lvl1pPr>
          </a:lstStyle>
          <a:p>
            <a:endParaRPr lang="en-US" altLang="zh-TW"/>
          </a:p>
        </p:txBody>
      </p:sp>
      <p:sp>
        <p:nvSpPr>
          <p:cNvPr id="6" name="Footer Placeholder 5">
            <a:extLst>
              <a:ext uri="{FF2B5EF4-FFF2-40B4-BE49-F238E27FC236}">
                <a16:creationId xmlns:a16="http://schemas.microsoft.com/office/drawing/2014/main" id="{4C07C70C-4FF5-4A98-A763-36F09F1EAC87}"/>
              </a:ext>
            </a:extLst>
          </p:cNvPr>
          <p:cNvSpPr>
            <a:spLocks noGrp="1"/>
          </p:cNvSpPr>
          <p:nvPr>
            <p:ph type="ftr" sz="quarter" idx="11"/>
          </p:nvPr>
        </p:nvSpPr>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143FB7A9-F4BD-418B-B5D6-F5D9F739CC87}"/>
              </a:ext>
            </a:extLst>
          </p:cNvPr>
          <p:cNvSpPr>
            <a:spLocks noGrp="1"/>
          </p:cNvSpPr>
          <p:nvPr>
            <p:ph type="sldNum" sz="quarter" idx="12"/>
          </p:nvPr>
        </p:nvSpPr>
        <p:spPr/>
        <p:txBody>
          <a:bodyPr/>
          <a:lstStyle>
            <a:lvl1pPr>
              <a:defRPr/>
            </a:lvl1pPr>
          </a:lstStyle>
          <a:p>
            <a:fld id="{AC09C427-A8B7-4066-A422-84B99FD2CFE6}" type="slidenum">
              <a:rPr lang="zh-TW" altLang="en-US"/>
              <a:pPr/>
              <a:t>‹#›</a:t>
            </a:fld>
            <a:endParaRPr lang="en-US" altLang="zh-TW"/>
          </a:p>
        </p:txBody>
      </p:sp>
    </p:spTree>
    <p:extLst>
      <p:ext uri="{BB962C8B-B14F-4D97-AF65-F5344CB8AC3E}">
        <p14:creationId xmlns:p14="http://schemas.microsoft.com/office/powerpoint/2010/main" val="171169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6438-DF90-4E7E-AA8B-A95C3616F0D7}"/>
              </a:ext>
            </a:extLst>
          </p:cNvPr>
          <p:cNvSpPr>
            <a:spLocks noGrp="1"/>
          </p:cNvSpPr>
          <p:nvPr>
            <p:ph type="title"/>
          </p:nvPr>
        </p:nvSpPr>
        <p:spPr>
          <a:xfrm>
            <a:off x="630238" y="365125"/>
            <a:ext cx="78867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BC2D0F1A-AC9E-4AE1-9B6C-2714C01D54F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57F65-D462-43A3-9EB8-976BC290C97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F5F0FE74-FB80-4AAF-B67D-CBE9E5CE358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8A38C0-5F2E-4B59-8A94-5B68C9618D3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40E42BA1-6E5D-4649-BDF3-B67AF369A17F}"/>
              </a:ext>
            </a:extLst>
          </p:cNvPr>
          <p:cNvSpPr>
            <a:spLocks noGrp="1"/>
          </p:cNvSpPr>
          <p:nvPr>
            <p:ph type="dt" sz="half" idx="10"/>
          </p:nvPr>
        </p:nvSpPr>
        <p:spPr/>
        <p:txBody>
          <a:bodyPr/>
          <a:lstStyle>
            <a:lvl1pPr>
              <a:defRPr/>
            </a:lvl1pPr>
          </a:lstStyle>
          <a:p>
            <a:endParaRPr lang="en-US" altLang="zh-TW"/>
          </a:p>
        </p:txBody>
      </p:sp>
      <p:sp>
        <p:nvSpPr>
          <p:cNvPr id="8" name="Footer Placeholder 7">
            <a:extLst>
              <a:ext uri="{FF2B5EF4-FFF2-40B4-BE49-F238E27FC236}">
                <a16:creationId xmlns:a16="http://schemas.microsoft.com/office/drawing/2014/main" id="{890ECBE0-EE79-4816-AFAF-2B4A4FC11766}"/>
              </a:ext>
            </a:extLst>
          </p:cNvPr>
          <p:cNvSpPr>
            <a:spLocks noGrp="1"/>
          </p:cNvSpPr>
          <p:nvPr>
            <p:ph type="ftr" sz="quarter" idx="11"/>
          </p:nvPr>
        </p:nvSpPr>
        <p:spPr/>
        <p:txBody>
          <a:bodyPr/>
          <a:lstStyle>
            <a:lvl1pPr>
              <a:defRPr/>
            </a:lvl1pPr>
          </a:lstStyle>
          <a:p>
            <a:endParaRPr lang="en-US" altLang="zh-TW"/>
          </a:p>
        </p:txBody>
      </p:sp>
      <p:sp>
        <p:nvSpPr>
          <p:cNvPr id="9" name="Slide Number Placeholder 8">
            <a:extLst>
              <a:ext uri="{FF2B5EF4-FFF2-40B4-BE49-F238E27FC236}">
                <a16:creationId xmlns:a16="http://schemas.microsoft.com/office/drawing/2014/main" id="{82AFE889-EC4A-4AAF-849A-3FF7B6EBD092}"/>
              </a:ext>
            </a:extLst>
          </p:cNvPr>
          <p:cNvSpPr>
            <a:spLocks noGrp="1"/>
          </p:cNvSpPr>
          <p:nvPr>
            <p:ph type="sldNum" sz="quarter" idx="12"/>
          </p:nvPr>
        </p:nvSpPr>
        <p:spPr/>
        <p:txBody>
          <a:bodyPr/>
          <a:lstStyle>
            <a:lvl1pPr>
              <a:defRPr/>
            </a:lvl1pPr>
          </a:lstStyle>
          <a:p>
            <a:fld id="{3FD3FDFD-5638-4EA9-8807-2E4DEBF2C547}" type="slidenum">
              <a:rPr lang="zh-TW" altLang="en-US"/>
              <a:pPr/>
              <a:t>‹#›</a:t>
            </a:fld>
            <a:endParaRPr lang="en-US" altLang="zh-TW"/>
          </a:p>
        </p:txBody>
      </p:sp>
    </p:spTree>
    <p:extLst>
      <p:ext uri="{BB962C8B-B14F-4D97-AF65-F5344CB8AC3E}">
        <p14:creationId xmlns:p14="http://schemas.microsoft.com/office/powerpoint/2010/main" val="416725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F999-8CB7-44BA-804F-AB0A9EF6A9F0}"/>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88FCFBDF-81C7-4447-9EEC-27858901A133}"/>
              </a:ext>
            </a:extLst>
          </p:cNvPr>
          <p:cNvSpPr>
            <a:spLocks noGrp="1"/>
          </p:cNvSpPr>
          <p:nvPr>
            <p:ph type="dt" sz="half" idx="10"/>
          </p:nvPr>
        </p:nvSpPr>
        <p:spPr/>
        <p:txBody>
          <a:bodyPr/>
          <a:lstStyle>
            <a:lvl1pPr>
              <a:defRPr/>
            </a:lvl1pPr>
          </a:lstStyle>
          <a:p>
            <a:endParaRPr lang="en-US" altLang="zh-TW"/>
          </a:p>
        </p:txBody>
      </p:sp>
      <p:sp>
        <p:nvSpPr>
          <p:cNvPr id="4" name="Footer Placeholder 3">
            <a:extLst>
              <a:ext uri="{FF2B5EF4-FFF2-40B4-BE49-F238E27FC236}">
                <a16:creationId xmlns:a16="http://schemas.microsoft.com/office/drawing/2014/main" id="{47F949B8-1B79-49F8-8071-7A128827D08F}"/>
              </a:ext>
            </a:extLst>
          </p:cNvPr>
          <p:cNvSpPr>
            <a:spLocks noGrp="1"/>
          </p:cNvSpPr>
          <p:nvPr>
            <p:ph type="ftr" sz="quarter" idx="11"/>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DB358B95-9CF8-4D1A-B306-DD46792F44D1}"/>
              </a:ext>
            </a:extLst>
          </p:cNvPr>
          <p:cNvSpPr>
            <a:spLocks noGrp="1"/>
          </p:cNvSpPr>
          <p:nvPr>
            <p:ph type="sldNum" sz="quarter" idx="12"/>
          </p:nvPr>
        </p:nvSpPr>
        <p:spPr/>
        <p:txBody>
          <a:bodyPr/>
          <a:lstStyle>
            <a:lvl1pPr>
              <a:defRPr/>
            </a:lvl1pPr>
          </a:lstStyle>
          <a:p>
            <a:fld id="{E087C626-6D7D-40B3-941E-D2C45967F910}" type="slidenum">
              <a:rPr lang="zh-TW" altLang="en-US"/>
              <a:pPr/>
              <a:t>‹#›</a:t>
            </a:fld>
            <a:endParaRPr lang="en-US" altLang="zh-TW"/>
          </a:p>
        </p:txBody>
      </p:sp>
    </p:spTree>
    <p:extLst>
      <p:ext uri="{BB962C8B-B14F-4D97-AF65-F5344CB8AC3E}">
        <p14:creationId xmlns:p14="http://schemas.microsoft.com/office/powerpoint/2010/main" val="298842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DE7CB-1C39-44ED-B12F-85832BF2546A}"/>
              </a:ext>
            </a:extLst>
          </p:cNvPr>
          <p:cNvSpPr>
            <a:spLocks noGrp="1"/>
          </p:cNvSpPr>
          <p:nvPr>
            <p:ph type="dt" sz="half" idx="10"/>
          </p:nvPr>
        </p:nvSpPr>
        <p:spPr/>
        <p:txBody>
          <a:bodyPr/>
          <a:lstStyle>
            <a:lvl1pPr>
              <a:defRPr/>
            </a:lvl1pPr>
          </a:lstStyle>
          <a:p>
            <a:endParaRPr lang="en-US" altLang="zh-TW"/>
          </a:p>
        </p:txBody>
      </p:sp>
      <p:sp>
        <p:nvSpPr>
          <p:cNvPr id="3" name="Footer Placeholder 2">
            <a:extLst>
              <a:ext uri="{FF2B5EF4-FFF2-40B4-BE49-F238E27FC236}">
                <a16:creationId xmlns:a16="http://schemas.microsoft.com/office/drawing/2014/main" id="{49805959-9D9D-4F59-9439-4C1AD2FB6F3E}"/>
              </a:ext>
            </a:extLst>
          </p:cNvPr>
          <p:cNvSpPr>
            <a:spLocks noGrp="1"/>
          </p:cNvSpPr>
          <p:nvPr>
            <p:ph type="ftr" sz="quarter" idx="11"/>
          </p:nvPr>
        </p:nvSpPr>
        <p:spPr/>
        <p:txBody>
          <a:bodyPr/>
          <a:lstStyle>
            <a:lvl1pPr>
              <a:defRPr/>
            </a:lvl1pPr>
          </a:lstStyle>
          <a:p>
            <a:endParaRPr lang="en-US" altLang="zh-TW"/>
          </a:p>
        </p:txBody>
      </p:sp>
      <p:sp>
        <p:nvSpPr>
          <p:cNvPr id="4" name="Slide Number Placeholder 3">
            <a:extLst>
              <a:ext uri="{FF2B5EF4-FFF2-40B4-BE49-F238E27FC236}">
                <a16:creationId xmlns:a16="http://schemas.microsoft.com/office/drawing/2014/main" id="{836CCF68-086C-43B7-A873-2F1106FDCFA1}"/>
              </a:ext>
            </a:extLst>
          </p:cNvPr>
          <p:cNvSpPr>
            <a:spLocks noGrp="1"/>
          </p:cNvSpPr>
          <p:nvPr>
            <p:ph type="sldNum" sz="quarter" idx="12"/>
          </p:nvPr>
        </p:nvSpPr>
        <p:spPr/>
        <p:txBody>
          <a:bodyPr/>
          <a:lstStyle>
            <a:lvl1pPr>
              <a:defRPr/>
            </a:lvl1pPr>
          </a:lstStyle>
          <a:p>
            <a:fld id="{1F48F7D5-846F-499A-A2F2-2002B897921B}" type="slidenum">
              <a:rPr lang="zh-TW" altLang="en-US"/>
              <a:pPr/>
              <a:t>‹#›</a:t>
            </a:fld>
            <a:endParaRPr lang="en-US" altLang="zh-TW"/>
          </a:p>
        </p:txBody>
      </p:sp>
    </p:spTree>
    <p:extLst>
      <p:ext uri="{BB962C8B-B14F-4D97-AF65-F5344CB8AC3E}">
        <p14:creationId xmlns:p14="http://schemas.microsoft.com/office/powerpoint/2010/main" val="19927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04F0-3474-427A-B690-AE5AB0F74E6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8D7DBB35-8548-4326-80ED-456C2881907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0CC737E3-007A-4345-8565-2943C09B095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33BE3-0736-4FA6-B57B-7CFA70733F94}"/>
              </a:ext>
            </a:extLst>
          </p:cNvPr>
          <p:cNvSpPr>
            <a:spLocks noGrp="1"/>
          </p:cNvSpPr>
          <p:nvPr>
            <p:ph type="dt" sz="half" idx="10"/>
          </p:nvPr>
        </p:nvSpPr>
        <p:spPr/>
        <p:txBody>
          <a:bodyPr/>
          <a:lstStyle>
            <a:lvl1pPr>
              <a:defRPr/>
            </a:lvl1pPr>
          </a:lstStyle>
          <a:p>
            <a:endParaRPr lang="en-US" altLang="zh-TW"/>
          </a:p>
        </p:txBody>
      </p:sp>
      <p:sp>
        <p:nvSpPr>
          <p:cNvPr id="6" name="Footer Placeholder 5">
            <a:extLst>
              <a:ext uri="{FF2B5EF4-FFF2-40B4-BE49-F238E27FC236}">
                <a16:creationId xmlns:a16="http://schemas.microsoft.com/office/drawing/2014/main" id="{DA09A1B2-DE9A-474E-BE64-BA21E98B788F}"/>
              </a:ext>
            </a:extLst>
          </p:cNvPr>
          <p:cNvSpPr>
            <a:spLocks noGrp="1"/>
          </p:cNvSpPr>
          <p:nvPr>
            <p:ph type="ftr" sz="quarter" idx="11"/>
          </p:nvPr>
        </p:nvSpPr>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18958685-C94E-4131-BC6F-55417CEE6B25}"/>
              </a:ext>
            </a:extLst>
          </p:cNvPr>
          <p:cNvSpPr>
            <a:spLocks noGrp="1"/>
          </p:cNvSpPr>
          <p:nvPr>
            <p:ph type="sldNum" sz="quarter" idx="12"/>
          </p:nvPr>
        </p:nvSpPr>
        <p:spPr/>
        <p:txBody>
          <a:bodyPr/>
          <a:lstStyle>
            <a:lvl1pPr>
              <a:defRPr/>
            </a:lvl1pPr>
          </a:lstStyle>
          <a:p>
            <a:fld id="{A17F24FD-814A-4663-A894-508435077B0B}" type="slidenum">
              <a:rPr lang="zh-TW" altLang="en-US"/>
              <a:pPr/>
              <a:t>‹#›</a:t>
            </a:fld>
            <a:endParaRPr lang="en-US" altLang="zh-TW"/>
          </a:p>
        </p:txBody>
      </p:sp>
    </p:spTree>
    <p:extLst>
      <p:ext uri="{BB962C8B-B14F-4D97-AF65-F5344CB8AC3E}">
        <p14:creationId xmlns:p14="http://schemas.microsoft.com/office/powerpoint/2010/main" val="59677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9653-1E6C-4544-AD3F-70B6151D4F5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25CBAAF0-BE0D-406B-BDA8-335BB537480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CCE3C37E-7F4E-45D6-8AA8-CDD85A5FFBB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2D705-4244-4753-9DE6-03E3D69C26F9}"/>
              </a:ext>
            </a:extLst>
          </p:cNvPr>
          <p:cNvSpPr>
            <a:spLocks noGrp="1"/>
          </p:cNvSpPr>
          <p:nvPr>
            <p:ph type="dt" sz="half" idx="10"/>
          </p:nvPr>
        </p:nvSpPr>
        <p:spPr/>
        <p:txBody>
          <a:bodyPr/>
          <a:lstStyle>
            <a:lvl1pPr>
              <a:defRPr/>
            </a:lvl1pPr>
          </a:lstStyle>
          <a:p>
            <a:endParaRPr lang="en-US" altLang="zh-TW"/>
          </a:p>
        </p:txBody>
      </p:sp>
      <p:sp>
        <p:nvSpPr>
          <p:cNvPr id="6" name="Footer Placeholder 5">
            <a:extLst>
              <a:ext uri="{FF2B5EF4-FFF2-40B4-BE49-F238E27FC236}">
                <a16:creationId xmlns:a16="http://schemas.microsoft.com/office/drawing/2014/main" id="{6D0CBBD8-591A-4D1B-8CEA-4A42B512DEE8}"/>
              </a:ext>
            </a:extLst>
          </p:cNvPr>
          <p:cNvSpPr>
            <a:spLocks noGrp="1"/>
          </p:cNvSpPr>
          <p:nvPr>
            <p:ph type="ftr" sz="quarter" idx="11"/>
          </p:nvPr>
        </p:nvSpPr>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CB892370-43F2-4FCF-A4A0-0E8E151CC9A2}"/>
              </a:ext>
            </a:extLst>
          </p:cNvPr>
          <p:cNvSpPr>
            <a:spLocks noGrp="1"/>
          </p:cNvSpPr>
          <p:nvPr>
            <p:ph type="sldNum" sz="quarter" idx="12"/>
          </p:nvPr>
        </p:nvSpPr>
        <p:spPr/>
        <p:txBody>
          <a:bodyPr/>
          <a:lstStyle>
            <a:lvl1pPr>
              <a:defRPr/>
            </a:lvl1pPr>
          </a:lstStyle>
          <a:p>
            <a:fld id="{3B87088F-3D7C-4CF8-9BD8-2E0AB68837B3}" type="slidenum">
              <a:rPr lang="zh-TW" altLang="en-US"/>
              <a:pPr/>
              <a:t>‹#›</a:t>
            </a:fld>
            <a:endParaRPr lang="en-US" altLang="zh-TW"/>
          </a:p>
        </p:txBody>
      </p:sp>
    </p:spTree>
    <p:extLst>
      <p:ext uri="{BB962C8B-B14F-4D97-AF65-F5344CB8AC3E}">
        <p14:creationId xmlns:p14="http://schemas.microsoft.com/office/powerpoint/2010/main" val="132811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122CC8B-050F-4E2F-8002-4378ED39FB3A}"/>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a:extLst>
              <a:ext uri="{FF2B5EF4-FFF2-40B4-BE49-F238E27FC236}">
                <a16:creationId xmlns:a16="http://schemas.microsoft.com/office/drawing/2014/main" id="{B51E34F5-E7D2-4363-85D6-B0F82B1D0CD2}"/>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Rectangle 4">
            <a:extLst>
              <a:ext uri="{FF2B5EF4-FFF2-40B4-BE49-F238E27FC236}">
                <a16:creationId xmlns:a16="http://schemas.microsoft.com/office/drawing/2014/main" id="{FFECB94A-6B4C-42B3-A792-31FA21C8BEA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新細明體" panose="02020500000000000000" pitchFamily="18" charset="-120"/>
              </a:defRPr>
            </a:lvl1pPr>
          </a:lstStyle>
          <a:p>
            <a:endParaRPr lang="en-US" altLang="zh-TW"/>
          </a:p>
        </p:txBody>
      </p:sp>
      <p:sp>
        <p:nvSpPr>
          <p:cNvPr id="1029" name="Rectangle 5">
            <a:extLst>
              <a:ext uri="{FF2B5EF4-FFF2-40B4-BE49-F238E27FC236}">
                <a16:creationId xmlns:a16="http://schemas.microsoft.com/office/drawing/2014/main" id="{CAD41F53-2B69-4366-B095-FEB23509488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ea typeface="新細明體" panose="02020500000000000000" pitchFamily="18" charset="-120"/>
              </a:defRPr>
            </a:lvl1pPr>
          </a:lstStyle>
          <a:p>
            <a:endParaRPr lang="en-US" altLang="zh-TW"/>
          </a:p>
        </p:txBody>
      </p:sp>
      <p:sp>
        <p:nvSpPr>
          <p:cNvPr id="1030" name="Rectangle 6">
            <a:extLst>
              <a:ext uri="{FF2B5EF4-FFF2-40B4-BE49-F238E27FC236}">
                <a16:creationId xmlns:a16="http://schemas.microsoft.com/office/drawing/2014/main" id="{8292A9FA-856E-4CE9-BDDB-1CDC21B16887}"/>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新細明體" panose="02020500000000000000" pitchFamily="18" charset="-120"/>
              </a:defRPr>
            </a:lvl1pPr>
          </a:lstStyle>
          <a:p>
            <a:fld id="{08F121EA-9364-42AF-A13C-08A138BE786F}"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Arial" panose="020B0604020202020204" pitchFamily="34" charset="0"/>
          <a:ea typeface="+mn-ea"/>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7551EB2-B941-4B98-B068-97A7A83E325A}"/>
              </a:ext>
            </a:extLst>
          </p:cNvPr>
          <p:cNvSpPr>
            <a:spLocks noGrp="1" noChangeArrowheads="1"/>
          </p:cNvSpPr>
          <p:nvPr>
            <p:ph type="ctrTitle"/>
          </p:nvPr>
        </p:nvSpPr>
        <p:spPr>
          <a:xfrm>
            <a:off x="685800" y="1905000"/>
            <a:ext cx="7772400" cy="1470025"/>
          </a:xfrm>
        </p:spPr>
        <p:txBody>
          <a:bodyPr anchor="ctr"/>
          <a:lstStyle/>
          <a:p>
            <a:r>
              <a:rPr lang="en-US" altLang="zh-TW" sz="4400" dirty="0">
                <a:ea typeface="新細明體" panose="02020500000000000000" pitchFamily="18" charset="-120"/>
              </a:rPr>
              <a:t>IEDA 5230</a:t>
            </a:r>
            <a:br>
              <a:rPr lang="en-US" altLang="zh-TW" sz="4400" dirty="0">
                <a:ea typeface="新細明體" panose="02020500000000000000" pitchFamily="18" charset="-120"/>
              </a:rPr>
            </a:br>
            <a:r>
              <a:rPr lang="en-US" altLang="zh-TW" sz="4400" dirty="0">
                <a:ea typeface="新細明體" panose="02020500000000000000" pitchFamily="18" charset="-120"/>
              </a:rPr>
              <a:t>Deterministic Models in Operations Research</a:t>
            </a:r>
          </a:p>
        </p:txBody>
      </p:sp>
      <p:sp>
        <p:nvSpPr>
          <p:cNvPr id="4099" name="Rectangle 3">
            <a:extLst>
              <a:ext uri="{FF2B5EF4-FFF2-40B4-BE49-F238E27FC236}">
                <a16:creationId xmlns:a16="http://schemas.microsoft.com/office/drawing/2014/main" id="{0E220549-0631-4DAE-A316-44FE67C2FC5F}"/>
              </a:ext>
            </a:extLst>
          </p:cNvPr>
          <p:cNvSpPr>
            <a:spLocks noGrp="1" noChangeArrowheads="1"/>
          </p:cNvSpPr>
          <p:nvPr>
            <p:ph type="subTitle" idx="1"/>
          </p:nvPr>
        </p:nvSpPr>
        <p:spPr>
          <a:xfrm>
            <a:off x="1371600" y="3886200"/>
            <a:ext cx="6400800" cy="1752600"/>
          </a:xfrm>
        </p:spPr>
        <p:txBody>
          <a:bodyPr/>
          <a:lstStyle/>
          <a:p>
            <a:r>
              <a:rPr lang="en-HK" altLang="zh-TW" sz="3200" dirty="0">
                <a:ea typeface="新細明體" panose="02020500000000000000" pitchFamily="18" charset="-120"/>
              </a:rPr>
              <a:t>Lecture 8</a:t>
            </a:r>
          </a:p>
          <a:p>
            <a:r>
              <a:rPr lang="en-HK" altLang="zh-TW" sz="3200" dirty="0">
                <a:ea typeface="新細明體" panose="02020500000000000000" pitchFamily="18" charset="-120"/>
              </a:rPr>
              <a:t>Fall 2023</a:t>
            </a:r>
            <a:endParaRPr lang="zh-TW" altLang="en-US" sz="3200" dirty="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A9C597E-30A3-4C2C-9BCA-E7B079BE2972}"/>
              </a:ext>
            </a:extLst>
          </p:cNvPr>
          <p:cNvSpPr>
            <a:spLocks noGrp="1" noChangeArrowheads="1"/>
          </p:cNvSpPr>
          <p:nvPr>
            <p:ph type="title"/>
          </p:nvPr>
        </p:nvSpPr>
        <p:spPr>
          <a:xfrm>
            <a:off x="457200" y="304800"/>
            <a:ext cx="8229600" cy="868363"/>
          </a:xfrm>
        </p:spPr>
        <p:txBody>
          <a:bodyPr/>
          <a:lstStyle/>
          <a:p>
            <a:r>
              <a:rPr lang="en-US" altLang="zh-TW" sz="4000">
                <a:ea typeface="新細明體" panose="02020500000000000000" pitchFamily="18" charset="-120"/>
              </a:rPr>
              <a:t>Breadth-first Search (source node </a:t>
            </a:r>
            <a:r>
              <a:rPr lang="en-US" altLang="zh-TW" sz="4000" i="1">
                <a:ea typeface="新細明體" panose="02020500000000000000" pitchFamily="18" charset="-120"/>
              </a:rPr>
              <a:t>s</a:t>
            </a:r>
            <a:r>
              <a:rPr lang="en-US" altLang="zh-TW" sz="4000">
                <a:ea typeface="新細明體" panose="02020500000000000000" pitchFamily="18" charset="-120"/>
              </a:rPr>
              <a:t>=1)</a:t>
            </a:r>
          </a:p>
        </p:txBody>
      </p:sp>
      <p:sp>
        <p:nvSpPr>
          <p:cNvPr id="19459" name="Rectangle 3">
            <a:extLst>
              <a:ext uri="{FF2B5EF4-FFF2-40B4-BE49-F238E27FC236}">
                <a16:creationId xmlns:a16="http://schemas.microsoft.com/office/drawing/2014/main" id="{312C9AAD-EA6B-49FA-A1DA-B7844A978192}"/>
              </a:ext>
            </a:extLst>
          </p:cNvPr>
          <p:cNvSpPr>
            <a:spLocks noGrp="1" noChangeArrowheads="1"/>
          </p:cNvSpPr>
          <p:nvPr>
            <p:ph type="body" idx="1"/>
          </p:nvPr>
        </p:nvSpPr>
        <p:spPr>
          <a:xfrm>
            <a:off x="457200" y="2590800"/>
            <a:ext cx="8229600" cy="3886200"/>
          </a:xfrm>
        </p:spPr>
        <p:txBody>
          <a:bodyPr/>
          <a:lstStyle/>
          <a:p>
            <a:pPr>
              <a:lnSpc>
                <a:spcPct val="90000"/>
              </a:lnSpc>
            </a:pPr>
            <a:r>
              <a:rPr lang="en-US" altLang="zh-TW" sz="2400">
                <a:ea typeface="新細明體" panose="02020500000000000000" pitchFamily="18" charset="-120"/>
              </a:rPr>
              <a:t>Iteration 1: from node 1, nodes 2 and 3 are marked</a:t>
            </a:r>
          </a:p>
          <a:p>
            <a:pPr>
              <a:lnSpc>
                <a:spcPct val="90000"/>
              </a:lnSpc>
            </a:pPr>
            <a:r>
              <a:rPr lang="en-US" altLang="zh-TW" sz="2400">
                <a:ea typeface="新細明體" panose="02020500000000000000" pitchFamily="18" charset="-120"/>
              </a:rPr>
              <a:t>Iteration 2: from node 2, nodes 5 and 4 are marked</a:t>
            </a:r>
          </a:p>
          <a:p>
            <a:pPr lvl="1">
              <a:lnSpc>
                <a:spcPct val="90000"/>
              </a:lnSpc>
            </a:pPr>
            <a:r>
              <a:rPr lang="en-US" altLang="zh-TW" sz="2000">
                <a:ea typeface="新細明體" panose="02020500000000000000" pitchFamily="18" charset="-120"/>
              </a:rPr>
              <a:t>Note: node 3 is also reachable from node 2, but node 3 has already been marked before, so we do not market it again</a:t>
            </a:r>
          </a:p>
          <a:p>
            <a:pPr>
              <a:lnSpc>
                <a:spcPct val="90000"/>
              </a:lnSpc>
            </a:pPr>
            <a:r>
              <a:rPr lang="en-US" altLang="zh-TW" sz="2400">
                <a:ea typeface="新細明體" panose="02020500000000000000" pitchFamily="18" charset="-120"/>
              </a:rPr>
              <a:t>Iteration 3: from node 3, no new nodes are marked</a:t>
            </a:r>
          </a:p>
          <a:p>
            <a:pPr>
              <a:lnSpc>
                <a:spcPct val="90000"/>
              </a:lnSpc>
            </a:pPr>
            <a:r>
              <a:rPr lang="en-US" altLang="zh-TW" sz="2400">
                <a:ea typeface="新細明體" panose="02020500000000000000" pitchFamily="18" charset="-120"/>
              </a:rPr>
              <a:t>Iteration 4: from node 5, node 6 is marked</a:t>
            </a:r>
          </a:p>
          <a:p>
            <a:pPr>
              <a:lnSpc>
                <a:spcPct val="90000"/>
              </a:lnSpc>
            </a:pPr>
            <a:r>
              <a:rPr lang="en-US" altLang="zh-TW" sz="2400">
                <a:ea typeface="新細明體" panose="02020500000000000000" pitchFamily="18" charset="-120"/>
              </a:rPr>
              <a:t>Iteration 5: from node 4, no new nodes are marked</a:t>
            </a:r>
          </a:p>
          <a:p>
            <a:pPr>
              <a:lnSpc>
                <a:spcPct val="90000"/>
              </a:lnSpc>
            </a:pPr>
            <a:r>
              <a:rPr lang="en-US" altLang="zh-TW" sz="2400">
                <a:ea typeface="新細明體" panose="02020500000000000000" pitchFamily="18" charset="-120"/>
              </a:rPr>
              <a:t>Iteration 6: from node 6, no new nodes are marked</a:t>
            </a:r>
          </a:p>
          <a:p>
            <a:pPr>
              <a:lnSpc>
                <a:spcPct val="90000"/>
              </a:lnSpc>
            </a:pPr>
            <a:r>
              <a:rPr lang="en-US" altLang="zh-TW" sz="2400">
                <a:ea typeface="新細明體" panose="02020500000000000000" pitchFamily="18" charset="-120"/>
              </a:rPr>
              <a:t>Now, all marked nodes are checked.  Algorithm stops.</a:t>
            </a:r>
          </a:p>
          <a:p>
            <a:pPr lvl="1">
              <a:lnSpc>
                <a:spcPct val="90000"/>
              </a:lnSpc>
            </a:pPr>
            <a:r>
              <a:rPr lang="en-US" altLang="zh-TW" sz="2000">
                <a:ea typeface="新細明體" panose="02020500000000000000" pitchFamily="18" charset="-120"/>
              </a:rPr>
              <a:t>Node 7 is not reachable from node 1</a:t>
            </a:r>
          </a:p>
        </p:txBody>
      </p:sp>
      <p:grpSp>
        <p:nvGrpSpPr>
          <p:cNvPr id="19462" name="Group 6">
            <a:extLst>
              <a:ext uri="{FF2B5EF4-FFF2-40B4-BE49-F238E27FC236}">
                <a16:creationId xmlns:a16="http://schemas.microsoft.com/office/drawing/2014/main" id="{D95D3EFD-C643-40A2-8505-E01742E4E9E5}"/>
              </a:ext>
            </a:extLst>
          </p:cNvPr>
          <p:cNvGrpSpPr>
            <a:grpSpLocks/>
          </p:cNvGrpSpPr>
          <p:nvPr/>
        </p:nvGrpSpPr>
        <p:grpSpPr bwMode="auto">
          <a:xfrm>
            <a:off x="914400" y="1524000"/>
            <a:ext cx="304800" cy="366713"/>
            <a:chOff x="1104" y="864"/>
            <a:chExt cx="192" cy="231"/>
          </a:xfrm>
        </p:grpSpPr>
        <p:sp>
          <p:nvSpPr>
            <p:cNvPr id="19460" name="Oval 4">
              <a:extLst>
                <a:ext uri="{FF2B5EF4-FFF2-40B4-BE49-F238E27FC236}">
                  <a16:creationId xmlns:a16="http://schemas.microsoft.com/office/drawing/2014/main" id="{C309D98C-54F3-4C14-B79B-F8C089BFA3CC}"/>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461" name="Text Box 5">
              <a:extLst>
                <a:ext uri="{FF2B5EF4-FFF2-40B4-BE49-F238E27FC236}">
                  <a16:creationId xmlns:a16="http://schemas.microsoft.com/office/drawing/2014/main" id="{68235883-0FD4-4477-A6F3-A8E38054EFC0}"/>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1</a:t>
              </a:r>
            </a:p>
          </p:txBody>
        </p:sp>
      </p:grpSp>
      <p:grpSp>
        <p:nvGrpSpPr>
          <p:cNvPr id="19463" name="Group 7">
            <a:extLst>
              <a:ext uri="{FF2B5EF4-FFF2-40B4-BE49-F238E27FC236}">
                <a16:creationId xmlns:a16="http://schemas.microsoft.com/office/drawing/2014/main" id="{9B5D4663-3EDA-4435-882E-915378BB4017}"/>
              </a:ext>
            </a:extLst>
          </p:cNvPr>
          <p:cNvGrpSpPr>
            <a:grpSpLocks/>
          </p:cNvGrpSpPr>
          <p:nvPr/>
        </p:nvGrpSpPr>
        <p:grpSpPr bwMode="auto">
          <a:xfrm>
            <a:off x="1752600" y="1143000"/>
            <a:ext cx="304800" cy="366713"/>
            <a:chOff x="1104" y="864"/>
            <a:chExt cx="192" cy="231"/>
          </a:xfrm>
        </p:grpSpPr>
        <p:sp>
          <p:nvSpPr>
            <p:cNvPr id="19464" name="Oval 8">
              <a:extLst>
                <a:ext uri="{FF2B5EF4-FFF2-40B4-BE49-F238E27FC236}">
                  <a16:creationId xmlns:a16="http://schemas.microsoft.com/office/drawing/2014/main" id="{38128730-5463-4062-B41F-BE2A3F84F577}"/>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465" name="Text Box 9">
              <a:extLst>
                <a:ext uri="{FF2B5EF4-FFF2-40B4-BE49-F238E27FC236}">
                  <a16:creationId xmlns:a16="http://schemas.microsoft.com/office/drawing/2014/main" id="{1614CB8C-4610-43E6-95AB-774D31DBC247}"/>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2</a:t>
              </a:r>
            </a:p>
          </p:txBody>
        </p:sp>
      </p:grpSp>
      <p:grpSp>
        <p:nvGrpSpPr>
          <p:cNvPr id="19466" name="Group 10">
            <a:extLst>
              <a:ext uri="{FF2B5EF4-FFF2-40B4-BE49-F238E27FC236}">
                <a16:creationId xmlns:a16="http://schemas.microsoft.com/office/drawing/2014/main" id="{B7626DED-693E-4B5C-990E-17E05DB6EE48}"/>
              </a:ext>
            </a:extLst>
          </p:cNvPr>
          <p:cNvGrpSpPr>
            <a:grpSpLocks/>
          </p:cNvGrpSpPr>
          <p:nvPr/>
        </p:nvGrpSpPr>
        <p:grpSpPr bwMode="auto">
          <a:xfrm>
            <a:off x="1752600" y="1981200"/>
            <a:ext cx="304800" cy="366713"/>
            <a:chOff x="1104" y="864"/>
            <a:chExt cx="192" cy="231"/>
          </a:xfrm>
        </p:grpSpPr>
        <p:sp>
          <p:nvSpPr>
            <p:cNvPr id="19467" name="Oval 11">
              <a:extLst>
                <a:ext uri="{FF2B5EF4-FFF2-40B4-BE49-F238E27FC236}">
                  <a16:creationId xmlns:a16="http://schemas.microsoft.com/office/drawing/2014/main" id="{1DEE28EE-5330-4D14-AEDD-9ACD7703D7F9}"/>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468" name="Text Box 12">
              <a:extLst>
                <a:ext uri="{FF2B5EF4-FFF2-40B4-BE49-F238E27FC236}">
                  <a16:creationId xmlns:a16="http://schemas.microsoft.com/office/drawing/2014/main" id="{B3B6404A-4364-4488-A48E-8ACF7500F84A}"/>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3</a:t>
              </a:r>
            </a:p>
          </p:txBody>
        </p:sp>
      </p:grpSp>
      <p:grpSp>
        <p:nvGrpSpPr>
          <p:cNvPr id="19469" name="Group 13">
            <a:extLst>
              <a:ext uri="{FF2B5EF4-FFF2-40B4-BE49-F238E27FC236}">
                <a16:creationId xmlns:a16="http://schemas.microsoft.com/office/drawing/2014/main" id="{FDC191CD-EEFC-459C-9018-30D57273A914}"/>
              </a:ext>
            </a:extLst>
          </p:cNvPr>
          <p:cNvGrpSpPr>
            <a:grpSpLocks/>
          </p:cNvGrpSpPr>
          <p:nvPr/>
        </p:nvGrpSpPr>
        <p:grpSpPr bwMode="auto">
          <a:xfrm>
            <a:off x="2667000" y="1143000"/>
            <a:ext cx="304800" cy="366713"/>
            <a:chOff x="1104" y="864"/>
            <a:chExt cx="192" cy="231"/>
          </a:xfrm>
        </p:grpSpPr>
        <p:sp>
          <p:nvSpPr>
            <p:cNvPr id="19470" name="Oval 14">
              <a:extLst>
                <a:ext uri="{FF2B5EF4-FFF2-40B4-BE49-F238E27FC236}">
                  <a16:creationId xmlns:a16="http://schemas.microsoft.com/office/drawing/2014/main" id="{E04667B3-2CB1-485A-A676-8DAB54006DD8}"/>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471" name="Text Box 15">
              <a:extLst>
                <a:ext uri="{FF2B5EF4-FFF2-40B4-BE49-F238E27FC236}">
                  <a16:creationId xmlns:a16="http://schemas.microsoft.com/office/drawing/2014/main" id="{7DAB1CBF-D7FF-464A-9E71-ECADE501FC15}"/>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5</a:t>
              </a:r>
            </a:p>
          </p:txBody>
        </p:sp>
      </p:grpSp>
      <p:grpSp>
        <p:nvGrpSpPr>
          <p:cNvPr id="19472" name="Group 16">
            <a:extLst>
              <a:ext uri="{FF2B5EF4-FFF2-40B4-BE49-F238E27FC236}">
                <a16:creationId xmlns:a16="http://schemas.microsoft.com/office/drawing/2014/main" id="{0CA3AE91-19A0-40C0-8B30-BD6A0B30D2F1}"/>
              </a:ext>
            </a:extLst>
          </p:cNvPr>
          <p:cNvGrpSpPr>
            <a:grpSpLocks/>
          </p:cNvGrpSpPr>
          <p:nvPr/>
        </p:nvGrpSpPr>
        <p:grpSpPr bwMode="auto">
          <a:xfrm>
            <a:off x="2667000" y="1995488"/>
            <a:ext cx="304800" cy="366712"/>
            <a:chOff x="1104" y="864"/>
            <a:chExt cx="192" cy="231"/>
          </a:xfrm>
        </p:grpSpPr>
        <p:sp>
          <p:nvSpPr>
            <p:cNvPr id="19473" name="Oval 17">
              <a:extLst>
                <a:ext uri="{FF2B5EF4-FFF2-40B4-BE49-F238E27FC236}">
                  <a16:creationId xmlns:a16="http://schemas.microsoft.com/office/drawing/2014/main" id="{40CE5A3F-0140-4B50-8799-377D3C888287}"/>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474" name="Text Box 18">
              <a:extLst>
                <a:ext uri="{FF2B5EF4-FFF2-40B4-BE49-F238E27FC236}">
                  <a16:creationId xmlns:a16="http://schemas.microsoft.com/office/drawing/2014/main" id="{5BF2C254-3939-4266-A997-A32926EB8D25}"/>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4</a:t>
              </a:r>
            </a:p>
          </p:txBody>
        </p:sp>
      </p:grpSp>
      <p:grpSp>
        <p:nvGrpSpPr>
          <p:cNvPr id="19475" name="Group 19">
            <a:extLst>
              <a:ext uri="{FF2B5EF4-FFF2-40B4-BE49-F238E27FC236}">
                <a16:creationId xmlns:a16="http://schemas.microsoft.com/office/drawing/2014/main" id="{73FB5B07-B213-43D9-B1C5-4A265CA9EAC7}"/>
              </a:ext>
            </a:extLst>
          </p:cNvPr>
          <p:cNvGrpSpPr>
            <a:grpSpLocks/>
          </p:cNvGrpSpPr>
          <p:nvPr/>
        </p:nvGrpSpPr>
        <p:grpSpPr bwMode="auto">
          <a:xfrm>
            <a:off x="3733800" y="1524000"/>
            <a:ext cx="304800" cy="366713"/>
            <a:chOff x="1104" y="864"/>
            <a:chExt cx="192" cy="231"/>
          </a:xfrm>
        </p:grpSpPr>
        <p:sp>
          <p:nvSpPr>
            <p:cNvPr id="19476" name="Oval 20">
              <a:extLst>
                <a:ext uri="{FF2B5EF4-FFF2-40B4-BE49-F238E27FC236}">
                  <a16:creationId xmlns:a16="http://schemas.microsoft.com/office/drawing/2014/main" id="{FBF05E7F-940F-4F48-BEA5-605EE41C06F7}"/>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477" name="Text Box 21">
              <a:extLst>
                <a:ext uri="{FF2B5EF4-FFF2-40B4-BE49-F238E27FC236}">
                  <a16:creationId xmlns:a16="http://schemas.microsoft.com/office/drawing/2014/main" id="{08E167C7-F53B-4ACA-8516-7CB3690DDD3B}"/>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6</a:t>
              </a:r>
            </a:p>
          </p:txBody>
        </p:sp>
      </p:grpSp>
      <p:sp>
        <p:nvSpPr>
          <p:cNvPr id="19478" name="Line 22">
            <a:extLst>
              <a:ext uri="{FF2B5EF4-FFF2-40B4-BE49-F238E27FC236}">
                <a16:creationId xmlns:a16="http://schemas.microsoft.com/office/drawing/2014/main" id="{74849676-CFC4-4CB4-BA0F-55C0D8517711}"/>
              </a:ext>
            </a:extLst>
          </p:cNvPr>
          <p:cNvSpPr>
            <a:spLocks noChangeShapeType="1"/>
          </p:cNvSpPr>
          <p:nvPr/>
        </p:nvSpPr>
        <p:spPr bwMode="auto">
          <a:xfrm flipV="1">
            <a:off x="1143000" y="1371600"/>
            <a:ext cx="609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19479" name="Line 23">
            <a:extLst>
              <a:ext uri="{FF2B5EF4-FFF2-40B4-BE49-F238E27FC236}">
                <a16:creationId xmlns:a16="http://schemas.microsoft.com/office/drawing/2014/main" id="{80CA39EC-B733-4B24-8530-C3B6FD76D5B7}"/>
              </a:ext>
            </a:extLst>
          </p:cNvPr>
          <p:cNvSpPr>
            <a:spLocks noChangeShapeType="1"/>
          </p:cNvSpPr>
          <p:nvPr/>
        </p:nvSpPr>
        <p:spPr bwMode="auto">
          <a:xfrm>
            <a:off x="1219200" y="17526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19480" name="Line 24">
            <a:extLst>
              <a:ext uri="{FF2B5EF4-FFF2-40B4-BE49-F238E27FC236}">
                <a16:creationId xmlns:a16="http://schemas.microsoft.com/office/drawing/2014/main" id="{33FADB40-2270-4F07-9F65-E93AAF5FAA78}"/>
              </a:ext>
            </a:extLst>
          </p:cNvPr>
          <p:cNvSpPr>
            <a:spLocks noChangeShapeType="1"/>
          </p:cNvSpPr>
          <p:nvPr/>
        </p:nvSpPr>
        <p:spPr bwMode="auto">
          <a:xfrm>
            <a:off x="1905000" y="1462088"/>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19481" name="Line 25">
            <a:extLst>
              <a:ext uri="{FF2B5EF4-FFF2-40B4-BE49-F238E27FC236}">
                <a16:creationId xmlns:a16="http://schemas.microsoft.com/office/drawing/2014/main" id="{3FC818A1-1D66-4666-B105-7C2BB85DBBF2}"/>
              </a:ext>
            </a:extLst>
          </p:cNvPr>
          <p:cNvSpPr>
            <a:spLocks noChangeShapeType="1"/>
          </p:cNvSpPr>
          <p:nvPr/>
        </p:nvSpPr>
        <p:spPr bwMode="auto">
          <a:xfrm>
            <a:off x="2057400" y="1295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19482" name="Line 26">
            <a:extLst>
              <a:ext uri="{FF2B5EF4-FFF2-40B4-BE49-F238E27FC236}">
                <a16:creationId xmlns:a16="http://schemas.microsoft.com/office/drawing/2014/main" id="{2C98232A-2193-4FE2-BCE6-85C905164B9B}"/>
              </a:ext>
            </a:extLst>
          </p:cNvPr>
          <p:cNvSpPr>
            <a:spLocks noChangeShapeType="1"/>
          </p:cNvSpPr>
          <p:nvPr/>
        </p:nvSpPr>
        <p:spPr bwMode="auto">
          <a:xfrm>
            <a:off x="2819400" y="1447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19483" name="Line 27">
            <a:extLst>
              <a:ext uri="{FF2B5EF4-FFF2-40B4-BE49-F238E27FC236}">
                <a16:creationId xmlns:a16="http://schemas.microsoft.com/office/drawing/2014/main" id="{7328D525-AEDC-4DF9-BBDD-17B2EA40CD9C}"/>
              </a:ext>
            </a:extLst>
          </p:cNvPr>
          <p:cNvSpPr>
            <a:spLocks noChangeShapeType="1"/>
          </p:cNvSpPr>
          <p:nvPr/>
        </p:nvSpPr>
        <p:spPr bwMode="auto">
          <a:xfrm>
            <a:off x="2057400" y="2133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19484" name="Line 28">
            <a:extLst>
              <a:ext uri="{FF2B5EF4-FFF2-40B4-BE49-F238E27FC236}">
                <a16:creationId xmlns:a16="http://schemas.microsoft.com/office/drawing/2014/main" id="{A96F6207-B3B0-435A-8122-E8E67B6F7CFC}"/>
              </a:ext>
            </a:extLst>
          </p:cNvPr>
          <p:cNvSpPr>
            <a:spLocks noChangeShapeType="1"/>
          </p:cNvSpPr>
          <p:nvPr/>
        </p:nvSpPr>
        <p:spPr bwMode="auto">
          <a:xfrm>
            <a:off x="1981200" y="13716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19485" name="Line 29">
            <a:extLst>
              <a:ext uri="{FF2B5EF4-FFF2-40B4-BE49-F238E27FC236}">
                <a16:creationId xmlns:a16="http://schemas.microsoft.com/office/drawing/2014/main" id="{87F1305D-EEA1-4EBD-8DA4-9CD689912BB8}"/>
              </a:ext>
            </a:extLst>
          </p:cNvPr>
          <p:cNvSpPr>
            <a:spLocks noChangeShapeType="1"/>
          </p:cNvSpPr>
          <p:nvPr/>
        </p:nvSpPr>
        <p:spPr bwMode="auto">
          <a:xfrm>
            <a:off x="2971800" y="1371600"/>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19486" name="Line 30">
            <a:extLst>
              <a:ext uri="{FF2B5EF4-FFF2-40B4-BE49-F238E27FC236}">
                <a16:creationId xmlns:a16="http://schemas.microsoft.com/office/drawing/2014/main" id="{A77B8201-C9DD-4A02-B6D7-DE8ED615B911}"/>
              </a:ext>
            </a:extLst>
          </p:cNvPr>
          <p:cNvSpPr>
            <a:spLocks noChangeShapeType="1"/>
          </p:cNvSpPr>
          <p:nvPr/>
        </p:nvSpPr>
        <p:spPr bwMode="auto">
          <a:xfrm flipV="1">
            <a:off x="2971800" y="17526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nvGrpSpPr>
          <p:cNvPr id="19518" name="Group 62">
            <a:extLst>
              <a:ext uri="{FF2B5EF4-FFF2-40B4-BE49-F238E27FC236}">
                <a16:creationId xmlns:a16="http://schemas.microsoft.com/office/drawing/2014/main" id="{705EB1CA-5E88-477C-9D30-5485C17A9CC6}"/>
              </a:ext>
            </a:extLst>
          </p:cNvPr>
          <p:cNvGrpSpPr>
            <a:grpSpLocks/>
          </p:cNvGrpSpPr>
          <p:nvPr/>
        </p:nvGrpSpPr>
        <p:grpSpPr bwMode="auto">
          <a:xfrm>
            <a:off x="4953000" y="1143000"/>
            <a:ext cx="1143000" cy="1204913"/>
            <a:chOff x="3120" y="720"/>
            <a:chExt cx="720" cy="759"/>
          </a:xfrm>
        </p:grpSpPr>
        <p:grpSp>
          <p:nvGrpSpPr>
            <p:cNvPr id="19487" name="Group 31">
              <a:extLst>
                <a:ext uri="{FF2B5EF4-FFF2-40B4-BE49-F238E27FC236}">
                  <a16:creationId xmlns:a16="http://schemas.microsoft.com/office/drawing/2014/main" id="{7ABF93B9-666E-445F-B607-0D5249BA1177}"/>
                </a:ext>
              </a:extLst>
            </p:cNvPr>
            <p:cNvGrpSpPr>
              <a:grpSpLocks/>
            </p:cNvGrpSpPr>
            <p:nvPr/>
          </p:nvGrpSpPr>
          <p:grpSpPr bwMode="auto">
            <a:xfrm>
              <a:off x="3120" y="960"/>
              <a:ext cx="192" cy="231"/>
              <a:chOff x="1104" y="864"/>
              <a:chExt cx="192" cy="231"/>
            </a:xfrm>
          </p:grpSpPr>
          <p:sp>
            <p:nvSpPr>
              <p:cNvPr id="19488" name="Oval 32">
                <a:extLst>
                  <a:ext uri="{FF2B5EF4-FFF2-40B4-BE49-F238E27FC236}">
                    <a16:creationId xmlns:a16="http://schemas.microsoft.com/office/drawing/2014/main" id="{123BA54D-53A8-4991-BEBD-733E073DA70A}"/>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489" name="Text Box 33">
                <a:extLst>
                  <a:ext uri="{FF2B5EF4-FFF2-40B4-BE49-F238E27FC236}">
                    <a16:creationId xmlns:a16="http://schemas.microsoft.com/office/drawing/2014/main" id="{59D83E17-1F52-41DF-89F8-C68AB8FA0881}"/>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1</a:t>
                </a:r>
              </a:p>
            </p:txBody>
          </p:sp>
        </p:grpSp>
        <p:grpSp>
          <p:nvGrpSpPr>
            <p:cNvPr id="19490" name="Group 34">
              <a:extLst>
                <a:ext uri="{FF2B5EF4-FFF2-40B4-BE49-F238E27FC236}">
                  <a16:creationId xmlns:a16="http://schemas.microsoft.com/office/drawing/2014/main" id="{1400FF79-5978-4308-A51F-33812B3B7D64}"/>
                </a:ext>
              </a:extLst>
            </p:cNvPr>
            <p:cNvGrpSpPr>
              <a:grpSpLocks/>
            </p:cNvGrpSpPr>
            <p:nvPr/>
          </p:nvGrpSpPr>
          <p:grpSpPr bwMode="auto">
            <a:xfrm>
              <a:off x="3648" y="720"/>
              <a:ext cx="192" cy="231"/>
              <a:chOff x="1104" y="864"/>
              <a:chExt cx="192" cy="231"/>
            </a:xfrm>
          </p:grpSpPr>
          <p:sp>
            <p:nvSpPr>
              <p:cNvPr id="19491" name="Oval 35">
                <a:extLst>
                  <a:ext uri="{FF2B5EF4-FFF2-40B4-BE49-F238E27FC236}">
                    <a16:creationId xmlns:a16="http://schemas.microsoft.com/office/drawing/2014/main" id="{280A39DB-5FB9-4D7D-8A35-56F061D7E770}"/>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492" name="Text Box 36">
                <a:extLst>
                  <a:ext uri="{FF2B5EF4-FFF2-40B4-BE49-F238E27FC236}">
                    <a16:creationId xmlns:a16="http://schemas.microsoft.com/office/drawing/2014/main" id="{06E4AA19-F2F4-41B7-9813-123A3A2F4D44}"/>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2</a:t>
                </a:r>
              </a:p>
            </p:txBody>
          </p:sp>
        </p:grpSp>
        <p:grpSp>
          <p:nvGrpSpPr>
            <p:cNvPr id="19493" name="Group 37">
              <a:extLst>
                <a:ext uri="{FF2B5EF4-FFF2-40B4-BE49-F238E27FC236}">
                  <a16:creationId xmlns:a16="http://schemas.microsoft.com/office/drawing/2014/main" id="{B0A8E514-09EC-48D7-B929-3A76E87260A6}"/>
                </a:ext>
              </a:extLst>
            </p:cNvPr>
            <p:cNvGrpSpPr>
              <a:grpSpLocks/>
            </p:cNvGrpSpPr>
            <p:nvPr/>
          </p:nvGrpSpPr>
          <p:grpSpPr bwMode="auto">
            <a:xfrm>
              <a:off x="3648" y="1248"/>
              <a:ext cx="192" cy="231"/>
              <a:chOff x="1104" y="864"/>
              <a:chExt cx="192" cy="231"/>
            </a:xfrm>
          </p:grpSpPr>
          <p:sp>
            <p:nvSpPr>
              <p:cNvPr id="19494" name="Oval 38">
                <a:extLst>
                  <a:ext uri="{FF2B5EF4-FFF2-40B4-BE49-F238E27FC236}">
                    <a16:creationId xmlns:a16="http://schemas.microsoft.com/office/drawing/2014/main" id="{1D21C1CC-3130-495A-AF1F-57510F3DB1DE}"/>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495" name="Text Box 39">
                <a:extLst>
                  <a:ext uri="{FF2B5EF4-FFF2-40B4-BE49-F238E27FC236}">
                    <a16:creationId xmlns:a16="http://schemas.microsoft.com/office/drawing/2014/main" id="{25941EE1-8C41-4B09-8810-8C1ADA12C6EE}"/>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3</a:t>
                </a:r>
              </a:p>
            </p:txBody>
          </p:sp>
        </p:grpSp>
        <p:sp>
          <p:nvSpPr>
            <p:cNvPr id="19505" name="Line 49">
              <a:extLst>
                <a:ext uri="{FF2B5EF4-FFF2-40B4-BE49-F238E27FC236}">
                  <a16:creationId xmlns:a16="http://schemas.microsoft.com/office/drawing/2014/main" id="{40805DA9-2124-4961-83B0-624A70C0E865}"/>
                </a:ext>
              </a:extLst>
            </p:cNvPr>
            <p:cNvSpPr>
              <a:spLocks noChangeShapeType="1"/>
            </p:cNvSpPr>
            <p:nvPr/>
          </p:nvSpPr>
          <p:spPr bwMode="auto">
            <a:xfrm flipV="1">
              <a:off x="3264" y="864"/>
              <a:ext cx="38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19506" name="Line 50">
              <a:extLst>
                <a:ext uri="{FF2B5EF4-FFF2-40B4-BE49-F238E27FC236}">
                  <a16:creationId xmlns:a16="http://schemas.microsoft.com/office/drawing/2014/main" id="{97495BBB-8518-44BB-83FD-F2E7357AADC3}"/>
                </a:ext>
              </a:extLst>
            </p:cNvPr>
            <p:cNvSpPr>
              <a:spLocks noChangeShapeType="1"/>
            </p:cNvSpPr>
            <p:nvPr/>
          </p:nvSpPr>
          <p:spPr bwMode="auto">
            <a:xfrm>
              <a:off x="3312" y="1104"/>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19519" name="Group 63">
            <a:extLst>
              <a:ext uri="{FF2B5EF4-FFF2-40B4-BE49-F238E27FC236}">
                <a16:creationId xmlns:a16="http://schemas.microsoft.com/office/drawing/2014/main" id="{8CC576F2-E61A-49ED-8163-C71797E9CC03}"/>
              </a:ext>
            </a:extLst>
          </p:cNvPr>
          <p:cNvGrpSpPr>
            <a:grpSpLocks/>
          </p:cNvGrpSpPr>
          <p:nvPr/>
        </p:nvGrpSpPr>
        <p:grpSpPr bwMode="auto">
          <a:xfrm>
            <a:off x="6019800" y="1143000"/>
            <a:ext cx="990600" cy="1219200"/>
            <a:chOff x="3792" y="720"/>
            <a:chExt cx="624" cy="768"/>
          </a:xfrm>
        </p:grpSpPr>
        <p:grpSp>
          <p:nvGrpSpPr>
            <p:cNvPr id="19496" name="Group 40">
              <a:extLst>
                <a:ext uri="{FF2B5EF4-FFF2-40B4-BE49-F238E27FC236}">
                  <a16:creationId xmlns:a16="http://schemas.microsoft.com/office/drawing/2014/main" id="{424588E2-BBEE-4C71-82E6-01C6914926A4}"/>
                </a:ext>
              </a:extLst>
            </p:cNvPr>
            <p:cNvGrpSpPr>
              <a:grpSpLocks/>
            </p:cNvGrpSpPr>
            <p:nvPr/>
          </p:nvGrpSpPr>
          <p:grpSpPr bwMode="auto">
            <a:xfrm>
              <a:off x="4224" y="720"/>
              <a:ext cx="192" cy="231"/>
              <a:chOff x="1104" y="864"/>
              <a:chExt cx="192" cy="231"/>
            </a:xfrm>
          </p:grpSpPr>
          <p:sp>
            <p:nvSpPr>
              <p:cNvPr id="19497" name="Oval 41">
                <a:extLst>
                  <a:ext uri="{FF2B5EF4-FFF2-40B4-BE49-F238E27FC236}">
                    <a16:creationId xmlns:a16="http://schemas.microsoft.com/office/drawing/2014/main" id="{20AACD9A-322B-4089-98BD-2A199573054E}"/>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498" name="Text Box 42">
                <a:extLst>
                  <a:ext uri="{FF2B5EF4-FFF2-40B4-BE49-F238E27FC236}">
                    <a16:creationId xmlns:a16="http://schemas.microsoft.com/office/drawing/2014/main" id="{D4E4EBB1-B5B5-4946-BC61-6965B13CC550}"/>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5</a:t>
                </a:r>
              </a:p>
            </p:txBody>
          </p:sp>
        </p:grpSp>
        <p:grpSp>
          <p:nvGrpSpPr>
            <p:cNvPr id="19499" name="Group 43">
              <a:extLst>
                <a:ext uri="{FF2B5EF4-FFF2-40B4-BE49-F238E27FC236}">
                  <a16:creationId xmlns:a16="http://schemas.microsoft.com/office/drawing/2014/main" id="{4F3FDC61-5431-4C41-A91F-591944B0DED6}"/>
                </a:ext>
              </a:extLst>
            </p:cNvPr>
            <p:cNvGrpSpPr>
              <a:grpSpLocks/>
            </p:cNvGrpSpPr>
            <p:nvPr/>
          </p:nvGrpSpPr>
          <p:grpSpPr bwMode="auto">
            <a:xfrm>
              <a:off x="4224" y="1257"/>
              <a:ext cx="192" cy="231"/>
              <a:chOff x="1104" y="864"/>
              <a:chExt cx="192" cy="231"/>
            </a:xfrm>
          </p:grpSpPr>
          <p:sp>
            <p:nvSpPr>
              <p:cNvPr id="19500" name="Oval 44">
                <a:extLst>
                  <a:ext uri="{FF2B5EF4-FFF2-40B4-BE49-F238E27FC236}">
                    <a16:creationId xmlns:a16="http://schemas.microsoft.com/office/drawing/2014/main" id="{7903D267-12B7-4EB1-B6B4-4D796D2A3593}"/>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501" name="Text Box 45">
                <a:extLst>
                  <a:ext uri="{FF2B5EF4-FFF2-40B4-BE49-F238E27FC236}">
                    <a16:creationId xmlns:a16="http://schemas.microsoft.com/office/drawing/2014/main" id="{837C92F7-704F-405C-8BD0-A17276A6BDCF}"/>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4</a:t>
                </a:r>
              </a:p>
            </p:txBody>
          </p:sp>
        </p:grpSp>
        <p:sp>
          <p:nvSpPr>
            <p:cNvPr id="19508" name="Line 52">
              <a:extLst>
                <a:ext uri="{FF2B5EF4-FFF2-40B4-BE49-F238E27FC236}">
                  <a16:creationId xmlns:a16="http://schemas.microsoft.com/office/drawing/2014/main" id="{95A97FBA-E62A-45B7-87C2-C59FE01CC8A5}"/>
                </a:ext>
              </a:extLst>
            </p:cNvPr>
            <p:cNvSpPr>
              <a:spLocks noChangeShapeType="1"/>
            </p:cNvSpPr>
            <p:nvPr/>
          </p:nvSpPr>
          <p:spPr bwMode="auto">
            <a:xfrm>
              <a:off x="3840" y="81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19511" name="Line 55">
              <a:extLst>
                <a:ext uri="{FF2B5EF4-FFF2-40B4-BE49-F238E27FC236}">
                  <a16:creationId xmlns:a16="http://schemas.microsoft.com/office/drawing/2014/main" id="{A0B3953D-5F98-402C-BE28-F90E69A28004}"/>
                </a:ext>
              </a:extLst>
            </p:cNvPr>
            <p:cNvSpPr>
              <a:spLocks noChangeShapeType="1"/>
            </p:cNvSpPr>
            <p:nvPr/>
          </p:nvSpPr>
          <p:spPr bwMode="auto">
            <a:xfrm>
              <a:off x="3792" y="864"/>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19520" name="Group 64">
            <a:extLst>
              <a:ext uri="{FF2B5EF4-FFF2-40B4-BE49-F238E27FC236}">
                <a16:creationId xmlns:a16="http://schemas.microsoft.com/office/drawing/2014/main" id="{7104646D-AF50-44D8-A61E-A450A40EE120}"/>
              </a:ext>
            </a:extLst>
          </p:cNvPr>
          <p:cNvGrpSpPr>
            <a:grpSpLocks/>
          </p:cNvGrpSpPr>
          <p:nvPr/>
        </p:nvGrpSpPr>
        <p:grpSpPr bwMode="auto">
          <a:xfrm>
            <a:off x="7010400" y="1371600"/>
            <a:ext cx="1066800" cy="519113"/>
            <a:chOff x="4416" y="864"/>
            <a:chExt cx="672" cy="327"/>
          </a:xfrm>
        </p:grpSpPr>
        <p:grpSp>
          <p:nvGrpSpPr>
            <p:cNvPr id="19502" name="Group 46">
              <a:extLst>
                <a:ext uri="{FF2B5EF4-FFF2-40B4-BE49-F238E27FC236}">
                  <a16:creationId xmlns:a16="http://schemas.microsoft.com/office/drawing/2014/main" id="{60CCAB8E-38A4-4953-B927-10E9BD95263B}"/>
                </a:ext>
              </a:extLst>
            </p:cNvPr>
            <p:cNvGrpSpPr>
              <a:grpSpLocks/>
            </p:cNvGrpSpPr>
            <p:nvPr/>
          </p:nvGrpSpPr>
          <p:grpSpPr bwMode="auto">
            <a:xfrm>
              <a:off x="4896" y="960"/>
              <a:ext cx="192" cy="231"/>
              <a:chOff x="1104" y="864"/>
              <a:chExt cx="192" cy="231"/>
            </a:xfrm>
          </p:grpSpPr>
          <p:sp>
            <p:nvSpPr>
              <p:cNvPr id="19503" name="Oval 47">
                <a:extLst>
                  <a:ext uri="{FF2B5EF4-FFF2-40B4-BE49-F238E27FC236}">
                    <a16:creationId xmlns:a16="http://schemas.microsoft.com/office/drawing/2014/main" id="{396FD479-9ABA-4CC6-A3B5-31BAA65F774A}"/>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504" name="Text Box 48">
                <a:extLst>
                  <a:ext uri="{FF2B5EF4-FFF2-40B4-BE49-F238E27FC236}">
                    <a16:creationId xmlns:a16="http://schemas.microsoft.com/office/drawing/2014/main" id="{33E64A32-DA14-48F7-9DC6-650F4F159F26}"/>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6</a:t>
                </a:r>
              </a:p>
            </p:txBody>
          </p:sp>
        </p:grpSp>
        <p:sp>
          <p:nvSpPr>
            <p:cNvPr id="19512" name="Line 56">
              <a:extLst>
                <a:ext uri="{FF2B5EF4-FFF2-40B4-BE49-F238E27FC236}">
                  <a16:creationId xmlns:a16="http://schemas.microsoft.com/office/drawing/2014/main" id="{A9181DED-220D-4726-B93C-CA248001E07A}"/>
                </a:ext>
              </a:extLst>
            </p:cNvPr>
            <p:cNvSpPr>
              <a:spLocks noChangeShapeType="1"/>
            </p:cNvSpPr>
            <p:nvPr/>
          </p:nvSpPr>
          <p:spPr bwMode="auto">
            <a:xfrm>
              <a:off x="4416" y="864"/>
              <a:ext cx="48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19514" name="Group 58">
            <a:extLst>
              <a:ext uri="{FF2B5EF4-FFF2-40B4-BE49-F238E27FC236}">
                <a16:creationId xmlns:a16="http://schemas.microsoft.com/office/drawing/2014/main" id="{947E6416-4AED-487F-8E47-BD441C7313D6}"/>
              </a:ext>
            </a:extLst>
          </p:cNvPr>
          <p:cNvGrpSpPr>
            <a:grpSpLocks/>
          </p:cNvGrpSpPr>
          <p:nvPr/>
        </p:nvGrpSpPr>
        <p:grpSpPr bwMode="auto">
          <a:xfrm>
            <a:off x="3733800" y="2071688"/>
            <a:ext cx="304800" cy="366712"/>
            <a:chOff x="1104" y="864"/>
            <a:chExt cx="192" cy="231"/>
          </a:xfrm>
        </p:grpSpPr>
        <p:sp>
          <p:nvSpPr>
            <p:cNvPr id="19515" name="Oval 59">
              <a:extLst>
                <a:ext uri="{FF2B5EF4-FFF2-40B4-BE49-F238E27FC236}">
                  <a16:creationId xmlns:a16="http://schemas.microsoft.com/office/drawing/2014/main" id="{05301074-B45D-4799-AB0C-14877A4824CE}"/>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19516" name="Text Box 60">
              <a:extLst>
                <a:ext uri="{FF2B5EF4-FFF2-40B4-BE49-F238E27FC236}">
                  <a16:creationId xmlns:a16="http://schemas.microsoft.com/office/drawing/2014/main" id="{69A6AAB5-3358-4D35-9395-947FDF52FEAD}"/>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7</a:t>
              </a:r>
            </a:p>
          </p:txBody>
        </p:sp>
      </p:grpSp>
      <p:sp>
        <p:nvSpPr>
          <p:cNvPr id="19517" name="Line 61">
            <a:extLst>
              <a:ext uri="{FF2B5EF4-FFF2-40B4-BE49-F238E27FC236}">
                <a16:creationId xmlns:a16="http://schemas.microsoft.com/office/drawing/2014/main" id="{1D984441-725C-4BAF-92D8-E70F1A9C38AF}"/>
              </a:ext>
            </a:extLst>
          </p:cNvPr>
          <p:cNvSpPr>
            <a:spLocks noChangeShapeType="1"/>
          </p:cNvSpPr>
          <p:nvPr/>
        </p:nvSpPr>
        <p:spPr bwMode="auto">
          <a:xfrm flipH="1" flipV="1">
            <a:off x="2971800" y="22098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5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5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59">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D4AF026-CC16-4F88-9EC6-BDFAB7C6CE7D}"/>
              </a:ext>
            </a:extLst>
          </p:cNvPr>
          <p:cNvSpPr>
            <a:spLocks noGrp="1" noChangeArrowheads="1"/>
          </p:cNvSpPr>
          <p:nvPr>
            <p:ph type="title"/>
          </p:nvPr>
        </p:nvSpPr>
        <p:spPr>
          <a:xfrm>
            <a:off x="457200" y="304800"/>
            <a:ext cx="8229600" cy="868363"/>
          </a:xfrm>
        </p:spPr>
        <p:txBody>
          <a:bodyPr/>
          <a:lstStyle/>
          <a:p>
            <a:r>
              <a:rPr lang="en-US" altLang="zh-TW">
                <a:ea typeface="新細明體" panose="02020500000000000000" pitchFamily="18" charset="-120"/>
              </a:rPr>
              <a:t>Breadth-first Search: Complexity</a:t>
            </a:r>
          </a:p>
        </p:txBody>
      </p:sp>
      <p:sp>
        <p:nvSpPr>
          <p:cNvPr id="20483" name="Rectangle 3">
            <a:extLst>
              <a:ext uri="{FF2B5EF4-FFF2-40B4-BE49-F238E27FC236}">
                <a16:creationId xmlns:a16="http://schemas.microsoft.com/office/drawing/2014/main" id="{D3C6A9FD-F0B4-48A1-B31B-C77F336D0FBD}"/>
              </a:ext>
            </a:extLst>
          </p:cNvPr>
          <p:cNvSpPr>
            <a:spLocks noGrp="1" noChangeArrowheads="1"/>
          </p:cNvSpPr>
          <p:nvPr>
            <p:ph type="body" idx="1"/>
          </p:nvPr>
        </p:nvSpPr>
        <p:spPr>
          <a:xfrm>
            <a:off x="457200" y="1143000"/>
            <a:ext cx="8229600" cy="5334000"/>
          </a:xfrm>
        </p:spPr>
        <p:txBody>
          <a:bodyPr/>
          <a:lstStyle/>
          <a:p>
            <a:pPr>
              <a:lnSpc>
                <a:spcPct val="80000"/>
              </a:lnSpc>
            </a:pPr>
            <a:r>
              <a:rPr lang="en-US" altLang="zh-TW" sz="2400">
                <a:ea typeface="新細明體" panose="02020500000000000000" pitchFamily="18" charset="-120"/>
              </a:rPr>
              <a:t>In the algorithm, at each marked node, we check all arcs that start from the node</a:t>
            </a:r>
          </a:p>
          <a:p>
            <a:pPr lvl="1">
              <a:lnSpc>
                <a:spcPct val="80000"/>
              </a:lnSpc>
            </a:pPr>
            <a:r>
              <a:rPr lang="en-US" altLang="zh-TW" sz="2000">
                <a:ea typeface="新細明體" panose="02020500000000000000" pitchFamily="18" charset="-120"/>
              </a:rPr>
              <a:t>This is called breadth-first search</a:t>
            </a:r>
          </a:p>
          <a:p>
            <a:pPr>
              <a:lnSpc>
                <a:spcPct val="80000"/>
              </a:lnSpc>
            </a:pPr>
            <a:r>
              <a:rPr lang="en-US" altLang="zh-TW" sz="2400">
                <a:ea typeface="新細明體" panose="02020500000000000000" pitchFamily="18" charset="-120"/>
              </a:rPr>
              <a:t>The algorithm takes at most </a:t>
            </a:r>
            <a:r>
              <a:rPr lang="en-US" altLang="zh-TW" sz="2400" i="1">
                <a:ea typeface="新細明體" panose="02020500000000000000" pitchFamily="18" charset="-120"/>
              </a:rPr>
              <a:t>n</a:t>
            </a:r>
            <a:r>
              <a:rPr lang="en-US" altLang="zh-TW" sz="2400">
                <a:ea typeface="新細明體" panose="02020500000000000000" pitchFamily="18" charset="-120"/>
              </a:rPr>
              <a:t> iterations</a:t>
            </a:r>
            <a:endParaRPr lang="en-US" altLang="zh-CN" sz="2400">
              <a:ea typeface="新細明體" panose="02020500000000000000" pitchFamily="18" charset="-120"/>
            </a:endParaRPr>
          </a:p>
          <a:p>
            <a:pPr lvl="1">
              <a:lnSpc>
                <a:spcPct val="80000"/>
              </a:lnSpc>
            </a:pPr>
            <a:r>
              <a:rPr lang="en-US" altLang="zh-CN" sz="2000">
                <a:ea typeface="新細明體" panose="02020500000000000000" pitchFamily="18" charset="-120"/>
              </a:rPr>
              <a:t>Each iteration visits one node</a:t>
            </a:r>
            <a:endParaRPr lang="en-US" altLang="zh-TW" sz="2000">
              <a:ea typeface="新細明體" panose="02020500000000000000" pitchFamily="18" charset="-120"/>
            </a:endParaRPr>
          </a:p>
          <a:p>
            <a:pPr>
              <a:lnSpc>
                <a:spcPct val="80000"/>
              </a:lnSpc>
            </a:pPr>
            <a:r>
              <a:rPr lang="en-US" altLang="zh-CN" sz="2400">
                <a:ea typeface="新細明體" panose="02020500000000000000" pitchFamily="18" charset="-120"/>
              </a:rPr>
              <a:t>A rough analysis</a:t>
            </a:r>
          </a:p>
          <a:p>
            <a:pPr lvl="1">
              <a:lnSpc>
                <a:spcPct val="80000"/>
              </a:lnSpc>
            </a:pPr>
            <a:r>
              <a:rPr lang="en-US" altLang="zh-TW" sz="2000">
                <a:ea typeface="新細明體" panose="02020500000000000000" pitchFamily="18" charset="-120"/>
              </a:rPr>
              <a:t>In each iteration, </a:t>
            </a:r>
            <a:r>
              <a:rPr lang="en-US" altLang="zh-CN" sz="2000">
                <a:ea typeface="新細明體" panose="02020500000000000000" pitchFamily="18" charset="-120"/>
              </a:rPr>
              <a:t>we check all arcs starting the node, which takes at most </a:t>
            </a:r>
            <a:r>
              <a:rPr lang="en-US" altLang="zh-CN" sz="2000" i="1">
                <a:ea typeface="新細明體" panose="02020500000000000000" pitchFamily="18" charset="-120"/>
              </a:rPr>
              <a:t>O</a:t>
            </a:r>
            <a:r>
              <a:rPr lang="en-US" altLang="zh-CN" sz="2000">
                <a:ea typeface="新細明體" panose="02020500000000000000" pitchFamily="18" charset="-120"/>
              </a:rPr>
              <a:t>(</a:t>
            </a:r>
            <a:r>
              <a:rPr lang="en-US" altLang="zh-CN" sz="2000" i="1">
                <a:ea typeface="新細明體" panose="02020500000000000000" pitchFamily="18" charset="-120"/>
              </a:rPr>
              <a:t>n</a:t>
            </a:r>
            <a:r>
              <a:rPr lang="en-US" altLang="zh-CN" sz="2000">
                <a:ea typeface="新細明體" panose="02020500000000000000" pitchFamily="18" charset="-120"/>
              </a:rPr>
              <a:t>) time</a:t>
            </a:r>
          </a:p>
          <a:p>
            <a:pPr lvl="1">
              <a:lnSpc>
                <a:spcPct val="80000"/>
              </a:lnSpc>
            </a:pPr>
            <a:r>
              <a:rPr lang="en-US" altLang="zh-CN" sz="2000">
                <a:ea typeface="新細明體" panose="02020500000000000000" pitchFamily="18" charset="-120"/>
              </a:rPr>
              <a:t>So the time complexity is in </a:t>
            </a:r>
            <a:r>
              <a:rPr lang="en-US" altLang="zh-CN" sz="2000" i="1">
                <a:ea typeface="新細明體" panose="02020500000000000000" pitchFamily="18" charset="-120"/>
              </a:rPr>
              <a:t>O</a:t>
            </a:r>
            <a:r>
              <a:rPr lang="en-US" altLang="zh-CN" sz="2000">
                <a:ea typeface="新細明體" panose="02020500000000000000" pitchFamily="18" charset="-120"/>
              </a:rPr>
              <a:t>(</a:t>
            </a:r>
            <a:r>
              <a:rPr lang="en-US" altLang="zh-CN" sz="2000" i="1">
                <a:ea typeface="新細明體" panose="02020500000000000000" pitchFamily="18" charset="-120"/>
              </a:rPr>
              <a:t>n</a:t>
            </a:r>
            <a:r>
              <a:rPr lang="en-US" altLang="zh-CN" sz="2000" baseline="30000">
                <a:ea typeface="新細明體" panose="02020500000000000000" pitchFamily="18" charset="-120"/>
              </a:rPr>
              <a:t>2</a:t>
            </a:r>
            <a:r>
              <a:rPr lang="en-US" altLang="zh-CN" sz="2000">
                <a:ea typeface="新細明體" panose="02020500000000000000" pitchFamily="18" charset="-120"/>
              </a:rPr>
              <a:t>)</a:t>
            </a:r>
          </a:p>
          <a:p>
            <a:pPr>
              <a:lnSpc>
                <a:spcPct val="80000"/>
              </a:lnSpc>
            </a:pPr>
            <a:r>
              <a:rPr lang="en-US" altLang="zh-CN" sz="2400">
                <a:ea typeface="新細明體" panose="02020500000000000000" pitchFamily="18" charset="-120"/>
              </a:rPr>
              <a:t>A more careful analysis</a:t>
            </a:r>
            <a:endParaRPr lang="en-US" altLang="zh-TW" sz="2400">
              <a:ea typeface="新細明體" panose="02020500000000000000" pitchFamily="18" charset="-120"/>
            </a:endParaRPr>
          </a:p>
          <a:p>
            <a:pPr lvl="1">
              <a:lnSpc>
                <a:spcPct val="80000"/>
              </a:lnSpc>
            </a:pPr>
            <a:r>
              <a:rPr lang="en-US" altLang="zh-TW" sz="2000">
                <a:ea typeface="新細明體" panose="02020500000000000000" pitchFamily="18" charset="-120"/>
              </a:rPr>
              <a:t>Let the number of arcs starting from node </a:t>
            </a:r>
            <a:r>
              <a:rPr lang="en-US" altLang="zh-TW" sz="2000" i="1">
                <a:ea typeface="新細明體" panose="02020500000000000000" pitchFamily="18" charset="-120"/>
              </a:rPr>
              <a:t>j</a:t>
            </a:r>
            <a:r>
              <a:rPr lang="en-US" altLang="zh-TW" sz="2000">
                <a:ea typeface="新細明體" panose="02020500000000000000" pitchFamily="18" charset="-120"/>
              </a:rPr>
              <a:t> be |A(j)|</a:t>
            </a:r>
          </a:p>
          <a:p>
            <a:pPr lvl="2">
              <a:lnSpc>
                <a:spcPct val="80000"/>
              </a:lnSpc>
            </a:pPr>
            <a:r>
              <a:rPr lang="en-US" altLang="zh-TW" sz="1800">
                <a:latin typeface="Times New Roman" panose="02020603050405020304" pitchFamily="18" charset="0"/>
                <a:ea typeface="新細明體" panose="02020500000000000000" pitchFamily="18" charset="-120"/>
              </a:rPr>
              <a:t>Recall that A(j) </a:t>
            </a:r>
            <a:r>
              <a:rPr lang="en-US" altLang="zh-CN" sz="1800">
                <a:latin typeface="Times New Roman" panose="02020603050405020304" pitchFamily="18" charset="0"/>
                <a:ea typeface="新細明體" panose="02020500000000000000" pitchFamily="18" charset="-120"/>
              </a:rPr>
              <a:t>is called adjacency list of node j, i.e., </a:t>
            </a:r>
            <a:r>
              <a:rPr lang="en-US" altLang="zh-TW" sz="1800">
                <a:latin typeface="Times New Roman" panose="02020603050405020304" pitchFamily="18" charset="0"/>
                <a:ea typeface="新細明體" panose="02020500000000000000" pitchFamily="18" charset="-120"/>
              </a:rPr>
              <a:t>the set of arcs starting from node j</a:t>
            </a:r>
          </a:p>
          <a:p>
            <a:pPr lvl="1">
              <a:lnSpc>
                <a:spcPct val="80000"/>
              </a:lnSpc>
            </a:pPr>
            <a:r>
              <a:rPr lang="en-US" altLang="zh-TW" sz="2000">
                <a:ea typeface="新細明體" panose="02020500000000000000" pitchFamily="18" charset="-120"/>
              </a:rPr>
              <a:t>Then each iteration has |A(j)| operations</a:t>
            </a:r>
          </a:p>
          <a:p>
            <a:pPr lvl="1">
              <a:lnSpc>
                <a:spcPct val="80000"/>
              </a:lnSpc>
            </a:pPr>
            <a:r>
              <a:rPr lang="en-US" altLang="zh-TW" sz="2000">
                <a:ea typeface="新細明體" panose="02020500000000000000" pitchFamily="18" charset="-120"/>
              </a:rPr>
              <a:t>The total operations over all iterations is</a:t>
            </a:r>
          </a:p>
          <a:p>
            <a:pPr lvl="1">
              <a:lnSpc>
                <a:spcPct val="80000"/>
              </a:lnSpc>
              <a:buFontTx/>
              <a:buNone/>
            </a:pPr>
            <a:r>
              <a:rPr lang="en-US" altLang="zh-TW" sz="2000">
                <a:ea typeface="新細明體" panose="02020500000000000000" pitchFamily="18" charset="-120"/>
              </a:rPr>
              <a:t>		</a:t>
            </a:r>
            <a:r>
              <a:rPr lang="en-US" altLang="zh-TW" sz="2000">
                <a:solidFill>
                  <a:srgbClr val="FF0000"/>
                </a:solidFill>
                <a:ea typeface="新細明體" panose="02020500000000000000" pitchFamily="18" charset="-120"/>
              </a:rPr>
              <a:t>|A(1)|+|A(2)|+…+|A(n)| </a:t>
            </a:r>
            <a:r>
              <a:rPr lang="en-US" altLang="zh-TW" sz="2000">
                <a:solidFill>
                  <a:srgbClr val="FF0000"/>
                </a:solidFill>
                <a:ea typeface="新細明體" panose="02020500000000000000" pitchFamily="18" charset="-120"/>
                <a:cs typeface="Times New Roman" panose="02020603050405020304" pitchFamily="18" charset="0"/>
              </a:rPr>
              <a:t>≤</a:t>
            </a:r>
            <a:r>
              <a:rPr lang="en-US" altLang="zh-TW" sz="2000">
                <a:solidFill>
                  <a:srgbClr val="FF0000"/>
                </a:solidFill>
                <a:ea typeface="新細明體" panose="02020500000000000000" pitchFamily="18" charset="-120"/>
              </a:rPr>
              <a:t> </a:t>
            </a:r>
            <a:r>
              <a:rPr lang="en-US" altLang="zh-TW" sz="2000" i="1">
                <a:solidFill>
                  <a:srgbClr val="FF0000"/>
                </a:solidFill>
                <a:ea typeface="新細明體" panose="02020500000000000000" pitchFamily="18" charset="-120"/>
              </a:rPr>
              <a:t>m</a:t>
            </a:r>
            <a:r>
              <a:rPr lang="en-US" altLang="zh-TW" sz="2000">
                <a:solidFill>
                  <a:srgbClr val="FF0000"/>
                </a:solidFill>
                <a:ea typeface="新細明體" panose="02020500000000000000" pitchFamily="18" charset="-120"/>
              </a:rPr>
              <a:t>, total number of arcs</a:t>
            </a:r>
          </a:p>
          <a:p>
            <a:pPr lvl="1">
              <a:lnSpc>
                <a:spcPct val="80000"/>
              </a:lnSpc>
            </a:pPr>
            <a:r>
              <a:rPr lang="en-US" altLang="zh-TW" sz="2000">
                <a:ea typeface="新細明體" panose="02020500000000000000" pitchFamily="18" charset="-120"/>
              </a:rPr>
              <a:t>Time complexity is </a:t>
            </a:r>
            <a:r>
              <a:rPr lang="en-US" altLang="zh-TW" sz="2000" i="1">
                <a:ea typeface="新細明體" panose="02020500000000000000" pitchFamily="18" charset="-120"/>
              </a:rPr>
              <a:t>O</a:t>
            </a:r>
            <a:r>
              <a:rPr lang="en-US" altLang="zh-TW" sz="2000">
                <a:ea typeface="新細明體" panose="02020500000000000000" pitchFamily="18" charset="-120"/>
              </a:rPr>
              <a:t>(</a:t>
            </a:r>
            <a:r>
              <a:rPr lang="en-US" altLang="zh-TW" sz="2000" i="1">
                <a:ea typeface="新細明體" panose="02020500000000000000" pitchFamily="18" charset="-120"/>
              </a:rPr>
              <a:t>m</a:t>
            </a:r>
            <a:r>
              <a:rPr lang="en-US" altLang="zh-TW" sz="2000">
                <a:ea typeface="新細明體" panose="02020500000000000000" pitchFamily="18" charset="-120"/>
              </a:rPr>
              <a:t>)</a:t>
            </a:r>
          </a:p>
        </p:txBody>
      </p:sp>
      <p:sp>
        <p:nvSpPr>
          <p:cNvPr id="20538" name="Text Box 58">
            <a:extLst>
              <a:ext uri="{FF2B5EF4-FFF2-40B4-BE49-F238E27FC236}">
                <a16:creationId xmlns:a16="http://schemas.microsoft.com/office/drawing/2014/main" id="{4A0D3656-BD61-45D3-9B9A-19748B0941D5}"/>
              </a:ext>
            </a:extLst>
          </p:cNvPr>
          <p:cNvSpPr txBox="1">
            <a:spLocks noChangeArrowheads="1"/>
          </p:cNvSpPr>
          <p:nvPr/>
        </p:nvSpPr>
        <p:spPr bwMode="auto">
          <a:xfrm>
            <a:off x="7010400" y="5486400"/>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Times New Roman" panose="02020603050405020304" pitchFamily="18" charset="0"/>
                <a:ea typeface="新細明體" panose="02020500000000000000" pitchFamily="18" charset="-120"/>
              </a:rPr>
              <a:t>Does it matter, </a:t>
            </a:r>
            <a:r>
              <a:rPr lang="en-US" altLang="zh-TW" b="1" i="1">
                <a:latin typeface="Times New Roman" panose="02020603050405020304" pitchFamily="18" charset="0"/>
                <a:ea typeface="新細明體" panose="02020500000000000000" pitchFamily="18" charset="-120"/>
              </a:rPr>
              <a:t>O</a:t>
            </a:r>
            <a:r>
              <a:rPr lang="en-US" altLang="zh-TW" b="1">
                <a:latin typeface="Times New Roman" panose="02020603050405020304" pitchFamily="18" charset="0"/>
                <a:ea typeface="新細明體" panose="02020500000000000000" pitchFamily="18" charset="-120"/>
              </a:rPr>
              <a:t>(</a:t>
            </a:r>
            <a:r>
              <a:rPr lang="en-US" altLang="zh-TW" b="1" i="1">
                <a:latin typeface="Times New Roman" panose="02020603050405020304" pitchFamily="18" charset="0"/>
                <a:ea typeface="新細明體" panose="02020500000000000000" pitchFamily="18" charset="-120"/>
              </a:rPr>
              <a:t>n</a:t>
            </a:r>
            <a:r>
              <a:rPr lang="en-US" altLang="zh-TW" b="1" baseline="30000">
                <a:latin typeface="Times New Roman" panose="02020603050405020304" pitchFamily="18" charset="0"/>
                <a:ea typeface="新細明體" panose="02020500000000000000" pitchFamily="18" charset="-120"/>
              </a:rPr>
              <a:t>2</a:t>
            </a:r>
            <a:r>
              <a:rPr lang="en-US" altLang="zh-TW" b="1">
                <a:latin typeface="Times New Roman" panose="02020603050405020304" pitchFamily="18" charset="0"/>
                <a:ea typeface="新細明體" panose="02020500000000000000" pitchFamily="18" charset="-120"/>
              </a:rPr>
              <a:t>) or </a:t>
            </a:r>
            <a:r>
              <a:rPr lang="en-US" altLang="zh-TW" b="1" i="1">
                <a:latin typeface="Times New Roman" panose="02020603050405020304" pitchFamily="18" charset="0"/>
                <a:ea typeface="新細明體" panose="02020500000000000000" pitchFamily="18" charset="-120"/>
              </a:rPr>
              <a:t>O</a:t>
            </a:r>
            <a:r>
              <a:rPr lang="en-US" altLang="zh-TW" b="1">
                <a:latin typeface="Times New Roman" panose="02020603050405020304" pitchFamily="18" charset="0"/>
                <a:ea typeface="新細明體" panose="02020500000000000000" pitchFamily="18" charset="-120"/>
              </a:rPr>
              <a:t>(</a:t>
            </a:r>
            <a:r>
              <a:rPr lang="en-US" altLang="zh-TW" b="1" i="1">
                <a:latin typeface="Times New Roman" panose="02020603050405020304" pitchFamily="18" charset="0"/>
                <a:ea typeface="新細明體" panose="02020500000000000000" pitchFamily="18" charset="-120"/>
              </a:rPr>
              <a:t>m</a:t>
            </a:r>
            <a:r>
              <a:rPr lang="en-US" altLang="zh-TW" b="1">
                <a:latin typeface="Times New Roman" panose="02020603050405020304" pitchFamily="18" charset="0"/>
                <a:ea typeface="新細明體" panose="02020500000000000000" pitchFamily="18" charset="-12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8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8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48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48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483">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05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7731F25-E863-4AEE-88D5-67ADE0C3A877}"/>
              </a:ext>
            </a:extLst>
          </p:cNvPr>
          <p:cNvSpPr>
            <a:spLocks noGrp="1" noChangeArrowheads="1"/>
          </p:cNvSpPr>
          <p:nvPr>
            <p:ph type="title"/>
          </p:nvPr>
        </p:nvSpPr>
        <p:spPr>
          <a:xfrm>
            <a:off x="457200" y="228600"/>
            <a:ext cx="8229600" cy="838200"/>
          </a:xfrm>
        </p:spPr>
        <p:txBody>
          <a:bodyPr/>
          <a:lstStyle/>
          <a:p>
            <a:r>
              <a:rPr lang="en-US" altLang="zh-CN">
                <a:ea typeface="宋体" panose="02010600030101010101" pitchFamily="2" charset="-122"/>
              </a:rPr>
              <a:t>Network Representations</a:t>
            </a:r>
            <a:endParaRPr lang="en-US" altLang="zh-TW">
              <a:ea typeface="新細明體" panose="02020500000000000000" pitchFamily="18" charset="-120"/>
            </a:endParaRPr>
          </a:p>
        </p:txBody>
      </p:sp>
      <p:sp>
        <p:nvSpPr>
          <p:cNvPr id="29699" name="Rectangle 3">
            <a:extLst>
              <a:ext uri="{FF2B5EF4-FFF2-40B4-BE49-F238E27FC236}">
                <a16:creationId xmlns:a16="http://schemas.microsoft.com/office/drawing/2014/main" id="{AA77D97B-02D7-42F9-8F4C-77A5FE24BD96}"/>
              </a:ext>
            </a:extLst>
          </p:cNvPr>
          <p:cNvSpPr>
            <a:spLocks noGrp="1" noChangeArrowheads="1"/>
          </p:cNvSpPr>
          <p:nvPr>
            <p:ph type="body" idx="1"/>
          </p:nvPr>
        </p:nvSpPr>
        <p:spPr>
          <a:xfrm>
            <a:off x="457200" y="1219200"/>
            <a:ext cx="8229600" cy="2743200"/>
          </a:xfrm>
        </p:spPr>
        <p:txBody>
          <a:bodyPr/>
          <a:lstStyle/>
          <a:p>
            <a:pPr>
              <a:lnSpc>
                <a:spcPct val="90000"/>
              </a:lnSpc>
            </a:pPr>
            <a:r>
              <a:rPr lang="en-US" altLang="zh-CN" sz="2800" dirty="0">
                <a:ea typeface="宋体" panose="02010600030101010101" pitchFamily="2" charset="-122"/>
              </a:rPr>
              <a:t>Node-Node Adjacency Matrix</a:t>
            </a:r>
          </a:p>
          <a:p>
            <a:pPr lvl="1">
              <a:lnSpc>
                <a:spcPct val="90000"/>
              </a:lnSpc>
            </a:pPr>
            <a:r>
              <a:rPr lang="en-US" altLang="zh-CN" sz="2400" dirty="0">
                <a:ea typeface="宋体" panose="02010600030101010101" pitchFamily="2" charset="-122"/>
              </a:rPr>
              <a:t>Representing network topology in an </a:t>
            </a:r>
            <a:r>
              <a:rPr lang="en-US" altLang="zh-CN" sz="2400" i="1" dirty="0">
                <a:ea typeface="宋体" panose="02010600030101010101" pitchFamily="2" charset="-122"/>
              </a:rPr>
              <a:t>n </a:t>
            </a:r>
            <a:r>
              <a:rPr lang="en-US" altLang="zh-CN" sz="2400" dirty="0">
                <a:ea typeface="宋体" panose="02010600030101010101" pitchFamily="2" charset="-122"/>
              </a:rPr>
              <a:t>x </a:t>
            </a:r>
            <a:r>
              <a:rPr lang="en-US" altLang="zh-CN" sz="2400" i="1" dirty="0">
                <a:ea typeface="宋体" panose="02010600030101010101" pitchFamily="2" charset="-122"/>
              </a:rPr>
              <a:t>n</a:t>
            </a:r>
            <a:r>
              <a:rPr lang="en-US" altLang="zh-CN" sz="2400" dirty="0">
                <a:ea typeface="宋体" panose="02010600030101010101" pitchFamily="2" charset="-122"/>
              </a:rPr>
              <a:t> matrix</a:t>
            </a:r>
          </a:p>
          <a:p>
            <a:pPr lvl="1">
              <a:lnSpc>
                <a:spcPct val="90000"/>
              </a:lnSpc>
            </a:pPr>
            <a:r>
              <a:rPr lang="en-US" altLang="zh-CN" sz="2400" dirty="0">
                <a:ea typeface="宋体" panose="02010600030101010101" pitchFamily="2" charset="-122"/>
              </a:rPr>
              <a:t>Also able to represent cost and capacity for each arc</a:t>
            </a:r>
          </a:p>
          <a:p>
            <a:pPr>
              <a:lnSpc>
                <a:spcPct val="90000"/>
              </a:lnSpc>
            </a:pPr>
            <a:r>
              <a:rPr lang="en-US" altLang="zh-CN" sz="2800" dirty="0">
                <a:ea typeface="宋体" panose="02010600030101010101" pitchFamily="2" charset="-122"/>
              </a:rPr>
              <a:t>Advantage: simple and easy</a:t>
            </a:r>
          </a:p>
          <a:p>
            <a:pPr>
              <a:lnSpc>
                <a:spcPct val="90000"/>
              </a:lnSpc>
            </a:pPr>
            <a:r>
              <a:rPr lang="en-US" altLang="zh-CN" sz="2800" dirty="0">
                <a:ea typeface="宋体" panose="02010600030101010101" pitchFamily="2" charset="-122"/>
              </a:rPr>
              <a:t>Disadvantage: less efficient for sparse network</a:t>
            </a:r>
          </a:p>
          <a:p>
            <a:pPr lvl="1">
              <a:lnSpc>
                <a:spcPct val="90000"/>
              </a:lnSpc>
            </a:pPr>
            <a:r>
              <a:rPr lang="en-US" altLang="zh-CN" sz="2400" dirty="0">
                <a:ea typeface="宋体" panose="02010600030101010101" pitchFamily="2" charset="-122"/>
              </a:rPr>
              <a:t>Visiting all arcs needs </a:t>
            </a:r>
            <a:r>
              <a:rPr lang="en-US" altLang="zh-CN" sz="2400" i="1" dirty="0">
                <a:ea typeface="宋体" panose="02010600030101010101" pitchFamily="2" charset="-122"/>
              </a:rPr>
              <a:t>O</a:t>
            </a:r>
            <a:r>
              <a:rPr lang="en-US" altLang="zh-CN" sz="2400" dirty="0">
                <a:ea typeface="宋体" panose="02010600030101010101" pitchFamily="2" charset="-122"/>
              </a:rPr>
              <a:t>(</a:t>
            </a:r>
            <a:r>
              <a:rPr lang="en-US" altLang="zh-CN" sz="2400" i="1" dirty="0">
                <a:ea typeface="宋体" panose="02010600030101010101" pitchFamily="2" charset="-122"/>
              </a:rPr>
              <a:t>n</a:t>
            </a:r>
            <a:r>
              <a:rPr lang="en-US" altLang="zh-CN" sz="2400" baseline="30000" dirty="0">
                <a:ea typeface="宋体" panose="02010600030101010101" pitchFamily="2" charset="-122"/>
              </a:rPr>
              <a:t>2</a:t>
            </a:r>
            <a:r>
              <a:rPr lang="en-US" altLang="zh-CN" sz="2400" dirty="0">
                <a:ea typeface="宋体" panose="02010600030101010101" pitchFamily="2" charset="-122"/>
              </a:rPr>
              <a:t>) time</a:t>
            </a:r>
            <a:endParaRPr lang="en-US" altLang="zh-TW" sz="2400" dirty="0">
              <a:ea typeface="新細明體" panose="02020500000000000000" pitchFamily="18" charset="-120"/>
            </a:endParaRPr>
          </a:p>
        </p:txBody>
      </p:sp>
      <p:grpSp>
        <p:nvGrpSpPr>
          <p:cNvPr id="29700" name="Group 4">
            <a:extLst>
              <a:ext uri="{FF2B5EF4-FFF2-40B4-BE49-F238E27FC236}">
                <a16:creationId xmlns:a16="http://schemas.microsoft.com/office/drawing/2014/main" id="{537358A8-8409-4075-9BFD-7C1356D1F6D3}"/>
              </a:ext>
            </a:extLst>
          </p:cNvPr>
          <p:cNvGrpSpPr>
            <a:grpSpLocks/>
          </p:cNvGrpSpPr>
          <p:nvPr/>
        </p:nvGrpSpPr>
        <p:grpSpPr bwMode="auto">
          <a:xfrm>
            <a:off x="914400" y="5410200"/>
            <a:ext cx="304800" cy="366713"/>
            <a:chOff x="1104" y="864"/>
            <a:chExt cx="192" cy="231"/>
          </a:xfrm>
        </p:grpSpPr>
        <p:sp>
          <p:nvSpPr>
            <p:cNvPr id="29701" name="Oval 5">
              <a:extLst>
                <a:ext uri="{FF2B5EF4-FFF2-40B4-BE49-F238E27FC236}">
                  <a16:creationId xmlns:a16="http://schemas.microsoft.com/office/drawing/2014/main" id="{1ACD70B4-CD7A-442A-B580-70C9CFC5804B}"/>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29702" name="Text Box 6">
              <a:extLst>
                <a:ext uri="{FF2B5EF4-FFF2-40B4-BE49-F238E27FC236}">
                  <a16:creationId xmlns:a16="http://schemas.microsoft.com/office/drawing/2014/main" id="{971F342E-5D79-4E84-89FF-9A427FCF92D8}"/>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1</a:t>
              </a:r>
            </a:p>
          </p:txBody>
        </p:sp>
      </p:grpSp>
      <p:grpSp>
        <p:nvGrpSpPr>
          <p:cNvPr id="29703" name="Group 7">
            <a:extLst>
              <a:ext uri="{FF2B5EF4-FFF2-40B4-BE49-F238E27FC236}">
                <a16:creationId xmlns:a16="http://schemas.microsoft.com/office/drawing/2014/main" id="{B4FA990E-3FF6-4C7A-8FEC-E367012D47DC}"/>
              </a:ext>
            </a:extLst>
          </p:cNvPr>
          <p:cNvGrpSpPr>
            <a:grpSpLocks/>
          </p:cNvGrpSpPr>
          <p:nvPr/>
        </p:nvGrpSpPr>
        <p:grpSpPr bwMode="auto">
          <a:xfrm>
            <a:off x="1752600" y="5029200"/>
            <a:ext cx="304800" cy="366713"/>
            <a:chOff x="1104" y="864"/>
            <a:chExt cx="192" cy="231"/>
          </a:xfrm>
        </p:grpSpPr>
        <p:sp>
          <p:nvSpPr>
            <p:cNvPr id="29704" name="Oval 8">
              <a:extLst>
                <a:ext uri="{FF2B5EF4-FFF2-40B4-BE49-F238E27FC236}">
                  <a16:creationId xmlns:a16="http://schemas.microsoft.com/office/drawing/2014/main" id="{4DB9BB49-D158-4059-82F1-4925D3770AEC}"/>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29705" name="Text Box 9">
              <a:extLst>
                <a:ext uri="{FF2B5EF4-FFF2-40B4-BE49-F238E27FC236}">
                  <a16:creationId xmlns:a16="http://schemas.microsoft.com/office/drawing/2014/main" id="{C4CB6CB6-9E7E-443F-9184-D1A9120F9E97}"/>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2</a:t>
              </a:r>
            </a:p>
          </p:txBody>
        </p:sp>
      </p:grpSp>
      <p:grpSp>
        <p:nvGrpSpPr>
          <p:cNvPr id="29706" name="Group 10">
            <a:extLst>
              <a:ext uri="{FF2B5EF4-FFF2-40B4-BE49-F238E27FC236}">
                <a16:creationId xmlns:a16="http://schemas.microsoft.com/office/drawing/2014/main" id="{5C7700B6-94AB-4668-B129-4BD2F8080DD8}"/>
              </a:ext>
            </a:extLst>
          </p:cNvPr>
          <p:cNvGrpSpPr>
            <a:grpSpLocks/>
          </p:cNvGrpSpPr>
          <p:nvPr/>
        </p:nvGrpSpPr>
        <p:grpSpPr bwMode="auto">
          <a:xfrm>
            <a:off x="1752600" y="5867400"/>
            <a:ext cx="304800" cy="366713"/>
            <a:chOff x="1104" y="864"/>
            <a:chExt cx="192" cy="231"/>
          </a:xfrm>
        </p:grpSpPr>
        <p:sp>
          <p:nvSpPr>
            <p:cNvPr id="29707" name="Oval 11">
              <a:extLst>
                <a:ext uri="{FF2B5EF4-FFF2-40B4-BE49-F238E27FC236}">
                  <a16:creationId xmlns:a16="http://schemas.microsoft.com/office/drawing/2014/main" id="{0CA2A09D-D2E4-4E54-A916-19F973F74D89}"/>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29708" name="Text Box 12">
              <a:extLst>
                <a:ext uri="{FF2B5EF4-FFF2-40B4-BE49-F238E27FC236}">
                  <a16:creationId xmlns:a16="http://schemas.microsoft.com/office/drawing/2014/main" id="{9BA75507-A279-46BF-9062-58E760CD66A3}"/>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3</a:t>
              </a:r>
            </a:p>
          </p:txBody>
        </p:sp>
      </p:grpSp>
      <p:grpSp>
        <p:nvGrpSpPr>
          <p:cNvPr id="29709" name="Group 13">
            <a:extLst>
              <a:ext uri="{FF2B5EF4-FFF2-40B4-BE49-F238E27FC236}">
                <a16:creationId xmlns:a16="http://schemas.microsoft.com/office/drawing/2014/main" id="{3A25DE8E-1338-4DCB-9369-943A5CE6A0B6}"/>
              </a:ext>
            </a:extLst>
          </p:cNvPr>
          <p:cNvGrpSpPr>
            <a:grpSpLocks/>
          </p:cNvGrpSpPr>
          <p:nvPr/>
        </p:nvGrpSpPr>
        <p:grpSpPr bwMode="auto">
          <a:xfrm>
            <a:off x="2667000" y="5029200"/>
            <a:ext cx="304800" cy="366713"/>
            <a:chOff x="1104" y="864"/>
            <a:chExt cx="192" cy="231"/>
          </a:xfrm>
        </p:grpSpPr>
        <p:sp>
          <p:nvSpPr>
            <p:cNvPr id="29710" name="Oval 14">
              <a:extLst>
                <a:ext uri="{FF2B5EF4-FFF2-40B4-BE49-F238E27FC236}">
                  <a16:creationId xmlns:a16="http://schemas.microsoft.com/office/drawing/2014/main" id="{DAC1AD89-8B56-4118-96C6-0E7F4C1F79BF}"/>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29711" name="Text Box 15">
              <a:extLst>
                <a:ext uri="{FF2B5EF4-FFF2-40B4-BE49-F238E27FC236}">
                  <a16:creationId xmlns:a16="http://schemas.microsoft.com/office/drawing/2014/main" id="{5B700129-C5A3-42D5-A505-5B43210FE3BE}"/>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5</a:t>
              </a:r>
            </a:p>
          </p:txBody>
        </p:sp>
      </p:grpSp>
      <p:grpSp>
        <p:nvGrpSpPr>
          <p:cNvPr id="29712" name="Group 16">
            <a:extLst>
              <a:ext uri="{FF2B5EF4-FFF2-40B4-BE49-F238E27FC236}">
                <a16:creationId xmlns:a16="http://schemas.microsoft.com/office/drawing/2014/main" id="{08311B76-0CA9-40D4-B14A-3D830B1D8618}"/>
              </a:ext>
            </a:extLst>
          </p:cNvPr>
          <p:cNvGrpSpPr>
            <a:grpSpLocks/>
          </p:cNvGrpSpPr>
          <p:nvPr/>
        </p:nvGrpSpPr>
        <p:grpSpPr bwMode="auto">
          <a:xfrm>
            <a:off x="2667000" y="5881688"/>
            <a:ext cx="304800" cy="366712"/>
            <a:chOff x="1104" y="864"/>
            <a:chExt cx="192" cy="231"/>
          </a:xfrm>
        </p:grpSpPr>
        <p:sp>
          <p:nvSpPr>
            <p:cNvPr id="29713" name="Oval 17">
              <a:extLst>
                <a:ext uri="{FF2B5EF4-FFF2-40B4-BE49-F238E27FC236}">
                  <a16:creationId xmlns:a16="http://schemas.microsoft.com/office/drawing/2014/main" id="{00579ABA-E28E-43CD-859D-138C1A989AAE}"/>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29714" name="Text Box 18">
              <a:extLst>
                <a:ext uri="{FF2B5EF4-FFF2-40B4-BE49-F238E27FC236}">
                  <a16:creationId xmlns:a16="http://schemas.microsoft.com/office/drawing/2014/main" id="{21CC2FD2-895F-49F6-B6AE-19C2696F52EB}"/>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4</a:t>
              </a:r>
            </a:p>
          </p:txBody>
        </p:sp>
      </p:grpSp>
      <p:grpSp>
        <p:nvGrpSpPr>
          <p:cNvPr id="29715" name="Group 19">
            <a:extLst>
              <a:ext uri="{FF2B5EF4-FFF2-40B4-BE49-F238E27FC236}">
                <a16:creationId xmlns:a16="http://schemas.microsoft.com/office/drawing/2014/main" id="{5D7A4602-64E5-4754-8882-6A735A52FDEE}"/>
              </a:ext>
            </a:extLst>
          </p:cNvPr>
          <p:cNvGrpSpPr>
            <a:grpSpLocks/>
          </p:cNvGrpSpPr>
          <p:nvPr/>
        </p:nvGrpSpPr>
        <p:grpSpPr bwMode="auto">
          <a:xfrm>
            <a:off x="3733800" y="5410200"/>
            <a:ext cx="304800" cy="366713"/>
            <a:chOff x="1104" y="864"/>
            <a:chExt cx="192" cy="231"/>
          </a:xfrm>
        </p:grpSpPr>
        <p:sp>
          <p:nvSpPr>
            <p:cNvPr id="29716" name="Oval 20">
              <a:extLst>
                <a:ext uri="{FF2B5EF4-FFF2-40B4-BE49-F238E27FC236}">
                  <a16:creationId xmlns:a16="http://schemas.microsoft.com/office/drawing/2014/main" id="{DB2DEB16-122F-47CD-ADE4-D03D68B32970}"/>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29717" name="Text Box 21">
              <a:extLst>
                <a:ext uri="{FF2B5EF4-FFF2-40B4-BE49-F238E27FC236}">
                  <a16:creationId xmlns:a16="http://schemas.microsoft.com/office/drawing/2014/main" id="{8E96387B-DA62-400E-B791-5E86A11F0B24}"/>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6</a:t>
              </a:r>
            </a:p>
          </p:txBody>
        </p:sp>
      </p:grpSp>
      <p:sp>
        <p:nvSpPr>
          <p:cNvPr id="29718" name="Line 22">
            <a:extLst>
              <a:ext uri="{FF2B5EF4-FFF2-40B4-BE49-F238E27FC236}">
                <a16:creationId xmlns:a16="http://schemas.microsoft.com/office/drawing/2014/main" id="{8F400A8A-C6C6-4F50-9B7E-D726C2899E8B}"/>
              </a:ext>
            </a:extLst>
          </p:cNvPr>
          <p:cNvSpPr>
            <a:spLocks noChangeShapeType="1"/>
          </p:cNvSpPr>
          <p:nvPr/>
        </p:nvSpPr>
        <p:spPr bwMode="auto">
          <a:xfrm flipV="1">
            <a:off x="1143000" y="5257800"/>
            <a:ext cx="609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29719" name="Line 23">
            <a:extLst>
              <a:ext uri="{FF2B5EF4-FFF2-40B4-BE49-F238E27FC236}">
                <a16:creationId xmlns:a16="http://schemas.microsoft.com/office/drawing/2014/main" id="{460A5E4F-2B94-4B34-BDE1-FC75653A479F}"/>
              </a:ext>
            </a:extLst>
          </p:cNvPr>
          <p:cNvSpPr>
            <a:spLocks noChangeShapeType="1"/>
          </p:cNvSpPr>
          <p:nvPr/>
        </p:nvSpPr>
        <p:spPr bwMode="auto">
          <a:xfrm>
            <a:off x="1219200" y="56388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29720" name="Line 24">
            <a:extLst>
              <a:ext uri="{FF2B5EF4-FFF2-40B4-BE49-F238E27FC236}">
                <a16:creationId xmlns:a16="http://schemas.microsoft.com/office/drawing/2014/main" id="{F7464472-1F92-4524-B585-C1005B67095B}"/>
              </a:ext>
            </a:extLst>
          </p:cNvPr>
          <p:cNvSpPr>
            <a:spLocks noChangeShapeType="1"/>
          </p:cNvSpPr>
          <p:nvPr/>
        </p:nvSpPr>
        <p:spPr bwMode="auto">
          <a:xfrm>
            <a:off x="1905000" y="5348288"/>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29721" name="Line 25">
            <a:extLst>
              <a:ext uri="{FF2B5EF4-FFF2-40B4-BE49-F238E27FC236}">
                <a16:creationId xmlns:a16="http://schemas.microsoft.com/office/drawing/2014/main" id="{9DE3B52A-BC10-4544-B190-34FF2465D857}"/>
              </a:ext>
            </a:extLst>
          </p:cNvPr>
          <p:cNvSpPr>
            <a:spLocks noChangeShapeType="1"/>
          </p:cNvSpPr>
          <p:nvPr/>
        </p:nvSpPr>
        <p:spPr bwMode="auto">
          <a:xfrm>
            <a:off x="2057400" y="5181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29722" name="Line 26">
            <a:extLst>
              <a:ext uri="{FF2B5EF4-FFF2-40B4-BE49-F238E27FC236}">
                <a16:creationId xmlns:a16="http://schemas.microsoft.com/office/drawing/2014/main" id="{4205A4D1-9434-4AEA-B53E-5079819485AC}"/>
              </a:ext>
            </a:extLst>
          </p:cNvPr>
          <p:cNvSpPr>
            <a:spLocks noChangeShapeType="1"/>
          </p:cNvSpPr>
          <p:nvPr/>
        </p:nvSpPr>
        <p:spPr bwMode="auto">
          <a:xfrm>
            <a:off x="2819400" y="53340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29723" name="Line 27">
            <a:extLst>
              <a:ext uri="{FF2B5EF4-FFF2-40B4-BE49-F238E27FC236}">
                <a16:creationId xmlns:a16="http://schemas.microsoft.com/office/drawing/2014/main" id="{D8F5D488-50CC-4114-9CC2-68B7BF1EB6EC}"/>
              </a:ext>
            </a:extLst>
          </p:cNvPr>
          <p:cNvSpPr>
            <a:spLocks noChangeShapeType="1"/>
          </p:cNvSpPr>
          <p:nvPr/>
        </p:nvSpPr>
        <p:spPr bwMode="auto">
          <a:xfrm>
            <a:off x="2057400" y="6019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29724" name="Line 28">
            <a:extLst>
              <a:ext uri="{FF2B5EF4-FFF2-40B4-BE49-F238E27FC236}">
                <a16:creationId xmlns:a16="http://schemas.microsoft.com/office/drawing/2014/main" id="{62B1CB57-AC86-4242-B330-CF4D0535C08A}"/>
              </a:ext>
            </a:extLst>
          </p:cNvPr>
          <p:cNvSpPr>
            <a:spLocks noChangeShapeType="1"/>
          </p:cNvSpPr>
          <p:nvPr/>
        </p:nvSpPr>
        <p:spPr bwMode="auto">
          <a:xfrm>
            <a:off x="1981200" y="52578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29725" name="Line 29">
            <a:extLst>
              <a:ext uri="{FF2B5EF4-FFF2-40B4-BE49-F238E27FC236}">
                <a16:creationId xmlns:a16="http://schemas.microsoft.com/office/drawing/2014/main" id="{30BF631F-9DB0-40A2-AAAB-1AA6BFA5DC06}"/>
              </a:ext>
            </a:extLst>
          </p:cNvPr>
          <p:cNvSpPr>
            <a:spLocks noChangeShapeType="1"/>
          </p:cNvSpPr>
          <p:nvPr/>
        </p:nvSpPr>
        <p:spPr bwMode="auto">
          <a:xfrm>
            <a:off x="2971800" y="5257800"/>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29726" name="Line 30">
            <a:extLst>
              <a:ext uri="{FF2B5EF4-FFF2-40B4-BE49-F238E27FC236}">
                <a16:creationId xmlns:a16="http://schemas.microsoft.com/office/drawing/2014/main" id="{5EE4A093-26B3-40E5-A0E6-5AB264EF9C4B}"/>
              </a:ext>
            </a:extLst>
          </p:cNvPr>
          <p:cNvSpPr>
            <a:spLocks noChangeShapeType="1"/>
          </p:cNvSpPr>
          <p:nvPr/>
        </p:nvSpPr>
        <p:spPr bwMode="auto">
          <a:xfrm flipV="1">
            <a:off x="2971800" y="56388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nvGrpSpPr>
          <p:cNvPr id="29727" name="Group 31">
            <a:extLst>
              <a:ext uri="{FF2B5EF4-FFF2-40B4-BE49-F238E27FC236}">
                <a16:creationId xmlns:a16="http://schemas.microsoft.com/office/drawing/2014/main" id="{798F5EB2-6C55-4BAD-A041-6F6BB6971360}"/>
              </a:ext>
            </a:extLst>
          </p:cNvPr>
          <p:cNvGrpSpPr>
            <a:grpSpLocks/>
          </p:cNvGrpSpPr>
          <p:nvPr/>
        </p:nvGrpSpPr>
        <p:grpSpPr bwMode="auto">
          <a:xfrm>
            <a:off x="3733800" y="5957888"/>
            <a:ext cx="304800" cy="366712"/>
            <a:chOff x="1104" y="864"/>
            <a:chExt cx="192" cy="231"/>
          </a:xfrm>
        </p:grpSpPr>
        <p:sp>
          <p:nvSpPr>
            <p:cNvPr id="29728" name="Oval 32">
              <a:extLst>
                <a:ext uri="{FF2B5EF4-FFF2-40B4-BE49-F238E27FC236}">
                  <a16:creationId xmlns:a16="http://schemas.microsoft.com/office/drawing/2014/main" id="{C5BFD847-A45F-4BE8-AA33-5D86EBA08696}"/>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29729" name="Text Box 33">
              <a:extLst>
                <a:ext uri="{FF2B5EF4-FFF2-40B4-BE49-F238E27FC236}">
                  <a16:creationId xmlns:a16="http://schemas.microsoft.com/office/drawing/2014/main" id="{6B29542A-685F-4766-BF57-F90C2EBB82A3}"/>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7</a:t>
              </a:r>
            </a:p>
          </p:txBody>
        </p:sp>
      </p:grpSp>
      <p:sp>
        <p:nvSpPr>
          <p:cNvPr id="29730" name="Line 34">
            <a:extLst>
              <a:ext uri="{FF2B5EF4-FFF2-40B4-BE49-F238E27FC236}">
                <a16:creationId xmlns:a16="http://schemas.microsoft.com/office/drawing/2014/main" id="{AA40450B-D894-48C0-A997-DE88D43D52CA}"/>
              </a:ext>
            </a:extLst>
          </p:cNvPr>
          <p:cNvSpPr>
            <a:spLocks noChangeShapeType="1"/>
          </p:cNvSpPr>
          <p:nvPr/>
        </p:nvSpPr>
        <p:spPr bwMode="auto">
          <a:xfrm flipH="1" flipV="1">
            <a:off x="2971800" y="60960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aphicFrame>
        <p:nvGraphicFramePr>
          <p:cNvPr id="29819" name="Group 123">
            <a:extLst>
              <a:ext uri="{FF2B5EF4-FFF2-40B4-BE49-F238E27FC236}">
                <a16:creationId xmlns:a16="http://schemas.microsoft.com/office/drawing/2014/main" id="{01AF15D4-946B-4E45-8112-096259D53F3B}"/>
              </a:ext>
            </a:extLst>
          </p:cNvPr>
          <p:cNvGraphicFramePr>
            <a:graphicFrameLocks noGrp="1"/>
          </p:cNvGraphicFramePr>
          <p:nvPr/>
        </p:nvGraphicFramePr>
        <p:xfrm>
          <a:off x="4800600" y="4038600"/>
          <a:ext cx="3810000" cy="2682240"/>
        </p:xfrm>
        <a:graphic>
          <a:graphicData uri="http://schemas.openxmlformats.org/drawingml/2006/table">
            <a:tbl>
              <a:tblPr/>
              <a:tblGrid>
                <a:gridCol w="476250">
                  <a:extLst>
                    <a:ext uri="{9D8B030D-6E8A-4147-A177-3AD203B41FA5}">
                      <a16:colId xmlns:a16="http://schemas.microsoft.com/office/drawing/2014/main" val="323730762"/>
                    </a:ext>
                  </a:extLst>
                </a:gridCol>
                <a:gridCol w="476250">
                  <a:extLst>
                    <a:ext uri="{9D8B030D-6E8A-4147-A177-3AD203B41FA5}">
                      <a16:colId xmlns:a16="http://schemas.microsoft.com/office/drawing/2014/main" val="2105660340"/>
                    </a:ext>
                  </a:extLst>
                </a:gridCol>
                <a:gridCol w="476250">
                  <a:extLst>
                    <a:ext uri="{9D8B030D-6E8A-4147-A177-3AD203B41FA5}">
                      <a16:colId xmlns:a16="http://schemas.microsoft.com/office/drawing/2014/main" val="1423674734"/>
                    </a:ext>
                  </a:extLst>
                </a:gridCol>
                <a:gridCol w="476250">
                  <a:extLst>
                    <a:ext uri="{9D8B030D-6E8A-4147-A177-3AD203B41FA5}">
                      <a16:colId xmlns:a16="http://schemas.microsoft.com/office/drawing/2014/main" val="1917107880"/>
                    </a:ext>
                  </a:extLst>
                </a:gridCol>
                <a:gridCol w="476250">
                  <a:extLst>
                    <a:ext uri="{9D8B030D-6E8A-4147-A177-3AD203B41FA5}">
                      <a16:colId xmlns:a16="http://schemas.microsoft.com/office/drawing/2014/main" val="252391879"/>
                    </a:ext>
                  </a:extLst>
                </a:gridCol>
                <a:gridCol w="476250">
                  <a:extLst>
                    <a:ext uri="{9D8B030D-6E8A-4147-A177-3AD203B41FA5}">
                      <a16:colId xmlns:a16="http://schemas.microsoft.com/office/drawing/2014/main" val="647028622"/>
                    </a:ext>
                  </a:extLst>
                </a:gridCol>
                <a:gridCol w="476250">
                  <a:extLst>
                    <a:ext uri="{9D8B030D-6E8A-4147-A177-3AD203B41FA5}">
                      <a16:colId xmlns:a16="http://schemas.microsoft.com/office/drawing/2014/main" val="1657227867"/>
                    </a:ext>
                  </a:extLst>
                </a:gridCol>
                <a:gridCol w="476250">
                  <a:extLst>
                    <a:ext uri="{9D8B030D-6E8A-4147-A177-3AD203B41FA5}">
                      <a16:colId xmlns:a16="http://schemas.microsoft.com/office/drawing/2014/main" val="3950705084"/>
                    </a:ext>
                  </a:extLst>
                </a:gridCol>
              </a:tblGrid>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6547311"/>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632087"/>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7679656"/>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1505527"/>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9773799"/>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9837402"/>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8658888"/>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0" lang="en-US" altLang="zh-TW" sz="16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94557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BDA2A60-0889-441D-B880-DCE8954127C4}"/>
              </a:ext>
            </a:extLst>
          </p:cNvPr>
          <p:cNvSpPr>
            <a:spLocks noGrp="1" noChangeArrowheads="1"/>
          </p:cNvSpPr>
          <p:nvPr>
            <p:ph type="title"/>
          </p:nvPr>
        </p:nvSpPr>
        <p:spPr>
          <a:xfrm>
            <a:off x="457200" y="228600"/>
            <a:ext cx="8229600" cy="838200"/>
          </a:xfrm>
        </p:spPr>
        <p:txBody>
          <a:bodyPr/>
          <a:lstStyle/>
          <a:p>
            <a:r>
              <a:rPr lang="en-US" altLang="zh-CN">
                <a:ea typeface="宋体" panose="02010600030101010101" pitchFamily="2" charset="-122"/>
              </a:rPr>
              <a:t>Network Representations</a:t>
            </a:r>
            <a:endParaRPr lang="en-US" altLang="zh-TW">
              <a:ea typeface="新細明體" panose="02020500000000000000" pitchFamily="18" charset="-120"/>
            </a:endParaRPr>
          </a:p>
        </p:txBody>
      </p:sp>
      <p:sp>
        <p:nvSpPr>
          <p:cNvPr id="30723" name="Rectangle 3">
            <a:extLst>
              <a:ext uri="{FF2B5EF4-FFF2-40B4-BE49-F238E27FC236}">
                <a16:creationId xmlns:a16="http://schemas.microsoft.com/office/drawing/2014/main" id="{0FC549B3-E362-400D-9F9E-F2EA46227275}"/>
              </a:ext>
            </a:extLst>
          </p:cNvPr>
          <p:cNvSpPr>
            <a:spLocks noGrp="1" noChangeArrowheads="1"/>
          </p:cNvSpPr>
          <p:nvPr>
            <p:ph type="body" idx="1"/>
          </p:nvPr>
        </p:nvSpPr>
        <p:spPr>
          <a:xfrm>
            <a:off x="457200" y="1219200"/>
            <a:ext cx="8229600" cy="2743200"/>
          </a:xfrm>
        </p:spPr>
        <p:txBody>
          <a:bodyPr/>
          <a:lstStyle/>
          <a:p>
            <a:pPr>
              <a:lnSpc>
                <a:spcPct val="90000"/>
              </a:lnSpc>
            </a:pPr>
            <a:r>
              <a:rPr lang="en-US" altLang="zh-CN" sz="2400">
                <a:ea typeface="宋体" panose="02010600030101010101" pitchFamily="2" charset="-122"/>
              </a:rPr>
              <a:t>Adjacency List</a:t>
            </a:r>
          </a:p>
          <a:p>
            <a:pPr lvl="1">
              <a:lnSpc>
                <a:spcPct val="90000"/>
              </a:lnSpc>
            </a:pPr>
            <a:r>
              <a:rPr lang="en-US" altLang="zh-CN" sz="2000">
                <a:ea typeface="宋体" panose="02010600030101010101" pitchFamily="2" charset="-122"/>
              </a:rPr>
              <a:t>For each node </a:t>
            </a:r>
            <a:r>
              <a:rPr lang="en-US" altLang="zh-CN" sz="2000" i="1">
                <a:ea typeface="宋体" panose="02010600030101010101" pitchFamily="2" charset="-122"/>
              </a:rPr>
              <a:t>i</a:t>
            </a:r>
            <a:r>
              <a:rPr lang="en-US" altLang="zh-CN" sz="2000">
                <a:ea typeface="宋体" panose="02010600030101010101" pitchFamily="2" charset="-122"/>
              </a:rPr>
              <a:t>, we store the information of its adjacency list </a:t>
            </a:r>
            <a:r>
              <a:rPr lang="en-US" altLang="zh-CN" sz="2000" i="1">
                <a:ea typeface="宋体" panose="02010600030101010101" pitchFamily="2" charset="-122"/>
              </a:rPr>
              <a:t>A</a:t>
            </a:r>
            <a:r>
              <a:rPr lang="en-US" altLang="zh-CN" sz="2000">
                <a:ea typeface="宋体" panose="02010600030101010101" pitchFamily="2" charset="-122"/>
              </a:rPr>
              <a:t>(</a:t>
            </a:r>
            <a:r>
              <a:rPr lang="en-US" altLang="zh-CN" sz="2000" i="1">
                <a:ea typeface="宋体" panose="02010600030101010101" pitchFamily="2" charset="-122"/>
              </a:rPr>
              <a:t>i</a:t>
            </a:r>
            <a:r>
              <a:rPr lang="en-US" altLang="zh-CN" sz="2000">
                <a:ea typeface="宋体" panose="02010600030101010101" pitchFamily="2" charset="-122"/>
              </a:rPr>
              <a:t>)</a:t>
            </a:r>
          </a:p>
          <a:p>
            <a:pPr lvl="1">
              <a:lnSpc>
                <a:spcPct val="90000"/>
              </a:lnSpc>
            </a:pPr>
            <a:r>
              <a:rPr lang="en-US" altLang="zh-CN" sz="2000">
                <a:ea typeface="宋体" panose="02010600030101010101" pitchFamily="2" charset="-122"/>
              </a:rPr>
              <a:t>By using special data structures</a:t>
            </a:r>
          </a:p>
          <a:p>
            <a:pPr>
              <a:lnSpc>
                <a:spcPct val="90000"/>
              </a:lnSpc>
            </a:pPr>
            <a:r>
              <a:rPr lang="en-US" altLang="zh-CN" sz="2400">
                <a:ea typeface="宋体" panose="02010600030101010101" pitchFamily="2" charset="-122"/>
              </a:rPr>
              <a:t>Advantage: more efficient for sparse network</a:t>
            </a:r>
          </a:p>
          <a:p>
            <a:pPr lvl="1">
              <a:lnSpc>
                <a:spcPct val="90000"/>
              </a:lnSpc>
            </a:pPr>
            <a:r>
              <a:rPr lang="en-US" altLang="zh-CN" sz="2000">
                <a:ea typeface="宋体" panose="02010600030101010101" pitchFamily="2" charset="-122"/>
              </a:rPr>
              <a:t>Visiting all arcs needs </a:t>
            </a:r>
            <a:r>
              <a:rPr lang="en-US" altLang="zh-CN" sz="2000" i="1">
                <a:ea typeface="宋体" panose="02010600030101010101" pitchFamily="2" charset="-122"/>
              </a:rPr>
              <a:t>O</a:t>
            </a:r>
            <a:r>
              <a:rPr lang="en-US" altLang="zh-CN" sz="2000">
                <a:ea typeface="宋体" panose="02010600030101010101" pitchFamily="2" charset="-122"/>
              </a:rPr>
              <a:t>(</a:t>
            </a:r>
            <a:r>
              <a:rPr lang="en-US" altLang="zh-CN" sz="2000" i="1">
                <a:ea typeface="宋体" panose="02010600030101010101" pitchFamily="2" charset="-122"/>
              </a:rPr>
              <a:t>m</a:t>
            </a:r>
            <a:r>
              <a:rPr lang="en-US" altLang="zh-CN" sz="2000">
                <a:ea typeface="宋体" panose="02010600030101010101" pitchFamily="2" charset="-122"/>
              </a:rPr>
              <a:t>), which may be much smaller than </a:t>
            </a:r>
            <a:r>
              <a:rPr lang="en-US" altLang="zh-CN" sz="2000" i="1">
                <a:ea typeface="宋体" panose="02010600030101010101" pitchFamily="2" charset="-122"/>
              </a:rPr>
              <a:t>O</a:t>
            </a:r>
            <a:r>
              <a:rPr lang="en-US" altLang="zh-CN" sz="2000">
                <a:ea typeface="宋体" panose="02010600030101010101" pitchFamily="2" charset="-122"/>
              </a:rPr>
              <a:t>(</a:t>
            </a:r>
            <a:r>
              <a:rPr lang="en-US" altLang="zh-CN" sz="2000" i="1">
                <a:ea typeface="宋体" panose="02010600030101010101" pitchFamily="2" charset="-122"/>
              </a:rPr>
              <a:t>n</a:t>
            </a:r>
            <a:r>
              <a:rPr lang="en-US" altLang="zh-CN" sz="2000" baseline="30000">
                <a:ea typeface="宋体" panose="02010600030101010101" pitchFamily="2" charset="-122"/>
              </a:rPr>
              <a:t>2</a:t>
            </a:r>
            <a:r>
              <a:rPr lang="en-US" altLang="zh-CN" sz="2000">
                <a:ea typeface="宋体" panose="02010600030101010101" pitchFamily="2" charset="-122"/>
              </a:rPr>
              <a:t>)</a:t>
            </a:r>
          </a:p>
          <a:p>
            <a:pPr>
              <a:lnSpc>
                <a:spcPct val="90000"/>
              </a:lnSpc>
            </a:pPr>
            <a:r>
              <a:rPr lang="en-US" altLang="zh-CN" sz="2400">
                <a:ea typeface="宋体" panose="02010600030101010101" pitchFamily="2" charset="-122"/>
              </a:rPr>
              <a:t>Disadvantage: implementation more complicated </a:t>
            </a:r>
            <a:endParaRPr lang="en-US" altLang="zh-TW" sz="2400">
              <a:ea typeface="新細明體" panose="02020500000000000000" pitchFamily="18" charset="-120"/>
            </a:endParaRPr>
          </a:p>
        </p:txBody>
      </p:sp>
      <p:grpSp>
        <p:nvGrpSpPr>
          <p:cNvPr id="30724" name="Group 4">
            <a:extLst>
              <a:ext uri="{FF2B5EF4-FFF2-40B4-BE49-F238E27FC236}">
                <a16:creationId xmlns:a16="http://schemas.microsoft.com/office/drawing/2014/main" id="{C39ACDDD-8EDF-4E25-82E9-EFCA0FE20ADF}"/>
              </a:ext>
            </a:extLst>
          </p:cNvPr>
          <p:cNvGrpSpPr>
            <a:grpSpLocks/>
          </p:cNvGrpSpPr>
          <p:nvPr/>
        </p:nvGrpSpPr>
        <p:grpSpPr bwMode="auto">
          <a:xfrm>
            <a:off x="914400" y="5410200"/>
            <a:ext cx="304800" cy="366713"/>
            <a:chOff x="1104" y="864"/>
            <a:chExt cx="192" cy="231"/>
          </a:xfrm>
        </p:grpSpPr>
        <p:sp>
          <p:nvSpPr>
            <p:cNvPr id="30725" name="Oval 5">
              <a:extLst>
                <a:ext uri="{FF2B5EF4-FFF2-40B4-BE49-F238E27FC236}">
                  <a16:creationId xmlns:a16="http://schemas.microsoft.com/office/drawing/2014/main" id="{EDF6C399-6523-41EC-BC74-CBD872C420AF}"/>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30726" name="Text Box 6">
              <a:extLst>
                <a:ext uri="{FF2B5EF4-FFF2-40B4-BE49-F238E27FC236}">
                  <a16:creationId xmlns:a16="http://schemas.microsoft.com/office/drawing/2014/main" id="{0FE8A881-A476-4B5C-8D5C-F5379F5DFDC2}"/>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1</a:t>
              </a:r>
            </a:p>
          </p:txBody>
        </p:sp>
      </p:grpSp>
      <p:grpSp>
        <p:nvGrpSpPr>
          <p:cNvPr id="30727" name="Group 7">
            <a:extLst>
              <a:ext uri="{FF2B5EF4-FFF2-40B4-BE49-F238E27FC236}">
                <a16:creationId xmlns:a16="http://schemas.microsoft.com/office/drawing/2014/main" id="{38F926CF-FAAD-425E-8F0D-AC8FF6E7C950}"/>
              </a:ext>
            </a:extLst>
          </p:cNvPr>
          <p:cNvGrpSpPr>
            <a:grpSpLocks/>
          </p:cNvGrpSpPr>
          <p:nvPr/>
        </p:nvGrpSpPr>
        <p:grpSpPr bwMode="auto">
          <a:xfrm>
            <a:off x="1752600" y="5029200"/>
            <a:ext cx="304800" cy="366713"/>
            <a:chOff x="1104" y="864"/>
            <a:chExt cx="192" cy="231"/>
          </a:xfrm>
        </p:grpSpPr>
        <p:sp>
          <p:nvSpPr>
            <p:cNvPr id="30728" name="Oval 8">
              <a:extLst>
                <a:ext uri="{FF2B5EF4-FFF2-40B4-BE49-F238E27FC236}">
                  <a16:creationId xmlns:a16="http://schemas.microsoft.com/office/drawing/2014/main" id="{48A27E47-A352-41E9-AC0E-3821E8F79B55}"/>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30729" name="Text Box 9">
              <a:extLst>
                <a:ext uri="{FF2B5EF4-FFF2-40B4-BE49-F238E27FC236}">
                  <a16:creationId xmlns:a16="http://schemas.microsoft.com/office/drawing/2014/main" id="{0A74E7F4-91AD-4B91-90AB-B96825C44009}"/>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2</a:t>
              </a:r>
            </a:p>
          </p:txBody>
        </p:sp>
      </p:grpSp>
      <p:grpSp>
        <p:nvGrpSpPr>
          <p:cNvPr id="30730" name="Group 10">
            <a:extLst>
              <a:ext uri="{FF2B5EF4-FFF2-40B4-BE49-F238E27FC236}">
                <a16:creationId xmlns:a16="http://schemas.microsoft.com/office/drawing/2014/main" id="{6D315100-00FF-4C66-982A-587B8248D3D3}"/>
              </a:ext>
            </a:extLst>
          </p:cNvPr>
          <p:cNvGrpSpPr>
            <a:grpSpLocks/>
          </p:cNvGrpSpPr>
          <p:nvPr/>
        </p:nvGrpSpPr>
        <p:grpSpPr bwMode="auto">
          <a:xfrm>
            <a:off x="1752600" y="5867400"/>
            <a:ext cx="304800" cy="366713"/>
            <a:chOff x="1104" y="864"/>
            <a:chExt cx="192" cy="231"/>
          </a:xfrm>
        </p:grpSpPr>
        <p:sp>
          <p:nvSpPr>
            <p:cNvPr id="30731" name="Oval 11">
              <a:extLst>
                <a:ext uri="{FF2B5EF4-FFF2-40B4-BE49-F238E27FC236}">
                  <a16:creationId xmlns:a16="http://schemas.microsoft.com/office/drawing/2014/main" id="{B780525B-336F-46E4-BD4D-5741FF82907F}"/>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30732" name="Text Box 12">
              <a:extLst>
                <a:ext uri="{FF2B5EF4-FFF2-40B4-BE49-F238E27FC236}">
                  <a16:creationId xmlns:a16="http://schemas.microsoft.com/office/drawing/2014/main" id="{08902541-D8EE-4572-A304-6679305323AB}"/>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3</a:t>
              </a:r>
            </a:p>
          </p:txBody>
        </p:sp>
      </p:grpSp>
      <p:grpSp>
        <p:nvGrpSpPr>
          <p:cNvPr id="30733" name="Group 13">
            <a:extLst>
              <a:ext uri="{FF2B5EF4-FFF2-40B4-BE49-F238E27FC236}">
                <a16:creationId xmlns:a16="http://schemas.microsoft.com/office/drawing/2014/main" id="{A2B15318-6882-41F4-B542-8E38ADC88B3C}"/>
              </a:ext>
            </a:extLst>
          </p:cNvPr>
          <p:cNvGrpSpPr>
            <a:grpSpLocks/>
          </p:cNvGrpSpPr>
          <p:nvPr/>
        </p:nvGrpSpPr>
        <p:grpSpPr bwMode="auto">
          <a:xfrm>
            <a:off x="2667000" y="5029200"/>
            <a:ext cx="304800" cy="366713"/>
            <a:chOff x="1104" y="864"/>
            <a:chExt cx="192" cy="231"/>
          </a:xfrm>
        </p:grpSpPr>
        <p:sp>
          <p:nvSpPr>
            <p:cNvPr id="30734" name="Oval 14">
              <a:extLst>
                <a:ext uri="{FF2B5EF4-FFF2-40B4-BE49-F238E27FC236}">
                  <a16:creationId xmlns:a16="http://schemas.microsoft.com/office/drawing/2014/main" id="{08AC7FEA-914E-4808-B877-4A4270172CB7}"/>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30735" name="Text Box 15">
              <a:extLst>
                <a:ext uri="{FF2B5EF4-FFF2-40B4-BE49-F238E27FC236}">
                  <a16:creationId xmlns:a16="http://schemas.microsoft.com/office/drawing/2014/main" id="{7A0FAA36-08D9-4083-8B55-C6F750F3556F}"/>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5</a:t>
              </a:r>
            </a:p>
          </p:txBody>
        </p:sp>
      </p:grpSp>
      <p:grpSp>
        <p:nvGrpSpPr>
          <p:cNvPr id="30736" name="Group 16">
            <a:extLst>
              <a:ext uri="{FF2B5EF4-FFF2-40B4-BE49-F238E27FC236}">
                <a16:creationId xmlns:a16="http://schemas.microsoft.com/office/drawing/2014/main" id="{DD404118-6BE6-4251-A8BF-60F34F05BC8F}"/>
              </a:ext>
            </a:extLst>
          </p:cNvPr>
          <p:cNvGrpSpPr>
            <a:grpSpLocks/>
          </p:cNvGrpSpPr>
          <p:nvPr/>
        </p:nvGrpSpPr>
        <p:grpSpPr bwMode="auto">
          <a:xfrm>
            <a:off x="2667000" y="5881688"/>
            <a:ext cx="304800" cy="366712"/>
            <a:chOff x="1104" y="864"/>
            <a:chExt cx="192" cy="231"/>
          </a:xfrm>
        </p:grpSpPr>
        <p:sp>
          <p:nvSpPr>
            <p:cNvPr id="30737" name="Oval 17">
              <a:extLst>
                <a:ext uri="{FF2B5EF4-FFF2-40B4-BE49-F238E27FC236}">
                  <a16:creationId xmlns:a16="http://schemas.microsoft.com/office/drawing/2014/main" id="{D605D8AD-D256-4799-811E-629E0A2EB2D7}"/>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30738" name="Text Box 18">
              <a:extLst>
                <a:ext uri="{FF2B5EF4-FFF2-40B4-BE49-F238E27FC236}">
                  <a16:creationId xmlns:a16="http://schemas.microsoft.com/office/drawing/2014/main" id="{486F3197-3802-427F-A2B5-A3546FCF6633}"/>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4</a:t>
              </a:r>
            </a:p>
          </p:txBody>
        </p:sp>
      </p:grpSp>
      <p:grpSp>
        <p:nvGrpSpPr>
          <p:cNvPr id="30739" name="Group 19">
            <a:extLst>
              <a:ext uri="{FF2B5EF4-FFF2-40B4-BE49-F238E27FC236}">
                <a16:creationId xmlns:a16="http://schemas.microsoft.com/office/drawing/2014/main" id="{1F289AB9-B1DD-4F85-B88C-94E48BC74CA9}"/>
              </a:ext>
            </a:extLst>
          </p:cNvPr>
          <p:cNvGrpSpPr>
            <a:grpSpLocks/>
          </p:cNvGrpSpPr>
          <p:nvPr/>
        </p:nvGrpSpPr>
        <p:grpSpPr bwMode="auto">
          <a:xfrm>
            <a:off x="3733800" y="5410200"/>
            <a:ext cx="304800" cy="366713"/>
            <a:chOff x="1104" y="864"/>
            <a:chExt cx="192" cy="231"/>
          </a:xfrm>
        </p:grpSpPr>
        <p:sp>
          <p:nvSpPr>
            <p:cNvPr id="30740" name="Oval 20">
              <a:extLst>
                <a:ext uri="{FF2B5EF4-FFF2-40B4-BE49-F238E27FC236}">
                  <a16:creationId xmlns:a16="http://schemas.microsoft.com/office/drawing/2014/main" id="{7EED76EF-643E-4ECF-B26B-62F5E0703620}"/>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30741" name="Text Box 21">
              <a:extLst>
                <a:ext uri="{FF2B5EF4-FFF2-40B4-BE49-F238E27FC236}">
                  <a16:creationId xmlns:a16="http://schemas.microsoft.com/office/drawing/2014/main" id="{D7E968AB-3478-4CC1-8229-E8953D5C8905}"/>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6</a:t>
              </a:r>
            </a:p>
          </p:txBody>
        </p:sp>
      </p:grpSp>
      <p:sp>
        <p:nvSpPr>
          <p:cNvPr id="30742" name="Line 22">
            <a:extLst>
              <a:ext uri="{FF2B5EF4-FFF2-40B4-BE49-F238E27FC236}">
                <a16:creationId xmlns:a16="http://schemas.microsoft.com/office/drawing/2014/main" id="{F65933EA-3E29-41CF-9A61-609DBD0B27CD}"/>
              </a:ext>
            </a:extLst>
          </p:cNvPr>
          <p:cNvSpPr>
            <a:spLocks noChangeShapeType="1"/>
          </p:cNvSpPr>
          <p:nvPr/>
        </p:nvSpPr>
        <p:spPr bwMode="auto">
          <a:xfrm flipV="1">
            <a:off x="1143000" y="5257800"/>
            <a:ext cx="609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30743" name="Line 23">
            <a:extLst>
              <a:ext uri="{FF2B5EF4-FFF2-40B4-BE49-F238E27FC236}">
                <a16:creationId xmlns:a16="http://schemas.microsoft.com/office/drawing/2014/main" id="{BB155AC9-D3DE-41C8-AFF5-EF076BFABE59}"/>
              </a:ext>
            </a:extLst>
          </p:cNvPr>
          <p:cNvSpPr>
            <a:spLocks noChangeShapeType="1"/>
          </p:cNvSpPr>
          <p:nvPr/>
        </p:nvSpPr>
        <p:spPr bwMode="auto">
          <a:xfrm>
            <a:off x="1219200" y="56388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30744" name="Line 24">
            <a:extLst>
              <a:ext uri="{FF2B5EF4-FFF2-40B4-BE49-F238E27FC236}">
                <a16:creationId xmlns:a16="http://schemas.microsoft.com/office/drawing/2014/main" id="{596B7935-9CC3-46C1-9325-A488F0C834FB}"/>
              </a:ext>
            </a:extLst>
          </p:cNvPr>
          <p:cNvSpPr>
            <a:spLocks noChangeShapeType="1"/>
          </p:cNvSpPr>
          <p:nvPr/>
        </p:nvSpPr>
        <p:spPr bwMode="auto">
          <a:xfrm>
            <a:off x="1905000" y="5348288"/>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30745" name="Line 25">
            <a:extLst>
              <a:ext uri="{FF2B5EF4-FFF2-40B4-BE49-F238E27FC236}">
                <a16:creationId xmlns:a16="http://schemas.microsoft.com/office/drawing/2014/main" id="{3BF8B1EE-5531-4431-927B-DB8C03678154}"/>
              </a:ext>
            </a:extLst>
          </p:cNvPr>
          <p:cNvSpPr>
            <a:spLocks noChangeShapeType="1"/>
          </p:cNvSpPr>
          <p:nvPr/>
        </p:nvSpPr>
        <p:spPr bwMode="auto">
          <a:xfrm>
            <a:off x="2057400" y="5181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30746" name="Line 26">
            <a:extLst>
              <a:ext uri="{FF2B5EF4-FFF2-40B4-BE49-F238E27FC236}">
                <a16:creationId xmlns:a16="http://schemas.microsoft.com/office/drawing/2014/main" id="{54114B71-07F1-4B30-8518-C49D405360F9}"/>
              </a:ext>
            </a:extLst>
          </p:cNvPr>
          <p:cNvSpPr>
            <a:spLocks noChangeShapeType="1"/>
          </p:cNvSpPr>
          <p:nvPr/>
        </p:nvSpPr>
        <p:spPr bwMode="auto">
          <a:xfrm>
            <a:off x="2819400" y="53340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30747" name="Line 27">
            <a:extLst>
              <a:ext uri="{FF2B5EF4-FFF2-40B4-BE49-F238E27FC236}">
                <a16:creationId xmlns:a16="http://schemas.microsoft.com/office/drawing/2014/main" id="{194EA3B3-43E2-41B1-8F39-5BC5DE9B34CE}"/>
              </a:ext>
            </a:extLst>
          </p:cNvPr>
          <p:cNvSpPr>
            <a:spLocks noChangeShapeType="1"/>
          </p:cNvSpPr>
          <p:nvPr/>
        </p:nvSpPr>
        <p:spPr bwMode="auto">
          <a:xfrm>
            <a:off x="2057400" y="6019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30748" name="Line 28">
            <a:extLst>
              <a:ext uri="{FF2B5EF4-FFF2-40B4-BE49-F238E27FC236}">
                <a16:creationId xmlns:a16="http://schemas.microsoft.com/office/drawing/2014/main" id="{E8D2AFB7-0D32-4923-BE7A-157E2F24059A}"/>
              </a:ext>
            </a:extLst>
          </p:cNvPr>
          <p:cNvSpPr>
            <a:spLocks noChangeShapeType="1"/>
          </p:cNvSpPr>
          <p:nvPr/>
        </p:nvSpPr>
        <p:spPr bwMode="auto">
          <a:xfrm>
            <a:off x="1981200" y="52578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30749" name="Line 29">
            <a:extLst>
              <a:ext uri="{FF2B5EF4-FFF2-40B4-BE49-F238E27FC236}">
                <a16:creationId xmlns:a16="http://schemas.microsoft.com/office/drawing/2014/main" id="{A24F15FC-2119-4DD6-89C9-341D5A4D2704}"/>
              </a:ext>
            </a:extLst>
          </p:cNvPr>
          <p:cNvSpPr>
            <a:spLocks noChangeShapeType="1"/>
          </p:cNvSpPr>
          <p:nvPr/>
        </p:nvSpPr>
        <p:spPr bwMode="auto">
          <a:xfrm>
            <a:off x="2971800" y="5257800"/>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30750" name="Line 30">
            <a:extLst>
              <a:ext uri="{FF2B5EF4-FFF2-40B4-BE49-F238E27FC236}">
                <a16:creationId xmlns:a16="http://schemas.microsoft.com/office/drawing/2014/main" id="{A737DEFE-8B31-43AF-9EA5-30F6008058FB}"/>
              </a:ext>
            </a:extLst>
          </p:cNvPr>
          <p:cNvSpPr>
            <a:spLocks noChangeShapeType="1"/>
          </p:cNvSpPr>
          <p:nvPr/>
        </p:nvSpPr>
        <p:spPr bwMode="auto">
          <a:xfrm flipV="1">
            <a:off x="2971800" y="56388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nvGrpSpPr>
          <p:cNvPr id="30751" name="Group 31">
            <a:extLst>
              <a:ext uri="{FF2B5EF4-FFF2-40B4-BE49-F238E27FC236}">
                <a16:creationId xmlns:a16="http://schemas.microsoft.com/office/drawing/2014/main" id="{623B6D66-9ADF-4691-82DB-3878962C3910}"/>
              </a:ext>
            </a:extLst>
          </p:cNvPr>
          <p:cNvGrpSpPr>
            <a:grpSpLocks/>
          </p:cNvGrpSpPr>
          <p:nvPr/>
        </p:nvGrpSpPr>
        <p:grpSpPr bwMode="auto">
          <a:xfrm>
            <a:off x="3733800" y="5957888"/>
            <a:ext cx="304800" cy="366712"/>
            <a:chOff x="1104" y="864"/>
            <a:chExt cx="192" cy="231"/>
          </a:xfrm>
        </p:grpSpPr>
        <p:sp>
          <p:nvSpPr>
            <p:cNvPr id="30752" name="Oval 32">
              <a:extLst>
                <a:ext uri="{FF2B5EF4-FFF2-40B4-BE49-F238E27FC236}">
                  <a16:creationId xmlns:a16="http://schemas.microsoft.com/office/drawing/2014/main" id="{717F1063-0DB5-49E5-BB98-383C8EA29A29}"/>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30753" name="Text Box 33">
              <a:extLst>
                <a:ext uri="{FF2B5EF4-FFF2-40B4-BE49-F238E27FC236}">
                  <a16:creationId xmlns:a16="http://schemas.microsoft.com/office/drawing/2014/main" id="{3B88104D-7B2A-4A2E-B047-E9B2A1D44970}"/>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7</a:t>
              </a:r>
            </a:p>
          </p:txBody>
        </p:sp>
      </p:grpSp>
      <p:sp>
        <p:nvSpPr>
          <p:cNvPr id="30754" name="Line 34">
            <a:extLst>
              <a:ext uri="{FF2B5EF4-FFF2-40B4-BE49-F238E27FC236}">
                <a16:creationId xmlns:a16="http://schemas.microsoft.com/office/drawing/2014/main" id="{25924C1D-B6DD-4FF4-B6CF-5DB7AF9AA8F9}"/>
              </a:ext>
            </a:extLst>
          </p:cNvPr>
          <p:cNvSpPr>
            <a:spLocks noChangeShapeType="1"/>
          </p:cNvSpPr>
          <p:nvPr/>
        </p:nvSpPr>
        <p:spPr bwMode="auto">
          <a:xfrm flipH="1" flipV="1">
            <a:off x="2971800" y="60960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aphicFrame>
        <p:nvGraphicFramePr>
          <p:cNvPr id="30860" name="Group 140">
            <a:extLst>
              <a:ext uri="{FF2B5EF4-FFF2-40B4-BE49-F238E27FC236}">
                <a16:creationId xmlns:a16="http://schemas.microsoft.com/office/drawing/2014/main" id="{746CBFAC-D402-4CEF-984F-2E40D484E991}"/>
              </a:ext>
            </a:extLst>
          </p:cNvPr>
          <p:cNvGraphicFramePr>
            <a:graphicFrameLocks noGrp="1"/>
          </p:cNvGraphicFramePr>
          <p:nvPr/>
        </p:nvGraphicFramePr>
        <p:xfrm>
          <a:off x="4572000" y="4038600"/>
          <a:ext cx="3276600" cy="2682240"/>
        </p:xfrm>
        <a:graphic>
          <a:graphicData uri="http://schemas.openxmlformats.org/drawingml/2006/table">
            <a:tbl>
              <a:tblPr/>
              <a:tblGrid>
                <a:gridCol w="704850">
                  <a:extLst>
                    <a:ext uri="{9D8B030D-6E8A-4147-A177-3AD203B41FA5}">
                      <a16:colId xmlns:a16="http://schemas.microsoft.com/office/drawing/2014/main" val="3347491375"/>
                    </a:ext>
                  </a:extLst>
                </a:gridCol>
                <a:gridCol w="2571750">
                  <a:extLst>
                    <a:ext uri="{9D8B030D-6E8A-4147-A177-3AD203B41FA5}">
                      <a16:colId xmlns:a16="http://schemas.microsoft.com/office/drawing/2014/main" val="3799476340"/>
                    </a:ext>
                  </a:extLst>
                </a:gridCol>
              </a:tblGrid>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nodes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Adjacency list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246621"/>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sym typeface="Wingdings" panose="05000000000000000000" pitchFamily="2" charset="2"/>
                        </a:rPr>
                        <a:t>2(cost,capacity)3(c,u)</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2817650"/>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sym typeface="Wingdings" panose="05000000000000000000" pitchFamily="2" charset="2"/>
                        </a:rPr>
                        <a:t>3(c,u)4(c,u)5(c,u)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8876042"/>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sym typeface="Wingdings" panose="05000000000000000000" pitchFamily="2" charset="2"/>
                        </a:rPr>
                        <a:t>4(c,u)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19082"/>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sym typeface="Wingdings" panose="05000000000000000000" pitchFamily="2" charset="2"/>
                        </a:rPr>
                        <a:t>6(c,u)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8594940"/>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sym typeface="Wingdings" panose="05000000000000000000" pitchFamily="2" charset="2"/>
                        </a:rPr>
                        <a:t>4(c,u)6(c,u)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2577245"/>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9600699"/>
                  </a:ext>
                </a:extLst>
              </a:tr>
              <a:tr h="2301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1"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sym typeface="Wingdings" panose="05000000000000000000" pitchFamily="2" charset="2"/>
                        </a:rPr>
                        <a:t>4(c,u)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315788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621337C-FF9F-4CA5-8D69-FEEB51B79359}"/>
              </a:ext>
            </a:extLst>
          </p:cNvPr>
          <p:cNvSpPr>
            <a:spLocks noGrp="1" noChangeArrowheads="1"/>
          </p:cNvSpPr>
          <p:nvPr>
            <p:ph type="title"/>
          </p:nvPr>
        </p:nvSpPr>
        <p:spPr>
          <a:xfrm>
            <a:off x="457200" y="304800"/>
            <a:ext cx="8229600" cy="868363"/>
          </a:xfrm>
        </p:spPr>
        <p:txBody>
          <a:bodyPr/>
          <a:lstStyle/>
          <a:p>
            <a:r>
              <a:rPr lang="en-US" altLang="zh-TW">
                <a:ea typeface="新細明體" panose="02020500000000000000" pitchFamily="18" charset="-120"/>
              </a:rPr>
              <a:t>Depth-first Search</a:t>
            </a:r>
          </a:p>
        </p:txBody>
      </p:sp>
      <p:sp>
        <p:nvSpPr>
          <p:cNvPr id="45059" name="Rectangle 3">
            <a:extLst>
              <a:ext uri="{FF2B5EF4-FFF2-40B4-BE49-F238E27FC236}">
                <a16:creationId xmlns:a16="http://schemas.microsoft.com/office/drawing/2014/main" id="{B5F02972-FF87-4528-B02D-ED80678337E5}"/>
              </a:ext>
            </a:extLst>
          </p:cNvPr>
          <p:cNvSpPr>
            <a:spLocks noGrp="1" noChangeArrowheads="1"/>
          </p:cNvSpPr>
          <p:nvPr>
            <p:ph type="body" idx="1"/>
          </p:nvPr>
        </p:nvSpPr>
        <p:spPr>
          <a:xfrm>
            <a:off x="457200" y="2590800"/>
            <a:ext cx="8229600" cy="3886200"/>
          </a:xfrm>
        </p:spPr>
        <p:txBody>
          <a:bodyPr/>
          <a:lstStyle/>
          <a:p>
            <a:pPr>
              <a:lnSpc>
                <a:spcPct val="80000"/>
              </a:lnSpc>
            </a:pPr>
            <a:r>
              <a:rPr lang="en-US" altLang="zh-TW" sz="2400">
                <a:ea typeface="新細明體" panose="02020500000000000000" pitchFamily="18" charset="-120"/>
              </a:rPr>
              <a:t>At each marked node, we only check one arc</a:t>
            </a:r>
          </a:p>
          <a:p>
            <a:pPr lvl="1">
              <a:lnSpc>
                <a:spcPct val="80000"/>
              </a:lnSpc>
            </a:pPr>
            <a:r>
              <a:rPr lang="en-US" altLang="zh-TW" sz="2000">
                <a:ea typeface="新細明體" panose="02020500000000000000" pitchFamily="18" charset="-120"/>
              </a:rPr>
              <a:t>We always want to go to further nodes if possible: depth-first search</a:t>
            </a:r>
          </a:p>
          <a:p>
            <a:pPr>
              <a:lnSpc>
                <a:spcPct val="80000"/>
              </a:lnSpc>
            </a:pPr>
            <a:r>
              <a:rPr lang="en-US" altLang="zh-TW" sz="2400">
                <a:ea typeface="新細明體" panose="02020500000000000000" pitchFamily="18" charset="-120"/>
              </a:rPr>
              <a:t>Iteration 1: node 2 is reachable from node 1</a:t>
            </a:r>
          </a:p>
          <a:p>
            <a:pPr>
              <a:lnSpc>
                <a:spcPct val="80000"/>
              </a:lnSpc>
            </a:pPr>
            <a:r>
              <a:rPr lang="en-US" altLang="zh-TW" sz="2400">
                <a:ea typeface="新細明體" panose="02020500000000000000" pitchFamily="18" charset="-120"/>
              </a:rPr>
              <a:t>Iteration 2: node 3 is reachable from node 2</a:t>
            </a:r>
          </a:p>
          <a:p>
            <a:pPr>
              <a:lnSpc>
                <a:spcPct val="80000"/>
              </a:lnSpc>
            </a:pPr>
            <a:r>
              <a:rPr lang="en-US" altLang="zh-TW" sz="2400">
                <a:ea typeface="新細明體" panose="02020500000000000000" pitchFamily="18" charset="-120"/>
              </a:rPr>
              <a:t>Iteration 3: node 4 is reachable from node 3</a:t>
            </a:r>
          </a:p>
          <a:p>
            <a:pPr>
              <a:lnSpc>
                <a:spcPct val="80000"/>
              </a:lnSpc>
            </a:pPr>
            <a:r>
              <a:rPr lang="en-US" altLang="zh-TW" sz="2400">
                <a:ea typeface="新細明體" panose="02020500000000000000" pitchFamily="18" charset="-120"/>
              </a:rPr>
              <a:t>Iteration 4: node 6 is reachable from node 4</a:t>
            </a:r>
          </a:p>
          <a:p>
            <a:pPr>
              <a:lnSpc>
                <a:spcPct val="80000"/>
              </a:lnSpc>
            </a:pPr>
            <a:r>
              <a:rPr lang="en-US" altLang="zh-TW" sz="2400">
                <a:ea typeface="新細明體" panose="02020500000000000000" pitchFamily="18" charset="-120"/>
              </a:rPr>
              <a:t>Iteration 5: back from node 6 to node 4, then back to node 3, node 2</a:t>
            </a:r>
          </a:p>
          <a:p>
            <a:pPr>
              <a:lnSpc>
                <a:spcPct val="80000"/>
              </a:lnSpc>
            </a:pPr>
            <a:r>
              <a:rPr lang="en-US" altLang="zh-TW" sz="2400">
                <a:ea typeface="新細明體" panose="02020500000000000000" pitchFamily="18" charset="-120"/>
              </a:rPr>
              <a:t>Finally, node 5 is reachable from node 2</a:t>
            </a:r>
          </a:p>
          <a:p>
            <a:pPr>
              <a:lnSpc>
                <a:spcPct val="80000"/>
              </a:lnSpc>
            </a:pPr>
            <a:r>
              <a:rPr lang="en-US" altLang="zh-TW" sz="2400">
                <a:ea typeface="新細明體" panose="02020500000000000000" pitchFamily="18" charset="-120"/>
              </a:rPr>
              <a:t>Time complexity for the depth-first search algorithm is still </a:t>
            </a:r>
            <a:r>
              <a:rPr lang="en-US" altLang="zh-TW" sz="2400" i="1">
                <a:ea typeface="新細明體" panose="02020500000000000000" pitchFamily="18" charset="-120"/>
              </a:rPr>
              <a:t>O</a:t>
            </a:r>
            <a:r>
              <a:rPr lang="en-US" altLang="zh-TW" sz="2400">
                <a:ea typeface="新細明體" panose="02020500000000000000" pitchFamily="18" charset="-120"/>
              </a:rPr>
              <a:t>(</a:t>
            </a:r>
            <a:r>
              <a:rPr lang="en-US" altLang="zh-TW" sz="2400" i="1">
                <a:ea typeface="新細明體" panose="02020500000000000000" pitchFamily="18" charset="-120"/>
              </a:rPr>
              <a:t>m</a:t>
            </a:r>
            <a:r>
              <a:rPr lang="en-US" altLang="zh-TW" sz="2400">
                <a:ea typeface="新細明體" panose="02020500000000000000" pitchFamily="18" charset="-120"/>
              </a:rPr>
              <a:t>)</a:t>
            </a:r>
          </a:p>
        </p:txBody>
      </p:sp>
      <p:grpSp>
        <p:nvGrpSpPr>
          <p:cNvPr id="45060" name="Group 4">
            <a:extLst>
              <a:ext uri="{FF2B5EF4-FFF2-40B4-BE49-F238E27FC236}">
                <a16:creationId xmlns:a16="http://schemas.microsoft.com/office/drawing/2014/main" id="{8F3B33D2-A423-42CA-90C3-2B62F86EDA4B}"/>
              </a:ext>
            </a:extLst>
          </p:cNvPr>
          <p:cNvGrpSpPr>
            <a:grpSpLocks/>
          </p:cNvGrpSpPr>
          <p:nvPr/>
        </p:nvGrpSpPr>
        <p:grpSpPr bwMode="auto">
          <a:xfrm>
            <a:off x="914400" y="1524000"/>
            <a:ext cx="304800" cy="366713"/>
            <a:chOff x="1104" y="864"/>
            <a:chExt cx="192" cy="231"/>
          </a:xfrm>
        </p:grpSpPr>
        <p:sp>
          <p:nvSpPr>
            <p:cNvPr id="45061" name="Oval 5">
              <a:extLst>
                <a:ext uri="{FF2B5EF4-FFF2-40B4-BE49-F238E27FC236}">
                  <a16:creationId xmlns:a16="http://schemas.microsoft.com/office/drawing/2014/main" id="{F950C69F-DFB3-401C-AFF7-63A023011042}"/>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062" name="Text Box 6">
              <a:extLst>
                <a:ext uri="{FF2B5EF4-FFF2-40B4-BE49-F238E27FC236}">
                  <a16:creationId xmlns:a16="http://schemas.microsoft.com/office/drawing/2014/main" id="{D4253E26-2704-4299-844E-C5EA096B0269}"/>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1</a:t>
              </a:r>
            </a:p>
          </p:txBody>
        </p:sp>
      </p:grpSp>
      <p:grpSp>
        <p:nvGrpSpPr>
          <p:cNvPr id="45063" name="Group 7">
            <a:extLst>
              <a:ext uri="{FF2B5EF4-FFF2-40B4-BE49-F238E27FC236}">
                <a16:creationId xmlns:a16="http://schemas.microsoft.com/office/drawing/2014/main" id="{5F2D5A89-6146-4315-AC83-45344915CC79}"/>
              </a:ext>
            </a:extLst>
          </p:cNvPr>
          <p:cNvGrpSpPr>
            <a:grpSpLocks/>
          </p:cNvGrpSpPr>
          <p:nvPr/>
        </p:nvGrpSpPr>
        <p:grpSpPr bwMode="auto">
          <a:xfrm>
            <a:off x="1752600" y="1143000"/>
            <a:ext cx="304800" cy="366713"/>
            <a:chOff x="1104" y="864"/>
            <a:chExt cx="192" cy="231"/>
          </a:xfrm>
        </p:grpSpPr>
        <p:sp>
          <p:nvSpPr>
            <p:cNvPr id="45064" name="Oval 8">
              <a:extLst>
                <a:ext uri="{FF2B5EF4-FFF2-40B4-BE49-F238E27FC236}">
                  <a16:creationId xmlns:a16="http://schemas.microsoft.com/office/drawing/2014/main" id="{F79027CA-EDF8-4BE5-991C-FD2EC1EF9A1C}"/>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065" name="Text Box 9">
              <a:extLst>
                <a:ext uri="{FF2B5EF4-FFF2-40B4-BE49-F238E27FC236}">
                  <a16:creationId xmlns:a16="http://schemas.microsoft.com/office/drawing/2014/main" id="{962EADAB-9277-4DF3-A847-781B362FB296}"/>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2</a:t>
              </a:r>
            </a:p>
          </p:txBody>
        </p:sp>
      </p:grpSp>
      <p:grpSp>
        <p:nvGrpSpPr>
          <p:cNvPr id="45066" name="Group 10">
            <a:extLst>
              <a:ext uri="{FF2B5EF4-FFF2-40B4-BE49-F238E27FC236}">
                <a16:creationId xmlns:a16="http://schemas.microsoft.com/office/drawing/2014/main" id="{A63550C5-3193-4F0F-8CB9-3778C9091106}"/>
              </a:ext>
            </a:extLst>
          </p:cNvPr>
          <p:cNvGrpSpPr>
            <a:grpSpLocks/>
          </p:cNvGrpSpPr>
          <p:nvPr/>
        </p:nvGrpSpPr>
        <p:grpSpPr bwMode="auto">
          <a:xfrm>
            <a:off x="1752600" y="1981200"/>
            <a:ext cx="304800" cy="366713"/>
            <a:chOff x="1104" y="864"/>
            <a:chExt cx="192" cy="231"/>
          </a:xfrm>
        </p:grpSpPr>
        <p:sp>
          <p:nvSpPr>
            <p:cNvPr id="45067" name="Oval 11">
              <a:extLst>
                <a:ext uri="{FF2B5EF4-FFF2-40B4-BE49-F238E27FC236}">
                  <a16:creationId xmlns:a16="http://schemas.microsoft.com/office/drawing/2014/main" id="{3C37BC4F-8087-40FB-A944-FFB6D6F814DD}"/>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068" name="Text Box 12">
              <a:extLst>
                <a:ext uri="{FF2B5EF4-FFF2-40B4-BE49-F238E27FC236}">
                  <a16:creationId xmlns:a16="http://schemas.microsoft.com/office/drawing/2014/main" id="{F94EEAF8-E6CF-43C5-9FB4-172C0FF55ABA}"/>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3</a:t>
              </a:r>
            </a:p>
          </p:txBody>
        </p:sp>
      </p:grpSp>
      <p:grpSp>
        <p:nvGrpSpPr>
          <p:cNvPr id="45069" name="Group 13">
            <a:extLst>
              <a:ext uri="{FF2B5EF4-FFF2-40B4-BE49-F238E27FC236}">
                <a16:creationId xmlns:a16="http://schemas.microsoft.com/office/drawing/2014/main" id="{9EFDD5B8-5035-4D9C-A1A9-9ECD30B625C5}"/>
              </a:ext>
            </a:extLst>
          </p:cNvPr>
          <p:cNvGrpSpPr>
            <a:grpSpLocks/>
          </p:cNvGrpSpPr>
          <p:nvPr/>
        </p:nvGrpSpPr>
        <p:grpSpPr bwMode="auto">
          <a:xfrm>
            <a:off x="2667000" y="1143000"/>
            <a:ext cx="304800" cy="366713"/>
            <a:chOff x="1104" y="864"/>
            <a:chExt cx="192" cy="231"/>
          </a:xfrm>
        </p:grpSpPr>
        <p:sp>
          <p:nvSpPr>
            <p:cNvPr id="45070" name="Oval 14">
              <a:extLst>
                <a:ext uri="{FF2B5EF4-FFF2-40B4-BE49-F238E27FC236}">
                  <a16:creationId xmlns:a16="http://schemas.microsoft.com/office/drawing/2014/main" id="{CC802270-66DA-457F-92BB-A288AE7D3A37}"/>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071" name="Text Box 15">
              <a:extLst>
                <a:ext uri="{FF2B5EF4-FFF2-40B4-BE49-F238E27FC236}">
                  <a16:creationId xmlns:a16="http://schemas.microsoft.com/office/drawing/2014/main" id="{E0A56E58-A322-4C22-B5C8-0271BDFB1CD5}"/>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5</a:t>
              </a:r>
            </a:p>
          </p:txBody>
        </p:sp>
      </p:grpSp>
      <p:grpSp>
        <p:nvGrpSpPr>
          <p:cNvPr id="45072" name="Group 16">
            <a:extLst>
              <a:ext uri="{FF2B5EF4-FFF2-40B4-BE49-F238E27FC236}">
                <a16:creationId xmlns:a16="http://schemas.microsoft.com/office/drawing/2014/main" id="{64717D9D-8DE9-4003-9D47-8FD16A8A5B92}"/>
              </a:ext>
            </a:extLst>
          </p:cNvPr>
          <p:cNvGrpSpPr>
            <a:grpSpLocks/>
          </p:cNvGrpSpPr>
          <p:nvPr/>
        </p:nvGrpSpPr>
        <p:grpSpPr bwMode="auto">
          <a:xfrm>
            <a:off x="2667000" y="1995488"/>
            <a:ext cx="304800" cy="366712"/>
            <a:chOff x="1104" y="864"/>
            <a:chExt cx="192" cy="231"/>
          </a:xfrm>
        </p:grpSpPr>
        <p:sp>
          <p:nvSpPr>
            <p:cNvPr id="45073" name="Oval 17">
              <a:extLst>
                <a:ext uri="{FF2B5EF4-FFF2-40B4-BE49-F238E27FC236}">
                  <a16:creationId xmlns:a16="http://schemas.microsoft.com/office/drawing/2014/main" id="{DBBE9F7B-BBCA-4316-9E43-C0DE1C67FA56}"/>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074" name="Text Box 18">
              <a:extLst>
                <a:ext uri="{FF2B5EF4-FFF2-40B4-BE49-F238E27FC236}">
                  <a16:creationId xmlns:a16="http://schemas.microsoft.com/office/drawing/2014/main" id="{672B3FD8-5037-43B9-99F2-338F8D6DCF64}"/>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4</a:t>
              </a:r>
            </a:p>
          </p:txBody>
        </p:sp>
      </p:grpSp>
      <p:grpSp>
        <p:nvGrpSpPr>
          <p:cNvPr id="45075" name="Group 19">
            <a:extLst>
              <a:ext uri="{FF2B5EF4-FFF2-40B4-BE49-F238E27FC236}">
                <a16:creationId xmlns:a16="http://schemas.microsoft.com/office/drawing/2014/main" id="{D97B6F88-281F-4128-B020-91DC86156C21}"/>
              </a:ext>
            </a:extLst>
          </p:cNvPr>
          <p:cNvGrpSpPr>
            <a:grpSpLocks/>
          </p:cNvGrpSpPr>
          <p:nvPr/>
        </p:nvGrpSpPr>
        <p:grpSpPr bwMode="auto">
          <a:xfrm>
            <a:off x="3733800" y="1524000"/>
            <a:ext cx="304800" cy="366713"/>
            <a:chOff x="1104" y="864"/>
            <a:chExt cx="192" cy="231"/>
          </a:xfrm>
        </p:grpSpPr>
        <p:sp>
          <p:nvSpPr>
            <p:cNvPr id="45076" name="Oval 20">
              <a:extLst>
                <a:ext uri="{FF2B5EF4-FFF2-40B4-BE49-F238E27FC236}">
                  <a16:creationId xmlns:a16="http://schemas.microsoft.com/office/drawing/2014/main" id="{8740BC52-6052-4CDA-81B0-011965DA8AF2}"/>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077" name="Text Box 21">
              <a:extLst>
                <a:ext uri="{FF2B5EF4-FFF2-40B4-BE49-F238E27FC236}">
                  <a16:creationId xmlns:a16="http://schemas.microsoft.com/office/drawing/2014/main" id="{5A84C7A7-C097-4A2C-AA87-4CB0E2B233EE}"/>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6</a:t>
              </a:r>
            </a:p>
          </p:txBody>
        </p:sp>
      </p:grpSp>
      <p:sp>
        <p:nvSpPr>
          <p:cNvPr id="45078" name="Line 22">
            <a:extLst>
              <a:ext uri="{FF2B5EF4-FFF2-40B4-BE49-F238E27FC236}">
                <a16:creationId xmlns:a16="http://schemas.microsoft.com/office/drawing/2014/main" id="{EE0EC41F-7DB9-442E-A2CD-07F125E55DD8}"/>
              </a:ext>
            </a:extLst>
          </p:cNvPr>
          <p:cNvSpPr>
            <a:spLocks noChangeShapeType="1"/>
          </p:cNvSpPr>
          <p:nvPr/>
        </p:nvSpPr>
        <p:spPr bwMode="auto">
          <a:xfrm flipV="1">
            <a:off x="1143000" y="1371600"/>
            <a:ext cx="609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5079" name="Line 23">
            <a:extLst>
              <a:ext uri="{FF2B5EF4-FFF2-40B4-BE49-F238E27FC236}">
                <a16:creationId xmlns:a16="http://schemas.microsoft.com/office/drawing/2014/main" id="{045B9502-3697-482B-B85F-00B9D50CB74F}"/>
              </a:ext>
            </a:extLst>
          </p:cNvPr>
          <p:cNvSpPr>
            <a:spLocks noChangeShapeType="1"/>
          </p:cNvSpPr>
          <p:nvPr/>
        </p:nvSpPr>
        <p:spPr bwMode="auto">
          <a:xfrm>
            <a:off x="1219200" y="17526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5080" name="Line 24">
            <a:extLst>
              <a:ext uri="{FF2B5EF4-FFF2-40B4-BE49-F238E27FC236}">
                <a16:creationId xmlns:a16="http://schemas.microsoft.com/office/drawing/2014/main" id="{83C54735-4784-42AB-BF35-8B812CC0AE6A}"/>
              </a:ext>
            </a:extLst>
          </p:cNvPr>
          <p:cNvSpPr>
            <a:spLocks noChangeShapeType="1"/>
          </p:cNvSpPr>
          <p:nvPr/>
        </p:nvSpPr>
        <p:spPr bwMode="auto">
          <a:xfrm>
            <a:off x="1905000" y="1462088"/>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5081" name="Line 25">
            <a:extLst>
              <a:ext uri="{FF2B5EF4-FFF2-40B4-BE49-F238E27FC236}">
                <a16:creationId xmlns:a16="http://schemas.microsoft.com/office/drawing/2014/main" id="{4A9B441C-76E6-48D9-AA5A-606DB61617C1}"/>
              </a:ext>
            </a:extLst>
          </p:cNvPr>
          <p:cNvSpPr>
            <a:spLocks noChangeShapeType="1"/>
          </p:cNvSpPr>
          <p:nvPr/>
        </p:nvSpPr>
        <p:spPr bwMode="auto">
          <a:xfrm>
            <a:off x="2057400" y="1295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5082" name="Line 26">
            <a:extLst>
              <a:ext uri="{FF2B5EF4-FFF2-40B4-BE49-F238E27FC236}">
                <a16:creationId xmlns:a16="http://schemas.microsoft.com/office/drawing/2014/main" id="{6207B92C-BD7F-44D7-93F0-958521C32380}"/>
              </a:ext>
            </a:extLst>
          </p:cNvPr>
          <p:cNvSpPr>
            <a:spLocks noChangeShapeType="1"/>
          </p:cNvSpPr>
          <p:nvPr/>
        </p:nvSpPr>
        <p:spPr bwMode="auto">
          <a:xfrm>
            <a:off x="2819400" y="1447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5083" name="Line 27">
            <a:extLst>
              <a:ext uri="{FF2B5EF4-FFF2-40B4-BE49-F238E27FC236}">
                <a16:creationId xmlns:a16="http://schemas.microsoft.com/office/drawing/2014/main" id="{307F3079-C60B-43EF-A5D4-AC990A3D5313}"/>
              </a:ext>
            </a:extLst>
          </p:cNvPr>
          <p:cNvSpPr>
            <a:spLocks noChangeShapeType="1"/>
          </p:cNvSpPr>
          <p:nvPr/>
        </p:nvSpPr>
        <p:spPr bwMode="auto">
          <a:xfrm>
            <a:off x="2057400" y="2133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5084" name="Line 28">
            <a:extLst>
              <a:ext uri="{FF2B5EF4-FFF2-40B4-BE49-F238E27FC236}">
                <a16:creationId xmlns:a16="http://schemas.microsoft.com/office/drawing/2014/main" id="{3B019A7D-7438-49D4-BC8C-B0B4A3EF19A4}"/>
              </a:ext>
            </a:extLst>
          </p:cNvPr>
          <p:cNvSpPr>
            <a:spLocks noChangeShapeType="1"/>
          </p:cNvSpPr>
          <p:nvPr/>
        </p:nvSpPr>
        <p:spPr bwMode="auto">
          <a:xfrm>
            <a:off x="1981200" y="13716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5085" name="Line 29">
            <a:extLst>
              <a:ext uri="{FF2B5EF4-FFF2-40B4-BE49-F238E27FC236}">
                <a16:creationId xmlns:a16="http://schemas.microsoft.com/office/drawing/2014/main" id="{CC547B15-32D9-4379-8283-D5BD9055707F}"/>
              </a:ext>
            </a:extLst>
          </p:cNvPr>
          <p:cNvSpPr>
            <a:spLocks noChangeShapeType="1"/>
          </p:cNvSpPr>
          <p:nvPr/>
        </p:nvSpPr>
        <p:spPr bwMode="auto">
          <a:xfrm>
            <a:off x="2971800" y="1371600"/>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5086" name="Line 30">
            <a:extLst>
              <a:ext uri="{FF2B5EF4-FFF2-40B4-BE49-F238E27FC236}">
                <a16:creationId xmlns:a16="http://schemas.microsoft.com/office/drawing/2014/main" id="{0C9141B3-3C7F-4ECD-A2F5-49C68A1DD407}"/>
              </a:ext>
            </a:extLst>
          </p:cNvPr>
          <p:cNvSpPr>
            <a:spLocks noChangeShapeType="1"/>
          </p:cNvSpPr>
          <p:nvPr/>
        </p:nvSpPr>
        <p:spPr bwMode="auto">
          <a:xfrm flipV="1">
            <a:off x="2971800" y="17526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nvGrpSpPr>
          <p:cNvPr id="45087" name="Group 31">
            <a:extLst>
              <a:ext uri="{FF2B5EF4-FFF2-40B4-BE49-F238E27FC236}">
                <a16:creationId xmlns:a16="http://schemas.microsoft.com/office/drawing/2014/main" id="{38048C7E-37DA-43E1-B88F-F1BE46122247}"/>
              </a:ext>
            </a:extLst>
          </p:cNvPr>
          <p:cNvGrpSpPr>
            <a:grpSpLocks/>
          </p:cNvGrpSpPr>
          <p:nvPr/>
        </p:nvGrpSpPr>
        <p:grpSpPr bwMode="auto">
          <a:xfrm>
            <a:off x="5029200" y="1143000"/>
            <a:ext cx="1143000" cy="747713"/>
            <a:chOff x="3120" y="720"/>
            <a:chExt cx="720" cy="471"/>
          </a:xfrm>
        </p:grpSpPr>
        <p:grpSp>
          <p:nvGrpSpPr>
            <p:cNvPr id="45088" name="Group 32">
              <a:extLst>
                <a:ext uri="{FF2B5EF4-FFF2-40B4-BE49-F238E27FC236}">
                  <a16:creationId xmlns:a16="http://schemas.microsoft.com/office/drawing/2014/main" id="{45740A9E-BD37-4102-938E-B0D952B7B9ED}"/>
                </a:ext>
              </a:extLst>
            </p:cNvPr>
            <p:cNvGrpSpPr>
              <a:grpSpLocks/>
            </p:cNvGrpSpPr>
            <p:nvPr/>
          </p:nvGrpSpPr>
          <p:grpSpPr bwMode="auto">
            <a:xfrm>
              <a:off x="3120" y="960"/>
              <a:ext cx="192" cy="231"/>
              <a:chOff x="1104" y="864"/>
              <a:chExt cx="192" cy="231"/>
            </a:xfrm>
          </p:grpSpPr>
          <p:sp>
            <p:nvSpPr>
              <p:cNvPr id="45089" name="Oval 33">
                <a:extLst>
                  <a:ext uri="{FF2B5EF4-FFF2-40B4-BE49-F238E27FC236}">
                    <a16:creationId xmlns:a16="http://schemas.microsoft.com/office/drawing/2014/main" id="{DDAE3A90-6E43-48B3-8591-742369DDB2D9}"/>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090" name="Text Box 34">
                <a:extLst>
                  <a:ext uri="{FF2B5EF4-FFF2-40B4-BE49-F238E27FC236}">
                    <a16:creationId xmlns:a16="http://schemas.microsoft.com/office/drawing/2014/main" id="{B8B0E6A8-A790-4DFB-8250-3C962698D664}"/>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1</a:t>
                </a:r>
              </a:p>
            </p:txBody>
          </p:sp>
        </p:grpSp>
        <p:grpSp>
          <p:nvGrpSpPr>
            <p:cNvPr id="45091" name="Group 35">
              <a:extLst>
                <a:ext uri="{FF2B5EF4-FFF2-40B4-BE49-F238E27FC236}">
                  <a16:creationId xmlns:a16="http://schemas.microsoft.com/office/drawing/2014/main" id="{317280C4-F9C3-4EF3-97F2-D4BA3CCF856B}"/>
                </a:ext>
              </a:extLst>
            </p:cNvPr>
            <p:cNvGrpSpPr>
              <a:grpSpLocks/>
            </p:cNvGrpSpPr>
            <p:nvPr/>
          </p:nvGrpSpPr>
          <p:grpSpPr bwMode="auto">
            <a:xfrm>
              <a:off x="3648" y="720"/>
              <a:ext cx="192" cy="231"/>
              <a:chOff x="1104" y="864"/>
              <a:chExt cx="192" cy="231"/>
            </a:xfrm>
          </p:grpSpPr>
          <p:sp>
            <p:nvSpPr>
              <p:cNvPr id="45092" name="Oval 36">
                <a:extLst>
                  <a:ext uri="{FF2B5EF4-FFF2-40B4-BE49-F238E27FC236}">
                    <a16:creationId xmlns:a16="http://schemas.microsoft.com/office/drawing/2014/main" id="{D2F1D90A-50D4-4C3B-B7F6-3EEA0F8DB616}"/>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093" name="Text Box 37">
                <a:extLst>
                  <a:ext uri="{FF2B5EF4-FFF2-40B4-BE49-F238E27FC236}">
                    <a16:creationId xmlns:a16="http://schemas.microsoft.com/office/drawing/2014/main" id="{32339D36-A657-4CBC-A488-F209730C9305}"/>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2</a:t>
                </a:r>
              </a:p>
            </p:txBody>
          </p:sp>
        </p:grpSp>
        <p:sp>
          <p:nvSpPr>
            <p:cNvPr id="45094" name="Line 38">
              <a:extLst>
                <a:ext uri="{FF2B5EF4-FFF2-40B4-BE49-F238E27FC236}">
                  <a16:creationId xmlns:a16="http://schemas.microsoft.com/office/drawing/2014/main" id="{258E8ED8-024D-42DA-B89B-4E9EA516454E}"/>
                </a:ext>
              </a:extLst>
            </p:cNvPr>
            <p:cNvSpPr>
              <a:spLocks noChangeShapeType="1"/>
            </p:cNvSpPr>
            <p:nvPr/>
          </p:nvSpPr>
          <p:spPr bwMode="auto">
            <a:xfrm flipV="1">
              <a:off x="3264" y="864"/>
              <a:ext cx="38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45095" name="Group 39">
            <a:extLst>
              <a:ext uri="{FF2B5EF4-FFF2-40B4-BE49-F238E27FC236}">
                <a16:creationId xmlns:a16="http://schemas.microsoft.com/office/drawing/2014/main" id="{61A21712-BBA9-41B5-A4FA-C7B677D330E6}"/>
              </a:ext>
            </a:extLst>
          </p:cNvPr>
          <p:cNvGrpSpPr>
            <a:grpSpLocks/>
          </p:cNvGrpSpPr>
          <p:nvPr/>
        </p:nvGrpSpPr>
        <p:grpSpPr bwMode="auto">
          <a:xfrm>
            <a:off x="6172200" y="1143000"/>
            <a:ext cx="914400" cy="366713"/>
            <a:chOff x="3840" y="720"/>
            <a:chExt cx="576" cy="231"/>
          </a:xfrm>
        </p:grpSpPr>
        <p:grpSp>
          <p:nvGrpSpPr>
            <p:cNvPr id="45096" name="Group 40">
              <a:extLst>
                <a:ext uri="{FF2B5EF4-FFF2-40B4-BE49-F238E27FC236}">
                  <a16:creationId xmlns:a16="http://schemas.microsoft.com/office/drawing/2014/main" id="{29E8C3D5-BE07-4A63-AA16-C4838B83B270}"/>
                </a:ext>
              </a:extLst>
            </p:cNvPr>
            <p:cNvGrpSpPr>
              <a:grpSpLocks/>
            </p:cNvGrpSpPr>
            <p:nvPr/>
          </p:nvGrpSpPr>
          <p:grpSpPr bwMode="auto">
            <a:xfrm>
              <a:off x="4224" y="720"/>
              <a:ext cx="192" cy="231"/>
              <a:chOff x="1104" y="864"/>
              <a:chExt cx="192" cy="231"/>
            </a:xfrm>
          </p:grpSpPr>
          <p:sp>
            <p:nvSpPr>
              <p:cNvPr id="45097" name="Oval 41">
                <a:extLst>
                  <a:ext uri="{FF2B5EF4-FFF2-40B4-BE49-F238E27FC236}">
                    <a16:creationId xmlns:a16="http://schemas.microsoft.com/office/drawing/2014/main" id="{22EF0E9E-BE41-41B9-ABAF-2676EC0FDEE1}"/>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098" name="Text Box 42">
                <a:extLst>
                  <a:ext uri="{FF2B5EF4-FFF2-40B4-BE49-F238E27FC236}">
                    <a16:creationId xmlns:a16="http://schemas.microsoft.com/office/drawing/2014/main" id="{28B069E8-3433-4D6D-970C-0D0926151E78}"/>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5</a:t>
                </a:r>
              </a:p>
            </p:txBody>
          </p:sp>
        </p:grpSp>
        <p:sp>
          <p:nvSpPr>
            <p:cNvPr id="45099" name="Line 43">
              <a:extLst>
                <a:ext uri="{FF2B5EF4-FFF2-40B4-BE49-F238E27FC236}">
                  <a16:creationId xmlns:a16="http://schemas.microsoft.com/office/drawing/2014/main" id="{EC14397C-82A8-40A6-BF41-E7DD28810FD8}"/>
                </a:ext>
              </a:extLst>
            </p:cNvPr>
            <p:cNvSpPr>
              <a:spLocks noChangeShapeType="1"/>
            </p:cNvSpPr>
            <p:nvPr/>
          </p:nvSpPr>
          <p:spPr bwMode="auto">
            <a:xfrm>
              <a:off x="3840" y="81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45100" name="Group 44">
            <a:extLst>
              <a:ext uri="{FF2B5EF4-FFF2-40B4-BE49-F238E27FC236}">
                <a16:creationId xmlns:a16="http://schemas.microsoft.com/office/drawing/2014/main" id="{04420658-C71A-4019-9A5A-A0DC764EB2AE}"/>
              </a:ext>
            </a:extLst>
          </p:cNvPr>
          <p:cNvGrpSpPr>
            <a:grpSpLocks/>
          </p:cNvGrpSpPr>
          <p:nvPr/>
        </p:nvGrpSpPr>
        <p:grpSpPr bwMode="auto">
          <a:xfrm>
            <a:off x="3733800" y="2071688"/>
            <a:ext cx="304800" cy="366712"/>
            <a:chOff x="1104" y="864"/>
            <a:chExt cx="192" cy="231"/>
          </a:xfrm>
        </p:grpSpPr>
        <p:sp>
          <p:nvSpPr>
            <p:cNvPr id="45101" name="Oval 45">
              <a:extLst>
                <a:ext uri="{FF2B5EF4-FFF2-40B4-BE49-F238E27FC236}">
                  <a16:creationId xmlns:a16="http://schemas.microsoft.com/office/drawing/2014/main" id="{067AB634-C400-4C72-9AEF-ECC0F35473A3}"/>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102" name="Text Box 46">
              <a:extLst>
                <a:ext uri="{FF2B5EF4-FFF2-40B4-BE49-F238E27FC236}">
                  <a16:creationId xmlns:a16="http://schemas.microsoft.com/office/drawing/2014/main" id="{D68BB79D-E404-49DB-A219-268DCCF0252B}"/>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7</a:t>
              </a:r>
            </a:p>
          </p:txBody>
        </p:sp>
      </p:grpSp>
      <p:sp>
        <p:nvSpPr>
          <p:cNvPr id="45103" name="Line 47">
            <a:extLst>
              <a:ext uri="{FF2B5EF4-FFF2-40B4-BE49-F238E27FC236}">
                <a16:creationId xmlns:a16="http://schemas.microsoft.com/office/drawing/2014/main" id="{2E4FAAC5-AB5E-4920-BE1D-02429ED454FD}"/>
              </a:ext>
            </a:extLst>
          </p:cNvPr>
          <p:cNvSpPr>
            <a:spLocks noChangeShapeType="1"/>
          </p:cNvSpPr>
          <p:nvPr/>
        </p:nvSpPr>
        <p:spPr bwMode="auto">
          <a:xfrm flipH="1" flipV="1">
            <a:off x="2971800" y="22098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nvGrpSpPr>
          <p:cNvPr id="45104" name="Group 48">
            <a:extLst>
              <a:ext uri="{FF2B5EF4-FFF2-40B4-BE49-F238E27FC236}">
                <a16:creationId xmlns:a16="http://schemas.microsoft.com/office/drawing/2014/main" id="{68798488-D80F-4A23-9538-D37CEFB3D902}"/>
              </a:ext>
            </a:extLst>
          </p:cNvPr>
          <p:cNvGrpSpPr>
            <a:grpSpLocks/>
          </p:cNvGrpSpPr>
          <p:nvPr/>
        </p:nvGrpSpPr>
        <p:grpSpPr bwMode="auto">
          <a:xfrm>
            <a:off x="6172200" y="1995488"/>
            <a:ext cx="914400" cy="366712"/>
            <a:chOff x="3840" y="1257"/>
            <a:chExt cx="576" cy="231"/>
          </a:xfrm>
        </p:grpSpPr>
        <p:grpSp>
          <p:nvGrpSpPr>
            <p:cNvPr id="45105" name="Group 49">
              <a:extLst>
                <a:ext uri="{FF2B5EF4-FFF2-40B4-BE49-F238E27FC236}">
                  <a16:creationId xmlns:a16="http://schemas.microsoft.com/office/drawing/2014/main" id="{A3759503-FDE0-4A6C-B67D-34B06C0098EC}"/>
                </a:ext>
              </a:extLst>
            </p:cNvPr>
            <p:cNvGrpSpPr>
              <a:grpSpLocks/>
            </p:cNvGrpSpPr>
            <p:nvPr/>
          </p:nvGrpSpPr>
          <p:grpSpPr bwMode="auto">
            <a:xfrm>
              <a:off x="4224" y="1257"/>
              <a:ext cx="192" cy="231"/>
              <a:chOff x="1104" y="864"/>
              <a:chExt cx="192" cy="231"/>
            </a:xfrm>
          </p:grpSpPr>
          <p:sp>
            <p:nvSpPr>
              <p:cNvPr id="45106" name="Oval 50">
                <a:extLst>
                  <a:ext uri="{FF2B5EF4-FFF2-40B4-BE49-F238E27FC236}">
                    <a16:creationId xmlns:a16="http://schemas.microsoft.com/office/drawing/2014/main" id="{3FE0E76B-8C62-4909-AE99-FB348DB8F1CB}"/>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107" name="Text Box 51">
                <a:extLst>
                  <a:ext uri="{FF2B5EF4-FFF2-40B4-BE49-F238E27FC236}">
                    <a16:creationId xmlns:a16="http://schemas.microsoft.com/office/drawing/2014/main" id="{5BCAF7CF-FB3D-4817-AC0F-166FBCA6C893}"/>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4</a:t>
                </a:r>
              </a:p>
            </p:txBody>
          </p:sp>
        </p:grpSp>
        <p:sp>
          <p:nvSpPr>
            <p:cNvPr id="45108" name="Line 52">
              <a:extLst>
                <a:ext uri="{FF2B5EF4-FFF2-40B4-BE49-F238E27FC236}">
                  <a16:creationId xmlns:a16="http://schemas.microsoft.com/office/drawing/2014/main" id="{2E674674-BEC4-4784-A2CA-77E79226B7F2}"/>
                </a:ext>
              </a:extLst>
            </p:cNvPr>
            <p:cNvSpPr>
              <a:spLocks noChangeShapeType="1"/>
            </p:cNvSpPr>
            <p:nvPr/>
          </p:nvSpPr>
          <p:spPr bwMode="auto">
            <a:xfrm>
              <a:off x="3840" y="1344"/>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45109" name="Group 53">
            <a:extLst>
              <a:ext uri="{FF2B5EF4-FFF2-40B4-BE49-F238E27FC236}">
                <a16:creationId xmlns:a16="http://schemas.microsoft.com/office/drawing/2014/main" id="{7F5BCEA9-3A5D-4608-A705-D96E5181B732}"/>
              </a:ext>
            </a:extLst>
          </p:cNvPr>
          <p:cNvGrpSpPr>
            <a:grpSpLocks/>
          </p:cNvGrpSpPr>
          <p:nvPr/>
        </p:nvGrpSpPr>
        <p:grpSpPr bwMode="auto">
          <a:xfrm>
            <a:off x="7086600" y="1524000"/>
            <a:ext cx="1066800" cy="609600"/>
            <a:chOff x="4416" y="960"/>
            <a:chExt cx="672" cy="384"/>
          </a:xfrm>
        </p:grpSpPr>
        <p:grpSp>
          <p:nvGrpSpPr>
            <p:cNvPr id="45110" name="Group 54">
              <a:extLst>
                <a:ext uri="{FF2B5EF4-FFF2-40B4-BE49-F238E27FC236}">
                  <a16:creationId xmlns:a16="http://schemas.microsoft.com/office/drawing/2014/main" id="{A0E528BF-FE43-43A0-A38D-FF1E1D2B3AAC}"/>
                </a:ext>
              </a:extLst>
            </p:cNvPr>
            <p:cNvGrpSpPr>
              <a:grpSpLocks/>
            </p:cNvGrpSpPr>
            <p:nvPr/>
          </p:nvGrpSpPr>
          <p:grpSpPr bwMode="auto">
            <a:xfrm>
              <a:off x="4896" y="960"/>
              <a:ext cx="192" cy="231"/>
              <a:chOff x="1104" y="864"/>
              <a:chExt cx="192" cy="231"/>
            </a:xfrm>
          </p:grpSpPr>
          <p:sp>
            <p:nvSpPr>
              <p:cNvPr id="45111" name="Oval 55">
                <a:extLst>
                  <a:ext uri="{FF2B5EF4-FFF2-40B4-BE49-F238E27FC236}">
                    <a16:creationId xmlns:a16="http://schemas.microsoft.com/office/drawing/2014/main" id="{694E49D0-A48E-4A24-AD77-D481B284B0D3}"/>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112" name="Text Box 56">
                <a:extLst>
                  <a:ext uri="{FF2B5EF4-FFF2-40B4-BE49-F238E27FC236}">
                    <a16:creationId xmlns:a16="http://schemas.microsoft.com/office/drawing/2014/main" id="{AED0A81F-B2C6-493A-8450-0E38A7CE95A2}"/>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6</a:t>
                </a:r>
              </a:p>
            </p:txBody>
          </p:sp>
        </p:grpSp>
        <p:sp>
          <p:nvSpPr>
            <p:cNvPr id="45113" name="Line 57">
              <a:extLst>
                <a:ext uri="{FF2B5EF4-FFF2-40B4-BE49-F238E27FC236}">
                  <a16:creationId xmlns:a16="http://schemas.microsoft.com/office/drawing/2014/main" id="{329F7AA9-7730-40E6-B994-5370CB429F45}"/>
                </a:ext>
              </a:extLst>
            </p:cNvPr>
            <p:cNvSpPr>
              <a:spLocks noChangeShapeType="1"/>
            </p:cNvSpPr>
            <p:nvPr/>
          </p:nvSpPr>
          <p:spPr bwMode="auto">
            <a:xfrm flipV="1">
              <a:off x="4416" y="1104"/>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45114" name="Group 58">
            <a:extLst>
              <a:ext uri="{FF2B5EF4-FFF2-40B4-BE49-F238E27FC236}">
                <a16:creationId xmlns:a16="http://schemas.microsoft.com/office/drawing/2014/main" id="{09600A21-9413-4500-84D2-2866123FFACE}"/>
              </a:ext>
            </a:extLst>
          </p:cNvPr>
          <p:cNvGrpSpPr>
            <a:grpSpLocks/>
          </p:cNvGrpSpPr>
          <p:nvPr/>
        </p:nvGrpSpPr>
        <p:grpSpPr bwMode="auto">
          <a:xfrm>
            <a:off x="5867400" y="1447800"/>
            <a:ext cx="304800" cy="900113"/>
            <a:chOff x="3648" y="912"/>
            <a:chExt cx="192" cy="567"/>
          </a:xfrm>
        </p:grpSpPr>
        <p:grpSp>
          <p:nvGrpSpPr>
            <p:cNvPr id="45115" name="Group 59">
              <a:extLst>
                <a:ext uri="{FF2B5EF4-FFF2-40B4-BE49-F238E27FC236}">
                  <a16:creationId xmlns:a16="http://schemas.microsoft.com/office/drawing/2014/main" id="{41F005A2-344F-4637-BB1C-5144A84F946D}"/>
                </a:ext>
              </a:extLst>
            </p:cNvPr>
            <p:cNvGrpSpPr>
              <a:grpSpLocks/>
            </p:cNvGrpSpPr>
            <p:nvPr/>
          </p:nvGrpSpPr>
          <p:grpSpPr bwMode="auto">
            <a:xfrm>
              <a:off x="3648" y="1248"/>
              <a:ext cx="192" cy="231"/>
              <a:chOff x="1104" y="864"/>
              <a:chExt cx="192" cy="231"/>
            </a:xfrm>
          </p:grpSpPr>
          <p:sp>
            <p:nvSpPr>
              <p:cNvPr id="45116" name="Oval 60">
                <a:extLst>
                  <a:ext uri="{FF2B5EF4-FFF2-40B4-BE49-F238E27FC236}">
                    <a16:creationId xmlns:a16="http://schemas.microsoft.com/office/drawing/2014/main" id="{2F16CAE6-B7F6-4F2F-96F4-ACBD1F416C72}"/>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5117" name="Text Box 61">
                <a:extLst>
                  <a:ext uri="{FF2B5EF4-FFF2-40B4-BE49-F238E27FC236}">
                    <a16:creationId xmlns:a16="http://schemas.microsoft.com/office/drawing/2014/main" id="{D7A5AE33-FCC1-4672-A8B6-5501ED0E8743}"/>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3</a:t>
                </a:r>
              </a:p>
            </p:txBody>
          </p:sp>
        </p:grpSp>
        <p:sp>
          <p:nvSpPr>
            <p:cNvPr id="45118" name="Line 62">
              <a:extLst>
                <a:ext uri="{FF2B5EF4-FFF2-40B4-BE49-F238E27FC236}">
                  <a16:creationId xmlns:a16="http://schemas.microsoft.com/office/drawing/2014/main" id="{A3AE99E6-B45F-447A-AFA6-363E04495CD9}"/>
                </a:ext>
              </a:extLst>
            </p:cNvPr>
            <p:cNvSpPr>
              <a:spLocks noChangeShapeType="1"/>
            </p:cNvSpPr>
            <p:nvPr/>
          </p:nvSpPr>
          <p:spPr bwMode="auto">
            <a:xfrm>
              <a:off x="3744" y="91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508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51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510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510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509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0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5D0230C-55F4-4B6E-96AC-ACEB2D16BC59}"/>
              </a:ext>
            </a:extLst>
          </p:cNvPr>
          <p:cNvSpPr>
            <a:spLocks noGrp="1" noChangeArrowheads="1"/>
          </p:cNvSpPr>
          <p:nvPr>
            <p:ph type="title"/>
          </p:nvPr>
        </p:nvSpPr>
        <p:spPr>
          <a:xfrm>
            <a:off x="457200" y="274638"/>
            <a:ext cx="8229600" cy="1020762"/>
          </a:xfrm>
        </p:spPr>
        <p:txBody>
          <a:bodyPr/>
          <a:lstStyle/>
          <a:p>
            <a:r>
              <a:rPr lang="en-US" altLang="zh-TW">
                <a:ea typeface="新細明體" panose="02020500000000000000" pitchFamily="18" charset="-120"/>
              </a:rPr>
              <a:t>Search Trees</a:t>
            </a:r>
          </a:p>
        </p:txBody>
      </p:sp>
      <p:grpSp>
        <p:nvGrpSpPr>
          <p:cNvPr id="46083" name="Group 3">
            <a:extLst>
              <a:ext uri="{FF2B5EF4-FFF2-40B4-BE49-F238E27FC236}">
                <a16:creationId xmlns:a16="http://schemas.microsoft.com/office/drawing/2014/main" id="{82C2F46A-A363-4492-A9E0-30618F5D2D3B}"/>
              </a:ext>
            </a:extLst>
          </p:cNvPr>
          <p:cNvGrpSpPr>
            <a:grpSpLocks/>
          </p:cNvGrpSpPr>
          <p:nvPr/>
        </p:nvGrpSpPr>
        <p:grpSpPr bwMode="auto">
          <a:xfrm>
            <a:off x="5105400" y="1447800"/>
            <a:ext cx="1143000" cy="747713"/>
            <a:chOff x="3120" y="720"/>
            <a:chExt cx="720" cy="471"/>
          </a:xfrm>
        </p:grpSpPr>
        <p:grpSp>
          <p:nvGrpSpPr>
            <p:cNvPr id="46084" name="Group 4">
              <a:extLst>
                <a:ext uri="{FF2B5EF4-FFF2-40B4-BE49-F238E27FC236}">
                  <a16:creationId xmlns:a16="http://schemas.microsoft.com/office/drawing/2014/main" id="{10218B78-CD3C-45B6-8CFA-6C52E8956F99}"/>
                </a:ext>
              </a:extLst>
            </p:cNvPr>
            <p:cNvGrpSpPr>
              <a:grpSpLocks/>
            </p:cNvGrpSpPr>
            <p:nvPr/>
          </p:nvGrpSpPr>
          <p:grpSpPr bwMode="auto">
            <a:xfrm>
              <a:off x="3120" y="960"/>
              <a:ext cx="192" cy="231"/>
              <a:chOff x="1104" y="864"/>
              <a:chExt cx="192" cy="231"/>
            </a:xfrm>
          </p:grpSpPr>
          <p:sp>
            <p:nvSpPr>
              <p:cNvPr id="46085" name="Oval 5">
                <a:extLst>
                  <a:ext uri="{FF2B5EF4-FFF2-40B4-BE49-F238E27FC236}">
                    <a16:creationId xmlns:a16="http://schemas.microsoft.com/office/drawing/2014/main" id="{506AF87C-9876-4606-9605-58E82F3D3647}"/>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086" name="Text Box 6">
                <a:extLst>
                  <a:ext uri="{FF2B5EF4-FFF2-40B4-BE49-F238E27FC236}">
                    <a16:creationId xmlns:a16="http://schemas.microsoft.com/office/drawing/2014/main" id="{01A2948B-0156-4F6D-A58D-104B81EF8C5C}"/>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1</a:t>
                </a:r>
              </a:p>
            </p:txBody>
          </p:sp>
        </p:grpSp>
        <p:grpSp>
          <p:nvGrpSpPr>
            <p:cNvPr id="46087" name="Group 7">
              <a:extLst>
                <a:ext uri="{FF2B5EF4-FFF2-40B4-BE49-F238E27FC236}">
                  <a16:creationId xmlns:a16="http://schemas.microsoft.com/office/drawing/2014/main" id="{D9CE9047-F699-4D5F-B746-3D7CA7C42191}"/>
                </a:ext>
              </a:extLst>
            </p:cNvPr>
            <p:cNvGrpSpPr>
              <a:grpSpLocks/>
            </p:cNvGrpSpPr>
            <p:nvPr/>
          </p:nvGrpSpPr>
          <p:grpSpPr bwMode="auto">
            <a:xfrm>
              <a:off x="3648" y="720"/>
              <a:ext cx="192" cy="231"/>
              <a:chOff x="1104" y="864"/>
              <a:chExt cx="192" cy="231"/>
            </a:xfrm>
          </p:grpSpPr>
          <p:sp>
            <p:nvSpPr>
              <p:cNvPr id="46088" name="Oval 8">
                <a:extLst>
                  <a:ext uri="{FF2B5EF4-FFF2-40B4-BE49-F238E27FC236}">
                    <a16:creationId xmlns:a16="http://schemas.microsoft.com/office/drawing/2014/main" id="{2B7891C8-4028-4F0F-B2B3-5FE11B54D828}"/>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089" name="Text Box 9">
                <a:extLst>
                  <a:ext uri="{FF2B5EF4-FFF2-40B4-BE49-F238E27FC236}">
                    <a16:creationId xmlns:a16="http://schemas.microsoft.com/office/drawing/2014/main" id="{BB1D8F6B-9DAF-4584-965D-E66A0FEBF1C6}"/>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2</a:t>
                </a:r>
              </a:p>
            </p:txBody>
          </p:sp>
        </p:grpSp>
        <p:sp>
          <p:nvSpPr>
            <p:cNvPr id="46090" name="Line 10">
              <a:extLst>
                <a:ext uri="{FF2B5EF4-FFF2-40B4-BE49-F238E27FC236}">
                  <a16:creationId xmlns:a16="http://schemas.microsoft.com/office/drawing/2014/main" id="{1B651EDC-E1C5-43DC-A6E0-ED08C12C63B3}"/>
                </a:ext>
              </a:extLst>
            </p:cNvPr>
            <p:cNvSpPr>
              <a:spLocks noChangeShapeType="1"/>
            </p:cNvSpPr>
            <p:nvPr/>
          </p:nvSpPr>
          <p:spPr bwMode="auto">
            <a:xfrm flipV="1">
              <a:off x="3264" y="864"/>
              <a:ext cx="38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46091" name="Group 11">
            <a:extLst>
              <a:ext uri="{FF2B5EF4-FFF2-40B4-BE49-F238E27FC236}">
                <a16:creationId xmlns:a16="http://schemas.microsoft.com/office/drawing/2014/main" id="{8CCD2D21-EF31-4A1C-AEB8-B57C364484B4}"/>
              </a:ext>
            </a:extLst>
          </p:cNvPr>
          <p:cNvGrpSpPr>
            <a:grpSpLocks/>
          </p:cNvGrpSpPr>
          <p:nvPr/>
        </p:nvGrpSpPr>
        <p:grpSpPr bwMode="auto">
          <a:xfrm>
            <a:off x="6248400" y="1447800"/>
            <a:ext cx="914400" cy="366713"/>
            <a:chOff x="3840" y="720"/>
            <a:chExt cx="576" cy="231"/>
          </a:xfrm>
        </p:grpSpPr>
        <p:grpSp>
          <p:nvGrpSpPr>
            <p:cNvPr id="46092" name="Group 12">
              <a:extLst>
                <a:ext uri="{FF2B5EF4-FFF2-40B4-BE49-F238E27FC236}">
                  <a16:creationId xmlns:a16="http://schemas.microsoft.com/office/drawing/2014/main" id="{BEB3EBC0-3119-4869-89DC-C22899159687}"/>
                </a:ext>
              </a:extLst>
            </p:cNvPr>
            <p:cNvGrpSpPr>
              <a:grpSpLocks/>
            </p:cNvGrpSpPr>
            <p:nvPr/>
          </p:nvGrpSpPr>
          <p:grpSpPr bwMode="auto">
            <a:xfrm>
              <a:off x="4224" y="720"/>
              <a:ext cx="192" cy="231"/>
              <a:chOff x="1104" y="864"/>
              <a:chExt cx="192" cy="231"/>
            </a:xfrm>
          </p:grpSpPr>
          <p:sp>
            <p:nvSpPr>
              <p:cNvPr id="46093" name="Oval 13">
                <a:extLst>
                  <a:ext uri="{FF2B5EF4-FFF2-40B4-BE49-F238E27FC236}">
                    <a16:creationId xmlns:a16="http://schemas.microsoft.com/office/drawing/2014/main" id="{413F0F5E-C980-4E86-A802-751BA83CEB7F}"/>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094" name="Text Box 14">
                <a:extLst>
                  <a:ext uri="{FF2B5EF4-FFF2-40B4-BE49-F238E27FC236}">
                    <a16:creationId xmlns:a16="http://schemas.microsoft.com/office/drawing/2014/main" id="{72F805CD-6C20-4896-A31D-740CB1380F2B}"/>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5</a:t>
                </a:r>
              </a:p>
            </p:txBody>
          </p:sp>
        </p:grpSp>
        <p:sp>
          <p:nvSpPr>
            <p:cNvPr id="46095" name="Line 15">
              <a:extLst>
                <a:ext uri="{FF2B5EF4-FFF2-40B4-BE49-F238E27FC236}">
                  <a16:creationId xmlns:a16="http://schemas.microsoft.com/office/drawing/2014/main" id="{1FF0E9A4-7973-451D-A27A-73B171BA7335}"/>
                </a:ext>
              </a:extLst>
            </p:cNvPr>
            <p:cNvSpPr>
              <a:spLocks noChangeShapeType="1"/>
            </p:cNvSpPr>
            <p:nvPr/>
          </p:nvSpPr>
          <p:spPr bwMode="auto">
            <a:xfrm>
              <a:off x="3840" y="81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46096" name="Group 16">
            <a:extLst>
              <a:ext uri="{FF2B5EF4-FFF2-40B4-BE49-F238E27FC236}">
                <a16:creationId xmlns:a16="http://schemas.microsoft.com/office/drawing/2014/main" id="{2FE9239F-AE97-4FD0-92A5-BE03F8284E4D}"/>
              </a:ext>
            </a:extLst>
          </p:cNvPr>
          <p:cNvGrpSpPr>
            <a:grpSpLocks/>
          </p:cNvGrpSpPr>
          <p:nvPr/>
        </p:nvGrpSpPr>
        <p:grpSpPr bwMode="auto">
          <a:xfrm>
            <a:off x="6248400" y="2300288"/>
            <a:ext cx="914400" cy="366712"/>
            <a:chOff x="3840" y="1257"/>
            <a:chExt cx="576" cy="231"/>
          </a:xfrm>
        </p:grpSpPr>
        <p:grpSp>
          <p:nvGrpSpPr>
            <p:cNvPr id="46097" name="Group 17">
              <a:extLst>
                <a:ext uri="{FF2B5EF4-FFF2-40B4-BE49-F238E27FC236}">
                  <a16:creationId xmlns:a16="http://schemas.microsoft.com/office/drawing/2014/main" id="{4251BEED-5906-42F5-B153-9CAA94E23D88}"/>
                </a:ext>
              </a:extLst>
            </p:cNvPr>
            <p:cNvGrpSpPr>
              <a:grpSpLocks/>
            </p:cNvGrpSpPr>
            <p:nvPr/>
          </p:nvGrpSpPr>
          <p:grpSpPr bwMode="auto">
            <a:xfrm>
              <a:off x="4224" y="1257"/>
              <a:ext cx="192" cy="231"/>
              <a:chOff x="1104" y="864"/>
              <a:chExt cx="192" cy="231"/>
            </a:xfrm>
          </p:grpSpPr>
          <p:sp>
            <p:nvSpPr>
              <p:cNvPr id="46098" name="Oval 18">
                <a:extLst>
                  <a:ext uri="{FF2B5EF4-FFF2-40B4-BE49-F238E27FC236}">
                    <a16:creationId xmlns:a16="http://schemas.microsoft.com/office/drawing/2014/main" id="{546695AC-B323-4874-ADE4-B88D32484CD7}"/>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099" name="Text Box 19">
                <a:extLst>
                  <a:ext uri="{FF2B5EF4-FFF2-40B4-BE49-F238E27FC236}">
                    <a16:creationId xmlns:a16="http://schemas.microsoft.com/office/drawing/2014/main" id="{CD34FE8C-13E5-4153-8BF1-1A6530CEAEDD}"/>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4</a:t>
                </a:r>
              </a:p>
            </p:txBody>
          </p:sp>
        </p:grpSp>
        <p:sp>
          <p:nvSpPr>
            <p:cNvPr id="46100" name="Line 20">
              <a:extLst>
                <a:ext uri="{FF2B5EF4-FFF2-40B4-BE49-F238E27FC236}">
                  <a16:creationId xmlns:a16="http://schemas.microsoft.com/office/drawing/2014/main" id="{7CD0E16A-7FDC-4540-A5DF-1DFDF50CEB58}"/>
                </a:ext>
              </a:extLst>
            </p:cNvPr>
            <p:cNvSpPr>
              <a:spLocks noChangeShapeType="1"/>
            </p:cNvSpPr>
            <p:nvPr/>
          </p:nvSpPr>
          <p:spPr bwMode="auto">
            <a:xfrm>
              <a:off x="3840" y="1344"/>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46101" name="Group 21">
            <a:extLst>
              <a:ext uri="{FF2B5EF4-FFF2-40B4-BE49-F238E27FC236}">
                <a16:creationId xmlns:a16="http://schemas.microsoft.com/office/drawing/2014/main" id="{0905CE39-DFB8-4A8D-8B86-973685BFA6CD}"/>
              </a:ext>
            </a:extLst>
          </p:cNvPr>
          <p:cNvGrpSpPr>
            <a:grpSpLocks/>
          </p:cNvGrpSpPr>
          <p:nvPr/>
        </p:nvGrpSpPr>
        <p:grpSpPr bwMode="auto">
          <a:xfrm>
            <a:off x="7162800" y="1828800"/>
            <a:ext cx="1066800" cy="609600"/>
            <a:chOff x="4416" y="960"/>
            <a:chExt cx="672" cy="384"/>
          </a:xfrm>
        </p:grpSpPr>
        <p:grpSp>
          <p:nvGrpSpPr>
            <p:cNvPr id="46102" name="Group 22">
              <a:extLst>
                <a:ext uri="{FF2B5EF4-FFF2-40B4-BE49-F238E27FC236}">
                  <a16:creationId xmlns:a16="http://schemas.microsoft.com/office/drawing/2014/main" id="{98A8EA45-8DDF-4802-96A5-BC422B6093A8}"/>
                </a:ext>
              </a:extLst>
            </p:cNvPr>
            <p:cNvGrpSpPr>
              <a:grpSpLocks/>
            </p:cNvGrpSpPr>
            <p:nvPr/>
          </p:nvGrpSpPr>
          <p:grpSpPr bwMode="auto">
            <a:xfrm>
              <a:off x="4896" y="960"/>
              <a:ext cx="192" cy="231"/>
              <a:chOff x="1104" y="864"/>
              <a:chExt cx="192" cy="231"/>
            </a:xfrm>
          </p:grpSpPr>
          <p:sp>
            <p:nvSpPr>
              <p:cNvPr id="46103" name="Oval 23">
                <a:extLst>
                  <a:ext uri="{FF2B5EF4-FFF2-40B4-BE49-F238E27FC236}">
                    <a16:creationId xmlns:a16="http://schemas.microsoft.com/office/drawing/2014/main" id="{FB19AD98-8835-485A-A424-F36BEFFBC4BC}"/>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104" name="Text Box 24">
                <a:extLst>
                  <a:ext uri="{FF2B5EF4-FFF2-40B4-BE49-F238E27FC236}">
                    <a16:creationId xmlns:a16="http://schemas.microsoft.com/office/drawing/2014/main" id="{3A61BE90-08D2-40B0-8E63-A04F371DD151}"/>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6</a:t>
                </a:r>
              </a:p>
            </p:txBody>
          </p:sp>
        </p:grpSp>
        <p:sp>
          <p:nvSpPr>
            <p:cNvPr id="46105" name="Line 25">
              <a:extLst>
                <a:ext uri="{FF2B5EF4-FFF2-40B4-BE49-F238E27FC236}">
                  <a16:creationId xmlns:a16="http://schemas.microsoft.com/office/drawing/2014/main" id="{4202DA5B-AEDF-4BC2-B659-71FAC457950D}"/>
                </a:ext>
              </a:extLst>
            </p:cNvPr>
            <p:cNvSpPr>
              <a:spLocks noChangeShapeType="1"/>
            </p:cNvSpPr>
            <p:nvPr/>
          </p:nvSpPr>
          <p:spPr bwMode="auto">
            <a:xfrm flipV="1">
              <a:off x="4416" y="1104"/>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grpSp>
        <p:nvGrpSpPr>
          <p:cNvPr id="46106" name="Group 26">
            <a:extLst>
              <a:ext uri="{FF2B5EF4-FFF2-40B4-BE49-F238E27FC236}">
                <a16:creationId xmlns:a16="http://schemas.microsoft.com/office/drawing/2014/main" id="{6CC545A9-8160-4B50-9281-95A9C850E43C}"/>
              </a:ext>
            </a:extLst>
          </p:cNvPr>
          <p:cNvGrpSpPr>
            <a:grpSpLocks/>
          </p:cNvGrpSpPr>
          <p:nvPr/>
        </p:nvGrpSpPr>
        <p:grpSpPr bwMode="auto">
          <a:xfrm>
            <a:off x="5943600" y="1752600"/>
            <a:ext cx="304800" cy="900113"/>
            <a:chOff x="3648" y="912"/>
            <a:chExt cx="192" cy="567"/>
          </a:xfrm>
        </p:grpSpPr>
        <p:grpSp>
          <p:nvGrpSpPr>
            <p:cNvPr id="46107" name="Group 27">
              <a:extLst>
                <a:ext uri="{FF2B5EF4-FFF2-40B4-BE49-F238E27FC236}">
                  <a16:creationId xmlns:a16="http://schemas.microsoft.com/office/drawing/2014/main" id="{77E2551A-F024-4665-910B-FE19B9E368D2}"/>
                </a:ext>
              </a:extLst>
            </p:cNvPr>
            <p:cNvGrpSpPr>
              <a:grpSpLocks/>
            </p:cNvGrpSpPr>
            <p:nvPr/>
          </p:nvGrpSpPr>
          <p:grpSpPr bwMode="auto">
            <a:xfrm>
              <a:off x="3648" y="1248"/>
              <a:ext cx="192" cy="231"/>
              <a:chOff x="1104" y="864"/>
              <a:chExt cx="192" cy="231"/>
            </a:xfrm>
          </p:grpSpPr>
          <p:sp>
            <p:nvSpPr>
              <p:cNvPr id="46108" name="Oval 28">
                <a:extLst>
                  <a:ext uri="{FF2B5EF4-FFF2-40B4-BE49-F238E27FC236}">
                    <a16:creationId xmlns:a16="http://schemas.microsoft.com/office/drawing/2014/main" id="{41DFF88B-53F7-4E27-866D-38481D8A62C3}"/>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109" name="Text Box 29">
                <a:extLst>
                  <a:ext uri="{FF2B5EF4-FFF2-40B4-BE49-F238E27FC236}">
                    <a16:creationId xmlns:a16="http://schemas.microsoft.com/office/drawing/2014/main" id="{988C455B-0700-490E-B374-F9C36397CC75}"/>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3</a:t>
                </a:r>
              </a:p>
            </p:txBody>
          </p:sp>
        </p:grpSp>
        <p:sp>
          <p:nvSpPr>
            <p:cNvPr id="46110" name="Line 30">
              <a:extLst>
                <a:ext uri="{FF2B5EF4-FFF2-40B4-BE49-F238E27FC236}">
                  <a16:creationId xmlns:a16="http://schemas.microsoft.com/office/drawing/2014/main" id="{1AA5AD57-809F-4F7D-B5EB-1FCC36B644DE}"/>
                </a:ext>
              </a:extLst>
            </p:cNvPr>
            <p:cNvSpPr>
              <a:spLocks noChangeShapeType="1"/>
            </p:cNvSpPr>
            <p:nvPr/>
          </p:nvSpPr>
          <p:spPr bwMode="auto">
            <a:xfrm>
              <a:off x="3744" y="91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grpSp>
      <p:sp>
        <p:nvSpPr>
          <p:cNvPr id="46111" name="Text Box 31">
            <a:extLst>
              <a:ext uri="{FF2B5EF4-FFF2-40B4-BE49-F238E27FC236}">
                <a16:creationId xmlns:a16="http://schemas.microsoft.com/office/drawing/2014/main" id="{65D4D8E5-2179-4D8A-BA88-AB2B8FFDF43A}"/>
              </a:ext>
            </a:extLst>
          </p:cNvPr>
          <p:cNvSpPr txBox="1">
            <a:spLocks noChangeArrowheads="1"/>
          </p:cNvSpPr>
          <p:nvPr/>
        </p:nvSpPr>
        <p:spPr bwMode="auto">
          <a:xfrm>
            <a:off x="1066800" y="3124200"/>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a:latin typeface="Times New Roman" panose="02020603050405020304" pitchFamily="18" charset="0"/>
                <a:ea typeface="新細明體" panose="02020500000000000000" pitchFamily="18" charset="-120"/>
              </a:rPr>
              <a:t>Breadth-first search tree</a:t>
            </a:r>
          </a:p>
        </p:txBody>
      </p:sp>
      <p:sp>
        <p:nvSpPr>
          <p:cNvPr id="46112" name="Text Box 32">
            <a:extLst>
              <a:ext uri="{FF2B5EF4-FFF2-40B4-BE49-F238E27FC236}">
                <a16:creationId xmlns:a16="http://schemas.microsoft.com/office/drawing/2014/main" id="{F59D1EC2-9AD6-49D5-94EE-3A6FB1F0AE60}"/>
              </a:ext>
            </a:extLst>
          </p:cNvPr>
          <p:cNvSpPr txBox="1">
            <a:spLocks noChangeArrowheads="1"/>
          </p:cNvSpPr>
          <p:nvPr/>
        </p:nvSpPr>
        <p:spPr bwMode="auto">
          <a:xfrm>
            <a:off x="5257800" y="3124200"/>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a:latin typeface="Times New Roman" panose="02020603050405020304" pitchFamily="18" charset="0"/>
                <a:ea typeface="新細明體" panose="02020500000000000000" pitchFamily="18" charset="-120"/>
              </a:rPr>
              <a:t>Depth-first search tree</a:t>
            </a:r>
          </a:p>
        </p:txBody>
      </p:sp>
      <p:grpSp>
        <p:nvGrpSpPr>
          <p:cNvPr id="46113" name="Group 33">
            <a:extLst>
              <a:ext uri="{FF2B5EF4-FFF2-40B4-BE49-F238E27FC236}">
                <a16:creationId xmlns:a16="http://schemas.microsoft.com/office/drawing/2014/main" id="{16F4B825-204D-476B-B365-EB5CCC1B3991}"/>
              </a:ext>
            </a:extLst>
          </p:cNvPr>
          <p:cNvGrpSpPr>
            <a:grpSpLocks/>
          </p:cNvGrpSpPr>
          <p:nvPr/>
        </p:nvGrpSpPr>
        <p:grpSpPr bwMode="auto">
          <a:xfrm>
            <a:off x="838200" y="1828800"/>
            <a:ext cx="304800" cy="366713"/>
            <a:chOff x="1104" y="864"/>
            <a:chExt cx="192" cy="231"/>
          </a:xfrm>
        </p:grpSpPr>
        <p:sp>
          <p:nvSpPr>
            <p:cNvPr id="46114" name="Oval 34">
              <a:extLst>
                <a:ext uri="{FF2B5EF4-FFF2-40B4-BE49-F238E27FC236}">
                  <a16:creationId xmlns:a16="http://schemas.microsoft.com/office/drawing/2014/main" id="{E6E74A4C-96A6-4DEE-8BE7-AD98D97FBF0E}"/>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115" name="Text Box 35">
              <a:extLst>
                <a:ext uri="{FF2B5EF4-FFF2-40B4-BE49-F238E27FC236}">
                  <a16:creationId xmlns:a16="http://schemas.microsoft.com/office/drawing/2014/main" id="{CED70D37-AC6F-4F4D-9DB5-1B845D72173C}"/>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1</a:t>
              </a:r>
            </a:p>
          </p:txBody>
        </p:sp>
      </p:grpSp>
      <p:grpSp>
        <p:nvGrpSpPr>
          <p:cNvPr id="46116" name="Group 36">
            <a:extLst>
              <a:ext uri="{FF2B5EF4-FFF2-40B4-BE49-F238E27FC236}">
                <a16:creationId xmlns:a16="http://schemas.microsoft.com/office/drawing/2014/main" id="{5A00B980-8715-4924-A989-0A55A40E4DE8}"/>
              </a:ext>
            </a:extLst>
          </p:cNvPr>
          <p:cNvGrpSpPr>
            <a:grpSpLocks/>
          </p:cNvGrpSpPr>
          <p:nvPr/>
        </p:nvGrpSpPr>
        <p:grpSpPr bwMode="auto">
          <a:xfrm>
            <a:off x="1676400" y="1447800"/>
            <a:ext cx="304800" cy="366713"/>
            <a:chOff x="1104" y="864"/>
            <a:chExt cx="192" cy="231"/>
          </a:xfrm>
        </p:grpSpPr>
        <p:sp>
          <p:nvSpPr>
            <p:cNvPr id="46117" name="Oval 37">
              <a:extLst>
                <a:ext uri="{FF2B5EF4-FFF2-40B4-BE49-F238E27FC236}">
                  <a16:creationId xmlns:a16="http://schemas.microsoft.com/office/drawing/2014/main" id="{1298D64C-2D0A-49BA-9EF7-8841291CB100}"/>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118" name="Text Box 38">
              <a:extLst>
                <a:ext uri="{FF2B5EF4-FFF2-40B4-BE49-F238E27FC236}">
                  <a16:creationId xmlns:a16="http://schemas.microsoft.com/office/drawing/2014/main" id="{8E8F84EF-FADF-48CD-9870-4A990BC63D54}"/>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2</a:t>
              </a:r>
            </a:p>
          </p:txBody>
        </p:sp>
      </p:grpSp>
      <p:grpSp>
        <p:nvGrpSpPr>
          <p:cNvPr id="46119" name="Group 39">
            <a:extLst>
              <a:ext uri="{FF2B5EF4-FFF2-40B4-BE49-F238E27FC236}">
                <a16:creationId xmlns:a16="http://schemas.microsoft.com/office/drawing/2014/main" id="{EBEC9F76-3E9B-455F-8083-807D385AD4FE}"/>
              </a:ext>
            </a:extLst>
          </p:cNvPr>
          <p:cNvGrpSpPr>
            <a:grpSpLocks/>
          </p:cNvGrpSpPr>
          <p:nvPr/>
        </p:nvGrpSpPr>
        <p:grpSpPr bwMode="auto">
          <a:xfrm>
            <a:off x="1676400" y="2286000"/>
            <a:ext cx="304800" cy="366713"/>
            <a:chOff x="1104" y="864"/>
            <a:chExt cx="192" cy="231"/>
          </a:xfrm>
        </p:grpSpPr>
        <p:sp>
          <p:nvSpPr>
            <p:cNvPr id="46120" name="Oval 40">
              <a:extLst>
                <a:ext uri="{FF2B5EF4-FFF2-40B4-BE49-F238E27FC236}">
                  <a16:creationId xmlns:a16="http://schemas.microsoft.com/office/drawing/2014/main" id="{213220FC-D916-451D-A121-C727CEF3BEC7}"/>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121" name="Text Box 41">
              <a:extLst>
                <a:ext uri="{FF2B5EF4-FFF2-40B4-BE49-F238E27FC236}">
                  <a16:creationId xmlns:a16="http://schemas.microsoft.com/office/drawing/2014/main" id="{825E4DA7-B433-4AA9-9BE2-556BD32E3D5A}"/>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3</a:t>
              </a:r>
            </a:p>
          </p:txBody>
        </p:sp>
      </p:grpSp>
      <p:grpSp>
        <p:nvGrpSpPr>
          <p:cNvPr id="46122" name="Group 42">
            <a:extLst>
              <a:ext uri="{FF2B5EF4-FFF2-40B4-BE49-F238E27FC236}">
                <a16:creationId xmlns:a16="http://schemas.microsoft.com/office/drawing/2014/main" id="{366A8A89-C79D-4D8E-852A-A10ABCFBFAB7}"/>
              </a:ext>
            </a:extLst>
          </p:cNvPr>
          <p:cNvGrpSpPr>
            <a:grpSpLocks/>
          </p:cNvGrpSpPr>
          <p:nvPr/>
        </p:nvGrpSpPr>
        <p:grpSpPr bwMode="auto">
          <a:xfrm>
            <a:off x="2590800" y="1447800"/>
            <a:ext cx="304800" cy="366713"/>
            <a:chOff x="1104" y="864"/>
            <a:chExt cx="192" cy="231"/>
          </a:xfrm>
        </p:grpSpPr>
        <p:sp>
          <p:nvSpPr>
            <p:cNvPr id="46123" name="Oval 43">
              <a:extLst>
                <a:ext uri="{FF2B5EF4-FFF2-40B4-BE49-F238E27FC236}">
                  <a16:creationId xmlns:a16="http://schemas.microsoft.com/office/drawing/2014/main" id="{F1F9F14C-4B3B-43C0-8752-20BD4D3F7B62}"/>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124" name="Text Box 44">
              <a:extLst>
                <a:ext uri="{FF2B5EF4-FFF2-40B4-BE49-F238E27FC236}">
                  <a16:creationId xmlns:a16="http://schemas.microsoft.com/office/drawing/2014/main" id="{F804771E-DC55-4A06-825C-E1FD83E853E6}"/>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5</a:t>
              </a:r>
            </a:p>
          </p:txBody>
        </p:sp>
      </p:grpSp>
      <p:grpSp>
        <p:nvGrpSpPr>
          <p:cNvPr id="46125" name="Group 45">
            <a:extLst>
              <a:ext uri="{FF2B5EF4-FFF2-40B4-BE49-F238E27FC236}">
                <a16:creationId xmlns:a16="http://schemas.microsoft.com/office/drawing/2014/main" id="{90345304-E5BC-477B-9C93-6DB7A871E0A7}"/>
              </a:ext>
            </a:extLst>
          </p:cNvPr>
          <p:cNvGrpSpPr>
            <a:grpSpLocks/>
          </p:cNvGrpSpPr>
          <p:nvPr/>
        </p:nvGrpSpPr>
        <p:grpSpPr bwMode="auto">
          <a:xfrm>
            <a:off x="2590800" y="2300288"/>
            <a:ext cx="304800" cy="366712"/>
            <a:chOff x="1104" y="864"/>
            <a:chExt cx="192" cy="231"/>
          </a:xfrm>
        </p:grpSpPr>
        <p:sp>
          <p:nvSpPr>
            <p:cNvPr id="46126" name="Oval 46">
              <a:extLst>
                <a:ext uri="{FF2B5EF4-FFF2-40B4-BE49-F238E27FC236}">
                  <a16:creationId xmlns:a16="http://schemas.microsoft.com/office/drawing/2014/main" id="{4F4D2DEB-425E-45CD-8BAF-24284830E11F}"/>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127" name="Text Box 47">
              <a:extLst>
                <a:ext uri="{FF2B5EF4-FFF2-40B4-BE49-F238E27FC236}">
                  <a16:creationId xmlns:a16="http://schemas.microsoft.com/office/drawing/2014/main" id="{0C25A8A0-D075-4CE4-8E72-C103BA5F54DB}"/>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4</a:t>
              </a:r>
            </a:p>
          </p:txBody>
        </p:sp>
      </p:grpSp>
      <p:grpSp>
        <p:nvGrpSpPr>
          <p:cNvPr id="46128" name="Group 48">
            <a:extLst>
              <a:ext uri="{FF2B5EF4-FFF2-40B4-BE49-F238E27FC236}">
                <a16:creationId xmlns:a16="http://schemas.microsoft.com/office/drawing/2014/main" id="{FE27588C-01C3-4DB1-BB51-5ABC49216F34}"/>
              </a:ext>
            </a:extLst>
          </p:cNvPr>
          <p:cNvGrpSpPr>
            <a:grpSpLocks/>
          </p:cNvGrpSpPr>
          <p:nvPr/>
        </p:nvGrpSpPr>
        <p:grpSpPr bwMode="auto">
          <a:xfrm>
            <a:off x="3657600" y="1828800"/>
            <a:ext cx="304800" cy="366713"/>
            <a:chOff x="1104" y="864"/>
            <a:chExt cx="192" cy="231"/>
          </a:xfrm>
        </p:grpSpPr>
        <p:sp>
          <p:nvSpPr>
            <p:cNvPr id="46129" name="Oval 49">
              <a:extLst>
                <a:ext uri="{FF2B5EF4-FFF2-40B4-BE49-F238E27FC236}">
                  <a16:creationId xmlns:a16="http://schemas.microsoft.com/office/drawing/2014/main" id="{C953EC82-DED7-4638-A368-E8A5FF2CAB5D}"/>
                </a:ext>
              </a:extLst>
            </p:cNvPr>
            <p:cNvSpPr>
              <a:spLocks noChangeArrowheads="1"/>
            </p:cNvSpPr>
            <p:nvPr/>
          </p:nvSpPr>
          <p:spPr bwMode="auto">
            <a:xfrm>
              <a:off x="1104" y="873"/>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HK"/>
            </a:p>
          </p:txBody>
        </p:sp>
        <p:sp>
          <p:nvSpPr>
            <p:cNvPr id="46130" name="Text Box 50">
              <a:extLst>
                <a:ext uri="{FF2B5EF4-FFF2-40B4-BE49-F238E27FC236}">
                  <a16:creationId xmlns:a16="http://schemas.microsoft.com/office/drawing/2014/main" id="{2C7C3BBB-BC8C-4A5A-9AA5-3BAE7501F973}"/>
                </a:ext>
              </a:extLst>
            </p:cNvPr>
            <p:cNvSpPr txBox="1">
              <a:spLocks noChangeArrowheads="1"/>
            </p:cNvSpPr>
            <p:nvPr/>
          </p:nvSpPr>
          <p:spPr bwMode="auto">
            <a:xfrm>
              <a:off x="1104" y="8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anose="02020500000000000000" pitchFamily="18" charset="-120"/>
                </a:rPr>
                <a:t>6</a:t>
              </a:r>
            </a:p>
          </p:txBody>
        </p:sp>
      </p:grpSp>
      <p:sp>
        <p:nvSpPr>
          <p:cNvPr id="46131" name="Line 51">
            <a:extLst>
              <a:ext uri="{FF2B5EF4-FFF2-40B4-BE49-F238E27FC236}">
                <a16:creationId xmlns:a16="http://schemas.microsoft.com/office/drawing/2014/main" id="{ACF541B8-A663-4B86-9FB2-EC15CC430FEA}"/>
              </a:ext>
            </a:extLst>
          </p:cNvPr>
          <p:cNvSpPr>
            <a:spLocks noChangeShapeType="1"/>
          </p:cNvSpPr>
          <p:nvPr/>
        </p:nvSpPr>
        <p:spPr bwMode="auto">
          <a:xfrm flipV="1">
            <a:off x="1066800" y="1676400"/>
            <a:ext cx="609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6132" name="Line 52">
            <a:extLst>
              <a:ext uri="{FF2B5EF4-FFF2-40B4-BE49-F238E27FC236}">
                <a16:creationId xmlns:a16="http://schemas.microsoft.com/office/drawing/2014/main" id="{DC9527BE-BD7A-4BC6-9C00-CC6A5ADF43C6}"/>
              </a:ext>
            </a:extLst>
          </p:cNvPr>
          <p:cNvSpPr>
            <a:spLocks noChangeShapeType="1"/>
          </p:cNvSpPr>
          <p:nvPr/>
        </p:nvSpPr>
        <p:spPr bwMode="auto">
          <a:xfrm>
            <a:off x="1143000" y="20574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6133" name="Line 53">
            <a:extLst>
              <a:ext uri="{FF2B5EF4-FFF2-40B4-BE49-F238E27FC236}">
                <a16:creationId xmlns:a16="http://schemas.microsoft.com/office/drawing/2014/main" id="{CB5A8BD1-3CEB-47E4-84EC-4DBE16F5BBFE}"/>
              </a:ext>
            </a:extLst>
          </p:cNvPr>
          <p:cNvSpPr>
            <a:spLocks noChangeShapeType="1"/>
          </p:cNvSpPr>
          <p:nvPr/>
        </p:nvSpPr>
        <p:spPr bwMode="auto">
          <a:xfrm>
            <a:off x="1981200" y="16002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6134" name="Line 54">
            <a:extLst>
              <a:ext uri="{FF2B5EF4-FFF2-40B4-BE49-F238E27FC236}">
                <a16:creationId xmlns:a16="http://schemas.microsoft.com/office/drawing/2014/main" id="{9CB280CE-A0EE-4219-9E72-13FB7443A273}"/>
              </a:ext>
            </a:extLst>
          </p:cNvPr>
          <p:cNvSpPr>
            <a:spLocks noChangeShapeType="1"/>
          </p:cNvSpPr>
          <p:nvPr/>
        </p:nvSpPr>
        <p:spPr bwMode="auto">
          <a:xfrm>
            <a:off x="1905000" y="16764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6135" name="Line 55">
            <a:extLst>
              <a:ext uri="{FF2B5EF4-FFF2-40B4-BE49-F238E27FC236}">
                <a16:creationId xmlns:a16="http://schemas.microsoft.com/office/drawing/2014/main" id="{EC0340A6-2D4B-4D1A-8FEA-3F27407A24EE}"/>
              </a:ext>
            </a:extLst>
          </p:cNvPr>
          <p:cNvSpPr>
            <a:spLocks noChangeShapeType="1"/>
          </p:cNvSpPr>
          <p:nvPr/>
        </p:nvSpPr>
        <p:spPr bwMode="auto">
          <a:xfrm>
            <a:off x="2895600" y="1676400"/>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HK"/>
          </a:p>
        </p:txBody>
      </p:sp>
      <p:sp>
        <p:nvSpPr>
          <p:cNvPr id="46136" name="Text Box 56">
            <a:extLst>
              <a:ext uri="{FF2B5EF4-FFF2-40B4-BE49-F238E27FC236}">
                <a16:creationId xmlns:a16="http://schemas.microsoft.com/office/drawing/2014/main" id="{C2820055-F987-4AD6-822D-FDA6657F2A15}"/>
              </a:ext>
            </a:extLst>
          </p:cNvPr>
          <p:cNvSpPr txBox="1">
            <a:spLocks noChangeArrowheads="1"/>
          </p:cNvSpPr>
          <p:nvPr/>
        </p:nvSpPr>
        <p:spPr bwMode="auto">
          <a:xfrm>
            <a:off x="381000" y="3657600"/>
            <a:ext cx="41910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latin typeface="Times New Roman" panose="02020603050405020304" pitchFamily="18" charset="0"/>
                <a:ea typeface="新細明體" panose="02020500000000000000" pitchFamily="18" charset="-120"/>
              </a:rPr>
              <a:t>Property</a:t>
            </a:r>
            <a:r>
              <a:rPr lang="en-US" altLang="zh-TW" sz="2000">
                <a:latin typeface="Times New Roman" panose="02020603050405020304" pitchFamily="18" charset="0"/>
                <a:ea typeface="新細明體" panose="02020500000000000000" pitchFamily="18" charset="-120"/>
              </a:rPr>
              <a:t>: </a:t>
            </a:r>
          </a:p>
          <a:p>
            <a:pPr lvl="1">
              <a:spcBef>
                <a:spcPct val="50000"/>
              </a:spcBef>
            </a:pPr>
            <a:r>
              <a:rPr lang="en-US" altLang="zh-TW" sz="2000">
                <a:latin typeface="Times New Roman" panose="02020603050405020304" pitchFamily="18" charset="0"/>
                <a:ea typeface="新細明體" panose="02020500000000000000" pitchFamily="18" charset="-120"/>
              </a:rPr>
              <a:t>In the breadth-first search tree, a path from the source node to any other node is a shortest path if all arcs have the same cost.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B0531F9-4F35-4257-832F-42078A79894B}"/>
              </a:ext>
            </a:extLst>
          </p:cNvPr>
          <p:cNvSpPr>
            <a:spLocks noGrp="1" noChangeArrowheads="1"/>
          </p:cNvSpPr>
          <p:nvPr>
            <p:ph type="title"/>
          </p:nvPr>
        </p:nvSpPr>
        <p:spPr/>
        <p:txBody>
          <a:bodyPr/>
          <a:lstStyle/>
          <a:p>
            <a:r>
              <a:rPr lang="en-US" altLang="zh-TW">
                <a:ea typeface="新細明體" panose="02020500000000000000" pitchFamily="18" charset="-120"/>
              </a:rPr>
              <a:t>Detecting Strong Connectivity </a:t>
            </a:r>
          </a:p>
        </p:txBody>
      </p:sp>
      <p:sp>
        <p:nvSpPr>
          <p:cNvPr id="24579" name="Rectangle 3">
            <a:extLst>
              <a:ext uri="{FF2B5EF4-FFF2-40B4-BE49-F238E27FC236}">
                <a16:creationId xmlns:a16="http://schemas.microsoft.com/office/drawing/2014/main" id="{7E3A342B-A4A8-4F25-B733-FED8F749C524}"/>
              </a:ext>
            </a:extLst>
          </p:cNvPr>
          <p:cNvSpPr>
            <a:spLocks noGrp="1" noChangeArrowheads="1"/>
          </p:cNvSpPr>
          <p:nvPr>
            <p:ph type="body" idx="1"/>
          </p:nvPr>
        </p:nvSpPr>
        <p:spPr>
          <a:xfrm>
            <a:off x="457200" y="1371600"/>
            <a:ext cx="8229600" cy="4876800"/>
          </a:xfrm>
        </p:spPr>
        <p:txBody>
          <a:bodyPr/>
          <a:lstStyle/>
          <a:p>
            <a:pPr>
              <a:lnSpc>
                <a:spcPct val="90000"/>
              </a:lnSpc>
            </a:pPr>
            <a:r>
              <a:rPr lang="en-US" altLang="zh-TW" sz="2400">
                <a:ea typeface="新細明體" panose="02020500000000000000" pitchFamily="18" charset="-120"/>
              </a:rPr>
              <a:t>How to detect whether a network is strongly connected?</a:t>
            </a:r>
          </a:p>
          <a:p>
            <a:pPr lvl="1">
              <a:lnSpc>
                <a:spcPct val="90000"/>
              </a:lnSpc>
            </a:pPr>
            <a:r>
              <a:rPr lang="en-US" altLang="zh-TW" sz="2000">
                <a:ea typeface="新細明體" panose="02020500000000000000" pitchFamily="18" charset="-120"/>
              </a:rPr>
              <a:t>A network is</a:t>
            </a:r>
            <a:r>
              <a:rPr lang="en-US" altLang="zh-TW" sz="2000" b="1">
                <a:ea typeface="新細明體" panose="02020500000000000000" pitchFamily="18" charset="-120"/>
              </a:rPr>
              <a:t> strongly connected</a:t>
            </a:r>
            <a:r>
              <a:rPr lang="en-US" altLang="zh-TW" sz="2000">
                <a:ea typeface="新細明體" panose="02020500000000000000" pitchFamily="18" charset="-120"/>
              </a:rPr>
              <a:t> if there exists a directed path from every node to every other node</a:t>
            </a:r>
          </a:p>
          <a:p>
            <a:pPr>
              <a:lnSpc>
                <a:spcPct val="90000"/>
              </a:lnSpc>
            </a:pPr>
            <a:r>
              <a:rPr lang="en-US" altLang="zh-TW" sz="2400">
                <a:ea typeface="新細明體" panose="02020500000000000000" pitchFamily="18" charset="-120"/>
              </a:rPr>
              <a:t>Algorithm 1 </a:t>
            </a:r>
          </a:p>
          <a:p>
            <a:pPr lvl="1">
              <a:lnSpc>
                <a:spcPct val="90000"/>
              </a:lnSpc>
            </a:pPr>
            <a:r>
              <a:rPr lang="en-US" altLang="zh-TW" sz="2000">
                <a:ea typeface="新細明體" panose="02020500000000000000" pitchFamily="18" charset="-120"/>
              </a:rPr>
              <a:t>starting from every node, do a search of the network </a:t>
            </a:r>
          </a:p>
          <a:p>
            <a:pPr lvl="1">
              <a:lnSpc>
                <a:spcPct val="90000"/>
              </a:lnSpc>
            </a:pPr>
            <a:r>
              <a:rPr lang="en-US" altLang="zh-TW" sz="2000">
                <a:ea typeface="新細明體" panose="02020500000000000000" pitchFamily="18" charset="-120"/>
              </a:rPr>
              <a:t>Time complexity: </a:t>
            </a:r>
            <a:r>
              <a:rPr lang="en-US" altLang="zh-TW" sz="2000" i="1">
                <a:ea typeface="新細明體" panose="02020500000000000000" pitchFamily="18" charset="-120"/>
              </a:rPr>
              <a:t>O</a:t>
            </a:r>
            <a:r>
              <a:rPr lang="en-US" altLang="zh-TW" sz="2000">
                <a:ea typeface="新細明體" panose="02020500000000000000" pitchFamily="18" charset="-120"/>
              </a:rPr>
              <a:t>(</a:t>
            </a:r>
            <a:r>
              <a:rPr lang="en-US" altLang="zh-TW" sz="2000" i="1">
                <a:ea typeface="新細明體" panose="02020500000000000000" pitchFamily="18" charset="-120"/>
              </a:rPr>
              <a:t>nm</a:t>
            </a:r>
            <a:r>
              <a:rPr lang="en-US" altLang="zh-TW" sz="2000">
                <a:ea typeface="新細明體" panose="02020500000000000000" pitchFamily="18" charset="-120"/>
              </a:rPr>
              <a:t>)</a:t>
            </a:r>
          </a:p>
          <a:p>
            <a:pPr>
              <a:lnSpc>
                <a:spcPct val="90000"/>
              </a:lnSpc>
            </a:pPr>
            <a:r>
              <a:rPr lang="en-US" altLang="zh-TW" sz="2400">
                <a:ea typeface="新細明體" panose="02020500000000000000" pitchFamily="18" charset="-120"/>
              </a:rPr>
              <a:t>Algorithm 2 </a:t>
            </a:r>
          </a:p>
          <a:p>
            <a:pPr lvl="1">
              <a:lnSpc>
                <a:spcPct val="90000"/>
              </a:lnSpc>
            </a:pPr>
            <a:r>
              <a:rPr lang="en-US" altLang="zh-TW" sz="2000">
                <a:ea typeface="新細明體" panose="02020500000000000000" pitchFamily="18" charset="-120"/>
              </a:rPr>
              <a:t>Step 1: Randomly select a node </a:t>
            </a:r>
            <a:r>
              <a:rPr lang="en-US" altLang="zh-TW" sz="2000" i="1">
                <a:ea typeface="新細明體" panose="02020500000000000000" pitchFamily="18" charset="-120"/>
              </a:rPr>
              <a:t>s</a:t>
            </a:r>
            <a:r>
              <a:rPr lang="en-US" altLang="zh-TW" sz="2000">
                <a:ea typeface="新細明體" panose="02020500000000000000" pitchFamily="18" charset="-120"/>
              </a:rPr>
              <a:t> as the source, and do a search of the network – to see if every node is reachable from </a:t>
            </a:r>
            <a:r>
              <a:rPr lang="en-US" altLang="zh-TW" sz="2000" i="1">
                <a:ea typeface="新細明體" panose="02020500000000000000" pitchFamily="18" charset="-120"/>
              </a:rPr>
              <a:t>s</a:t>
            </a:r>
          </a:p>
          <a:p>
            <a:pPr lvl="1">
              <a:lnSpc>
                <a:spcPct val="90000"/>
              </a:lnSpc>
            </a:pPr>
            <a:r>
              <a:rPr lang="en-US" altLang="zh-TW" sz="2000">
                <a:ea typeface="新細明體" panose="02020500000000000000" pitchFamily="18" charset="-120"/>
              </a:rPr>
              <a:t>Step 2: Change the direction of all arcs in the network, and do a search of the network from node </a:t>
            </a:r>
            <a:r>
              <a:rPr lang="en-US" altLang="zh-TW" sz="2000" i="1">
                <a:ea typeface="新細明體" panose="02020500000000000000" pitchFamily="18" charset="-120"/>
              </a:rPr>
              <a:t>s – </a:t>
            </a:r>
            <a:r>
              <a:rPr lang="en-US" altLang="zh-TW" sz="2000">
                <a:ea typeface="新細明體" panose="02020500000000000000" pitchFamily="18" charset="-120"/>
              </a:rPr>
              <a:t>to see if </a:t>
            </a:r>
            <a:r>
              <a:rPr lang="en-US" altLang="zh-TW" sz="2000" i="1">
                <a:ea typeface="新細明體" panose="02020500000000000000" pitchFamily="18" charset="-120"/>
              </a:rPr>
              <a:t>s</a:t>
            </a:r>
            <a:r>
              <a:rPr lang="en-US" altLang="zh-TW" sz="2000">
                <a:ea typeface="新細明體" panose="02020500000000000000" pitchFamily="18" charset="-120"/>
              </a:rPr>
              <a:t> is reachable from every node</a:t>
            </a:r>
          </a:p>
          <a:p>
            <a:pPr lvl="1">
              <a:lnSpc>
                <a:spcPct val="90000"/>
              </a:lnSpc>
            </a:pPr>
            <a:r>
              <a:rPr lang="en-US" altLang="zh-TW" sz="2000">
                <a:ea typeface="新細明體" panose="02020500000000000000" pitchFamily="18" charset="-120"/>
              </a:rPr>
              <a:t>Time complexity: </a:t>
            </a:r>
            <a:r>
              <a:rPr lang="en-US" altLang="zh-TW" sz="2000" i="1">
                <a:ea typeface="新細明體" panose="02020500000000000000" pitchFamily="18" charset="-120"/>
              </a:rPr>
              <a:t>O</a:t>
            </a:r>
            <a:r>
              <a:rPr lang="en-US" altLang="zh-TW" sz="2000">
                <a:ea typeface="新細明體" panose="02020500000000000000" pitchFamily="18" charset="-120"/>
              </a:rPr>
              <a:t>(</a:t>
            </a:r>
            <a:r>
              <a:rPr lang="en-US" altLang="zh-TW" sz="2000" i="1">
                <a:ea typeface="新細明體" panose="02020500000000000000" pitchFamily="18" charset="-120"/>
              </a:rPr>
              <a:t>m</a:t>
            </a:r>
            <a:r>
              <a:rPr lang="en-US" altLang="zh-TW" sz="2000">
                <a:ea typeface="新細明體" panose="02020500000000000000" pitchFamily="18" charset="-120"/>
              </a:rPr>
              <a:t>)</a:t>
            </a:r>
          </a:p>
          <a:p>
            <a:pPr lvl="1">
              <a:lnSpc>
                <a:spcPct val="90000"/>
              </a:lnSpc>
            </a:pPr>
            <a:r>
              <a:rPr lang="en-US" altLang="zh-TW" sz="2000">
                <a:ea typeface="新細明體" panose="02020500000000000000" pitchFamily="18" charset="-120"/>
              </a:rPr>
              <a:t>Why is this algorithm correct?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7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4CB17-AE28-05B2-5B93-3B275E0ACEC2}"/>
              </a:ext>
            </a:extLst>
          </p:cNvPr>
          <p:cNvSpPr>
            <a:spLocks noGrp="1"/>
          </p:cNvSpPr>
          <p:nvPr>
            <p:ph type="title"/>
          </p:nvPr>
        </p:nvSpPr>
        <p:spPr/>
        <p:txBody>
          <a:bodyPr/>
          <a:lstStyle/>
          <a:p>
            <a:r>
              <a:rPr lang="en-HK" dirty="0"/>
              <a:t>Road Map</a:t>
            </a:r>
          </a:p>
        </p:txBody>
      </p:sp>
      <p:sp>
        <p:nvSpPr>
          <p:cNvPr id="3" name="内容占位符 2">
            <a:extLst>
              <a:ext uri="{FF2B5EF4-FFF2-40B4-BE49-F238E27FC236}">
                <a16:creationId xmlns:a16="http://schemas.microsoft.com/office/drawing/2014/main" id="{03ACB67B-DC08-0BA6-68A9-E5B6C0F36636}"/>
              </a:ext>
            </a:extLst>
          </p:cNvPr>
          <p:cNvSpPr>
            <a:spLocks noGrp="1"/>
          </p:cNvSpPr>
          <p:nvPr>
            <p:ph idx="1"/>
          </p:nvPr>
        </p:nvSpPr>
        <p:spPr/>
        <p:txBody>
          <a:bodyPr/>
          <a:lstStyle/>
          <a:p>
            <a:r>
              <a:rPr lang="en-HK" dirty="0"/>
              <a:t>Time complexity of an algorithm</a:t>
            </a:r>
          </a:p>
          <a:p>
            <a:pPr lvl="1"/>
            <a:r>
              <a:rPr lang="en-HK" dirty="0"/>
              <a:t>Efficiency of an algorithm</a:t>
            </a:r>
          </a:p>
          <a:p>
            <a:pPr lvl="1"/>
            <a:endParaRPr lang="en-HK" dirty="0"/>
          </a:p>
          <a:p>
            <a:r>
              <a:rPr lang="en-HK" dirty="0"/>
              <a:t>Time complexity of a problem</a:t>
            </a:r>
          </a:p>
          <a:p>
            <a:pPr lvl="1"/>
            <a:r>
              <a:rPr lang="en-HK" dirty="0"/>
              <a:t>What efficiency of an algorithm can be designed for solving a given problem</a:t>
            </a:r>
          </a:p>
        </p:txBody>
      </p:sp>
    </p:spTree>
    <p:extLst>
      <p:ext uri="{BB962C8B-B14F-4D97-AF65-F5344CB8AC3E}">
        <p14:creationId xmlns:p14="http://schemas.microsoft.com/office/powerpoint/2010/main" val="99284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60AD9F3-67F1-4FED-A290-7031BD8D9741}"/>
              </a:ext>
            </a:extLst>
          </p:cNvPr>
          <p:cNvSpPr>
            <a:spLocks noGrp="1" noChangeArrowheads="1"/>
          </p:cNvSpPr>
          <p:nvPr>
            <p:ph type="title"/>
          </p:nvPr>
        </p:nvSpPr>
        <p:spPr/>
        <p:txBody>
          <a:bodyPr/>
          <a:lstStyle/>
          <a:p>
            <a:r>
              <a:rPr lang="en-US" altLang="zh-TW" sz="4000">
                <a:ea typeface="新細明體" panose="02020500000000000000" pitchFamily="18" charset="-120"/>
              </a:rPr>
              <a:t>Recognition Version of Optimization</a:t>
            </a:r>
          </a:p>
        </p:txBody>
      </p:sp>
      <p:sp>
        <p:nvSpPr>
          <p:cNvPr id="31747" name="Rectangle 3">
            <a:extLst>
              <a:ext uri="{FF2B5EF4-FFF2-40B4-BE49-F238E27FC236}">
                <a16:creationId xmlns:a16="http://schemas.microsoft.com/office/drawing/2014/main" id="{B7CD14E6-2361-4ACF-9598-DF374D31BABD}"/>
              </a:ext>
            </a:extLst>
          </p:cNvPr>
          <p:cNvSpPr>
            <a:spLocks noGrp="1" noChangeArrowheads="1"/>
          </p:cNvSpPr>
          <p:nvPr>
            <p:ph type="body" idx="1"/>
          </p:nvPr>
        </p:nvSpPr>
        <p:spPr>
          <a:xfrm>
            <a:off x="457200" y="1371600"/>
            <a:ext cx="8229600" cy="5029200"/>
          </a:xfrm>
        </p:spPr>
        <p:txBody>
          <a:bodyPr/>
          <a:lstStyle/>
          <a:p>
            <a:pPr>
              <a:lnSpc>
                <a:spcPct val="90000"/>
              </a:lnSpc>
            </a:pPr>
            <a:r>
              <a:rPr lang="en-US" altLang="zh-TW" sz="2800">
                <a:ea typeface="新細明體" panose="02020500000000000000" pitchFamily="18" charset="-120"/>
              </a:rPr>
              <a:t>Given an optimization problem </a:t>
            </a:r>
            <a:r>
              <a:rPr lang="en-US" altLang="zh-TW" sz="2800" b="1">
                <a:ea typeface="新細明體" panose="02020500000000000000" pitchFamily="18" charset="-120"/>
              </a:rPr>
              <a:t>P1</a:t>
            </a:r>
            <a:r>
              <a:rPr lang="en-US" altLang="zh-TW" sz="2800">
                <a:ea typeface="新細明體" panose="02020500000000000000" pitchFamily="18" charset="-120"/>
              </a:rPr>
              <a:t> of minimizing </a:t>
            </a:r>
            <a:r>
              <a:rPr lang="en-US" altLang="zh-TW" sz="2800" i="1">
                <a:ea typeface="新細明體" panose="02020500000000000000" pitchFamily="18" charset="-120"/>
              </a:rPr>
              <a:t>f</a:t>
            </a:r>
            <a:r>
              <a:rPr lang="en-US" altLang="zh-TW" sz="2800">
                <a:ea typeface="新細明體" panose="02020500000000000000" pitchFamily="18" charset="-120"/>
              </a:rPr>
              <a:t>(</a:t>
            </a:r>
            <a:r>
              <a:rPr lang="en-US" altLang="zh-TW" sz="2800" i="1">
                <a:ea typeface="新細明體" panose="02020500000000000000" pitchFamily="18" charset="-120"/>
              </a:rPr>
              <a:t>x</a:t>
            </a:r>
            <a:r>
              <a:rPr lang="en-US" altLang="zh-TW" sz="2800">
                <a:ea typeface="新細明體" panose="02020500000000000000" pitchFamily="18" charset="-120"/>
              </a:rPr>
              <a:t>), we can define its recognition problem </a:t>
            </a:r>
            <a:r>
              <a:rPr lang="en-US" altLang="zh-TW" sz="2800" b="1">
                <a:ea typeface="新細明體" panose="02020500000000000000" pitchFamily="18" charset="-120"/>
              </a:rPr>
              <a:t>P2</a:t>
            </a:r>
            <a:r>
              <a:rPr lang="en-US" altLang="zh-TW" sz="2800">
                <a:ea typeface="新細明體" panose="02020500000000000000" pitchFamily="18" charset="-120"/>
              </a:rPr>
              <a:t> </a:t>
            </a:r>
          </a:p>
          <a:p>
            <a:pPr lvl="1">
              <a:lnSpc>
                <a:spcPct val="90000"/>
              </a:lnSpc>
            </a:pPr>
            <a:r>
              <a:rPr lang="en-US" altLang="zh-TW" sz="2400">
                <a:ea typeface="新細明體" panose="02020500000000000000" pitchFamily="18" charset="-120"/>
              </a:rPr>
              <a:t>with the same input as P1 and another parameter </a:t>
            </a:r>
            <a:r>
              <a:rPr lang="en-US" altLang="zh-TW" sz="2400" i="1">
                <a:ea typeface="新細明體" panose="02020500000000000000" pitchFamily="18" charset="-120"/>
              </a:rPr>
              <a:t>k</a:t>
            </a:r>
          </a:p>
          <a:p>
            <a:pPr lvl="1">
              <a:lnSpc>
                <a:spcPct val="90000"/>
              </a:lnSpc>
            </a:pPr>
            <a:r>
              <a:rPr lang="en-US" altLang="zh-TW" sz="2400">
                <a:ea typeface="新細明體" panose="02020500000000000000" pitchFamily="18" charset="-120"/>
              </a:rPr>
              <a:t>where we ask whether there exists a solution </a:t>
            </a:r>
            <a:r>
              <a:rPr lang="en-US" altLang="zh-TW" sz="2400" i="1">
                <a:ea typeface="新細明體" panose="02020500000000000000" pitchFamily="18" charset="-120"/>
              </a:rPr>
              <a:t>x</a:t>
            </a:r>
            <a:r>
              <a:rPr lang="en-US" altLang="zh-TW" sz="2400" baseline="-25000">
                <a:ea typeface="新細明體" panose="02020500000000000000" pitchFamily="18" charset="-120"/>
              </a:rPr>
              <a:t>0</a:t>
            </a:r>
            <a:r>
              <a:rPr lang="en-US" altLang="zh-TW" sz="2400">
                <a:ea typeface="新細明體" panose="02020500000000000000" pitchFamily="18" charset="-120"/>
              </a:rPr>
              <a:t> to P2 such that </a:t>
            </a:r>
            <a:r>
              <a:rPr lang="en-US" altLang="zh-TW" sz="2400" i="1">
                <a:ea typeface="新細明體" panose="02020500000000000000" pitchFamily="18" charset="-120"/>
              </a:rPr>
              <a:t>f</a:t>
            </a:r>
            <a:r>
              <a:rPr lang="en-US" altLang="zh-TW" sz="2400">
                <a:ea typeface="新細明體" panose="02020500000000000000" pitchFamily="18" charset="-120"/>
              </a:rPr>
              <a:t>(</a:t>
            </a:r>
            <a:r>
              <a:rPr lang="en-US" altLang="zh-TW" sz="2400" i="1">
                <a:ea typeface="新細明體" panose="02020500000000000000" pitchFamily="18" charset="-120"/>
              </a:rPr>
              <a:t>x</a:t>
            </a:r>
            <a:r>
              <a:rPr lang="en-US" altLang="zh-TW" sz="2400" baseline="-25000">
                <a:ea typeface="新細明體" panose="02020500000000000000" pitchFamily="18" charset="-120"/>
              </a:rPr>
              <a:t>0</a:t>
            </a:r>
            <a:r>
              <a:rPr lang="en-US" altLang="zh-TW" sz="2400">
                <a:ea typeface="新細明體" panose="02020500000000000000" pitchFamily="18" charset="-120"/>
              </a:rPr>
              <a:t>)</a:t>
            </a:r>
            <a:r>
              <a:rPr lang="en-US" altLang="zh-TW" sz="2400">
                <a:ea typeface="新細明體" panose="02020500000000000000" pitchFamily="18" charset="-120"/>
                <a:cs typeface="Times New Roman" panose="02020603050405020304" pitchFamily="18" charset="0"/>
              </a:rPr>
              <a:t>≤</a:t>
            </a:r>
            <a:r>
              <a:rPr lang="en-US" altLang="zh-TW" sz="2400" i="1">
                <a:ea typeface="新細明體" panose="02020500000000000000" pitchFamily="18" charset="-120"/>
                <a:cs typeface="Times New Roman" panose="02020603050405020304" pitchFamily="18" charset="0"/>
              </a:rPr>
              <a:t>k</a:t>
            </a:r>
            <a:r>
              <a:rPr lang="en-US" altLang="zh-TW" sz="2400">
                <a:ea typeface="新細明體" panose="02020500000000000000" pitchFamily="18" charset="-120"/>
                <a:cs typeface="Times New Roman" panose="02020603050405020304" pitchFamily="18" charset="0"/>
              </a:rPr>
              <a:t>.</a:t>
            </a:r>
          </a:p>
          <a:p>
            <a:pPr lvl="1">
              <a:lnSpc>
                <a:spcPct val="90000"/>
              </a:lnSpc>
            </a:pPr>
            <a:r>
              <a:rPr lang="en-US" altLang="zh-TW" sz="2400">
                <a:ea typeface="新細明體" panose="02020500000000000000" pitchFamily="18" charset="-120"/>
                <a:cs typeface="Times New Roman" panose="02020603050405020304" pitchFamily="18" charset="0"/>
              </a:rPr>
              <a:t>P2 has only two answers, Yes or No.</a:t>
            </a:r>
          </a:p>
          <a:p>
            <a:pPr>
              <a:lnSpc>
                <a:spcPct val="90000"/>
              </a:lnSpc>
            </a:pPr>
            <a:r>
              <a:rPr lang="en-US" altLang="zh-TW" sz="2800">
                <a:ea typeface="新細明體" panose="02020500000000000000" pitchFamily="18" charset="-120"/>
                <a:cs typeface="Times New Roman" panose="02020603050405020304" pitchFamily="18" charset="0"/>
              </a:rPr>
              <a:t>If P1 can be solved, then P2 is immediately solved</a:t>
            </a:r>
          </a:p>
          <a:p>
            <a:pPr>
              <a:lnSpc>
                <a:spcPct val="90000"/>
              </a:lnSpc>
            </a:pPr>
            <a:r>
              <a:rPr lang="en-US" altLang="zh-TW" sz="2800">
                <a:ea typeface="新細明體" panose="02020500000000000000" pitchFamily="18" charset="-120"/>
                <a:cs typeface="Times New Roman" panose="02020603050405020304" pitchFamily="18" charset="0"/>
              </a:rPr>
              <a:t>If P2 can be solved, then P1 can also be solved</a:t>
            </a:r>
          </a:p>
          <a:p>
            <a:pPr lvl="1">
              <a:lnSpc>
                <a:spcPct val="90000"/>
              </a:lnSpc>
            </a:pPr>
            <a:r>
              <a:rPr lang="en-US" altLang="zh-TW" sz="2400">
                <a:ea typeface="新細明體" panose="02020500000000000000" pitchFamily="18" charset="-120"/>
                <a:cs typeface="Times New Roman" panose="02020603050405020304" pitchFamily="18" charset="0"/>
              </a:rPr>
              <a:t>Suppose the possible range of </a:t>
            </a:r>
            <a:r>
              <a:rPr lang="en-US" altLang="zh-TW" sz="2400" i="1">
                <a:ea typeface="新細明體" panose="02020500000000000000" pitchFamily="18" charset="-120"/>
                <a:cs typeface="Times New Roman" panose="02020603050405020304" pitchFamily="18" charset="0"/>
              </a:rPr>
              <a:t>f</a:t>
            </a:r>
            <a:r>
              <a:rPr lang="en-US" altLang="zh-TW" sz="2400">
                <a:ea typeface="新細明體" panose="02020500000000000000" pitchFamily="18" charset="-120"/>
                <a:cs typeface="Times New Roman" panose="02020603050405020304" pitchFamily="18" charset="0"/>
              </a:rPr>
              <a:t>(</a:t>
            </a:r>
            <a:r>
              <a:rPr lang="en-US" altLang="zh-TW" sz="2400" i="1">
                <a:ea typeface="新細明體" panose="02020500000000000000" pitchFamily="18" charset="-120"/>
                <a:cs typeface="Times New Roman" panose="02020603050405020304" pitchFamily="18" charset="0"/>
              </a:rPr>
              <a:t>x</a:t>
            </a:r>
            <a:r>
              <a:rPr lang="en-US" altLang="zh-TW" sz="2400">
                <a:ea typeface="新細明體" panose="02020500000000000000" pitchFamily="18" charset="-120"/>
                <a:cs typeface="Times New Roman" panose="02020603050405020304" pitchFamily="18" charset="0"/>
              </a:rPr>
              <a:t>) is in [</a:t>
            </a:r>
            <a:r>
              <a:rPr lang="en-US" altLang="zh-TW" sz="2400" i="1">
                <a:ea typeface="新細明體" panose="02020500000000000000" pitchFamily="18" charset="-120"/>
                <a:cs typeface="Times New Roman" panose="02020603050405020304" pitchFamily="18" charset="0"/>
              </a:rPr>
              <a:t>a</a:t>
            </a:r>
            <a:r>
              <a:rPr lang="en-US" altLang="zh-TW" sz="2400">
                <a:ea typeface="新細明體" panose="02020500000000000000" pitchFamily="18" charset="-120"/>
                <a:cs typeface="Times New Roman" panose="02020603050405020304" pitchFamily="18" charset="0"/>
              </a:rPr>
              <a:t>,</a:t>
            </a:r>
            <a:r>
              <a:rPr lang="en-US" altLang="zh-TW" sz="2400" i="1">
                <a:ea typeface="新細明體" panose="02020500000000000000" pitchFamily="18" charset="-120"/>
                <a:cs typeface="Times New Roman" panose="02020603050405020304" pitchFamily="18" charset="0"/>
              </a:rPr>
              <a:t>b</a:t>
            </a:r>
            <a:r>
              <a:rPr lang="en-US" altLang="zh-TW" sz="2400">
                <a:ea typeface="新細明體" panose="02020500000000000000" pitchFamily="18" charset="-120"/>
                <a:cs typeface="Times New Roman" panose="02020603050405020304" pitchFamily="18" charset="0"/>
              </a:rPr>
              <a:t>]</a:t>
            </a:r>
          </a:p>
          <a:p>
            <a:pPr lvl="1">
              <a:lnSpc>
                <a:spcPct val="90000"/>
              </a:lnSpc>
            </a:pPr>
            <a:r>
              <a:rPr lang="en-US" altLang="zh-TW" sz="2400">
                <a:ea typeface="新細明體" panose="02020500000000000000" pitchFamily="18" charset="-120"/>
                <a:cs typeface="Times New Roman" panose="02020603050405020304" pitchFamily="18" charset="0"/>
              </a:rPr>
              <a:t>We can call the algorithm for P2 multiple times by changing the </a:t>
            </a:r>
            <a:r>
              <a:rPr lang="en-US" altLang="zh-TW" sz="2400" i="1">
                <a:ea typeface="新細明體" panose="02020500000000000000" pitchFamily="18" charset="-120"/>
                <a:cs typeface="Times New Roman" panose="02020603050405020304" pitchFamily="18" charset="0"/>
              </a:rPr>
              <a:t>k</a:t>
            </a:r>
            <a:r>
              <a:rPr lang="en-US" altLang="zh-TW" sz="2400">
                <a:ea typeface="新細明體" panose="02020500000000000000" pitchFamily="18" charset="-120"/>
                <a:cs typeface="Times New Roman" panose="02020603050405020304" pitchFamily="18" charset="0"/>
              </a:rPr>
              <a:t> values over a binary search on [</a:t>
            </a:r>
            <a:r>
              <a:rPr lang="en-US" altLang="zh-TW" sz="2400" i="1">
                <a:ea typeface="新細明體" panose="02020500000000000000" pitchFamily="18" charset="-120"/>
                <a:cs typeface="Times New Roman" panose="02020603050405020304" pitchFamily="18" charset="0"/>
              </a:rPr>
              <a:t>a</a:t>
            </a:r>
            <a:r>
              <a:rPr lang="en-US" altLang="zh-TW" sz="2400">
                <a:ea typeface="新細明體" panose="02020500000000000000" pitchFamily="18" charset="-120"/>
                <a:cs typeface="Times New Roman" panose="02020603050405020304" pitchFamily="18" charset="0"/>
              </a:rPr>
              <a:t>,</a:t>
            </a:r>
            <a:r>
              <a:rPr lang="en-US" altLang="zh-TW" sz="2400" i="1">
                <a:ea typeface="新細明體" panose="02020500000000000000" pitchFamily="18" charset="-120"/>
                <a:cs typeface="Times New Roman" panose="02020603050405020304" pitchFamily="18" charset="0"/>
              </a:rPr>
              <a:t>b</a:t>
            </a:r>
            <a:r>
              <a:rPr lang="en-US" altLang="zh-TW" sz="2400">
                <a:ea typeface="新細明體" panose="02020500000000000000" pitchFamily="18" charset="-120"/>
                <a:cs typeface="Times New Roman" panose="02020603050405020304" pitchFamily="18" charset="0"/>
              </a:rPr>
              <a:t>]</a:t>
            </a:r>
          </a:p>
          <a:p>
            <a:pPr lvl="1">
              <a:lnSpc>
                <a:spcPct val="90000"/>
              </a:lnSpc>
            </a:pPr>
            <a:r>
              <a:rPr lang="en-US" altLang="zh-TW" sz="2400">
                <a:ea typeface="新細明體" panose="02020500000000000000" pitchFamily="18" charset="-120"/>
                <a:cs typeface="Times New Roman" panose="02020603050405020304" pitchFamily="18" charset="0"/>
              </a:rPr>
              <a:t>It needs at most </a:t>
            </a:r>
            <a:r>
              <a:rPr lang="en-US" altLang="zh-TW" sz="2400" i="1">
                <a:ea typeface="新細明體" panose="02020500000000000000" pitchFamily="18" charset="-120"/>
                <a:cs typeface="Times New Roman" panose="02020603050405020304" pitchFamily="18" charset="0"/>
              </a:rPr>
              <a:t>O</a:t>
            </a:r>
            <a:r>
              <a:rPr lang="en-US" altLang="zh-TW" sz="2400">
                <a:ea typeface="新細明體" panose="02020500000000000000" pitchFamily="18" charset="-120"/>
                <a:cs typeface="Times New Roman" panose="02020603050405020304" pitchFamily="18" charset="0"/>
              </a:rPr>
              <a:t>(log </a:t>
            </a:r>
            <a:r>
              <a:rPr lang="en-US" altLang="zh-TW" sz="2400" i="1">
                <a:ea typeface="新細明體" panose="02020500000000000000" pitchFamily="18" charset="-120"/>
                <a:cs typeface="Times New Roman" panose="02020603050405020304" pitchFamily="18" charset="0"/>
              </a:rPr>
              <a:t>b</a:t>
            </a:r>
            <a:r>
              <a:rPr lang="en-US" altLang="zh-TW" sz="2400">
                <a:ea typeface="新細明體" panose="02020500000000000000" pitchFamily="18" charset="-120"/>
                <a:cs typeface="Times New Roman" panose="02020603050405020304" pitchFamily="18" charset="0"/>
              </a:rPr>
              <a:t>) times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B8F5EE1-AA30-4DC4-82AB-3BB05943D352}"/>
              </a:ext>
            </a:extLst>
          </p:cNvPr>
          <p:cNvSpPr>
            <a:spLocks noGrp="1" noChangeArrowheads="1"/>
          </p:cNvSpPr>
          <p:nvPr>
            <p:ph type="title"/>
          </p:nvPr>
        </p:nvSpPr>
        <p:spPr/>
        <p:txBody>
          <a:bodyPr/>
          <a:lstStyle/>
          <a:p>
            <a:r>
              <a:rPr lang="en-US" altLang="zh-TW">
                <a:ea typeface="新細明體" panose="02020500000000000000" pitchFamily="18" charset="-120"/>
              </a:rPr>
              <a:t>Problem Reduction</a:t>
            </a:r>
          </a:p>
        </p:txBody>
      </p:sp>
      <p:sp>
        <p:nvSpPr>
          <p:cNvPr id="32771" name="Rectangle 3">
            <a:extLst>
              <a:ext uri="{FF2B5EF4-FFF2-40B4-BE49-F238E27FC236}">
                <a16:creationId xmlns:a16="http://schemas.microsoft.com/office/drawing/2014/main" id="{5D629F66-3846-4146-A52C-4A8369EF1114}"/>
              </a:ext>
            </a:extLst>
          </p:cNvPr>
          <p:cNvSpPr>
            <a:spLocks noGrp="1" noChangeArrowheads="1"/>
          </p:cNvSpPr>
          <p:nvPr>
            <p:ph type="body" idx="1"/>
          </p:nvPr>
        </p:nvSpPr>
        <p:spPr>
          <a:xfrm>
            <a:off x="457200" y="1447800"/>
            <a:ext cx="8229600" cy="4678363"/>
          </a:xfrm>
        </p:spPr>
        <p:txBody>
          <a:bodyPr/>
          <a:lstStyle/>
          <a:p>
            <a:pPr>
              <a:lnSpc>
                <a:spcPct val="80000"/>
              </a:lnSpc>
            </a:pPr>
            <a:r>
              <a:rPr lang="en-US" altLang="zh-TW" sz="2800">
                <a:ea typeface="新細明體" panose="02020500000000000000" pitchFamily="18" charset="-120"/>
              </a:rPr>
              <a:t>Problem P1 polynomially reduces to problem P2 </a:t>
            </a:r>
          </a:p>
          <a:p>
            <a:pPr lvl="1">
              <a:lnSpc>
                <a:spcPct val="80000"/>
              </a:lnSpc>
            </a:pPr>
            <a:r>
              <a:rPr lang="en-US" altLang="zh-TW" sz="2400">
                <a:ea typeface="新細明體" panose="02020500000000000000" pitchFamily="18" charset="-120"/>
              </a:rPr>
              <a:t>if there exists a polynomial-time algorithm that solves P1 by using the algorithm for solving P2 at unit cost</a:t>
            </a:r>
          </a:p>
          <a:p>
            <a:pPr lvl="1">
              <a:lnSpc>
                <a:spcPct val="80000"/>
              </a:lnSpc>
            </a:pPr>
            <a:r>
              <a:rPr lang="en-US" altLang="zh-TW" sz="2400">
                <a:ea typeface="新細明體" panose="02020500000000000000" pitchFamily="18" charset="-120"/>
              </a:rPr>
              <a:t>i.e., by calling the algorithm for P2 polynomial times</a:t>
            </a:r>
          </a:p>
          <a:p>
            <a:pPr>
              <a:lnSpc>
                <a:spcPct val="80000"/>
              </a:lnSpc>
            </a:pPr>
            <a:r>
              <a:rPr lang="en-US" altLang="zh-TW" sz="2800">
                <a:ea typeface="新細明體" panose="02020500000000000000" pitchFamily="18" charset="-120"/>
              </a:rPr>
              <a:t>Examples</a:t>
            </a:r>
          </a:p>
          <a:p>
            <a:pPr lvl="1">
              <a:lnSpc>
                <a:spcPct val="80000"/>
              </a:lnSpc>
            </a:pPr>
            <a:r>
              <a:rPr lang="en-US" altLang="zh-TW" sz="2400">
                <a:ea typeface="新細明體" panose="02020500000000000000" pitchFamily="18" charset="-120"/>
              </a:rPr>
              <a:t>An optimization problem polynomially reduces to its (properly defined) recognition version problem</a:t>
            </a:r>
          </a:p>
          <a:p>
            <a:pPr lvl="1">
              <a:lnSpc>
                <a:spcPct val="80000"/>
              </a:lnSpc>
            </a:pPr>
            <a:r>
              <a:rPr lang="en-US" altLang="zh-TW" sz="2400">
                <a:ea typeface="新細明體" panose="02020500000000000000" pitchFamily="18" charset="-120"/>
              </a:rPr>
              <a:t>Detecting network connectivity polynomially reduces to breadth-first search of a network</a:t>
            </a:r>
          </a:p>
          <a:p>
            <a:pPr>
              <a:lnSpc>
                <a:spcPct val="80000"/>
              </a:lnSpc>
            </a:pPr>
            <a:r>
              <a:rPr lang="en-US" altLang="zh-TW" sz="2800">
                <a:ea typeface="新細明體" panose="02020500000000000000" pitchFamily="18" charset="-120"/>
              </a:rPr>
              <a:t>If P2 can be solved in polynomial time and P1 polynomially reduces to P2, then P1 can also be solved in polynomial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9E9642B-496B-40BE-A539-6695E45D5981}"/>
              </a:ext>
            </a:extLst>
          </p:cNvPr>
          <p:cNvSpPr>
            <a:spLocks noGrp="1" noChangeArrowheads="1"/>
          </p:cNvSpPr>
          <p:nvPr>
            <p:ph type="title"/>
          </p:nvPr>
        </p:nvSpPr>
        <p:spPr/>
        <p:txBody>
          <a:bodyPr/>
          <a:lstStyle/>
          <a:p>
            <a:r>
              <a:rPr lang="en-US" altLang="en-US" sz="3600" dirty="0">
                <a:latin typeface="Times New Roman" panose="02020603050405020304" pitchFamily="18" charset="0"/>
              </a:rPr>
              <a:t>Dynamic Program: Complexity Analysis</a:t>
            </a:r>
          </a:p>
        </p:txBody>
      </p:sp>
      <p:sp>
        <p:nvSpPr>
          <p:cNvPr id="33872" name="Rectangle 80">
            <a:extLst>
              <a:ext uri="{FF2B5EF4-FFF2-40B4-BE49-F238E27FC236}">
                <a16:creationId xmlns:a16="http://schemas.microsoft.com/office/drawing/2014/main" id="{83D8BC36-C75F-450E-BCBE-9C21A6AD627E}"/>
              </a:ext>
            </a:extLst>
          </p:cNvPr>
          <p:cNvSpPr>
            <a:spLocks noChangeArrowheads="1"/>
          </p:cNvSpPr>
          <p:nvPr/>
        </p:nvSpPr>
        <p:spPr bwMode="auto">
          <a:xfrm>
            <a:off x="2341563" y="5775338"/>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t> </a:t>
            </a:r>
          </a:p>
        </p:txBody>
      </p:sp>
      <p:pic>
        <p:nvPicPr>
          <p:cNvPr id="6" name="图片 5" descr="图示&#10;&#10;描述已自动生成">
            <a:extLst>
              <a:ext uri="{FF2B5EF4-FFF2-40B4-BE49-F238E27FC236}">
                <a16:creationId xmlns:a16="http://schemas.microsoft.com/office/drawing/2014/main" id="{28D9B3FA-C22C-ED5F-6313-23369B2DB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1600200"/>
            <a:ext cx="6019800" cy="1518508"/>
          </a:xfrm>
          <a:prstGeom prst="rect">
            <a:avLst/>
          </a:prstGeom>
        </p:spPr>
      </p:pic>
      <p:pic>
        <p:nvPicPr>
          <p:cNvPr id="18" name="图片 17" descr="图片包含 文本&#10;&#10;描述已自动生成">
            <a:extLst>
              <a:ext uri="{FF2B5EF4-FFF2-40B4-BE49-F238E27FC236}">
                <a16:creationId xmlns:a16="http://schemas.microsoft.com/office/drawing/2014/main" id="{A1131E2B-AD3D-B81A-1708-15E610C43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648199"/>
            <a:ext cx="5168186" cy="580103"/>
          </a:xfrm>
          <a:prstGeom prst="rect">
            <a:avLst/>
          </a:prstGeom>
        </p:spPr>
      </p:pic>
      <p:sp>
        <p:nvSpPr>
          <p:cNvPr id="2" name="文本框 1">
            <a:extLst>
              <a:ext uri="{FF2B5EF4-FFF2-40B4-BE49-F238E27FC236}">
                <a16:creationId xmlns:a16="http://schemas.microsoft.com/office/drawing/2014/main" id="{30EFF410-9984-09E4-18A3-F8F33838530E}"/>
              </a:ext>
            </a:extLst>
          </p:cNvPr>
          <p:cNvSpPr txBox="1"/>
          <p:nvPr/>
        </p:nvSpPr>
        <p:spPr>
          <a:xfrm>
            <a:off x="914400" y="2895600"/>
            <a:ext cx="7467600" cy="830997"/>
          </a:xfrm>
          <a:prstGeom prst="rect">
            <a:avLst/>
          </a:prstGeom>
          <a:noFill/>
        </p:spPr>
        <p:txBody>
          <a:bodyPr wrap="square" rtlCol="0">
            <a:spAutoFit/>
          </a:bodyPr>
          <a:lstStyle/>
          <a:p>
            <a:r>
              <a:rPr lang="en-US" altLang="zh-CN" sz="2400" dirty="0">
                <a:latin typeface="+mn-lt"/>
              </a:rPr>
              <a:t>Solution by direct enumeration: </a:t>
            </a:r>
          </a:p>
          <a:p>
            <a:r>
              <a:rPr lang="en-US" altLang="zh-CN" sz="2400" dirty="0">
                <a:latin typeface="+mn-lt"/>
              </a:rPr>
              <a:t>How many combinations of (</a:t>
            </a:r>
            <a:r>
              <a:rPr lang="en-US" altLang="zh-CN" sz="2400" i="1" dirty="0">
                <a:latin typeface="+mn-lt"/>
              </a:rPr>
              <a:t>x</a:t>
            </a:r>
            <a:r>
              <a:rPr lang="en-US" altLang="zh-CN" sz="2400" baseline="-25000" dirty="0">
                <a:latin typeface="+mn-lt"/>
              </a:rPr>
              <a:t>1</a:t>
            </a:r>
            <a:r>
              <a:rPr lang="en-US" altLang="zh-CN" sz="2400" dirty="0">
                <a:latin typeface="+mn-lt"/>
              </a:rPr>
              <a:t>, </a:t>
            </a:r>
            <a:r>
              <a:rPr lang="en-US" altLang="zh-CN" sz="2400" i="1" dirty="0">
                <a:latin typeface="+mn-lt"/>
              </a:rPr>
              <a:t>x</a:t>
            </a:r>
            <a:r>
              <a:rPr lang="en-US" altLang="zh-CN" sz="2400" baseline="-25000" dirty="0">
                <a:latin typeface="+mn-lt"/>
              </a:rPr>
              <a:t>2</a:t>
            </a:r>
            <a:r>
              <a:rPr lang="en-US" altLang="zh-CN" sz="2400" dirty="0">
                <a:latin typeface="+mn-lt"/>
              </a:rPr>
              <a:t>,…, </a:t>
            </a:r>
            <a:r>
              <a:rPr lang="en-US" altLang="zh-CN" sz="2400" i="1" dirty="0" err="1">
                <a:latin typeface="+mn-lt"/>
              </a:rPr>
              <a:t>x</a:t>
            </a:r>
            <a:r>
              <a:rPr lang="en-US" altLang="zh-CN" sz="2400" i="1" baseline="-25000" dirty="0" err="1">
                <a:latin typeface="+mn-lt"/>
              </a:rPr>
              <a:t>n</a:t>
            </a:r>
            <a:r>
              <a:rPr lang="en-US" altLang="zh-CN" sz="2400" dirty="0">
                <a:latin typeface="+mn-lt"/>
              </a:rPr>
              <a:t>) to be evaluated?</a:t>
            </a:r>
            <a:r>
              <a:rPr lang="en-US" altLang="zh-CN" dirty="0"/>
              <a:t> </a:t>
            </a:r>
            <a:endParaRPr lang="en-HK" dirty="0"/>
          </a:p>
        </p:txBody>
      </p:sp>
      <p:sp>
        <p:nvSpPr>
          <p:cNvPr id="3" name="文本框 2">
            <a:extLst>
              <a:ext uri="{FF2B5EF4-FFF2-40B4-BE49-F238E27FC236}">
                <a16:creationId xmlns:a16="http://schemas.microsoft.com/office/drawing/2014/main" id="{FAA28B0E-FD11-F728-0167-3C9B65D4045C}"/>
              </a:ext>
            </a:extLst>
          </p:cNvPr>
          <p:cNvSpPr txBox="1"/>
          <p:nvPr/>
        </p:nvSpPr>
        <p:spPr>
          <a:xfrm>
            <a:off x="914400" y="5417403"/>
            <a:ext cx="7543800" cy="830997"/>
          </a:xfrm>
          <a:prstGeom prst="rect">
            <a:avLst/>
          </a:prstGeom>
          <a:noFill/>
        </p:spPr>
        <p:txBody>
          <a:bodyPr wrap="square" rtlCol="0">
            <a:spAutoFit/>
          </a:bodyPr>
          <a:lstStyle/>
          <a:p>
            <a:r>
              <a:rPr lang="en-US" altLang="zh-CN" sz="2400" dirty="0">
                <a:latin typeface="+mn-lt"/>
              </a:rPr>
              <a:t>Solution by dynamic programming (implicit enumeration): How many states </a:t>
            </a:r>
            <a:r>
              <a:rPr lang="en-US" altLang="zh-CN" sz="2400" i="1" dirty="0" err="1">
                <a:latin typeface="+mn-lt"/>
              </a:rPr>
              <a:t>F</a:t>
            </a:r>
            <a:r>
              <a:rPr lang="en-US" altLang="zh-CN" sz="2400" i="1" baseline="-25000" dirty="0" err="1">
                <a:latin typeface="+mn-lt"/>
              </a:rPr>
              <a:t>k</a:t>
            </a:r>
            <a:r>
              <a:rPr lang="en-US" altLang="zh-CN" sz="2400" dirty="0">
                <a:latin typeface="+mn-lt"/>
              </a:rPr>
              <a:t>(</a:t>
            </a:r>
            <a:r>
              <a:rPr lang="en-US" altLang="zh-CN" sz="2400" b="1" dirty="0">
                <a:latin typeface="+mn-lt"/>
              </a:rPr>
              <a:t>∙</a:t>
            </a:r>
            <a:r>
              <a:rPr lang="en-US" altLang="zh-CN" sz="2400" dirty="0">
                <a:latin typeface="+mn-lt"/>
              </a:rPr>
              <a:t>) to be evaluated?</a:t>
            </a:r>
            <a:r>
              <a:rPr lang="en-US" altLang="zh-CN" dirty="0"/>
              <a:t> </a:t>
            </a:r>
            <a:endParaRPr lang="en-H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C6D3520-75AE-43F3-ABB8-C7A403FD8653}"/>
              </a:ext>
            </a:extLst>
          </p:cNvPr>
          <p:cNvSpPr>
            <a:spLocks noGrp="1" noChangeArrowheads="1"/>
          </p:cNvSpPr>
          <p:nvPr>
            <p:ph type="title"/>
          </p:nvPr>
        </p:nvSpPr>
        <p:spPr/>
        <p:txBody>
          <a:bodyPr/>
          <a:lstStyle/>
          <a:p>
            <a:r>
              <a:rPr lang="en-US" altLang="zh-TW">
                <a:ea typeface="新細明體" panose="02020500000000000000" pitchFamily="18" charset="-120"/>
              </a:rPr>
              <a:t>Problem Transformation</a:t>
            </a:r>
          </a:p>
        </p:txBody>
      </p:sp>
      <p:sp>
        <p:nvSpPr>
          <p:cNvPr id="33795" name="Rectangle 3">
            <a:extLst>
              <a:ext uri="{FF2B5EF4-FFF2-40B4-BE49-F238E27FC236}">
                <a16:creationId xmlns:a16="http://schemas.microsoft.com/office/drawing/2014/main" id="{59D564F8-D429-4B4F-B3D1-461B083F3AE2}"/>
              </a:ext>
            </a:extLst>
          </p:cNvPr>
          <p:cNvSpPr>
            <a:spLocks noGrp="1" noChangeArrowheads="1"/>
          </p:cNvSpPr>
          <p:nvPr>
            <p:ph type="body" idx="1"/>
          </p:nvPr>
        </p:nvSpPr>
        <p:spPr>
          <a:xfrm>
            <a:off x="457200" y="1447800"/>
            <a:ext cx="8229600" cy="4678363"/>
          </a:xfrm>
        </p:spPr>
        <p:txBody>
          <a:bodyPr/>
          <a:lstStyle/>
          <a:p>
            <a:r>
              <a:rPr lang="en-US" altLang="zh-TW" sz="2800">
                <a:ea typeface="新細明體" panose="02020500000000000000" pitchFamily="18" charset="-120"/>
              </a:rPr>
              <a:t>Problem P1 polynomially transforms to problem P2 </a:t>
            </a:r>
          </a:p>
          <a:p>
            <a:pPr lvl="1"/>
            <a:r>
              <a:rPr lang="en-US" altLang="zh-TW" sz="2400">
                <a:ea typeface="新細明體" panose="02020500000000000000" pitchFamily="18" charset="-120"/>
              </a:rPr>
              <a:t>if for every instance I1 of P1, we can construct in polynomial-time an instance of I2 such that I1 has a Yes answer if and only if I2 has a Yes answer</a:t>
            </a:r>
          </a:p>
          <a:p>
            <a:pPr lvl="1"/>
            <a:r>
              <a:rPr lang="en-US" altLang="zh-TW" sz="2400">
                <a:ea typeface="新細明體" panose="02020500000000000000" pitchFamily="18" charset="-120"/>
              </a:rPr>
              <a:t>A special polynomial reduction where P1 can be solved by calling the algorithm for P2 just once</a:t>
            </a:r>
          </a:p>
          <a:p>
            <a:r>
              <a:rPr lang="en-US" altLang="zh-TW" sz="2800">
                <a:ea typeface="新細明體" panose="02020500000000000000" pitchFamily="18" charset="-120"/>
              </a:rPr>
              <a:t>Implication</a:t>
            </a:r>
          </a:p>
          <a:p>
            <a:pPr lvl="1"/>
            <a:r>
              <a:rPr lang="en-US" altLang="zh-TW" sz="2400">
                <a:ea typeface="新細明體" panose="02020500000000000000" pitchFamily="18" charset="-120"/>
              </a:rPr>
              <a:t>Suppose that P1 polynomially transforms to P2</a:t>
            </a:r>
          </a:p>
          <a:p>
            <a:pPr lvl="1"/>
            <a:r>
              <a:rPr lang="en-US" altLang="zh-TW" sz="2400">
                <a:ea typeface="新細明體" panose="02020500000000000000" pitchFamily="18" charset="-120"/>
              </a:rPr>
              <a:t>If P1 is hard to solve, then P2 must also be hard to solve</a:t>
            </a:r>
          </a:p>
          <a:p>
            <a:pPr lvl="1"/>
            <a:r>
              <a:rPr lang="en-US" altLang="zh-TW" sz="2400">
                <a:ea typeface="新細明體" panose="02020500000000000000" pitchFamily="18" charset="-120"/>
              </a:rPr>
              <a:t>If P1 is easy to solve, then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AA2F176-F98E-4328-AE99-B3D8AA550A36}"/>
              </a:ext>
            </a:extLst>
          </p:cNvPr>
          <p:cNvSpPr>
            <a:spLocks noGrp="1" noChangeArrowheads="1"/>
          </p:cNvSpPr>
          <p:nvPr>
            <p:ph type="title"/>
          </p:nvPr>
        </p:nvSpPr>
        <p:spPr/>
        <p:txBody>
          <a:bodyPr/>
          <a:lstStyle/>
          <a:p>
            <a:r>
              <a:rPr lang="en-US" altLang="zh-TW">
                <a:ea typeface="新細明體" panose="02020500000000000000" pitchFamily="18" charset="-120"/>
              </a:rPr>
              <a:t>Problem Classification</a:t>
            </a:r>
          </a:p>
        </p:txBody>
      </p:sp>
      <p:sp>
        <p:nvSpPr>
          <p:cNvPr id="34819" name="Rectangle 3">
            <a:extLst>
              <a:ext uri="{FF2B5EF4-FFF2-40B4-BE49-F238E27FC236}">
                <a16:creationId xmlns:a16="http://schemas.microsoft.com/office/drawing/2014/main" id="{63268E5A-5AAC-436C-B9B6-8E6E968A3880}"/>
              </a:ext>
            </a:extLst>
          </p:cNvPr>
          <p:cNvSpPr>
            <a:spLocks noGrp="1" noChangeArrowheads="1"/>
          </p:cNvSpPr>
          <p:nvPr>
            <p:ph type="body" idx="1"/>
          </p:nvPr>
        </p:nvSpPr>
        <p:spPr>
          <a:xfrm>
            <a:off x="457200" y="1219200"/>
            <a:ext cx="8229600" cy="5257800"/>
          </a:xfrm>
        </p:spPr>
        <p:txBody>
          <a:bodyPr/>
          <a:lstStyle/>
          <a:p>
            <a:pPr>
              <a:lnSpc>
                <a:spcPct val="80000"/>
              </a:lnSpc>
            </a:pPr>
            <a:r>
              <a:rPr lang="en-US" altLang="zh-TW" sz="2400">
                <a:ea typeface="新細明體" panose="02020500000000000000" pitchFamily="18" charset="-120"/>
              </a:rPr>
              <a:t>P problem</a:t>
            </a:r>
          </a:p>
          <a:p>
            <a:pPr lvl="1">
              <a:lnSpc>
                <a:spcPct val="80000"/>
              </a:lnSpc>
            </a:pPr>
            <a:r>
              <a:rPr lang="en-US" altLang="zh-TW" sz="2000">
                <a:ea typeface="新細明體" panose="02020500000000000000" pitchFamily="18" charset="-120"/>
              </a:rPr>
              <a:t>A recognition problem belongs to class P if some polynomial-time algorithm solves the problem</a:t>
            </a:r>
          </a:p>
          <a:p>
            <a:pPr>
              <a:lnSpc>
                <a:spcPct val="80000"/>
              </a:lnSpc>
            </a:pPr>
            <a:r>
              <a:rPr lang="en-US" altLang="zh-TW" sz="2400">
                <a:ea typeface="新細明體" panose="02020500000000000000" pitchFamily="18" charset="-120"/>
              </a:rPr>
              <a:t>NP problem </a:t>
            </a:r>
          </a:p>
          <a:p>
            <a:pPr lvl="1">
              <a:lnSpc>
                <a:spcPct val="80000"/>
              </a:lnSpc>
            </a:pPr>
            <a:r>
              <a:rPr lang="en-US" altLang="zh-TW" sz="2000">
                <a:ea typeface="新細明體" panose="02020500000000000000" pitchFamily="18" charset="-120"/>
              </a:rPr>
              <a:t>A recognition problem belongs to class NP if a Yes answer to a problem instance can be verified in polynomial time</a:t>
            </a:r>
          </a:p>
          <a:p>
            <a:pPr lvl="1">
              <a:lnSpc>
                <a:spcPct val="80000"/>
              </a:lnSpc>
            </a:pPr>
            <a:r>
              <a:rPr lang="en-US" altLang="zh-TW" sz="2000">
                <a:ea typeface="新細明體" panose="02020500000000000000" pitchFamily="18" charset="-120"/>
              </a:rPr>
              <a:t>NP stands for </a:t>
            </a:r>
            <a:r>
              <a:rPr lang="en-US" altLang="zh-TW" sz="2000" b="1">
                <a:ea typeface="新細明體" panose="02020500000000000000" pitchFamily="18" charset="-120"/>
              </a:rPr>
              <a:t>N</a:t>
            </a:r>
            <a:r>
              <a:rPr lang="en-US" altLang="zh-TW" sz="2000">
                <a:ea typeface="新細明體" panose="02020500000000000000" pitchFamily="18" charset="-120"/>
              </a:rPr>
              <a:t>on-deterministic Turing machine </a:t>
            </a:r>
            <a:r>
              <a:rPr lang="en-US" altLang="zh-TW" sz="2000" b="1">
                <a:ea typeface="新細明體" panose="02020500000000000000" pitchFamily="18" charset="-120"/>
              </a:rPr>
              <a:t>P</a:t>
            </a:r>
            <a:r>
              <a:rPr lang="en-US" altLang="zh-TW" sz="2000">
                <a:ea typeface="新細明體" panose="02020500000000000000" pitchFamily="18" charset="-120"/>
              </a:rPr>
              <a:t>olynomial time</a:t>
            </a:r>
          </a:p>
          <a:p>
            <a:pPr lvl="1">
              <a:lnSpc>
                <a:spcPct val="80000"/>
              </a:lnSpc>
            </a:pPr>
            <a:r>
              <a:rPr lang="en-US" altLang="zh-TW" sz="2000">
                <a:ea typeface="新細明體" panose="02020500000000000000" pitchFamily="18" charset="-120"/>
              </a:rPr>
              <a:t>Any P problem is in NP</a:t>
            </a:r>
          </a:p>
          <a:p>
            <a:pPr>
              <a:lnSpc>
                <a:spcPct val="80000"/>
              </a:lnSpc>
            </a:pPr>
            <a:r>
              <a:rPr lang="en-US" altLang="zh-TW" sz="2400">
                <a:ea typeface="新細明體" panose="02020500000000000000" pitchFamily="18" charset="-120"/>
              </a:rPr>
              <a:t>NP-complete</a:t>
            </a:r>
          </a:p>
          <a:p>
            <a:pPr lvl="1">
              <a:lnSpc>
                <a:spcPct val="80000"/>
              </a:lnSpc>
            </a:pPr>
            <a:r>
              <a:rPr lang="en-US" altLang="zh-TW" sz="2000">
                <a:ea typeface="新細明體" panose="02020500000000000000" pitchFamily="18" charset="-120"/>
              </a:rPr>
              <a:t>A recognition problem P1 is NP-complete if (1) P1 is in NP, and (2) all other problems in class NP polynomially transform to P1.</a:t>
            </a:r>
          </a:p>
          <a:p>
            <a:pPr lvl="1">
              <a:lnSpc>
                <a:spcPct val="80000"/>
              </a:lnSpc>
            </a:pPr>
            <a:r>
              <a:rPr lang="en-US" altLang="zh-TW" sz="2000">
                <a:ea typeface="新細明體" panose="02020500000000000000" pitchFamily="18" charset="-120"/>
              </a:rPr>
              <a:t>If one NP-complete problem can be solved in polynomial time, then all NP-complete problems can be solved in polynomial time</a:t>
            </a:r>
          </a:p>
          <a:p>
            <a:pPr lvl="1">
              <a:lnSpc>
                <a:spcPct val="80000"/>
              </a:lnSpc>
            </a:pPr>
            <a:r>
              <a:rPr lang="en-US" altLang="zh-TW" sz="2000">
                <a:ea typeface="新細明體" panose="02020500000000000000" pitchFamily="18" charset="-120"/>
              </a:rPr>
              <a:t>Open question: P=NP?</a:t>
            </a:r>
          </a:p>
          <a:p>
            <a:pPr>
              <a:lnSpc>
                <a:spcPct val="80000"/>
              </a:lnSpc>
            </a:pPr>
            <a:r>
              <a:rPr lang="en-US" altLang="zh-TW" sz="2400">
                <a:ea typeface="新細明體" panose="02020500000000000000" pitchFamily="18" charset="-120"/>
              </a:rPr>
              <a:t>NP-hard</a:t>
            </a:r>
          </a:p>
          <a:p>
            <a:pPr lvl="1">
              <a:lnSpc>
                <a:spcPct val="80000"/>
              </a:lnSpc>
            </a:pPr>
            <a:r>
              <a:rPr lang="en-US" altLang="zh-TW" sz="2000">
                <a:ea typeface="新細明體" panose="02020500000000000000" pitchFamily="18" charset="-120"/>
              </a:rPr>
              <a:t>A problem P1 is NP-hard if all other problems in class NP polynomially reduce to P1.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1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819">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819">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43F6947-A68E-44ED-9F6D-E8314F0BA9A2}"/>
              </a:ext>
            </a:extLst>
          </p:cNvPr>
          <p:cNvSpPr>
            <a:spLocks noGrp="1" noChangeArrowheads="1"/>
          </p:cNvSpPr>
          <p:nvPr>
            <p:ph type="title"/>
          </p:nvPr>
        </p:nvSpPr>
        <p:spPr/>
        <p:txBody>
          <a:bodyPr/>
          <a:lstStyle/>
          <a:p>
            <a:r>
              <a:rPr lang="en-US" altLang="zh-TW">
                <a:ea typeface="新細明體" panose="02020500000000000000" pitchFamily="18" charset="-120"/>
              </a:rPr>
              <a:t>Some NP-complete Problems</a:t>
            </a:r>
          </a:p>
        </p:txBody>
      </p:sp>
      <p:sp>
        <p:nvSpPr>
          <p:cNvPr id="35843" name="Rectangle 3">
            <a:extLst>
              <a:ext uri="{FF2B5EF4-FFF2-40B4-BE49-F238E27FC236}">
                <a16:creationId xmlns:a16="http://schemas.microsoft.com/office/drawing/2014/main" id="{1914BA49-65E4-4BDD-8B41-152F6FD19E20}"/>
              </a:ext>
            </a:extLst>
          </p:cNvPr>
          <p:cNvSpPr>
            <a:spLocks noGrp="1" noChangeArrowheads="1"/>
          </p:cNvSpPr>
          <p:nvPr>
            <p:ph type="body" idx="1"/>
          </p:nvPr>
        </p:nvSpPr>
        <p:spPr/>
        <p:txBody>
          <a:bodyPr/>
          <a:lstStyle/>
          <a:p>
            <a:pPr>
              <a:lnSpc>
                <a:spcPct val="90000"/>
              </a:lnSpc>
            </a:pPr>
            <a:r>
              <a:rPr lang="en-US" altLang="zh-TW" sz="2800">
                <a:ea typeface="新細明體" panose="02020500000000000000" pitchFamily="18" charset="-120"/>
              </a:rPr>
              <a:t>Hamiltonian cycle problem</a:t>
            </a:r>
          </a:p>
          <a:p>
            <a:pPr lvl="1">
              <a:lnSpc>
                <a:spcPct val="90000"/>
              </a:lnSpc>
            </a:pPr>
            <a:r>
              <a:rPr lang="en-US" altLang="zh-TW" sz="2400">
                <a:ea typeface="新細明體" panose="02020500000000000000" pitchFamily="18" charset="-120"/>
              </a:rPr>
              <a:t>Statement: Does a given directed network G=(N,A) contain a directed cycle that visits each node exactly once?</a:t>
            </a:r>
          </a:p>
          <a:p>
            <a:pPr lvl="1">
              <a:lnSpc>
                <a:spcPct val="90000"/>
              </a:lnSpc>
            </a:pPr>
            <a:r>
              <a:rPr lang="en-US" altLang="zh-TW" sz="2400">
                <a:ea typeface="新細明體" panose="02020500000000000000" pitchFamily="18" charset="-120"/>
              </a:rPr>
              <a:t>It is in NP, because a YES answer to an instance can be verified in O(</a:t>
            </a:r>
            <a:r>
              <a:rPr lang="en-US" altLang="zh-TW" sz="2400" i="1">
                <a:ea typeface="新細明體" panose="02020500000000000000" pitchFamily="18" charset="-120"/>
              </a:rPr>
              <a:t>n</a:t>
            </a:r>
            <a:r>
              <a:rPr lang="en-US" altLang="zh-TW" sz="2400">
                <a:ea typeface="新細明體" panose="02020500000000000000" pitchFamily="18" charset="-120"/>
              </a:rPr>
              <a:t>) time</a:t>
            </a:r>
          </a:p>
          <a:p>
            <a:pPr lvl="1">
              <a:lnSpc>
                <a:spcPct val="90000"/>
              </a:lnSpc>
            </a:pPr>
            <a:r>
              <a:rPr lang="en-US" altLang="zh-TW" sz="2400">
                <a:ea typeface="新細明體" panose="02020500000000000000" pitchFamily="18" charset="-120"/>
              </a:rPr>
              <a:t>It is also NP-complete</a:t>
            </a:r>
          </a:p>
          <a:p>
            <a:pPr>
              <a:lnSpc>
                <a:spcPct val="90000"/>
              </a:lnSpc>
            </a:pPr>
            <a:r>
              <a:rPr lang="en-US" altLang="zh-TW" sz="2800">
                <a:ea typeface="新細明體" panose="02020500000000000000" pitchFamily="18" charset="-120"/>
              </a:rPr>
              <a:t>Partition problem</a:t>
            </a:r>
          </a:p>
          <a:p>
            <a:pPr lvl="1">
              <a:lnSpc>
                <a:spcPct val="90000"/>
              </a:lnSpc>
            </a:pPr>
            <a:r>
              <a:rPr lang="en-US" altLang="zh-TW" sz="2400">
                <a:ea typeface="新細明體" panose="02020500000000000000" pitchFamily="18" charset="-120"/>
              </a:rPr>
              <a:t>Statement: Given a finite set N of elements with each element </a:t>
            </a:r>
            <a:r>
              <a:rPr lang="en-US" altLang="zh-TW" sz="2400" i="1">
                <a:ea typeface="新細明體" panose="02020500000000000000" pitchFamily="18" charset="-120"/>
              </a:rPr>
              <a:t>j</a:t>
            </a:r>
            <a:r>
              <a:rPr lang="en-US" altLang="zh-TW" sz="2400">
                <a:ea typeface="新細明體" panose="02020500000000000000" pitchFamily="18" charset="-120"/>
              </a:rPr>
              <a:t> having a value </a:t>
            </a:r>
            <a:r>
              <a:rPr lang="en-US" altLang="zh-TW" sz="2400" i="1">
                <a:ea typeface="新細明體" panose="02020500000000000000" pitchFamily="18" charset="-120"/>
              </a:rPr>
              <a:t>w</a:t>
            </a:r>
            <a:r>
              <a:rPr lang="en-US" altLang="zh-TW" sz="2400">
                <a:ea typeface="新細明體" panose="02020500000000000000" pitchFamily="18" charset="-120"/>
              </a:rPr>
              <a:t>(</a:t>
            </a:r>
            <a:r>
              <a:rPr lang="en-US" altLang="zh-TW" sz="2400" i="1">
                <a:ea typeface="新細明體" panose="02020500000000000000" pitchFamily="18" charset="-120"/>
              </a:rPr>
              <a:t>j</a:t>
            </a:r>
            <a:r>
              <a:rPr lang="en-US" altLang="zh-TW" sz="2400">
                <a:ea typeface="新細明體" panose="02020500000000000000" pitchFamily="18" charset="-120"/>
              </a:rPr>
              <a:t>), does some subset S satisfy that </a:t>
            </a:r>
          </a:p>
          <a:p>
            <a:pPr lvl="1">
              <a:lnSpc>
                <a:spcPct val="90000"/>
              </a:lnSpc>
            </a:pPr>
            <a:r>
              <a:rPr lang="en-US" altLang="zh-TW" sz="2400">
                <a:ea typeface="新細明體" panose="02020500000000000000" pitchFamily="18" charset="-120"/>
                <a:cs typeface="Times New Roman" panose="02020603050405020304" pitchFamily="18" charset="0"/>
              </a:rPr>
              <a:t>It is in NP and NP-complete</a:t>
            </a:r>
          </a:p>
        </p:txBody>
      </p:sp>
      <p:graphicFrame>
        <p:nvGraphicFramePr>
          <p:cNvPr id="35844" name="Object 4">
            <a:extLst>
              <a:ext uri="{FF2B5EF4-FFF2-40B4-BE49-F238E27FC236}">
                <a16:creationId xmlns:a16="http://schemas.microsoft.com/office/drawing/2014/main" id="{078DBAA7-9CF6-402A-8F87-A3D5EFE556A3}"/>
              </a:ext>
            </a:extLst>
          </p:cNvPr>
          <p:cNvGraphicFramePr>
            <a:graphicFrameLocks noChangeAspect="1"/>
          </p:cNvGraphicFramePr>
          <p:nvPr/>
        </p:nvGraphicFramePr>
        <p:xfrm>
          <a:off x="1981200" y="5105400"/>
          <a:ext cx="2057400" cy="393700"/>
        </p:xfrm>
        <a:graphic>
          <a:graphicData uri="http://schemas.openxmlformats.org/presentationml/2006/ole">
            <mc:AlternateContent xmlns:mc="http://schemas.openxmlformats.org/markup-compatibility/2006">
              <mc:Choice xmlns:v="urn:schemas-microsoft-com:vml" Requires="v">
                <p:oleObj name="Equation" r:id="rId2" imgW="1460160" imgH="279360" progId="Equation.3">
                  <p:embed/>
                </p:oleObj>
              </mc:Choice>
              <mc:Fallback>
                <p:oleObj name="Equation" r:id="rId2" imgW="1460160" imgH="27936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105400"/>
                        <a:ext cx="2057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C7BE984-86C2-4AA9-9950-BE136D2F97C9}"/>
              </a:ext>
            </a:extLst>
          </p:cNvPr>
          <p:cNvSpPr>
            <a:spLocks noGrp="1" noChangeArrowheads="1"/>
          </p:cNvSpPr>
          <p:nvPr>
            <p:ph type="title"/>
          </p:nvPr>
        </p:nvSpPr>
        <p:spPr/>
        <p:txBody>
          <a:bodyPr/>
          <a:lstStyle/>
          <a:p>
            <a:r>
              <a:rPr lang="en-US" altLang="zh-TW">
                <a:ea typeface="新細明體" panose="02020500000000000000" pitchFamily="18" charset="-120"/>
              </a:rPr>
              <a:t>Proving a problem is NP-complete</a:t>
            </a:r>
          </a:p>
        </p:txBody>
      </p:sp>
      <p:sp>
        <p:nvSpPr>
          <p:cNvPr id="36867" name="Rectangle 3">
            <a:extLst>
              <a:ext uri="{FF2B5EF4-FFF2-40B4-BE49-F238E27FC236}">
                <a16:creationId xmlns:a16="http://schemas.microsoft.com/office/drawing/2014/main" id="{2020825E-6AF9-425C-8B10-1944A5E9FA22}"/>
              </a:ext>
            </a:extLst>
          </p:cNvPr>
          <p:cNvSpPr>
            <a:spLocks noGrp="1" noChangeArrowheads="1"/>
          </p:cNvSpPr>
          <p:nvPr>
            <p:ph type="body" idx="1"/>
          </p:nvPr>
        </p:nvSpPr>
        <p:spPr/>
        <p:txBody>
          <a:bodyPr/>
          <a:lstStyle/>
          <a:p>
            <a:pPr>
              <a:lnSpc>
                <a:spcPct val="90000"/>
              </a:lnSpc>
            </a:pPr>
            <a:r>
              <a:rPr lang="en-US" altLang="zh-TW">
                <a:ea typeface="新細明體" panose="02020500000000000000" pitchFamily="18" charset="-120"/>
              </a:rPr>
              <a:t>To prove a problem P2 is NP-complete, we need</a:t>
            </a:r>
          </a:p>
          <a:p>
            <a:pPr lvl="1">
              <a:lnSpc>
                <a:spcPct val="90000"/>
              </a:lnSpc>
            </a:pPr>
            <a:r>
              <a:rPr lang="en-US" altLang="zh-TW">
                <a:ea typeface="新細明體" panose="02020500000000000000" pitchFamily="18" charset="-120"/>
              </a:rPr>
              <a:t>(1) show that P2 is in NP</a:t>
            </a:r>
          </a:p>
          <a:p>
            <a:pPr lvl="1">
              <a:lnSpc>
                <a:spcPct val="90000"/>
              </a:lnSpc>
            </a:pPr>
            <a:r>
              <a:rPr lang="en-US" altLang="zh-TW">
                <a:ea typeface="新細明體" panose="02020500000000000000" pitchFamily="18" charset="-120"/>
              </a:rPr>
              <a:t>(2) find another problem P1 which is known to be NP-complete, and polynomially transform P1 to P2</a:t>
            </a:r>
          </a:p>
          <a:p>
            <a:pPr>
              <a:lnSpc>
                <a:spcPct val="90000"/>
              </a:lnSpc>
            </a:pPr>
            <a:r>
              <a:rPr lang="en-US" altLang="zh-TW">
                <a:ea typeface="新細明體" panose="02020500000000000000" pitchFamily="18" charset="-120"/>
              </a:rPr>
              <a:t>The first known NP-complete problem (Cook Theorem)</a:t>
            </a:r>
          </a:p>
          <a:p>
            <a:pPr lvl="1">
              <a:lnSpc>
                <a:spcPct val="90000"/>
              </a:lnSpc>
            </a:pPr>
            <a:r>
              <a:rPr lang="en-US" altLang="zh-TW">
                <a:ea typeface="新細明體" panose="02020500000000000000" pitchFamily="18" charset="-120"/>
              </a:rPr>
              <a:t>Satisfiability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860912C-A7E2-4FB6-B264-3A42B0B2F2A3}"/>
              </a:ext>
            </a:extLst>
          </p:cNvPr>
          <p:cNvSpPr>
            <a:spLocks noGrp="1" noChangeArrowheads="1"/>
          </p:cNvSpPr>
          <p:nvPr>
            <p:ph type="title"/>
          </p:nvPr>
        </p:nvSpPr>
        <p:spPr>
          <a:xfrm>
            <a:off x="457200" y="228600"/>
            <a:ext cx="8229600" cy="914400"/>
          </a:xfrm>
        </p:spPr>
        <p:txBody>
          <a:bodyPr/>
          <a:lstStyle/>
          <a:p>
            <a:r>
              <a:rPr lang="en-US" altLang="zh-TW">
                <a:ea typeface="新細明體" panose="02020500000000000000" pitchFamily="18" charset="-120"/>
              </a:rPr>
              <a:t>Traveling Salesman Problem (TSP)</a:t>
            </a:r>
          </a:p>
        </p:txBody>
      </p:sp>
      <p:sp>
        <p:nvSpPr>
          <p:cNvPr id="37891" name="Rectangle 3">
            <a:extLst>
              <a:ext uri="{FF2B5EF4-FFF2-40B4-BE49-F238E27FC236}">
                <a16:creationId xmlns:a16="http://schemas.microsoft.com/office/drawing/2014/main" id="{E37C53A0-A613-4837-8241-C53572FB756E}"/>
              </a:ext>
            </a:extLst>
          </p:cNvPr>
          <p:cNvSpPr>
            <a:spLocks noGrp="1" noChangeArrowheads="1"/>
          </p:cNvSpPr>
          <p:nvPr>
            <p:ph type="body" idx="1"/>
          </p:nvPr>
        </p:nvSpPr>
        <p:spPr>
          <a:xfrm>
            <a:off x="457200" y="1219200"/>
            <a:ext cx="8229600" cy="4906963"/>
          </a:xfrm>
        </p:spPr>
        <p:txBody>
          <a:bodyPr/>
          <a:lstStyle/>
          <a:p>
            <a:pPr>
              <a:lnSpc>
                <a:spcPct val="80000"/>
              </a:lnSpc>
            </a:pPr>
            <a:r>
              <a:rPr lang="en-US" altLang="zh-TW" sz="2800">
                <a:ea typeface="新細明體" panose="02020500000000000000" pitchFamily="18" charset="-120"/>
              </a:rPr>
              <a:t>TSP: given a directed graph G=(N,A), an integer arc length </a:t>
            </a:r>
            <a:r>
              <a:rPr lang="en-US" altLang="zh-TW" sz="2800" i="1">
                <a:ea typeface="新細明體" panose="02020500000000000000" pitchFamily="18" charset="-120"/>
              </a:rPr>
              <a:t>c</a:t>
            </a:r>
            <a:r>
              <a:rPr lang="en-US" altLang="zh-TW" sz="2800" i="1" baseline="-25000">
                <a:ea typeface="新細明體" panose="02020500000000000000" pitchFamily="18" charset="-120"/>
              </a:rPr>
              <a:t>ij</a:t>
            </a:r>
            <a:r>
              <a:rPr lang="en-US" altLang="zh-TW" sz="2800">
                <a:ea typeface="新細明體" panose="02020500000000000000" pitchFamily="18" charset="-120"/>
              </a:rPr>
              <a:t> associated with every arc (</a:t>
            </a:r>
            <a:r>
              <a:rPr lang="en-US" altLang="zh-TW" sz="2800" i="1">
                <a:ea typeface="新細明體" panose="02020500000000000000" pitchFamily="18" charset="-120"/>
              </a:rPr>
              <a:t>i</a:t>
            </a:r>
            <a:r>
              <a:rPr lang="en-US" altLang="zh-TW" sz="2800">
                <a:ea typeface="新細明體" panose="02020500000000000000" pitchFamily="18" charset="-120"/>
              </a:rPr>
              <a:t>,</a:t>
            </a:r>
            <a:r>
              <a:rPr lang="en-US" altLang="zh-TW" sz="2800" i="1">
                <a:ea typeface="新細明體" panose="02020500000000000000" pitchFamily="18" charset="-120"/>
              </a:rPr>
              <a:t>j</a:t>
            </a:r>
            <a:r>
              <a:rPr lang="en-US" altLang="zh-TW" sz="2800">
                <a:ea typeface="新細明體" panose="02020500000000000000" pitchFamily="18" charset="-120"/>
              </a:rPr>
              <a:t>) in A, and an integer k, does there exist a directed cycle that </a:t>
            </a:r>
          </a:p>
          <a:p>
            <a:pPr lvl="1">
              <a:lnSpc>
                <a:spcPct val="80000"/>
              </a:lnSpc>
            </a:pPr>
            <a:r>
              <a:rPr lang="en-US" altLang="zh-TW" sz="2400">
                <a:ea typeface="新細明體" panose="02020500000000000000" pitchFamily="18" charset="-120"/>
              </a:rPr>
              <a:t>visits each node exactly once (called a tour), and </a:t>
            </a:r>
          </a:p>
          <a:p>
            <a:pPr lvl="1">
              <a:lnSpc>
                <a:spcPct val="80000"/>
              </a:lnSpc>
            </a:pPr>
            <a:r>
              <a:rPr lang="en-US" altLang="zh-TW" sz="2400">
                <a:ea typeface="新細明體" panose="02020500000000000000" pitchFamily="18" charset="-120"/>
              </a:rPr>
              <a:t>has the total arc cost no more than </a:t>
            </a:r>
            <a:r>
              <a:rPr lang="en-US" altLang="zh-TW" sz="2400" i="1">
                <a:ea typeface="新細明體" panose="02020500000000000000" pitchFamily="18" charset="-120"/>
              </a:rPr>
              <a:t>k</a:t>
            </a:r>
            <a:r>
              <a:rPr lang="en-US" altLang="zh-TW" sz="2400">
                <a:ea typeface="新細明體" panose="02020500000000000000" pitchFamily="18" charset="-120"/>
              </a:rPr>
              <a:t>?</a:t>
            </a:r>
          </a:p>
          <a:p>
            <a:pPr>
              <a:lnSpc>
                <a:spcPct val="80000"/>
              </a:lnSpc>
            </a:pPr>
            <a:r>
              <a:rPr lang="en-US" altLang="zh-TW" sz="2800">
                <a:ea typeface="新細明體" panose="02020500000000000000" pitchFamily="18" charset="-120"/>
              </a:rPr>
              <a:t>(1) TSP is in NP</a:t>
            </a:r>
          </a:p>
          <a:p>
            <a:pPr>
              <a:lnSpc>
                <a:spcPct val="80000"/>
              </a:lnSpc>
            </a:pPr>
            <a:r>
              <a:rPr lang="en-US" altLang="zh-TW" sz="2800">
                <a:ea typeface="新細明體" panose="02020500000000000000" pitchFamily="18" charset="-120"/>
              </a:rPr>
              <a:t>(2) Hamiltonian cycle problem (HCP) polynomially transforms to TSP</a:t>
            </a:r>
          </a:p>
          <a:p>
            <a:pPr lvl="1">
              <a:lnSpc>
                <a:spcPct val="80000"/>
              </a:lnSpc>
            </a:pPr>
            <a:r>
              <a:rPr lang="en-US" altLang="zh-TW" sz="2400">
                <a:ea typeface="新細明體" panose="02020500000000000000" pitchFamily="18" charset="-120"/>
              </a:rPr>
              <a:t>Given an instance of HCP with G=(N,A), we construct an instance of TSP with G=(N,A) and </a:t>
            </a:r>
            <a:r>
              <a:rPr lang="en-US" altLang="zh-TW" sz="2400" i="1">
                <a:ea typeface="新細明體" panose="02020500000000000000" pitchFamily="18" charset="-120"/>
              </a:rPr>
              <a:t>c</a:t>
            </a:r>
            <a:r>
              <a:rPr lang="en-US" altLang="zh-TW" sz="2400" baseline="-25000">
                <a:ea typeface="新細明體" panose="02020500000000000000" pitchFamily="18" charset="-120"/>
              </a:rPr>
              <a:t>ij</a:t>
            </a:r>
            <a:r>
              <a:rPr lang="en-US" altLang="zh-TW" sz="2400">
                <a:ea typeface="新細明體" panose="02020500000000000000" pitchFamily="18" charset="-120"/>
              </a:rPr>
              <a:t>=1 for all arc (</a:t>
            </a:r>
            <a:r>
              <a:rPr lang="en-US" altLang="zh-TW" sz="2400" i="1">
                <a:ea typeface="新細明體" panose="02020500000000000000" pitchFamily="18" charset="-120"/>
              </a:rPr>
              <a:t>i</a:t>
            </a:r>
            <a:r>
              <a:rPr lang="en-US" altLang="zh-TW" sz="2400">
                <a:ea typeface="新細明體" panose="02020500000000000000" pitchFamily="18" charset="-120"/>
              </a:rPr>
              <a:t>,</a:t>
            </a:r>
            <a:r>
              <a:rPr lang="en-US" altLang="zh-TW" sz="2400" i="1">
                <a:ea typeface="新細明體" panose="02020500000000000000" pitchFamily="18" charset="-120"/>
              </a:rPr>
              <a:t>j</a:t>
            </a:r>
            <a:r>
              <a:rPr lang="en-US" altLang="zh-TW" sz="2400">
                <a:ea typeface="新細明體" panose="02020500000000000000" pitchFamily="18" charset="-120"/>
              </a:rPr>
              <a:t>) in A, and the integer </a:t>
            </a:r>
            <a:r>
              <a:rPr lang="en-US" altLang="zh-TW" sz="2400" i="1">
                <a:ea typeface="新細明體" panose="02020500000000000000" pitchFamily="18" charset="-120"/>
              </a:rPr>
              <a:t>k=n</a:t>
            </a:r>
            <a:r>
              <a:rPr lang="en-US" altLang="zh-TW" sz="2400">
                <a:ea typeface="新細明體" panose="02020500000000000000" pitchFamily="18" charset="-120"/>
              </a:rPr>
              <a:t>.</a:t>
            </a:r>
          </a:p>
          <a:p>
            <a:pPr lvl="1">
              <a:lnSpc>
                <a:spcPct val="80000"/>
              </a:lnSpc>
            </a:pPr>
            <a:r>
              <a:rPr lang="en-US" altLang="zh-TW" sz="2400">
                <a:ea typeface="新細明體" panose="02020500000000000000" pitchFamily="18" charset="-120"/>
              </a:rPr>
              <a:t>A Hamiltonian cycle in HCP is equivalent to a tour in TSP with total cost being </a:t>
            </a:r>
            <a:r>
              <a:rPr lang="en-US" altLang="zh-TW" sz="2400" i="1">
                <a:ea typeface="新細明體" panose="02020500000000000000" pitchFamily="18" charset="-120"/>
              </a:rPr>
              <a:t>n</a:t>
            </a:r>
            <a:r>
              <a:rPr lang="en-US" altLang="zh-TW" sz="2400">
                <a:ea typeface="新細明體" panose="02020500000000000000" pitchFamily="18" charset="-120"/>
              </a:rPr>
              <a:t>(=</a:t>
            </a:r>
            <a:r>
              <a:rPr lang="en-US" altLang="zh-TW" sz="2400" i="1">
                <a:ea typeface="新細明體" panose="02020500000000000000" pitchFamily="18" charset="-120"/>
              </a:rPr>
              <a:t>k</a:t>
            </a:r>
            <a:r>
              <a:rPr lang="en-US" altLang="zh-TW" sz="2400">
                <a:ea typeface="新細明體" panose="02020500000000000000" pitchFamily="18" charset="-12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1A9246B-33B8-436C-A384-2A4FA1FBCF2F}"/>
              </a:ext>
            </a:extLst>
          </p:cNvPr>
          <p:cNvSpPr>
            <a:spLocks noGrp="1" noChangeArrowheads="1"/>
          </p:cNvSpPr>
          <p:nvPr>
            <p:ph type="title"/>
          </p:nvPr>
        </p:nvSpPr>
        <p:spPr>
          <a:xfrm>
            <a:off x="457200" y="274638"/>
            <a:ext cx="8229600" cy="792162"/>
          </a:xfrm>
        </p:spPr>
        <p:txBody>
          <a:bodyPr/>
          <a:lstStyle/>
          <a:p>
            <a:r>
              <a:rPr lang="en-US" altLang="zh-TW">
                <a:ea typeface="新細明體" panose="02020500000000000000" pitchFamily="18" charset="-120"/>
              </a:rPr>
              <a:t>Longest Path Problem (LPP)</a:t>
            </a:r>
          </a:p>
        </p:txBody>
      </p:sp>
      <p:sp>
        <p:nvSpPr>
          <p:cNvPr id="38915" name="Rectangle 3">
            <a:extLst>
              <a:ext uri="{FF2B5EF4-FFF2-40B4-BE49-F238E27FC236}">
                <a16:creationId xmlns:a16="http://schemas.microsoft.com/office/drawing/2014/main" id="{C881E476-7AAB-4972-A021-7618ED1C6679}"/>
              </a:ext>
            </a:extLst>
          </p:cNvPr>
          <p:cNvSpPr>
            <a:spLocks noGrp="1" noChangeArrowheads="1"/>
          </p:cNvSpPr>
          <p:nvPr>
            <p:ph type="body" idx="1"/>
          </p:nvPr>
        </p:nvSpPr>
        <p:spPr>
          <a:xfrm>
            <a:off x="457200" y="1143000"/>
            <a:ext cx="8229600" cy="5334000"/>
          </a:xfrm>
        </p:spPr>
        <p:txBody>
          <a:bodyPr/>
          <a:lstStyle/>
          <a:p>
            <a:pPr marL="0" indent="0">
              <a:lnSpc>
                <a:spcPct val="80000"/>
              </a:lnSpc>
              <a:buNone/>
            </a:pPr>
            <a:r>
              <a:rPr lang="en-US" altLang="zh-TW" sz="2400" dirty="0">
                <a:ea typeface="新細明體" panose="02020500000000000000" pitchFamily="18" charset="-120"/>
              </a:rPr>
              <a:t>Does a network G=(N,A) contain a path from node </a:t>
            </a:r>
            <a:r>
              <a:rPr lang="en-US" altLang="zh-TW" sz="2400" i="1" dirty="0">
                <a:ea typeface="新細明體" panose="02020500000000000000" pitchFamily="18" charset="-120"/>
              </a:rPr>
              <a:t>s</a:t>
            </a:r>
            <a:r>
              <a:rPr lang="en-US" altLang="zh-TW" sz="2400" dirty="0">
                <a:ea typeface="新細明體" panose="02020500000000000000" pitchFamily="18" charset="-120"/>
              </a:rPr>
              <a:t> to node </a:t>
            </a:r>
            <a:r>
              <a:rPr lang="en-US" altLang="zh-TW" sz="2400" i="1" dirty="0">
                <a:ea typeface="新細明體" panose="02020500000000000000" pitchFamily="18" charset="-120"/>
              </a:rPr>
              <a:t>t</a:t>
            </a:r>
            <a:r>
              <a:rPr lang="en-US" altLang="zh-TW" sz="2400" dirty="0">
                <a:ea typeface="新細明體" panose="02020500000000000000" pitchFamily="18" charset="-120"/>
              </a:rPr>
              <a:t> with total cost no less than </a:t>
            </a:r>
            <a:r>
              <a:rPr lang="en-US" altLang="zh-TW" sz="2400" i="1" dirty="0">
                <a:ea typeface="新細明體" panose="02020500000000000000" pitchFamily="18" charset="-120"/>
              </a:rPr>
              <a:t>L</a:t>
            </a:r>
            <a:r>
              <a:rPr lang="en-US" altLang="zh-TW" sz="2400" dirty="0">
                <a:ea typeface="新細明體" panose="02020500000000000000" pitchFamily="18" charset="-120"/>
              </a:rPr>
              <a:t>?</a:t>
            </a:r>
          </a:p>
          <a:p>
            <a:pPr lvl="1">
              <a:lnSpc>
                <a:spcPct val="80000"/>
              </a:lnSpc>
            </a:pPr>
            <a:r>
              <a:rPr lang="en-US" altLang="zh-TW" sz="2000" dirty="0">
                <a:ea typeface="新細明體" panose="02020500000000000000" pitchFamily="18" charset="-120"/>
              </a:rPr>
              <a:t>Note that a path does not have any cycles</a:t>
            </a:r>
          </a:p>
          <a:p>
            <a:pPr marL="0" indent="0">
              <a:lnSpc>
                <a:spcPct val="80000"/>
              </a:lnSpc>
              <a:buNone/>
            </a:pPr>
            <a:r>
              <a:rPr lang="en-US" altLang="zh-TW" sz="2400" dirty="0">
                <a:ea typeface="新細明體" panose="02020500000000000000" pitchFamily="18" charset="-120"/>
              </a:rPr>
              <a:t>(1) LPP is in NP</a:t>
            </a:r>
          </a:p>
          <a:p>
            <a:pPr marL="0" indent="0">
              <a:lnSpc>
                <a:spcPct val="80000"/>
              </a:lnSpc>
              <a:buNone/>
            </a:pPr>
            <a:r>
              <a:rPr lang="en-US" altLang="zh-TW" sz="2400" dirty="0">
                <a:ea typeface="新細明體" panose="02020500000000000000" pitchFamily="18" charset="-120"/>
              </a:rPr>
              <a:t>(2) Hamiltonian cycle problem (HCP) </a:t>
            </a:r>
            <a:r>
              <a:rPr lang="en-US" altLang="zh-TW" sz="2400" dirty="0" err="1">
                <a:ea typeface="新細明體" panose="02020500000000000000" pitchFamily="18" charset="-120"/>
              </a:rPr>
              <a:t>polynomially</a:t>
            </a:r>
            <a:r>
              <a:rPr lang="en-US" altLang="zh-TW" sz="2400" dirty="0">
                <a:ea typeface="新細明體" panose="02020500000000000000" pitchFamily="18" charset="-120"/>
              </a:rPr>
              <a:t> transforms to LPP</a:t>
            </a:r>
          </a:p>
          <a:p>
            <a:pPr marL="457200" lvl="1" indent="0">
              <a:lnSpc>
                <a:spcPct val="80000"/>
              </a:lnSpc>
              <a:buNone/>
            </a:pPr>
            <a:r>
              <a:rPr lang="en-US" altLang="zh-TW" sz="2000" dirty="0">
                <a:ea typeface="新細明體" panose="02020500000000000000" pitchFamily="18" charset="-120"/>
              </a:rPr>
              <a:t>Given an instance of HCP with G=(N,A), we construct an instance of LPP </a:t>
            </a:r>
          </a:p>
          <a:p>
            <a:pPr lvl="2">
              <a:lnSpc>
                <a:spcPct val="80000"/>
              </a:lnSpc>
            </a:pPr>
            <a:r>
              <a:rPr lang="en-US" altLang="zh-TW" sz="1800" dirty="0">
                <a:latin typeface="Times New Roman" panose="02020603050405020304" pitchFamily="18" charset="0"/>
                <a:ea typeface="新細明體" panose="02020500000000000000" pitchFamily="18" charset="-120"/>
              </a:rPr>
              <a:t>network G’ inheriting G except that G’ has on more node </a:t>
            </a:r>
            <a:r>
              <a:rPr lang="en-US" altLang="zh-TW" sz="1800" i="1" dirty="0">
                <a:latin typeface="Times New Roman" panose="02020603050405020304" pitchFamily="18" charset="0"/>
                <a:ea typeface="新細明體" panose="02020500000000000000" pitchFamily="18" charset="-120"/>
              </a:rPr>
              <a:t>n</a:t>
            </a:r>
            <a:r>
              <a:rPr lang="en-US" altLang="zh-TW" sz="1800" dirty="0">
                <a:latin typeface="Times New Roman" panose="02020603050405020304" pitchFamily="18" charset="0"/>
                <a:ea typeface="新細明體" panose="02020500000000000000" pitchFamily="18" charset="-120"/>
              </a:rPr>
              <a:t>+1 and all arcs (</a:t>
            </a:r>
            <a:r>
              <a:rPr lang="en-US" altLang="zh-TW" sz="1800" i="1" dirty="0">
                <a:latin typeface="Times New Roman" panose="02020603050405020304" pitchFamily="18" charset="0"/>
                <a:ea typeface="新細明體" panose="02020500000000000000" pitchFamily="18" charset="-120"/>
              </a:rPr>
              <a:t>j</a:t>
            </a:r>
            <a:r>
              <a:rPr lang="en-US" altLang="zh-TW" sz="1800" dirty="0">
                <a:latin typeface="Times New Roman" panose="02020603050405020304" pitchFamily="18" charset="0"/>
                <a:ea typeface="新細明體" panose="02020500000000000000" pitchFamily="18" charset="-120"/>
              </a:rPr>
              <a:t>,1) in G are replaced by arcs (</a:t>
            </a:r>
            <a:r>
              <a:rPr lang="en-US" altLang="zh-TW" sz="1800" i="1" dirty="0">
                <a:latin typeface="Times New Roman" panose="02020603050405020304" pitchFamily="18" charset="0"/>
                <a:ea typeface="新細明體" panose="02020500000000000000" pitchFamily="18" charset="-120"/>
              </a:rPr>
              <a:t>j</a:t>
            </a:r>
            <a:r>
              <a:rPr lang="en-US" altLang="zh-TW" sz="1800" dirty="0">
                <a:latin typeface="Times New Roman" panose="02020603050405020304" pitchFamily="18" charset="0"/>
                <a:ea typeface="新細明體" panose="02020500000000000000" pitchFamily="18" charset="-120"/>
              </a:rPr>
              <a:t>,</a:t>
            </a:r>
            <a:r>
              <a:rPr lang="en-US" altLang="zh-TW" sz="1800" i="1" dirty="0">
                <a:latin typeface="Times New Roman" panose="02020603050405020304" pitchFamily="18" charset="0"/>
                <a:ea typeface="新細明體" panose="02020500000000000000" pitchFamily="18" charset="-120"/>
              </a:rPr>
              <a:t>n</a:t>
            </a:r>
            <a:r>
              <a:rPr lang="en-US" altLang="zh-TW" sz="1800" dirty="0">
                <a:latin typeface="Times New Roman" panose="02020603050405020304" pitchFamily="18" charset="0"/>
                <a:ea typeface="新細明體" panose="02020500000000000000" pitchFamily="18" charset="-120"/>
              </a:rPr>
              <a:t>+1), </a:t>
            </a:r>
          </a:p>
          <a:p>
            <a:pPr lvl="2">
              <a:lnSpc>
                <a:spcPct val="80000"/>
              </a:lnSpc>
            </a:pPr>
            <a:r>
              <a:rPr lang="en-US" altLang="zh-TW" sz="1800" dirty="0">
                <a:latin typeface="Times New Roman" panose="02020603050405020304" pitchFamily="18" charset="0"/>
                <a:ea typeface="新細明體" panose="02020500000000000000" pitchFamily="18" charset="-120"/>
              </a:rPr>
              <a:t>each arc in G’ having a cost being 1, and</a:t>
            </a:r>
          </a:p>
          <a:p>
            <a:pPr lvl="2">
              <a:lnSpc>
                <a:spcPct val="80000"/>
              </a:lnSpc>
            </a:pPr>
            <a:r>
              <a:rPr lang="en-US" altLang="zh-TW" sz="1800" dirty="0">
                <a:latin typeface="Times New Roman" panose="02020603050405020304" pitchFamily="18" charset="0"/>
                <a:ea typeface="新細明體" panose="02020500000000000000" pitchFamily="18" charset="-120"/>
              </a:rPr>
              <a:t>node s being node 1, node t being node n+1, and L=n</a:t>
            </a:r>
          </a:p>
          <a:p>
            <a:pPr marL="457200" lvl="1" indent="0">
              <a:lnSpc>
                <a:spcPct val="80000"/>
              </a:lnSpc>
              <a:buNone/>
            </a:pPr>
            <a:endParaRPr lang="en-US" altLang="zh-TW" sz="2000" dirty="0">
              <a:ea typeface="新細明體" panose="02020500000000000000" pitchFamily="18" charset="-120"/>
              <a:sym typeface="Wingdings" panose="05000000000000000000" pitchFamily="2" charset="2"/>
            </a:endParaRPr>
          </a:p>
          <a:p>
            <a:pPr marL="457200" lvl="1" indent="0">
              <a:lnSpc>
                <a:spcPct val="80000"/>
              </a:lnSpc>
              <a:buNone/>
            </a:pPr>
            <a:r>
              <a:rPr lang="en-US" altLang="zh-TW" sz="2000" dirty="0">
                <a:ea typeface="新細明體" panose="02020500000000000000" pitchFamily="18" charset="-120"/>
                <a:sym typeface="Wingdings" panose="05000000000000000000" pitchFamily="2" charset="2"/>
              </a:rPr>
              <a:t> If HCP has a Hamiltonian cycle on G, then such a cycle corresponds to a path from node 1 to node n+1 on G’ with total cost being n.</a:t>
            </a:r>
          </a:p>
          <a:p>
            <a:pPr marL="457200" lvl="1" indent="0">
              <a:lnSpc>
                <a:spcPct val="80000"/>
              </a:lnSpc>
              <a:buNone/>
            </a:pPr>
            <a:r>
              <a:rPr lang="en-US" altLang="zh-TW" sz="2000" dirty="0">
                <a:ea typeface="新細明體" panose="02020500000000000000" pitchFamily="18" charset="-120"/>
                <a:sym typeface="Wingdings" panose="05000000000000000000" pitchFamily="2" charset="2"/>
              </a:rPr>
              <a:t> If LPP has a path from node 1 to node n+1 on G’ with total cost no less than n, then this path must visit each of the other nodes exactly once (due to the unit cost of each arc).  Thus this path corresponds to a Hamiltonian cycle on G.</a:t>
            </a:r>
            <a:endParaRPr lang="en-US" altLang="zh-TW" sz="2000" dirty="0">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915">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9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6BC2454-E094-4345-BBE0-E7D83B072CA7}"/>
              </a:ext>
            </a:extLst>
          </p:cNvPr>
          <p:cNvSpPr>
            <a:spLocks noGrp="1" noChangeArrowheads="1"/>
          </p:cNvSpPr>
          <p:nvPr>
            <p:ph type="title"/>
          </p:nvPr>
        </p:nvSpPr>
        <p:spPr>
          <a:xfrm>
            <a:off x="381000" y="228600"/>
            <a:ext cx="8458200" cy="914400"/>
          </a:xfrm>
        </p:spPr>
        <p:txBody>
          <a:bodyPr/>
          <a:lstStyle/>
          <a:p>
            <a:r>
              <a:rPr lang="en-US" altLang="zh-TW" sz="4000">
                <a:ea typeface="新細明體" panose="02020500000000000000" pitchFamily="18" charset="-120"/>
              </a:rPr>
              <a:t>Dynamic Program for Partition Problem</a:t>
            </a:r>
          </a:p>
        </p:txBody>
      </p:sp>
      <p:sp>
        <p:nvSpPr>
          <p:cNvPr id="39939" name="Rectangle 3">
            <a:extLst>
              <a:ext uri="{FF2B5EF4-FFF2-40B4-BE49-F238E27FC236}">
                <a16:creationId xmlns:a16="http://schemas.microsoft.com/office/drawing/2014/main" id="{23388B0B-DBEB-4389-8B77-CCEAABD25DCC}"/>
              </a:ext>
            </a:extLst>
          </p:cNvPr>
          <p:cNvSpPr>
            <a:spLocks noGrp="1" noChangeArrowheads="1"/>
          </p:cNvSpPr>
          <p:nvPr>
            <p:ph type="body" idx="1"/>
          </p:nvPr>
        </p:nvSpPr>
        <p:spPr>
          <a:xfrm>
            <a:off x="457200" y="2438400"/>
            <a:ext cx="8229600" cy="2286000"/>
          </a:xfrm>
        </p:spPr>
        <p:txBody>
          <a:bodyPr/>
          <a:lstStyle/>
          <a:p>
            <a:pPr>
              <a:lnSpc>
                <a:spcPct val="90000"/>
              </a:lnSpc>
            </a:pPr>
            <a:r>
              <a:rPr lang="en-US" altLang="zh-TW" sz="2400">
                <a:ea typeface="新細明體" panose="02020500000000000000" pitchFamily="18" charset="-120"/>
              </a:rPr>
              <a:t>Assume </a:t>
            </a:r>
            <a:r>
              <a:rPr lang="en-US" altLang="zh-TW" sz="2400" i="1">
                <a:ea typeface="新細明體" panose="02020500000000000000" pitchFamily="18" charset="-120"/>
              </a:rPr>
              <a:t>w</a:t>
            </a:r>
            <a:r>
              <a:rPr lang="en-US" altLang="zh-TW" sz="2400">
                <a:ea typeface="新細明體" panose="02020500000000000000" pitchFamily="18" charset="-120"/>
              </a:rPr>
              <a:t>(1)+…+</a:t>
            </a:r>
            <a:r>
              <a:rPr lang="en-US" altLang="zh-TW" sz="2400" i="1">
                <a:ea typeface="新細明體" panose="02020500000000000000" pitchFamily="18" charset="-120"/>
              </a:rPr>
              <a:t>w</a:t>
            </a:r>
            <a:r>
              <a:rPr lang="en-US" altLang="zh-TW" sz="2400">
                <a:ea typeface="新細明體" panose="02020500000000000000" pitchFamily="18" charset="-120"/>
              </a:rPr>
              <a:t>(</a:t>
            </a:r>
            <a:r>
              <a:rPr lang="en-US" altLang="zh-TW" sz="2400" i="1">
                <a:ea typeface="新細明體" panose="02020500000000000000" pitchFamily="18" charset="-120"/>
              </a:rPr>
              <a:t>n</a:t>
            </a:r>
            <a:r>
              <a:rPr lang="en-US" altLang="zh-TW" sz="2400">
                <a:ea typeface="新細明體" panose="02020500000000000000" pitchFamily="18" charset="-120"/>
              </a:rPr>
              <a:t>)=2</a:t>
            </a:r>
            <a:r>
              <a:rPr lang="en-US" altLang="zh-TW" sz="2400" i="1">
                <a:ea typeface="新細明體" panose="02020500000000000000" pitchFamily="18" charset="-120"/>
              </a:rPr>
              <a:t>B</a:t>
            </a:r>
          </a:p>
          <a:p>
            <a:pPr>
              <a:lnSpc>
                <a:spcPct val="90000"/>
              </a:lnSpc>
            </a:pPr>
            <a:r>
              <a:rPr lang="en-US" altLang="zh-TW" sz="2400">
                <a:ea typeface="新細明體" panose="02020500000000000000" pitchFamily="18" charset="-120"/>
              </a:rPr>
              <a:t>Consider elements N</a:t>
            </a:r>
            <a:r>
              <a:rPr lang="en-US" altLang="zh-TW" sz="2400" baseline="-25000">
                <a:ea typeface="新細明體" panose="02020500000000000000" pitchFamily="18" charset="-120"/>
              </a:rPr>
              <a:t>j</a:t>
            </a:r>
            <a:r>
              <a:rPr lang="en-US" altLang="zh-TW" sz="2400">
                <a:ea typeface="新細明體" panose="02020500000000000000" pitchFamily="18" charset="-120"/>
              </a:rPr>
              <a:t>={1,2,…,</a:t>
            </a:r>
            <a:r>
              <a:rPr lang="en-US" altLang="zh-TW" sz="2400" i="1">
                <a:ea typeface="新細明體" panose="02020500000000000000" pitchFamily="18" charset="-120"/>
              </a:rPr>
              <a:t>j</a:t>
            </a:r>
            <a:r>
              <a:rPr lang="en-US" altLang="zh-TW" sz="2400">
                <a:ea typeface="新細明體" panose="02020500000000000000" pitchFamily="18" charset="-120"/>
              </a:rPr>
              <a:t>}.  Define </a:t>
            </a:r>
            <a:r>
              <a:rPr lang="en-US" altLang="zh-TW" sz="2400" i="1">
                <a:ea typeface="新細明體" panose="02020500000000000000" pitchFamily="18" charset="-120"/>
              </a:rPr>
              <a:t>f</a:t>
            </a:r>
            <a:r>
              <a:rPr lang="en-US" altLang="zh-TW" sz="2400">
                <a:ea typeface="新細明體" panose="02020500000000000000" pitchFamily="18" charset="-120"/>
              </a:rPr>
              <a:t>(</a:t>
            </a:r>
            <a:r>
              <a:rPr lang="en-US" altLang="zh-TW" sz="2400" i="1">
                <a:ea typeface="新細明體" panose="02020500000000000000" pitchFamily="18" charset="-120"/>
              </a:rPr>
              <a:t>j</a:t>
            </a:r>
            <a:r>
              <a:rPr lang="en-US" altLang="zh-TW" sz="2400">
                <a:ea typeface="新細明體" panose="02020500000000000000" pitchFamily="18" charset="-120"/>
              </a:rPr>
              <a:t>,</a:t>
            </a:r>
            <a:r>
              <a:rPr lang="en-US" altLang="zh-TW" sz="2400" i="1">
                <a:ea typeface="新細明體" panose="02020500000000000000" pitchFamily="18" charset="-120"/>
              </a:rPr>
              <a:t>x</a:t>
            </a:r>
            <a:r>
              <a:rPr lang="en-US" altLang="zh-TW" sz="2400">
                <a:ea typeface="新細明體" panose="02020500000000000000" pitchFamily="18" charset="-120"/>
              </a:rPr>
              <a:t>)=1 if there is a subset S</a:t>
            </a:r>
            <a:r>
              <a:rPr lang="en-US" altLang="zh-TW" sz="2400" baseline="-25000">
                <a:ea typeface="新細明體" panose="02020500000000000000" pitchFamily="18" charset="-120"/>
              </a:rPr>
              <a:t>j</a:t>
            </a:r>
            <a:r>
              <a:rPr lang="en-US" altLang="zh-TW" sz="2400">
                <a:ea typeface="新細明體" panose="02020500000000000000" pitchFamily="18" charset="-120"/>
              </a:rPr>
              <a:t> of N</a:t>
            </a:r>
            <a:r>
              <a:rPr lang="en-US" altLang="zh-TW" sz="2400" baseline="-25000">
                <a:ea typeface="新細明體" panose="02020500000000000000" pitchFamily="18" charset="-120"/>
              </a:rPr>
              <a:t>j</a:t>
            </a:r>
            <a:r>
              <a:rPr lang="en-US" altLang="zh-TW" sz="2400">
                <a:ea typeface="新細明體" panose="02020500000000000000" pitchFamily="18" charset="-120"/>
              </a:rPr>
              <a:t> such that </a:t>
            </a:r>
          </a:p>
          <a:p>
            <a:pPr>
              <a:lnSpc>
                <a:spcPct val="90000"/>
              </a:lnSpc>
            </a:pPr>
            <a:r>
              <a:rPr lang="en-US" altLang="zh-TW" sz="2400">
                <a:ea typeface="新細明體" panose="02020500000000000000" pitchFamily="18" charset="-120"/>
              </a:rPr>
              <a:t>By definition, the partition problem has a Yes solution if and only if </a:t>
            </a:r>
            <a:r>
              <a:rPr lang="en-US" altLang="zh-TW" sz="2400" i="1">
                <a:ea typeface="新細明體" panose="02020500000000000000" pitchFamily="18" charset="-120"/>
              </a:rPr>
              <a:t>f</a:t>
            </a:r>
            <a:r>
              <a:rPr lang="en-US" altLang="zh-TW" sz="2400">
                <a:ea typeface="新細明體" panose="02020500000000000000" pitchFamily="18" charset="-120"/>
              </a:rPr>
              <a:t>(</a:t>
            </a:r>
            <a:r>
              <a:rPr lang="en-US" altLang="zh-TW" sz="2400" i="1">
                <a:ea typeface="新細明體" panose="02020500000000000000" pitchFamily="18" charset="-120"/>
              </a:rPr>
              <a:t>n</a:t>
            </a:r>
            <a:r>
              <a:rPr lang="en-US" altLang="zh-TW" sz="2400">
                <a:ea typeface="新細明體" panose="02020500000000000000" pitchFamily="18" charset="-120"/>
              </a:rPr>
              <a:t>,</a:t>
            </a:r>
            <a:r>
              <a:rPr lang="en-US" altLang="zh-TW" sz="2400" i="1">
                <a:ea typeface="新細明體" panose="02020500000000000000" pitchFamily="18" charset="-120"/>
              </a:rPr>
              <a:t>B</a:t>
            </a:r>
            <a:r>
              <a:rPr lang="en-US" altLang="zh-TW" sz="2400">
                <a:ea typeface="新細明體" panose="02020500000000000000" pitchFamily="18" charset="-120"/>
              </a:rPr>
              <a:t>)=1.</a:t>
            </a:r>
          </a:p>
          <a:p>
            <a:pPr>
              <a:lnSpc>
                <a:spcPct val="90000"/>
              </a:lnSpc>
            </a:pPr>
            <a:r>
              <a:rPr lang="en-US" altLang="zh-TW" sz="2400">
                <a:ea typeface="新細明體" panose="02020500000000000000" pitchFamily="18" charset="-120"/>
              </a:rPr>
              <a:t>Dynamic programming recursion: </a:t>
            </a:r>
          </a:p>
        </p:txBody>
      </p:sp>
      <p:sp>
        <p:nvSpPr>
          <p:cNvPr id="39942" name="Text Box 6">
            <a:extLst>
              <a:ext uri="{FF2B5EF4-FFF2-40B4-BE49-F238E27FC236}">
                <a16:creationId xmlns:a16="http://schemas.microsoft.com/office/drawing/2014/main" id="{E4F04298-A8B6-4C8A-9315-6731D8EF42AB}"/>
              </a:ext>
            </a:extLst>
          </p:cNvPr>
          <p:cNvSpPr txBox="1">
            <a:spLocks noChangeArrowheads="1"/>
          </p:cNvSpPr>
          <p:nvPr/>
        </p:nvSpPr>
        <p:spPr bwMode="auto">
          <a:xfrm>
            <a:off x="762000" y="1143000"/>
            <a:ext cx="75438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20000"/>
              </a:spcBef>
            </a:pPr>
            <a:r>
              <a:rPr lang="en-US" altLang="zh-TW" sz="2800">
                <a:latin typeface="Times New Roman" panose="02020603050405020304" pitchFamily="18" charset="0"/>
                <a:ea typeface="新細明體" panose="02020500000000000000" pitchFamily="18" charset="-120"/>
              </a:rPr>
              <a:t>Partition problem</a:t>
            </a:r>
            <a:r>
              <a:rPr lang="en-US" altLang="zh-TW" sz="2400">
                <a:latin typeface="Times New Roman" panose="02020603050405020304" pitchFamily="18" charset="0"/>
                <a:ea typeface="新細明體" panose="02020500000000000000" pitchFamily="18" charset="-120"/>
              </a:rPr>
              <a:t>: Given a finite set N of elements with each element </a:t>
            </a:r>
            <a:r>
              <a:rPr lang="en-US" altLang="zh-TW" sz="2400" i="1">
                <a:latin typeface="Times New Roman" panose="02020603050405020304" pitchFamily="18" charset="0"/>
                <a:ea typeface="新細明體" panose="02020500000000000000" pitchFamily="18" charset="-120"/>
              </a:rPr>
              <a:t>j</a:t>
            </a:r>
            <a:r>
              <a:rPr lang="en-US" altLang="zh-TW" sz="2400">
                <a:latin typeface="Times New Roman" panose="02020603050405020304" pitchFamily="18" charset="0"/>
                <a:ea typeface="新細明體" panose="02020500000000000000" pitchFamily="18" charset="-120"/>
              </a:rPr>
              <a:t> having a value </a:t>
            </a:r>
            <a:r>
              <a:rPr lang="en-US" altLang="zh-TW" sz="2400" i="1">
                <a:latin typeface="Times New Roman" panose="02020603050405020304" pitchFamily="18" charset="0"/>
                <a:ea typeface="新細明體" panose="02020500000000000000" pitchFamily="18" charset="-120"/>
              </a:rPr>
              <a:t>w</a:t>
            </a:r>
            <a:r>
              <a:rPr lang="en-US" altLang="zh-TW" sz="2400">
                <a:latin typeface="Times New Roman" panose="02020603050405020304" pitchFamily="18" charset="0"/>
                <a:ea typeface="新細明體" panose="02020500000000000000" pitchFamily="18" charset="-120"/>
              </a:rPr>
              <a:t>(</a:t>
            </a:r>
            <a:r>
              <a:rPr lang="en-US" altLang="zh-TW" sz="2400" i="1">
                <a:latin typeface="Times New Roman" panose="02020603050405020304" pitchFamily="18" charset="0"/>
                <a:ea typeface="新細明體" panose="02020500000000000000" pitchFamily="18" charset="-120"/>
              </a:rPr>
              <a:t>j</a:t>
            </a:r>
            <a:r>
              <a:rPr lang="en-US" altLang="zh-TW" sz="2400">
                <a:latin typeface="Times New Roman" panose="02020603050405020304" pitchFamily="18" charset="0"/>
                <a:ea typeface="新細明體" panose="02020500000000000000" pitchFamily="18" charset="-120"/>
              </a:rPr>
              <a:t>), does some subset S satisfy that </a:t>
            </a:r>
            <a:endParaRPr lang="zh-TW" altLang="en-US" sz="2400">
              <a:latin typeface="Times New Roman" panose="02020603050405020304" pitchFamily="18" charset="0"/>
              <a:ea typeface="新細明體" panose="02020500000000000000" pitchFamily="18" charset="-120"/>
            </a:endParaRPr>
          </a:p>
        </p:txBody>
      </p:sp>
      <p:graphicFrame>
        <p:nvGraphicFramePr>
          <p:cNvPr id="39943" name="Object 7">
            <a:extLst>
              <a:ext uri="{FF2B5EF4-FFF2-40B4-BE49-F238E27FC236}">
                <a16:creationId xmlns:a16="http://schemas.microsoft.com/office/drawing/2014/main" id="{F8F4C13E-8C40-41E9-8BD9-CB0291EDCA46}"/>
              </a:ext>
            </a:extLst>
          </p:cNvPr>
          <p:cNvGraphicFramePr>
            <a:graphicFrameLocks noChangeAspect="1"/>
          </p:cNvGraphicFramePr>
          <p:nvPr/>
        </p:nvGraphicFramePr>
        <p:xfrm>
          <a:off x="2743200" y="1905000"/>
          <a:ext cx="2057400" cy="393700"/>
        </p:xfrm>
        <a:graphic>
          <a:graphicData uri="http://schemas.openxmlformats.org/presentationml/2006/ole">
            <mc:AlternateContent xmlns:mc="http://schemas.openxmlformats.org/markup-compatibility/2006">
              <mc:Choice xmlns:v="urn:schemas-microsoft-com:vml" Requires="v">
                <p:oleObj name="Equation" r:id="rId2" imgW="1460160" imgH="279360" progId="Equation.3">
                  <p:embed/>
                </p:oleObj>
              </mc:Choice>
              <mc:Fallback>
                <p:oleObj name="Equation" r:id="rId2" imgW="1460160" imgH="27936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05000"/>
                        <a:ext cx="2057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4" name="Object 8">
            <a:extLst>
              <a:ext uri="{FF2B5EF4-FFF2-40B4-BE49-F238E27FC236}">
                <a16:creationId xmlns:a16="http://schemas.microsoft.com/office/drawing/2014/main" id="{F014E4B9-4339-4410-9C28-5DF970680B1A}"/>
              </a:ext>
            </a:extLst>
          </p:cNvPr>
          <p:cNvGraphicFramePr>
            <a:graphicFrameLocks noChangeAspect="1"/>
          </p:cNvGraphicFramePr>
          <p:nvPr/>
        </p:nvGraphicFramePr>
        <p:xfrm>
          <a:off x="3962400" y="3200400"/>
          <a:ext cx="1216025" cy="428625"/>
        </p:xfrm>
        <a:graphic>
          <a:graphicData uri="http://schemas.openxmlformats.org/presentationml/2006/ole">
            <mc:AlternateContent xmlns:mc="http://schemas.openxmlformats.org/markup-compatibility/2006">
              <mc:Choice xmlns:v="urn:schemas-microsoft-com:vml" Requires="v">
                <p:oleObj name="Equation" r:id="rId4" imgW="863280" imgH="304560" progId="Equation.3">
                  <p:embed/>
                </p:oleObj>
              </mc:Choice>
              <mc:Fallback>
                <p:oleObj name="Equation" r:id="rId4" imgW="863280" imgH="30456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3200400"/>
                        <a:ext cx="12160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5" name="Object 9">
            <a:extLst>
              <a:ext uri="{FF2B5EF4-FFF2-40B4-BE49-F238E27FC236}">
                <a16:creationId xmlns:a16="http://schemas.microsoft.com/office/drawing/2014/main" id="{ACD10317-00CE-4917-98BC-1E66ABB1B271}"/>
              </a:ext>
            </a:extLst>
          </p:cNvPr>
          <p:cNvGraphicFramePr>
            <a:graphicFrameLocks noChangeAspect="1"/>
          </p:cNvGraphicFramePr>
          <p:nvPr/>
        </p:nvGraphicFramePr>
        <p:xfrm>
          <a:off x="1524000" y="4800600"/>
          <a:ext cx="5715000" cy="717550"/>
        </p:xfrm>
        <a:graphic>
          <a:graphicData uri="http://schemas.openxmlformats.org/presentationml/2006/ole">
            <mc:AlternateContent xmlns:mc="http://schemas.openxmlformats.org/markup-compatibility/2006">
              <mc:Choice xmlns:v="urn:schemas-microsoft-com:vml" Requires="v">
                <p:oleObj name="Equation" r:id="rId6" imgW="3238200" imgH="406080" progId="Equation.3">
                  <p:embed/>
                </p:oleObj>
              </mc:Choice>
              <mc:Fallback>
                <p:oleObj name="Equation" r:id="rId6" imgW="3238200" imgH="4060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4800600"/>
                        <a:ext cx="57150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6" name="Text Box 10">
            <a:extLst>
              <a:ext uri="{FF2B5EF4-FFF2-40B4-BE49-F238E27FC236}">
                <a16:creationId xmlns:a16="http://schemas.microsoft.com/office/drawing/2014/main" id="{7B22971F-20BE-4183-A1FF-BABDAE7CDA48}"/>
              </a:ext>
            </a:extLst>
          </p:cNvPr>
          <p:cNvSpPr txBox="1">
            <a:spLocks noChangeArrowheads="1"/>
          </p:cNvSpPr>
          <p:nvPr/>
        </p:nvSpPr>
        <p:spPr bwMode="auto">
          <a:xfrm>
            <a:off x="914400" y="5791200"/>
            <a:ext cx="739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latin typeface="Times New Roman" panose="02020603050405020304" pitchFamily="18" charset="0"/>
                <a:ea typeface="新細明體" panose="02020500000000000000" pitchFamily="18" charset="-120"/>
              </a:rPr>
              <a:t>Time complexity: </a:t>
            </a:r>
            <a:r>
              <a:rPr lang="en-US" altLang="zh-TW" i="1">
                <a:latin typeface="Times New Roman" panose="02020603050405020304" pitchFamily="18" charset="0"/>
                <a:ea typeface="新細明體" panose="02020500000000000000" pitchFamily="18" charset="-120"/>
              </a:rPr>
              <a:t>O</a:t>
            </a:r>
            <a:r>
              <a:rPr lang="en-US" altLang="zh-TW">
                <a:latin typeface="Times New Roman" panose="02020603050405020304" pitchFamily="18" charset="0"/>
                <a:ea typeface="新細明體" panose="02020500000000000000" pitchFamily="18" charset="-120"/>
              </a:rPr>
              <a:t>(</a:t>
            </a:r>
            <a:r>
              <a:rPr lang="en-US" altLang="zh-TW" i="1">
                <a:latin typeface="Times New Roman" panose="02020603050405020304" pitchFamily="18" charset="0"/>
                <a:ea typeface="新細明體" panose="02020500000000000000" pitchFamily="18" charset="-120"/>
              </a:rPr>
              <a:t>nB</a:t>
            </a:r>
            <a:r>
              <a:rPr lang="en-US" altLang="zh-TW">
                <a:latin typeface="Times New Roman" panose="02020603050405020304" pitchFamily="18" charset="0"/>
                <a:ea typeface="新細明體" panose="02020500000000000000" pitchFamily="18" charset="-120"/>
              </a:rPr>
              <a:t>).  Polynomial time?  verse NP-completeness?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4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994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P spid="399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F517752-4C7E-4D9A-81C1-8F239E24ECB8}"/>
              </a:ext>
            </a:extLst>
          </p:cNvPr>
          <p:cNvSpPr>
            <a:spLocks noGrp="1" noChangeArrowheads="1"/>
          </p:cNvSpPr>
          <p:nvPr>
            <p:ph type="title"/>
          </p:nvPr>
        </p:nvSpPr>
        <p:spPr/>
        <p:txBody>
          <a:bodyPr/>
          <a:lstStyle/>
          <a:p>
            <a:r>
              <a:rPr lang="en-US" altLang="zh-TW">
                <a:ea typeface="新細明體" panose="02020500000000000000" pitchFamily="18" charset="-120"/>
              </a:rPr>
              <a:t>Time Complexity of a Number</a:t>
            </a:r>
          </a:p>
        </p:txBody>
      </p:sp>
      <p:sp>
        <p:nvSpPr>
          <p:cNvPr id="40963" name="Rectangle 3">
            <a:extLst>
              <a:ext uri="{FF2B5EF4-FFF2-40B4-BE49-F238E27FC236}">
                <a16:creationId xmlns:a16="http://schemas.microsoft.com/office/drawing/2014/main" id="{8D9D9075-CF79-47F9-A90C-E33D236BDDA8}"/>
              </a:ext>
            </a:extLst>
          </p:cNvPr>
          <p:cNvSpPr>
            <a:spLocks noGrp="1" noChangeArrowheads="1"/>
          </p:cNvSpPr>
          <p:nvPr>
            <p:ph type="body" idx="1"/>
          </p:nvPr>
        </p:nvSpPr>
        <p:spPr>
          <a:xfrm>
            <a:off x="457200" y="1295400"/>
            <a:ext cx="8229600" cy="5105400"/>
          </a:xfrm>
        </p:spPr>
        <p:txBody>
          <a:bodyPr/>
          <a:lstStyle/>
          <a:p>
            <a:pPr>
              <a:lnSpc>
                <a:spcPct val="80000"/>
              </a:lnSpc>
            </a:pPr>
            <a:r>
              <a:rPr lang="en-US" altLang="zh-TW" sz="2400" i="1">
                <a:ea typeface="新細明體" panose="02020500000000000000" pitchFamily="18" charset="-120"/>
              </a:rPr>
              <a:t>C</a:t>
            </a:r>
            <a:r>
              <a:rPr lang="en-US" altLang="zh-TW" sz="2400">
                <a:ea typeface="新細明體" panose="02020500000000000000" pitchFamily="18" charset="-120"/>
              </a:rPr>
              <a:t> is not a polynomial function of the input size of a number </a:t>
            </a:r>
            <a:r>
              <a:rPr lang="en-US" altLang="zh-TW" sz="2400" i="1">
                <a:ea typeface="新細明體" panose="02020500000000000000" pitchFamily="18" charset="-120"/>
              </a:rPr>
              <a:t>C</a:t>
            </a:r>
          </a:p>
          <a:p>
            <a:pPr lvl="1">
              <a:lnSpc>
                <a:spcPct val="80000"/>
              </a:lnSpc>
            </a:pPr>
            <a:r>
              <a:rPr lang="en-US" altLang="zh-TW" sz="2400">
                <a:ea typeface="新細明體" panose="02020500000000000000" pitchFamily="18" charset="-120"/>
              </a:rPr>
              <a:t>When </a:t>
            </a:r>
            <a:r>
              <a:rPr lang="en-US" altLang="zh-TW" sz="2400" i="1">
                <a:ea typeface="新細明體" panose="02020500000000000000" pitchFamily="18" charset="-120"/>
              </a:rPr>
              <a:t>C</a:t>
            </a:r>
            <a:r>
              <a:rPr lang="en-US" altLang="zh-TW" sz="2400">
                <a:ea typeface="新細明體" panose="02020500000000000000" pitchFamily="18" charset="-120"/>
              </a:rPr>
              <a:t> is input as a number into a computer, it is represented in a binary form, which takes log</a:t>
            </a:r>
            <a:r>
              <a:rPr lang="en-US" altLang="zh-TW" sz="2400" baseline="-25000">
                <a:ea typeface="新細明體" panose="02020500000000000000" pitchFamily="18" charset="-120"/>
              </a:rPr>
              <a:t>2</a:t>
            </a:r>
            <a:r>
              <a:rPr lang="en-US" altLang="zh-TW" sz="2400" i="1">
                <a:ea typeface="新細明體" panose="02020500000000000000" pitchFamily="18" charset="-120"/>
              </a:rPr>
              <a:t>C</a:t>
            </a:r>
            <a:r>
              <a:rPr lang="en-US" altLang="zh-TW" sz="2400">
                <a:ea typeface="新細明體" panose="02020500000000000000" pitchFamily="18" charset="-120"/>
              </a:rPr>
              <a:t> bits.</a:t>
            </a:r>
          </a:p>
          <a:p>
            <a:pPr lvl="2">
              <a:lnSpc>
                <a:spcPct val="80000"/>
              </a:lnSpc>
            </a:pPr>
            <a:r>
              <a:rPr lang="en-US" altLang="zh-TW" sz="2000">
                <a:latin typeface="Times New Roman" panose="02020603050405020304" pitchFamily="18" charset="0"/>
                <a:ea typeface="新細明體" panose="02020500000000000000" pitchFamily="18" charset="-120"/>
              </a:rPr>
              <a:t>For example, 100=(1100100)</a:t>
            </a:r>
            <a:r>
              <a:rPr lang="en-US" altLang="zh-TW" sz="2000" baseline="-25000">
                <a:latin typeface="Times New Roman" panose="02020603050405020304" pitchFamily="18" charset="0"/>
                <a:ea typeface="新細明體" panose="02020500000000000000" pitchFamily="18" charset="-120"/>
              </a:rPr>
              <a:t>2</a:t>
            </a:r>
            <a:r>
              <a:rPr lang="en-US" altLang="zh-TW" sz="2000">
                <a:latin typeface="Times New Roman" panose="02020603050405020304" pitchFamily="18" charset="0"/>
                <a:ea typeface="新細明體" panose="02020500000000000000" pitchFamily="18" charset="-120"/>
              </a:rPr>
              <a:t>.  It takes 7 bits</a:t>
            </a:r>
          </a:p>
          <a:p>
            <a:pPr lvl="2">
              <a:lnSpc>
                <a:spcPct val="80000"/>
              </a:lnSpc>
            </a:pPr>
            <a:r>
              <a:rPr lang="en-US" altLang="zh-TW" sz="2000">
                <a:latin typeface="Times New Roman" panose="02020603050405020304" pitchFamily="18" charset="0"/>
                <a:ea typeface="新細明體" panose="02020500000000000000" pitchFamily="18" charset="-120"/>
              </a:rPr>
              <a:t>So the input size of 100 is 7, rather than 100</a:t>
            </a:r>
          </a:p>
          <a:p>
            <a:pPr lvl="2">
              <a:lnSpc>
                <a:spcPct val="80000"/>
              </a:lnSpc>
            </a:pPr>
            <a:r>
              <a:rPr lang="en-US" altLang="zh-TW" sz="2000">
                <a:latin typeface="Times New Roman" panose="02020603050405020304" pitchFamily="18" charset="0"/>
                <a:ea typeface="新細明體" panose="02020500000000000000" pitchFamily="18" charset="-120"/>
              </a:rPr>
              <a:t>The input of 1024=2</a:t>
            </a:r>
            <a:r>
              <a:rPr lang="en-US" altLang="zh-TW" sz="2000" baseline="30000">
                <a:latin typeface="Times New Roman" panose="02020603050405020304" pitchFamily="18" charset="0"/>
                <a:ea typeface="新細明體" panose="02020500000000000000" pitchFamily="18" charset="-120"/>
              </a:rPr>
              <a:t>10</a:t>
            </a:r>
            <a:r>
              <a:rPr lang="en-US" altLang="zh-TW" sz="2000">
                <a:latin typeface="Times New Roman" panose="02020603050405020304" pitchFamily="18" charset="0"/>
                <a:ea typeface="新細明體" panose="02020500000000000000" pitchFamily="18" charset="-120"/>
              </a:rPr>
              <a:t>.  The input size is log</a:t>
            </a:r>
            <a:r>
              <a:rPr lang="en-US" altLang="zh-TW" sz="2000" baseline="-25000">
                <a:latin typeface="Times New Roman" panose="02020603050405020304" pitchFamily="18" charset="0"/>
                <a:ea typeface="新細明體" panose="02020500000000000000" pitchFamily="18" charset="-120"/>
              </a:rPr>
              <a:t>2</a:t>
            </a:r>
            <a:r>
              <a:rPr lang="en-US" altLang="zh-TW" sz="2000">
                <a:latin typeface="Times New Roman" panose="02020603050405020304" pitchFamily="18" charset="0"/>
                <a:ea typeface="新細明體" panose="02020500000000000000" pitchFamily="18" charset="-120"/>
              </a:rPr>
              <a:t>1024=10</a:t>
            </a:r>
          </a:p>
          <a:p>
            <a:pPr>
              <a:lnSpc>
                <a:spcPct val="80000"/>
              </a:lnSpc>
            </a:pPr>
            <a:r>
              <a:rPr lang="en-US" altLang="zh-TW" sz="2800">
                <a:ea typeface="新細明體" panose="02020500000000000000" pitchFamily="18" charset="-120"/>
              </a:rPr>
              <a:t>Therefore, it is log</a:t>
            </a:r>
            <a:r>
              <a:rPr lang="en-US" altLang="zh-TW" sz="2800" i="1">
                <a:ea typeface="新細明體" panose="02020500000000000000" pitchFamily="18" charset="-120"/>
              </a:rPr>
              <a:t>C</a:t>
            </a:r>
            <a:r>
              <a:rPr lang="en-US" altLang="zh-TW" sz="2800">
                <a:ea typeface="新細明體" panose="02020500000000000000" pitchFamily="18" charset="-120"/>
              </a:rPr>
              <a:t> that is a polynomial function of the problem input size</a:t>
            </a:r>
          </a:p>
          <a:p>
            <a:pPr lvl="1">
              <a:lnSpc>
                <a:spcPct val="80000"/>
              </a:lnSpc>
            </a:pPr>
            <a:r>
              <a:rPr lang="en-US" altLang="zh-TW" sz="2400" i="1">
                <a:ea typeface="新細明體" panose="02020500000000000000" pitchFamily="18" charset="-120"/>
              </a:rPr>
              <a:t>C </a:t>
            </a:r>
            <a:r>
              <a:rPr lang="en-US" altLang="zh-TW" sz="2400">
                <a:ea typeface="新細明體" panose="02020500000000000000" pitchFamily="18" charset="-120"/>
              </a:rPr>
              <a:t>is an exponential function of the input size log </a:t>
            </a:r>
            <a:r>
              <a:rPr lang="en-US" altLang="zh-TW" sz="2400" i="1">
                <a:ea typeface="新細明體" panose="02020500000000000000" pitchFamily="18" charset="-120"/>
              </a:rPr>
              <a:t>C</a:t>
            </a:r>
          </a:p>
          <a:p>
            <a:pPr>
              <a:lnSpc>
                <a:spcPct val="80000"/>
              </a:lnSpc>
            </a:pPr>
            <a:r>
              <a:rPr lang="en-US" altLang="zh-TW" sz="2800">
                <a:ea typeface="新細明體" panose="02020500000000000000" pitchFamily="18" charset="-120"/>
              </a:rPr>
              <a:t>If an algorithm has a time complexity that is a polynomial function of a number, then the algorithm is called in ps</a:t>
            </a:r>
            <a:r>
              <a:rPr lang="en-US" altLang="zh-CN" sz="2800">
                <a:ea typeface="新細明體" panose="02020500000000000000" pitchFamily="18" charset="-120"/>
              </a:rPr>
              <a:t>e</a:t>
            </a:r>
            <a:r>
              <a:rPr lang="en-US" altLang="zh-TW" sz="2800">
                <a:ea typeface="新細明體" panose="02020500000000000000" pitchFamily="18" charset="-120"/>
              </a:rPr>
              <a:t>udo-polynomial time</a:t>
            </a:r>
          </a:p>
          <a:p>
            <a:pPr lvl="1">
              <a:lnSpc>
                <a:spcPct val="80000"/>
              </a:lnSpc>
            </a:pPr>
            <a:r>
              <a:rPr lang="en-US" altLang="zh-TW" sz="2400">
                <a:ea typeface="新細明體" panose="02020500000000000000" pitchFamily="18" charset="-120"/>
              </a:rPr>
              <a:t>It maybe practically efficient if the number is not very large (similarity assumption)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C191C7A-6748-4317-BC43-1B6F86F72F00}"/>
              </a:ext>
            </a:extLst>
          </p:cNvPr>
          <p:cNvSpPr>
            <a:spLocks noGrp="1" noChangeArrowheads="1"/>
          </p:cNvSpPr>
          <p:nvPr>
            <p:ph type="title"/>
          </p:nvPr>
        </p:nvSpPr>
        <p:spPr/>
        <p:txBody>
          <a:bodyPr/>
          <a:lstStyle/>
          <a:p>
            <a:r>
              <a:rPr lang="en-US" altLang="zh-TW" sz="4000">
                <a:ea typeface="新細明體" panose="02020500000000000000" pitchFamily="18" charset="-120"/>
              </a:rPr>
              <a:t>Weakly and Strongly NP-completeness</a:t>
            </a:r>
          </a:p>
        </p:txBody>
      </p:sp>
      <p:sp>
        <p:nvSpPr>
          <p:cNvPr id="43011" name="Rectangle 3">
            <a:extLst>
              <a:ext uri="{FF2B5EF4-FFF2-40B4-BE49-F238E27FC236}">
                <a16:creationId xmlns:a16="http://schemas.microsoft.com/office/drawing/2014/main" id="{DF7413F1-4820-41D4-996A-727AB4C16EE7}"/>
              </a:ext>
            </a:extLst>
          </p:cNvPr>
          <p:cNvSpPr>
            <a:spLocks noGrp="1" noChangeArrowheads="1"/>
          </p:cNvSpPr>
          <p:nvPr>
            <p:ph type="body" idx="1"/>
          </p:nvPr>
        </p:nvSpPr>
        <p:spPr/>
        <p:txBody>
          <a:bodyPr/>
          <a:lstStyle/>
          <a:p>
            <a:r>
              <a:rPr lang="en-US" altLang="zh-TW" dirty="0">
                <a:ea typeface="新細明體" panose="02020500000000000000" pitchFamily="18" charset="-120"/>
              </a:rPr>
              <a:t>A problem is strongly NP-complete if it is NP-complete even under the similarity assumption</a:t>
            </a:r>
          </a:p>
          <a:p>
            <a:pPr lvl="1"/>
            <a:r>
              <a:rPr lang="en-US" altLang="zh-TW" dirty="0">
                <a:ea typeface="新細明體" panose="02020500000000000000" pitchFamily="18" charset="-120"/>
              </a:rPr>
              <a:t>Hamiltonian cycle, TSP, longest path, integer linear programming, …</a:t>
            </a:r>
          </a:p>
          <a:p>
            <a:r>
              <a:rPr lang="en-US" altLang="zh-TW" dirty="0">
                <a:ea typeface="新細明體" panose="02020500000000000000" pitchFamily="18" charset="-120"/>
              </a:rPr>
              <a:t>A problem is weakly NP-complete if it is NP-complete but has a pseudo-polynomial time algorithm</a:t>
            </a:r>
          </a:p>
          <a:p>
            <a:pPr lvl="1"/>
            <a:r>
              <a:rPr lang="en-US" altLang="zh-TW" dirty="0">
                <a:ea typeface="新細明體" panose="02020500000000000000" pitchFamily="18" charset="-120"/>
              </a:rPr>
              <a:t>Partition, knapsack,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9FC1DCE-2034-4380-81B2-4020B063EC30}"/>
              </a:ext>
            </a:extLst>
          </p:cNvPr>
          <p:cNvSpPr>
            <a:spLocks noGrp="1" noChangeArrowheads="1"/>
          </p:cNvSpPr>
          <p:nvPr>
            <p:ph type="title"/>
          </p:nvPr>
        </p:nvSpPr>
        <p:spPr/>
        <p:txBody>
          <a:bodyPr/>
          <a:lstStyle/>
          <a:p>
            <a:r>
              <a:rPr lang="en-US" altLang="zh-TW">
                <a:ea typeface="新細明體" panose="02020500000000000000" pitchFamily="18" charset="-120"/>
              </a:rPr>
              <a:t>How to Evaluate an Algorithm?</a:t>
            </a:r>
          </a:p>
        </p:txBody>
      </p:sp>
      <p:sp>
        <p:nvSpPr>
          <p:cNvPr id="5123" name="Rectangle 3">
            <a:extLst>
              <a:ext uri="{FF2B5EF4-FFF2-40B4-BE49-F238E27FC236}">
                <a16:creationId xmlns:a16="http://schemas.microsoft.com/office/drawing/2014/main" id="{58558BDA-C45A-48D8-955B-0A5329CF9804}"/>
              </a:ext>
            </a:extLst>
          </p:cNvPr>
          <p:cNvSpPr>
            <a:spLocks noGrp="1" noChangeArrowheads="1"/>
          </p:cNvSpPr>
          <p:nvPr>
            <p:ph type="body" idx="1"/>
          </p:nvPr>
        </p:nvSpPr>
        <p:spPr>
          <a:xfrm>
            <a:off x="457200" y="1295400"/>
            <a:ext cx="8229600" cy="5181600"/>
          </a:xfrm>
        </p:spPr>
        <p:txBody>
          <a:bodyPr/>
          <a:lstStyle/>
          <a:p>
            <a:pPr>
              <a:lnSpc>
                <a:spcPct val="90000"/>
              </a:lnSpc>
            </a:pPr>
            <a:r>
              <a:rPr lang="en-US" altLang="zh-TW" sz="2400">
                <a:ea typeface="新細明體" panose="02020500000000000000" pitchFamily="18" charset="-120"/>
              </a:rPr>
              <a:t>What is an algorithm?</a:t>
            </a:r>
          </a:p>
          <a:p>
            <a:pPr lvl="1">
              <a:lnSpc>
                <a:spcPct val="90000"/>
              </a:lnSpc>
            </a:pPr>
            <a:r>
              <a:rPr lang="en-US" altLang="zh-TW" sz="2000">
                <a:ea typeface="新細明體" panose="02020500000000000000" pitchFamily="18" charset="-120"/>
              </a:rPr>
              <a:t>A set of instructions of basic operations to solve a problem</a:t>
            </a:r>
          </a:p>
          <a:p>
            <a:pPr lvl="1">
              <a:lnSpc>
                <a:spcPct val="90000"/>
              </a:lnSpc>
            </a:pPr>
            <a:r>
              <a:rPr lang="en-US" altLang="zh-TW" sz="2000">
                <a:ea typeface="新細明體" panose="02020500000000000000" pitchFamily="18" charset="-120"/>
              </a:rPr>
              <a:t>Basic operations: assignment, arithmetic (+,-,*,/), logic (to compare)</a:t>
            </a:r>
          </a:p>
          <a:p>
            <a:pPr lvl="1">
              <a:lnSpc>
                <a:spcPct val="90000"/>
              </a:lnSpc>
            </a:pPr>
            <a:r>
              <a:rPr lang="en-US" altLang="zh-TW" sz="2000">
                <a:ea typeface="新細明體" panose="02020500000000000000" pitchFamily="18" charset="-120"/>
              </a:rPr>
              <a:t>For example, simplex method is an algorithm for solving LP</a:t>
            </a:r>
          </a:p>
          <a:p>
            <a:pPr>
              <a:lnSpc>
                <a:spcPct val="90000"/>
              </a:lnSpc>
            </a:pPr>
            <a:r>
              <a:rPr lang="en-US" altLang="zh-TW" sz="2400">
                <a:ea typeface="新細明體" panose="02020500000000000000" pitchFamily="18" charset="-120"/>
              </a:rPr>
              <a:t>What does a good algorithm mean?</a:t>
            </a:r>
          </a:p>
          <a:p>
            <a:pPr lvl="1">
              <a:lnSpc>
                <a:spcPct val="90000"/>
              </a:lnSpc>
            </a:pPr>
            <a:r>
              <a:rPr lang="en-US" altLang="zh-TW" sz="2000">
                <a:ea typeface="新細明體" panose="02020500000000000000" pitchFamily="18" charset="-120"/>
              </a:rPr>
              <a:t>Time efficiency</a:t>
            </a:r>
          </a:p>
          <a:p>
            <a:pPr lvl="1">
              <a:lnSpc>
                <a:spcPct val="90000"/>
              </a:lnSpc>
            </a:pPr>
            <a:r>
              <a:rPr lang="en-US" altLang="zh-TW" sz="2000">
                <a:ea typeface="新細明體" panose="02020500000000000000" pitchFamily="18" charset="-120"/>
              </a:rPr>
              <a:t>Space efficiency</a:t>
            </a:r>
          </a:p>
          <a:p>
            <a:pPr>
              <a:lnSpc>
                <a:spcPct val="90000"/>
              </a:lnSpc>
            </a:pPr>
            <a:r>
              <a:rPr lang="en-US" altLang="zh-TW" sz="2400">
                <a:ea typeface="新細明體" panose="02020500000000000000" pitchFamily="18" charset="-120"/>
              </a:rPr>
              <a:t>Measurements of efficiency</a:t>
            </a:r>
          </a:p>
          <a:p>
            <a:pPr lvl="1">
              <a:lnSpc>
                <a:spcPct val="90000"/>
              </a:lnSpc>
            </a:pPr>
            <a:r>
              <a:rPr lang="en-US" altLang="zh-TW" sz="2000">
                <a:ea typeface="新細明體" panose="02020500000000000000" pitchFamily="18" charset="-120"/>
              </a:rPr>
              <a:t>As a function of problem size, or more accurately, problem input size </a:t>
            </a:r>
          </a:p>
          <a:p>
            <a:pPr lvl="1">
              <a:lnSpc>
                <a:spcPct val="90000"/>
              </a:lnSpc>
            </a:pPr>
            <a:r>
              <a:rPr lang="en-US" altLang="zh-TW" sz="2000">
                <a:ea typeface="新細明體" panose="02020500000000000000" pitchFamily="18" charset="-120"/>
              </a:rPr>
              <a:t>In an LP max{</a:t>
            </a:r>
            <a:r>
              <a:rPr lang="en-US" altLang="zh-TW" sz="2000" b="1">
                <a:ea typeface="新細明體" panose="02020500000000000000" pitchFamily="18" charset="-120"/>
              </a:rPr>
              <a:t>cx</a:t>
            </a:r>
            <a:r>
              <a:rPr lang="en-US" altLang="zh-TW" sz="2000">
                <a:ea typeface="新細明體" panose="02020500000000000000" pitchFamily="18" charset="-120"/>
              </a:rPr>
              <a:t> | </a:t>
            </a:r>
            <a:r>
              <a:rPr lang="en-US" altLang="zh-TW" sz="2000" b="1">
                <a:ea typeface="新細明體" panose="02020500000000000000" pitchFamily="18" charset="-120"/>
              </a:rPr>
              <a:t>Ax</a:t>
            </a:r>
            <a:r>
              <a:rPr lang="en-US" altLang="zh-TW" sz="2000">
                <a:ea typeface="新細明體" panose="02020500000000000000" pitchFamily="18" charset="-120"/>
              </a:rPr>
              <a:t>=</a:t>
            </a:r>
            <a:r>
              <a:rPr lang="en-US" altLang="zh-TW" sz="2000" b="1">
                <a:ea typeface="新細明體" panose="02020500000000000000" pitchFamily="18" charset="-120"/>
              </a:rPr>
              <a:t>b</a:t>
            </a:r>
            <a:r>
              <a:rPr lang="en-US" altLang="zh-TW" sz="2000">
                <a:ea typeface="新細明體" panose="02020500000000000000" pitchFamily="18" charset="-120"/>
              </a:rPr>
              <a:t>}, the problem size is measured by</a:t>
            </a:r>
          </a:p>
          <a:p>
            <a:pPr lvl="2">
              <a:lnSpc>
                <a:spcPct val="90000"/>
              </a:lnSpc>
            </a:pPr>
            <a:r>
              <a:rPr lang="en-US" altLang="zh-TW" sz="1800">
                <a:latin typeface="Times New Roman" panose="02020603050405020304" pitchFamily="18" charset="0"/>
                <a:ea typeface="新細明體" panose="02020500000000000000" pitchFamily="18" charset="-120"/>
              </a:rPr>
              <a:t>The dimension of </a:t>
            </a:r>
            <a:r>
              <a:rPr lang="en-US" altLang="zh-TW" sz="1800" b="1">
                <a:latin typeface="Times New Roman" panose="02020603050405020304" pitchFamily="18" charset="0"/>
                <a:ea typeface="新細明體" panose="02020500000000000000" pitchFamily="18" charset="-120"/>
              </a:rPr>
              <a:t>A</a:t>
            </a:r>
            <a:r>
              <a:rPr lang="en-US" altLang="zh-TW" sz="1800">
                <a:latin typeface="Times New Roman" panose="02020603050405020304" pitchFamily="18" charset="0"/>
                <a:ea typeface="新細明體" panose="02020500000000000000" pitchFamily="18" charset="-120"/>
              </a:rPr>
              <a:t>, </a:t>
            </a:r>
            <a:r>
              <a:rPr lang="en-US" altLang="zh-TW" sz="1800" b="1">
                <a:latin typeface="Times New Roman" panose="02020603050405020304" pitchFamily="18" charset="0"/>
                <a:ea typeface="新細明體" panose="02020500000000000000" pitchFamily="18" charset="-120"/>
              </a:rPr>
              <a:t>b</a:t>
            </a:r>
            <a:r>
              <a:rPr lang="en-US" altLang="zh-TW" sz="1800">
                <a:latin typeface="Times New Roman" panose="02020603050405020304" pitchFamily="18" charset="0"/>
                <a:ea typeface="新細明體" panose="02020500000000000000" pitchFamily="18" charset="-120"/>
              </a:rPr>
              <a:t> and </a:t>
            </a:r>
            <a:r>
              <a:rPr lang="en-US" altLang="zh-TW" sz="1800" b="1">
                <a:latin typeface="Times New Roman" panose="02020603050405020304" pitchFamily="18" charset="0"/>
                <a:ea typeface="新細明體" panose="02020500000000000000" pitchFamily="18" charset="-120"/>
              </a:rPr>
              <a:t>c</a:t>
            </a:r>
          </a:p>
          <a:p>
            <a:pPr lvl="1">
              <a:lnSpc>
                <a:spcPct val="90000"/>
              </a:lnSpc>
            </a:pPr>
            <a:r>
              <a:rPr lang="en-US" altLang="zh-TW" sz="2000">
                <a:ea typeface="新細明體" panose="02020500000000000000" pitchFamily="18" charset="-120"/>
              </a:rPr>
              <a:t>In network flow problems, a problem size is naturally measured by</a:t>
            </a:r>
          </a:p>
          <a:p>
            <a:pPr lvl="2">
              <a:lnSpc>
                <a:spcPct val="90000"/>
              </a:lnSpc>
            </a:pPr>
            <a:r>
              <a:rPr lang="en-US" altLang="zh-TW" sz="1800">
                <a:latin typeface="Times New Roman" panose="02020603050405020304" pitchFamily="18" charset="0"/>
                <a:ea typeface="新細明體" panose="02020500000000000000" pitchFamily="18" charset="-120"/>
              </a:rPr>
              <a:t>Number of nodes: denoted by </a:t>
            </a:r>
            <a:r>
              <a:rPr lang="en-US" altLang="zh-TW" sz="1800" i="1">
                <a:latin typeface="Times New Roman" panose="02020603050405020304" pitchFamily="18" charset="0"/>
                <a:ea typeface="新細明體" panose="02020500000000000000" pitchFamily="18" charset="-120"/>
              </a:rPr>
              <a:t>n</a:t>
            </a:r>
          </a:p>
          <a:p>
            <a:pPr lvl="2">
              <a:lnSpc>
                <a:spcPct val="90000"/>
              </a:lnSpc>
            </a:pPr>
            <a:r>
              <a:rPr lang="en-US" altLang="zh-TW" sz="1800">
                <a:latin typeface="Times New Roman" panose="02020603050405020304" pitchFamily="18" charset="0"/>
                <a:ea typeface="新細明體" panose="02020500000000000000" pitchFamily="18" charset="-120"/>
              </a:rPr>
              <a:t>Number of arcs: denoted by </a:t>
            </a:r>
            <a:r>
              <a:rPr lang="en-US" altLang="zh-TW" sz="1800" i="1">
                <a:latin typeface="Times New Roman" panose="02020603050405020304" pitchFamily="18" charset="0"/>
                <a:ea typeface="新細明體" panose="02020500000000000000" pitchFamily="18" charset="-120"/>
              </a:rPr>
              <a:t>m</a:t>
            </a:r>
          </a:p>
          <a:p>
            <a:pPr lvl="2">
              <a:lnSpc>
                <a:spcPct val="90000"/>
              </a:lnSpc>
            </a:pPr>
            <a:r>
              <a:rPr lang="en-US" altLang="zh-TW" sz="1800">
                <a:latin typeface="Times New Roman" panose="02020603050405020304" pitchFamily="18" charset="0"/>
                <a:ea typeface="新細明體" panose="02020500000000000000" pitchFamily="18" charset="-120"/>
              </a:rPr>
              <a:t>Anything else?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2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2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23">
                                            <p:txEl>
                                              <p:pRg st="13" end="13"/>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97F9702-B5A4-4DF4-995F-D865C6F1D8BE}"/>
              </a:ext>
            </a:extLst>
          </p:cNvPr>
          <p:cNvSpPr>
            <a:spLocks noGrp="1" noChangeArrowheads="1"/>
          </p:cNvSpPr>
          <p:nvPr>
            <p:ph type="title"/>
          </p:nvPr>
        </p:nvSpPr>
        <p:spPr>
          <a:xfrm>
            <a:off x="457200" y="274638"/>
            <a:ext cx="8229600" cy="944562"/>
          </a:xfrm>
        </p:spPr>
        <p:txBody>
          <a:bodyPr/>
          <a:lstStyle/>
          <a:p>
            <a:r>
              <a:rPr lang="en-US" altLang="zh-TW">
                <a:ea typeface="新細明體" panose="02020500000000000000" pitchFamily="18" charset="-120"/>
              </a:rPr>
              <a:t>Example I</a:t>
            </a:r>
          </a:p>
        </p:txBody>
      </p:sp>
      <p:sp>
        <p:nvSpPr>
          <p:cNvPr id="8195" name="Rectangle 3">
            <a:extLst>
              <a:ext uri="{FF2B5EF4-FFF2-40B4-BE49-F238E27FC236}">
                <a16:creationId xmlns:a16="http://schemas.microsoft.com/office/drawing/2014/main" id="{72552E1F-899F-4FB8-8541-C13CED084F85}"/>
              </a:ext>
            </a:extLst>
          </p:cNvPr>
          <p:cNvSpPr>
            <a:spLocks noGrp="1" noChangeArrowheads="1"/>
          </p:cNvSpPr>
          <p:nvPr>
            <p:ph type="body" idx="1"/>
          </p:nvPr>
        </p:nvSpPr>
        <p:spPr>
          <a:xfrm>
            <a:off x="457200" y="1143000"/>
            <a:ext cx="8229600" cy="5257800"/>
          </a:xfrm>
        </p:spPr>
        <p:txBody>
          <a:bodyPr/>
          <a:lstStyle/>
          <a:p>
            <a:pPr>
              <a:lnSpc>
                <a:spcPct val="80000"/>
              </a:lnSpc>
            </a:pPr>
            <a:r>
              <a:rPr lang="en-US" altLang="zh-TW" sz="2400">
                <a:ea typeface="新細明體" panose="02020500000000000000" pitchFamily="18" charset="-120"/>
              </a:rPr>
              <a:t>Given an array of numbers </a:t>
            </a:r>
            <a:r>
              <a:rPr lang="en-US" altLang="zh-TW" sz="2400" i="1">
                <a:ea typeface="新細明體" panose="02020500000000000000" pitchFamily="18" charset="-120"/>
              </a:rPr>
              <a:t>A</a:t>
            </a:r>
            <a:r>
              <a:rPr lang="en-US" altLang="zh-TW" sz="2400">
                <a:ea typeface="新細明體" panose="02020500000000000000" pitchFamily="18" charset="-120"/>
              </a:rPr>
              <a:t>={</a:t>
            </a:r>
            <a:r>
              <a:rPr lang="en-US" altLang="zh-TW" sz="2400" i="1">
                <a:ea typeface="新細明體" panose="02020500000000000000" pitchFamily="18" charset="-120"/>
              </a:rPr>
              <a:t>a</a:t>
            </a:r>
            <a:r>
              <a:rPr lang="en-US" altLang="zh-TW" sz="2400" baseline="-25000">
                <a:ea typeface="新細明體" panose="02020500000000000000" pitchFamily="18" charset="-120"/>
              </a:rPr>
              <a:t>1</a:t>
            </a:r>
            <a:r>
              <a:rPr lang="en-US" altLang="zh-TW" sz="2400">
                <a:ea typeface="新細明體" panose="02020500000000000000" pitchFamily="18" charset="-120"/>
              </a:rPr>
              <a:t>,</a:t>
            </a:r>
            <a:r>
              <a:rPr lang="en-US" altLang="zh-TW" sz="2400" i="1">
                <a:ea typeface="新細明體" panose="02020500000000000000" pitchFamily="18" charset="-120"/>
              </a:rPr>
              <a:t>a</a:t>
            </a:r>
            <a:r>
              <a:rPr lang="en-US" altLang="zh-TW" sz="2400" baseline="-25000">
                <a:ea typeface="新細明體" panose="02020500000000000000" pitchFamily="18" charset="-120"/>
              </a:rPr>
              <a:t>2</a:t>
            </a:r>
            <a:r>
              <a:rPr lang="en-US" altLang="zh-TW" sz="2400">
                <a:ea typeface="新細明體" panose="02020500000000000000" pitchFamily="18" charset="-120"/>
              </a:rPr>
              <a:t>,…,</a:t>
            </a:r>
            <a:r>
              <a:rPr lang="en-US" altLang="zh-TW" sz="2400" i="1">
                <a:ea typeface="新細明體" panose="02020500000000000000" pitchFamily="18" charset="-120"/>
              </a:rPr>
              <a:t>a</a:t>
            </a:r>
            <a:r>
              <a:rPr lang="en-US" altLang="zh-TW" sz="2400" i="1" baseline="-25000">
                <a:ea typeface="新細明體" panose="02020500000000000000" pitchFamily="18" charset="-120"/>
              </a:rPr>
              <a:t>n</a:t>
            </a:r>
            <a:r>
              <a:rPr lang="en-US" altLang="zh-TW" sz="2400">
                <a:ea typeface="新細明體" panose="02020500000000000000" pitchFamily="18" charset="-120"/>
              </a:rPr>
              <a:t>} and another number </a:t>
            </a:r>
            <a:r>
              <a:rPr lang="en-US" altLang="zh-TW" sz="2400" i="1">
                <a:ea typeface="新細明體" panose="02020500000000000000" pitchFamily="18" charset="-120"/>
              </a:rPr>
              <a:t>x</a:t>
            </a:r>
            <a:r>
              <a:rPr lang="en-US" altLang="zh-TW" sz="2400">
                <a:ea typeface="新細明體" panose="02020500000000000000" pitchFamily="18" charset="-120"/>
              </a:rPr>
              <a:t>, determine whether </a:t>
            </a:r>
            <a:r>
              <a:rPr lang="en-US" altLang="zh-TW" sz="2400" i="1">
                <a:ea typeface="新細明體" panose="02020500000000000000" pitchFamily="18" charset="-120"/>
              </a:rPr>
              <a:t>x</a:t>
            </a:r>
            <a:r>
              <a:rPr lang="en-US" altLang="zh-TW" sz="2400">
                <a:ea typeface="新細明體" panose="02020500000000000000" pitchFamily="18" charset="-120"/>
              </a:rPr>
              <a:t> is in </a:t>
            </a:r>
            <a:r>
              <a:rPr lang="en-US" altLang="zh-TW" sz="2400" i="1">
                <a:ea typeface="新細明體" panose="02020500000000000000" pitchFamily="18" charset="-120"/>
              </a:rPr>
              <a:t>A</a:t>
            </a:r>
            <a:r>
              <a:rPr lang="en-US" altLang="zh-TW" sz="2400">
                <a:ea typeface="新細明體" panose="02020500000000000000" pitchFamily="18" charset="-120"/>
              </a:rPr>
              <a:t>.</a:t>
            </a:r>
          </a:p>
          <a:p>
            <a:pPr>
              <a:lnSpc>
                <a:spcPct val="80000"/>
              </a:lnSpc>
            </a:pPr>
            <a:r>
              <a:rPr lang="en-US" altLang="zh-TW" sz="2400">
                <a:ea typeface="新細明體" panose="02020500000000000000" pitchFamily="18" charset="-120"/>
              </a:rPr>
              <a:t>Algorithm:</a:t>
            </a:r>
          </a:p>
          <a:p>
            <a:pPr lvl="1">
              <a:lnSpc>
                <a:spcPct val="80000"/>
              </a:lnSpc>
            </a:pPr>
            <a:r>
              <a:rPr lang="en-US" altLang="zh-TW" sz="2000">
                <a:ea typeface="新細明體" panose="02020500000000000000" pitchFamily="18" charset="-120"/>
              </a:rPr>
              <a:t>Step 1: Let </a:t>
            </a:r>
            <a:r>
              <a:rPr lang="en-US" altLang="zh-TW" sz="2000" i="1">
                <a:ea typeface="新細明體" panose="02020500000000000000" pitchFamily="18" charset="-120"/>
              </a:rPr>
              <a:t>k</a:t>
            </a:r>
            <a:r>
              <a:rPr lang="en-US" altLang="zh-TW" sz="2000">
                <a:ea typeface="新細明體" panose="02020500000000000000" pitchFamily="18" charset="-120"/>
              </a:rPr>
              <a:t>=1</a:t>
            </a:r>
          </a:p>
          <a:p>
            <a:pPr lvl="1">
              <a:lnSpc>
                <a:spcPct val="80000"/>
              </a:lnSpc>
            </a:pPr>
            <a:r>
              <a:rPr lang="en-US" altLang="zh-TW" sz="2000">
                <a:ea typeface="新細明體" panose="02020500000000000000" pitchFamily="18" charset="-120"/>
              </a:rPr>
              <a:t>Step 2: If </a:t>
            </a:r>
            <a:r>
              <a:rPr lang="en-US" altLang="zh-TW" sz="2000" i="1">
                <a:ea typeface="新細明體" panose="02020500000000000000" pitchFamily="18" charset="-120"/>
              </a:rPr>
              <a:t>a</a:t>
            </a:r>
            <a:r>
              <a:rPr lang="en-US" altLang="zh-TW" sz="2000" i="1" baseline="-25000">
                <a:ea typeface="新細明體" panose="02020500000000000000" pitchFamily="18" charset="-120"/>
              </a:rPr>
              <a:t>k</a:t>
            </a:r>
            <a:r>
              <a:rPr lang="en-US" altLang="zh-TW" sz="2000">
                <a:ea typeface="新細明體" panose="02020500000000000000" pitchFamily="18" charset="-120"/>
              </a:rPr>
              <a:t>=</a:t>
            </a:r>
            <a:r>
              <a:rPr lang="en-US" altLang="zh-TW" sz="2000" i="1">
                <a:ea typeface="新細明體" panose="02020500000000000000" pitchFamily="18" charset="-120"/>
              </a:rPr>
              <a:t>x</a:t>
            </a:r>
            <a:r>
              <a:rPr lang="en-US" altLang="zh-TW" sz="2000">
                <a:ea typeface="新細明體" panose="02020500000000000000" pitchFamily="18" charset="-120"/>
              </a:rPr>
              <a:t>, report that </a:t>
            </a:r>
            <a:r>
              <a:rPr lang="en-US" altLang="zh-TW" sz="2000" i="1">
                <a:ea typeface="新細明體" panose="02020500000000000000" pitchFamily="18" charset="-120"/>
              </a:rPr>
              <a:t>x</a:t>
            </a:r>
            <a:r>
              <a:rPr lang="en-US" altLang="zh-TW" sz="2000">
                <a:ea typeface="新細明體" panose="02020500000000000000" pitchFamily="18" charset="-120"/>
              </a:rPr>
              <a:t> is in </a:t>
            </a:r>
            <a:r>
              <a:rPr lang="en-US" altLang="zh-TW" sz="2000" i="1">
                <a:ea typeface="新細明體" panose="02020500000000000000" pitchFamily="18" charset="-120"/>
              </a:rPr>
              <a:t>A</a:t>
            </a:r>
            <a:r>
              <a:rPr lang="en-US" altLang="zh-TW" sz="2000">
                <a:ea typeface="新細明體" panose="02020500000000000000" pitchFamily="18" charset="-120"/>
              </a:rPr>
              <a:t> and stop.</a:t>
            </a:r>
          </a:p>
          <a:p>
            <a:pPr lvl="1">
              <a:lnSpc>
                <a:spcPct val="80000"/>
              </a:lnSpc>
            </a:pPr>
            <a:r>
              <a:rPr lang="en-US" altLang="zh-TW" sz="2000">
                <a:ea typeface="新細明體" panose="02020500000000000000" pitchFamily="18" charset="-120"/>
              </a:rPr>
              <a:t>Step 3: Let </a:t>
            </a:r>
            <a:r>
              <a:rPr lang="en-US" altLang="zh-TW" sz="2000" i="1">
                <a:ea typeface="新細明體" panose="02020500000000000000" pitchFamily="18" charset="-120"/>
              </a:rPr>
              <a:t>k</a:t>
            </a:r>
            <a:r>
              <a:rPr lang="en-US" altLang="zh-TW" sz="2000">
                <a:ea typeface="新細明體" panose="02020500000000000000" pitchFamily="18" charset="-120"/>
              </a:rPr>
              <a:t> = </a:t>
            </a:r>
            <a:r>
              <a:rPr lang="en-US" altLang="zh-TW" sz="2000" i="1">
                <a:ea typeface="新細明體" panose="02020500000000000000" pitchFamily="18" charset="-120"/>
              </a:rPr>
              <a:t>k</a:t>
            </a:r>
            <a:r>
              <a:rPr lang="en-US" altLang="zh-TW" sz="2000">
                <a:ea typeface="新細明體" panose="02020500000000000000" pitchFamily="18" charset="-120"/>
              </a:rPr>
              <a:t>+1.  If </a:t>
            </a:r>
            <a:r>
              <a:rPr lang="en-US" altLang="zh-TW" sz="2000" i="1">
                <a:ea typeface="新細明體" panose="02020500000000000000" pitchFamily="18" charset="-120"/>
              </a:rPr>
              <a:t>k</a:t>
            </a:r>
            <a:r>
              <a:rPr lang="en-US" altLang="zh-TW" sz="2000">
                <a:ea typeface="新細明體" panose="02020500000000000000" pitchFamily="18" charset="-120"/>
                <a:cs typeface="Times New Roman" panose="02020603050405020304" pitchFamily="18" charset="0"/>
              </a:rPr>
              <a:t>≤</a:t>
            </a:r>
            <a:r>
              <a:rPr lang="en-US" altLang="zh-TW" sz="2000" i="1">
                <a:ea typeface="新細明體" panose="02020500000000000000" pitchFamily="18" charset="-120"/>
                <a:cs typeface="Times New Roman" panose="02020603050405020304" pitchFamily="18" charset="0"/>
              </a:rPr>
              <a:t>n</a:t>
            </a:r>
            <a:r>
              <a:rPr lang="en-US" altLang="zh-TW" sz="2000">
                <a:ea typeface="新細明體" panose="02020500000000000000" pitchFamily="18" charset="-120"/>
                <a:cs typeface="Times New Roman" panose="02020603050405020304" pitchFamily="18" charset="0"/>
              </a:rPr>
              <a:t>, goto step 2.</a:t>
            </a:r>
          </a:p>
          <a:p>
            <a:pPr lvl="1">
              <a:lnSpc>
                <a:spcPct val="80000"/>
              </a:lnSpc>
            </a:pPr>
            <a:r>
              <a:rPr lang="en-US" altLang="zh-TW" sz="2000">
                <a:ea typeface="新細明體" panose="02020500000000000000" pitchFamily="18" charset="-120"/>
                <a:cs typeface="Times New Roman" panose="02020603050405020304" pitchFamily="18" charset="0"/>
              </a:rPr>
              <a:t>Step 4: Report that </a:t>
            </a:r>
            <a:r>
              <a:rPr lang="en-US" altLang="zh-TW" sz="2000" i="1">
                <a:ea typeface="新細明體" panose="02020500000000000000" pitchFamily="18" charset="-120"/>
              </a:rPr>
              <a:t>x</a:t>
            </a:r>
            <a:r>
              <a:rPr lang="en-US" altLang="zh-TW" sz="2000">
                <a:ea typeface="新細明體" panose="02020500000000000000" pitchFamily="18" charset="-120"/>
              </a:rPr>
              <a:t> is not in </a:t>
            </a:r>
            <a:r>
              <a:rPr lang="en-US" altLang="zh-TW" sz="2000" i="1">
                <a:ea typeface="新細明體" panose="02020500000000000000" pitchFamily="18" charset="-120"/>
              </a:rPr>
              <a:t>A</a:t>
            </a:r>
            <a:r>
              <a:rPr lang="en-US" altLang="zh-TW" sz="2000">
                <a:ea typeface="新細明體" panose="02020500000000000000" pitchFamily="18" charset="-120"/>
              </a:rPr>
              <a:t> and stop.</a:t>
            </a:r>
          </a:p>
          <a:p>
            <a:pPr>
              <a:lnSpc>
                <a:spcPct val="80000"/>
              </a:lnSpc>
            </a:pPr>
            <a:r>
              <a:rPr lang="en-US" altLang="zh-TW" sz="2400">
                <a:ea typeface="新細明體" panose="02020500000000000000" pitchFamily="18" charset="-120"/>
              </a:rPr>
              <a:t>In the worst case, the algorithm has to take </a:t>
            </a:r>
            <a:r>
              <a:rPr lang="en-US" altLang="zh-TW" sz="2400" i="1">
                <a:ea typeface="新細明體" panose="02020500000000000000" pitchFamily="18" charset="-120"/>
              </a:rPr>
              <a:t>n</a:t>
            </a:r>
            <a:r>
              <a:rPr lang="en-US" altLang="zh-TW" sz="2400">
                <a:ea typeface="新細明體" panose="02020500000000000000" pitchFamily="18" charset="-120"/>
              </a:rPr>
              <a:t> iterations</a:t>
            </a:r>
          </a:p>
          <a:p>
            <a:pPr lvl="1">
              <a:lnSpc>
                <a:spcPct val="80000"/>
              </a:lnSpc>
            </a:pPr>
            <a:r>
              <a:rPr lang="en-US" altLang="zh-TW" sz="2000">
                <a:ea typeface="新細明體" panose="02020500000000000000" pitchFamily="18" charset="-120"/>
              </a:rPr>
              <a:t>In each iteration, we need two comparisons, one addition, one assignment</a:t>
            </a:r>
          </a:p>
          <a:p>
            <a:pPr lvl="1">
              <a:lnSpc>
                <a:spcPct val="80000"/>
              </a:lnSpc>
            </a:pPr>
            <a:r>
              <a:rPr lang="en-US" altLang="zh-TW" sz="2000">
                <a:ea typeface="新細明體" panose="02020500000000000000" pitchFamily="18" charset="-120"/>
              </a:rPr>
              <a:t>We say that the worst-case time complexity of the algorithm is in the order of </a:t>
            </a:r>
            <a:r>
              <a:rPr lang="en-US" altLang="zh-TW" sz="2000" i="1">
                <a:ea typeface="新細明體" panose="02020500000000000000" pitchFamily="18" charset="-120"/>
              </a:rPr>
              <a:t>n</a:t>
            </a:r>
            <a:r>
              <a:rPr lang="en-US" altLang="zh-TW" sz="2000">
                <a:ea typeface="新細明體" panose="02020500000000000000" pitchFamily="18" charset="-120"/>
              </a:rPr>
              <a:t>, denoted by </a:t>
            </a:r>
            <a:r>
              <a:rPr lang="en-US" altLang="zh-TW" sz="2000" i="1">
                <a:ea typeface="新細明體" panose="02020500000000000000" pitchFamily="18" charset="-120"/>
              </a:rPr>
              <a:t>O</a:t>
            </a:r>
            <a:r>
              <a:rPr lang="en-US" altLang="zh-TW" sz="2000">
                <a:ea typeface="新細明體" panose="02020500000000000000" pitchFamily="18" charset="-120"/>
              </a:rPr>
              <a:t>(</a:t>
            </a:r>
            <a:r>
              <a:rPr lang="en-US" altLang="zh-TW" sz="2000" i="1">
                <a:ea typeface="新細明體" panose="02020500000000000000" pitchFamily="18" charset="-120"/>
              </a:rPr>
              <a:t>n</a:t>
            </a:r>
            <a:r>
              <a:rPr lang="en-US" altLang="zh-TW" sz="2000">
                <a:ea typeface="新細明體" panose="02020500000000000000" pitchFamily="18" charset="-120"/>
              </a:rPr>
              <a:t>)</a:t>
            </a:r>
          </a:p>
          <a:p>
            <a:pPr lvl="1">
              <a:lnSpc>
                <a:spcPct val="80000"/>
              </a:lnSpc>
            </a:pPr>
            <a:r>
              <a:rPr lang="en-US" altLang="zh-TW" sz="2000">
                <a:ea typeface="新細明體" panose="02020500000000000000" pitchFamily="18" charset="-120"/>
              </a:rPr>
              <a:t>That means we ignore the details of each iteration since it takes the same constant time</a:t>
            </a:r>
          </a:p>
          <a:p>
            <a:pPr>
              <a:lnSpc>
                <a:spcPct val="80000"/>
              </a:lnSpc>
            </a:pPr>
            <a:r>
              <a:rPr lang="en-US" altLang="zh-TW" sz="2400">
                <a:ea typeface="新細明體" panose="02020500000000000000" pitchFamily="18" charset="-120"/>
              </a:rPr>
              <a:t>But the algorithm may stop earlier, thus taking less than </a:t>
            </a:r>
            <a:r>
              <a:rPr lang="en-US" altLang="zh-TW" sz="2400" i="1">
                <a:ea typeface="新細明體" panose="02020500000000000000" pitchFamily="18" charset="-120"/>
              </a:rPr>
              <a:t>n</a:t>
            </a:r>
            <a:r>
              <a:rPr lang="en-US" altLang="zh-TW" sz="2400">
                <a:ea typeface="新細明體" panose="02020500000000000000" pitchFamily="18" charset="-120"/>
              </a:rPr>
              <a:t> iterations.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9AEDFF4-A457-45D9-B258-90968EFD47DC}"/>
              </a:ext>
            </a:extLst>
          </p:cNvPr>
          <p:cNvSpPr>
            <a:spLocks noGrp="1" noChangeArrowheads="1"/>
          </p:cNvSpPr>
          <p:nvPr>
            <p:ph type="title"/>
          </p:nvPr>
        </p:nvSpPr>
        <p:spPr>
          <a:xfrm>
            <a:off x="457200" y="274638"/>
            <a:ext cx="8229600" cy="944562"/>
          </a:xfrm>
        </p:spPr>
        <p:txBody>
          <a:bodyPr/>
          <a:lstStyle/>
          <a:p>
            <a:r>
              <a:rPr lang="en-US" altLang="zh-TW">
                <a:ea typeface="新細明體" panose="02020500000000000000" pitchFamily="18" charset="-120"/>
              </a:rPr>
              <a:t>Example II</a:t>
            </a:r>
          </a:p>
        </p:txBody>
      </p:sp>
      <p:sp>
        <p:nvSpPr>
          <p:cNvPr id="10243" name="Rectangle 3">
            <a:extLst>
              <a:ext uri="{FF2B5EF4-FFF2-40B4-BE49-F238E27FC236}">
                <a16:creationId xmlns:a16="http://schemas.microsoft.com/office/drawing/2014/main" id="{BF8BA096-AF4C-4473-871A-26258E77D838}"/>
              </a:ext>
            </a:extLst>
          </p:cNvPr>
          <p:cNvSpPr>
            <a:spLocks noGrp="1" noChangeArrowheads="1"/>
          </p:cNvSpPr>
          <p:nvPr>
            <p:ph type="body" idx="1"/>
          </p:nvPr>
        </p:nvSpPr>
        <p:spPr>
          <a:xfrm>
            <a:off x="228601" y="1219200"/>
            <a:ext cx="4648200" cy="5257800"/>
          </a:xfrm>
        </p:spPr>
        <p:txBody>
          <a:bodyPr>
            <a:normAutofit fontScale="70000" lnSpcReduction="20000"/>
          </a:bodyPr>
          <a:lstStyle/>
          <a:p>
            <a:pPr>
              <a:lnSpc>
                <a:spcPct val="90000"/>
              </a:lnSpc>
            </a:pPr>
            <a:r>
              <a:rPr lang="en-US" altLang="zh-TW" sz="2800" dirty="0">
                <a:ea typeface="新細明體" panose="02020500000000000000" pitchFamily="18" charset="-120"/>
              </a:rPr>
              <a:t>Given a sorted array of numbers </a:t>
            </a:r>
            <a:r>
              <a:rPr lang="en-US" altLang="zh-TW" sz="2800" i="1" dirty="0">
                <a:ea typeface="新細明體" panose="02020500000000000000" pitchFamily="18" charset="-120"/>
              </a:rPr>
              <a:t>A</a:t>
            </a:r>
            <a:r>
              <a:rPr lang="en-US" altLang="zh-TW" sz="2800" dirty="0">
                <a:ea typeface="新細明體" panose="02020500000000000000" pitchFamily="18" charset="-120"/>
              </a:rPr>
              <a:t>={</a:t>
            </a:r>
            <a:r>
              <a:rPr lang="en-US" altLang="zh-TW" sz="2800" i="1" dirty="0">
                <a:ea typeface="新細明體" panose="02020500000000000000" pitchFamily="18" charset="-120"/>
              </a:rPr>
              <a:t>a</a:t>
            </a:r>
            <a:r>
              <a:rPr lang="en-US" altLang="zh-TW" sz="2800" baseline="-25000" dirty="0">
                <a:ea typeface="新細明體" panose="02020500000000000000" pitchFamily="18" charset="-120"/>
              </a:rPr>
              <a:t>1</a:t>
            </a:r>
            <a:r>
              <a:rPr lang="en-US" altLang="zh-TW" sz="2800" dirty="0">
                <a:ea typeface="新細明體" panose="02020500000000000000" pitchFamily="18" charset="-120"/>
                <a:cs typeface="Times New Roman" panose="02020603050405020304" pitchFamily="18" charset="0"/>
              </a:rPr>
              <a:t>≤</a:t>
            </a:r>
            <a:r>
              <a:rPr lang="en-US" altLang="zh-TW" sz="2800" i="1" dirty="0">
                <a:ea typeface="新細明體" panose="02020500000000000000" pitchFamily="18" charset="-120"/>
              </a:rPr>
              <a:t>a</a:t>
            </a:r>
            <a:r>
              <a:rPr lang="en-US" altLang="zh-TW" sz="2800" baseline="-25000" dirty="0">
                <a:ea typeface="新細明體" panose="02020500000000000000" pitchFamily="18" charset="-120"/>
              </a:rPr>
              <a:t>2 </a:t>
            </a:r>
            <a:r>
              <a:rPr lang="en-US" altLang="zh-TW" sz="2800" dirty="0">
                <a:ea typeface="新細明體" panose="02020500000000000000" pitchFamily="18" charset="-120"/>
              </a:rPr>
              <a:t>≤ … ≤ </a:t>
            </a:r>
            <a:r>
              <a:rPr lang="en-US" altLang="zh-TW" sz="2800" i="1" dirty="0">
                <a:ea typeface="新細明體" panose="02020500000000000000" pitchFamily="18" charset="-120"/>
              </a:rPr>
              <a:t>a</a:t>
            </a:r>
            <a:r>
              <a:rPr lang="en-US" altLang="zh-TW" sz="2800" baseline="-25000" dirty="0">
                <a:ea typeface="新細明體" panose="02020500000000000000" pitchFamily="18" charset="-120"/>
              </a:rPr>
              <a:t>n</a:t>
            </a:r>
            <a:r>
              <a:rPr lang="en-US" altLang="zh-TW" sz="2800" dirty="0">
                <a:ea typeface="新細明體" panose="02020500000000000000" pitchFamily="18" charset="-120"/>
              </a:rPr>
              <a:t>} and another number </a:t>
            </a:r>
            <a:r>
              <a:rPr lang="en-US" altLang="zh-TW" sz="2800" i="1" dirty="0">
                <a:ea typeface="新細明體" panose="02020500000000000000" pitchFamily="18" charset="-120"/>
              </a:rPr>
              <a:t>x</a:t>
            </a:r>
            <a:r>
              <a:rPr lang="en-US" altLang="zh-TW" sz="2800" dirty="0">
                <a:ea typeface="新細明體" panose="02020500000000000000" pitchFamily="18" charset="-120"/>
              </a:rPr>
              <a:t>, determine whether </a:t>
            </a:r>
            <a:r>
              <a:rPr lang="en-US" altLang="zh-TW" sz="2800" i="1" dirty="0">
                <a:ea typeface="新細明體" panose="02020500000000000000" pitchFamily="18" charset="-120"/>
              </a:rPr>
              <a:t>x</a:t>
            </a:r>
            <a:r>
              <a:rPr lang="en-US" altLang="zh-TW" sz="2800" dirty="0">
                <a:ea typeface="新細明體" panose="02020500000000000000" pitchFamily="18" charset="-120"/>
              </a:rPr>
              <a:t> is in </a:t>
            </a:r>
            <a:r>
              <a:rPr lang="en-US" altLang="zh-TW" sz="2800" i="1" dirty="0">
                <a:ea typeface="新細明體" panose="02020500000000000000" pitchFamily="18" charset="-120"/>
              </a:rPr>
              <a:t>A</a:t>
            </a:r>
            <a:r>
              <a:rPr lang="en-US" altLang="zh-TW" sz="2800" dirty="0">
                <a:ea typeface="新細明體" panose="02020500000000000000" pitchFamily="18" charset="-120"/>
              </a:rPr>
              <a:t>.</a:t>
            </a:r>
          </a:p>
          <a:p>
            <a:pPr lvl="1">
              <a:lnSpc>
                <a:spcPct val="90000"/>
              </a:lnSpc>
            </a:pPr>
            <a:r>
              <a:rPr lang="en-US" altLang="zh-TW" sz="2400" dirty="0">
                <a:ea typeface="新細明體" panose="02020500000000000000" pitchFamily="18" charset="-120"/>
              </a:rPr>
              <a:t>We already have an algorithm in </a:t>
            </a:r>
            <a:r>
              <a:rPr lang="en-US" altLang="zh-TW" sz="2400" i="1" dirty="0">
                <a:ea typeface="新細明體" panose="02020500000000000000" pitchFamily="18" charset="-120"/>
              </a:rPr>
              <a:t>O</a:t>
            </a:r>
            <a:r>
              <a:rPr lang="en-US" altLang="zh-TW" sz="2400" dirty="0">
                <a:ea typeface="新細明體" panose="02020500000000000000" pitchFamily="18" charset="-120"/>
              </a:rPr>
              <a:t>(</a:t>
            </a:r>
            <a:r>
              <a:rPr lang="en-US" altLang="zh-TW" sz="2400" i="1" dirty="0">
                <a:ea typeface="新細明體" panose="02020500000000000000" pitchFamily="18" charset="-120"/>
              </a:rPr>
              <a:t>n</a:t>
            </a:r>
            <a:r>
              <a:rPr lang="en-US" altLang="zh-TW" sz="2400" dirty="0">
                <a:ea typeface="新細明體" panose="02020500000000000000" pitchFamily="18" charset="-120"/>
              </a:rPr>
              <a:t>) time</a:t>
            </a:r>
          </a:p>
          <a:p>
            <a:pPr>
              <a:lnSpc>
                <a:spcPct val="90000"/>
              </a:lnSpc>
            </a:pPr>
            <a:endParaRPr lang="en-US" altLang="zh-TW" sz="2800" dirty="0">
              <a:ea typeface="新細明體" panose="02020500000000000000" pitchFamily="18" charset="-120"/>
            </a:endParaRPr>
          </a:p>
          <a:p>
            <a:pPr>
              <a:lnSpc>
                <a:spcPct val="90000"/>
              </a:lnSpc>
            </a:pPr>
            <a:r>
              <a:rPr lang="en-US" altLang="zh-TW" sz="2800" dirty="0">
                <a:ea typeface="新細明體" panose="02020500000000000000" pitchFamily="18" charset="-120"/>
              </a:rPr>
              <a:t>A faster algorithm (known as binary search):</a:t>
            </a:r>
          </a:p>
          <a:p>
            <a:pPr lvl="1">
              <a:lnSpc>
                <a:spcPct val="90000"/>
              </a:lnSpc>
            </a:pPr>
            <a:r>
              <a:rPr lang="en-US" altLang="zh-TW" sz="2400" dirty="0">
                <a:ea typeface="新細明體" panose="02020500000000000000" pitchFamily="18" charset="-120"/>
              </a:rPr>
              <a:t>Step 1: Let </a:t>
            </a:r>
            <a:r>
              <a:rPr lang="en-US" altLang="zh-TW" sz="2400" i="1" dirty="0">
                <a:ea typeface="新細明體" panose="02020500000000000000" pitchFamily="18" charset="-120"/>
              </a:rPr>
              <a:t>k</a:t>
            </a:r>
            <a:r>
              <a:rPr lang="en-US" altLang="zh-TW" sz="2400" dirty="0">
                <a:ea typeface="新細明體" panose="02020500000000000000" pitchFamily="18" charset="-120"/>
              </a:rPr>
              <a:t>=</a:t>
            </a:r>
            <a:r>
              <a:rPr lang="en-US" altLang="zh-TW" sz="2400" i="1" dirty="0">
                <a:ea typeface="新細明體" panose="02020500000000000000" pitchFamily="18" charset="-120"/>
              </a:rPr>
              <a:t>n</a:t>
            </a:r>
            <a:r>
              <a:rPr lang="en-US" altLang="zh-TW" sz="2400" dirty="0">
                <a:ea typeface="新細明體" panose="02020500000000000000" pitchFamily="18" charset="-120"/>
              </a:rPr>
              <a:t>/2, </a:t>
            </a:r>
            <a:r>
              <a:rPr lang="en-US" altLang="zh-TW" sz="2400" i="1" dirty="0">
                <a:ea typeface="新細明體" panose="02020500000000000000" pitchFamily="18" charset="-120"/>
              </a:rPr>
              <a:t>s</a:t>
            </a:r>
            <a:r>
              <a:rPr lang="en-US" altLang="zh-TW" sz="2400" dirty="0">
                <a:ea typeface="新細明體" panose="02020500000000000000" pitchFamily="18" charset="-120"/>
              </a:rPr>
              <a:t>=1, </a:t>
            </a:r>
            <a:r>
              <a:rPr lang="en-US" altLang="zh-TW" sz="2400" i="1" dirty="0">
                <a:ea typeface="新細明體" panose="02020500000000000000" pitchFamily="18" charset="-120"/>
              </a:rPr>
              <a:t>t</a:t>
            </a:r>
            <a:r>
              <a:rPr lang="en-US" altLang="zh-TW" sz="2400" dirty="0">
                <a:ea typeface="新細明體" panose="02020500000000000000" pitchFamily="18" charset="-120"/>
              </a:rPr>
              <a:t>=</a:t>
            </a:r>
            <a:r>
              <a:rPr lang="en-US" altLang="zh-TW" sz="2400" i="1" dirty="0">
                <a:ea typeface="新細明體" panose="02020500000000000000" pitchFamily="18" charset="-120"/>
              </a:rPr>
              <a:t>n</a:t>
            </a:r>
          </a:p>
          <a:p>
            <a:pPr lvl="1">
              <a:lnSpc>
                <a:spcPct val="90000"/>
              </a:lnSpc>
            </a:pPr>
            <a:r>
              <a:rPr lang="en-US" altLang="zh-TW" sz="2400" dirty="0">
                <a:ea typeface="新細明體" panose="02020500000000000000" pitchFamily="18" charset="-120"/>
              </a:rPr>
              <a:t>Step 2: If </a:t>
            </a:r>
            <a:r>
              <a:rPr lang="en-US" altLang="zh-TW" sz="2400" i="1" dirty="0" err="1">
                <a:ea typeface="新細明體" panose="02020500000000000000" pitchFamily="18" charset="-120"/>
              </a:rPr>
              <a:t>a</a:t>
            </a:r>
            <a:r>
              <a:rPr lang="en-US" altLang="zh-TW" sz="2400" baseline="-25000" dirty="0" err="1">
                <a:ea typeface="新細明體" panose="02020500000000000000" pitchFamily="18" charset="-120"/>
              </a:rPr>
              <a:t>k</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 report that </a:t>
            </a:r>
            <a:r>
              <a:rPr lang="en-US" altLang="zh-TW" sz="2400" i="1" dirty="0">
                <a:ea typeface="新細明體" panose="02020500000000000000" pitchFamily="18" charset="-120"/>
              </a:rPr>
              <a:t>x</a:t>
            </a:r>
            <a:r>
              <a:rPr lang="en-US" altLang="zh-TW" sz="2400" dirty="0">
                <a:ea typeface="新細明體" panose="02020500000000000000" pitchFamily="18" charset="-120"/>
              </a:rPr>
              <a:t> is in </a:t>
            </a:r>
            <a:r>
              <a:rPr lang="en-US" altLang="zh-TW" sz="2400" i="1" dirty="0">
                <a:ea typeface="新細明體" panose="02020500000000000000" pitchFamily="18" charset="-120"/>
              </a:rPr>
              <a:t>A</a:t>
            </a:r>
            <a:r>
              <a:rPr lang="en-US" altLang="zh-TW" sz="2400" dirty="0">
                <a:ea typeface="新細明體" panose="02020500000000000000" pitchFamily="18" charset="-120"/>
              </a:rPr>
              <a:t> and stop.</a:t>
            </a:r>
          </a:p>
          <a:p>
            <a:pPr lvl="1">
              <a:lnSpc>
                <a:spcPct val="90000"/>
              </a:lnSpc>
            </a:pPr>
            <a:r>
              <a:rPr lang="en-US" altLang="zh-TW" sz="2400" dirty="0">
                <a:ea typeface="新細明體" panose="02020500000000000000" pitchFamily="18" charset="-120"/>
              </a:rPr>
              <a:t>Step 3: If </a:t>
            </a:r>
            <a:r>
              <a:rPr lang="en-US" altLang="zh-TW" sz="2400" i="1" dirty="0">
                <a:ea typeface="新細明體" panose="02020500000000000000" pitchFamily="18" charset="-120"/>
              </a:rPr>
              <a:t>s</a:t>
            </a:r>
            <a:r>
              <a:rPr lang="en-US" altLang="zh-TW" sz="2400" dirty="0">
                <a:ea typeface="新細明體" panose="02020500000000000000" pitchFamily="18" charset="-120"/>
              </a:rPr>
              <a:t>&gt;</a:t>
            </a:r>
            <a:r>
              <a:rPr lang="en-US" altLang="zh-TW" sz="2400" i="1" dirty="0">
                <a:ea typeface="新細明體" panose="02020500000000000000" pitchFamily="18" charset="-120"/>
              </a:rPr>
              <a:t>t</a:t>
            </a:r>
            <a:r>
              <a:rPr lang="en-US" altLang="zh-TW" sz="2400" dirty="0">
                <a:ea typeface="新細明體" panose="02020500000000000000" pitchFamily="18" charset="-120"/>
              </a:rPr>
              <a:t>, report that </a:t>
            </a:r>
            <a:r>
              <a:rPr lang="en-US" altLang="zh-TW" sz="2400" i="1" dirty="0">
                <a:ea typeface="新細明體" panose="02020500000000000000" pitchFamily="18" charset="-120"/>
              </a:rPr>
              <a:t>x</a:t>
            </a:r>
            <a:r>
              <a:rPr lang="en-US" altLang="zh-TW" sz="2400" dirty="0">
                <a:ea typeface="新細明體" panose="02020500000000000000" pitchFamily="18" charset="-120"/>
              </a:rPr>
              <a:t> is not in </a:t>
            </a:r>
            <a:r>
              <a:rPr lang="en-US" altLang="zh-TW" sz="2400" i="1" dirty="0">
                <a:ea typeface="新細明體" panose="02020500000000000000" pitchFamily="18" charset="-120"/>
              </a:rPr>
              <a:t>A</a:t>
            </a:r>
            <a:r>
              <a:rPr lang="en-US" altLang="zh-TW" sz="2400" dirty="0">
                <a:ea typeface="新細明體" panose="02020500000000000000" pitchFamily="18" charset="-120"/>
              </a:rPr>
              <a:t> and stop.</a:t>
            </a:r>
          </a:p>
          <a:p>
            <a:pPr lvl="1">
              <a:lnSpc>
                <a:spcPct val="90000"/>
              </a:lnSpc>
            </a:pPr>
            <a:r>
              <a:rPr lang="en-US" altLang="zh-TW" sz="2400" dirty="0">
                <a:ea typeface="新細明體" panose="02020500000000000000" pitchFamily="18" charset="-120"/>
              </a:rPr>
              <a:t>Step 4: If </a:t>
            </a:r>
            <a:r>
              <a:rPr lang="en-US" altLang="zh-TW" sz="2400" i="1" dirty="0" err="1">
                <a:ea typeface="新細明體" panose="02020500000000000000" pitchFamily="18" charset="-120"/>
              </a:rPr>
              <a:t>a</a:t>
            </a:r>
            <a:r>
              <a:rPr lang="en-US" altLang="zh-TW" sz="2400" baseline="-25000" dirty="0" err="1">
                <a:ea typeface="新細明體" panose="02020500000000000000" pitchFamily="18" charset="-120"/>
              </a:rPr>
              <a:t>k</a:t>
            </a:r>
            <a:r>
              <a:rPr lang="en-US" altLang="zh-TW" sz="2400" dirty="0">
                <a:ea typeface="新細明體" panose="02020500000000000000" pitchFamily="18" charset="-120"/>
              </a:rPr>
              <a:t>&lt;</a:t>
            </a:r>
            <a:r>
              <a:rPr lang="en-US" altLang="zh-TW" sz="2400" i="1" dirty="0">
                <a:ea typeface="新細明體" panose="02020500000000000000" pitchFamily="18" charset="-120"/>
              </a:rPr>
              <a:t>x,</a:t>
            </a:r>
            <a:r>
              <a:rPr lang="en-US" altLang="zh-TW" sz="2400" dirty="0">
                <a:ea typeface="新細明體" panose="02020500000000000000" pitchFamily="18" charset="-120"/>
              </a:rPr>
              <a:t> let </a:t>
            </a:r>
            <a:r>
              <a:rPr lang="en-US" altLang="zh-TW" sz="2400" i="1" dirty="0">
                <a:ea typeface="新細明體" panose="02020500000000000000" pitchFamily="18" charset="-120"/>
              </a:rPr>
              <a:t>s</a:t>
            </a:r>
            <a:r>
              <a:rPr lang="en-US" altLang="zh-TW" sz="2400" dirty="0">
                <a:ea typeface="新細明體" panose="02020500000000000000" pitchFamily="18" charset="-120"/>
              </a:rPr>
              <a:t>=</a:t>
            </a:r>
            <a:r>
              <a:rPr lang="en-US" altLang="zh-TW" sz="2400" i="1" dirty="0">
                <a:ea typeface="新細明體" panose="02020500000000000000" pitchFamily="18" charset="-120"/>
              </a:rPr>
              <a:t>k</a:t>
            </a:r>
            <a:r>
              <a:rPr lang="en-US" altLang="zh-TW" sz="2400" dirty="0">
                <a:ea typeface="新細明體" panose="02020500000000000000" pitchFamily="18" charset="-120"/>
              </a:rPr>
              <a:t>+1, </a:t>
            </a:r>
            <a:r>
              <a:rPr lang="en-US" altLang="zh-TW" sz="2400" i="1" dirty="0">
                <a:ea typeface="新細明體" panose="02020500000000000000" pitchFamily="18" charset="-120"/>
              </a:rPr>
              <a:t>k</a:t>
            </a:r>
            <a:r>
              <a:rPr lang="en-US" altLang="zh-TW" sz="2400" dirty="0">
                <a:ea typeface="新細明體" panose="02020500000000000000" pitchFamily="18" charset="-120"/>
              </a:rPr>
              <a:t> = (</a:t>
            </a:r>
            <a:r>
              <a:rPr lang="en-US" altLang="zh-TW" sz="2400" i="1" dirty="0" err="1">
                <a:ea typeface="新細明體" panose="02020500000000000000" pitchFamily="18" charset="-120"/>
              </a:rPr>
              <a:t>s+t</a:t>
            </a:r>
            <a:r>
              <a:rPr lang="en-US" altLang="zh-TW" sz="2400" dirty="0">
                <a:ea typeface="新細明體" panose="02020500000000000000" pitchFamily="18" charset="-120"/>
              </a:rPr>
              <a:t>)/2. </a:t>
            </a:r>
            <a:r>
              <a:rPr lang="en-US" altLang="zh-TW" sz="2400" dirty="0" err="1">
                <a:ea typeface="新細明體" panose="02020500000000000000" pitchFamily="18" charset="-120"/>
              </a:rPr>
              <a:t>Goto</a:t>
            </a:r>
            <a:r>
              <a:rPr lang="en-US" altLang="zh-TW" sz="2400" dirty="0">
                <a:ea typeface="新細明體" panose="02020500000000000000" pitchFamily="18" charset="-120"/>
              </a:rPr>
              <a:t> step 2.</a:t>
            </a:r>
          </a:p>
          <a:p>
            <a:pPr lvl="1">
              <a:lnSpc>
                <a:spcPct val="90000"/>
              </a:lnSpc>
            </a:pPr>
            <a:r>
              <a:rPr lang="en-US" altLang="zh-TW" sz="2400" dirty="0">
                <a:ea typeface="新細明體" panose="02020500000000000000" pitchFamily="18" charset="-120"/>
              </a:rPr>
              <a:t>Step 5: Let </a:t>
            </a:r>
            <a:r>
              <a:rPr lang="en-US" altLang="zh-TW" sz="2400" i="1" dirty="0">
                <a:ea typeface="新細明體" panose="02020500000000000000" pitchFamily="18" charset="-120"/>
              </a:rPr>
              <a:t>t</a:t>
            </a:r>
            <a:r>
              <a:rPr lang="en-US" altLang="zh-TW" sz="2400" dirty="0">
                <a:ea typeface="新細明體" panose="02020500000000000000" pitchFamily="18" charset="-120"/>
              </a:rPr>
              <a:t>=</a:t>
            </a:r>
            <a:r>
              <a:rPr lang="en-US" altLang="zh-TW" sz="2400" i="1" dirty="0">
                <a:ea typeface="新細明體" panose="02020500000000000000" pitchFamily="18" charset="-120"/>
              </a:rPr>
              <a:t>k</a:t>
            </a:r>
            <a:r>
              <a:rPr lang="en-US" altLang="zh-TW" sz="2400" dirty="0">
                <a:ea typeface="新細明體" panose="02020500000000000000" pitchFamily="18" charset="-120"/>
              </a:rPr>
              <a:t>-1, </a:t>
            </a:r>
            <a:r>
              <a:rPr lang="en-US" altLang="zh-TW" sz="2400" i="1" dirty="0">
                <a:ea typeface="新細明體" panose="02020500000000000000" pitchFamily="18" charset="-120"/>
              </a:rPr>
              <a:t>k</a:t>
            </a:r>
            <a:r>
              <a:rPr lang="en-US" altLang="zh-TW" sz="2400" dirty="0">
                <a:ea typeface="新細明體" panose="02020500000000000000" pitchFamily="18" charset="-120"/>
              </a:rPr>
              <a:t> = (</a:t>
            </a:r>
            <a:r>
              <a:rPr lang="en-US" altLang="zh-TW" sz="2400" i="1" dirty="0" err="1">
                <a:ea typeface="新細明體" panose="02020500000000000000" pitchFamily="18" charset="-120"/>
              </a:rPr>
              <a:t>s+t</a:t>
            </a:r>
            <a:r>
              <a:rPr lang="en-US" altLang="zh-TW" sz="2400" dirty="0">
                <a:ea typeface="新細明體" panose="02020500000000000000" pitchFamily="18" charset="-120"/>
              </a:rPr>
              <a:t>)/2. </a:t>
            </a:r>
            <a:r>
              <a:rPr lang="en-US" altLang="zh-TW" sz="2400" dirty="0" err="1">
                <a:ea typeface="新細明體" panose="02020500000000000000" pitchFamily="18" charset="-120"/>
              </a:rPr>
              <a:t>Goto</a:t>
            </a:r>
            <a:r>
              <a:rPr lang="en-US" altLang="zh-TW" sz="2400" dirty="0">
                <a:ea typeface="新細明體" panose="02020500000000000000" pitchFamily="18" charset="-120"/>
              </a:rPr>
              <a:t> step 2.</a:t>
            </a:r>
          </a:p>
          <a:p>
            <a:pPr>
              <a:lnSpc>
                <a:spcPct val="90000"/>
              </a:lnSpc>
            </a:pPr>
            <a:endParaRPr lang="en-US" altLang="zh-TW" sz="2800" dirty="0">
              <a:ea typeface="新細明體" panose="02020500000000000000" pitchFamily="18" charset="-120"/>
            </a:endParaRPr>
          </a:p>
          <a:p>
            <a:pPr>
              <a:lnSpc>
                <a:spcPct val="90000"/>
              </a:lnSpc>
            </a:pPr>
            <a:r>
              <a:rPr lang="en-US" altLang="zh-TW" sz="2800" dirty="0">
                <a:ea typeface="新細明體" panose="02020500000000000000" pitchFamily="18" charset="-120"/>
              </a:rPr>
              <a:t>In the worst case, the algorithm needs to take </a:t>
            </a:r>
            <a:r>
              <a:rPr lang="en-US" altLang="zh-CN" sz="2800" dirty="0">
                <a:ea typeface="新細明體" panose="02020500000000000000" pitchFamily="18" charset="-120"/>
              </a:rPr>
              <a:t>no more than</a:t>
            </a:r>
            <a:r>
              <a:rPr lang="en-US" altLang="zh-TW" sz="2800" dirty="0">
                <a:ea typeface="新細明體" panose="02020500000000000000" pitchFamily="18" charset="-120"/>
              </a:rPr>
              <a:t> 1+log</a:t>
            </a:r>
            <a:r>
              <a:rPr lang="en-US" altLang="zh-TW" sz="2800" baseline="-25000" dirty="0">
                <a:ea typeface="新細明體" panose="02020500000000000000" pitchFamily="18" charset="-120"/>
              </a:rPr>
              <a:t>2</a:t>
            </a:r>
            <a:r>
              <a:rPr lang="en-US" altLang="zh-TW" sz="2800" i="1" dirty="0">
                <a:ea typeface="新細明體" panose="02020500000000000000" pitchFamily="18" charset="-120"/>
              </a:rPr>
              <a:t>n</a:t>
            </a:r>
            <a:r>
              <a:rPr lang="en-US" altLang="zh-TW" sz="2800" dirty="0">
                <a:ea typeface="新細明體" panose="02020500000000000000" pitchFamily="18" charset="-120"/>
              </a:rPr>
              <a:t> iterations</a:t>
            </a:r>
          </a:p>
          <a:p>
            <a:pPr lvl="1">
              <a:lnSpc>
                <a:spcPct val="90000"/>
              </a:lnSpc>
            </a:pPr>
            <a:r>
              <a:rPr lang="en-US" altLang="zh-TW" sz="2400" dirty="0">
                <a:ea typeface="新細明體" panose="02020500000000000000" pitchFamily="18" charset="-120"/>
              </a:rPr>
              <a:t>The worst-case time complexity is in </a:t>
            </a:r>
            <a:r>
              <a:rPr lang="en-US" altLang="zh-TW" sz="2400" i="1" dirty="0">
                <a:ea typeface="新細明體" panose="02020500000000000000" pitchFamily="18" charset="-120"/>
              </a:rPr>
              <a:t>O</a:t>
            </a:r>
            <a:r>
              <a:rPr lang="en-US" altLang="zh-TW" sz="2400" dirty="0">
                <a:ea typeface="新細明體" panose="02020500000000000000" pitchFamily="18" charset="-120"/>
              </a:rPr>
              <a:t>(log </a:t>
            </a:r>
            <a:r>
              <a:rPr lang="en-US" altLang="zh-TW" sz="2400" i="1" dirty="0">
                <a:ea typeface="新細明體" panose="02020500000000000000" pitchFamily="18" charset="-120"/>
              </a:rPr>
              <a:t>n</a:t>
            </a:r>
            <a:r>
              <a:rPr lang="en-US" altLang="zh-TW" sz="2400" dirty="0">
                <a:ea typeface="新細明體" panose="02020500000000000000" pitchFamily="18" charset="-120"/>
              </a:rPr>
              <a:t>).</a:t>
            </a:r>
          </a:p>
        </p:txBody>
      </p:sp>
      <p:pic>
        <p:nvPicPr>
          <p:cNvPr id="40962" name="Picture 2" descr="Timeline&#10;&#10;Description automatically generated">
            <a:extLst>
              <a:ext uri="{FF2B5EF4-FFF2-40B4-BE49-F238E27FC236}">
                <a16:creationId xmlns:a16="http://schemas.microsoft.com/office/drawing/2014/main" id="{8F01BC39-1D3A-4ED8-842B-6553F4E37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239915"/>
            <a:ext cx="4238625" cy="314119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63F97D1-8F85-4ACD-BCEA-26DF6B929F18}"/>
              </a:ext>
            </a:extLst>
          </p:cNvPr>
          <p:cNvSpPr>
            <a:spLocks noGrp="1" noChangeArrowheads="1"/>
          </p:cNvSpPr>
          <p:nvPr>
            <p:ph type="title"/>
          </p:nvPr>
        </p:nvSpPr>
        <p:spPr/>
        <p:txBody>
          <a:bodyPr/>
          <a:lstStyle/>
          <a:p>
            <a:r>
              <a:rPr lang="en-US" altLang="zh-TW">
                <a:ea typeface="新細明體" panose="02020500000000000000" pitchFamily="18" charset="-120"/>
              </a:rPr>
              <a:t>The Big </a:t>
            </a:r>
            <a:r>
              <a:rPr lang="en-US" altLang="zh-TW" i="1">
                <a:ea typeface="新細明體" panose="02020500000000000000" pitchFamily="18" charset="-120"/>
              </a:rPr>
              <a:t>O</a:t>
            </a:r>
            <a:r>
              <a:rPr lang="en-US" altLang="zh-TW">
                <a:ea typeface="新細明體" panose="02020500000000000000" pitchFamily="18" charset="-120"/>
              </a:rPr>
              <a:t> Notation</a:t>
            </a:r>
          </a:p>
        </p:txBody>
      </p:sp>
      <p:sp>
        <p:nvSpPr>
          <p:cNvPr id="25603" name="Rectangle 3">
            <a:extLst>
              <a:ext uri="{FF2B5EF4-FFF2-40B4-BE49-F238E27FC236}">
                <a16:creationId xmlns:a16="http://schemas.microsoft.com/office/drawing/2014/main" id="{897A7552-025D-4FB5-A6DC-3A7A748C714A}"/>
              </a:ext>
            </a:extLst>
          </p:cNvPr>
          <p:cNvSpPr>
            <a:spLocks noGrp="1" noChangeArrowheads="1"/>
          </p:cNvSpPr>
          <p:nvPr>
            <p:ph type="body" idx="1"/>
          </p:nvPr>
        </p:nvSpPr>
        <p:spPr/>
        <p:txBody>
          <a:bodyPr/>
          <a:lstStyle/>
          <a:p>
            <a:pPr>
              <a:lnSpc>
                <a:spcPct val="90000"/>
              </a:lnSpc>
            </a:pPr>
            <a:r>
              <a:rPr lang="en-US" altLang="zh-TW" sz="2400">
                <a:ea typeface="新細明體" panose="02020500000000000000" pitchFamily="18" charset="-120"/>
              </a:rPr>
              <a:t>An algorithm is said to run in </a:t>
            </a:r>
            <a:r>
              <a:rPr lang="en-US" altLang="zh-TW" sz="2400" i="1">
                <a:ea typeface="新細明體" panose="02020500000000000000" pitchFamily="18" charset="-120"/>
              </a:rPr>
              <a:t>O</a:t>
            </a:r>
            <a:r>
              <a:rPr lang="en-US" altLang="zh-TW" sz="2400">
                <a:ea typeface="新細明體" panose="02020500000000000000" pitchFamily="18" charset="-120"/>
              </a:rPr>
              <a:t>( </a:t>
            </a:r>
            <a:r>
              <a:rPr lang="en-US" altLang="zh-TW" sz="2400" i="1">
                <a:ea typeface="新細明體" panose="02020500000000000000" pitchFamily="18" charset="-120"/>
              </a:rPr>
              <a:t>f</a:t>
            </a:r>
            <a:r>
              <a:rPr lang="en-US" altLang="zh-TW" sz="2400">
                <a:ea typeface="新細明體" panose="02020500000000000000" pitchFamily="18" charset="-120"/>
              </a:rPr>
              <a:t>(</a:t>
            </a:r>
            <a:r>
              <a:rPr lang="en-US" altLang="zh-TW" sz="2400" i="1">
                <a:ea typeface="新細明體" panose="02020500000000000000" pitchFamily="18" charset="-120"/>
              </a:rPr>
              <a:t>n</a:t>
            </a:r>
            <a:r>
              <a:rPr lang="en-US" altLang="zh-TW" sz="2400">
                <a:ea typeface="新細明體" panose="02020500000000000000" pitchFamily="18" charset="-120"/>
              </a:rPr>
              <a:t>) ) time if for some numbers </a:t>
            </a:r>
            <a:r>
              <a:rPr lang="en-US" altLang="zh-TW" sz="2400" i="1">
                <a:ea typeface="新細明體" panose="02020500000000000000" pitchFamily="18" charset="-120"/>
              </a:rPr>
              <a:t>c</a:t>
            </a:r>
            <a:r>
              <a:rPr lang="en-US" altLang="zh-TW" sz="2400">
                <a:ea typeface="新細明體" panose="02020500000000000000" pitchFamily="18" charset="-120"/>
              </a:rPr>
              <a:t> and </a:t>
            </a:r>
            <a:r>
              <a:rPr lang="en-US" altLang="zh-TW" sz="2400" i="1">
                <a:ea typeface="新細明體" panose="02020500000000000000" pitchFamily="18" charset="-120"/>
              </a:rPr>
              <a:t>n</a:t>
            </a:r>
            <a:r>
              <a:rPr lang="en-US" altLang="zh-TW" sz="2400" baseline="-25000">
                <a:ea typeface="新細明體" panose="02020500000000000000" pitchFamily="18" charset="-120"/>
              </a:rPr>
              <a:t>0</a:t>
            </a:r>
            <a:r>
              <a:rPr lang="en-US" altLang="zh-TW" sz="2400">
                <a:ea typeface="新細明體" panose="02020500000000000000" pitchFamily="18" charset="-120"/>
              </a:rPr>
              <a:t>, the time taken by the algorithm (on all problem instances) is at most </a:t>
            </a:r>
            <a:r>
              <a:rPr lang="en-US" altLang="zh-TW" sz="2400" i="1">
                <a:ea typeface="新細明體" panose="02020500000000000000" pitchFamily="18" charset="-120"/>
              </a:rPr>
              <a:t>cf</a:t>
            </a:r>
            <a:r>
              <a:rPr lang="en-US" altLang="zh-TW" sz="2400">
                <a:ea typeface="新細明體" panose="02020500000000000000" pitchFamily="18" charset="-120"/>
              </a:rPr>
              <a:t>(</a:t>
            </a:r>
            <a:r>
              <a:rPr lang="en-US" altLang="zh-TW" sz="2400" i="1">
                <a:ea typeface="新細明體" panose="02020500000000000000" pitchFamily="18" charset="-120"/>
              </a:rPr>
              <a:t>n</a:t>
            </a:r>
            <a:r>
              <a:rPr lang="en-US" altLang="zh-TW" sz="2400">
                <a:ea typeface="新細明體" panose="02020500000000000000" pitchFamily="18" charset="-120"/>
              </a:rPr>
              <a:t>) for all </a:t>
            </a:r>
            <a:r>
              <a:rPr lang="en-US" altLang="zh-TW" sz="2400" i="1">
                <a:ea typeface="新細明體" panose="02020500000000000000" pitchFamily="18" charset="-120"/>
              </a:rPr>
              <a:t>n</a:t>
            </a:r>
            <a:r>
              <a:rPr lang="en-US" altLang="zh-TW" sz="2400">
                <a:ea typeface="新細明體" panose="02020500000000000000" pitchFamily="18" charset="-120"/>
                <a:cs typeface="Times New Roman" panose="02020603050405020304" pitchFamily="18" charset="0"/>
              </a:rPr>
              <a:t>≥</a:t>
            </a:r>
            <a:r>
              <a:rPr lang="en-US" altLang="zh-TW" sz="2400" i="1">
                <a:ea typeface="新細明體" panose="02020500000000000000" pitchFamily="18" charset="-120"/>
                <a:cs typeface="Times New Roman" panose="02020603050405020304" pitchFamily="18" charset="0"/>
              </a:rPr>
              <a:t>n</a:t>
            </a:r>
            <a:r>
              <a:rPr lang="en-US" altLang="zh-TW" sz="2400" baseline="-25000">
                <a:ea typeface="新細明體" panose="02020500000000000000" pitchFamily="18" charset="-120"/>
                <a:cs typeface="Times New Roman" panose="02020603050405020304" pitchFamily="18" charset="0"/>
              </a:rPr>
              <a:t>0</a:t>
            </a:r>
          </a:p>
          <a:p>
            <a:pPr lvl="1">
              <a:lnSpc>
                <a:spcPct val="90000"/>
              </a:lnSpc>
            </a:pPr>
            <a:r>
              <a:rPr lang="en-US" altLang="zh-TW" sz="2000" i="1">
                <a:ea typeface="新細明體" panose="02020500000000000000" pitchFamily="18" charset="-120"/>
              </a:rPr>
              <a:t>g</a:t>
            </a:r>
            <a:r>
              <a:rPr lang="en-US" altLang="zh-TW" sz="2000">
                <a:ea typeface="新細明體" panose="02020500000000000000" pitchFamily="18" charset="-120"/>
              </a:rPr>
              <a:t>(</a:t>
            </a:r>
            <a:r>
              <a:rPr lang="en-US" altLang="zh-TW" sz="2000" i="1">
                <a:ea typeface="新細明體" panose="02020500000000000000" pitchFamily="18" charset="-120"/>
              </a:rPr>
              <a:t>n</a:t>
            </a:r>
            <a:r>
              <a:rPr lang="en-US" altLang="zh-TW" sz="2000">
                <a:ea typeface="新細明體" panose="02020500000000000000" pitchFamily="18" charset="-120"/>
              </a:rPr>
              <a:t>)=100</a:t>
            </a:r>
            <a:r>
              <a:rPr lang="en-US" altLang="zh-TW" sz="2000" i="1">
                <a:ea typeface="新細明體" panose="02020500000000000000" pitchFamily="18" charset="-120"/>
              </a:rPr>
              <a:t>n+</a:t>
            </a:r>
            <a:r>
              <a:rPr lang="en-US" altLang="zh-TW" sz="2000">
                <a:ea typeface="新細明體" panose="02020500000000000000" pitchFamily="18" charset="-120"/>
              </a:rPr>
              <a:t>10 is in </a:t>
            </a:r>
            <a:r>
              <a:rPr lang="en-US" altLang="zh-TW" sz="2000" i="1">
                <a:ea typeface="新細明體" panose="02020500000000000000" pitchFamily="18" charset="-120"/>
              </a:rPr>
              <a:t>O</a:t>
            </a:r>
            <a:r>
              <a:rPr lang="en-US" altLang="zh-TW" sz="2000">
                <a:ea typeface="新細明體" panose="02020500000000000000" pitchFamily="18" charset="-120"/>
              </a:rPr>
              <a:t>(</a:t>
            </a:r>
            <a:r>
              <a:rPr lang="en-US" altLang="zh-TW" sz="2000" i="1">
                <a:ea typeface="新細明體" panose="02020500000000000000" pitchFamily="18" charset="-120"/>
              </a:rPr>
              <a:t>n</a:t>
            </a:r>
            <a:r>
              <a:rPr lang="en-US" altLang="zh-TW" sz="2000">
                <a:ea typeface="新細明體" panose="02020500000000000000" pitchFamily="18" charset="-120"/>
              </a:rPr>
              <a:t>)</a:t>
            </a:r>
          </a:p>
          <a:p>
            <a:pPr lvl="2">
              <a:lnSpc>
                <a:spcPct val="90000"/>
              </a:lnSpc>
            </a:pPr>
            <a:r>
              <a:rPr lang="en-US" altLang="zh-TW" sz="1800">
                <a:latin typeface="Times New Roman" panose="02020603050405020304" pitchFamily="18" charset="0"/>
                <a:ea typeface="新細明體" panose="02020500000000000000" pitchFamily="18" charset="-120"/>
              </a:rPr>
              <a:t>When </a:t>
            </a:r>
            <a:r>
              <a:rPr lang="en-US" altLang="zh-TW" sz="1800" i="1">
                <a:latin typeface="Times New Roman" panose="02020603050405020304" pitchFamily="18" charset="0"/>
                <a:ea typeface="新細明體" panose="02020500000000000000" pitchFamily="18" charset="-120"/>
              </a:rPr>
              <a:t>c</a:t>
            </a:r>
            <a:r>
              <a:rPr lang="en-US" altLang="zh-TW" sz="1800">
                <a:latin typeface="Times New Roman" panose="02020603050405020304" pitchFamily="18" charset="0"/>
                <a:ea typeface="新細明體" panose="02020500000000000000" pitchFamily="18" charset="-120"/>
              </a:rPr>
              <a:t>=101, </a:t>
            </a:r>
            <a:r>
              <a:rPr lang="en-US" altLang="zh-TW" sz="1800" i="1">
                <a:latin typeface="Times New Roman" panose="02020603050405020304" pitchFamily="18" charset="0"/>
                <a:ea typeface="新細明體" panose="02020500000000000000" pitchFamily="18" charset="-120"/>
              </a:rPr>
              <a:t>n</a:t>
            </a:r>
            <a:r>
              <a:rPr lang="en-US" altLang="zh-TW" sz="1800" baseline="-25000">
                <a:latin typeface="Times New Roman" panose="02020603050405020304" pitchFamily="18" charset="0"/>
                <a:ea typeface="新細明體" panose="02020500000000000000" pitchFamily="18" charset="-120"/>
              </a:rPr>
              <a:t>0</a:t>
            </a:r>
            <a:r>
              <a:rPr lang="en-US" altLang="zh-TW" sz="1800">
                <a:latin typeface="Times New Roman" panose="02020603050405020304" pitchFamily="18" charset="0"/>
                <a:ea typeface="新細明體" panose="02020500000000000000" pitchFamily="18" charset="-120"/>
              </a:rPr>
              <a:t>=10, we have </a:t>
            </a:r>
            <a:r>
              <a:rPr lang="en-US" altLang="zh-TW" sz="1800" i="1">
                <a:latin typeface="Times New Roman" panose="02020603050405020304" pitchFamily="18" charset="0"/>
                <a:ea typeface="新細明體" panose="02020500000000000000" pitchFamily="18" charset="-120"/>
              </a:rPr>
              <a:t>g</a:t>
            </a:r>
            <a:r>
              <a:rPr lang="en-US" altLang="zh-TW" sz="1800">
                <a:latin typeface="Times New Roman" panose="02020603050405020304" pitchFamily="18" charset="0"/>
                <a:ea typeface="新細明體" panose="02020500000000000000" pitchFamily="18" charset="-120"/>
              </a:rPr>
              <a:t>(</a:t>
            </a:r>
            <a:r>
              <a:rPr lang="en-US" altLang="zh-TW" sz="1800" i="1">
                <a:latin typeface="Times New Roman" panose="02020603050405020304" pitchFamily="18" charset="0"/>
                <a:ea typeface="新細明體" panose="02020500000000000000" pitchFamily="18" charset="-120"/>
              </a:rPr>
              <a:t>n</a:t>
            </a:r>
            <a:r>
              <a:rPr lang="en-US" altLang="zh-TW" sz="1800">
                <a:latin typeface="Times New Roman" panose="02020603050405020304" pitchFamily="18" charset="0"/>
                <a:ea typeface="新細明體" panose="02020500000000000000" pitchFamily="18" charset="-120"/>
              </a:rPr>
              <a:t>)=100</a:t>
            </a:r>
            <a:r>
              <a:rPr lang="en-US" altLang="zh-TW" sz="1800" i="1">
                <a:latin typeface="Times New Roman" panose="02020603050405020304" pitchFamily="18" charset="0"/>
                <a:ea typeface="新細明體" panose="02020500000000000000" pitchFamily="18" charset="-120"/>
              </a:rPr>
              <a:t>n+</a:t>
            </a:r>
            <a:r>
              <a:rPr lang="en-US" altLang="zh-TW" sz="1800">
                <a:latin typeface="Times New Roman" panose="02020603050405020304" pitchFamily="18" charset="0"/>
                <a:ea typeface="新細明體" panose="02020500000000000000" pitchFamily="18" charset="-120"/>
              </a:rPr>
              <a:t>10 ≤ 101</a:t>
            </a:r>
            <a:r>
              <a:rPr lang="en-US" altLang="zh-TW" sz="1800" i="1">
                <a:latin typeface="Times New Roman" panose="02020603050405020304" pitchFamily="18" charset="0"/>
                <a:ea typeface="新細明體" panose="02020500000000000000" pitchFamily="18" charset="-120"/>
              </a:rPr>
              <a:t>n</a:t>
            </a:r>
            <a:r>
              <a:rPr lang="en-US" altLang="zh-TW" sz="1800">
                <a:latin typeface="Times New Roman" panose="02020603050405020304" pitchFamily="18" charset="0"/>
                <a:ea typeface="新細明體" panose="02020500000000000000" pitchFamily="18" charset="-120"/>
              </a:rPr>
              <a:t> for </a:t>
            </a:r>
            <a:r>
              <a:rPr lang="en-US" altLang="zh-TW" sz="1800" i="1">
                <a:latin typeface="Times New Roman" panose="02020603050405020304" pitchFamily="18" charset="0"/>
                <a:ea typeface="新細明體" panose="02020500000000000000" pitchFamily="18" charset="-120"/>
              </a:rPr>
              <a:t>n≥n</a:t>
            </a:r>
            <a:r>
              <a:rPr lang="en-US" altLang="zh-TW" sz="1800" baseline="-25000">
                <a:latin typeface="Times New Roman" panose="02020603050405020304" pitchFamily="18" charset="0"/>
                <a:ea typeface="新細明體" panose="02020500000000000000" pitchFamily="18" charset="-120"/>
              </a:rPr>
              <a:t>0</a:t>
            </a:r>
          </a:p>
          <a:p>
            <a:pPr lvl="1">
              <a:lnSpc>
                <a:spcPct val="90000"/>
              </a:lnSpc>
            </a:pPr>
            <a:r>
              <a:rPr lang="en-US" altLang="zh-TW" sz="2000" i="1">
                <a:ea typeface="新細明體" panose="02020500000000000000" pitchFamily="18" charset="-120"/>
              </a:rPr>
              <a:t>g</a:t>
            </a:r>
            <a:r>
              <a:rPr lang="en-US" altLang="zh-TW" sz="2000">
                <a:ea typeface="新細明體" panose="02020500000000000000" pitchFamily="18" charset="-120"/>
              </a:rPr>
              <a:t>(</a:t>
            </a:r>
            <a:r>
              <a:rPr lang="en-US" altLang="zh-TW" sz="2000" i="1">
                <a:ea typeface="新細明體" panose="02020500000000000000" pitchFamily="18" charset="-120"/>
              </a:rPr>
              <a:t>n</a:t>
            </a:r>
            <a:r>
              <a:rPr lang="en-US" altLang="zh-TW" sz="2000">
                <a:ea typeface="新細明體" panose="02020500000000000000" pitchFamily="18" charset="-120"/>
              </a:rPr>
              <a:t>)=</a:t>
            </a:r>
            <a:r>
              <a:rPr lang="en-US" altLang="zh-TW" sz="2000" i="1">
                <a:ea typeface="新細明體" panose="02020500000000000000" pitchFamily="18" charset="-120"/>
              </a:rPr>
              <a:t>n</a:t>
            </a:r>
            <a:r>
              <a:rPr lang="en-US" altLang="zh-TW" sz="2000" baseline="30000">
                <a:ea typeface="新細明體" panose="02020500000000000000" pitchFamily="18" charset="-120"/>
              </a:rPr>
              <a:t>2</a:t>
            </a:r>
            <a:r>
              <a:rPr lang="en-US" altLang="zh-TW" sz="2000" i="1">
                <a:ea typeface="新細明體" panose="02020500000000000000" pitchFamily="18" charset="-120"/>
              </a:rPr>
              <a:t>+</a:t>
            </a:r>
            <a:r>
              <a:rPr lang="en-US" altLang="zh-TW" sz="2000">
                <a:ea typeface="新細明體" panose="02020500000000000000" pitchFamily="18" charset="-120"/>
              </a:rPr>
              <a:t>2</a:t>
            </a:r>
            <a:r>
              <a:rPr lang="en-US" altLang="zh-TW" sz="2000" i="1">
                <a:ea typeface="新細明體" panose="02020500000000000000" pitchFamily="18" charset="-120"/>
              </a:rPr>
              <a:t>n</a:t>
            </a:r>
            <a:r>
              <a:rPr lang="en-US" altLang="zh-TW" sz="2000">
                <a:ea typeface="新細明體" panose="02020500000000000000" pitchFamily="18" charset="-120"/>
              </a:rPr>
              <a:t> is in </a:t>
            </a:r>
            <a:r>
              <a:rPr lang="en-US" altLang="zh-TW" sz="2000" i="1">
                <a:ea typeface="新細明體" panose="02020500000000000000" pitchFamily="18" charset="-120"/>
              </a:rPr>
              <a:t>O</a:t>
            </a:r>
            <a:r>
              <a:rPr lang="en-US" altLang="zh-TW" sz="2000">
                <a:ea typeface="新細明體" panose="02020500000000000000" pitchFamily="18" charset="-120"/>
              </a:rPr>
              <a:t>(</a:t>
            </a:r>
            <a:r>
              <a:rPr lang="en-US" altLang="zh-TW" sz="2000" i="1">
                <a:ea typeface="新細明體" panose="02020500000000000000" pitchFamily="18" charset="-120"/>
              </a:rPr>
              <a:t>n</a:t>
            </a:r>
            <a:r>
              <a:rPr lang="en-US" altLang="zh-TW" sz="2000" baseline="30000">
                <a:ea typeface="新細明體" panose="02020500000000000000" pitchFamily="18" charset="-120"/>
              </a:rPr>
              <a:t>2</a:t>
            </a:r>
            <a:r>
              <a:rPr lang="en-US" altLang="zh-TW" sz="2000">
                <a:ea typeface="新細明體" panose="02020500000000000000" pitchFamily="18" charset="-120"/>
              </a:rPr>
              <a:t>)</a:t>
            </a:r>
          </a:p>
          <a:p>
            <a:pPr lvl="2">
              <a:lnSpc>
                <a:spcPct val="90000"/>
              </a:lnSpc>
            </a:pPr>
            <a:r>
              <a:rPr lang="en-US" altLang="zh-TW" sz="1800">
                <a:latin typeface="Times New Roman" panose="02020603050405020304" pitchFamily="18" charset="0"/>
                <a:ea typeface="新細明體" panose="02020500000000000000" pitchFamily="18" charset="-120"/>
              </a:rPr>
              <a:t>When </a:t>
            </a:r>
            <a:r>
              <a:rPr lang="en-US" altLang="zh-TW" sz="1800" i="1">
                <a:latin typeface="Times New Roman" panose="02020603050405020304" pitchFamily="18" charset="0"/>
                <a:ea typeface="新細明體" panose="02020500000000000000" pitchFamily="18" charset="-120"/>
              </a:rPr>
              <a:t>c</a:t>
            </a:r>
            <a:r>
              <a:rPr lang="en-US" altLang="zh-TW" sz="1800">
                <a:latin typeface="Times New Roman" panose="02020603050405020304" pitchFamily="18" charset="0"/>
                <a:ea typeface="新細明體" panose="02020500000000000000" pitchFamily="18" charset="-120"/>
              </a:rPr>
              <a:t>=2 and </a:t>
            </a:r>
            <a:r>
              <a:rPr lang="en-US" altLang="zh-TW" sz="1800" i="1">
                <a:latin typeface="Times New Roman" panose="02020603050405020304" pitchFamily="18" charset="0"/>
                <a:ea typeface="新細明體" panose="02020500000000000000" pitchFamily="18" charset="-120"/>
              </a:rPr>
              <a:t>n</a:t>
            </a:r>
            <a:r>
              <a:rPr lang="en-US" altLang="zh-TW" sz="1800" baseline="-25000">
                <a:latin typeface="Times New Roman" panose="02020603050405020304" pitchFamily="18" charset="0"/>
                <a:ea typeface="新細明體" panose="02020500000000000000" pitchFamily="18" charset="-120"/>
              </a:rPr>
              <a:t>0</a:t>
            </a:r>
            <a:r>
              <a:rPr lang="en-US" altLang="zh-TW" sz="1800">
                <a:latin typeface="Times New Roman" panose="02020603050405020304" pitchFamily="18" charset="0"/>
                <a:ea typeface="新細明體" panose="02020500000000000000" pitchFamily="18" charset="-120"/>
              </a:rPr>
              <a:t>=2, we have </a:t>
            </a:r>
            <a:r>
              <a:rPr lang="en-US" altLang="zh-TW" sz="1800" i="1">
                <a:latin typeface="Times New Roman" panose="02020603050405020304" pitchFamily="18" charset="0"/>
                <a:ea typeface="新細明體" panose="02020500000000000000" pitchFamily="18" charset="-120"/>
              </a:rPr>
              <a:t>g</a:t>
            </a:r>
            <a:r>
              <a:rPr lang="en-US" altLang="zh-TW" sz="1800">
                <a:latin typeface="Times New Roman" panose="02020603050405020304" pitchFamily="18" charset="0"/>
                <a:ea typeface="新細明體" panose="02020500000000000000" pitchFamily="18" charset="-120"/>
              </a:rPr>
              <a:t>(</a:t>
            </a:r>
            <a:r>
              <a:rPr lang="en-US" altLang="zh-TW" sz="1800" i="1">
                <a:latin typeface="Times New Roman" panose="02020603050405020304" pitchFamily="18" charset="0"/>
                <a:ea typeface="新細明體" panose="02020500000000000000" pitchFamily="18" charset="-120"/>
              </a:rPr>
              <a:t>n</a:t>
            </a:r>
            <a:r>
              <a:rPr lang="en-US" altLang="zh-TW" sz="1800">
                <a:latin typeface="Times New Roman" panose="02020603050405020304" pitchFamily="18" charset="0"/>
                <a:ea typeface="新細明體" panose="02020500000000000000" pitchFamily="18" charset="-120"/>
              </a:rPr>
              <a:t>)=</a:t>
            </a:r>
            <a:r>
              <a:rPr lang="en-US" altLang="zh-TW" sz="1800" i="1">
                <a:latin typeface="Times New Roman" panose="02020603050405020304" pitchFamily="18" charset="0"/>
                <a:ea typeface="新細明體" panose="02020500000000000000" pitchFamily="18" charset="-120"/>
              </a:rPr>
              <a:t>n</a:t>
            </a:r>
            <a:r>
              <a:rPr lang="en-US" altLang="zh-TW" sz="1800" baseline="30000">
                <a:latin typeface="Times New Roman" panose="02020603050405020304" pitchFamily="18" charset="0"/>
                <a:ea typeface="新細明體" panose="02020500000000000000" pitchFamily="18" charset="-120"/>
              </a:rPr>
              <a:t>2</a:t>
            </a:r>
            <a:r>
              <a:rPr lang="en-US" altLang="zh-TW" sz="1800">
                <a:latin typeface="Times New Roman" panose="02020603050405020304" pitchFamily="18" charset="0"/>
                <a:ea typeface="新細明體" panose="02020500000000000000" pitchFamily="18" charset="-120"/>
              </a:rPr>
              <a:t>+2</a:t>
            </a:r>
            <a:r>
              <a:rPr lang="en-US" altLang="zh-TW" sz="1800" i="1">
                <a:latin typeface="Times New Roman" panose="02020603050405020304" pitchFamily="18" charset="0"/>
                <a:ea typeface="新細明體" panose="02020500000000000000" pitchFamily="18" charset="-120"/>
              </a:rPr>
              <a:t>n</a:t>
            </a:r>
            <a:r>
              <a:rPr lang="en-US" altLang="zh-TW" sz="1800">
                <a:latin typeface="Times New Roman" panose="02020603050405020304" pitchFamily="18" charset="0"/>
                <a:ea typeface="新細明體" panose="02020500000000000000" pitchFamily="18" charset="-120"/>
              </a:rPr>
              <a:t> ≤ 2</a:t>
            </a:r>
            <a:r>
              <a:rPr lang="en-US" altLang="zh-TW" sz="1800" i="1">
                <a:latin typeface="Times New Roman" panose="02020603050405020304" pitchFamily="18" charset="0"/>
                <a:ea typeface="新細明體" panose="02020500000000000000" pitchFamily="18" charset="-120"/>
              </a:rPr>
              <a:t>n</a:t>
            </a:r>
            <a:r>
              <a:rPr lang="en-US" altLang="zh-TW" sz="1800" baseline="30000">
                <a:latin typeface="Times New Roman" panose="02020603050405020304" pitchFamily="18" charset="0"/>
                <a:ea typeface="新細明體" panose="02020500000000000000" pitchFamily="18" charset="-120"/>
              </a:rPr>
              <a:t>2 </a:t>
            </a:r>
            <a:r>
              <a:rPr lang="en-US" altLang="zh-TW" sz="1800">
                <a:latin typeface="Times New Roman" panose="02020603050405020304" pitchFamily="18" charset="0"/>
                <a:ea typeface="新細明體" panose="02020500000000000000" pitchFamily="18" charset="-120"/>
              </a:rPr>
              <a:t>for </a:t>
            </a:r>
            <a:r>
              <a:rPr lang="en-US" altLang="zh-TW" sz="1800" i="1">
                <a:latin typeface="Times New Roman" panose="02020603050405020304" pitchFamily="18" charset="0"/>
                <a:ea typeface="新細明體" panose="02020500000000000000" pitchFamily="18" charset="-120"/>
              </a:rPr>
              <a:t>n≥n</a:t>
            </a:r>
            <a:r>
              <a:rPr lang="en-US" altLang="zh-TW" sz="1800" baseline="-25000">
                <a:latin typeface="Times New Roman" panose="02020603050405020304" pitchFamily="18" charset="0"/>
                <a:ea typeface="新細明體" panose="02020500000000000000" pitchFamily="18" charset="-120"/>
              </a:rPr>
              <a:t>0</a:t>
            </a:r>
            <a:endParaRPr lang="en-US" altLang="zh-TW" sz="1800">
              <a:latin typeface="Times New Roman" panose="02020603050405020304" pitchFamily="18" charset="0"/>
              <a:ea typeface="新細明體" panose="02020500000000000000" pitchFamily="18" charset="-120"/>
            </a:endParaRPr>
          </a:p>
          <a:p>
            <a:pPr>
              <a:lnSpc>
                <a:spcPct val="90000"/>
              </a:lnSpc>
            </a:pPr>
            <a:r>
              <a:rPr lang="en-US" altLang="zh-TW" sz="2400">
                <a:ea typeface="新細明體" panose="02020500000000000000" pitchFamily="18" charset="-120"/>
              </a:rPr>
              <a:t>The big </a:t>
            </a:r>
            <a:r>
              <a:rPr lang="en-US" altLang="zh-TW" sz="2400" i="1">
                <a:ea typeface="新細明體" panose="02020500000000000000" pitchFamily="18" charset="-120"/>
              </a:rPr>
              <a:t>O</a:t>
            </a:r>
            <a:r>
              <a:rPr lang="en-US" altLang="zh-TW" sz="2400">
                <a:ea typeface="新細明體" panose="02020500000000000000" pitchFamily="18" charset="-120"/>
              </a:rPr>
              <a:t> notation is about an </a:t>
            </a:r>
            <a:r>
              <a:rPr lang="en-US" altLang="zh-TW" sz="2400" b="1">
                <a:ea typeface="新細明體" panose="02020500000000000000" pitchFamily="18" charset="-120"/>
              </a:rPr>
              <a:t>upper bound</a:t>
            </a:r>
            <a:r>
              <a:rPr lang="en-US" altLang="zh-TW" sz="2400">
                <a:ea typeface="新細明體" panose="02020500000000000000" pitchFamily="18" charset="-120"/>
              </a:rPr>
              <a:t> of the time complexity</a:t>
            </a:r>
          </a:p>
          <a:p>
            <a:pPr>
              <a:lnSpc>
                <a:spcPct val="90000"/>
              </a:lnSpc>
            </a:pPr>
            <a:r>
              <a:rPr lang="en-US" altLang="zh-TW" sz="2400">
                <a:ea typeface="新細明體" panose="02020500000000000000" pitchFamily="18" charset="-120"/>
              </a:rPr>
              <a:t>When using the Big-</a:t>
            </a:r>
            <a:r>
              <a:rPr lang="en-US" altLang="zh-TW" sz="2400" i="1">
                <a:ea typeface="新細明體" panose="02020500000000000000" pitchFamily="18" charset="-120"/>
              </a:rPr>
              <a:t>O</a:t>
            </a:r>
            <a:r>
              <a:rPr lang="en-US" altLang="zh-TW" sz="2400">
                <a:ea typeface="新細明體" panose="02020500000000000000" pitchFamily="18" charset="-120"/>
              </a:rPr>
              <a:t> notation, we always ignore some constant factors as well as </a:t>
            </a:r>
            <a:r>
              <a:rPr lang="en-US" altLang="zh-CN" sz="2400">
                <a:ea typeface="新細明體" panose="02020500000000000000" pitchFamily="18" charset="-120"/>
              </a:rPr>
              <a:t>terms of </a:t>
            </a:r>
            <a:r>
              <a:rPr lang="en-US" altLang="zh-TW" sz="2400">
                <a:ea typeface="新細明體" panose="02020500000000000000" pitchFamily="18" charset="-120"/>
              </a:rPr>
              <a:t>lower orders</a:t>
            </a:r>
          </a:p>
          <a:p>
            <a:pPr lvl="1">
              <a:lnSpc>
                <a:spcPct val="90000"/>
              </a:lnSpc>
            </a:pPr>
            <a:r>
              <a:rPr lang="en-US" altLang="zh-TW" sz="2000" i="1">
                <a:ea typeface="新細明體" panose="02020500000000000000" pitchFamily="18" charset="-120"/>
              </a:rPr>
              <a:t>O</a:t>
            </a:r>
            <a:r>
              <a:rPr lang="en-US" altLang="zh-TW" sz="2000">
                <a:ea typeface="新細明體" panose="02020500000000000000" pitchFamily="18" charset="-120"/>
              </a:rPr>
              <a:t>(</a:t>
            </a:r>
            <a:r>
              <a:rPr lang="en-US" altLang="zh-TW" sz="2000" i="1">
                <a:ea typeface="新細明體" panose="02020500000000000000" pitchFamily="18" charset="-120"/>
              </a:rPr>
              <a:t>n</a:t>
            </a:r>
            <a:r>
              <a:rPr lang="en-US" altLang="zh-TW" sz="2000">
                <a:ea typeface="新細明體" panose="02020500000000000000" pitchFamily="18" charset="-120"/>
              </a:rPr>
              <a:t>) may actually be 2</a:t>
            </a:r>
            <a:r>
              <a:rPr lang="en-US" altLang="zh-TW" sz="2000" i="1">
                <a:ea typeface="新細明體" panose="02020500000000000000" pitchFamily="18" charset="-120"/>
              </a:rPr>
              <a:t>n</a:t>
            </a:r>
            <a:r>
              <a:rPr lang="en-US" altLang="zh-TW" sz="2000">
                <a:ea typeface="新細明體" panose="02020500000000000000" pitchFamily="18" charset="-120"/>
              </a:rPr>
              <a:t>, even 100</a:t>
            </a:r>
            <a:r>
              <a:rPr lang="en-US" altLang="zh-TW" sz="2000" i="1">
                <a:ea typeface="新細明體" panose="02020500000000000000" pitchFamily="18" charset="-120"/>
              </a:rPr>
              <a:t>n</a:t>
            </a:r>
            <a:endParaRPr lang="en-US" altLang="zh-TW" sz="2000">
              <a:ea typeface="新細明體" panose="02020500000000000000" pitchFamily="18" charset="-120"/>
            </a:endParaRPr>
          </a:p>
          <a:p>
            <a:pPr lvl="1">
              <a:lnSpc>
                <a:spcPct val="90000"/>
              </a:lnSpc>
            </a:pPr>
            <a:r>
              <a:rPr lang="en-US" altLang="zh-TW" sz="2000" i="1">
                <a:ea typeface="新細明體" panose="02020500000000000000" pitchFamily="18" charset="-120"/>
              </a:rPr>
              <a:t>O</a:t>
            </a:r>
            <a:r>
              <a:rPr lang="en-US" altLang="zh-TW" sz="2000">
                <a:ea typeface="新細明體" panose="02020500000000000000" pitchFamily="18" charset="-120"/>
              </a:rPr>
              <a:t>(</a:t>
            </a:r>
            <a:r>
              <a:rPr lang="en-US" altLang="zh-TW" sz="2000" i="1">
                <a:ea typeface="新細明體" panose="02020500000000000000" pitchFamily="18" charset="-120"/>
              </a:rPr>
              <a:t>n</a:t>
            </a:r>
            <a:r>
              <a:rPr lang="en-US" altLang="zh-TW" sz="2000" baseline="30000">
                <a:ea typeface="新細明體" panose="02020500000000000000" pitchFamily="18" charset="-120"/>
              </a:rPr>
              <a:t>3</a:t>
            </a:r>
            <a:r>
              <a:rPr lang="en-US" altLang="zh-TW" sz="2000">
                <a:ea typeface="新細明體" panose="02020500000000000000" pitchFamily="18" charset="-120"/>
              </a:rPr>
              <a:t>) may actually be 0.001</a:t>
            </a:r>
            <a:r>
              <a:rPr lang="en-US" altLang="zh-TW" sz="2000" i="1">
                <a:ea typeface="新細明體" panose="02020500000000000000" pitchFamily="18" charset="-120"/>
              </a:rPr>
              <a:t>n</a:t>
            </a:r>
            <a:r>
              <a:rPr lang="en-US" altLang="zh-TW" sz="2000" baseline="30000">
                <a:ea typeface="新細明體" panose="02020500000000000000" pitchFamily="18" charset="-120"/>
              </a:rPr>
              <a:t>3</a:t>
            </a:r>
            <a:r>
              <a:rPr lang="en-US" altLang="zh-TW" sz="2000">
                <a:ea typeface="新細明體" panose="02020500000000000000" pitchFamily="18" charset="-120"/>
              </a:rPr>
              <a:t>+100</a:t>
            </a:r>
            <a:r>
              <a:rPr lang="en-US" altLang="zh-TW" sz="2000" i="1">
                <a:ea typeface="新細明體" panose="02020500000000000000" pitchFamily="18" charset="-120"/>
              </a:rPr>
              <a:t>n</a:t>
            </a:r>
            <a:r>
              <a:rPr lang="en-US" altLang="zh-TW" sz="2000" baseline="30000">
                <a:ea typeface="新細明體" panose="02020500000000000000" pitchFamily="18" charset="-120"/>
              </a:rPr>
              <a:t>2</a:t>
            </a:r>
            <a:endParaRPr lang="en-US" altLang="zh-TW" sz="2000">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60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100C55F-FBEC-44B0-A45E-B39037A62C0D}"/>
              </a:ext>
            </a:extLst>
          </p:cNvPr>
          <p:cNvSpPr>
            <a:spLocks noGrp="1" noChangeArrowheads="1"/>
          </p:cNvSpPr>
          <p:nvPr>
            <p:ph type="title"/>
          </p:nvPr>
        </p:nvSpPr>
        <p:spPr/>
        <p:txBody>
          <a:bodyPr/>
          <a:lstStyle/>
          <a:p>
            <a:r>
              <a:rPr lang="en-US" altLang="zh-TW">
                <a:ea typeface="新細明體" panose="02020500000000000000" pitchFamily="18" charset="-120"/>
              </a:rPr>
              <a:t>Big </a:t>
            </a:r>
            <a:r>
              <a:rPr lang="el-GR" altLang="zh-TW">
                <a:cs typeface="Times New Roman" panose="02020603050405020304" pitchFamily="18" charset="0"/>
              </a:rPr>
              <a:t>Ω</a:t>
            </a:r>
            <a:r>
              <a:rPr lang="en-US" altLang="zh-TW">
                <a:ea typeface="新細明體" panose="02020500000000000000" pitchFamily="18" charset="-120"/>
                <a:cs typeface="Times New Roman" panose="02020603050405020304" pitchFamily="18" charset="0"/>
              </a:rPr>
              <a:t> and Big </a:t>
            </a:r>
            <a:r>
              <a:rPr lang="el-GR" altLang="zh-TW" b="1">
                <a:cs typeface="Times New Roman" panose="02020603050405020304" pitchFamily="18" charset="0"/>
              </a:rPr>
              <a:t>θ</a:t>
            </a:r>
            <a:r>
              <a:rPr lang="en-US" altLang="zh-TW">
                <a:ea typeface="新細明體" panose="02020500000000000000" pitchFamily="18" charset="-120"/>
              </a:rPr>
              <a:t> Notation</a:t>
            </a:r>
            <a:endParaRPr lang="el-GR" altLang="zh-TW">
              <a:cs typeface="Times New Roman" panose="02020603050405020304" pitchFamily="18" charset="0"/>
            </a:endParaRPr>
          </a:p>
        </p:txBody>
      </p:sp>
      <p:sp>
        <p:nvSpPr>
          <p:cNvPr id="28675" name="Rectangle 3">
            <a:extLst>
              <a:ext uri="{FF2B5EF4-FFF2-40B4-BE49-F238E27FC236}">
                <a16:creationId xmlns:a16="http://schemas.microsoft.com/office/drawing/2014/main" id="{931F2850-455C-4A4A-A7AA-817667169A76}"/>
              </a:ext>
            </a:extLst>
          </p:cNvPr>
          <p:cNvSpPr>
            <a:spLocks noGrp="1" noChangeArrowheads="1"/>
          </p:cNvSpPr>
          <p:nvPr>
            <p:ph type="body" idx="1"/>
          </p:nvPr>
        </p:nvSpPr>
        <p:spPr/>
        <p:txBody>
          <a:bodyPr/>
          <a:lstStyle/>
          <a:p>
            <a:r>
              <a:rPr lang="en-US" altLang="zh-TW" dirty="0">
                <a:ea typeface="新細明體" panose="02020500000000000000" pitchFamily="18" charset="-120"/>
              </a:rPr>
              <a:t>An algorithm is said to run in </a:t>
            </a:r>
            <a:r>
              <a:rPr lang="el-GR" altLang="zh-TW" dirty="0">
                <a:cs typeface="Times New Roman" panose="02020603050405020304" pitchFamily="18" charset="0"/>
              </a:rPr>
              <a:t>Ω</a:t>
            </a: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n</a:t>
            </a:r>
            <a:r>
              <a:rPr lang="en-US" altLang="zh-TW" dirty="0">
                <a:ea typeface="新細明體" panose="02020500000000000000" pitchFamily="18" charset="-120"/>
              </a:rPr>
              <a:t>) ) time if for some numbers </a:t>
            </a:r>
            <a:r>
              <a:rPr lang="en-US" altLang="zh-TW" i="1" dirty="0">
                <a:ea typeface="新細明體" panose="02020500000000000000" pitchFamily="18" charset="-120"/>
              </a:rPr>
              <a:t>c</a:t>
            </a:r>
            <a:r>
              <a:rPr lang="en-US" altLang="zh-TW" dirty="0">
                <a:ea typeface="新細明體" panose="02020500000000000000" pitchFamily="18" charset="-120"/>
              </a:rPr>
              <a:t> and </a:t>
            </a:r>
            <a:r>
              <a:rPr lang="en-US" altLang="zh-TW" i="1" dirty="0">
                <a:ea typeface="新細明體" panose="02020500000000000000" pitchFamily="18" charset="-120"/>
              </a:rPr>
              <a:t>n</a:t>
            </a:r>
            <a:r>
              <a:rPr lang="en-US" altLang="zh-TW" baseline="-25000" dirty="0">
                <a:ea typeface="新細明體" panose="02020500000000000000" pitchFamily="18" charset="-120"/>
              </a:rPr>
              <a:t>0</a:t>
            </a:r>
            <a:r>
              <a:rPr lang="en-US" altLang="zh-TW" dirty="0">
                <a:ea typeface="新細明體" panose="02020500000000000000" pitchFamily="18" charset="-120"/>
              </a:rPr>
              <a:t> and all </a:t>
            </a:r>
            <a:r>
              <a:rPr lang="en-US" altLang="zh-TW" i="1" dirty="0">
                <a:ea typeface="新細明體" panose="02020500000000000000" pitchFamily="18" charset="-120"/>
              </a:rPr>
              <a:t>n</a:t>
            </a:r>
            <a:r>
              <a:rPr lang="en-US" altLang="zh-TW" dirty="0">
                <a:ea typeface="新細明體" panose="02020500000000000000" pitchFamily="18" charset="-120"/>
                <a:cs typeface="Times New Roman" panose="02020603050405020304" pitchFamily="18" charset="0"/>
              </a:rPr>
              <a:t>≥</a:t>
            </a:r>
            <a:r>
              <a:rPr lang="en-US" altLang="zh-TW" i="1" dirty="0">
                <a:ea typeface="新細明體" panose="02020500000000000000" pitchFamily="18" charset="-120"/>
                <a:cs typeface="Times New Roman" panose="02020603050405020304" pitchFamily="18" charset="0"/>
              </a:rPr>
              <a:t>n</a:t>
            </a:r>
            <a:r>
              <a:rPr lang="en-US" altLang="zh-TW" baseline="-25000" dirty="0">
                <a:ea typeface="新細明體" panose="02020500000000000000" pitchFamily="18" charset="-120"/>
                <a:cs typeface="Times New Roman" panose="02020603050405020304" pitchFamily="18" charset="0"/>
              </a:rPr>
              <a:t>0</a:t>
            </a:r>
            <a:r>
              <a:rPr lang="en-US" altLang="zh-TW" dirty="0">
                <a:ea typeface="新細明體" panose="02020500000000000000" pitchFamily="18" charset="-120"/>
              </a:rPr>
              <a:t>, the algorithm takes at least </a:t>
            </a:r>
            <a:r>
              <a:rPr lang="en-US" altLang="zh-TW" i="1" dirty="0" err="1">
                <a:ea typeface="新細明體" panose="02020500000000000000" pitchFamily="18" charset="-120"/>
              </a:rPr>
              <a:t>cf</a:t>
            </a:r>
            <a:r>
              <a:rPr lang="en-US" altLang="zh-TW" dirty="0">
                <a:ea typeface="新細明體" panose="02020500000000000000" pitchFamily="18" charset="-120"/>
              </a:rPr>
              <a:t>(</a:t>
            </a:r>
            <a:r>
              <a:rPr lang="en-US" altLang="zh-TW" i="1" dirty="0">
                <a:ea typeface="新細明體" panose="02020500000000000000" pitchFamily="18" charset="-120"/>
              </a:rPr>
              <a:t>n</a:t>
            </a:r>
            <a:r>
              <a:rPr lang="en-US" altLang="zh-TW" dirty="0">
                <a:ea typeface="新細明體" panose="02020500000000000000" pitchFamily="18" charset="-120"/>
              </a:rPr>
              <a:t>) time on some problem instance.</a:t>
            </a:r>
            <a:endParaRPr lang="en-US" altLang="zh-CN" dirty="0">
              <a:ea typeface="新細明體" panose="02020500000000000000" pitchFamily="18" charset="-120"/>
            </a:endParaRPr>
          </a:p>
          <a:p>
            <a:pPr lvl="1"/>
            <a:r>
              <a:rPr lang="en-US" altLang="zh-CN" dirty="0">
                <a:ea typeface="新細明體" panose="02020500000000000000" pitchFamily="18" charset="-120"/>
              </a:rPr>
              <a:t>This gives a </a:t>
            </a:r>
            <a:r>
              <a:rPr lang="en-US" altLang="zh-CN" b="1" dirty="0">
                <a:ea typeface="新細明體" panose="02020500000000000000" pitchFamily="18" charset="-120"/>
              </a:rPr>
              <a:t>lower bound </a:t>
            </a:r>
            <a:r>
              <a:rPr lang="en-US" altLang="zh-CN" dirty="0">
                <a:ea typeface="新細明體" panose="02020500000000000000" pitchFamily="18" charset="-120"/>
              </a:rPr>
              <a:t>on the worst case.</a:t>
            </a:r>
            <a:endParaRPr lang="en-US" altLang="zh-TW" dirty="0">
              <a:ea typeface="新細明體" panose="02020500000000000000" pitchFamily="18" charset="-120"/>
            </a:endParaRPr>
          </a:p>
          <a:p>
            <a:r>
              <a:rPr lang="en-US" altLang="zh-TW" dirty="0">
                <a:ea typeface="新細明體" panose="02020500000000000000" pitchFamily="18" charset="-120"/>
              </a:rPr>
              <a:t>An algorithm is said to be </a:t>
            </a:r>
            <a:r>
              <a:rPr lang="el-GR" altLang="zh-TW" b="1" dirty="0">
                <a:cs typeface="Times New Roman" panose="02020603050405020304" pitchFamily="18" charset="0"/>
              </a:rPr>
              <a:t>θ</a:t>
            </a:r>
            <a:r>
              <a:rPr lang="en-US" altLang="zh-TW" b="1" dirty="0">
                <a:ea typeface="新細明體" panose="02020500000000000000" pitchFamily="18" charset="-120"/>
              </a:rPr>
              <a:t> </a:t>
            </a: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n</a:t>
            </a:r>
            <a:r>
              <a:rPr lang="en-US" altLang="zh-TW" dirty="0">
                <a:ea typeface="新細明體" panose="02020500000000000000" pitchFamily="18" charset="-120"/>
              </a:rPr>
              <a:t>) ) if the algorithm is both </a:t>
            </a:r>
            <a:r>
              <a:rPr lang="en-US" altLang="zh-TW" i="1" dirty="0">
                <a:ea typeface="新細明體" panose="02020500000000000000" pitchFamily="18" charset="-120"/>
              </a:rPr>
              <a:t>O</a:t>
            </a:r>
            <a:r>
              <a:rPr lang="en-US" altLang="zh-TW" dirty="0">
                <a:ea typeface="新細明體" panose="02020500000000000000" pitchFamily="18" charset="-120"/>
              </a:rPr>
              <a:t>(</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n</a:t>
            </a:r>
            <a:r>
              <a:rPr lang="en-US" altLang="zh-TW" dirty="0">
                <a:ea typeface="新細明體" panose="02020500000000000000" pitchFamily="18" charset="-120"/>
              </a:rPr>
              <a:t>)) and </a:t>
            </a:r>
            <a:r>
              <a:rPr lang="el-GR" altLang="zh-TW" dirty="0">
                <a:cs typeface="Times New Roman" panose="02020603050405020304" pitchFamily="18" charset="0"/>
              </a:rPr>
              <a:t>Ω</a:t>
            </a: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n</a:t>
            </a:r>
            <a:r>
              <a:rPr lang="en-US" altLang="zh-TW" dirty="0">
                <a:ea typeface="新細明體" panose="02020500000000000000" pitchFamily="18" charset="-120"/>
              </a:rPr>
              <a:t>) ).</a:t>
            </a:r>
            <a:endParaRPr lang="en-US" altLang="zh-CN" dirty="0">
              <a:ea typeface="新細明體" panose="02020500000000000000" pitchFamily="18" charset="-120"/>
            </a:endParaRPr>
          </a:p>
          <a:p>
            <a:pPr lvl="1"/>
            <a:r>
              <a:rPr lang="en-US" altLang="zh-CN" dirty="0">
                <a:ea typeface="新細明體" panose="02020500000000000000" pitchFamily="18" charset="-120"/>
              </a:rPr>
              <a:t>This is an accurate measure.</a:t>
            </a:r>
            <a:endParaRPr lang="en-US" altLang="zh-TW" dirty="0">
              <a:ea typeface="新細明體" panose="02020500000000000000"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C639362-69E7-478D-A9FF-86010C650C24}"/>
              </a:ext>
            </a:extLst>
          </p:cNvPr>
          <p:cNvSpPr>
            <a:spLocks noGrp="1" noChangeArrowheads="1"/>
          </p:cNvSpPr>
          <p:nvPr>
            <p:ph type="title"/>
          </p:nvPr>
        </p:nvSpPr>
        <p:spPr/>
        <p:txBody>
          <a:bodyPr/>
          <a:lstStyle/>
          <a:p>
            <a:r>
              <a:rPr lang="zh-TW" altLang="en-US">
                <a:ea typeface="新細明體" panose="02020500000000000000" pitchFamily="18" charset="-120"/>
              </a:rPr>
              <a:t>“</a:t>
            </a:r>
            <a:r>
              <a:rPr lang="en-US" altLang="zh-TW">
                <a:ea typeface="新細明體" panose="02020500000000000000" pitchFamily="18" charset="-120"/>
              </a:rPr>
              <a:t>Good” and “Bad” Algorithms</a:t>
            </a:r>
          </a:p>
        </p:txBody>
      </p:sp>
      <p:sp>
        <p:nvSpPr>
          <p:cNvPr id="7171" name="Rectangle 3">
            <a:extLst>
              <a:ext uri="{FF2B5EF4-FFF2-40B4-BE49-F238E27FC236}">
                <a16:creationId xmlns:a16="http://schemas.microsoft.com/office/drawing/2014/main" id="{81CECAF8-67F9-4A5A-AE50-D8254B95A4C0}"/>
              </a:ext>
            </a:extLst>
          </p:cNvPr>
          <p:cNvSpPr>
            <a:spLocks noGrp="1" noChangeArrowheads="1"/>
          </p:cNvSpPr>
          <p:nvPr>
            <p:ph type="body" idx="1"/>
          </p:nvPr>
        </p:nvSpPr>
        <p:spPr>
          <a:xfrm>
            <a:off x="152400" y="1219200"/>
            <a:ext cx="8229600" cy="4525963"/>
          </a:xfrm>
        </p:spPr>
        <p:txBody>
          <a:bodyPr/>
          <a:lstStyle/>
          <a:p>
            <a:r>
              <a:rPr lang="en-US" altLang="zh-TW" sz="2800" dirty="0">
                <a:ea typeface="新細明體" panose="02020500000000000000" pitchFamily="18" charset="-120"/>
              </a:rPr>
              <a:t>If the algorithm has a time complexity that is a polynomial function, or an even lower order, of the problem size, we say it is a good algorithm</a:t>
            </a:r>
          </a:p>
          <a:p>
            <a:pPr lvl="1"/>
            <a:r>
              <a:rPr lang="en-US" altLang="zh-TW" sz="2400" i="1" dirty="0">
                <a:ea typeface="新細明體" panose="02020500000000000000" pitchFamily="18" charset="-120"/>
              </a:rPr>
              <a:t>O</a:t>
            </a:r>
            <a:r>
              <a:rPr lang="en-US" altLang="zh-TW" sz="2400" dirty="0">
                <a:ea typeface="新細明體" panose="02020500000000000000" pitchFamily="18" charset="-120"/>
              </a:rPr>
              <a:t>(</a:t>
            </a:r>
            <a:r>
              <a:rPr lang="en-US" altLang="zh-TW" sz="2400" i="1" dirty="0">
                <a:ea typeface="新細明體" panose="02020500000000000000" pitchFamily="18" charset="-120"/>
              </a:rPr>
              <a:t>n</a:t>
            </a:r>
            <a:r>
              <a:rPr lang="en-US" altLang="zh-TW" sz="2400" dirty="0">
                <a:ea typeface="新細明體" panose="02020500000000000000" pitchFamily="18" charset="-120"/>
              </a:rPr>
              <a:t>), </a:t>
            </a:r>
            <a:r>
              <a:rPr lang="en-US" altLang="zh-TW" sz="2400" i="1" dirty="0">
                <a:ea typeface="新細明體" panose="02020500000000000000" pitchFamily="18" charset="-120"/>
              </a:rPr>
              <a:t>O</a:t>
            </a:r>
            <a:r>
              <a:rPr lang="en-US" altLang="zh-TW" sz="2400" dirty="0">
                <a:ea typeface="新細明體" panose="02020500000000000000" pitchFamily="18" charset="-120"/>
              </a:rPr>
              <a:t>(</a:t>
            </a:r>
            <a:r>
              <a:rPr lang="en-US" altLang="zh-TW" sz="2400" i="1" dirty="0">
                <a:ea typeface="新細明體" panose="02020500000000000000" pitchFamily="18" charset="-120"/>
              </a:rPr>
              <a:t>n</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a:t>
            </a:r>
            <a:r>
              <a:rPr lang="en-US" altLang="zh-TW" sz="2400" i="1" dirty="0">
                <a:ea typeface="新細明體" panose="02020500000000000000" pitchFamily="18" charset="-120"/>
              </a:rPr>
              <a:t>O</a:t>
            </a:r>
            <a:r>
              <a:rPr lang="en-US" altLang="zh-TW" sz="2400" dirty="0">
                <a:ea typeface="新細明體" panose="02020500000000000000" pitchFamily="18" charset="-120"/>
              </a:rPr>
              <a:t>(</a:t>
            </a:r>
            <a:r>
              <a:rPr lang="en-US" altLang="zh-TW" sz="2400" i="1" dirty="0">
                <a:ea typeface="新細明體" panose="02020500000000000000" pitchFamily="18" charset="-120"/>
              </a:rPr>
              <a:t>n</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log </a:t>
            </a:r>
            <a:r>
              <a:rPr lang="en-US" altLang="zh-TW" sz="2400" i="1" dirty="0">
                <a:ea typeface="新細明體" panose="02020500000000000000" pitchFamily="18" charset="-120"/>
              </a:rPr>
              <a:t>n</a:t>
            </a:r>
            <a:r>
              <a:rPr lang="en-US" altLang="zh-TW" sz="2400" dirty="0">
                <a:ea typeface="新細明體" panose="02020500000000000000" pitchFamily="18" charset="-120"/>
              </a:rPr>
              <a:t>), …, </a:t>
            </a:r>
            <a:r>
              <a:rPr lang="en-US" altLang="zh-TW" sz="2400" i="1" dirty="0">
                <a:ea typeface="新細明體" panose="02020500000000000000" pitchFamily="18" charset="-120"/>
              </a:rPr>
              <a:t>O</a:t>
            </a:r>
            <a:r>
              <a:rPr lang="en-US" altLang="zh-TW" sz="2400" dirty="0">
                <a:ea typeface="新細明體" panose="02020500000000000000" pitchFamily="18" charset="-120"/>
              </a:rPr>
              <a:t>(</a:t>
            </a:r>
            <a:r>
              <a:rPr lang="en-US" altLang="zh-TW" sz="2400" i="1" dirty="0">
                <a:ea typeface="新細明體" panose="02020500000000000000" pitchFamily="18" charset="-120"/>
              </a:rPr>
              <a:t>n</a:t>
            </a:r>
            <a:r>
              <a:rPr lang="en-US" altLang="zh-TW" sz="2400" baseline="30000" dirty="0">
                <a:ea typeface="新細明體" panose="02020500000000000000" pitchFamily="18" charset="-120"/>
              </a:rPr>
              <a:t>100</a:t>
            </a:r>
            <a:r>
              <a:rPr lang="en-US" altLang="zh-TW" sz="2400" dirty="0">
                <a:ea typeface="新細明體" panose="02020500000000000000" pitchFamily="18" charset="-120"/>
              </a:rPr>
              <a:t>)</a:t>
            </a:r>
          </a:p>
          <a:p>
            <a:r>
              <a:rPr lang="en-US" altLang="zh-TW" sz="2800" dirty="0">
                <a:ea typeface="新細明體" panose="02020500000000000000" pitchFamily="18" charset="-120"/>
              </a:rPr>
              <a:t>If the algorithm has a time complexity that cannot be bounded by a polynomial function of the problem size, we say it is in exponential time, implying a “bad” algorithm</a:t>
            </a:r>
          </a:p>
          <a:p>
            <a:pPr lvl="1"/>
            <a:r>
              <a:rPr lang="en-US" altLang="zh-TW" sz="2400" i="1" dirty="0">
                <a:ea typeface="新細明體" panose="02020500000000000000" pitchFamily="18" charset="-120"/>
              </a:rPr>
              <a:t>O</a:t>
            </a:r>
            <a:r>
              <a:rPr lang="en-US" altLang="zh-TW" sz="2400" dirty="0">
                <a:ea typeface="新細明體" panose="02020500000000000000" pitchFamily="18" charset="-120"/>
              </a:rPr>
              <a:t>(</a:t>
            </a:r>
            <a:r>
              <a:rPr lang="en-US" altLang="zh-TW" sz="2400" dirty="0" err="1">
                <a:ea typeface="新細明體" panose="02020500000000000000" pitchFamily="18" charset="-120"/>
              </a:rPr>
              <a:t>e</a:t>
            </a:r>
            <a:r>
              <a:rPr lang="en-US" altLang="zh-TW" sz="2400" i="1" baseline="30000" dirty="0" err="1">
                <a:ea typeface="新細明體" panose="02020500000000000000" pitchFamily="18" charset="-120"/>
              </a:rPr>
              <a:t>n</a:t>
            </a:r>
            <a:r>
              <a:rPr lang="en-US" altLang="zh-TW" sz="2400" dirty="0">
                <a:ea typeface="新細明體" panose="02020500000000000000" pitchFamily="18" charset="-120"/>
              </a:rPr>
              <a:t>), </a:t>
            </a:r>
            <a:r>
              <a:rPr lang="en-US" altLang="zh-TW" sz="2400" i="1" dirty="0">
                <a:ea typeface="新細明體" panose="02020500000000000000" pitchFamily="18" charset="-120"/>
              </a:rPr>
              <a:t>O</a:t>
            </a:r>
            <a:r>
              <a:rPr lang="en-US" altLang="zh-TW" sz="2400" dirty="0">
                <a:ea typeface="新細明體" panose="02020500000000000000" pitchFamily="18" charset="-120"/>
              </a:rPr>
              <a:t>(</a:t>
            </a:r>
            <a:r>
              <a:rPr lang="en-US" altLang="zh-TW" sz="2400" i="1" dirty="0">
                <a:ea typeface="新細明體" panose="02020500000000000000" pitchFamily="18" charset="-120"/>
              </a:rPr>
              <a:t>n</a:t>
            </a:r>
            <a:r>
              <a:rPr lang="en-US" altLang="zh-TW" sz="2400" dirty="0">
                <a:ea typeface="新細明體" panose="02020500000000000000" pitchFamily="18" charset="-120"/>
              </a:rPr>
              <a:t>2</a:t>
            </a:r>
            <a:r>
              <a:rPr lang="en-US" altLang="zh-TW" sz="2400" i="1" baseline="30000" dirty="0">
                <a:ea typeface="新細明體" panose="02020500000000000000" pitchFamily="18" charset="-120"/>
              </a:rPr>
              <a:t>n</a:t>
            </a:r>
            <a:r>
              <a:rPr lang="en-US" altLang="zh-TW" sz="2400" dirty="0">
                <a:ea typeface="新細明體" panose="02020500000000000000" pitchFamily="18" charset="-120"/>
              </a:rPr>
              <a:t>), </a:t>
            </a:r>
            <a:r>
              <a:rPr lang="en-US" altLang="zh-TW" sz="2400" i="1" dirty="0">
                <a:ea typeface="新細明體" panose="02020500000000000000" pitchFamily="18" charset="-120"/>
              </a:rPr>
              <a:t>O</a:t>
            </a:r>
            <a:r>
              <a:rPr lang="en-US" altLang="zh-TW" sz="2400" dirty="0">
                <a:ea typeface="新細明體" panose="02020500000000000000" pitchFamily="18" charset="-120"/>
              </a:rPr>
              <a:t>(</a:t>
            </a:r>
            <a:r>
              <a:rPr lang="en-US" altLang="zh-TW" sz="2400" i="1" dirty="0">
                <a:ea typeface="新細明體" panose="02020500000000000000" pitchFamily="18" charset="-120"/>
              </a:rPr>
              <a:t>n</a:t>
            </a:r>
            <a:r>
              <a:rPr lang="en-US" altLang="zh-TW" sz="2400" dirty="0">
                <a:ea typeface="新細明體" panose="02020500000000000000" pitchFamily="18" charset="-120"/>
              </a:rPr>
              <a:t>!), </a:t>
            </a:r>
            <a:r>
              <a:rPr lang="en-US" altLang="zh-TW" sz="2400" i="1" dirty="0">
                <a:ea typeface="新細明體" panose="02020500000000000000" pitchFamily="18" charset="-120"/>
              </a:rPr>
              <a:t>O</a:t>
            </a:r>
            <a:r>
              <a:rPr lang="en-US" altLang="zh-TW" sz="2400" dirty="0">
                <a:ea typeface="新細明體" panose="02020500000000000000" pitchFamily="18" charset="-120"/>
              </a:rPr>
              <a:t>(</a:t>
            </a:r>
            <a:r>
              <a:rPr lang="en-US" altLang="zh-TW" sz="2400" i="1" dirty="0">
                <a:ea typeface="新細明體" panose="02020500000000000000" pitchFamily="18" charset="-120"/>
              </a:rPr>
              <a:t>n</a:t>
            </a:r>
            <a:r>
              <a:rPr lang="en-US" altLang="zh-TW" sz="2400" dirty="0">
                <a:ea typeface="新細明體" panose="02020500000000000000" pitchFamily="18" charset="-120"/>
              </a:rPr>
              <a:t> </a:t>
            </a:r>
            <a:r>
              <a:rPr lang="en-US" altLang="zh-TW" sz="2400" baseline="30000" dirty="0">
                <a:ea typeface="新細明體" panose="02020500000000000000" pitchFamily="18" charset="-120"/>
              </a:rPr>
              <a:t>log n</a:t>
            </a:r>
            <a:r>
              <a:rPr lang="en-US" altLang="zh-TW" sz="2400" dirty="0">
                <a:ea typeface="新細明體" panose="02020500000000000000" pitchFamily="18" charset="-120"/>
              </a:rPr>
              <a:t>), …</a:t>
            </a:r>
          </a:p>
        </p:txBody>
      </p:sp>
      <p:pic>
        <p:nvPicPr>
          <p:cNvPr id="41986" name="Picture 2" descr="A picture containing table&#10;&#10;Description automatically generated">
            <a:extLst>
              <a:ext uri="{FF2B5EF4-FFF2-40B4-BE49-F238E27FC236}">
                <a16:creationId xmlns:a16="http://schemas.microsoft.com/office/drawing/2014/main" id="{E08A61EE-6BDB-4828-AB20-6D2E4467E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417846"/>
            <a:ext cx="2971800" cy="289735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1B15455-30F6-4EB3-89CD-5B41126B23B5}"/>
              </a:ext>
            </a:extLst>
          </p:cNvPr>
          <p:cNvSpPr>
            <a:spLocks noGrp="1" noChangeArrowheads="1"/>
          </p:cNvSpPr>
          <p:nvPr>
            <p:ph type="title"/>
          </p:nvPr>
        </p:nvSpPr>
        <p:spPr/>
        <p:txBody>
          <a:bodyPr/>
          <a:lstStyle/>
          <a:p>
            <a:r>
              <a:rPr lang="en-US" altLang="zh-TW">
                <a:ea typeface="新細明體" panose="02020500000000000000" pitchFamily="18" charset="-120"/>
              </a:rPr>
              <a:t>Algorithm for Searching a Network</a:t>
            </a:r>
          </a:p>
        </p:txBody>
      </p:sp>
      <p:sp>
        <p:nvSpPr>
          <p:cNvPr id="18435" name="Rectangle 3">
            <a:extLst>
              <a:ext uri="{FF2B5EF4-FFF2-40B4-BE49-F238E27FC236}">
                <a16:creationId xmlns:a16="http://schemas.microsoft.com/office/drawing/2014/main" id="{8EACE54C-F8A8-457F-A3E3-6EFF4C866B86}"/>
              </a:ext>
            </a:extLst>
          </p:cNvPr>
          <p:cNvSpPr>
            <a:spLocks noGrp="1" noChangeArrowheads="1"/>
          </p:cNvSpPr>
          <p:nvPr>
            <p:ph type="body" idx="1"/>
          </p:nvPr>
        </p:nvSpPr>
        <p:spPr>
          <a:xfrm>
            <a:off x="457200" y="1646238"/>
            <a:ext cx="8229600" cy="4525962"/>
          </a:xfrm>
        </p:spPr>
        <p:txBody>
          <a:bodyPr/>
          <a:lstStyle/>
          <a:p>
            <a:pPr>
              <a:lnSpc>
                <a:spcPct val="80000"/>
              </a:lnSpc>
            </a:pPr>
            <a:r>
              <a:rPr lang="en-US" altLang="zh-TW" sz="2800">
                <a:ea typeface="新細明體" panose="02020500000000000000" pitchFamily="18" charset="-120"/>
              </a:rPr>
              <a:t>Given a network </a:t>
            </a:r>
            <a:r>
              <a:rPr lang="en-US" altLang="zh-TW" sz="2800" i="1">
                <a:ea typeface="新細明體" panose="02020500000000000000" pitchFamily="18" charset="-120"/>
              </a:rPr>
              <a:t>G=</a:t>
            </a:r>
            <a:r>
              <a:rPr lang="en-US" altLang="zh-TW" sz="2800">
                <a:ea typeface="新細明體" panose="02020500000000000000" pitchFamily="18" charset="-120"/>
              </a:rPr>
              <a:t>(</a:t>
            </a:r>
            <a:r>
              <a:rPr lang="en-US" altLang="zh-TW" sz="2800" i="1">
                <a:ea typeface="新細明體" panose="02020500000000000000" pitchFamily="18" charset="-120"/>
              </a:rPr>
              <a:t>N</a:t>
            </a:r>
            <a:r>
              <a:rPr lang="en-US" altLang="zh-TW" sz="2800">
                <a:ea typeface="新細明體" panose="02020500000000000000" pitchFamily="18" charset="-120"/>
              </a:rPr>
              <a:t>, </a:t>
            </a:r>
            <a:r>
              <a:rPr lang="en-US" altLang="zh-TW" sz="2800" i="1">
                <a:ea typeface="新細明體" panose="02020500000000000000" pitchFamily="18" charset="-120"/>
              </a:rPr>
              <a:t>A</a:t>
            </a:r>
            <a:r>
              <a:rPr lang="en-US" altLang="zh-TW" sz="2800">
                <a:ea typeface="新細明體" panose="02020500000000000000" pitchFamily="18" charset="-120"/>
              </a:rPr>
              <a:t>) and a source node </a:t>
            </a:r>
            <a:r>
              <a:rPr lang="en-US" altLang="zh-TW" sz="2800" i="1">
                <a:ea typeface="新細明體" panose="02020500000000000000" pitchFamily="18" charset="-120"/>
              </a:rPr>
              <a:t>s</a:t>
            </a:r>
            <a:r>
              <a:rPr lang="en-US" altLang="zh-TW" sz="2800">
                <a:ea typeface="新細明體" panose="02020500000000000000" pitchFamily="18" charset="-120"/>
              </a:rPr>
              <a:t> in </a:t>
            </a:r>
            <a:r>
              <a:rPr lang="en-US" altLang="zh-TW" sz="2800" i="1">
                <a:ea typeface="新細明體" panose="02020500000000000000" pitchFamily="18" charset="-120"/>
              </a:rPr>
              <a:t>N</a:t>
            </a:r>
            <a:r>
              <a:rPr lang="en-US" altLang="zh-TW" sz="2800">
                <a:ea typeface="新細明體" panose="02020500000000000000" pitchFamily="18" charset="-120"/>
              </a:rPr>
              <a:t>, we want to find all nodes that are reachable from </a:t>
            </a:r>
            <a:r>
              <a:rPr lang="en-US" altLang="zh-TW" sz="2800" i="1">
                <a:ea typeface="新細明體" panose="02020500000000000000" pitchFamily="18" charset="-120"/>
              </a:rPr>
              <a:t>s</a:t>
            </a:r>
            <a:endParaRPr lang="en-US" altLang="zh-CN" sz="2800" i="1">
              <a:ea typeface="新細明體" panose="02020500000000000000" pitchFamily="18" charset="-120"/>
            </a:endParaRPr>
          </a:p>
          <a:p>
            <a:pPr lvl="1">
              <a:lnSpc>
                <a:spcPct val="80000"/>
              </a:lnSpc>
            </a:pPr>
            <a:r>
              <a:rPr lang="en-US" altLang="zh-CN" sz="2400">
                <a:ea typeface="新細明體" panose="02020500000000000000" pitchFamily="18" charset="-120"/>
              </a:rPr>
              <a:t>A node </a:t>
            </a:r>
            <a:r>
              <a:rPr lang="en-US" altLang="zh-CN" sz="2400" i="1">
                <a:ea typeface="新細明體" panose="02020500000000000000" pitchFamily="18" charset="-120"/>
              </a:rPr>
              <a:t>t</a:t>
            </a:r>
            <a:r>
              <a:rPr lang="en-US" altLang="zh-CN" sz="2400">
                <a:ea typeface="新細明體" panose="02020500000000000000" pitchFamily="18" charset="-120"/>
              </a:rPr>
              <a:t> is reachable from </a:t>
            </a:r>
            <a:r>
              <a:rPr lang="en-US" altLang="zh-CN" sz="2400" i="1">
                <a:ea typeface="新細明體" panose="02020500000000000000" pitchFamily="18" charset="-120"/>
              </a:rPr>
              <a:t>s</a:t>
            </a:r>
            <a:r>
              <a:rPr lang="en-US" altLang="zh-CN" sz="2400">
                <a:ea typeface="新細明體" panose="02020500000000000000" pitchFamily="18" charset="-120"/>
              </a:rPr>
              <a:t> if there is a directed path from node </a:t>
            </a:r>
            <a:r>
              <a:rPr lang="en-US" altLang="zh-CN" sz="2400" i="1">
                <a:ea typeface="新細明體" panose="02020500000000000000" pitchFamily="18" charset="-120"/>
              </a:rPr>
              <a:t>s</a:t>
            </a:r>
            <a:r>
              <a:rPr lang="en-US" altLang="zh-CN" sz="2400">
                <a:ea typeface="新細明體" panose="02020500000000000000" pitchFamily="18" charset="-120"/>
              </a:rPr>
              <a:t> to </a:t>
            </a:r>
            <a:r>
              <a:rPr lang="en-US" altLang="zh-CN" sz="2400" i="1">
                <a:ea typeface="新細明體" panose="02020500000000000000" pitchFamily="18" charset="-120"/>
              </a:rPr>
              <a:t>t</a:t>
            </a:r>
            <a:r>
              <a:rPr lang="en-US" altLang="zh-CN" sz="2400">
                <a:ea typeface="新細明體" panose="02020500000000000000" pitchFamily="18" charset="-120"/>
              </a:rPr>
              <a:t>.</a:t>
            </a:r>
            <a:endParaRPr lang="en-US" altLang="zh-TW" sz="2400">
              <a:ea typeface="新細明體" panose="02020500000000000000" pitchFamily="18" charset="-120"/>
            </a:endParaRPr>
          </a:p>
          <a:p>
            <a:pPr>
              <a:lnSpc>
                <a:spcPct val="80000"/>
              </a:lnSpc>
            </a:pPr>
            <a:r>
              <a:rPr lang="en-US" altLang="zh-TW" sz="2800">
                <a:ea typeface="新細明體" panose="02020500000000000000" pitchFamily="18" charset="-120"/>
              </a:rPr>
              <a:t>Basic idea</a:t>
            </a:r>
          </a:p>
          <a:p>
            <a:pPr lvl="1">
              <a:lnSpc>
                <a:spcPct val="80000"/>
              </a:lnSpc>
            </a:pPr>
            <a:r>
              <a:rPr lang="en-US" altLang="zh-TW" sz="2400">
                <a:ea typeface="新細明體" panose="02020500000000000000" pitchFamily="18" charset="-120"/>
              </a:rPr>
              <a:t>We can start to check each arc starting from </a:t>
            </a:r>
            <a:r>
              <a:rPr lang="en-US" altLang="zh-TW" sz="2400" i="1">
                <a:ea typeface="新細明體" panose="02020500000000000000" pitchFamily="18" charset="-120"/>
              </a:rPr>
              <a:t>s</a:t>
            </a:r>
            <a:r>
              <a:rPr lang="en-US" altLang="zh-TW" sz="2400">
                <a:ea typeface="新細明體" panose="02020500000000000000" pitchFamily="18" charset="-120"/>
              </a:rPr>
              <a:t> to find all nodes that are directly reachable from </a:t>
            </a:r>
            <a:r>
              <a:rPr lang="en-US" altLang="zh-TW" sz="2400" i="1">
                <a:ea typeface="新細明體" panose="02020500000000000000" pitchFamily="18" charset="-120"/>
              </a:rPr>
              <a:t>s</a:t>
            </a:r>
          </a:p>
          <a:p>
            <a:pPr lvl="2">
              <a:lnSpc>
                <a:spcPct val="80000"/>
              </a:lnSpc>
            </a:pPr>
            <a:r>
              <a:rPr lang="en-US" altLang="zh-TW" sz="2000">
                <a:latin typeface="Times New Roman" panose="02020603050405020304" pitchFamily="18" charset="0"/>
                <a:ea typeface="新細明體" panose="02020500000000000000" pitchFamily="18" charset="-120"/>
              </a:rPr>
              <a:t>We call these nodes </a:t>
            </a:r>
            <a:r>
              <a:rPr lang="en-US" altLang="zh-TW" sz="2000" i="1">
                <a:latin typeface="Times New Roman" panose="02020603050405020304" pitchFamily="18" charset="0"/>
                <a:ea typeface="新細明體" panose="02020500000000000000" pitchFamily="18" charset="-120"/>
              </a:rPr>
              <a:t>marked</a:t>
            </a:r>
          </a:p>
          <a:p>
            <a:pPr lvl="1">
              <a:lnSpc>
                <a:spcPct val="80000"/>
              </a:lnSpc>
            </a:pPr>
            <a:r>
              <a:rPr lang="en-US" altLang="zh-TW" sz="2400">
                <a:ea typeface="新細明體" panose="02020500000000000000" pitchFamily="18" charset="-120"/>
              </a:rPr>
              <a:t>Similarly, we can check all arcs that start from each marked node in order to find more nodes that are indirectly reachable from </a:t>
            </a:r>
            <a:r>
              <a:rPr lang="en-US" altLang="zh-TW" sz="2400" i="1">
                <a:ea typeface="新細明體" panose="02020500000000000000" pitchFamily="18" charset="-120"/>
              </a:rPr>
              <a:t>s</a:t>
            </a:r>
          </a:p>
          <a:p>
            <a:pPr lvl="2">
              <a:lnSpc>
                <a:spcPct val="80000"/>
              </a:lnSpc>
            </a:pPr>
            <a:r>
              <a:rPr lang="en-US" altLang="zh-TW" sz="2000">
                <a:latin typeface="Times New Roman" panose="02020603050405020304" pitchFamily="18" charset="0"/>
                <a:ea typeface="新細明體" panose="02020500000000000000" pitchFamily="18" charset="-120"/>
              </a:rPr>
              <a:t>We have more nodes </a:t>
            </a:r>
            <a:r>
              <a:rPr lang="en-US" altLang="zh-TW" sz="2000" i="1">
                <a:latin typeface="Times New Roman" panose="02020603050405020304" pitchFamily="18" charset="0"/>
                <a:ea typeface="新細明體" panose="02020500000000000000" pitchFamily="18" charset="-120"/>
              </a:rPr>
              <a:t>marked </a:t>
            </a:r>
            <a:r>
              <a:rPr lang="en-US" altLang="zh-TW" sz="2000">
                <a:latin typeface="Times New Roman" panose="02020603050405020304" pitchFamily="18" charset="0"/>
                <a:ea typeface="新細明體" panose="02020500000000000000" pitchFamily="18" charset="-120"/>
              </a:rPr>
              <a:t>(meaning reachable from </a:t>
            </a:r>
            <a:r>
              <a:rPr lang="en-US" altLang="zh-TW" sz="2000" i="1">
                <a:latin typeface="Times New Roman" panose="02020603050405020304" pitchFamily="18" charset="0"/>
                <a:ea typeface="新細明體" panose="02020500000000000000" pitchFamily="18" charset="-120"/>
              </a:rPr>
              <a:t>s</a:t>
            </a:r>
            <a:r>
              <a:rPr lang="en-US" altLang="zh-TW" sz="2000">
                <a:latin typeface="Times New Roman" panose="02020603050405020304" pitchFamily="18" charset="0"/>
                <a:ea typeface="新細明體" panose="02020500000000000000" pitchFamily="18" charset="-120"/>
              </a:rPr>
              <a:t>)</a:t>
            </a:r>
            <a:endParaRPr lang="en-US" altLang="zh-TW" sz="2000" i="1">
              <a:latin typeface="Times New Roman" panose="02020603050405020304" pitchFamily="18" charset="0"/>
              <a:ea typeface="新細明體" panose="02020500000000000000" pitchFamily="18" charset="-120"/>
            </a:endParaRPr>
          </a:p>
          <a:p>
            <a:pPr lvl="1">
              <a:lnSpc>
                <a:spcPct val="80000"/>
              </a:lnSpc>
            </a:pPr>
            <a:r>
              <a:rPr lang="en-US" altLang="zh-TW" sz="2400">
                <a:ea typeface="新細明體" panose="02020500000000000000" pitchFamily="18" charset="-120"/>
              </a:rPr>
              <a:t>We do this until no more nodes can be </a:t>
            </a:r>
            <a:r>
              <a:rPr lang="en-US" altLang="zh-TW" sz="2400" i="1">
                <a:ea typeface="新細明體" panose="02020500000000000000" pitchFamily="18" charset="-120"/>
              </a:rPr>
              <a:t>marked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10457</TotalTime>
  <Words>3214</Words>
  <Application>Microsoft Office PowerPoint</Application>
  <PresentationFormat>全屏显示(4:3)</PresentationFormat>
  <Paragraphs>375</Paragraphs>
  <Slides>28</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3" baseType="lpstr">
      <vt:lpstr>Arial</vt:lpstr>
      <vt:lpstr>Calibri</vt:lpstr>
      <vt:lpstr>Times New Roman</vt:lpstr>
      <vt:lpstr>Default Design</vt:lpstr>
      <vt:lpstr>Equation</vt:lpstr>
      <vt:lpstr>IEDA 5230 Deterministic Models in Operations Research</vt:lpstr>
      <vt:lpstr>Dynamic Program: Complexity Analysis</vt:lpstr>
      <vt:lpstr>How to Evaluate an Algorithm?</vt:lpstr>
      <vt:lpstr>Example I</vt:lpstr>
      <vt:lpstr>Example II</vt:lpstr>
      <vt:lpstr>The Big O Notation</vt:lpstr>
      <vt:lpstr>Big Ω and Big θ Notation</vt:lpstr>
      <vt:lpstr>“Good” and “Bad” Algorithms</vt:lpstr>
      <vt:lpstr>Algorithm for Searching a Network</vt:lpstr>
      <vt:lpstr>Breadth-first Search (source node s=1)</vt:lpstr>
      <vt:lpstr>Breadth-first Search: Complexity</vt:lpstr>
      <vt:lpstr>Network Representations</vt:lpstr>
      <vt:lpstr>Network Representations</vt:lpstr>
      <vt:lpstr>Depth-first Search</vt:lpstr>
      <vt:lpstr>Search Trees</vt:lpstr>
      <vt:lpstr>Detecting Strong Connectivity </vt:lpstr>
      <vt:lpstr>Road Map</vt:lpstr>
      <vt:lpstr>Recognition Version of Optimization</vt:lpstr>
      <vt:lpstr>Problem Reduction</vt:lpstr>
      <vt:lpstr>Problem Transformation</vt:lpstr>
      <vt:lpstr>Problem Classification</vt:lpstr>
      <vt:lpstr>Some NP-complete Problems</vt:lpstr>
      <vt:lpstr>Proving a problem is NP-complete</vt:lpstr>
      <vt:lpstr>Traveling Salesman Problem (TSP)</vt:lpstr>
      <vt:lpstr>Longest Path Problem (LPP)</vt:lpstr>
      <vt:lpstr>Dynamic Program for Partition Problem</vt:lpstr>
      <vt:lpstr>Time Complexity of a Number</vt:lpstr>
      <vt:lpstr>Weakly and Strongly NP-completeness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Xiangtong QI</cp:lastModifiedBy>
  <cp:revision>794</cp:revision>
  <cp:lastPrinted>1601-01-01T00:00:00Z</cp:lastPrinted>
  <dcterms:created xsi:type="dcterms:W3CDTF">1601-01-01T00:00:00Z</dcterms:created>
  <dcterms:modified xsi:type="dcterms:W3CDTF">2023-10-31T11:59:05Z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