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0" r:id="rId3"/>
    <p:sldId id="257" r:id="rId4"/>
    <p:sldId id="258" r:id="rId5"/>
    <p:sldId id="327" r:id="rId6"/>
    <p:sldId id="260" r:id="rId7"/>
    <p:sldId id="269" r:id="rId8"/>
    <p:sldId id="261" r:id="rId9"/>
    <p:sldId id="262" r:id="rId10"/>
    <p:sldId id="265" r:id="rId11"/>
    <p:sldId id="266" r:id="rId12"/>
    <p:sldId id="307" r:id="rId13"/>
    <p:sldId id="318" r:id="rId14"/>
    <p:sldId id="348" r:id="rId15"/>
    <p:sldId id="319" r:id="rId16"/>
    <p:sldId id="349" r:id="rId17"/>
    <p:sldId id="356" r:id="rId18"/>
    <p:sldId id="320" r:id="rId19"/>
    <p:sldId id="34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52" r:id="rId32"/>
    <p:sldId id="353" r:id="rId33"/>
    <p:sldId id="354" r:id="rId34"/>
    <p:sldId id="35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Object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01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AE34-1022-436E-8D71-F5B2726468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2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D9E9-8E12-4893-A9A6-6B75B1618C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5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BE1-DF70-480E-9E79-04A2BA2D57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07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EB75-98AC-4F93-A1B7-8ED9506710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58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8AE-A7C8-4746-BFFE-8BC7C0EA34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9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A2DB-E629-4D98-BEFC-F66BF3E211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40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5165-60D9-4D4E-A931-B1DFA915C5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58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04EF-E853-4356-9D91-F7C062A099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7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B69-7447-457C-BC61-35288BFC80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5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7FE-E09B-4E9C-B0AB-4461FB43A5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60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DE6F-EA5D-4A20-A146-B78E51E942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8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2BF3-3458-491D-8404-8D68E2E91F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01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2890E5-B226-4B0F-A839-33D68A0967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143000"/>
            <a:ext cx="9601200" cy="3505200"/>
          </a:xfrm>
        </p:spPr>
        <p:txBody>
          <a:bodyPr anchor="ctr"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IEDA 5230</a:t>
            </a:r>
            <a:br>
              <a:rPr lang="en-US" altLang="en-US" sz="4000" b="1" dirty="0">
                <a:latin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Deterministic Models in Operations Research</a:t>
            </a:r>
            <a:br>
              <a:rPr lang="en-US" altLang="en-US" sz="3600" b="1" dirty="0">
                <a:latin typeface="Times New Roman" panose="02020603050405020304" pitchFamily="18" charset="0"/>
              </a:rPr>
            </a:br>
            <a:br>
              <a:rPr lang="en-US" altLang="en-US" sz="3600" b="1" dirty="0">
                <a:latin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</a:rPr>
              <a:t>Lecture 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E6A09F4-C505-461D-B456-065579178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53340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Freeform 17">
            <a:extLst>
              <a:ext uri="{FF2B5EF4-FFF2-40B4-BE49-F238E27FC236}">
                <a16:creationId xmlns:a16="http://schemas.microsoft.com/office/drawing/2014/main" id="{30E7959C-ECC4-4B41-8F20-3F4612686CA7}"/>
              </a:ext>
            </a:extLst>
          </p:cNvPr>
          <p:cNvSpPr>
            <a:spLocks/>
          </p:cNvSpPr>
          <p:nvPr/>
        </p:nvSpPr>
        <p:spPr bwMode="auto">
          <a:xfrm>
            <a:off x="2855914" y="3968750"/>
            <a:ext cx="2555875" cy="1728788"/>
          </a:xfrm>
          <a:custGeom>
            <a:avLst/>
            <a:gdLst>
              <a:gd name="T0" fmla="*/ 0 w 1610"/>
              <a:gd name="T1" fmla="*/ 0 h 1089"/>
              <a:gd name="T2" fmla="*/ 0 w 1610"/>
              <a:gd name="T3" fmla="*/ 1089 h 1089"/>
              <a:gd name="T4" fmla="*/ 1134 w 1610"/>
              <a:gd name="T5" fmla="*/ 862 h 1089"/>
              <a:gd name="T6" fmla="*/ 1610 w 1610"/>
              <a:gd name="T7" fmla="*/ 567 h 1089"/>
              <a:gd name="T8" fmla="*/ 1610 w 1610"/>
              <a:gd name="T9" fmla="*/ 23 h 1089"/>
              <a:gd name="T10" fmla="*/ 0 w 1610"/>
              <a:gd name="T11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089">
                <a:moveTo>
                  <a:pt x="0" y="0"/>
                </a:moveTo>
                <a:lnTo>
                  <a:pt x="0" y="1089"/>
                </a:lnTo>
                <a:lnTo>
                  <a:pt x="1134" y="862"/>
                </a:lnTo>
                <a:lnTo>
                  <a:pt x="1610" y="567"/>
                </a:lnTo>
                <a:lnTo>
                  <a:pt x="1610" y="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0B18A15-0FD0-4A6A-A6A6-E0BDABA78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Special Cases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E80C66F-E2D1-4824-9F53-D80F2428B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82073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Objective function is unbounded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1AB331EE-C0CB-444F-B062-93D630BA2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3" y="267335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BD6FEA2C-88B8-430C-A6A9-CF3BE9621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5697538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91E766C1-DE5B-4ED3-9C23-25B8A7745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0238" y="2384426"/>
          <a:ext cx="323215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914400" progId="Equation.3">
                  <p:embed/>
                </p:oleObj>
              </mc:Choice>
              <mc:Fallback>
                <p:oleObj name="Equation" r:id="rId2" imgW="154908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2384426"/>
                        <a:ext cx="3232150" cy="1908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Line 11">
            <a:extLst>
              <a:ext uri="{FF2B5EF4-FFF2-40B4-BE49-F238E27FC236}">
                <a16:creationId xmlns:a16="http://schemas.microsoft.com/office/drawing/2014/main" id="{B48B2186-4CA1-4C07-BA0B-EDE7A3DC3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497681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3797F17-6935-47CF-A708-BF89CBD2D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5697538"/>
            <a:ext cx="2052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69A5FD4F-1A12-42DB-8568-2F3D73223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3" y="4976814"/>
            <a:ext cx="36004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064B48DA-E41B-436D-8B72-19540308AD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9876" y="4581526"/>
            <a:ext cx="1800225" cy="1116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857F453C-E2E0-4297-8FE0-C1144E9AE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5697538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56" name="Line 20">
            <a:extLst>
              <a:ext uri="{FF2B5EF4-FFF2-40B4-BE49-F238E27FC236}">
                <a16:creationId xmlns:a16="http://schemas.microsoft.com/office/drawing/2014/main" id="{BBDCBD3C-DE11-4021-8586-191949B7F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184651"/>
            <a:ext cx="3060700" cy="190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37F0EA85-94CD-4D52-9705-E0B68A676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2997201"/>
            <a:ext cx="3060700" cy="190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2A759F28-F553-496C-B835-46254923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3573464"/>
            <a:ext cx="3060700" cy="190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91A04F7E-1BB8-4A68-978E-7E80954EF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4" y="3789364"/>
            <a:ext cx="287337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4362" name="Line 26">
            <a:extLst>
              <a:ext uri="{FF2B5EF4-FFF2-40B4-BE49-F238E27FC236}">
                <a16:creationId xmlns:a16="http://schemas.microsoft.com/office/drawing/2014/main" id="{2CBE67AD-CE9E-4D7A-B120-C8AF5E8989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0489" y="4186239"/>
            <a:ext cx="287337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Freeform 20">
            <a:extLst>
              <a:ext uri="{FF2B5EF4-FFF2-40B4-BE49-F238E27FC236}">
                <a16:creationId xmlns:a16="http://schemas.microsoft.com/office/drawing/2014/main" id="{34620A3C-E448-427E-A346-D29A429A6216}"/>
              </a:ext>
            </a:extLst>
          </p:cNvPr>
          <p:cNvSpPr>
            <a:spLocks/>
          </p:cNvSpPr>
          <p:nvPr/>
        </p:nvSpPr>
        <p:spPr bwMode="auto">
          <a:xfrm>
            <a:off x="3395663" y="3681413"/>
            <a:ext cx="1008062" cy="1619250"/>
          </a:xfrm>
          <a:custGeom>
            <a:avLst/>
            <a:gdLst>
              <a:gd name="T0" fmla="*/ 0 w 635"/>
              <a:gd name="T1" fmla="*/ 0 h 1020"/>
              <a:gd name="T2" fmla="*/ 363 w 635"/>
              <a:gd name="T3" fmla="*/ 1020 h 1020"/>
              <a:gd name="T4" fmla="*/ 635 w 635"/>
              <a:gd name="T5" fmla="*/ 227 h 1020"/>
              <a:gd name="T6" fmla="*/ 0 w 635"/>
              <a:gd name="T7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5" h="1020">
                <a:moveTo>
                  <a:pt x="0" y="0"/>
                </a:moveTo>
                <a:lnTo>
                  <a:pt x="363" y="1020"/>
                </a:lnTo>
                <a:lnTo>
                  <a:pt x="635" y="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02FE96E-FF65-4769-AFA4-6D6D0E71F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Special Cases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0672DEA-62F1-4CA7-8DB1-2B2502420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820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No feasible solution 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Feasible region is empty, implying conflict constraints</a:t>
            </a:r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7276C57F-39C5-47BE-8271-73F95909C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3" y="267335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2130FFE3-6AA4-40DE-9009-0BBAF0118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5697538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DD6D5065-E267-49D5-9799-BBB98C380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6" y="2971801"/>
          <a:ext cx="31273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914400" progId="Equation.3">
                  <p:embed/>
                </p:oleObj>
              </mc:Choice>
              <mc:Fallback>
                <p:oleObj name="Equation" r:id="rId2" imgW="149832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2971801"/>
                        <a:ext cx="3127375" cy="1908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Line 8">
            <a:extLst>
              <a:ext uri="{FF2B5EF4-FFF2-40B4-BE49-F238E27FC236}">
                <a16:creationId xmlns:a16="http://schemas.microsoft.com/office/drawing/2014/main" id="{F29A5433-3BBD-4167-BB26-01D49F779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497681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D86DAB6D-AD2F-4B29-A86F-E3DC0EDC3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5697538"/>
            <a:ext cx="2052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847D2812-70A6-41CA-8009-8BF86EAC7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5697538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82C312D3-C608-488D-8B14-63E84607E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3249614"/>
            <a:ext cx="86360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E0440738-78A4-4AE9-950C-6F0CA191A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84539"/>
            <a:ext cx="86360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5379" name="Freeform 19">
            <a:extLst>
              <a:ext uri="{FF2B5EF4-FFF2-40B4-BE49-F238E27FC236}">
                <a16:creationId xmlns:a16="http://schemas.microsoft.com/office/drawing/2014/main" id="{15D570F5-06DA-4B2E-975D-92A70050A6D4}"/>
              </a:ext>
            </a:extLst>
          </p:cNvPr>
          <p:cNvSpPr>
            <a:spLocks/>
          </p:cNvSpPr>
          <p:nvPr/>
        </p:nvSpPr>
        <p:spPr bwMode="auto">
          <a:xfrm>
            <a:off x="2135189" y="3644901"/>
            <a:ext cx="1260475" cy="1871663"/>
          </a:xfrm>
          <a:custGeom>
            <a:avLst/>
            <a:gdLst>
              <a:gd name="T0" fmla="*/ 363 w 794"/>
              <a:gd name="T1" fmla="*/ 0 h 1179"/>
              <a:gd name="T2" fmla="*/ 0 w 794"/>
              <a:gd name="T3" fmla="*/ 885 h 1179"/>
              <a:gd name="T4" fmla="*/ 794 w 794"/>
              <a:gd name="T5" fmla="*/ 1179 h 1179"/>
              <a:gd name="T6" fmla="*/ 363 w 794"/>
              <a:gd name="T7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4" h="1179">
                <a:moveTo>
                  <a:pt x="363" y="0"/>
                </a:moveTo>
                <a:lnTo>
                  <a:pt x="0" y="885"/>
                </a:lnTo>
                <a:lnTo>
                  <a:pt x="794" y="1179"/>
                </a:lnTo>
                <a:lnTo>
                  <a:pt x="36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ABE8930-BF34-43EB-AB78-E3F224085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Standard Form of LP</a:t>
            </a:r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8F11B77D-9F94-445C-9421-3CC961C2F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41334"/>
              </p:ext>
            </p:extLst>
          </p:nvPr>
        </p:nvGraphicFramePr>
        <p:xfrm>
          <a:off x="479376" y="1696856"/>
          <a:ext cx="5276850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1168200" progId="Equation.3">
                  <p:embed/>
                </p:oleObj>
              </mc:Choice>
              <mc:Fallback>
                <p:oleObj name="Equation" r:id="rId2" imgW="2323800" imgH="116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1696856"/>
                        <a:ext cx="5276850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B4244B76-DB6A-4EE1-93F4-F25274615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4502150"/>
            <a:ext cx="6089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where (1) all right-hand-side parameters </a:t>
            </a:r>
            <a:r>
              <a:rPr lang="en-US" altLang="en-US" sz="2400" i="1" dirty="0">
                <a:latin typeface="Times New Roman" panose="02020603050405020304" pitchFamily="18" charset="0"/>
              </a:rPr>
              <a:t>b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are nonnegative, and (2)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&gt;</a:t>
            </a:r>
            <a:r>
              <a:rPr lang="en-US" altLang="en-US" sz="2400" i="1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.  </a:t>
            </a:r>
          </a:p>
        </p:txBody>
      </p:sp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44274E07-422D-4A71-B0D0-BEC31B933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31624"/>
              </p:ext>
            </p:extLst>
          </p:nvPr>
        </p:nvGraphicFramePr>
        <p:xfrm>
          <a:off x="7320136" y="1196752"/>
          <a:ext cx="19716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596880" progId="Equation.3">
                  <p:embed/>
                </p:oleObj>
              </mc:Choice>
              <mc:Fallback>
                <p:oleObj name="Equation" r:id="rId4" imgW="711000" imgH="596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1196752"/>
                        <a:ext cx="1971675" cy="16557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3B541DFD-DEDF-4661-A33B-1A233223B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48" y="2924944"/>
            <a:ext cx="60890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=[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en-US" sz="2400" dirty="0">
                <a:latin typeface="Times New Roman" panose="02020603050405020304" pitchFamily="18" charset="0"/>
              </a:rPr>
              <a:t> ], matrix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 row and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columns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=[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] and </a:t>
            </a:r>
            <a:r>
              <a:rPr lang="en-US" altLang="en-US" sz="2400" b="1" dirty="0"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</a:rPr>
              <a:t>=[</a:t>
            </a:r>
            <a:r>
              <a:rPr lang="en-US" altLang="en-US" sz="2400" i="1" dirty="0">
                <a:latin typeface="Times New Roman" panose="02020603050405020304" pitchFamily="18" charset="0"/>
              </a:rPr>
              <a:t>b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], column vectors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</a:rPr>
              <a:t>=[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], row vector  </a:t>
            </a:r>
          </a:p>
          <a:p>
            <a:pPr>
              <a:spcBef>
                <a:spcPct val="50000"/>
              </a:spcBef>
            </a:pPr>
            <a:endParaRPr lang="en-US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Discussion: why is x ≥ 0 needed? 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	Equivalent question:  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		Can all variables be unrestrictive?</a:t>
            </a:r>
            <a:endParaRPr lang="en-US" altLang="en-US" sz="2400" baseline="30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4C08563-8AC4-4D08-8A2E-9E5A14149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Basic Solution of LP in Standard Form 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014D2F1-1FAD-4F00-817D-1215D7021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348" y="3749777"/>
            <a:ext cx="7452828" cy="403570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We partition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variables into two sets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   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</a:rPr>
              <a:t> with m variables, and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with </a:t>
            </a:r>
            <a:r>
              <a:rPr lang="en-US" altLang="en-US" sz="2400" i="1" dirty="0">
                <a:latin typeface="Times New Roman" panose="02020603050405020304" pitchFamily="18" charset="0"/>
              </a:rPr>
              <a:t>n – m</a:t>
            </a:r>
            <a:r>
              <a:rPr lang="en-US" altLang="en-US" sz="2400" dirty="0">
                <a:latin typeface="Times New Roman" panose="02020603050405020304" pitchFamily="18" charset="0"/>
              </a:rPr>
              <a:t> variables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We set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=0. Then regarding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</a:rPr>
              <a:t>, we have simultaneous linear equations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 constraints and </a:t>
            </a:r>
            <a:r>
              <a:rPr lang="en-US" altLang="en-US" sz="2400" i="1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 variables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</a:rPr>
              <a:t> can be uniquely determined, then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variables in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</a:rPr>
              <a:t> are a set of basic variables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(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400" dirty="0" err="1">
                <a:latin typeface="Times New Roman" panose="02020603050405020304" pitchFamily="18" charset="0"/>
              </a:rPr>
              <a:t>,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 is a basic solution</a:t>
            </a:r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1B110BFF-2FC7-49F0-BF01-90A95F33C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075484"/>
              </p:ext>
            </p:extLst>
          </p:nvPr>
        </p:nvGraphicFramePr>
        <p:xfrm>
          <a:off x="1091444" y="1690688"/>
          <a:ext cx="5276850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1168200" progId="Equation.3">
                  <p:embed/>
                </p:oleObj>
              </mc:Choice>
              <mc:Fallback>
                <p:oleObj name="Equation" r:id="rId2" imgW="232380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444" y="1690688"/>
                        <a:ext cx="5276850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F59D591B-BFD9-45B0-B0CD-2DBDAE6129C5}"/>
              </a:ext>
            </a:extLst>
          </p:cNvPr>
          <p:cNvSpPr txBox="1">
            <a:spLocks noChangeArrowheads="1"/>
          </p:cNvSpPr>
          <p:nvPr/>
        </p:nvSpPr>
        <p:spPr>
          <a:xfrm>
            <a:off x="7428148" y="2290352"/>
            <a:ext cx="4536504" cy="39829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Given </a:t>
            </a:r>
            <a:r>
              <a:rPr lang="en-US" altLang="en-US" b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=(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,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with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Write 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</a:rPr>
              <a:t>=(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  <a:r>
              <a:rPr lang="en-US" altLang="en-US" b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where </a:t>
            </a:r>
          </a:p>
          <a:p>
            <a:pPr marL="0" indent="0">
              <a:buNone/>
            </a:pPr>
            <a:r>
              <a:rPr lang="en-US" altLang="en-US" sz="2600" b="1" dirty="0">
                <a:latin typeface="Times New Roman" panose="02020603050405020304" pitchFamily="18" charset="0"/>
              </a:rPr>
              <a:t>B</a:t>
            </a:r>
            <a:r>
              <a:rPr lang="en-US" altLang="en-US" sz="2600" dirty="0">
                <a:latin typeface="Times New Roman" panose="02020603050405020304" pitchFamily="18" charset="0"/>
              </a:rPr>
              <a:t>: columns of A corresponding to variables in </a:t>
            </a:r>
            <a:r>
              <a:rPr lang="en-US" altLang="en-US" sz="26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600" b="1" baseline="-25000" dirty="0" err="1">
                <a:latin typeface="Times New Roman" panose="02020603050405020304" pitchFamily="18" charset="0"/>
              </a:rPr>
              <a:t>B</a:t>
            </a:r>
            <a:endParaRPr lang="en-US" altLang="en-US" sz="2600" b="1" baseline="-25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600" b="1" dirty="0">
                <a:latin typeface="Times New Roman" panose="02020603050405020304" pitchFamily="18" charset="0"/>
              </a:rPr>
              <a:t>N</a:t>
            </a:r>
            <a:r>
              <a:rPr lang="en-US" altLang="en-US" sz="2600" dirty="0">
                <a:latin typeface="Times New Roman" panose="02020603050405020304" pitchFamily="18" charset="0"/>
              </a:rPr>
              <a:t>: columns of A corresponding to variables in </a:t>
            </a:r>
            <a:r>
              <a:rPr lang="en-US" altLang="en-US" sz="26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600" b="1" baseline="-25000" dirty="0" err="1">
                <a:latin typeface="Times New Roman" panose="02020603050405020304" pitchFamily="18" charset="0"/>
              </a:rPr>
              <a:t>N</a:t>
            </a:r>
            <a:endParaRPr lang="en-US" altLang="en-US" sz="2600" b="1" baseline="-25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6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Ax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 err="1">
                <a:latin typeface="Times New Roman" panose="02020603050405020304" pitchFamily="18" charset="0"/>
              </a:rPr>
              <a:t>Bx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+</a:t>
            </a:r>
            <a:r>
              <a:rPr lang="en-US" altLang="en-US" b="1" dirty="0" err="1">
                <a:latin typeface="Times New Roman" panose="02020603050405020304" pitchFamily="18" charset="0"/>
              </a:rPr>
              <a:t>Nx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Bx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</a:rPr>
              <a:t>=b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                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DED87C-13E0-4970-B4E2-0BF2A630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0" y="3405184"/>
            <a:ext cx="28579" cy="47632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85E01A23-5FD7-42AC-8484-94464B534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7"/>
          <a:stretch/>
        </p:blipFill>
        <p:spPr>
          <a:xfrm>
            <a:off x="2279576" y="368660"/>
            <a:ext cx="7182852" cy="1980220"/>
          </a:xfrm>
          <a:prstGeom prst="rect">
            <a:avLst/>
          </a:prstGeom>
        </p:spPr>
      </p:pic>
      <p:pic>
        <p:nvPicPr>
          <p:cNvPr id="21" name="Picture 20" descr="Diagram&#10;&#10;Description automatically generated with low confidence">
            <a:extLst>
              <a:ext uri="{FF2B5EF4-FFF2-40B4-BE49-F238E27FC236}">
                <a16:creationId xmlns:a16="http://schemas.microsoft.com/office/drawing/2014/main" id="{EA461E0A-FED5-47E1-9BDD-23F0434544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/>
          <a:stretch/>
        </p:blipFill>
        <p:spPr>
          <a:xfrm>
            <a:off x="594819" y="2875973"/>
            <a:ext cx="5359122" cy="336133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3" name="Picture 2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4A0F17B9-633B-44B7-B3D6-C3CF54893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79" y="2996952"/>
            <a:ext cx="5996180" cy="32403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623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3C92F3A-E498-4FEB-9965-ABBE79BB3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Basic Feasible Solution (BFS)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225CCFD-E2C6-41E8-A03A-086BE4FFA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600200"/>
            <a:ext cx="8818748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</a:rPr>
              <a:t>Definition</a:t>
            </a:r>
            <a:r>
              <a:rPr lang="en-US" altLang="en-US" sz="2800" dirty="0">
                <a:latin typeface="Times New Roman" panose="02020603050405020304" pitchFamily="18" charset="0"/>
              </a:rPr>
              <a:t>. For an LP in the standard form, a basic solution to the </a:t>
            </a:r>
            <a:r>
              <a:rPr lang="en-US" altLang="en-US" sz="2800" i="1" dirty="0">
                <a:latin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</a:rPr>
              <a:t> constraints is called a basic feasible solution (BFS) if it satisfies the non-negativity constraints.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</a:rPr>
              <a:t>Theorem</a:t>
            </a:r>
            <a:r>
              <a:rPr lang="en-US" altLang="en-US" sz="2800" dirty="0">
                <a:latin typeface="Times New Roman" panose="02020603050405020304" pitchFamily="18" charset="0"/>
              </a:rPr>
              <a:t>. For an LP in the standard form: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If there is a feasible solution, there is a BFS.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If these is an optimal feasible solution, there is an optimal BFS.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</a:rPr>
              <a:t>Idea of proof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Given a feasible solution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a BFS 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Given an optimal feasible solution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an optimal BFS  </a:t>
            </a:r>
          </a:p>
          <a:p>
            <a:r>
              <a:rPr lang="en-US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Additional remark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Each BFS corresponds to a corner point in the graphic representation of the LP.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文本, 信件">
            <a:extLst>
              <a:ext uri="{FF2B5EF4-FFF2-40B4-BE49-F238E27FC236}">
                <a16:creationId xmlns:a16="http://schemas.microsoft.com/office/drawing/2014/main" id="{A769DDBF-85FB-66CA-1CED-1A692251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6" b="56096"/>
          <a:stretch/>
        </p:blipFill>
        <p:spPr>
          <a:xfrm>
            <a:off x="-175346" y="3337139"/>
            <a:ext cx="8422618" cy="1142468"/>
          </a:xfrm>
          <a:prstGeom prst="rect">
            <a:avLst/>
          </a:prstGeom>
        </p:spPr>
      </p:pic>
      <p:pic>
        <p:nvPicPr>
          <p:cNvPr id="28" name="Picture 27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E6E13B93-DFA4-4268-8042-816B9CDA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00" y="3824165"/>
            <a:ext cx="5696745" cy="990738"/>
          </a:xfrm>
          <a:prstGeom prst="rect">
            <a:avLst/>
          </a:prstGeom>
        </p:spPr>
      </p:pic>
      <p:pic>
        <p:nvPicPr>
          <p:cNvPr id="30" name="Picture 2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CE80384-3C00-48C8-8B5C-595DB5C54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23" y="512676"/>
            <a:ext cx="3723725" cy="114334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85D0FC4-5340-46CF-B0E3-C32BCDE11BA3}"/>
              </a:ext>
            </a:extLst>
          </p:cNvPr>
          <p:cNvSpPr txBox="1"/>
          <p:nvPr/>
        </p:nvSpPr>
        <p:spPr>
          <a:xfrm>
            <a:off x="7212124" y="5121188"/>
            <a:ext cx="4319455" cy="7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H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186C2-CF45-4DFE-A135-CE3E0452AC19}"/>
              </a:ext>
            </a:extLst>
          </p:cNvPr>
          <p:cNvSpPr txBox="1"/>
          <p:nvPr/>
        </p:nvSpPr>
        <p:spPr>
          <a:xfrm>
            <a:off x="7041943" y="5457457"/>
            <a:ext cx="465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(3–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4+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2 – 2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2+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A080FF-2A44-C9BD-06DE-BD618966027B}"/>
              </a:ext>
            </a:extLst>
          </p:cNvPr>
          <p:cNvSpPr txBox="1"/>
          <p:nvPr/>
        </p:nvSpPr>
        <p:spPr>
          <a:xfrm>
            <a:off x="511631" y="296652"/>
            <a:ext cx="64165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Basic ideas of proof and illustration </a:t>
            </a:r>
          </a:p>
          <a:p>
            <a:endParaRPr lang="en-US" sz="2800" b="1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feasible solution, but not BFS. Then we can find a BFS as follows.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 descr="文本">
            <a:extLst>
              <a:ext uri="{FF2B5EF4-FFF2-40B4-BE49-F238E27FC236}">
                <a16:creationId xmlns:a16="http://schemas.microsoft.com/office/drawing/2014/main" id="{5D1D3493-762B-2D80-28B0-D6C9DDB109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7"/>
          <a:stretch/>
        </p:blipFill>
        <p:spPr>
          <a:xfrm>
            <a:off x="191344" y="2168797"/>
            <a:ext cx="7202326" cy="837682"/>
          </a:xfrm>
          <a:prstGeom prst="rect">
            <a:avLst/>
          </a:prstGeom>
        </p:spPr>
      </p:pic>
      <p:pic>
        <p:nvPicPr>
          <p:cNvPr id="20" name="Picture 1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B8B85C95-A9AA-48BE-8FF9-884C9F05F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05" y="2274728"/>
            <a:ext cx="5258534" cy="1028844"/>
          </a:xfrm>
          <a:prstGeom prst="rect">
            <a:avLst/>
          </a:prstGeom>
        </p:spPr>
      </p:pic>
      <p:pic>
        <p:nvPicPr>
          <p:cNvPr id="31" name="图片 30" descr="文本, 信件">
            <a:extLst>
              <a:ext uri="{FF2B5EF4-FFF2-40B4-BE49-F238E27FC236}">
                <a16:creationId xmlns:a16="http://schemas.microsoft.com/office/drawing/2014/main" id="{4F0A68FD-198F-27F5-9A52-7C9A49D9D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97"/>
          <a:stretch/>
        </p:blipFill>
        <p:spPr>
          <a:xfrm>
            <a:off x="83331" y="4882038"/>
            <a:ext cx="7531003" cy="67119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0AEBF8F-7A58-7FF9-93F7-8D1268A22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70" y="1556792"/>
            <a:ext cx="2287361" cy="49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CE80384-3C00-48C8-8B5C-595DB5C5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23" y="512676"/>
            <a:ext cx="3723725" cy="114334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9186C2-CF45-4DFE-A135-CE3E0452AC19}"/>
              </a:ext>
            </a:extLst>
          </p:cNvPr>
          <p:cNvSpPr txBox="1"/>
          <p:nvPr/>
        </p:nvSpPr>
        <p:spPr>
          <a:xfrm>
            <a:off x="7532184" y="4509286"/>
            <a:ext cx="4659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go through the above steps with</a:t>
            </a:r>
          </a:p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(1, 1, 5, 3, 4)</a:t>
            </a:r>
            <a:r>
              <a:rPr lang="en-HK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A080FF-2A44-C9BD-06DE-BD618966027B}"/>
              </a:ext>
            </a:extLst>
          </p:cNvPr>
          <p:cNvSpPr txBox="1"/>
          <p:nvPr/>
        </p:nvSpPr>
        <p:spPr>
          <a:xfrm>
            <a:off x="511631" y="449516"/>
            <a:ext cx="64165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Further discussion </a:t>
            </a:r>
          </a:p>
          <a:p>
            <a:endParaRPr lang="en-US" sz="3200" b="1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feasible solution, but not BFS. Then we can find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proper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to be BFS.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there are two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two BFS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objective function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change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change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the existence of an optimal BFS. Why?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0AEBF8F-7A58-7FF9-93F7-8D1268A22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70" y="1556792"/>
            <a:ext cx="2287361" cy="498666"/>
          </a:xfrm>
          <a:prstGeom prst="rect">
            <a:avLst/>
          </a:prstGeom>
        </p:spPr>
      </p:pic>
      <p:sp>
        <p:nvSpPr>
          <p:cNvPr id="4" name="TextBox 33">
            <a:extLst>
              <a:ext uri="{FF2B5EF4-FFF2-40B4-BE49-F238E27FC236}">
                <a16:creationId xmlns:a16="http://schemas.microsoft.com/office/drawing/2014/main" id="{387756EB-9469-8829-41C5-C24E1DA2D50A}"/>
              </a:ext>
            </a:extLst>
          </p:cNvPr>
          <p:cNvSpPr txBox="1"/>
          <p:nvPr/>
        </p:nvSpPr>
        <p:spPr>
          <a:xfrm>
            <a:off x="7484856" y="2312876"/>
            <a:ext cx="465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(3–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4+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2 – 2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2+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-2 </a:t>
            </a:r>
          </a:p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positive and k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negative. Is this a coincidence?</a:t>
            </a:r>
          </a:p>
        </p:txBody>
      </p:sp>
    </p:spTree>
    <p:extLst>
      <p:ext uri="{BB962C8B-B14F-4D97-AF65-F5344CB8AC3E}">
        <p14:creationId xmlns:p14="http://schemas.microsoft.com/office/powerpoint/2010/main" val="33706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BEADBCF-5C01-4C98-BFA6-31374593F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The general Idea of Solving LP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9CD82D2-9322-4555-B4C1-162B8586D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Step 1. Find a BFS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Step 2. Determine if the BFS is optimal.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Step 3. If not optimal, find another BFS, and go to Step 2.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This results in the Simplex Method.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62FCEDD-6EDC-47F0-B871-4998E537F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Motivation of the Simplex Method</a:t>
            </a:r>
          </a:p>
        </p:txBody>
      </p:sp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E9BC9B8D-CFB0-4658-A231-D481EFAC0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1665288"/>
          <a:ext cx="305752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1143000" progId="Equation.3">
                  <p:embed/>
                </p:oleObj>
              </mc:Choice>
              <mc:Fallback>
                <p:oleObj name="Equation" r:id="rId2" imgW="190476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665288"/>
                        <a:ext cx="305752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>
            <a:extLst>
              <a:ext uri="{FF2B5EF4-FFF2-40B4-BE49-F238E27FC236}">
                <a16:creationId xmlns:a16="http://schemas.microsoft.com/office/drawing/2014/main" id="{482D29FE-C4A2-4D98-BED7-9B8124567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4508500"/>
          <a:ext cx="38735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1143000" progId="Equation.3">
                  <p:embed/>
                </p:oleObj>
              </mc:Choice>
              <mc:Fallback>
                <p:oleObj name="Equation" r:id="rId4" imgW="241272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508500"/>
                        <a:ext cx="387350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>
            <a:extLst>
              <a:ext uri="{FF2B5EF4-FFF2-40B4-BE49-F238E27FC236}">
                <a16:creationId xmlns:a16="http://schemas.microsoft.com/office/drawing/2014/main" id="{4AE0749B-7731-4374-820C-1E44A8221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6764" y="1665288"/>
          <a:ext cx="4364037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1143000" progId="Equation.3">
                  <p:embed/>
                </p:oleObj>
              </mc:Choice>
              <mc:Fallback>
                <p:oleObj name="Equation" r:id="rId6" imgW="271764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4" y="1665288"/>
                        <a:ext cx="4364037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>
            <a:extLst>
              <a:ext uri="{FF2B5EF4-FFF2-40B4-BE49-F238E27FC236}">
                <a16:creationId xmlns:a16="http://schemas.microsoft.com/office/drawing/2014/main" id="{D27AF51E-5125-40AF-859B-34F437268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1289" y="4508500"/>
          <a:ext cx="3894137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1143000" progId="Equation.3">
                  <p:embed/>
                </p:oleObj>
              </mc:Choice>
              <mc:Fallback>
                <p:oleObj name="Equation" r:id="rId8" imgW="242568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9" y="4508500"/>
                        <a:ext cx="3894137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9" name="AutoShape 13">
            <a:extLst>
              <a:ext uri="{FF2B5EF4-FFF2-40B4-BE49-F238E27FC236}">
                <a16:creationId xmlns:a16="http://schemas.microsoft.com/office/drawing/2014/main" id="{40429FC0-66C2-4876-A8EE-DBCB0363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4" y="5192713"/>
            <a:ext cx="644525" cy="360362"/>
          </a:xfrm>
          <a:prstGeom prst="leftRightArrow">
            <a:avLst>
              <a:gd name="adj1" fmla="val 50000"/>
              <a:gd name="adj2" fmla="val 357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6510" name="AutoShape 14">
            <a:extLst>
              <a:ext uri="{FF2B5EF4-FFF2-40B4-BE49-F238E27FC236}">
                <a16:creationId xmlns:a16="http://schemas.microsoft.com/office/drawing/2014/main" id="{18A0990A-F694-4BD6-A308-DBAF7340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3681413"/>
            <a:ext cx="612775" cy="5762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HK"/>
          </a:p>
        </p:txBody>
      </p:sp>
      <p:sp>
        <p:nvSpPr>
          <p:cNvPr id="106511" name="AutoShape 15">
            <a:extLst>
              <a:ext uri="{FF2B5EF4-FFF2-40B4-BE49-F238E27FC236}">
                <a16:creationId xmlns:a16="http://schemas.microsoft.com/office/drawing/2014/main" id="{EBC624F9-F869-4030-8AA5-4BE4E670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14" y="3681413"/>
            <a:ext cx="612775" cy="5762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H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9" grpId="0" animBg="1"/>
      <p:bldP spid="106510" grpId="0" animBg="1"/>
      <p:bldP spid="1065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E2B7-F9ED-4060-A4DA-2D6ECE7F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Solving a linear programming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E75C-270C-4FE5-9839-6C54A509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Graphic method</a:t>
            </a:r>
          </a:p>
          <a:p>
            <a:r>
              <a:rPr lang="en-HK" dirty="0"/>
              <a:t>Fundamental Theorem of LP</a:t>
            </a:r>
          </a:p>
          <a:p>
            <a:r>
              <a:rPr lang="en-HK" dirty="0"/>
              <a:t>Simplex method</a:t>
            </a:r>
          </a:p>
          <a:p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2093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2152397-FD2F-479D-8947-1A8F52E14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927212" y="365125"/>
            <a:ext cx="10515600" cy="1325563"/>
          </a:xfrm>
        </p:spPr>
        <p:txBody>
          <a:bodyPr/>
          <a:lstStyle/>
          <a:p>
            <a:pPr algn="r"/>
            <a:r>
              <a:rPr lang="en-US" altLang="en-US">
                <a:latin typeface="Times New Roman" panose="02020603050405020304" pitchFamily="18" charset="0"/>
              </a:rPr>
              <a:t>Simplex Form of an LP</a:t>
            </a: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1FA87AE8-F9DC-4D2A-85E6-B40BC36DE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440948"/>
              </p:ext>
            </p:extLst>
          </p:nvPr>
        </p:nvGraphicFramePr>
        <p:xfrm>
          <a:off x="623392" y="1268760"/>
          <a:ext cx="38735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1143000" progId="Equation.3">
                  <p:embed/>
                </p:oleObj>
              </mc:Choice>
              <mc:Fallback>
                <p:oleObj name="Equation" r:id="rId2" imgW="241272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268760"/>
                        <a:ext cx="387350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51E4A297-1ED1-4086-B0C1-FDC60B45D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95491"/>
              </p:ext>
            </p:extLst>
          </p:nvPr>
        </p:nvGraphicFramePr>
        <p:xfrm>
          <a:off x="551384" y="4249886"/>
          <a:ext cx="40163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640" imgH="1371600" progId="Equation.3">
                  <p:embed/>
                </p:oleObj>
              </mc:Choice>
              <mc:Fallback>
                <p:oleObj name="Equation" r:id="rId4" imgW="250164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4249886"/>
                        <a:ext cx="40163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645F4D84-5E4F-403F-B955-A6C9322E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688" y="369188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Simplex form: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1FD4070C-78C1-4855-AC41-095F6B789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792" y="4584600"/>
            <a:ext cx="1116012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Row 0</a:t>
            </a:r>
          </a:p>
          <a:p>
            <a:pPr algn="r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Row 1</a:t>
            </a:r>
          </a:p>
          <a:p>
            <a:pPr algn="r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Row 2</a:t>
            </a:r>
          </a:p>
          <a:p>
            <a:pPr algn="r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Row 3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1631F8A-4879-4410-A1FB-A6BBFAE74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3952" y="1892424"/>
            <a:ext cx="6336704" cy="43088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 simplex form corresponds to a BFS: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Each basic variable corresponds to a row, and the value of the basic variable is the right-hand side of the row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 value of the objective function is equal to the right-hand side of row 0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Every basic variable appears in one and only one equation, but not row 0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Each basic variable has the coefficient 1 in the equation it appears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Each equation has only one basic variable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Variable </a:t>
            </a:r>
            <a:r>
              <a:rPr lang="en-US" altLang="en-US" sz="2800" i="1" dirty="0">
                <a:latin typeface="Times New Roman" panose="02020603050405020304" pitchFamily="18" charset="0"/>
              </a:rPr>
              <a:t>z</a:t>
            </a:r>
            <a:r>
              <a:rPr lang="en-US" altLang="en-US" sz="2800" dirty="0">
                <a:latin typeface="Times New Roman" panose="02020603050405020304" pitchFamily="18" charset="0"/>
              </a:rPr>
              <a:t> only appears in row 0 with coefficient 1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6BF2DC9-FD17-47BF-8594-3CE8FB103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Tableau of Simplex Form</a:t>
            </a: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973F471E-4616-48AA-BF22-A01E77EE3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6" y="1533526"/>
          <a:ext cx="4416425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1371600" progId="Equation.3">
                  <p:embed/>
                </p:oleObj>
              </mc:Choice>
              <mc:Fallback>
                <p:oleObj name="Equation" r:id="rId2" imgW="250164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533526"/>
                        <a:ext cx="4416425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Group 4">
            <a:extLst>
              <a:ext uri="{FF2B5EF4-FFF2-40B4-BE49-F238E27FC236}">
                <a16:creationId xmlns:a16="http://schemas.microsoft.com/office/drawing/2014/main" id="{23C62642-3C01-4628-80DE-7DFC0663C117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038601"/>
          <a:ext cx="8458200" cy="2562543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188579415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02507953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25835043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0767316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2714570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32423155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97763398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24755658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81964668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Coefficients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377820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74130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07173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41496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75136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948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AFBE15D-3E6D-42F0-8353-8EB866478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Is the Current BFS Optimal?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95F1A05-30BD-4CD6-972C-996902123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1425575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The current BFS is optimal if and only if row 0 has no negative numbers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B56F3A47-CE3A-4D5B-B3BC-48218C7BD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3282950"/>
          <a:ext cx="40163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1371600" progId="Equation.3">
                  <p:embed/>
                </p:oleObj>
              </mc:Choice>
              <mc:Fallback>
                <p:oleObj name="Equation" r:id="rId2" imgW="250164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282950"/>
                        <a:ext cx="40163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>
            <a:extLst>
              <a:ext uri="{FF2B5EF4-FFF2-40B4-BE49-F238E27FC236}">
                <a16:creationId xmlns:a16="http://schemas.microsoft.com/office/drawing/2014/main" id="{84B319CF-2054-4095-BA71-76545715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505201"/>
            <a:ext cx="4663752" cy="23452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In row 0,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’s coefficient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/>
              <a:t>–</a:t>
            </a:r>
            <a:r>
              <a:rPr lang="en-US" altLang="en-US" dirty="0"/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2&lt;0,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implying that increasing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from 0 to a small positive number will also make </a:t>
            </a:r>
            <a:r>
              <a:rPr lang="en-US" altLang="en-US" sz="2400" i="1" dirty="0">
                <a:latin typeface="Times New Roman" panose="02020603050405020304" pitchFamily="18" charset="0"/>
              </a:rPr>
              <a:t>z</a:t>
            </a:r>
            <a:r>
              <a:rPr lang="en-US" altLang="en-US" sz="2400" dirty="0">
                <a:latin typeface="Times New Roman" panose="02020603050405020304" pitchFamily="18" charset="0"/>
              </a:rPr>
              <a:t> increasing.  So the current BFS may not be optimal.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968FDFD-1725-4630-A19A-9423A2F2E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9" y="188913"/>
            <a:ext cx="8677275" cy="900112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</a:rPr>
              <a:t>Moving from One Simplex Form to Another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63D97A2-C5EC-4EFD-9DB2-AC6AB9D8D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5460" y="1089026"/>
            <a:ext cx="10045116" cy="56883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An LP can be written in different simplex forms by some linear operations among the rows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row j = row j * non-zero parameter or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row j = row j + row k * a parameter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Steps: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Choose a non-basic variable with negative element in row 0:  a </a:t>
            </a:r>
            <a:r>
              <a:rPr lang="en-US" altLang="en-US" sz="2000" b="1" dirty="0">
                <a:latin typeface="Times New Roman" panose="02020603050405020304" pitchFamily="18" charset="0"/>
              </a:rPr>
              <a:t>pivot</a:t>
            </a:r>
            <a:r>
              <a:rPr lang="en-US" altLang="en-US" sz="2000" dirty="0">
                <a:latin typeface="Times New Roman" panose="02020603050405020304" pitchFamily="18" charset="0"/>
              </a:rPr>
              <a:t> column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for example, </a:t>
            </a:r>
            <a:r>
              <a:rPr lang="en-US" altLang="en-US" sz="1800" i="1" dirty="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2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Choose a basic variable leaving the current basic solution: a </a:t>
            </a:r>
            <a:r>
              <a:rPr lang="en-US" altLang="en-US" sz="2000" b="1" dirty="0">
                <a:latin typeface="Times New Roman" panose="02020603050405020304" pitchFamily="18" charset="0"/>
              </a:rPr>
              <a:t>pivot</a:t>
            </a:r>
            <a:r>
              <a:rPr lang="en-US" altLang="en-US" sz="2000" dirty="0">
                <a:latin typeface="Times New Roman" panose="02020603050405020304" pitchFamily="18" charset="0"/>
              </a:rPr>
              <a:t> row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for example, </a:t>
            </a:r>
            <a:r>
              <a:rPr lang="en-US" altLang="en-US" sz="1800" i="1" dirty="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3 </a:t>
            </a:r>
            <a:r>
              <a:rPr lang="en-US" altLang="en-US" sz="1800" dirty="0">
                <a:latin typeface="Times New Roman" panose="02020603050405020304" pitchFamily="18" charset="0"/>
              </a:rPr>
              <a:t>(row 1 for </a:t>
            </a:r>
            <a:r>
              <a:rPr lang="en-US" altLang="en-US" sz="1800" i="1" dirty="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So a </a:t>
            </a:r>
            <a:r>
              <a:rPr lang="en-US" altLang="en-US" sz="2000" b="1" dirty="0">
                <a:latin typeface="Times New Roman" panose="02020603050405020304" pitchFamily="18" charset="0"/>
              </a:rPr>
              <a:t>pivot</a:t>
            </a:r>
            <a:r>
              <a:rPr lang="en-US" altLang="en-US" sz="2000" dirty="0">
                <a:latin typeface="Times New Roman" panose="02020603050405020304" pitchFamily="18" charset="0"/>
              </a:rPr>
              <a:t> element is determined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For the pivot row, each element is multiplied by a parameter so that the pivot element becomes 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For other rows, use linear operations to make the element in the pivot column to be 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9F54DC-067C-1BA1-B126-28CE82ED145C}"/>
              </a:ext>
            </a:extLst>
          </p:cNvPr>
          <p:cNvSpPr txBox="1"/>
          <p:nvPr/>
        </p:nvSpPr>
        <p:spPr>
          <a:xfrm rot="19656106">
            <a:off x="5181600" y="2514600"/>
            <a:ext cx="26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reference only</a:t>
            </a:r>
            <a:endParaRPr lang="zh-CN" altLang="en-US" sz="2400" b="1" kern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FDBD5CE-6549-4A07-8ACD-E955893B8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31747" name="Group 3">
            <a:extLst>
              <a:ext uri="{FF2B5EF4-FFF2-40B4-BE49-F238E27FC236}">
                <a16:creationId xmlns:a16="http://schemas.microsoft.com/office/drawing/2014/main" id="{CDF8D0AB-6FA4-49CE-98B1-B0C984C1CAB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325564"/>
          <a:ext cx="8458200" cy="2288541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34916678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01462268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9255275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10223222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82329927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10567696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9030611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76844579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7108882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Coefficients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678406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25907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12256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191279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683117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814314"/>
                  </a:ext>
                </a:extLst>
              </a:tr>
            </a:tbl>
          </a:graphicData>
        </a:graphic>
      </p:graphicFrame>
      <p:sp>
        <p:nvSpPr>
          <p:cNvPr id="31816" name="Oval 72">
            <a:extLst>
              <a:ext uri="{FF2B5EF4-FFF2-40B4-BE49-F238E27FC236}">
                <a16:creationId xmlns:a16="http://schemas.microsoft.com/office/drawing/2014/main" id="{1020F695-0A35-4F62-88FE-4071554B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2466975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graphicFrame>
        <p:nvGraphicFramePr>
          <p:cNvPr id="31817" name="Group 73">
            <a:extLst>
              <a:ext uri="{FF2B5EF4-FFF2-40B4-BE49-F238E27FC236}">
                <a16:creationId xmlns:a16="http://schemas.microsoft.com/office/drawing/2014/main" id="{85A722EA-621E-4058-9EA3-FDC613416049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810001"/>
          <a:ext cx="8458200" cy="1892301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126634839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192996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7965682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15122631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5534701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36835141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13133525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17682597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181438427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597025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280889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11390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450713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92798"/>
                  </a:ext>
                </a:extLst>
              </a:tr>
            </a:tbl>
          </a:graphicData>
        </a:graphic>
      </p:graphicFrame>
      <p:sp>
        <p:nvSpPr>
          <p:cNvPr id="31879" name="Text Box 135">
            <a:extLst>
              <a:ext uri="{FF2B5EF4-FFF2-40B4-BE49-F238E27FC236}">
                <a16:creationId xmlns:a16="http://schemas.microsoft.com/office/drawing/2014/main" id="{29FDB08F-3350-4718-8B71-33BD5932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1"/>
            <a:ext cx="838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Row 0 = row 0 +  row 1*3;    Row 2 = row 2 + row 1 * (</a:t>
            </a:r>
            <a:r>
              <a:rPr lang="en-US" altLang="en-US"/>
              <a:t>-</a:t>
            </a:r>
            <a:r>
              <a:rPr lang="en-US" altLang="en-US" sz="2000">
                <a:latin typeface="Times New Roman" panose="02020603050405020304" pitchFamily="18" charset="0"/>
              </a:rPr>
              <a:t>3);   Row 3 unchanged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9FFEE0-7C46-8148-D8E1-92B30C613057}"/>
              </a:ext>
            </a:extLst>
          </p:cNvPr>
          <p:cNvSpPr txBox="1"/>
          <p:nvPr/>
        </p:nvSpPr>
        <p:spPr>
          <a:xfrm rot="19656106">
            <a:off x="73354" y="711137"/>
            <a:ext cx="26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reference only</a:t>
            </a:r>
            <a:endParaRPr lang="zh-CN" altLang="en-US" sz="2400" b="1" kern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D72BFC7-CA67-4425-8973-EA7272828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23F4881-F553-478A-9325-4F2725D03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3886200"/>
            <a:ext cx="84582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The new BFS: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=5,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</a:rPr>
              <a:t>=20,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=20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Is this BFS optimal?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In row 0, the coefficient of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is -5&lt;0: Not optimal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Additional steps are required</a:t>
            </a:r>
          </a:p>
          <a:p>
            <a:pPr lvl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2772" name="Group 4">
            <a:extLst>
              <a:ext uri="{FF2B5EF4-FFF2-40B4-BE49-F238E27FC236}">
                <a16:creationId xmlns:a16="http://schemas.microsoft.com/office/drawing/2014/main" id="{180EABE8-5157-4930-ADD3-601530C0B136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690689"/>
          <a:ext cx="8458200" cy="1892301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424646146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2230173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358764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63267986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7482909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2824268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2086281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8477102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53022272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681237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751612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2247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698845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2576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DF97A61-365C-1AE9-4FDB-6739ABBCFCBD}"/>
              </a:ext>
            </a:extLst>
          </p:cNvPr>
          <p:cNvSpPr txBox="1"/>
          <p:nvPr/>
        </p:nvSpPr>
        <p:spPr>
          <a:xfrm rot="19656106">
            <a:off x="5181600" y="531117"/>
            <a:ext cx="26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reference only</a:t>
            </a:r>
            <a:endParaRPr lang="zh-CN" altLang="en-US" sz="2400" b="1" kern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992DD4B-8CBF-4DCE-B663-5FAE46F11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1534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General Steps of Simplex Method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3759044-9B0E-4905-95CB-B4B76594DB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7238" y="1371600"/>
            <a:ext cx="8153400" cy="4648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Step 1. Suppose an initial simplex form at hand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We discuss how to get this in the next class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Step 2. Select a non-basic variable that will become basic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With negative coefficient on row 0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The most negative one will be chosen if there are multiple choices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Referred to as the pivot column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Step 3. Choose a basic variable that will become non-basic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To be discussed in the next slide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Referred to as the pivot row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Step 4. Move to the next simplex form or BFS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See previous slides	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Step 5. Test if the new BFS is optimal. If not, go to Step 2.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F071D8-036A-2F8C-0D4E-4AE58451D4A0}"/>
              </a:ext>
            </a:extLst>
          </p:cNvPr>
          <p:cNvSpPr txBox="1"/>
          <p:nvPr/>
        </p:nvSpPr>
        <p:spPr>
          <a:xfrm rot="19656106">
            <a:off x="1346" y="2514600"/>
            <a:ext cx="26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reference only</a:t>
            </a:r>
            <a:endParaRPr lang="zh-CN" altLang="en-US" sz="2400" b="1" kern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13FE654-CE03-44A1-8AB1-5FAA56428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Choose the Pivot Row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93B8E8D-9E1D-4A74-A8A7-AE1863FF9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775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Recall that the pivot column is selected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Suppose it is column </a:t>
            </a:r>
            <a:r>
              <a:rPr lang="en-US" altLang="en-US" sz="2000" i="1"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 (variable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becomes basic)</a:t>
            </a:r>
            <a:endParaRPr lang="en-US" altLang="en-US" sz="2000" baseline="-25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For each row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latin typeface="Times New Roman" panose="02020603050405020304" pitchFamily="18" charset="0"/>
              </a:rPr>
              <a:t>, if the element at the column </a:t>
            </a:r>
            <a:r>
              <a:rPr lang="en-US" altLang="en-US" sz="2400" i="1">
                <a:latin typeface="Times New Roman" panose="02020603050405020304" pitchFamily="18" charset="0"/>
              </a:rPr>
              <a:t>s, </a:t>
            </a:r>
            <a:r>
              <a:rPr lang="en-US" altLang="en-US" sz="2400">
                <a:latin typeface="Times New Roman" panose="02020603050405020304" pitchFamily="18" charset="0"/>
              </a:rPr>
              <a:t>denoted by </a:t>
            </a:r>
            <a:r>
              <a:rPr lang="en-US" altLang="en-US" sz="2400" i="1">
                <a:latin typeface="Times New Roman" panose="02020603050405020304" pitchFamily="18" charset="0"/>
              </a:rPr>
              <a:t>a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</a:rPr>
              <a:t>, is positive,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Calculate the ratio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/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</a:rPr>
              <a:t>, where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is the right-hand-side of row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Choose the row with the minimum ratio as the pivot row.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This is known as the minimum ratio test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purpose is to guarantee the feasibility of the new BFS by determining how large the variable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 can increase from 0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Special case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If no positive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is </a:t>
            </a:r>
            <a:r>
              <a:rPr lang="en-US" altLang="en-US" sz="2000">
                <a:latin typeface="Times New Roman" panose="02020603050405020304" pitchFamily="18" charset="0"/>
              </a:rPr>
              <a:t>can be found, </a:t>
            </a:r>
            <a:r>
              <a:rPr lang="en-US" altLang="en-US" sz="2000" i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 can be increased arbitrarily large, implying the problem is unbounded.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7F5B7A-D4D3-8BF3-BA0C-51731D00F06D}"/>
              </a:ext>
            </a:extLst>
          </p:cNvPr>
          <p:cNvSpPr txBox="1"/>
          <p:nvPr/>
        </p:nvSpPr>
        <p:spPr>
          <a:xfrm rot="19656106">
            <a:off x="7171798" y="716646"/>
            <a:ext cx="26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reference only</a:t>
            </a:r>
            <a:endParaRPr lang="zh-CN" altLang="en-US" sz="2400" b="1" kern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12F2050-CEEC-472F-AF46-333E540C5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Example of Simplex Method</a:t>
            </a:r>
          </a:p>
        </p:txBody>
      </p:sp>
      <p:graphicFrame>
        <p:nvGraphicFramePr>
          <p:cNvPr id="35843" name="Group 3">
            <a:extLst>
              <a:ext uri="{FF2B5EF4-FFF2-40B4-BE49-F238E27FC236}">
                <a16:creationId xmlns:a16="http://schemas.microsoft.com/office/drawing/2014/main" id="{E42DB7B0-5B66-429A-8E1D-13B399942CD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325564"/>
          <a:ext cx="8686800" cy="228854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0693885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486336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31372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29197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411536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777495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390201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388458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0298715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95605034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Coefficients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262667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622465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427435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5(=5/1)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179594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11.67(=35/3)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732873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60000"/>
                  </a:ext>
                </a:extLst>
              </a:tr>
            </a:tbl>
          </a:graphicData>
        </a:graphic>
      </p:graphicFrame>
      <p:graphicFrame>
        <p:nvGraphicFramePr>
          <p:cNvPr id="35919" name="Group 79">
            <a:extLst>
              <a:ext uri="{FF2B5EF4-FFF2-40B4-BE49-F238E27FC236}">
                <a16:creationId xmlns:a16="http://schemas.microsoft.com/office/drawing/2014/main" id="{C0744DE5-73FE-46EA-B74A-C279A78805CD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4738689"/>
          <a:ext cx="8534400" cy="1892301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27356130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179529206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6742168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0529552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301537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104121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120885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142421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4685859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24653085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24300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94324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967552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5(=20/4)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71393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</a:rPr>
                        <a:t>20=(20/1)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854940"/>
                  </a:ext>
                </a:extLst>
              </a:tr>
            </a:tbl>
          </a:graphicData>
        </a:graphic>
      </p:graphicFrame>
      <p:sp>
        <p:nvSpPr>
          <p:cNvPr id="35987" name="Oval 147">
            <a:extLst>
              <a:ext uri="{FF2B5EF4-FFF2-40B4-BE49-F238E27FC236}">
                <a16:creationId xmlns:a16="http://schemas.microsoft.com/office/drawing/2014/main" id="{2B6AC319-C4E2-4C11-AF1E-2D2226381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5988" name="Text Box 148">
            <a:extLst>
              <a:ext uri="{FF2B5EF4-FFF2-40B4-BE49-F238E27FC236}">
                <a16:creationId xmlns:a16="http://schemas.microsoft.com/office/drawing/2014/main" id="{D4F5AC3F-D3A9-4CD7-9675-132559BA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70325"/>
            <a:ext cx="3886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Step 2. Most negative coefficient</a:t>
            </a:r>
          </a:p>
        </p:txBody>
      </p:sp>
      <p:sp>
        <p:nvSpPr>
          <p:cNvPr id="35989" name="Line 149">
            <a:extLst>
              <a:ext uri="{FF2B5EF4-FFF2-40B4-BE49-F238E27FC236}">
                <a16:creationId xmlns:a16="http://schemas.microsoft.com/office/drawing/2014/main" id="{EA732BDB-ECB6-435C-B922-03CB35000B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62200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5990" name="Text Box 150">
            <a:extLst>
              <a:ext uri="{FF2B5EF4-FFF2-40B4-BE49-F238E27FC236}">
                <a16:creationId xmlns:a16="http://schemas.microsoft.com/office/drawing/2014/main" id="{1DB74C12-8AA8-4003-8CDE-9D92209FF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86200"/>
            <a:ext cx="3886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Step 3. Minimum ratio</a:t>
            </a:r>
          </a:p>
        </p:txBody>
      </p:sp>
      <p:sp>
        <p:nvSpPr>
          <p:cNvPr id="35991" name="Line 151">
            <a:extLst>
              <a:ext uri="{FF2B5EF4-FFF2-40B4-BE49-F238E27FC236}">
                <a16:creationId xmlns:a16="http://schemas.microsoft.com/office/drawing/2014/main" id="{C1D36784-E0D1-46D4-B7B9-A7E31287E6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27432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5992" name="Line 152">
            <a:extLst>
              <a:ext uri="{FF2B5EF4-FFF2-40B4-BE49-F238E27FC236}">
                <a16:creationId xmlns:a16="http://schemas.microsoft.com/office/drawing/2014/main" id="{32F6BD4D-0DA4-449D-BA12-C2EE78C22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914400"/>
          </a:xfrm>
          <a:prstGeom prst="line">
            <a:avLst/>
          </a:prstGeom>
          <a:noFill/>
          <a:ln w="8255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5993" name="Line 153">
            <a:extLst>
              <a:ext uri="{FF2B5EF4-FFF2-40B4-BE49-F238E27FC236}">
                <a16:creationId xmlns:a16="http://schemas.microsoft.com/office/drawing/2014/main" id="{D6B05790-30F9-46F3-8E31-76B4E7252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3434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5994" name="Line 154">
            <a:extLst>
              <a:ext uri="{FF2B5EF4-FFF2-40B4-BE49-F238E27FC236}">
                <a16:creationId xmlns:a16="http://schemas.microsoft.com/office/drawing/2014/main" id="{421B1E0F-AD89-421E-9F96-6FD389BAA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43434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5995" name="Oval 155">
            <a:extLst>
              <a:ext uri="{FF2B5EF4-FFF2-40B4-BE49-F238E27FC236}">
                <a16:creationId xmlns:a16="http://schemas.microsoft.com/office/drawing/2014/main" id="{D614ABA8-972D-4DFF-8C2C-E42EC7D8B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592931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A374BC-BF0B-ED9E-1208-325AFA011C73}"/>
              </a:ext>
            </a:extLst>
          </p:cNvPr>
          <p:cNvSpPr txBox="1"/>
          <p:nvPr/>
        </p:nvSpPr>
        <p:spPr>
          <a:xfrm rot="19656106">
            <a:off x="145362" y="896666"/>
            <a:ext cx="26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reference only</a:t>
            </a:r>
            <a:endParaRPr lang="zh-CN" altLang="en-US" sz="2400" b="1" kern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88" grpId="0" animBg="1"/>
      <p:bldP spid="359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8DE77EF-C63D-421A-8EBE-AB59BCDE4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Simplex Method Continues</a:t>
            </a:r>
          </a:p>
        </p:txBody>
      </p:sp>
      <p:graphicFrame>
        <p:nvGraphicFramePr>
          <p:cNvPr id="37011" name="Group 147">
            <a:extLst>
              <a:ext uri="{FF2B5EF4-FFF2-40B4-BE49-F238E27FC236}">
                <a16:creationId xmlns:a16="http://schemas.microsoft.com/office/drawing/2014/main" id="{E6B9F98B-617C-4629-B463-C6289A104B04}"/>
              </a:ext>
            </a:extLst>
          </p:cNvPr>
          <p:cNvGraphicFramePr>
            <a:graphicFrameLocks noGrp="1"/>
          </p:cNvGraphicFramePr>
          <p:nvPr/>
        </p:nvGraphicFramePr>
        <p:xfrm>
          <a:off x="1739900" y="1143001"/>
          <a:ext cx="8763000" cy="1892301"/>
        </p:xfrm>
        <a:graphic>
          <a:graphicData uri="http://schemas.openxmlformats.org/drawingml/2006/table">
            <a:tbl>
              <a:tblPr/>
              <a:tblGrid>
                <a:gridCol w="846138">
                  <a:extLst>
                    <a:ext uri="{9D8B030D-6E8A-4147-A177-3AD203B41FA5}">
                      <a16:colId xmlns:a16="http://schemas.microsoft.com/office/drawing/2014/main" val="2635192909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414363159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143676165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619870555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119632445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3420895307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3801588042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305271722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934143171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368335781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18785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25424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423366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5(=20/4)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6479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20=(20/1)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540645"/>
                  </a:ext>
                </a:extLst>
              </a:tr>
            </a:tbl>
          </a:graphicData>
        </a:graphic>
      </p:graphicFrame>
      <p:sp>
        <p:nvSpPr>
          <p:cNvPr id="36935" name="Oval 71">
            <a:extLst>
              <a:ext uri="{FF2B5EF4-FFF2-40B4-BE49-F238E27FC236}">
                <a16:creationId xmlns:a16="http://schemas.microsoft.com/office/drawing/2014/main" id="{B2920715-CF05-4649-ABBE-B92C486EF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3145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graphicFrame>
        <p:nvGraphicFramePr>
          <p:cNvPr id="36936" name="Group 72">
            <a:extLst>
              <a:ext uri="{FF2B5EF4-FFF2-40B4-BE49-F238E27FC236}">
                <a16:creationId xmlns:a16="http://schemas.microsoft.com/office/drawing/2014/main" id="{3D632A24-1CEC-42B9-A6DC-F1A20BDA422B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886201"/>
          <a:ext cx="8534400" cy="1892301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127386165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59134033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40130379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6374108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660919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60544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782069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36095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657905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6560278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920470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051523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60824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-0.75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500433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31836"/>
                  </a:ext>
                </a:extLst>
              </a:tr>
            </a:tbl>
          </a:graphicData>
        </a:graphic>
      </p:graphicFrame>
      <p:sp>
        <p:nvSpPr>
          <p:cNvPr id="37004" name="Text Box 140">
            <a:extLst>
              <a:ext uri="{FF2B5EF4-FFF2-40B4-BE49-F238E27FC236}">
                <a16:creationId xmlns:a16="http://schemas.microsoft.com/office/drawing/2014/main" id="{FE57C62B-E9CF-4DF3-8AEE-D3E1892C3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80125"/>
            <a:ext cx="3886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Step 2. Most negative coefficient</a:t>
            </a:r>
          </a:p>
        </p:txBody>
      </p:sp>
      <p:sp>
        <p:nvSpPr>
          <p:cNvPr id="37005" name="Line 141">
            <a:extLst>
              <a:ext uri="{FF2B5EF4-FFF2-40B4-BE49-F238E27FC236}">
                <a16:creationId xmlns:a16="http://schemas.microsoft.com/office/drawing/2014/main" id="{5A569338-B5DD-42E0-8A23-9AA315DEF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572000"/>
            <a:ext cx="1676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7006" name="Text Box 142">
            <a:extLst>
              <a:ext uri="{FF2B5EF4-FFF2-40B4-BE49-F238E27FC236}">
                <a16:creationId xmlns:a16="http://schemas.microsoft.com/office/drawing/2014/main" id="{4A0DFC1B-4431-407C-B271-BCF79DB5A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146800"/>
            <a:ext cx="3886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Step 3. Minimum ratio</a:t>
            </a:r>
          </a:p>
        </p:txBody>
      </p:sp>
      <p:sp>
        <p:nvSpPr>
          <p:cNvPr id="37007" name="Line 143">
            <a:extLst>
              <a:ext uri="{FF2B5EF4-FFF2-40B4-BE49-F238E27FC236}">
                <a16:creationId xmlns:a16="http://schemas.microsoft.com/office/drawing/2014/main" id="{C9F30201-888B-4CF1-A7F4-3D381A256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5638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7008" name="Oval 144">
            <a:extLst>
              <a:ext uri="{FF2B5EF4-FFF2-40B4-BE49-F238E27FC236}">
                <a16:creationId xmlns:a16="http://schemas.microsoft.com/office/drawing/2014/main" id="{42E98A6F-EA8C-45F9-8CD2-7F2FEA09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38763"/>
            <a:ext cx="457200" cy="519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7009" name="Line 145">
            <a:extLst>
              <a:ext uri="{FF2B5EF4-FFF2-40B4-BE49-F238E27FC236}">
                <a16:creationId xmlns:a16="http://schemas.microsoft.com/office/drawing/2014/main" id="{4B8A3864-147B-4938-B176-93FA41396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0" cy="457200"/>
          </a:xfrm>
          <a:prstGeom prst="line">
            <a:avLst/>
          </a:prstGeom>
          <a:noFill/>
          <a:ln w="8255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043F4C-F219-C536-6519-8392D4E2B4C6}"/>
              </a:ext>
            </a:extLst>
          </p:cNvPr>
          <p:cNvSpPr txBox="1"/>
          <p:nvPr/>
        </p:nvSpPr>
        <p:spPr>
          <a:xfrm rot="19656106">
            <a:off x="-29002" y="2514600"/>
            <a:ext cx="26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reference only</a:t>
            </a:r>
            <a:endParaRPr lang="zh-CN" altLang="en-US" sz="2400" b="1" kern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04" grpId="0" animBg="1" autoUpdateAnimBg="0"/>
      <p:bldP spid="3700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D3E39A33-A023-41D8-808A-5CF1EE58A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Using Graph to Represent Equality</a:t>
            </a:r>
            <a:r>
              <a:rPr lang="en-US" altLang="en-US" sz="4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59F88BED-97E4-492B-9569-D5D273448B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4225" y="1773238"/>
            <a:ext cx="0" cy="482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207C653C-DC90-40A7-89EC-159B8BC0B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5265738"/>
            <a:ext cx="633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E2C6A37C-1225-4509-A38B-3F607E4D4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4" y="1881188"/>
            <a:ext cx="5868987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B5E1234C-179A-438D-B0AE-A736FCE0F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1628776"/>
            <a:ext cx="61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669ACFDF-8BB2-497C-839E-74A3360DD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486886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4847A6E4-7490-43D7-9FB7-10B62AC7D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184651"/>
            <a:ext cx="2700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x + b y = Z</a:t>
            </a:r>
            <a:r>
              <a:rPr lang="en-US" altLang="en-US" baseline="-25000"/>
              <a:t>1</a:t>
            </a: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3C8BFD6B-8410-41F4-8BE5-8E2B5C7C43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1650" y="4400551"/>
            <a:ext cx="64770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B93FC5A6-DAEC-4F67-A9ED-E3AD0CC6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098" y="5553075"/>
            <a:ext cx="46166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B6BB3A7C-B104-421D-BF28-EFB956905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1" y="234156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(0, Z</a:t>
            </a:r>
            <a:r>
              <a:rPr lang="en-US" altLang="en-US" baseline="-25000"/>
              <a:t>1</a:t>
            </a:r>
            <a:r>
              <a:rPr lang="en-US" altLang="en-US"/>
              <a:t>/b)</a:t>
            </a:r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id="{9875018B-271D-4DEB-A6CB-550D3EB7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6" y="5337176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(Z</a:t>
            </a:r>
            <a:r>
              <a:rPr lang="en-US" altLang="en-US" baseline="-25000"/>
              <a:t>1</a:t>
            </a:r>
            <a:r>
              <a:rPr lang="en-US" altLang="en-US"/>
              <a:t>/a, 0)</a:t>
            </a:r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40D64E49-9E72-45FB-A587-CF3AFE864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2781300"/>
            <a:ext cx="5868988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E5AD3075-5495-4D42-BD9C-002349A79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429001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(0, Z</a:t>
            </a:r>
            <a:r>
              <a:rPr lang="en-US" altLang="en-US" baseline="-25000"/>
              <a:t>2</a:t>
            </a:r>
            <a:r>
              <a:rPr lang="en-US" altLang="en-US"/>
              <a:t>/b)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843DBD8C-3069-4EF1-A0AF-F063140E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9" y="5373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(Z</a:t>
            </a:r>
            <a:r>
              <a:rPr lang="en-US" altLang="en-US" baseline="-25000"/>
              <a:t>2</a:t>
            </a:r>
            <a:r>
              <a:rPr lang="en-US" altLang="en-US"/>
              <a:t>/a, 0)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A16C45D2-B1C9-405B-A5DE-D0D0B26BD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4652963"/>
            <a:ext cx="2700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x + b y = Z</a:t>
            </a:r>
            <a:r>
              <a:rPr lang="en-US" altLang="en-US" baseline="-25000"/>
              <a:t>2</a:t>
            </a:r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68CE80DC-1502-4048-AD29-DDBA35CD5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4" y="4221163"/>
            <a:ext cx="50482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6609CAF4-F433-4919-A741-97A98098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6" y="3025776"/>
            <a:ext cx="212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Z</a:t>
            </a:r>
            <a:r>
              <a:rPr lang="en-US" altLang="en-US" baseline="-25000"/>
              <a:t>1 </a:t>
            </a:r>
            <a:r>
              <a:rPr lang="en-US" altLang="en-US"/>
              <a:t>&gt; Z</a:t>
            </a:r>
            <a:r>
              <a:rPr lang="en-US" altLang="en-US" baseline="-25000"/>
              <a:t>2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3D5CC143-8700-4CCA-B91D-72F74704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1700213"/>
            <a:ext cx="460851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ax+by=Z</a:t>
            </a:r>
            <a:r>
              <a:rPr lang="en-US" altLang="en-US" sz="2400">
                <a:latin typeface="Times New Roman" panose="02020603050405020304" pitchFamily="18" charset="0"/>
              </a:rPr>
              <a:t> form a family of parallel lines for different </a:t>
            </a:r>
            <a:r>
              <a:rPr lang="en-US" altLang="en-US" sz="2400" i="1">
                <a:latin typeface="Times New Roman" panose="02020603050405020304" pitchFamily="18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 values</a:t>
            </a:r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0B7175A6-B305-4A63-83A0-7E766D059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1" y="4652964"/>
            <a:ext cx="2987675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E5869329-13F2-40CD-85BE-1CD18EDC3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6086476"/>
            <a:ext cx="2700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x + b y = Z</a:t>
            </a:r>
            <a:r>
              <a:rPr lang="en-US" altLang="en-US" baseline="-25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/>
      <p:bldP spid="3096" grpId="0"/>
      <p:bldP spid="3097" grpId="0"/>
      <p:bldP spid="3100" grpId="0"/>
      <p:bldP spid="3101" grpId="0" animBg="1"/>
      <p:bldP spid="31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50118C-95F4-4555-BF7C-6B2AB38BC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Simplex Method Continues</a:t>
            </a:r>
          </a:p>
        </p:txBody>
      </p:sp>
      <p:graphicFrame>
        <p:nvGraphicFramePr>
          <p:cNvPr id="37891" name="Group 3">
            <a:extLst>
              <a:ext uri="{FF2B5EF4-FFF2-40B4-BE49-F238E27FC236}">
                <a16:creationId xmlns:a16="http://schemas.microsoft.com/office/drawing/2014/main" id="{F1BFE6F1-7444-4080-9071-9A8037C75A07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309689"/>
          <a:ext cx="8534400" cy="1892301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3022953286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9420467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318884213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980352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434055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015576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188117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6276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336650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53906222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52827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343017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26756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34904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8582"/>
                  </a:ext>
                </a:extLst>
              </a:tr>
            </a:tbl>
          </a:graphicData>
        </a:graphic>
      </p:graphicFrame>
      <p:sp>
        <p:nvSpPr>
          <p:cNvPr id="37959" name="Text Box 71">
            <a:extLst>
              <a:ext uri="{FF2B5EF4-FFF2-40B4-BE49-F238E27FC236}">
                <a16:creationId xmlns:a16="http://schemas.microsoft.com/office/drawing/2014/main" id="{EC372EFD-1560-41A5-9756-D7E1370C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80125"/>
            <a:ext cx="7620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No negative coefficient in row 0: Optimal solution is found. What is it? </a:t>
            </a:r>
          </a:p>
        </p:txBody>
      </p:sp>
      <p:sp>
        <p:nvSpPr>
          <p:cNvPr id="37960" name="Oval 72">
            <a:extLst>
              <a:ext uri="{FF2B5EF4-FFF2-40B4-BE49-F238E27FC236}">
                <a16:creationId xmlns:a16="http://schemas.microsoft.com/office/drawing/2014/main" id="{26D80657-1BBA-4E30-AFE0-B1D28C5D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43201"/>
            <a:ext cx="457200" cy="519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graphicFrame>
        <p:nvGraphicFramePr>
          <p:cNvPr id="37961" name="Group 73">
            <a:extLst>
              <a:ext uri="{FF2B5EF4-FFF2-40B4-BE49-F238E27FC236}">
                <a16:creationId xmlns:a16="http://schemas.microsoft.com/office/drawing/2014/main" id="{02642290-FD1E-4B0B-A98D-17B58D06BD2D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748089"/>
          <a:ext cx="8534400" cy="1892301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139297269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162525489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9386174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541701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325228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108733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542384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759809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4448252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58643228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008264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56491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650465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30860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52931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23CC4E1-5BA5-DF8B-5376-70A14EFCB917}"/>
              </a:ext>
            </a:extLst>
          </p:cNvPr>
          <p:cNvSpPr txBox="1"/>
          <p:nvPr/>
        </p:nvSpPr>
        <p:spPr>
          <a:xfrm rot="19656106">
            <a:off x="-142670" y="2514600"/>
            <a:ext cx="26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reference only</a:t>
            </a:r>
            <a:endParaRPr lang="zh-CN" altLang="en-US" sz="2400" b="1" kern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20AFAE3-5F83-4A36-9683-C149C4A56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15987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Simplex Method in Matrix Form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C1F907B-456F-4F48-B0A4-04A0BC381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84313"/>
            <a:ext cx="8229600" cy="46418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Suppose </a:t>
            </a:r>
            <a:r>
              <a:rPr lang="en-US" altLang="en-US" b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=(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,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is a BFS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is the set of basic variables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Then 	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</a:rPr>
              <a:t>=(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  <a:r>
              <a:rPr lang="en-US" altLang="en-US" b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where 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m*m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latin typeface="Times New Roman" panose="02020603050405020304" pitchFamily="18" charset="0"/>
              </a:rPr>
              <a:t>N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m*(n-m)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	Ax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 err="1">
                <a:latin typeface="Times New Roman" panose="02020603050405020304" pitchFamily="18" charset="0"/>
              </a:rPr>
              <a:t>Bx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+</a:t>
            </a:r>
            <a:r>
              <a:rPr lang="en-US" altLang="en-US" b="1" dirty="0" err="1">
                <a:latin typeface="Times New Roman" panose="02020603050405020304" pitchFamily="18" charset="0"/>
              </a:rPr>
              <a:t>Nx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b="1" dirty="0" err="1">
                <a:latin typeface="Times New Roman" panose="02020603050405020304" pitchFamily="18" charset="0"/>
              </a:rPr>
              <a:t>Nx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because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	z 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+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The value of basic variables and objective functions can be obtained by matrix operations</a:t>
            </a:r>
            <a:endParaRPr lang="en-US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3668" name="Object 4">
            <a:extLst>
              <a:ext uri="{FF2B5EF4-FFF2-40B4-BE49-F238E27FC236}">
                <a16:creationId xmlns:a16="http://schemas.microsoft.com/office/drawing/2014/main" id="{B44DAF77-E51F-4856-8C53-F314E3E23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9" y="1952626"/>
          <a:ext cx="19716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596880" progId="Equation.3">
                  <p:embed/>
                </p:oleObj>
              </mc:Choice>
              <mc:Fallback>
                <p:oleObj name="Equation" r:id="rId2" imgW="711000" imgH="596880" progId="Equation.3">
                  <p:embed/>
                  <p:pic>
                    <p:nvPicPr>
                      <p:cNvPr id="113668" name="Object 4">
                        <a:extLst>
                          <a:ext uri="{FF2B5EF4-FFF2-40B4-BE49-F238E27FC236}">
                            <a16:creationId xmlns:a16="http://schemas.microsoft.com/office/drawing/2014/main" id="{B44DAF77-E51F-4856-8C53-F314E3E23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952626"/>
                        <a:ext cx="1971675" cy="1655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78AC867-7D6A-47AF-85D7-46643DCA7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Optimality Test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5F59B9C-335A-4F23-953A-E02454478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9456" y="1125539"/>
            <a:ext cx="10117124" cy="5399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    z 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 err="1">
                <a:latin typeface="Times New Roman" panose="02020603050405020304" pitchFamily="18" charset="0"/>
              </a:rPr>
              <a:t>+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b="1" dirty="0" err="1">
                <a:latin typeface="Times New Roman" panose="02020603050405020304" pitchFamily="18" charset="0"/>
              </a:rPr>
              <a:t>Nx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+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endParaRPr lang="en-US" altLang="en-US" b="1" baseline="-250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   =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–(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b="1" dirty="0" err="1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endParaRPr lang="en-US" altLang="en-US" b="1" baseline="-25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How will </a:t>
            </a:r>
            <a:r>
              <a:rPr lang="en-US" altLang="en-US" i="1" dirty="0">
                <a:latin typeface="Times New Roman" panose="02020603050405020304" pitchFamily="18" charset="0"/>
              </a:rPr>
              <a:t>z</a:t>
            </a:r>
            <a:r>
              <a:rPr lang="en-US" altLang="en-US" dirty="0">
                <a:latin typeface="Times New Roman" panose="02020603050405020304" pitchFamily="18" charset="0"/>
              </a:rPr>
              <a:t> change if a non-basic variable in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 becomes non-zero?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Consider a non-basic variable 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 that is to be increased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Let 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 denote the </a:t>
            </a:r>
            <a:r>
              <a:rPr lang="en-US" altLang="en-US" i="1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-</a:t>
            </a:r>
            <a:r>
              <a:rPr lang="en-US" altLang="en-US" dirty="0" err="1">
                <a:latin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</a:rPr>
              <a:t> column of 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</a:p>
          <a:p>
            <a:pPr marL="457200" lvl="1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en-US" dirty="0">
                <a:latin typeface="Times New Roman" panose="02020603050405020304" pitchFamily="18" charset="0"/>
              </a:rPr>
              <a:t>then </a:t>
            </a:r>
            <a:r>
              <a:rPr lang="en-US" altLang="en-US" i="1" dirty="0">
                <a:latin typeface="Times New Roman" panose="02020603050405020304" pitchFamily="18" charset="0"/>
              </a:rPr>
              <a:t> z </a:t>
            </a:r>
            <a:r>
              <a:rPr lang="en-US" altLang="en-US" dirty="0">
                <a:latin typeface="Times New Roman" panose="02020603050405020304" pitchFamily="18" charset="0"/>
              </a:rPr>
              <a:t>= 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–(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k</a:t>
            </a:r>
            <a:endParaRPr lang="en-US" altLang="en-US" i="1" baseline="-25000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                    =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b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b="1" dirty="0">
                <a:latin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, the reduced cost</a:t>
            </a:r>
            <a:endParaRPr lang="en-US" altLang="en-US" i="1" baseline="-25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The current basic solution is optimal if and only if the reduced cost is nonnegative for all non-basic variables.</a:t>
            </a:r>
          </a:p>
        </p:txBody>
      </p:sp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80BB20FB-2A9A-4F12-9497-30A43ADD3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114692" name="Object 4">
                        <a:extLst>
                          <a:ext uri="{FF2B5EF4-FFF2-40B4-BE49-F238E27FC236}">
                            <a16:creationId xmlns:a16="http://schemas.microsoft.com/office/drawing/2014/main" id="{80BB20FB-2A9A-4F12-9497-30A43ADD3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2FB0BB01-B101-4CB0-B2E9-9B9409C0A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6" y="4473576"/>
          <a:ext cx="346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114693" name="Object 5">
                        <a:extLst>
                          <a:ext uri="{FF2B5EF4-FFF2-40B4-BE49-F238E27FC236}">
                            <a16:creationId xmlns:a16="http://schemas.microsoft.com/office/drawing/2014/main" id="{2FB0BB01-B101-4CB0-B2E9-9B9409C0A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6" y="4473576"/>
                        <a:ext cx="346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5262890-242F-468E-9FFF-523D26EA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Ratio Test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72A5609-C87C-4C5D-9F0D-46244A645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396" y="1690688"/>
            <a:ext cx="9505056" cy="4892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For a non-basic variable 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 that is to be increased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=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b="1" dirty="0" err="1">
                <a:latin typeface="Times New Roman" panose="02020603050405020304" pitchFamily="18" charset="0"/>
              </a:rPr>
              <a:t>Nx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)=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</a:rPr>
              <a:t>– 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Let (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=(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</a:rPr>
              <a:t>– 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be the </a:t>
            </a:r>
            <a:r>
              <a:rPr lang="en-US" altLang="en-US" i="1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 err="1">
                <a:latin typeface="Times New Roman" panose="02020603050405020304" pitchFamily="18" charset="0"/>
              </a:rPr>
              <a:t>-th</a:t>
            </a:r>
            <a:r>
              <a:rPr lang="en-US" altLang="en-US" dirty="0">
                <a:latin typeface="Times New Roman" panose="02020603050405020304" pitchFamily="18" charset="0"/>
              </a:rPr>
              <a:t> element of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To keep non-negativity, we need (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≥0 for all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increased until one of 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0.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This is the ratio test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/ (</a:t>
            </a:r>
            <a:r>
              <a:rPr lang="en-US" altLang="en-US" b="1" dirty="0">
                <a:latin typeface="Times New Roman" panose="02020603050405020304" pitchFamily="18" charset="0"/>
              </a:rPr>
              <a:t>B</a:t>
            </a:r>
            <a:r>
              <a:rPr lang="en-US" altLang="en-US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b="1" dirty="0">
                <a:latin typeface="Times New Roman" panose="02020603050405020304" pitchFamily="18" charset="0"/>
              </a:rPr>
              <a:t>A</a:t>
            </a:r>
            <a:r>
              <a:rPr lang="en-US" altLang="en-US" baseline="-25000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: we need to find the </a:t>
            </a:r>
            <a:r>
              <a:rPr lang="en-US" altLang="en-US" i="1" dirty="0" err="1">
                <a:latin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that minimizes the ratio</a:t>
            </a:r>
            <a:endParaRPr lang="en-US" altLang="en-US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E60006D-6D5E-46E7-B62D-D97C510E3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Efficiency of the Simplex Method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93D370B-85DF-4BC6-B8C3-1630AFC5F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1444" y="1603376"/>
            <a:ext cx="9119356" cy="488949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How many iterations are needed?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The number of BFS is </a:t>
            </a:r>
          </a:p>
          <a:p>
            <a:pPr lvl="1"/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In the worst case, all these BFS will be investigated before the optimum is found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On average, it takes </a:t>
            </a:r>
            <a:r>
              <a:rPr lang="en-US" altLang="en-US" i="1" dirty="0">
                <a:latin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</a:rPr>
              <a:t> to 3</a:t>
            </a:r>
            <a:r>
              <a:rPr lang="en-US" altLang="en-US" i="1" dirty="0">
                <a:latin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</a:rPr>
              <a:t> iterations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Is LP an NP-hard problem?</a:t>
            </a:r>
          </a:p>
        </p:txBody>
      </p:sp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A1422009-684B-49E1-A9FC-53598E2C4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912099"/>
              </p:ext>
            </p:extLst>
          </p:nvPr>
        </p:nvGraphicFramePr>
        <p:xfrm>
          <a:off x="4763852" y="2024844"/>
          <a:ext cx="19446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57200" progId="Equation.3">
                  <p:embed/>
                </p:oleObj>
              </mc:Choice>
              <mc:Fallback>
                <p:oleObj name="Equation" r:id="rId2" imgW="1091880" imgH="457200" progId="Equation.3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id="{A1422009-684B-49E1-A9FC-53598E2C4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852" y="2024844"/>
                        <a:ext cx="194468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C3853DC-F469-BD79-0386-6621310EB3BC}"/>
              </a:ext>
            </a:extLst>
          </p:cNvPr>
          <p:cNvSpPr txBox="1"/>
          <p:nvPr/>
        </p:nvSpPr>
        <p:spPr>
          <a:xfrm rot="19656106">
            <a:off x="5181600" y="2514600"/>
            <a:ext cx="26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b="1" kern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reference only</a:t>
            </a:r>
            <a:endParaRPr lang="zh-CN" altLang="en-US" sz="2400" b="1" kern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2">
            <a:extLst>
              <a:ext uri="{FF2B5EF4-FFF2-40B4-BE49-F238E27FC236}">
                <a16:creationId xmlns:a16="http://schemas.microsoft.com/office/drawing/2014/main" id="{AFFEE3FB-981F-4605-9E41-510046E95135}"/>
              </a:ext>
            </a:extLst>
          </p:cNvPr>
          <p:cNvSpPr>
            <a:spLocks/>
          </p:cNvSpPr>
          <p:nvPr/>
        </p:nvSpPr>
        <p:spPr bwMode="auto">
          <a:xfrm>
            <a:off x="1416051" y="1089026"/>
            <a:ext cx="8964613" cy="5903913"/>
          </a:xfrm>
          <a:custGeom>
            <a:avLst/>
            <a:gdLst>
              <a:gd name="T0" fmla="*/ 68 w 5647"/>
              <a:gd name="T1" fmla="*/ 91 h 3719"/>
              <a:gd name="T2" fmla="*/ 5647 w 5647"/>
              <a:gd name="T3" fmla="*/ 3719 h 3719"/>
              <a:gd name="T4" fmla="*/ 0 w 5647"/>
              <a:gd name="T5" fmla="*/ 3719 h 3719"/>
              <a:gd name="T6" fmla="*/ 0 w 5647"/>
              <a:gd name="T7" fmla="*/ 0 h 3719"/>
              <a:gd name="T8" fmla="*/ 68 w 5647"/>
              <a:gd name="T9" fmla="*/ 91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7" h="3719">
                <a:moveTo>
                  <a:pt x="68" y="91"/>
                </a:moveTo>
                <a:lnTo>
                  <a:pt x="5647" y="3719"/>
                </a:lnTo>
                <a:lnTo>
                  <a:pt x="0" y="3719"/>
                </a:lnTo>
                <a:lnTo>
                  <a:pt x="0" y="0"/>
                </a:lnTo>
                <a:lnTo>
                  <a:pt x="68" y="91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D3DBD7E-20E8-4E21-A52A-C7068BDE1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Using Graph to Represent Inequality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E07D7A44-1352-45E5-AAE2-2873E6197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4225" y="1773238"/>
            <a:ext cx="0" cy="482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0594ACCC-CAD1-4A05-9C2E-9494FDFD4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5265738"/>
            <a:ext cx="633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D6921ECA-B26E-4A36-8F12-A7405F1EF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4" y="1881188"/>
            <a:ext cx="5868987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98CDDBE5-6176-4F4F-B95A-2887495B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1628776"/>
            <a:ext cx="61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3F0BE2D0-C52C-4B2A-861E-CD1F27770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486886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448296B3-3CF0-4859-8792-B624275A6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184651"/>
            <a:ext cx="2700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x + b y = Z</a:t>
            </a:r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C92CA69B-5799-463F-843D-CAAE4A2F88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1650" y="4400551"/>
            <a:ext cx="64770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39DF7205-E74F-4C1E-AE79-6C1C1B4B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098" y="5553075"/>
            <a:ext cx="46166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3B9636EC-678B-40D4-89D2-0A6E673AB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6" y="5589588"/>
            <a:ext cx="2087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x + b y &lt; Z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F1FEE76C-E001-4B22-842B-234B0E3C4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600326"/>
            <a:ext cx="2087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x + b y &gt; Z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9083030A-899B-44FB-B63C-3F5DC725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234156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(0, Z/b)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23BE47D1-C593-4987-9748-8C614E4C9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6" y="5337176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(Z/a, 0)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C61F7A7E-920A-437A-9401-A3E4E525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6" y="1557339"/>
            <a:ext cx="3635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Question: What does the graph look like if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&lt;0, or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&lt;0, or </a:t>
            </a:r>
            <a:r>
              <a:rPr lang="en-US" altLang="en-US" i="1">
                <a:latin typeface="Times New Roman" panose="02020603050405020304" pitchFamily="18" charset="0"/>
              </a:rPr>
              <a:t>Z</a:t>
            </a:r>
            <a:r>
              <a:rPr lang="en-US" altLang="en-US">
                <a:latin typeface="Times New Roman" panose="02020603050405020304" pitchFamily="18" charset="0"/>
              </a:rPr>
              <a:t>&lt;0?</a:t>
            </a:r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005BC30E-E720-4622-951F-82AEBE7CFC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776" y="3608389"/>
            <a:ext cx="828675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AB53990C-4CBF-49F3-8A06-5EB03D574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563" y="2967038"/>
            <a:ext cx="863600" cy="121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3498F455-5C35-4329-87C5-4313D0D48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4" y="3062288"/>
            <a:ext cx="2484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Increasing direction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061EE575-1AFD-40AC-8F98-8EA46DD3F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1" y="4652963"/>
            <a:ext cx="169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decreasing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1" grpId="0"/>
      <p:bldP spid="7184" grpId="0" animBg="1"/>
      <p:bldP spid="7188" grpId="0"/>
      <p:bldP spid="71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reeform 2">
            <a:extLst>
              <a:ext uri="{FF2B5EF4-FFF2-40B4-BE49-F238E27FC236}">
                <a16:creationId xmlns:a16="http://schemas.microsoft.com/office/drawing/2014/main" id="{456EDC4F-05D5-452D-BB0A-58E882E0CC37}"/>
              </a:ext>
            </a:extLst>
          </p:cNvPr>
          <p:cNvSpPr>
            <a:spLocks/>
          </p:cNvSpPr>
          <p:nvPr/>
        </p:nvSpPr>
        <p:spPr bwMode="auto">
          <a:xfrm>
            <a:off x="5843252" y="4005263"/>
            <a:ext cx="1152525" cy="2087562"/>
          </a:xfrm>
          <a:custGeom>
            <a:avLst/>
            <a:gdLst>
              <a:gd name="T0" fmla="*/ 0 w 726"/>
              <a:gd name="T1" fmla="*/ 0 h 1315"/>
              <a:gd name="T2" fmla="*/ 0 w 726"/>
              <a:gd name="T3" fmla="*/ 1315 h 1315"/>
              <a:gd name="T4" fmla="*/ 726 w 726"/>
              <a:gd name="T5" fmla="*/ 1315 h 1315"/>
              <a:gd name="T6" fmla="*/ 227 w 726"/>
              <a:gd name="T7" fmla="*/ 113 h 1315"/>
              <a:gd name="T8" fmla="*/ 0 w 726"/>
              <a:gd name="T9" fmla="*/ 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1315">
                <a:moveTo>
                  <a:pt x="0" y="0"/>
                </a:moveTo>
                <a:lnTo>
                  <a:pt x="0" y="1315"/>
                </a:lnTo>
                <a:lnTo>
                  <a:pt x="726" y="1315"/>
                </a:lnTo>
                <a:lnTo>
                  <a:pt x="227" y="113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19" name="Freeform 3">
            <a:extLst>
              <a:ext uri="{FF2B5EF4-FFF2-40B4-BE49-F238E27FC236}">
                <a16:creationId xmlns:a16="http://schemas.microsoft.com/office/drawing/2014/main" id="{D2BCD7F5-E647-440E-907E-9C7ED37E7FF3}"/>
              </a:ext>
            </a:extLst>
          </p:cNvPr>
          <p:cNvSpPr>
            <a:spLocks/>
          </p:cNvSpPr>
          <p:nvPr/>
        </p:nvSpPr>
        <p:spPr bwMode="auto">
          <a:xfrm>
            <a:off x="5843251" y="4005263"/>
            <a:ext cx="4068762" cy="2087562"/>
          </a:xfrm>
          <a:custGeom>
            <a:avLst/>
            <a:gdLst>
              <a:gd name="T0" fmla="*/ 0 w 2563"/>
              <a:gd name="T1" fmla="*/ 0 h 1315"/>
              <a:gd name="T2" fmla="*/ 0 w 2563"/>
              <a:gd name="T3" fmla="*/ 1315 h 1315"/>
              <a:gd name="T4" fmla="*/ 2563 w 2563"/>
              <a:gd name="T5" fmla="*/ 1315 h 1315"/>
              <a:gd name="T6" fmla="*/ 0 w 2563"/>
              <a:gd name="T7" fmla="*/ 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3" h="1315">
                <a:moveTo>
                  <a:pt x="0" y="0"/>
                </a:moveTo>
                <a:lnTo>
                  <a:pt x="0" y="1315"/>
                </a:lnTo>
                <a:lnTo>
                  <a:pt x="2563" y="1315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533D7DF9-5B48-421B-8B78-BC7DC1F45E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5313" y="260351"/>
            <a:ext cx="7938" cy="582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8367EC1B-3EC9-4043-AA37-1A130B0DB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6902" y="6092825"/>
            <a:ext cx="594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684B6FB0-570D-41AE-B49F-E5DC3C179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252" y="3355975"/>
            <a:ext cx="1152525" cy="270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1F41A7A2-B859-4BDD-BBC2-3CC34B31D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251" y="3932239"/>
            <a:ext cx="5364162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B1C24C2E-6EC0-4D99-977A-AA15C3EA7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252" y="728663"/>
            <a:ext cx="3563937" cy="536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D9DDEA4B-AA19-4978-A4B8-F6B3178B3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251" y="3824288"/>
            <a:ext cx="558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256C94AE-7E10-4B41-B293-B6FF43AB50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6851" y="1160463"/>
            <a:ext cx="36512" cy="4932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B9234EFC-0420-4853-A5D3-9D7FD3A31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2864" y="5229226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86028" name="Text Box 12">
            <a:extLst>
              <a:ext uri="{FF2B5EF4-FFF2-40B4-BE49-F238E27FC236}">
                <a16:creationId xmlns:a16="http://schemas.microsoft.com/office/drawing/2014/main" id="{C554003B-E7EB-431E-8B23-3A15E606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7826" y="5516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E2958EF9-A22A-4664-88BF-60D032A6D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9963" y="52657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D6180B31-7C68-4352-A8EE-B9458D987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88" y="2528888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1D5A811F-9923-4563-90BB-5D07B9130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001" y="3465513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Max P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7DF48C75-2743-446A-B7A4-BDC0113BF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364" y="1304926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Max Q</a:t>
            </a: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3BD426F5-085D-49CC-91D4-E97DFEBB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63" y="18256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39D4F300-21E2-471C-8D1B-340BB79B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289" y="6273801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Q</a:t>
            </a: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1B7854BF-91E0-4CC4-9DB4-0472084EF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251" y="4005263"/>
            <a:ext cx="4068762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86036" name="Freeform 20">
            <a:extLst>
              <a:ext uri="{FF2B5EF4-FFF2-40B4-BE49-F238E27FC236}">
                <a16:creationId xmlns:a16="http://schemas.microsoft.com/office/drawing/2014/main" id="{BA4E0FD9-82EF-446B-9FFB-A51E7C5A5665}"/>
              </a:ext>
            </a:extLst>
          </p:cNvPr>
          <p:cNvSpPr>
            <a:spLocks/>
          </p:cNvSpPr>
          <p:nvPr/>
        </p:nvSpPr>
        <p:spPr bwMode="auto">
          <a:xfrm>
            <a:off x="6743364" y="5481639"/>
            <a:ext cx="252413" cy="611187"/>
          </a:xfrm>
          <a:custGeom>
            <a:avLst/>
            <a:gdLst>
              <a:gd name="T0" fmla="*/ 0 w 159"/>
              <a:gd name="T1" fmla="*/ 0 h 385"/>
              <a:gd name="T2" fmla="*/ 0 w 159"/>
              <a:gd name="T3" fmla="*/ 385 h 385"/>
              <a:gd name="T4" fmla="*/ 159 w 159"/>
              <a:gd name="T5" fmla="*/ 385 h 385"/>
              <a:gd name="T6" fmla="*/ 0 w 159"/>
              <a:gd name="T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385">
                <a:moveTo>
                  <a:pt x="0" y="0"/>
                </a:moveTo>
                <a:lnTo>
                  <a:pt x="0" y="385"/>
                </a:lnTo>
                <a:lnTo>
                  <a:pt x="159" y="3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16A1CA8E-3CC7-4957-98E1-656191149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158581"/>
              </p:ext>
            </p:extLst>
          </p:nvPr>
        </p:nvGraphicFramePr>
        <p:xfrm>
          <a:off x="47328" y="2052638"/>
          <a:ext cx="5381625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1574640" progId="Equation.3">
                  <p:embed/>
                </p:oleObj>
              </mc:Choice>
              <mc:Fallback>
                <p:oleObj name="Equation" r:id="rId2" imgW="2501640" imgH="157464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56BF5A39-19B2-47EA-90AF-387DF74E5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8" y="2052638"/>
                        <a:ext cx="5381625" cy="338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7" grpId="0"/>
      <p:bldP spid="86028" grpId="0"/>
      <p:bldP spid="86029" grpId="0"/>
      <p:bldP spid="86030" grpId="0"/>
      <p:bldP spid="86031" grpId="0"/>
      <p:bldP spid="860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>
            <a:extLst>
              <a:ext uri="{FF2B5EF4-FFF2-40B4-BE49-F238E27FC236}">
                <a16:creationId xmlns:a16="http://schemas.microsoft.com/office/drawing/2014/main" id="{4888C1C2-76F9-4617-9632-1483572F0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5663" y="1089026"/>
            <a:ext cx="0" cy="5065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82A809B-CC40-4238-8946-181A99936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3" y="6092825"/>
            <a:ext cx="55483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A69A19A2-BDB8-4BD1-90C7-568D1D072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1225551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149D2A18-21BB-4393-9B1E-4C5CDDFDE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01" y="6273801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Q</a:t>
            </a:r>
          </a:p>
        </p:txBody>
      </p:sp>
      <p:sp>
        <p:nvSpPr>
          <p:cNvPr id="9238" name="Freeform 22">
            <a:extLst>
              <a:ext uri="{FF2B5EF4-FFF2-40B4-BE49-F238E27FC236}">
                <a16:creationId xmlns:a16="http://schemas.microsoft.com/office/drawing/2014/main" id="{0B246508-F16C-4C01-A8FF-E38540752D0F}"/>
              </a:ext>
            </a:extLst>
          </p:cNvPr>
          <p:cNvSpPr>
            <a:spLocks/>
          </p:cNvSpPr>
          <p:nvPr/>
        </p:nvSpPr>
        <p:spPr bwMode="auto">
          <a:xfrm>
            <a:off x="3395664" y="2097089"/>
            <a:ext cx="1800225" cy="4003675"/>
          </a:xfrm>
          <a:custGeom>
            <a:avLst/>
            <a:gdLst>
              <a:gd name="T0" fmla="*/ 0 w 567"/>
              <a:gd name="T1" fmla="*/ 0 h 1315"/>
              <a:gd name="T2" fmla="*/ 0 w 567"/>
              <a:gd name="T3" fmla="*/ 1315 h 1315"/>
              <a:gd name="T4" fmla="*/ 567 w 567"/>
              <a:gd name="T5" fmla="*/ 1315 h 1315"/>
              <a:gd name="T6" fmla="*/ 567 w 567"/>
              <a:gd name="T7" fmla="*/ 930 h 1315"/>
              <a:gd name="T8" fmla="*/ 227 w 567"/>
              <a:gd name="T9" fmla="*/ 113 h 1315"/>
              <a:gd name="T10" fmla="*/ 0 w 567"/>
              <a:gd name="T11" fmla="*/ 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7" h="1315">
                <a:moveTo>
                  <a:pt x="0" y="0"/>
                </a:moveTo>
                <a:lnTo>
                  <a:pt x="0" y="1315"/>
                </a:lnTo>
                <a:lnTo>
                  <a:pt x="567" y="1315"/>
                </a:lnTo>
                <a:lnTo>
                  <a:pt x="567" y="930"/>
                </a:lnTo>
                <a:lnTo>
                  <a:pt x="227" y="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68161082-4B0D-477B-AD73-AD78F1862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4113213"/>
            <a:ext cx="3529012" cy="252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A5034D11-10D3-422F-A30E-AADC0F69B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6" y="4235450"/>
            <a:ext cx="3997325" cy="286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AE7D23CE-932A-4B47-8177-BA29435D4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368301"/>
            <a:ext cx="5581650" cy="399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9242" name="Text Box 26">
            <a:extLst>
              <a:ext uri="{FF2B5EF4-FFF2-40B4-BE49-F238E27FC236}">
                <a16:creationId xmlns:a16="http://schemas.microsoft.com/office/drawing/2014/main" id="{6F26FD11-1EDD-4B70-81C3-CC5D69A6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5" y="6446838"/>
            <a:ext cx="370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45P+60Q=1800, not optimal</a:t>
            </a:r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CE67F4DE-D07A-45AC-82AB-B400077A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3929063"/>
            <a:ext cx="370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45P+60Q=4664, Optimal</a:t>
            </a:r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279FB9F0-B753-4A30-8E6C-6E2C0929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2636838"/>
            <a:ext cx="370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45P+60Q &gt; 4664, infeasible</a:t>
            </a:r>
          </a:p>
        </p:txBody>
      </p:sp>
      <p:graphicFrame>
        <p:nvGraphicFramePr>
          <p:cNvPr id="9245" name="Object 29">
            <a:extLst>
              <a:ext uri="{FF2B5EF4-FFF2-40B4-BE49-F238E27FC236}">
                <a16:creationId xmlns:a16="http://schemas.microsoft.com/office/drawing/2014/main" id="{39513BEE-075F-4070-9981-F303E5520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3576" y="584200"/>
          <a:ext cx="44926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203040" progId="Equation.3">
                  <p:embed/>
                </p:oleObj>
              </mc:Choice>
              <mc:Fallback>
                <p:oleObj name="Equation" r:id="rId2" imgW="1663560" imgH="2030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6" y="584200"/>
                        <a:ext cx="44926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Text Box 30">
            <a:extLst>
              <a:ext uri="{FF2B5EF4-FFF2-40B4-BE49-F238E27FC236}">
                <a16:creationId xmlns:a16="http://schemas.microsoft.com/office/drawing/2014/main" id="{1B4D7568-1831-4091-BDA5-33A34048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61547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9247" name="Text Box 31">
            <a:extLst>
              <a:ext uri="{FF2B5EF4-FFF2-40B4-BE49-F238E27FC236}">
                <a16:creationId xmlns:a16="http://schemas.microsoft.com/office/drawing/2014/main" id="{B692A061-217A-41B5-AAD8-E6D13070D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61547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30</a:t>
            </a:r>
          </a:p>
        </p:txBody>
      </p:sp>
      <p:sp>
        <p:nvSpPr>
          <p:cNvPr id="9248" name="Text Box 32">
            <a:extLst>
              <a:ext uri="{FF2B5EF4-FFF2-40B4-BE49-F238E27FC236}">
                <a16:creationId xmlns:a16="http://schemas.microsoft.com/office/drawing/2014/main" id="{0B30A97E-FFB3-4FEF-AB25-61860012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61579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40</a:t>
            </a:r>
          </a:p>
        </p:txBody>
      </p:sp>
      <p:sp>
        <p:nvSpPr>
          <p:cNvPr id="9249" name="Text Box 33">
            <a:extLst>
              <a:ext uri="{FF2B5EF4-FFF2-40B4-BE49-F238E27FC236}">
                <a16:creationId xmlns:a16="http://schemas.microsoft.com/office/drawing/2014/main" id="{051BD72C-E2A4-4F93-BD17-A7B29F5AF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50847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4FA614ED-E160-46DC-B020-6D1CBCFD8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19161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90</a:t>
            </a:r>
          </a:p>
        </p:txBody>
      </p:sp>
      <p:sp>
        <p:nvSpPr>
          <p:cNvPr id="9251" name="Line 35">
            <a:extLst>
              <a:ext uri="{FF2B5EF4-FFF2-40B4-BE49-F238E27FC236}">
                <a16:creationId xmlns:a16="http://schemas.microsoft.com/office/drawing/2014/main" id="{A26D3E15-1C1E-43DE-B00A-9CAE176E8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4" y="3068638"/>
            <a:ext cx="3817937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9252" name="Text Box 36">
            <a:extLst>
              <a:ext uri="{FF2B5EF4-FFF2-40B4-BE49-F238E27FC236}">
                <a16:creationId xmlns:a16="http://schemas.microsoft.com/office/drawing/2014/main" id="{006C1B86-B3E0-48A9-BCC8-2A5430F3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5186363"/>
            <a:ext cx="370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45P+60Q &lt; 4664, not optimal</a:t>
            </a:r>
          </a:p>
        </p:txBody>
      </p:sp>
      <p:sp>
        <p:nvSpPr>
          <p:cNvPr id="9253" name="Text Box 37">
            <a:extLst>
              <a:ext uri="{FF2B5EF4-FFF2-40B4-BE49-F238E27FC236}">
                <a16:creationId xmlns:a16="http://schemas.microsoft.com/office/drawing/2014/main" id="{73602286-58F6-4AC6-AFF3-D80240FA8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3321050"/>
            <a:ext cx="1404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Feasible region</a:t>
            </a:r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2AF86C6D-46AD-45F2-A5DB-712794A12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1239838"/>
            <a:ext cx="3817938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012 L -3.61111E-6 -0.4737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/>
      <p:bldP spid="9244" grpId="0"/>
      <p:bldP spid="9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36EEF90D-3692-48FF-8DFE-6AD0BD075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5663" y="1089026"/>
            <a:ext cx="0" cy="5065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5BDF8ADB-83A2-4EF3-8AA9-6258D6868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3" y="6092825"/>
            <a:ext cx="55483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2D331D3F-7700-4E23-8CE7-25B3BA61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1225551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8D8A6A37-8B73-4559-8AD3-F486FAD4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01" y="6273801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Q</a:t>
            </a:r>
          </a:p>
        </p:txBody>
      </p:sp>
      <p:sp>
        <p:nvSpPr>
          <p:cNvPr id="18438" name="Freeform 6">
            <a:extLst>
              <a:ext uri="{FF2B5EF4-FFF2-40B4-BE49-F238E27FC236}">
                <a16:creationId xmlns:a16="http://schemas.microsoft.com/office/drawing/2014/main" id="{09EDA9F5-203D-4DB2-85B3-FBFBD69902E2}"/>
              </a:ext>
            </a:extLst>
          </p:cNvPr>
          <p:cNvSpPr>
            <a:spLocks/>
          </p:cNvSpPr>
          <p:nvPr/>
        </p:nvSpPr>
        <p:spPr bwMode="auto">
          <a:xfrm>
            <a:off x="3395664" y="2097089"/>
            <a:ext cx="1800225" cy="4003675"/>
          </a:xfrm>
          <a:custGeom>
            <a:avLst/>
            <a:gdLst>
              <a:gd name="T0" fmla="*/ 0 w 567"/>
              <a:gd name="T1" fmla="*/ 0 h 1315"/>
              <a:gd name="T2" fmla="*/ 0 w 567"/>
              <a:gd name="T3" fmla="*/ 1315 h 1315"/>
              <a:gd name="T4" fmla="*/ 567 w 567"/>
              <a:gd name="T5" fmla="*/ 1315 h 1315"/>
              <a:gd name="T6" fmla="*/ 567 w 567"/>
              <a:gd name="T7" fmla="*/ 930 h 1315"/>
              <a:gd name="T8" fmla="*/ 227 w 567"/>
              <a:gd name="T9" fmla="*/ 113 h 1315"/>
              <a:gd name="T10" fmla="*/ 0 w 567"/>
              <a:gd name="T11" fmla="*/ 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7" h="1315">
                <a:moveTo>
                  <a:pt x="0" y="0"/>
                </a:moveTo>
                <a:lnTo>
                  <a:pt x="0" y="1315"/>
                </a:lnTo>
                <a:lnTo>
                  <a:pt x="567" y="1315"/>
                </a:lnTo>
                <a:lnTo>
                  <a:pt x="567" y="930"/>
                </a:lnTo>
                <a:lnTo>
                  <a:pt x="227" y="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31F3B7B6-8696-44C7-AF5F-331D3785B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3929063"/>
            <a:ext cx="370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45P+60Q=4664, Optimal</a:t>
            </a:r>
          </a:p>
        </p:txBody>
      </p:sp>
      <p:graphicFrame>
        <p:nvGraphicFramePr>
          <p:cNvPr id="18445" name="Object 13">
            <a:extLst>
              <a:ext uri="{FF2B5EF4-FFF2-40B4-BE49-F238E27FC236}">
                <a16:creationId xmlns:a16="http://schemas.microsoft.com/office/drawing/2014/main" id="{6BBC91FC-98DB-43B9-A84C-7AB99774F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3576" y="584200"/>
          <a:ext cx="44926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203040" progId="Equation.3">
                  <p:embed/>
                </p:oleObj>
              </mc:Choice>
              <mc:Fallback>
                <p:oleObj name="Equation" r:id="rId2" imgW="16635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6" y="584200"/>
                        <a:ext cx="44926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>
            <a:extLst>
              <a:ext uri="{FF2B5EF4-FFF2-40B4-BE49-F238E27FC236}">
                <a16:creationId xmlns:a16="http://schemas.microsoft.com/office/drawing/2014/main" id="{981171F8-77BA-4F22-8FED-B513DF65D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61547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03047119-1382-42C4-A374-085865E5D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61547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30</a:t>
            </a:r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4F5E6C3B-6732-4EAD-921B-CDC6C7542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61579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40</a:t>
            </a: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07EC9614-F88E-419A-B62F-74D54514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50847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7F6A6911-39D2-48F0-B581-DAF4DAAB6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19161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90</a:t>
            </a:r>
          </a:p>
        </p:txBody>
      </p:sp>
      <p:sp>
        <p:nvSpPr>
          <p:cNvPr id="18451" name="Line 19">
            <a:extLst>
              <a:ext uri="{FF2B5EF4-FFF2-40B4-BE49-F238E27FC236}">
                <a16:creationId xmlns:a16="http://schemas.microsoft.com/office/drawing/2014/main" id="{BAC0EF1B-820B-48E9-B337-98CC8C93C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4" y="1125538"/>
            <a:ext cx="3817937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52144D06-1358-4F50-9DE2-74643A027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3321050"/>
            <a:ext cx="1404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Feasible region</a:t>
            </a:r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0DF4EB61-020E-4C3E-87BA-5C746E275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1427164"/>
            <a:ext cx="7416800" cy="3773487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944FED3E-FB68-45D8-B8C0-4B6DF1A0E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6" y="333376"/>
            <a:ext cx="2519363" cy="5832475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8456" name="Text Box 24">
            <a:extLst>
              <a:ext uri="{FF2B5EF4-FFF2-40B4-BE49-F238E27FC236}">
                <a16:creationId xmlns:a16="http://schemas.microsoft.com/office/drawing/2014/main" id="{4223130C-2D14-44F0-BD69-9F49F301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6" y="4295776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Constraint A</a:t>
            </a:r>
          </a:p>
        </p:txBody>
      </p:sp>
      <p:sp>
        <p:nvSpPr>
          <p:cNvPr id="18457" name="Text Box 25">
            <a:extLst>
              <a:ext uri="{FF2B5EF4-FFF2-40B4-BE49-F238E27FC236}">
                <a16:creationId xmlns:a16="http://schemas.microsoft.com/office/drawing/2014/main" id="{3AAC2D66-EB0D-4FB1-91FD-705BB1B5F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13" y="333376"/>
            <a:ext cx="166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Constraint B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9D68706B-9641-4872-BC35-354630F4B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5" y="1592264"/>
            <a:ext cx="43576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Optimal solution at a corner point of the feasible region, which can be obtained by solving</a:t>
            </a:r>
          </a:p>
        </p:txBody>
      </p:sp>
      <p:graphicFrame>
        <p:nvGraphicFramePr>
          <p:cNvPr id="18460" name="Object 28">
            <a:extLst>
              <a:ext uri="{FF2B5EF4-FFF2-40B4-BE49-F238E27FC236}">
                <a16:creationId xmlns:a16="http://schemas.microsoft.com/office/drawing/2014/main" id="{9AD019A9-CA2C-4998-9C79-FE3586A2F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7925" y="2744789"/>
          <a:ext cx="37798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457200" progId="Equation.3">
                  <p:embed/>
                </p:oleObj>
              </mc:Choice>
              <mc:Fallback>
                <p:oleObj name="Equation" r:id="rId4" imgW="218412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2744789"/>
                        <a:ext cx="377983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Line 29">
            <a:extLst>
              <a:ext uri="{FF2B5EF4-FFF2-40B4-BE49-F238E27FC236}">
                <a16:creationId xmlns:a16="http://schemas.microsoft.com/office/drawing/2014/main" id="{7BD4A594-09AD-4893-BFE5-5E965EC39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9264" y="2060576"/>
            <a:ext cx="11509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8462" name="Rectangle 30">
            <a:extLst>
              <a:ext uri="{FF2B5EF4-FFF2-40B4-BE49-F238E27FC236}">
                <a16:creationId xmlns:a16="http://schemas.microsoft.com/office/drawing/2014/main" id="{BE1214B0-88B1-42F1-BC2D-CA6A92FC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1592263"/>
            <a:ext cx="5003800" cy="1943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6" grpId="0"/>
      <p:bldP spid="18457" grpId="0"/>
      <p:bldP spid="18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C321AA-054E-465A-B2A3-077C42423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Solving LP by Graphic Method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6A5160E-FECB-4EB8-97B3-5C0184900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Only valid for LP with two variables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Steps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Step 1. Draw feasible region by outlining each constraint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Step 2. Determine the optimal solution by moving the objective function lines (</a:t>
            </a:r>
            <a:r>
              <a:rPr lang="en-US" altLang="en-US" dirty="0" err="1">
                <a:latin typeface="Times New Roman" panose="02020603050405020304" pitchFamily="18" charset="0"/>
              </a:rPr>
              <a:t>isovalue</a:t>
            </a:r>
            <a:r>
              <a:rPr lang="en-US" altLang="en-US" dirty="0">
                <a:latin typeface="Times New Roman" panose="02020603050405020304" pitchFamily="18" charset="0"/>
              </a:rPr>
              <a:t> contours)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Important observation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An optimal solution, if existing, can always be found at a corner point of the feasible region.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72CA154-6C75-4B51-9843-8CEA5275E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57325" y="365126"/>
            <a:ext cx="9065493" cy="1336674"/>
          </a:xfrm>
        </p:spPr>
        <p:txBody>
          <a:bodyPr/>
          <a:lstStyle/>
          <a:p>
            <a:pPr algn="r"/>
            <a:r>
              <a:rPr lang="en-US" altLang="en-US" dirty="0">
                <a:latin typeface="Times New Roman" panose="02020603050405020304" pitchFamily="18" charset="0"/>
              </a:rPr>
              <a:t>Special Cases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4EA1188F-D835-45A2-8901-0F028D9579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0138" y="2420939"/>
            <a:ext cx="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E79D4FD1-D603-449A-B485-7282EBB1D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38" y="5445125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1270" name="Freeform 6">
            <a:extLst>
              <a:ext uri="{FF2B5EF4-FFF2-40B4-BE49-F238E27FC236}">
                <a16:creationId xmlns:a16="http://schemas.microsoft.com/office/drawing/2014/main" id="{C6E589CB-BFA4-4C5D-B45E-77D44542B604}"/>
              </a:ext>
            </a:extLst>
          </p:cNvPr>
          <p:cNvSpPr>
            <a:spLocks/>
          </p:cNvSpPr>
          <p:nvPr/>
        </p:nvSpPr>
        <p:spPr bwMode="auto">
          <a:xfrm>
            <a:off x="1100139" y="3536951"/>
            <a:ext cx="1260475" cy="1908175"/>
          </a:xfrm>
          <a:custGeom>
            <a:avLst/>
            <a:gdLst>
              <a:gd name="T0" fmla="*/ 0 w 794"/>
              <a:gd name="T1" fmla="*/ 0 h 1202"/>
              <a:gd name="T2" fmla="*/ 794 w 794"/>
              <a:gd name="T3" fmla="*/ 386 h 1202"/>
              <a:gd name="T4" fmla="*/ 544 w 794"/>
              <a:gd name="T5" fmla="*/ 1202 h 1202"/>
              <a:gd name="T6" fmla="*/ 0 w 794"/>
              <a:gd name="T7" fmla="*/ 1202 h 1202"/>
              <a:gd name="T8" fmla="*/ 0 w 794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1202">
                <a:moveTo>
                  <a:pt x="0" y="0"/>
                </a:moveTo>
                <a:lnTo>
                  <a:pt x="794" y="386"/>
                </a:lnTo>
                <a:lnTo>
                  <a:pt x="544" y="1202"/>
                </a:lnTo>
                <a:lnTo>
                  <a:pt x="0" y="12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98080EB1-CFB6-4F64-8527-E983A6E61F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7026" y="2420938"/>
            <a:ext cx="1331913" cy="414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AE4ABFB2-C53D-40C8-9B84-17359356DD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0464" y="3716339"/>
            <a:ext cx="757237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B4AB81F7-7CA2-42E4-98EA-97B0F2517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6039" y="3465514"/>
            <a:ext cx="757237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126AB2E4-99A6-493D-A9D9-74EF56646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08707"/>
              </p:ext>
            </p:extLst>
          </p:nvPr>
        </p:nvGraphicFramePr>
        <p:xfrm>
          <a:off x="4750421" y="2978944"/>
          <a:ext cx="37084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914400" progId="Equation.3">
                  <p:embed/>
                </p:oleObj>
              </mc:Choice>
              <mc:Fallback>
                <p:oleObj name="Equation" r:id="rId2" imgW="177768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421" y="2978944"/>
                        <a:ext cx="3708400" cy="1908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Freeform 15">
            <a:extLst>
              <a:ext uri="{FF2B5EF4-FFF2-40B4-BE49-F238E27FC236}">
                <a16:creationId xmlns:a16="http://schemas.microsoft.com/office/drawing/2014/main" id="{CDC15BC6-90E9-4107-8A44-00D930222015}"/>
              </a:ext>
            </a:extLst>
          </p:cNvPr>
          <p:cNvSpPr>
            <a:spLocks/>
          </p:cNvSpPr>
          <p:nvPr/>
        </p:nvSpPr>
        <p:spPr bwMode="auto">
          <a:xfrm>
            <a:off x="1963739" y="4149725"/>
            <a:ext cx="396875" cy="1258888"/>
          </a:xfrm>
          <a:custGeom>
            <a:avLst/>
            <a:gdLst>
              <a:gd name="T0" fmla="*/ 250 w 250"/>
              <a:gd name="T1" fmla="*/ 0 h 793"/>
              <a:gd name="T2" fmla="*/ 0 w 250"/>
              <a:gd name="T3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" h="793">
                <a:moveTo>
                  <a:pt x="250" y="0"/>
                </a:moveTo>
                <a:cubicBezTo>
                  <a:pt x="146" y="328"/>
                  <a:pt x="42" y="657"/>
                  <a:pt x="0" y="79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159BF569-D428-4026-8063-7FA4DF617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2744788"/>
            <a:ext cx="47625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1282" name="Line 18">
            <a:extLst>
              <a:ext uri="{FF2B5EF4-FFF2-40B4-BE49-F238E27FC236}">
                <a16:creationId xmlns:a16="http://schemas.microsoft.com/office/drawing/2014/main" id="{4CCF320E-EC5C-4F2C-8622-2FFF26860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3789363"/>
            <a:ext cx="47625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58309-9178-4632-8875-EDE4DCF6979F}"/>
              </a:ext>
            </a:extLst>
          </p:cNvPr>
          <p:cNvSpPr txBox="1"/>
          <p:nvPr/>
        </p:nvSpPr>
        <p:spPr>
          <a:xfrm>
            <a:off x="4043772" y="1701800"/>
            <a:ext cx="550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solution is not unique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11055</TotalTime>
  <Words>2446</Words>
  <Application>Microsoft Office PowerPoint</Application>
  <PresentationFormat>宽屏</PresentationFormat>
  <Paragraphs>731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Default Design</vt:lpstr>
      <vt:lpstr>Equation</vt:lpstr>
      <vt:lpstr>IEDA 5230  Deterministic Models in Operations Research  Lecture 2</vt:lpstr>
      <vt:lpstr>Solving a linear programming problems</vt:lpstr>
      <vt:lpstr>Using Graph to Represent Equality </vt:lpstr>
      <vt:lpstr>Using Graph to Represent Inequality </vt:lpstr>
      <vt:lpstr>PowerPoint 演示文稿</vt:lpstr>
      <vt:lpstr>PowerPoint 演示文稿</vt:lpstr>
      <vt:lpstr>PowerPoint 演示文稿</vt:lpstr>
      <vt:lpstr>Solving LP by Graphic Method</vt:lpstr>
      <vt:lpstr>Special Cases</vt:lpstr>
      <vt:lpstr>Special Cases</vt:lpstr>
      <vt:lpstr>Special Cases</vt:lpstr>
      <vt:lpstr>Standard Form of LP</vt:lpstr>
      <vt:lpstr>Basic Solution of LP in Standard Form </vt:lpstr>
      <vt:lpstr>PowerPoint 演示文稿</vt:lpstr>
      <vt:lpstr>Basic Feasible Solution (BFS)</vt:lpstr>
      <vt:lpstr>PowerPoint 演示文稿</vt:lpstr>
      <vt:lpstr>PowerPoint 演示文稿</vt:lpstr>
      <vt:lpstr>The general Idea of Solving LP</vt:lpstr>
      <vt:lpstr>Motivation of the Simplex Method</vt:lpstr>
      <vt:lpstr>Simplex Form of an LP</vt:lpstr>
      <vt:lpstr>Tableau of Simplex Form</vt:lpstr>
      <vt:lpstr>Is the Current BFS Optimal?</vt:lpstr>
      <vt:lpstr>Moving from One Simplex Form to Another</vt:lpstr>
      <vt:lpstr>Example</vt:lpstr>
      <vt:lpstr>Example</vt:lpstr>
      <vt:lpstr>General Steps of Simplex Method</vt:lpstr>
      <vt:lpstr>Choose the Pivot Row</vt:lpstr>
      <vt:lpstr>Example of Simplex Method</vt:lpstr>
      <vt:lpstr>Simplex Method Continues</vt:lpstr>
      <vt:lpstr>Simplex Method Continues</vt:lpstr>
      <vt:lpstr>Simplex Method in Matrix Form</vt:lpstr>
      <vt:lpstr>Optimality Test</vt:lpstr>
      <vt:lpstr>Ratio Test</vt:lpstr>
      <vt:lpstr>Efficiency of the Simplex Method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ieemqi</dc:creator>
  <cp:lastModifiedBy>Xiangtong QI</cp:lastModifiedBy>
  <cp:revision>280</cp:revision>
  <dcterms:created xsi:type="dcterms:W3CDTF">2003-08-25T12:21:08Z</dcterms:created>
  <dcterms:modified xsi:type="dcterms:W3CDTF">2023-09-10T12:16:53Z</dcterms:modified>
</cp:coreProperties>
</file>