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5" r:id="rId3"/>
    <p:sldId id="283" r:id="rId4"/>
    <p:sldId id="286" r:id="rId5"/>
    <p:sldId id="314" r:id="rId6"/>
    <p:sldId id="292" r:id="rId7"/>
    <p:sldId id="294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97" r:id="rId20"/>
    <p:sldId id="298" r:id="rId21"/>
    <p:sldId id="300" r:id="rId22"/>
    <p:sldId id="304" r:id="rId23"/>
    <p:sldId id="305" r:id="rId24"/>
    <p:sldId id="306" r:id="rId25"/>
    <p:sldId id="287" r:id="rId26"/>
    <p:sldId id="307" r:id="rId27"/>
    <p:sldId id="308" r:id="rId28"/>
    <p:sldId id="291" r:id="rId29"/>
    <p:sldId id="309" r:id="rId30"/>
    <p:sldId id="310" r:id="rId31"/>
    <p:sldId id="31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CF48-6F8E-4FF2-B531-865806747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F358-17BE-44EC-A307-0F528B54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E095-A2AD-42D0-8E35-44F3456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70D24-FDCC-4CAC-BD38-AEAA0617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0376-DB4A-40F6-960D-40CF39AF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9BF5-94AD-470E-8DA3-797FFC22E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3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A5DE-43E1-491A-88E8-D2BE209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C261B-1381-41C3-A8B4-D4E76E95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D470-6828-4D50-94F3-A4F40248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830C-17E8-421A-AE0E-9F99C617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83A77-D57B-4A45-9A68-B638466F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B5128-C83B-416C-830E-685CA524F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6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C54C-93AB-44CB-8585-06628EE35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BDD97-DA63-4449-BA70-7F8E3C29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F980-00B1-4AAE-8A09-0AFE5A25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6D01-E0BE-4C79-B291-31E68A3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F11E-D1CB-4002-B388-8C3F80C8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78BDE-A2CD-4C69-A9B5-A91F27B2C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0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3B32-ABDE-44DA-8EDC-653E13FF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5798-6F7C-47EC-B211-0788C14F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AFF3-684A-4C4E-8DC6-0127785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7B6D1-0821-41D9-9975-5D88FEC0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CCB5-D404-4A60-9488-EAA2E579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9FB1A-37BE-4509-8727-6B5334415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77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EBE-9C15-4CC3-AB75-64E7E35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96D7-3AE8-4EE9-9781-159E8489A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F810E-92B6-44FC-8E01-054350DD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47140-6883-4311-8341-193EE5BE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904E-51C2-4675-BC3B-63B08B09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1EB1A-D006-44E0-A9FB-4E259AB25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42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1C69-5F1B-4E6D-9588-EE5E997E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45B4-8E33-4C3C-B73D-ABEF5EFFB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97D6-CFBD-410C-ABBA-D4D99D87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8925-B3BC-4D8E-A8BF-5C3A3C25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7A596-6859-4C3A-8572-1EF20722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CBB4F-CD35-4A18-94DD-32499F17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127DB-F24B-4A51-A628-4214946B0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98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2155-807A-4F15-9CBE-2B4AA010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498CF-850C-4704-B32A-7CD16746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96194-BEF6-47FF-90F4-F0617233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511C7-B786-4C63-9663-2C54A3D94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BC4C-0108-4C1C-97A4-DE3655D0F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8AD1C-1BB0-4E1A-BB5E-92A4CA1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C53FE-F1E5-4BD7-A881-B56B913E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EAAD1-0C65-459C-8541-7B82C69D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BC555-69D2-4F77-B040-A71D2DFB5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0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5EC-627E-405E-9595-3AEAEA66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1BFC-8499-4E22-BFA2-BCFE25C4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ACB19-61B3-44CB-A8B1-878AF8A0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6C80-BD00-425D-BA61-97BFD0C4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9FBBC-D190-4A2C-B748-CCB25881C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2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9658A-EB00-4FF5-9455-E62E3C44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F8B7F-055C-4664-860E-48BF3B11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3A5CA-8DEB-4B75-969E-855E8A7E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8F7AD-A98A-4E9A-9A3B-AADBC6B34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7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18C9-E6BD-47C1-92FC-419F0A04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607B-C5BB-428F-80F9-A9790312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728FF-3D3C-4E28-8E3E-92D01034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0C69-0D55-4DC2-97CE-45D38CB6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AD5-441D-4680-9C37-3B1FA78E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3304-7D8C-4578-9B7F-9A26D415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49A12-8AFE-4881-B004-6E09113EAF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51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79CE-0B01-4485-B150-7652DF97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3E971-BC87-4DAB-9AEA-73759D567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0623-8DE3-4F8D-BAFB-10EA975A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D984-4E5E-4EE0-8A37-FE69A450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AA16-BDC8-4028-9211-AC71915A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9C9B-9A0E-41FE-99CA-651B38E5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531B7-5E4B-462A-A58F-82C2D8C2B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4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3A77589-071F-4F6F-9283-E6F95BFD7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65FA85-50C9-4841-8AC9-F44EAE02C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D866D6-C001-449C-9B78-41C5EF45CA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247171-9A9D-4692-991D-325BCE70C5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9632C26-F675-4FC7-B623-44CE098C8D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139E-52D0-4232-8C98-5CA429D95B1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44E0-23B2-4BBA-85F1-1D4372406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IEDA 5230 </a:t>
            </a:r>
            <a:br>
              <a:rPr lang="en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Model of Operations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F7AF-6EE6-48B7-A132-564E498C8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</a:t>
            </a:r>
          </a:p>
        </p:txBody>
      </p:sp>
    </p:spTree>
    <p:extLst>
      <p:ext uri="{BB962C8B-B14F-4D97-AF65-F5344CB8AC3E}">
        <p14:creationId xmlns:p14="http://schemas.microsoft.com/office/powerpoint/2010/main" val="10552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769414B-01DD-47F0-8F35-749DB522B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Model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B5C1EF-0053-48B9-A57A-1F0945F04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Final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Suppose at the end of month 12, the machine has to be traded-in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</a:rPr>
              <a:t>(12, 1) =1000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</a:rPr>
              <a:t>(12, </a:t>
            </a:r>
            <a:r>
              <a:rPr lang="en-US" altLang="en-US" sz="24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) 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m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=2,3.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DP recursion: </a:t>
            </a:r>
            <a:r>
              <a:rPr lang="en-US" altLang="en-US" sz="2800" i="1" dirty="0">
                <a:latin typeface="Times New Roman" panose="02020603050405020304" pitchFamily="18" charset="0"/>
              </a:rPr>
              <a:t>f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800" dirty="0" err="1">
                <a:latin typeface="Times New Roman" panose="02020603050405020304" pitchFamily="18" charset="0"/>
              </a:rPr>
              <a:t>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) for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=1,2,3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1)=1000+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+min{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+1,1),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+1,2)}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                                    trade-in            keep               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2)=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+min{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+1,1),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+1,3)}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3)=</a:t>
            </a: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+1,1): have to trade-in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Optimal solution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</a:rPr>
              <a:t>(1,1): suppose we buy a new machine in January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AC6B114-CF52-4E0A-BE3E-1ECC23BAF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An Alternative DP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F40232D-7B91-465F-B91E-281FACD22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Stage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=1,2,…,12.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Value function </a:t>
            </a:r>
            <a:r>
              <a:rPr lang="en-US" altLang="en-US" sz="2800" i="1">
                <a:latin typeface="Times New Roman" panose="02020603050405020304" pitchFamily="18" charset="0"/>
              </a:rPr>
              <a:t>g</a:t>
            </a:r>
            <a:r>
              <a:rPr lang="en-US" altLang="en-US" sz="2800">
                <a:latin typeface="Times New Roman" panose="02020603050405020304" pitchFamily="18" charset="0"/>
              </a:rPr>
              <a:t>(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): the minimum cost from month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 to the end of year under the assumption that a new machine is bought in month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Decision: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how long to keep the machine, denoted by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DP recursion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)=min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{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ty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),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=1,2,3 and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≤13</a:t>
            </a: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where 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ty </a:t>
            </a:r>
            <a:r>
              <a:rPr lang="en-US" altLang="en-US" sz="2400">
                <a:latin typeface="Times New Roman" panose="02020603050405020304" pitchFamily="18" charset="0"/>
              </a:rPr>
              <a:t>is the cost of buying a new machine and using it for consecutive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months,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=1,2,3.</a:t>
            </a:r>
          </a:p>
          <a:p>
            <a:pPr>
              <a:lnSpc>
                <a:spcPct val="90000"/>
              </a:lnSpc>
            </a:pPr>
            <a:r>
              <a:rPr lang="en-US" altLang="en-US" sz="2800" i="1">
                <a:latin typeface="Times New Roman" panose="02020603050405020304" pitchFamily="18" charset="0"/>
              </a:rPr>
              <a:t>c</a:t>
            </a:r>
            <a:r>
              <a:rPr lang="en-US" altLang="en-US" sz="2800" baseline="-25000">
                <a:latin typeface="Times New Roman" panose="02020603050405020304" pitchFamily="18" charset="0"/>
              </a:rPr>
              <a:t>ty</a:t>
            </a:r>
            <a:r>
              <a:rPr lang="en-US" altLang="en-US" sz="2800">
                <a:latin typeface="Times New Roman" panose="02020603050405020304" pitchFamily="18" charset="0"/>
              </a:rPr>
              <a:t> = 1000+</a:t>
            </a:r>
            <a:r>
              <a:rPr lang="en-US" altLang="en-US" sz="2800" i="1">
                <a:latin typeface="Times New Roman" panose="02020603050405020304" pitchFamily="18" charset="0"/>
              </a:rPr>
              <a:t>m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+…+</a:t>
            </a:r>
            <a:r>
              <a:rPr lang="en-US" altLang="en-US" sz="2800" i="1">
                <a:latin typeface="Times New Roman" panose="02020603050405020304" pitchFamily="18" charset="0"/>
              </a:rPr>
              <a:t>m</a:t>
            </a:r>
            <a:r>
              <a:rPr lang="en-US" altLang="en-US" sz="2800" baseline="-25000">
                <a:latin typeface="Times New Roman" panose="02020603050405020304" pitchFamily="18" charset="0"/>
              </a:rPr>
              <a:t>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en-US" sz="2800" i="1">
                <a:latin typeface="Times New Roman" panose="02020603050405020304" pitchFamily="18" charset="0"/>
              </a:rPr>
              <a:t>s</a:t>
            </a:r>
            <a:r>
              <a:rPr lang="en-US" altLang="en-US" sz="2800" baseline="-25000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E7EE56A-F2A1-4919-B05F-1DCEE8329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An Alternative DP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AF75E42-351C-4135-93DC-FDD61B1AF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Final condition: g(13)=0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Optimal solution: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g(1): we have to buy a new machine in January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Remarks: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No state is explicitly defined for each stage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</a:rPr>
              <a:t>We only have 1 state: having a new machine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optimal decision at stage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 does not depend on only stage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+1, but also on stage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+2,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+3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2ECB31F8-C088-49E7-8415-AA70B237B58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029200"/>
            <a:ext cx="7086600" cy="1509713"/>
            <a:chOff x="576" y="3168"/>
            <a:chExt cx="4464" cy="951"/>
          </a:xfrm>
        </p:grpSpPr>
        <p:sp>
          <p:nvSpPr>
            <p:cNvPr id="26629" name="Oval 5">
              <a:extLst>
                <a:ext uri="{FF2B5EF4-FFF2-40B4-BE49-F238E27FC236}">
                  <a16:creationId xmlns:a16="http://schemas.microsoft.com/office/drawing/2014/main" id="{57792655-7B89-4CC9-A71C-F2207A9A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6630" name="Oval 6">
              <a:extLst>
                <a:ext uri="{FF2B5EF4-FFF2-40B4-BE49-F238E27FC236}">
                  <a16:creationId xmlns:a16="http://schemas.microsoft.com/office/drawing/2014/main" id="{292AD17C-9BCF-4EB3-8C4A-B1BCFDFD0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6631" name="Oval 7">
              <a:extLst>
                <a:ext uri="{FF2B5EF4-FFF2-40B4-BE49-F238E27FC236}">
                  <a16:creationId xmlns:a16="http://schemas.microsoft.com/office/drawing/2014/main" id="{C39288A0-22B7-4D68-B51B-1F1C27DDE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1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D3981188-BC96-4D69-94EA-DB015B474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9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Initial stage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1C792DEA-5589-49EB-9A70-0C1F5ADD6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88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Final stage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B4722D31-5CF1-4F6F-A6D3-8DF668D5B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00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Intermediate stage</a:t>
              </a:r>
            </a:p>
          </p:txBody>
        </p:sp>
        <p:sp>
          <p:nvSpPr>
            <p:cNvPr id="26635" name="Freeform 11">
              <a:extLst>
                <a:ext uri="{FF2B5EF4-FFF2-40B4-BE49-F238E27FC236}">
                  <a16:creationId xmlns:a16="http://schemas.microsoft.com/office/drawing/2014/main" id="{DA4AC9BC-434F-46E3-A7E7-05DD2FA1F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168"/>
              <a:ext cx="1536" cy="560"/>
            </a:xfrm>
            <a:custGeom>
              <a:avLst/>
              <a:gdLst>
                <a:gd name="T0" fmla="*/ 0 w 1536"/>
                <a:gd name="T1" fmla="*/ 240 h 560"/>
                <a:gd name="T2" fmla="*/ 432 w 1536"/>
                <a:gd name="T3" fmla="*/ 48 h 560"/>
                <a:gd name="T4" fmla="*/ 576 w 1536"/>
                <a:gd name="T5" fmla="*/ 528 h 560"/>
                <a:gd name="T6" fmla="*/ 1152 w 1536"/>
                <a:gd name="T7" fmla="*/ 240 h 560"/>
                <a:gd name="T8" fmla="*/ 1536 w 1536"/>
                <a:gd name="T9" fmla="*/ 43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60">
                  <a:moveTo>
                    <a:pt x="0" y="240"/>
                  </a:moveTo>
                  <a:cubicBezTo>
                    <a:pt x="168" y="120"/>
                    <a:pt x="336" y="0"/>
                    <a:pt x="432" y="48"/>
                  </a:cubicBezTo>
                  <a:cubicBezTo>
                    <a:pt x="528" y="96"/>
                    <a:pt x="456" y="496"/>
                    <a:pt x="576" y="528"/>
                  </a:cubicBezTo>
                  <a:cubicBezTo>
                    <a:pt x="696" y="560"/>
                    <a:pt x="992" y="256"/>
                    <a:pt x="1152" y="240"/>
                  </a:cubicBezTo>
                  <a:cubicBezTo>
                    <a:pt x="1312" y="224"/>
                    <a:pt x="1472" y="392"/>
                    <a:pt x="1536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6636" name="Freeform 12">
              <a:extLst>
                <a:ext uri="{FF2B5EF4-FFF2-40B4-BE49-F238E27FC236}">
                  <a16:creationId xmlns:a16="http://schemas.microsoft.com/office/drawing/2014/main" id="{5E1E589D-83FB-411A-BA2B-9A68D35E9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296"/>
              <a:ext cx="1200" cy="256"/>
            </a:xfrm>
            <a:custGeom>
              <a:avLst/>
              <a:gdLst>
                <a:gd name="T0" fmla="*/ 0 w 1200"/>
                <a:gd name="T1" fmla="*/ 256 h 256"/>
                <a:gd name="T2" fmla="*/ 240 w 1200"/>
                <a:gd name="T3" fmla="*/ 16 h 256"/>
                <a:gd name="T4" fmla="*/ 672 w 1200"/>
                <a:gd name="T5" fmla="*/ 160 h 256"/>
                <a:gd name="T6" fmla="*/ 1200 w 1200"/>
                <a:gd name="T7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256">
                  <a:moveTo>
                    <a:pt x="0" y="256"/>
                  </a:moveTo>
                  <a:cubicBezTo>
                    <a:pt x="64" y="144"/>
                    <a:pt x="128" y="32"/>
                    <a:pt x="240" y="16"/>
                  </a:cubicBezTo>
                  <a:cubicBezTo>
                    <a:pt x="352" y="0"/>
                    <a:pt x="512" y="152"/>
                    <a:pt x="672" y="160"/>
                  </a:cubicBezTo>
                  <a:cubicBezTo>
                    <a:pt x="832" y="168"/>
                    <a:pt x="1016" y="116"/>
                    <a:pt x="1200" y="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6637" name="Freeform 13">
              <a:extLst>
                <a:ext uri="{FF2B5EF4-FFF2-40B4-BE49-F238E27FC236}">
                  <a16:creationId xmlns:a16="http://schemas.microsoft.com/office/drawing/2014/main" id="{BE84935F-62D2-4129-9B40-5B23C37B2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456"/>
              <a:ext cx="1152" cy="632"/>
            </a:xfrm>
            <a:custGeom>
              <a:avLst/>
              <a:gdLst>
                <a:gd name="T0" fmla="*/ 0 w 1152"/>
                <a:gd name="T1" fmla="*/ 240 h 632"/>
                <a:gd name="T2" fmla="*/ 480 w 1152"/>
                <a:gd name="T3" fmla="*/ 624 h 632"/>
                <a:gd name="T4" fmla="*/ 624 w 1152"/>
                <a:gd name="T5" fmla="*/ 192 h 632"/>
                <a:gd name="T6" fmla="*/ 1152 w 1152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632">
                  <a:moveTo>
                    <a:pt x="0" y="240"/>
                  </a:moveTo>
                  <a:cubicBezTo>
                    <a:pt x="188" y="436"/>
                    <a:pt x="376" y="632"/>
                    <a:pt x="480" y="624"/>
                  </a:cubicBezTo>
                  <a:cubicBezTo>
                    <a:pt x="584" y="616"/>
                    <a:pt x="512" y="296"/>
                    <a:pt x="624" y="192"/>
                  </a:cubicBezTo>
                  <a:cubicBezTo>
                    <a:pt x="736" y="88"/>
                    <a:pt x="944" y="44"/>
                    <a:pt x="11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80D551-F9FC-4A53-ACF7-2C3869018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Fish Catching Problem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D326DF-781C-432F-89B5-5B4E1525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lake has 10,000 bass now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-year fish catching plan to maximize total profit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Each year, suppose there are </a:t>
            </a:r>
            <a:r>
              <a:rPr lang="en-US" altLang="en-US" sz="2800" i="1">
                <a:latin typeface="Times New Roman" panose="02020603050405020304" pitchFamily="18" charset="0"/>
              </a:rPr>
              <a:t>b</a:t>
            </a:r>
            <a:r>
              <a:rPr lang="en-US" altLang="en-US" sz="2800">
                <a:latin typeface="Times New Roman" panose="02020603050405020304" pitchFamily="18" charset="0"/>
              </a:rPr>
              <a:t> bass in the lake, and we sell </a:t>
            </a:r>
            <a:r>
              <a:rPr lang="en-US" altLang="en-US" sz="2800" i="1">
                <a:latin typeface="Times New Roman" panose="02020603050405020304" pitchFamily="18" charset="0"/>
              </a:rPr>
              <a:t>x</a:t>
            </a:r>
            <a:r>
              <a:rPr lang="en-US" altLang="en-US" sz="2800">
                <a:latin typeface="Times New Roman" panose="02020603050405020304" pitchFamily="18" charset="0"/>
              </a:rPr>
              <a:t> bass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Get a revenue of </a:t>
            </a: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Cost of bass catching is 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Bass reproduction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amount of bass at the next year is 20% more than the amount left at the end of the current year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Time value of money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1 dollar received at year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+1 is equal to </a:t>
            </a:r>
            <a:r>
              <a:rPr lang="el-G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dollar received at year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0&lt;</a:t>
            </a:r>
            <a:r>
              <a:rPr lang="el-GR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AE182F4-F37E-4441-88C9-C02EE0F69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Fish Catching DP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60B14A-9B67-4CC4-BE86-807725BD1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Stage: year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=1,2,…,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State: amount of available bass in lake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Decision: how many bass to catch,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Value function: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Let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be the maximum net profit from year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to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given the available amount of bass of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DP recursion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= max</a:t>
            </a:r>
            <a:r>
              <a:rPr lang="en-US" altLang="en-US" i="1" baseline="-25000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{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)-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)+</a:t>
            </a:r>
            <a:r>
              <a:rPr lang="el-G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+1,1.2(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))| 0≤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l-G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8BBA0ED-01BE-4894-AA25-27CAFDB94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Fish Catch DP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FA6BC31-383F-4641-9EEC-46925620F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Final stage: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=</a:t>
            </a:r>
            <a:r>
              <a:rPr lang="en-US" altLang="en-US" i="1">
                <a:latin typeface="Times New Roman" panose="02020603050405020304" pitchFamily="18" charset="0"/>
              </a:rPr>
              <a:t>T, </a:t>
            </a:r>
            <a:r>
              <a:rPr lang="en-US" altLang="en-US">
                <a:latin typeface="Times New Roman" panose="02020603050405020304" pitchFamily="18" charset="0"/>
              </a:rPr>
              <a:t>no future years to consider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= max</a:t>
            </a:r>
            <a:r>
              <a:rPr lang="en-US" altLang="en-US" i="1" baseline="-25000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{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)-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| 0≤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can be found from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(1,10000)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considerations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 many states for each year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 many possible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Approximation by only allowing some discrete values, such as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 are in the unit of 1000 bass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0BF4922-CE4B-418D-BB0C-A795696EA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DP May Fail When…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77EAF3-A9FA-461C-8534-0C6B9B27B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Bass reproduction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The amount of bass at year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+1 is the sum of amount at the end of year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 and 50% amount at the end of year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-1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Previous DP does not work  </a:t>
            </a:r>
          </a:p>
          <a:p>
            <a:pPr lvl="2"/>
            <a:r>
              <a:rPr lang="en-US" altLang="en-US" sz="2000">
                <a:latin typeface="Times New Roman" panose="02020603050405020304" pitchFamily="18" charset="0"/>
              </a:rPr>
              <a:t>At year </a:t>
            </a:r>
            <a:r>
              <a:rPr lang="en-US" altLang="en-US" sz="2000" i="1"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latin typeface="Times New Roman" panose="02020603050405020304" pitchFamily="18" charset="0"/>
              </a:rPr>
              <a:t>, we need information of both years </a:t>
            </a:r>
            <a:r>
              <a:rPr lang="en-US" altLang="en-US" sz="2000" i="1"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latin typeface="Times New Roman" panose="02020603050405020304" pitchFamily="18" charset="0"/>
              </a:rPr>
              <a:t>-1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The condition of principle of optimality is not met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A939C05F-20F5-4E6E-86F9-2173EFBCB86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029200"/>
            <a:ext cx="7696200" cy="1509713"/>
            <a:chOff x="192" y="3168"/>
            <a:chExt cx="4848" cy="951"/>
          </a:xfrm>
        </p:grpSpPr>
        <p:sp>
          <p:nvSpPr>
            <p:cNvPr id="30725" name="Oval 5">
              <a:extLst>
                <a:ext uri="{FF2B5EF4-FFF2-40B4-BE49-F238E27FC236}">
                  <a16:creationId xmlns:a16="http://schemas.microsoft.com/office/drawing/2014/main" id="{55EC17E9-0CFF-4098-B88D-342C5DFE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0726" name="Oval 6">
              <a:extLst>
                <a:ext uri="{FF2B5EF4-FFF2-40B4-BE49-F238E27FC236}">
                  <a16:creationId xmlns:a16="http://schemas.microsoft.com/office/drawing/2014/main" id="{4AFC0BCC-5D49-495E-B23D-80239390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0727" name="Oval 7">
              <a:extLst>
                <a:ext uri="{FF2B5EF4-FFF2-40B4-BE49-F238E27FC236}">
                  <a16:creationId xmlns:a16="http://schemas.microsoft.com/office/drawing/2014/main" id="{9864C513-FE4B-4E36-AFFB-02C71A11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1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0728" name="Text Box 8">
              <a:extLst>
                <a:ext uri="{FF2B5EF4-FFF2-40B4-BE49-F238E27FC236}">
                  <a16:creationId xmlns:a16="http://schemas.microsoft.com/office/drawing/2014/main" id="{7C0D0151-C028-4558-958D-4CDA6B396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0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Initial stage</a:t>
              </a:r>
            </a:p>
          </p:txBody>
        </p:sp>
        <p:sp>
          <p:nvSpPr>
            <p:cNvPr id="30729" name="Text Box 9">
              <a:extLst>
                <a:ext uri="{FF2B5EF4-FFF2-40B4-BE49-F238E27FC236}">
                  <a16:creationId xmlns:a16="http://schemas.microsoft.com/office/drawing/2014/main" id="{7BC4EFA4-240B-41F0-8FDA-FCF5CF42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88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Final stage</a:t>
              </a:r>
            </a:p>
          </p:txBody>
        </p:sp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9399E427-7439-4167-AADB-CA3FF7F5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600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Stage t</a:t>
              </a:r>
            </a:p>
          </p:txBody>
        </p:sp>
        <p:sp>
          <p:nvSpPr>
            <p:cNvPr id="30731" name="Freeform 11">
              <a:extLst>
                <a:ext uri="{FF2B5EF4-FFF2-40B4-BE49-F238E27FC236}">
                  <a16:creationId xmlns:a16="http://schemas.microsoft.com/office/drawing/2014/main" id="{6C4B039C-E45A-4536-9BF6-00E7C0051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168"/>
              <a:ext cx="1536" cy="560"/>
            </a:xfrm>
            <a:custGeom>
              <a:avLst/>
              <a:gdLst>
                <a:gd name="T0" fmla="*/ 0 w 1536"/>
                <a:gd name="T1" fmla="*/ 240 h 560"/>
                <a:gd name="T2" fmla="*/ 432 w 1536"/>
                <a:gd name="T3" fmla="*/ 48 h 560"/>
                <a:gd name="T4" fmla="*/ 576 w 1536"/>
                <a:gd name="T5" fmla="*/ 528 h 560"/>
                <a:gd name="T6" fmla="*/ 1152 w 1536"/>
                <a:gd name="T7" fmla="*/ 240 h 560"/>
                <a:gd name="T8" fmla="*/ 1536 w 1536"/>
                <a:gd name="T9" fmla="*/ 43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60">
                  <a:moveTo>
                    <a:pt x="0" y="240"/>
                  </a:moveTo>
                  <a:cubicBezTo>
                    <a:pt x="168" y="120"/>
                    <a:pt x="336" y="0"/>
                    <a:pt x="432" y="48"/>
                  </a:cubicBezTo>
                  <a:cubicBezTo>
                    <a:pt x="528" y="96"/>
                    <a:pt x="456" y="496"/>
                    <a:pt x="576" y="528"/>
                  </a:cubicBezTo>
                  <a:cubicBezTo>
                    <a:pt x="696" y="560"/>
                    <a:pt x="992" y="256"/>
                    <a:pt x="1152" y="240"/>
                  </a:cubicBezTo>
                  <a:cubicBezTo>
                    <a:pt x="1312" y="224"/>
                    <a:pt x="1472" y="392"/>
                    <a:pt x="1536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30732" name="Oval 12">
              <a:extLst>
                <a:ext uri="{FF2B5EF4-FFF2-40B4-BE49-F238E27FC236}">
                  <a16:creationId xmlns:a16="http://schemas.microsoft.com/office/drawing/2014/main" id="{4AD18A72-4FE0-455D-8FA4-642C39A8E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0733" name="Oval 13">
              <a:extLst>
                <a:ext uri="{FF2B5EF4-FFF2-40B4-BE49-F238E27FC236}">
                  <a16:creationId xmlns:a16="http://schemas.microsoft.com/office/drawing/2014/main" id="{F9440DA7-03E9-48EE-836C-6D0F012B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9E6F2736-51CE-4C6F-B362-F0FBE09C6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8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Stage t-1</a:t>
              </a:r>
            </a:p>
          </p:txBody>
        </p:sp>
        <p:sp>
          <p:nvSpPr>
            <p:cNvPr id="30735" name="Line 15">
              <a:extLst>
                <a:ext uri="{FF2B5EF4-FFF2-40B4-BE49-F238E27FC236}">
                  <a16:creationId xmlns:a16="http://schemas.microsoft.com/office/drawing/2014/main" id="{2F8ADB11-E1B5-4738-874C-38D84D27D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408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30736" name="Line 16">
              <a:extLst>
                <a:ext uri="{FF2B5EF4-FFF2-40B4-BE49-F238E27FC236}">
                  <a16:creationId xmlns:a16="http://schemas.microsoft.com/office/drawing/2014/main" id="{1A4FD69B-D529-4102-9087-958E88157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45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30737" name="Freeform 17">
              <a:extLst>
                <a:ext uri="{FF2B5EF4-FFF2-40B4-BE49-F238E27FC236}">
                  <a16:creationId xmlns:a16="http://schemas.microsoft.com/office/drawing/2014/main" id="{AD15B502-9646-4D45-92CD-8BFFD5A2D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208"/>
              <a:ext cx="1008" cy="344"/>
            </a:xfrm>
            <a:custGeom>
              <a:avLst/>
              <a:gdLst>
                <a:gd name="T0" fmla="*/ 0 w 1008"/>
                <a:gd name="T1" fmla="*/ 344 h 344"/>
                <a:gd name="T2" fmla="*/ 432 w 1008"/>
                <a:gd name="T3" fmla="*/ 8 h 344"/>
                <a:gd name="T4" fmla="*/ 720 w 1008"/>
                <a:gd name="T5" fmla="*/ 296 h 344"/>
                <a:gd name="T6" fmla="*/ 1008 w 1008"/>
                <a:gd name="T7" fmla="*/ 20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344">
                  <a:moveTo>
                    <a:pt x="0" y="344"/>
                  </a:moveTo>
                  <a:cubicBezTo>
                    <a:pt x="156" y="180"/>
                    <a:pt x="312" y="16"/>
                    <a:pt x="432" y="8"/>
                  </a:cubicBezTo>
                  <a:cubicBezTo>
                    <a:pt x="552" y="0"/>
                    <a:pt x="624" y="264"/>
                    <a:pt x="720" y="296"/>
                  </a:cubicBezTo>
                  <a:cubicBezTo>
                    <a:pt x="816" y="328"/>
                    <a:pt x="912" y="264"/>
                    <a:pt x="10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30738" name="Freeform 18">
              <a:extLst>
                <a:ext uri="{FF2B5EF4-FFF2-40B4-BE49-F238E27FC236}">
                  <a16:creationId xmlns:a16="http://schemas.microsoft.com/office/drawing/2014/main" id="{8EB7220F-1255-4A13-9762-20E9EC78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3672"/>
              <a:ext cx="960" cy="264"/>
            </a:xfrm>
            <a:custGeom>
              <a:avLst/>
              <a:gdLst>
                <a:gd name="T0" fmla="*/ 0 w 960"/>
                <a:gd name="T1" fmla="*/ 24 h 264"/>
                <a:gd name="T2" fmla="*/ 288 w 960"/>
                <a:gd name="T3" fmla="*/ 264 h 264"/>
                <a:gd name="T4" fmla="*/ 384 w 960"/>
                <a:gd name="T5" fmla="*/ 24 h 264"/>
                <a:gd name="T6" fmla="*/ 720 w 960"/>
                <a:gd name="T7" fmla="*/ 120 h 264"/>
                <a:gd name="T8" fmla="*/ 960 w 960"/>
                <a:gd name="T9" fmla="*/ 12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264">
                  <a:moveTo>
                    <a:pt x="0" y="24"/>
                  </a:moveTo>
                  <a:cubicBezTo>
                    <a:pt x="112" y="144"/>
                    <a:pt x="224" y="264"/>
                    <a:pt x="288" y="264"/>
                  </a:cubicBezTo>
                  <a:cubicBezTo>
                    <a:pt x="352" y="264"/>
                    <a:pt x="312" y="48"/>
                    <a:pt x="384" y="24"/>
                  </a:cubicBezTo>
                  <a:cubicBezTo>
                    <a:pt x="456" y="0"/>
                    <a:pt x="624" y="104"/>
                    <a:pt x="720" y="120"/>
                  </a:cubicBezTo>
                  <a:cubicBezTo>
                    <a:pt x="816" y="136"/>
                    <a:pt x="888" y="128"/>
                    <a:pt x="960" y="1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30739" name="Freeform 19">
              <a:extLst>
                <a:ext uri="{FF2B5EF4-FFF2-40B4-BE49-F238E27FC236}">
                  <a16:creationId xmlns:a16="http://schemas.microsoft.com/office/drawing/2014/main" id="{2F2CA03A-4CCF-4BC2-B1A2-98B44CF19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456"/>
              <a:ext cx="1536" cy="632"/>
            </a:xfrm>
            <a:custGeom>
              <a:avLst/>
              <a:gdLst>
                <a:gd name="T0" fmla="*/ 0 w 1536"/>
                <a:gd name="T1" fmla="*/ 0 h 632"/>
                <a:gd name="T2" fmla="*/ 432 w 1536"/>
                <a:gd name="T3" fmla="*/ 336 h 632"/>
                <a:gd name="T4" fmla="*/ 912 w 1536"/>
                <a:gd name="T5" fmla="*/ 624 h 632"/>
                <a:gd name="T6" fmla="*/ 1056 w 1536"/>
                <a:gd name="T7" fmla="*/ 288 h 632"/>
                <a:gd name="T8" fmla="*/ 1344 w 1536"/>
                <a:gd name="T9" fmla="*/ 240 h 632"/>
                <a:gd name="T10" fmla="*/ 1536 w 1536"/>
                <a:gd name="T11" fmla="*/ 24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632">
                  <a:moveTo>
                    <a:pt x="0" y="0"/>
                  </a:moveTo>
                  <a:cubicBezTo>
                    <a:pt x="140" y="116"/>
                    <a:pt x="280" y="232"/>
                    <a:pt x="432" y="336"/>
                  </a:cubicBezTo>
                  <a:cubicBezTo>
                    <a:pt x="584" y="440"/>
                    <a:pt x="808" y="632"/>
                    <a:pt x="912" y="624"/>
                  </a:cubicBezTo>
                  <a:cubicBezTo>
                    <a:pt x="1016" y="616"/>
                    <a:pt x="984" y="352"/>
                    <a:pt x="1056" y="288"/>
                  </a:cubicBezTo>
                  <a:cubicBezTo>
                    <a:pt x="1128" y="224"/>
                    <a:pt x="1264" y="248"/>
                    <a:pt x="1344" y="240"/>
                  </a:cubicBezTo>
                  <a:cubicBezTo>
                    <a:pt x="1424" y="232"/>
                    <a:pt x="1480" y="236"/>
                    <a:pt x="1536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5B0B8F4-E408-4F56-9689-2AA971A23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 New DP Formulation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3820B31-8D3E-4062-8724-638909C26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4196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At state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redefine state as 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: amount at the beginning of year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d:</a:t>
            </a:r>
            <a:r>
              <a:rPr lang="en-US" altLang="en-US">
                <a:latin typeface="Times New Roman" panose="02020603050405020304" pitchFamily="18" charset="0"/>
              </a:rPr>
              <a:t> amount at the end of year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Value function: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Maximum profit from year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to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given state (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DP recursion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=max</a:t>
            </a:r>
            <a:r>
              <a:rPr lang="en-US" altLang="en-US" i="1" baseline="-25000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)-c(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)+</a:t>
            </a:r>
            <a:r>
              <a:rPr lang="el-G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)| 0≤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l-G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73B83152-EB25-4981-8A4C-8FEB71CF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1722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Amount at beginning of year t+1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AFB15988-B6CF-4492-A8D0-FFB562211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86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A4D7E91B-9E62-4B80-9E74-1177C6BB5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621665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Amount at the end of year t</a:t>
            </a:r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48CD9EEF-8B98-4402-B73B-597C0A4487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867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695C649-E873-41BA-BF3E-BD3E393C8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New DP Formulation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CE295F4-79D2-4348-A229-08072130F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Final condition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</a:rPr>
              <a:t>b,d</a:t>
            </a:r>
            <a:r>
              <a:rPr lang="en-US" altLang="en-US" sz="2400">
                <a:latin typeface="Times New Roman" panose="02020603050405020304" pitchFamily="18" charset="0"/>
              </a:rPr>
              <a:t>)=max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{ </a:t>
            </a: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)-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| 0≤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regardless of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is needed for year 1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know there are 8000 bass at the end of the previous year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is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(1, 10000, 8000)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amount of bass at year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 depends on year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-1,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-2, we can define a 3-dimension state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states in the new DP increases rapidly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6AFBE52-CBC6-46FE-9BD3-71D9BAEC7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TSP Problem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36CAACD-EFAA-4C2C-A6E5-3259FB922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5720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</a:rPr>
              <a:t>Given </a:t>
            </a:r>
            <a:r>
              <a:rPr lang="en-US" altLang="en-US" sz="2800" i="1">
                <a:latin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</a:rPr>
              <a:t> cities, with </a:t>
            </a:r>
            <a:r>
              <a:rPr lang="en-US" altLang="en-US" sz="2800" i="1">
                <a:latin typeface="Times New Roman" panose="02020603050405020304" pitchFamily="18" charset="0"/>
              </a:rPr>
              <a:t>c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ij</a:t>
            </a:r>
            <a:r>
              <a:rPr lang="en-US" altLang="en-US" sz="2800">
                <a:latin typeface="Times New Roman" panose="02020603050405020304" pitchFamily="18" charset="0"/>
              </a:rPr>
              <a:t> as the distance from city </a:t>
            </a:r>
            <a:r>
              <a:rPr lang="en-US" altLang="en-US" sz="2800" i="1"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</a:rPr>
              <a:t> to city </a:t>
            </a:r>
            <a:r>
              <a:rPr lang="en-US" altLang="en-US" sz="2800" i="1">
                <a:latin typeface="Times New Roman" panose="02020603050405020304" pitchFamily="18" charset="0"/>
              </a:rPr>
              <a:t>j</a:t>
            </a:r>
            <a:endParaRPr lang="en-US" altLang="en-US" sz="2800">
              <a:latin typeface="Times New Roman" panose="02020603050405020304" pitchFamily="18" charset="0"/>
            </a:endParaRP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To find a tour that has the minimum total cost</a:t>
            </a:r>
          </a:p>
          <a:p>
            <a:r>
              <a:rPr lang="en-US" altLang="en-US" sz="2800">
                <a:latin typeface="Times New Roman" panose="02020603050405020304" pitchFamily="18" charset="0"/>
              </a:rPr>
              <a:t>Analysis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Assuming the tour starts and ends at city 1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Stage: the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>
                <a:latin typeface="Times New Roman" panose="02020603050405020304" pitchFamily="18" charset="0"/>
              </a:rPr>
              <a:t>-th city to visit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At stage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, we have visited all other 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-1 cities. The only choice is to be back to city 1 from the (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-1)-th visited city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</a:rPr>
              <a:t> If the (</a:t>
            </a:r>
            <a:r>
              <a:rPr lang="en-US" altLang="en-US" sz="2400" i="1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-1)-th visited city is city </a:t>
            </a:r>
            <a:r>
              <a:rPr lang="en-US" altLang="en-US" sz="2400" i="1">
                <a:latin typeface="Times New Roman" panose="02020603050405020304" pitchFamily="18" charset="0"/>
              </a:rPr>
              <a:t>k</a:t>
            </a:r>
            <a:r>
              <a:rPr lang="en-US" altLang="en-US" sz="2400">
                <a:latin typeface="Times New Roman" panose="02020603050405020304" pitchFamily="18" charset="0"/>
              </a:rPr>
              <a:t>, then</a:t>
            </a:r>
          </a:p>
          <a:p>
            <a:pPr lvl="1" algn="ctr"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k, </a:t>
            </a:r>
            <a:r>
              <a:rPr lang="en-US" altLang="en-US" sz="2400">
                <a:latin typeface="Times New Roman" panose="02020603050405020304" pitchFamily="18" charset="0"/>
              </a:rPr>
              <a:t>{2</a:t>
            </a:r>
            <a:r>
              <a:rPr lang="en-US" altLang="en-US" sz="2400" i="1">
                <a:latin typeface="Times New Roman" panose="02020603050405020304" pitchFamily="18" charset="0"/>
              </a:rPr>
              <a:t>,…,n</a:t>
            </a:r>
            <a:r>
              <a:rPr lang="en-US" altLang="en-US" sz="2400">
                <a:latin typeface="Times New Roman" panose="02020603050405020304" pitchFamily="18" charset="0"/>
              </a:rPr>
              <a:t>}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)=</a:t>
            </a: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2D37D4C-92D9-4434-B6B3-F3317B000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4BF6C7C-4669-49C2-8FDC-C01C89C02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Basic framework of Dynamic Programming (DP)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Stage, State, Decision, optimal value function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Recursive equation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Examples of identifying stage and state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Car replacement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Fish catching 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Examples of Application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TSP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Dynamic Lot Sizing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1C8DC70-31F2-461C-933B-16333F6D1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TSP Problem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0625064-BA69-49B7-892D-916DF9F97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 stage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-1 cities have been visited.  We need to decide which city to visit as the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-th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decision depends 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Which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-1 cities have been visited, denoted by 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-1)-th city we have visited, denoted by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Define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) as the minimum cost to be used to </a:t>
            </a:r>
            <a:r>
              <a:rPr lang="en-US" altLang="en-US" i="1">
                <a:latin typeface="Times New Roman" panose="02020603050405020304" pitchFamily="18" charset="0"/>
              </a:rPr>
              <a:t>have a tour</a:t>
            </a:r>
            <a:r>
              <a:rPr lang="en-US" altLang="en-US">
                <a:latin typeface="Times New Roman" panose="02020603050405020304" pitchFamily="18" charset="0"/>
              </a:rPr>
              <a:t> if the cities in 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 have been visited and city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is the last visited city</a:t>
            </a:r>
          </a:p>
          <a:p>
            <a:pPr lvl="1" algn="ctr"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)=min{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ij</a:t>
            </a:r>
            <a:r>
              <a:rPr lang="en-US" altLang="en-US">
                <a:latin typeface="Times New Roman" panose="02020603050405020304" pitchFamily="18" charset="0"/>
              </a:rPr>
              <a:t> +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+1</a:t>
            </a:r>
            <a:r>
              <a:rPr lang="en-US" altLang="en-US">
                <a:latin typeface="Times New Roman" panose="02020603050405020304" pitchFamily="18" charset="0"/>
              </a:rPr>
              <a:t>(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S </a:t>
            </a:r>
            <a:r>
              <a:rPr lang="en-US" altLang="en-US">
                <a:latin typeface="Times New Roman" panose="02020603050405020304" pitchFamily="18" charset="0"/>
              </a:rPr>
              <a:t>U {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}) |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 is not in </a:t>
            </a:r>
            <a:r>
              <a:rPr lang="en-US" altLang="en-US" i="1">
                <a:latin typeface="Times New Roman" panose="02020603050405020304" pitchFamily="18" charset="0"/>
              </a:rPr>
              <a:t>S, j&gt;</a:t>
            </a:r>
            <a:r>
              <a:rPr lang="en-US" altLang="en-US">
                <a:latin typeface="Times New Roman" panose="02020603050405020304" pitchFamily="18" charset="0"/>
              </a:rPr>
              <a:t>1}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B4572FD-2E55-43B6-92A6-8412F0F42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TSP Problem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0EB99E1-1C4E-4B79-BE90-316B10313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Optimal solution is given by</a:t>
            </a: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( 1,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Ø) = min{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}) |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=2,…,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Difficulty in the DP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At stage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there will be many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>
                <a:latin typeface="Times New Roman" panose="02020603050405020304" pitchFamily="18" charset="0"/>
              </a:rPr>
              <a:t>) to calculate</a:t>
            </a:r>
          </a:p>
          <a:p>
            <a:pPr lvl="1"/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Difference from previous examples: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At any stage, the number of possible states is too large (not bounded polynomially)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3C90D1-96F0-4CE6-838D-5FB45D998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Production Planning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B6279CF-DF4C-4F53-B151-973E8C290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2743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-period production plan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Demand for each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t,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Production cost for each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Inventory cost for each period 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h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Decision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Production quantity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for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Inventory level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for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Goal: to minimize total cost</a:t>
            </a:r>
          </a:p>
        </p:txBody>
      </p:sp>
      <p:sp>
        <p:nvSpPr>
          <p:cNvPr id="33872" name="Rectangle 80">
            <a:extLst>
              <a:ext uri="{FF2B5EF4-FFF2-40B4-BE49-F238E27FC236}">
                <a16:creationId xmlns:a16="http://schemas.microsoft.com/office/drawing/2014/main" id="{5E8AB929-592B-4BAA-BD04-5C8ECEA6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60801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A0DD0B-CB42-41D9-A1B8-55DA0E16DC0D}"/>
              </a:ext>
            </a:extLst>
          </p:cNvPr>
          <p:cNvSpPr/>
          <p:nvPr/>
        </p:nvSpPr>
        <p:spPr>
          <a:xfrm>
            <a:off x="19812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70EF5-92A1-442E-9C91-4E37A7835AC1}"/>
              </a:ext>
            </a:extLst>
          </p:cNvPr>
          <p:cNvSpPr/>
          <p:nvPr/>
        </p:nvSpPr>
        <p:spPr>
          <a:xfrm>
            <a:off x="30480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BF2387-F3D0-4565-9BA0-D60817F65AE9}"/>
              </a:ext>
            </a:extLst>
          </p:cNvPr>
          <p:cNvSpPr/>
          <p:nvPr/>
        </p:nvSpPr>
        <p:spPr>
          <a:xfrm>
            <a:off x="40005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B9B301-01A1-4597-A7A9-FE18951745D4}"/>
              </a:ext>
            </a:extLst>
          </p:cNvPr>
          <p:cNvCxnSpPr>
            <a:endCxn id="2" idx="0"/>
          </p:cNvCxnSpPr>
          <p:nvPr/>
        </p:nvCxnSpPr>
        <p:spPr>
          <a:xfrm>
            <a:off x="22479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74BC17-ECB7-425A-B4F6-8878BCE48792}"/>
              </a:ext>
            </a:extLst>
          </p:cNvPr>
          <p:cNvSpPr txBox="1"/>
          <p:nvPr/>
        </p:nvSpPr>
        <p:spPr>
          <a:xfrm>
            <a:off x="2057400" y="4572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71B2A-2BB0-429C-B179-82BA75EE9197}"/>
              </a:ext>
            </a:extLst>
          </p:cNvPr>
          <p:cNvCxnSpPr>
            <a:stCxn id="2" idx="4"/>
          </p:cNvCxnSpPr>
          <p:nvPr/>
        </p:nvCxnSpPr>
        <p:spPr>
          <a:xfrm>
            <a:off x="2247900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C008BB-DBE0-4DFF-B839-07A8A6B34700}"/>
              </a:ext>
            </a:extLst>
          </p:cNvPr>
          <p:cNvSpPr txBox="1"/>
          <p:nvPr/>
        </p:nvSpPr>
        <p:spPr>
          <a:xfrm>
            <a:off x="20574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4CBC3C-6B49-4B67-8EFF-EFB1FDDAC5E2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2514600" y="55403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362656-686D-4DF5-A28C-051175A9CE49}"/>
              </a:ext>
            </a:extLst>
          </p:cNvPr>
          <p:cNvSpPr txBox="1"/>
          <p:nvPr/>
        </p:nvSpPr>
        <p:spPr>
          <a:xfrm>
            <a:off x="2563371" y="5171043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D04B75-D525-498F-8F5B-C4328F999650}"/>
              </a:ext>
            </a:extLst>
          </p:cNvPr>
          <p:cNvCxnSpPr/>
          <p:nvPr/>
        </p:nvCxnSpPr>
        <p:spPr>
          <a:xfrm>
            <a:off x="3314700" y="4979988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B3FC91-2F74-41A6-A930-48D77F9C1B80}"/>
              </a:ext>
            </a:extLst>
          </p:cNvPr>
          <p:cNvSpPr txBox="1"/>
          <p:nvPr/>
        </p:nvSpPr>
        <p:spPr>
          <a:xfrm>
            <a:off x="3124200" y="4598988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F84C9E-EC2A-4B82-99A9-145784658F71}"/>
              </a:ext>
            </a:extLst>
          </p:cNvPr>
          <p:cNvCxnSpPr/>
          <p:nvPr/>
        </p:nvCxnSpPr>
        <p:spPr>
          <a:xfrm>
            <a:off x="3315493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3CA48B-E0E9-44A6-B4B7-DE12702107F9}"/>
              </a:ext>
            </a:extLst>
          </p:cNvPr>
          <p:cNvSpPr txBox="1"/>
          <p:nvPr/>
        </p:nvSpPr>
        <p:spPr>
          <a:xfrm>
            <a:off x="31242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6CAF4B-4683-43C1-9DF6-0D59167421F7}"/>
              </a:ext>
            </a:extLst>
          </p:cNvPr>
          <p:cNvSpPr txBox="1"/>
          <p:nvPr/>
        </p:nvSpPr>
        <p:spPr>
          <a:xfrm>
            <a:off x="3555558" y="5162859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E81FB-DB70-40D8-8CBD-855EB3E962E4}"/>
              </a:ext>
            </a:extLst>
          </p:cNvPr>
          <p:cNvCxnSpPr>
            <a:endCxn id="7" idx="2"/>
          </p:cNvCxnSpPr>
          <p:nvPr/>
        </p:nvCxnSpPr>
        <p:spPr>
          <a:xfrm flipV="1">
            <a:off x="3581399" y="5540375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14E364-5FC5-40E2-8647-C7A70B4B11E4}"/>
              </a:ext>
            </a:extLst>
          </p:cNvPr>
          <p:cNvCxnSpPr/>
          <p:nvPr/>
        </p:nvCxnSpPr>
        <p:spPr>
          <a:xfrm>
            <a:off x="4231316" y="4967343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03D816-C2A2-4BA8-A5A2-46E08F37FC47}"/>
              </a:ext>
            </a:extLst>
          </p:cNvPr>
          <p:cNvSpPr txBox="1"/>
          <p:nvPr/>
        </p:nvSpPr>
        <p:spPr>
          <a:xfrm>
            <a:off x="4040816" y="4586343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35E293-51B7-4019-867A-D26C01606F7D}"/>
              </a:ext>
            </a:extLst>
          </p:cNvPr>
          <p:cNvCxnSpPr/>
          <p:nvPr/>
        </p:nvCxnSpPr>
        <p:spPr>
          <a:xfrm>
            <a:off x="4323956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B5E82-E508-4027-B73A-5BA5069EEDA1}"/>
              </a:ext>
            </a:extLst>
          </p:cNvPr>
          <p:cNvSpPr txBox="1"/>
          <p:nvPr/>
        </p:nvSpPr>
        <p:spPr>
          <a:xfrm>
            <a:off x="4132663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B59E63-96EA-46FD-AE50-D88C0F8ACBE6}"/>
              </a:ext>
            </a:extLst>
          </p:cNvPr>
          <p:cNvSpPr txBox="1"/>
          <p:nvPr/>
        </p:nvSpPr>
        <p:spPr>
          <a:xfrm>
            <a:off x="4574845" y="5210286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EC726D-C069-49BF-B357-D707C93D5D35}"/>
              </a:ext>
            </a:extLst>
          </p:cNvPr>
          <p:cNvCxnSpPr/>
          <p:nvPr/>
        </p:nvCxnSpPr>
        <p:spPr>
          <a:xfrm flipV="1">
            <a:off x="4569156" y="5532191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8606DD5-7E23-4BDA-ACF4-9BE5025F9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A21D88D-DFB7-4207-B19A-5BAF1B894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Assumption: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All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are integers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Stage: different periods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State: current inventory level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 baseline="-25000">
                <a:latin typeface="Times New Roman" panose="02020603050405020304" pitchFamily="18" charset="0"/>
              </a:rPr>
              <a:t>-1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Decision: the production quantity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Value function: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): the minimum cost from period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to period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given that the current inventory level is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52CFE0A-84CE-4995-9C1A-231AA24CC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315C0D9-8D93-4FB2-8F7C-64A32FBC8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The last period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Suppose it is required that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=0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): the minimum cost for period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 = 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 for </a:t>
            </a:r>
            <a:r>
              <a:rPr lang="en-US" altLang="en-US" i="1">
                <a:latin typeface="Times New Roman" panose="02020603050405020304" pitchFamily="18" charset="0"/>
              </a:rPr>
              <a:t>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endParaRPr lang="en-US" altLang="en-US" i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	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 =  </a:t>
            </a:r>
            <a:r>
              <a:rPr lang="en-US" altLang="en-US" i="1">
                <a:latin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>
                <a:latin typeface="Times New Roman" panose="02020603050405020304" pitchFamily="18" charset="0"/>
              </a:rPr>
              <a:t> for </a:t>
            </a:r>
            <a:r>
              <a:rPr lang="en-US" altLang="en-US" i="1">
                <a:latin typeface="Times New Roman" panose="02020603050405020304" pitchFamily="18" charset="0"/>
              </a:rPr>
              <a:t>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For any other period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</a:rPr>
              <a:t>)=min</a:t>
            </a:r>
            <a:r>
              <a:rPr lang="en-US" altLang="en-US" i="1" baseline="-25000">
                <a:latin typeface="Times New Roman" panose="02020603050405020304" pitchFamily="18" charset="0"/>
              </a:rPr>
              <a:t>x</a:t>
            </a:r>
            <a:r>
              <a:rPr lang="en-US" altLang="en-US" sz="3200">
                <a:latin typeface="Times New Roman" panose="02020603050405020304" pitchFamily="18" charset="0"/>
              </a:rPr>
              <a:t>{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+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y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en-US" i="1">
                <a:latin typeface="Times New Roman" panose="02020603050405020304" pitchFamily="18" charset="0"/>
              </a:rPr>
              <a:t>y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sz="3200">
                <a:latin typeface="Times New Roman" panose="02020603050405020304" pitchFamily="18" charset="0"/>
              </a:rPr>
              <a:t>}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(1,0), assuming the initial inventory is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5B446EA-C8AB-4F65-8E54-3C5C8E1B5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Wagner and Whitin Model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E437A70-EDD9-49F4-BF3E-A7493F093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Assumption: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Production cost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)=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</a:rPr>
              <a:t>+</a:t>
            </a:r>
            <a:r>
              <a:rPr lang="en-US" altLang="en-US" i="1">
                <a:latin typeface="Times New Roman" panose="02020603050405020304" pitchFamily="18" charset="0"/>
              </a:rPr>
              <a:t>cx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 if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&gt;0, and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(0)=0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Inventory cost 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)=</a:t>
            </a:r>
            <a:r>
              <a:rPr lang="en-US" altLang="en-US" i="1">
                <a:latin typeface="Times New Roman" panose="02020603050405020304" pitchFamily="18" charset="0"/>
              </a:rPr>
              <a:t>hy</a:t>
            </a:r>
            <a:r>
              <a:rPr lang="en-US" altLang="en-US" i="1" baseline="-25000">
                <a:latin typeface="Times New Roman" panose="02020603050405020304" pitchFamily="18" charset="0"/>
              </a:rPr>
              <a:t>t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assumption can be generalized to any concave functions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No backlogging is allowed (also can be relaxed)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Efficient dynamic program can be derived by analyzing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DAA99B3-579C-42D4-9AE8-08DAF7D8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2069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Wagner and Whitin Model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00075D-3A51-4662-8B36-2BC154F3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22895"/>
            <a:ext cx="8686800" cy="3492689"/>
          </a:xfrm>
        </p:spPr>
        <p:txBody>
          <a:bodyPr>
            <a:normAutofit fontScale="92500"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Property 1. There exists an optimal solution in which if some production is made at period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, then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 must be used to exactly satisfy the demand for </a:t>
            </a:r>
            <a:r>
              <a:rPr lang="en-US" altLang="en-US" sz="2800" i="1" dirty="0">
                <a:latin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i="1" dirty="0">
                <a:latin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+1</a:t>
            </a:r>
            <a:r>
              <a:rPr lang="en-US" altLang="en-US" sz="2800" dirty="0">
                <a:latin typeface="Times New Roman" panose="02020603050405020304" pitchFamily="18" charset="0"/>
              </a:rPr>
              <a:t>,…,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d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800" baseline="-25000" dirty="0" err="1">
                <a:latin typeface="Times New Roman" panose="02020603050405020304" pitchFamily="18" charset="0"/>
              </a:rPr>
              <a:t>+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</a:rPr>
              <a:t> for certain </a:t>
            </a:r>
            <a:r>
              <a:rPr lang="en-US" altLang="en-US" sz="2800" i="1" dirty="0">
                <a:latin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≥0.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must be the sum of demands for some following periods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2. If it is optimal to produce anything at period t, then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cannot start if there is sufficient inventory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can start only if the inventory is 0</a:t>
            </a: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6F0DA87F-EB56-4255-BED6-AF1F8FAB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60801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FE7B4-55C7-41E3-9BC3-D9C82382E61E}"/>
              </a:ext>
            </a:extLst>
          </p:cNvPr>
          <p:cNvSpPr/>
          <p:nvPr/>
        </p:nvSpPr>
        <p:spPr>
          <a:xfrm>
            <a:off x="19812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D9DE1-AC01-4385-AF99-F61436BADA8A}"/>
              </a:ext>
            </a:extLst>
          </p:cNvPr>
          <p:cNvSpPr/>
          <p:nvPr/>
        </p:nvSpPr>
        <p:spPr>
          <a:xfrm>
            <a:off x="30480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B3116E-902B-4D24-9C09-03DB2A5119CA}"/>
              </a:ext>
            </a:extLst>
          </p:cNvPr>
          <p:cNvSpPr/>
          <p:nvPr/>
        </p:nvSpPr>
        <p:spPr>
          <a:xfrm>
            <a:off x="40005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3C16D-3483-4750-BBD0-BC682489E413}"/>
              </a:ext>
            </a:extLst>
          </p:cNvPr>
          <p:cNvCxnSpPr>
            <a:endCxn id="5" idx="0"/>
          </p:cNvCxnSpPr>
          <p:nvPr/>
        </p:nvCxnSpPr>
        <p:spPr>
          <a:xfrm>
            <a:off x="22479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2C038-8239-42AE-B433-FAF6DCA39BE0}"/>
              </a:ext>
            </a:extLst>
          </p:cNvPr>
          <p:cNvCxnSpPr>
            <a:stCxn id="5" idx="4"/>
          </p:cNvCxnSpPr>
          <p:nvPr/>
        </p:nvCxnSpPr>
        <p:spPr>
          <a:xfrm>
            <a:off x="2247900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061E26-7875-45B8-B937-D6B896F85480}"/>
              </a:ext>
            </a:extLst>
          </p:cNvPr>
          <p:cNvSpPr txBox="1"/>
          <p:nvPr/>
        </p:nvSpPr>
        <p:spPr>
          <a:xfrm>
            <a:off x="20574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09654-7BE1-47FB-8274-B1A9A6F95E9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514600" y="55403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43E93-3084-4BB6-8E65-AC5EC889F07C}"/>
              </a:ext>
            </a:extLst>
          </p:cNvPr>
          <p:cNvSpPr txBox="1"/>
          <p:nvPr/>
        </p:nvSpPr>
        <p:spPr>
          <a:xfrm>
            <a:off x="2563371" y="5171043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60AACB-38F4-4051-961D-DB1200FCF944}"/>
              </a:ext>
            </a:extLst>
          </p:cNvPr>
          <p:cNvCxnSpPr/>
          <p:nvPr/>
        </p:nvCxnSpPr>
        <p:spPr>
          <a:xfrm>
            <a:off x="3315493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BE3D5-2AA3-4A1C-9068-E39F9F3AD0FB}"/>
              </a:ext>
            </a:extLst>
          </p:cNvPr>
          <p:cNvSpPr txBox="1"/>
          <p:nvPr/>
        </p:nvSpPr>
        <p:spPr>
          <a:xfrm>
            <a:off x="31242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05A39-EE85-4350-8A54-14C7DE7B4064}"/>
              </a:ext>
            </a:extLst>
          </p:cNvPr>
          <p:cNvSpPr txBox="1"/>
          <p:nvPr/>
        </p:nvSpPr>
        <p:spPr>
          <a:xfrm>
            <a:off x="3555558" y="5162859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23063A-E544-474C-B266-3E636BCD0AE4}"/>
              </a:ext>
            </a:extLst>
          </p:cNvPr>
          <p:cNvCxnSpPr>
            <a:endCxn id="7" idx="2"/>
          </p:cNvCxnSpPr>
          <p:nvPr/>
        </p:nvCxnSpPr>
        <p:spPr>
          <a:xfrm flipV="1">
            <a:off x="3581399" y="5540375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6BDD96-33D7-4D87-8974-7BF2E3A6CD14}"/>
              </a:ext>
            </a:extLst>
          </p:cNvPr>
          <p:cNvCxnSpPr/>
          <p:nvPr/>
        </p:nvCxnSpPr>
        <p:spPr>
          <a:xfrm>
            <a:off x="4323956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30B30-E8FC-48E6-9E50-43CEA3F81CCD}"/>
              </a:ext>
            </a:extLst>
          </p:cNvPr>
          <p:cNvSpPr txBox="1"/>
          <p:nvPr/>
        </p:nvSpPr>
        <p:spPr>
          <a:xfrm>
            <a:off x="4132663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F2F18-9F5D-414E-B27A-F425C1290708}"/>
              </a:ext>
            </a:extLst>
          </p:cNvPr>
          <p:cNvSpPr txBox="1"/>
          <p:nvPr/>
        </p:nvSpPr>
        <p:spPr>
          <a:xfrm>
            <a:off x="4574845" y="5210286"/>
            <a:ext cx="78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3</a:t>
            </a:r>
            <a:r>
              <a:rPr lang="en-HK" dirty="0"/>
              <a:t>=0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57ABC-0B19-4EF2-BA1F-5091D25720C5}"/>
              </a:ext>
            </a:extLst>
          </p:cNvPr>
          <p:cNvSpPr/>
          <p:nvPr/>
        </p:nvSpPr>
        <p:spPr>
          <a:xfrm>
            <a:off x="5486366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B7260E-F60C-4276-8482-F876ADAA97F9}"/>
              </a:ext>
            </a:extLst>
          </p:cNvPr>
          <p:cNvSpPr/>
          <p:nvPr/>
        </p:nvSpPr>
        <p:spPr>
          <a:xfrm>
            <a:off x="6459772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0424AB-01F8-4517-8198-E8DC407F72D2}"/>
              </a:ext>
            </a:extLst>
          </p:cNvPr>
          <p:cNvCxnSpPr/>
          <p:nvPr/>
        </p:nvCxnSpPr>
        <p:spPr>
          <a:xfrm flipV="1">
            <a:off x="6036320" y="5505450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B5E856-A32E-40A0-B3DF-6684E5B06218}"/>
              </a:ext>
            </a:extLst>
          </p:cNvPr>
          <p:cNvSpPr txBox="1"/>
          <p:nvPr/>
        </p:nvSpPr>
        <p:spPr>
          <a:xfrm>
            <a:off x="6096080" y="5113406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A4E95-00F8-4681-8CAD-A7661A189549}"/>
              </a:ext>
            </a:extLst>
          </p:cNvPr>
          <p:cNvSpPr txBox="1"/>
          <p:nvPr/>
        </p:nvSpPr>
        <p:spPr>
          <a:xfrm>
            <a:off x="2057399" y="4572000"/>
            <a:ext cx="167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1</a:t>
            </a:r>
            <a:r>
              <a:rPr lang="en-HK" dirty="0"/>
              <a:t>=d</a:t>
            </a:r>
            <a:r>
              <a:rPr lang="en-HK" baseline="-25000" dirty="0"/>
              <a:t>1</a:t>
            </a:r>
            <a:r>
              <a:rPr lang="en-HK" dirty="0"/>
              <a:t>+d</a:t>
            </a:r>
            <a:r>
              <a:rPr lang="en-HK" baseline="-25000" dirty="0"/>
              <a:t>2</a:t>
            </a:r>
            <a:r>
              <a:rPr lang="en-HK" dirty="0"/>
              <a:t>+d</a:t>
            </a:r>
            <a:r>
              <a:rPr lang="en-HK" baseline="-250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F90E7D-4C9B-48F8-AAA0-E54B6D3C23C8}"/>
              </a:ext>
            </a:extLst>
          </p:cNvPr>
          <p:cNvSpPr txBox="1"/>
          <p:nvPr/>
        </p:nvSpPr>
        <p:spPr>
          <a:xfrm>
            <a:off x="5562679" y="4572000"/>
            <a:ext cx="152392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4</a:t>
            </a:r>
            <a:r>
              <a:rPr lang="en-HK" dirty="0"/>
              <a:t>=d</a:t>
            </a:r>
            <a:r>
              <a:rPr lang="en-HK" baseline="-25000" dirty="0"/>
              <a:t>4</a:t>
            </a:r>
            <a:r>
              <a:rPr lang="en-HK" dirty="0"/>
              <a:t>+d</a:t>
            </a:r>
            <a:r>
              <a:rPr lang="en-HK" baseline="-25000" dirty="0"/>
              <a:t>5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C3351A-7AA0-474C-9D60-7084E3407542}"/>
              </a:ext>
            </a:extLst>
          </p:cNvPr>
          <p:cNvCxnSpPr/>
          <p:nvPr/>
        </p:nvCxnSpPr>
        <p:spPr>
          <a:xfrm>
            <a:off x="5753066" y="4889611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27205-153F-4575-9F9C-F0057D757EA3}"/>
              </a:ext>
            </a:extLst>
          </p:cNvPr>
          <p:cNvCxnSpPr>
            <a:stCxn id="7" idx="6"/>
            <a:endCxn id="23" idx="2"/>
          </p:cNvCxnSpPr>
          <p:nvPr/>
        </p:nvCxnSpPr>
        <p:spPr>
          <a:xfrm flipV="1">
            <a:off x="4533900" y="5524500"/>
            <a:ext cx="952466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4BF320-8122-438B-83CB-A5B057C5A84A}"/>
              </a:ext>
            </a:extLst>
          </p:cNvPr>
          <p:cNvCxnSpPr/>
          <p:nvPr/>
        </p:nvCxnSpPr>
        <p:spPr>
          <a:xfrm>
            <a:off x="5750720" y="5790780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3AEACE-0CB6-4706-9443-DAF6A5E89986}"/>
              </a:ext>
            </a:extLst>
          </p:cNvPr>
          <p:cNvSpPr txBox="1"/>
          <p:nvPr/>
        </p:nvSpPr>
        <p:spPr>
          <a:xfrm>
            <a:off x="5559427" y="6111455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875E3B-3D88-41CB-93E8-BC439E9B9147}"/>
              </a:ext>
            </a:extLst>
          </p:cNvPr>
          <p:cNvCxnSpPr/>
          <p:nvPr/>
        </p:nvCxnSpPr>
        <p:spPr>
          <a:xfrm>
            <a:off x="6710099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48D26-A992-4BCA-97E4-CD5E2921AF5B}"/>
              </a:ext>
            </a:extLst>
          </p:cNvPr>
          <p:cNvSpPr txBox="1"/>
          <p:nvPr/>
        </p:nvSpPr>
        <p:spPr>
          <a:xfrm>
            <a:off x="6518806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FF46FA1-2103-447A-B27D-F3CEA6A82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Wagner and Whitin Model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CC5974D-5F40-454C-B69F-34A276E6C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74749"/>
            <a:ext cx="8458200" cy="365974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becomes to determine how many future periods to serve if we want to have a production at period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machine replacement problem</a:t>
            </a:r>
          </a:p>
          <a:p>
            <a:pPr lvl="1">
              <a:lnSpc>
                <a:spcPct val="80000"/>
              </a:lnSpc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the minimum cost from period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given that a production occurs at period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incoming inventory is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)=min 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|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)+h( … ) : cost during [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t,t+j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production cost    inventory cost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E5A69323-5EA5-4D03-8C17-EBB839D2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6288643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F5BCA-19D0-4704-9B31-54B7CF1D48DA}"/>
              </a:ext>
            </a:extLst>
          </p:cNvPr>
          <p:cNvSpPr/>
          <p:nvPr/>
        </p:nvSpPr>
        <p:spPr>
          <a:xfrm>
            <a:off x="1981200" y="548219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C3AEA0-9CAB-4424-9D9C-F3443DE4FD27}"/>
              </a:ext>
            </a:extLst>
          </p:cNvPr>
          <p:cNvSpPr/>
          <p:nvPr/>
        </p:nvSpPr>
        <p:spPr>
          <a:xfrm>
            <a:off x="3048000" y="548219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2690C7-5561-4F20-AB38-519844CC8654}"/>
              </a:ext>
            </a:extLst>
          </p:cNvPr>
          <p:cNvSpPr/>
          <p:nvPr/>
        </p:nvSpPr>
        <p:spPr>
          <a:xfrm>
            <a:off x="4000500" y="548219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99F361-45AD-4216-94B9-DF422F75EBA5}"/>
              </a:ext>
            </a:extLst>
          </p:cNvPr>
          <p:cNvCxnSpPr>
            <a:endCxn id="5" idx="0"/>
          </p:cNvCxnSpPr>
          <p:nvPr/>
        </p:nvCxnSpPr>
        <p:spPr>
          <a:xfrm>
            <a:off x="2247900" y="5161518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87D4B-C9E4-457E-9D75-44108EC687AB}"/>
              </a:ext>
            </a:extLst>
          </p:cNvPr>
          <p:cNvCxnSpPr>
            <a:stCxn id="5" idx="4"/>
          </p:cNvCxnSpPr>
          <p:nvPr/>
        </p:nvCxnSpPr>
        <p:spPr>
          <a:xfrm>
            <a:off x="2247900" y="6015593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4532A-6A08-4DB3-B621-5FE919A0A6E0}"/>
              </a:ext>
            </a:extLst>
          </p:cNvPr>
          <p:cNvSpPr txBox="1"/>
          <p:nvPr/>
        </p:nvSpPr>
        <p:spPr>
          <a:xfrm>
            <a:off x="2057400" y="6336268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491327-3654-44DB-BD19-DA5AEDBEA7E7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514600" y="574889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43FC14-7BC0-4441-9484-FEFFF12BC88A}"/>
              </a:ext>
            </a:extLst>
          </p:cNvPr>
          <p:cNvSpPr txBox="1"/>
          <p:nvPr/>
        </p:nvSpPr>
        <p:spPr>
          <a:xfrm>
            <a:off x="2563371" y="5379561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D068CD-D42D-4E66-885C-38D1E64191A9}"/>
              </a:ext>
            </a:extLst>
          </p:cNvPr>
          <p:cNvCxnSpPr/>
          <p:nvPr/>
        </p:nvCxnSpPr>
        <p:spPr>
          <a:xfrm>
            <a:off x="3315493" y="6015593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134D2B-F7EA-49EE-A86C-3C7B1373407A}"/>
              </a:ext>
            </a:extLst>
          </p:cNvPr>
          <p:cNvSpPr txBox="1"/>
          <p:nvPr/>
        </p:nvSpPr>
        <p:spPr>
          <a:xfrm>
            <a:off x="3124200" y="6336268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7CD70-EC34-4E57-8907-77BD4B667F8A}"/>
              </a:ext>
            </a:extLst>
          </p:cNvPr>
          <p:cNvSpPr txBox="1"/>
          <p:nvPr/>
        </p:nvSpPr>
        <p:spPr>
          <a:xfrm>
            <a:off x="3555558" y="5371377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A6D8E4-2A89-422D-8830-DB589D35B587}"/>
              </a:ext>
            </a:extLst>
          </p:cNvPr>
          <p:cNvCxnSpPr>
            <a:endCxn id="7" idx="2"/>
          </p:cNvCxnSpPr>
          <p:nvPr/>
        </p:nvCxnSpPr>
        <p:spPr>
          <a:xfrm flipV="1">
            <a:off x="3581399" y="5748893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BA7802-D2AE-487A-B91D-67391AE77325}"/>
              </a:ext>
            </a:extLst>
          </p:cNvPr>
          <p:cNvCxnSpPr/>
          <p:nvPr/>
        </p:nvCxnSpPr>
        <p:spPr>
          <a:xfrm>
            <a:off x="4323956" y="6015593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BCCCEB-AF07-42B0-B284-7084F10B8892}"/>
              </a:ext>
            </a:extLst>
          </p:cNvPr>
          <p:cNvSpPr txBox="1"/>
          <p:nvPr/>
        </p:nvSpPr>
        <p:spPr>
          <a:xfrm>
            <a:off x="4132663" y="6336268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276B6-D58E-417E-97E9-009CDF8F9098}"/>
              </a:ext>
            </a:extLst>
          </p:cNvPr>
          <p:cNvSpPr txBox="1"/>
          <p:nvPr/>
        </p:nvSpPr>
        <p:spPr>
          <a:xfrm>
            <a:off x="4574845" y="5418804"/>
            <a:ext cx="78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3</a:t>
            </a:r>
            <a:r>
              <a:rPr lang="en-HK" dirty="0"/>
              <a:t>=0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7AB57E-B63A-4660-BD02-600373F31341}"/>
              </a:ext>
            </a:extLst>
          </p:cNvPr>
          <p:cNvSpPr/>
          <p:nvPr/>
        </p:nvSpPr>
        <p:spPr>
          <a:xfrm>
            <a:off x="5486366" y="5466318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78128A-4E58-4734-966C-9DA54931993D}"/>
              </a:ext>
            </a:extLst>
          </p:cNvPr>
          <p:cNvSpPr/>
          <p:nvPr/>
        </p:nvSpPr>
        <p:spPr>
          <a:xfrm>
            <a:off x="6459772" y="5466318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B43C3C-E9B6-47E3-9091-2837ED71A78C}"/>
              </a:ext>
            </a:extLst>
          </p:cNvPr>
          <p:cNvCxnSpPr/>
          <p:nvPr/>
        </p:nvCxnSpPr>
        <p:spPr>
          <a:xfrm flipV="1">
            <a:off x="6036320" y="5713968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93BEA2-F40C-4378-B9DF-3419797C2B96}"/>
              </a:ext>
            </a:extLst>
          </p:cNvPr>
          <p:cNvSpPr txBox="1"/>
          <p:nvPr/>
        </p:nvSpPr>
        <p:spPr>
          <a:xfrm>
            <a:off x="6096080" y="5321924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05B185-98FD-4718-870D-D5B2DA873F2B}"/>
              </a:ext>
            </a:extLst>
          </p:cNvPr>
          <p:cNvSpPr txBox="1"/>
          <p:nvPr/>
        </p:nvSpPr>
        <p:spPr>
          <a:xfrm>
            <a:off x="2057399" y="4780518"/>
            <a:ext cx="167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1</a:t>
            </a:r>
            <a:r>
              <a:rPr lang="en-HK" dirty="0"/>
              <a:t>=d</a:t>
            </a:r>
            <a:r>
              <a:rPr lang="en-HK" baseline="-25000" dirty="0"/>
              <a:t>1</a:t>
            </a:r>
            <a:r>
              <a:rPr lang="en-HK" dirty="0"/>
              <a:t>+d</a:t>
            </a:r>
            <a:r>
              <a:rPr lang="en-HK" baseline="-25000" dirty="0"/>
              <a:t>2</a:t>
            </a:r>
            <a:r>
              <a:rPr lang="en-HK" dirty="0"/>
              <a:t>+d</a:t>
            </a:r>
            <a:r>
              <a:rPr lang="en-HK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71732-EFD2-40D0-B3FE-693C2A54E029}"/>
              </a:ext>
            </a:extLst>
          </p:cNvPr>
          <p:cNvSpPr txBox="1"/>
          <p:nvPr/>
        </p:nvSpPr>
        <p:spPr>
          <a:xfrm>
            <a:off x="5562679" y="4780518"/>
            <a:ext cx="152392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4</a:t>
            </a:r>
            <a:r>
              <a:rPr lang="en-HK" dirty="0"/>
              <a:t>=d</a:t>
            </a:r>
            <a:r>
              <a:rPr lang="en-HK" baseline="-25000" dirty="0"/>
              <a:t>4</a:t>
            </a:r>
            <a:r>
              <a:rPr lang="en-HK" dirty="0"/>
              <a:t>+d</a:t>
            </a:r>
            <a:r>
              <a:rPr lang="en-HK" baseline="-25000" dirty="0"/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9742E1-6801-4B74-84C0-1BDD49D44632}"/>
              </a:ext>
            </a:extLst>
          </p:cNvPr>
          <p:cNvCxnSpPr/>
          <p:nvPr/>
        </p:nvCxnSpPr>
        <p:spPr>
          <a:xfrm>
            <a:off x="5753066" y="5098129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4D81BD-1C0D-4480-9938-9D32EAA3B8E7}"/>
              </a:ext>
            </a:extLst>
          </p:cNvPr>
          <p:cNvCxnSpPr>
            <a:stCxn id="7" idx="6"/>
            <a:endCxn id="20" idx="2"/>
          </p:cNvCxnSpPr>
          <p:nvPr/>
        </p:nvCxnSpPr>
        <p:spPr>
          <a:xfrm flipV="1">
            <a:off x="4533900" y="5733018"/>
            <a:ext cx="952466" cy="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E036AB-C333-4CB6-82FC-0A3760832646}"/>
              </a:ext>
            </a:extLst>
          </p:cNvPr>
          <p:cNvCxnSpPr/>
          <p:nvPr/>
        </p:nvCxnSpPr>
        <p:spPr>
          <a:xfrm>
            <a:off x="5750720" y="5999298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DA055-4767-4065-B042-FA5C90FAEA87}"/>
              </a:ext>
            </a:extLst>
          </p:cNvPr>
          <p:cNvSpPr txBox="1"/>
          <p:nvPr/>
        </p:nvSpPr>
        <p:spPr>
          <a:xfrm>
            <a:off x="5559427" y="6319973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1D0B13-8121-48F0-A794-FD4ACD994C9D}"/>
              </a:ext>
            </a:extLst>
          </p:cNvPr>
          <p:cNvCxnSpPr/>
          <p:nvPr/>
        </p:nvCxnSpPr>
        <p:spPr>
          <a:xfrm>
            <a:off x="6710099" y="6015593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D9FEDA-DBA0-4C84-BA52-3CA761AAC7A9}"/>
              </a:ext>
            </a:extLst>
          </p:cNvPr>
          <p:cNvSpPr txBox="1"/>
          <p:nvPr/>
        </p:nvSpPr>
        <p:spPr>
          <a:xfrm>
            <a:off x="6518806" y="6336268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7B8F6B6-E9CC-455A-A4C6-B4BCB1DA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When Backlogging is allowed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F0DCE3A-3517-4651-8A86-A4EF7A878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In an optimal solution, if there is a production at period </a:t>
            </a:r>
            <a:r>
              <a:rPr lang="en-US" altLang="en-US" sz="2800" i="1">
                <a:latin typeface="Times New Roman" panose="02020603050405020304" pitchFamily="18" charset="0"/>
              </a:rPr>
              <a:t>t</a:t>
            </a:r>
            <a:r>
              <a:rPr lang="en-US" altLang="en-US" sz="2800">
                <a:latin typeface="Times New Roman" panose="02020603050405020304" pitchFamily="18" charset="0"/>
              </a:rPr>
              <a:t>, then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there cannot be a positive incoming inventory to period 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there must be a period </a:t>
            </a:r>
            <a:r>
              <a:rPr lang="en-US" altLang="en-US" sz="2400" i="1">
                <a:latin typeface="Times New Roman" panose="02020603050405020304" pitchFamily="18" charset="0"/>
              </a:rPr>
              <a:t>t+j, j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400">
                <a:latin typeface="Times New Roman" panose="02020603050405020304" pitchFamily="18" charset="0"/>
              </a:rPr>
              <a:t>0</a:t>
            </a:r>
            <a:r>
              <a:rPr lang="en-US" altLang="en-US" sz="2400" i="1"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such that </a:t>
            </a:r>
            <a:r>
              <a:rPr lang="en-US" altLang="en-US" sz="2400" i="1">
                <a:latin typeface="Times New Roman" panose="02020603050405020304" pitchFamily="18" charset="0"/>
              </a:rPr>
              <a:t>y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t+j</a:t>
            </a:r>
            <a:r>
              <a:rPr lang="en-US" altLang="en-US" sz="2400">
                <a:latin typeface="Times New Roman" panose="02020603050405020304" pitchFamily="18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Form of optimal solution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entire planning horizon [1,T] is divided into some sub-horizons so that (1) there is no inventory or backlogging carried into and out of each sub-horizon (2) there is only a single production within each sub-horizon.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The decision for each sub-horizon is independent</a:t>
            </a:r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9D37C616-2142-44D6-A4CF-1DA97ECFE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7912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5D452DED-64FC-443E-B13B-D99182188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5122B79F-E546-433F-A0C7-3B64C9283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5EE39723-7C0B-4D25-82FA-157DF3D8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73742E44-CBAB-4BBF-8340-56ED7F745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7B1E122F-ADD1-406F-8E60-3C7FEF0DF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E2F191D-2E08-4AB1-8A27-5B5F83AE9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2476" name="AutoShape 12">
            <a:extLst>
              <a:ext uri="{FF2B5EF4-FFF2-40B4-BE49-F238E27FC236}">
                <a16:creationId xmlns:a16="http://schemas.microsoft.com/office/drawing/2014/main" id="{D02DDDA1-F148-43E8-A1BF-CA4B39FD0F57}"/>
              </a:ext>
            </a:extLst>
          </p:cNvPr>
          <p:cNvSpPr>
            <a:spLocks/>
          </p:cNvSpPr>
          <p:nvPr/>
        </p:nvSpPr>
        <p:spPr bwMode="auto">
          <a:xfrm rot="16200000">
            <a:off x="2819400" y="56388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2478" name="AutoShape 14">
            <a:extLst>
              <a:ext uri="{FF2B5EF4-FFF2-40B4-BE49-F238E27FC236}">
                <a16:creationId xmlns:a16="http://schemas.microsoft.com/office/drawing/2014/main" id="{23166AA7-92FE-4511-8F20-408AE7C57F32}"/>
              </a:ext>
            </a:extLst>
          </p:cNvPr>
          <p:cNvSpPr>
            <a:spLocks/>
          </p:cNvSpPr>
          <p:nvPr/>
        </p:nvSpPr>
        <p:spPr bwMode="auto">
          <a:xfrm rot="16200000">
            <a:off x="3771900" y="57531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2479" name="AutoShape 15">
            <a:extLst>
              <a:ext uri="{FF2B5EF4-FFF2-40B4-BE49-F238E27FC236}">
                <a16:creationId xmlns:a16="http://schemas.microsoft.com/office/drawing/2014/main" id="{FFDDC6EF-B072-41F0-8357-7B1FC5D47601}"/>
              </a:ext>
            </a:extLst>
          </p:cNvPr>
          <p:cNvSpPr>
            <a:spLocks/>
          </p:cNvSpPr>
          <p:nvPr/>
        </p:nvSpPr>
        <p:spPr bwMode="auto">
          <a:xfrm rot="16200000">
            <a:off x="4838700" y="55245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2D9698B-ADA2-419A-B0AE-E8B8942A6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When Backlogging is Allowed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749C388-359A-4AD1-AEA6-7BF045DF5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Stage: each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Suppose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is a starting period of a sub-horizon, we want to determine the length of the sub-horizon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Define 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) as the minimum total cost from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to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given that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is the starting period of a sub-horizon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)=</a:t>
            </a:r>
            <a:r>
              <a:rPr lang="en-US" altLang="en-US" sz="2400" dirty="0" err="1">
                <a:latin typeface="Times New Roman" panose="02020603050405020304" pitchFamily="18" charset="0"/>
              </a:rPr>
              <a:t>min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{ </a:t>
            </a: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)+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</a:t>
            </a:r>
            <a:r>
              <a:rPr lang="en-US" altLang="en-US" sz="2400" i="1" dirty="0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+1) | j=0,1,…,}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Suppose </a:t>
            </a: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 is the minimum cost for sub-horizon [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E9642B-496B-40BE-A539-6695E45D5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Dynamic Programming: Example </a:t>
            </a:r>
          </a:p>
        </p:txBody>
      </p:sp>
      <p:sp>
        <p:nvSpPr>
          <p:cNvPr id="33872" name="Rectangle 80">
            <a:extLst>
              <a:ext uri="{FF2B5EF4-FFF2-40B4-BE49-F238E27FC236}">
                <a16:creationId xmlns:a16="http://schemas.microsoft.com/office/drawing/2014/main" id="{83D8BC36-C75F-450E-BCBE-9C21A6AD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5775338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 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8D9B3FA-C22C-ED5F-6313-23369B2D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600200"/>
            <a:ext cx="6019800" cy="15185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46F73C-AEC3-D269-BB33-8467B85D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2636748" cy="304826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5B3F5B74-D513-2269-1654-808BB3349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81" y="3322231"/>
            <a:ext cx="4595258" cy="1173582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781D49CF-69EA-9419-CB10-E45C5E46F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95813"/>
            <a:ext cx="5258256" cy="9449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546FDE-5CE6-9E01-9AC6-85D58E168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2" y="3429013"/>
            <a:ext cx="1127858" cy="373412"/>
          </a:xfrm>
          <a:prstGeom prst="rect">
            <a:avLst/>
          </a:prstGeom>
        </p:spPr>
      </p:pic>
      <p:pic>
        <p:nvPicPr>
          <p:cNvPr id="16" name="图片 15" descr="钟表的特写&#10;&#10;中度可信度描述已自动生成">
            <a:extLst>
              <a:ext uri="{FF2B5EF4-FFF2-40B4-BE49-F238E27FC236}">
                <a16:creationId xmlns:a16="http://schemas.microsoft.com/office/drawing/2014/main" id="{46B470D3-60EC-1CB7-6600-A2E79FDC4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240740"/>
            <a:ext cx="4633362" cy="464860"/>
          </a:xfrm>
          <a:prstGeom prst="rect">
            <a:avLst/>
          </a:prstGeom>
        </p:spPr>
      </p:pic>
      <p:pic>
        <p:nvPicPr>
          <p:cNvPr id="18" name="图片 17" descr="图片包含 文本&#10;&#10;描述已自动生成">
            <a:extLst>
              <a:ext uri="{FF2B5EF4-FFF2-40B4-BE49-F238E27FC236}">
                <a16:creationId xmlns:a16="http://schemas.microsoft.com/office/drawing/2014/main" id="{A1131E2B-AD3D-B81A-1708-15E610C43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593036"/>
            <a:ext cx="4480948" cy="50296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81A1322-4435-5740-1967-EA2640006A65}"/>
              </a:ext>
            </a:extLst>
          </p:cNvPr>
          <p:cNvSpPr txBox="1"/>
          <p:nvPr/>
        </p:nvSpPr>
        <p:spPr>
          <a:xfrm>
            <a:off x="228599" y="4476690"/>
            <a:ext cx="121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6FE6DA-6AE9-455B-98C0-00634A6B0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When Backlogging is Allowed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63C656B-B769-48CF-B975-7F02AFDC9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Calculating</a:t>
            </a:r>
            <a:r>
              <a:rPr lang="en-US" altLang="en-US" i="1" dirty="0">
                <a:latin typeface="Times New Roman" panose="02020603050405020304" pitchFamily="18" charset="0"/>
              </a:rPr>
              <a:t> G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i="1" dirty="0" err="1">
                <a:latin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</a:rPr>
              <a:t>+</a:t>
            </a:r>
            <a:r>
              <a:rPr lang="en-US" altLang="en-US" i="1" dirty="0" err="1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Total demand is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t,t+j</a:t>
            </a:r>
            <a:r>
              <a:rPr lang="en-US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 </a:t>
            </a:r>
            <a:r>
              <a:rPr lang="en-US" altLang="en-US" sz="2400" i="1" dirty="0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t+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+…+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t+j</a:t>
            </a:r>
            <a:endParaRPr lang="en-US" altLang="en-US" sz="2400" i="1" baseline="-25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t,t+j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must be satisfied by a single production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Suppose the production occurs at period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, then the total cost, denoted by </a:t>
            </a: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) can be calculated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 is obtained by enumerating all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)=min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{</a:t>
            </a:r>
            <a:r>
              <a:rPr lang="en-US" altLang="en-US" sz="2400" i="1" dirty="0">
                <a:latin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 err="1">
                <a:latin typeface="Times New Roman" panose="02020603050405020304" pitchFamily="18" charset="0"/>
              </a:rPr>
              <a:t>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) | </a:t>
            </a:r>
            <a:r>
              <a:rPr lang="en-US" altLang="en-US" sz="2400" i="1" dirty="0">
                <a:latin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</a:rPr>
              <a:t>=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+1,…,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</a:rPr>
              <a:t>+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latin typeface="Times New Roman" panose="02020603050405020304" pitchFamily="18" charset="0"/>
              </a:rPr>
              <a:t>}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condition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+1)=0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5868A6F-9C03-4FED-AE85-0F6B98E42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Forward DP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588B309-423C-4ECC-8A90-536440993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For Wagner and Whitin model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Let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 be the minimum cost from period 1 to period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, given that period t is a period without any leftover inventory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We are to determine the production period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)=min</a:t>
            </a:r>
            <a:r>
              <a:rPr lang="en-US" altLang="en-US" baseline="-25000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{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-</a:t>
            </a:r>
            <a:r>
              <a:rPr lang="en-US" altLang="en-US" i="1">
                <a:latin typeface="Times New Roman" panose="02020603050405020304" pitchFamily="18" charset="0"/>
              </a:rPr>
              <a:t>j-</a:t>
            </a:r>
            <a:r>
              <a:rPr lang="en-US" altLang="en-US">
                <a:latin typeface="Times New Roman" panose="02020603050405020304" pitchFamily="18" charset="0"/>
              </a:rPr>
              <a:t>1) +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 i="1" baseline="-25000">
                <a:latin typeface="Times New Roman" panose="02020603050405020304" pitchFamily="18" charset="0"/>
              </a:rPr>
              <a:t>t-j,t</a:t>
            </a:r>
            <a:r>
              <a:rPr lang="en-US" altLang="en-US" i="1">
                <a:latin typeface="Times New Roman" panose="02020603050405020304" pitchFamily="18" charset="0"/>
              </a:rPr>
              <a:t> | j=</a:t>
            </a:r>
            <a:r>
              <a:rPr lang="en-US" altLang="en-US">
                <a:latin typeface="Times New Roman" panose="02020603050405020304" pitchFamily="18" charset="0"/>
              </a:rPr>
              <a:t>0</a:t>
            </a:r>
            <a:r>
              <a:rPr lang="en-US" altLang="en-US" i="1">
                <a:latin typeface="Times New Roman" panose="02020603050405020304" pitchFamily="18" charset="0"/>
              </a:rPr>
              <a:t>,</a:t>
            </a:r>
            <a:r>
              <a:rPr lang="en-US" altLang="en-US">
                <a:latin typeface="Times New Roman" panose="02020603050405020304" pitchFamily="18" charset="0"/>
              </a:rPr>
              <a:t>1</a:t>
            </a:r>
            <a:r>
              <a:rPr lang="en-US" altLang="en-US" i="1">
                <a:latin typeface="Times New Roman" panose="02020603050405020304" pitchFamily="18" charset="0"/>
              </a:rPr>
              <a:t>,…</a:t>
            </a:r>
            <a:r>
              <a:rPr lang="en-US" altLang="en-US"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Initial conditions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F(0)=0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Optimal solution</a:t>
            </a:r>
          </a:p>
          <a:p>
            <a:pPr lvl="2">
              <a:lnSpc>
                <a:spcPct val="9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C2BCDA6-2424-432A-A12C-2E19D6437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Dynamic Programing Recursion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1B3E423-062A-44EB-8850-05985C22A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Stage </a:t>
            </a:r>
            <a:r>
              <a:rPr lang="en-US" altLang="en-US" sz="2800" i="1" dirty="0">
                <a:latin typeface="Times New Roman" panose="02020603050405020304" pitchFamily="18" charset="0"/>
              </a:rPr>
              <a:t>k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problem is solved sequentially by 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stages.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                 F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…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                    for all possible values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State </a:t>
            </a:r>
            <a:r>
              <a:rPr lang="en-US" altLang="en-US" sz="2800" i="1" dirty="0">
                <a:latin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summation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,…,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k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Optimal solution</a:t>
            </a:r>
          </a:p>
          <a:p>
            <a:pPr lvl="1">
              <a:lnSpc>
                <a:spcPct val="95000"/>
              </a:lnSpc>
            </a:pPr>
            <a:r>
              <a:rPr lang="en-US" altLang="en-US" sz="24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) </a:t>
            </a:r>
          </a:p>
        </p:txBody>
      </p:sp>
      <p:pic>
        <p:nvPicPr>
          <p:cNvPr id="2" name="图片 1" descr="图片包含 文本&#10;&#10;描述已自动生成">
            <a:extLst>
              <a:ext uri="{FF2B5EF4-FFF2-40B4-BE49-F238E27FC236}">
                <a16:creationId xmlns:a16="http://schemas.microsoft.com/office/drawing/2014/main" id="{8B22C9E5-C6D7-A2A9-E148-36D39C0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6" y="1977424"/>
            <a:ext cx="5769192" cy="6475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05B41D-87B0-C912-E265-B26C3F3A61A9}"/>
              </a:ext>
            </a:extLst>
          </p:cNvPr>
          <p:cNvSpPr txBox="1"/>
          <p:nvPr/>
        </p:nvSpPr>
        <p:spPr>
          <a:xfrm>
            <a:off x="994173" y="250599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1DD82E-EF66-9837-0C8C-1050BDE607AE}"/>
              </a:ext>
            </a:extLst>
          </p:cNvPr>
          <p:cNvSpPr txBox="1"/>
          <p:nvPr/>
        </p:nvSpPr>
        <p:spPr>
          <a:xfrm>
            <a:off x="1832373" y="269189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2B9B0-9942-698E-9B54-4FAE02034ED0}"/>
              </a:ext>
            </a:extLst>
          </p:cNvPr>
          <p:cNvSpPr txBox="1"/>
          <p:nvPr/>
        </p:nvSpPr>
        <p:spPr>
          <a:xfrm>
            <a:off x="2590800" y="30435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4FBDEF-0776-3CD1-14EA-9F9B733B3CEE}"/>
              </a:ext>
            </a:extLst>
          </p:cNvPr>
          <p:cNvCxnSpPr/>
          <p:nvPr/>
        </p:nvCxnSpPr>
        <p:spPr>
          <a:xfrm flipV="1">
            <a:off x="1447800" y="2362200"/>
            <a:ext cx="228600" cy="26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F3C9E5-C9A3-8634-D1BE-4A968B53CA00}"/>
              </a:ext>
            </a:extLst>
          </p:cNvPr>
          <p:cNvCxnSpPr/>
          <p:nvPr/>
        </p:nvCxnSpPr>
        <p:spPr>
          <a:xfrm flipH="1" flipV="1">
            <a:off x="2057400" y="2362200"/>
            <a:ext cx="1524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447581-F099-8D1E-BC8C-F53A7661AF4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746773" y="2565655"/>
            <a:ext cx="491727" cy="47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9E9642B-496B-40BE-A539-6695E45D5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Backward Dynamic Programming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8D9B3FA-C22C-ED5F-6313-23369B2DB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600200"/>
            <a:ext cx="6019800" cy="1518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8FCD8-6F04-3418-ED0A-46A28554EA5B}"/>
              </a:ext>
            </a:extLst>
          </p:cNvPr>
          <p:cNvSpPr txBox="1"/>
          <p:nvPr/>
        </p:nvSpPr>
        <p:spPr>
          <a:xfrm>
            <a:off x="304800" y="29718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+….+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subject to 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+..+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HK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HK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HK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HK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max{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HK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 …,</a:t>
            </a:r>
            <a:r>
              <a:rPr lang="en-HK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HK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solution: 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HK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H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52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2D37D4C-92D9-4434-B6B3-F3317B000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</a:rPr>
              <a:t>Dynamic Programming Formulation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4BF6C7C-4669-49C2-8FDC-C01C89C02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Identify stage, state, decision and optimal value function 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Stage can be over “real” time, can also be simply thought of as a decision sequence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recursive equation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To link the states in two consecutive stages with an optimal decision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A final condition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Starting point to calculate the DP, also called terminate condition, or initial condition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How the optimal solution for the original problem can be obtained from the DP calculation</a:t>
            </a:r>
          </a:p>
          <a:p>
            <a:pPr lvl="1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E9DE82F-93AC-4E86-B6CB-70B77AA7B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Principle of Optimality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A95F687-96FD-4455-A612-37C5263B2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36220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Given the current stage and state, the optimal decision for each of the remaining stages must not depend on previous states and decisions.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5663A6C6-35ED-4F81-905E-BA1B0C061B8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465871"/>
            <a:ext cx="7086600" cy="1509713"/>
            <a:chOff x="576" y="3168"/>
            <a:chExt cx="4464" cy="951"/>
          </a:xfrm>
        </p:grpSpPr>
        <p:sp>
          <p:nvSpPr>
            <p:cNvPr id="45061" name="Oval 5">
              <a:extLst>
                <a:ext uri="{FF2B5EF4-FFF2-40B4-BE49-F238E27FC236}">
                  <a16:creationId xmlns:a16="http://schemas.microsoft.com/office/drawing/2014/main" id="{5D6542D8-3AC4-482F-98AA-EF93142B3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45062" name="Oval 6">
              <a:extLst>
                <a:ext uri="{FF2B5EF4-FFF2-40B4-BE49-F238E27FC236}">
                  <a16:creationId xmlns:a16="http://schemas.microsoft.com/office/drawing/2014/main" id="{6E19B8D4-786D-4B06-8EFD-84EBAB63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45063" name="Oval 7">
              <a:extLst>
                <a:ext uri="{FF2B5EF4-FFF2-40B4-BE49-F238E27FC236}">
                  <a16:creationId xmlns:a16="http://schemas.microsoft.com/office/drawing/2014/main" id="{C63C26BD-A33C-4C4A-8ACD-675CC44B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1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45064" name="Text Box 8">
              <a:extLst>
                <a:ext uri="{FF2B5EF4-FFF2-40B4-BE49-F238E27FC236}">
                  <a16:creationId xmlns:a16="http://schemas.microsoft.com/office/drawing/2014/main" id="{BC574BFF-D03C-4D46-A220-0EDB0BE6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9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Initial stage</a:t>
              </a:r>
            </a:p>
          </p:txBody>
        </p:sp>
        <p:sp>
          <p:nvSpPr>
            <p:cNvPr id="45065" name="Text Box 9">
              <a:extLst>
                <a:ext uri="{FF2B5EF4-FFF2-40B4-BE49-F238E27FC236}">
                  <a16:creationId xmlns:a16="http://schemas.microsoft.com/office/drawing/2014/main" id="{F4DE9368-2361-4B58-AC73-DB4148676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888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Final stage</a:t>
              </a:r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48FA4712-D2D8-42E4-9D1C-7679F0ADC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00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Intermediate stage</a:t>
              </a:r>
            </a:p>
          </p:txBody>
        </p:sp>
        <p:sp>
          <p:nvSpPr>
            <p:cNvPr id="45067" name="Freeform 11">
              <a:extLst>
                <a:ext uri="{FF2B5EF4-FFF2-40B4-BE49-F238E27FC236}">
                  <a16:creationId xmlns:a16="http://schemas.microsoft.com/office/drawing/2014/main" id="{EC325134-65ED-438E-A631-2F8AE5194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168"/>
              <a:ext cx="1536" cy="560"/>
            </a:xfrm>
            <a:custGeom>
              <a:avLst/>
              <a:gdLst>
                <a:gd name="T0" fmla="*/ 0 w 1536"/>
                <a:gd name="T1" fmla="*/ 240 h 560"/>
                <a:gd name="T2" fmla="*/ 432 w 1536"/>
                <a:gd name="T3" fmla="*/ 48 h 560"/>
                <a:gd name="T4" fmla="*/ 576 w 1536"/>
                <a:gd name="T5" fmla="*/ 528 h 560"/>
                <a:gd name="T6" fmla="*/ 1152 w 1536"/>
                <a:gd name="T7" fmla="*/ 240 h 560"/>
                <a:gd name="T8" fmla="*/ 1536 w 1536"/>
                <a:gd name="T9" fmla="*/ 43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6" h="560">
                  <a:moveTo>
                    <a:pt x="0" y="240"/>
                  </a:moveTo>
                  <a:cubicBezTo>
                    <a:pt x="168" y="120"/>
                    <a:pt x="336" y="0"/>
                    <a:pt x="432" y="48"/>
                  </a:cubicBezTo>
                  <a:cubicBezTo>
                    <a:pt x="528" y="96"/>
                    <a:pt x="456" y="496"/>
                    <a:pt x="576" y="528"/>
                  </a:cubicBezTo>
                  <a:cubicBezTo>
                    <a:pt x="696" y="560"/>
                    <a:pt x="992" y="256"/>
                    <a:pt x="1152" y="240"/>
                  </a:cubicBezTo>
                  <a:cubicBezTo>
                    <a:pt x="1312" y="224"/>
                    <a:pt x="1472" y="392"/>
                    <a:pt x="1536" y="4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45068" name="Freeform 12">
              <a:extLst>
                <a:ext uri="{FF2B5EF4-FFF2-40B4-BE49-F238E27FC236}">
                  <a16:creationId xmlns:a16="http://schemas.microsoft.com/office/drawing/2014/main" id="{1E7FDB79-6405-4FBB-AAC3-AF116FF19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296"/>
              <a:ext cx="1200" cy="256"/>
            </a:xfrm>
            <a:custGeom>
              <a:avLst/>
              <a:gdLst>
                <a:gd name="T0" fmla="*/ 0 w 1200"/>
                <a:gd name="T1" fmla="*/ 256 h 256"/>
                <a:gd name="T2" fmla="*/ 240 w 1200"/>
                <a:gd name="T3" fmla="*/ 16 h 256"/>
                <a:gd name="T4" fmla="*/ 672 w 1200"/>
                <a:gd name="T5" fmla="*/ 160 h 256"/>
                <a:gd name="T6" fmla="*/ 1200 w 1200"/>
                <a:gd name="T7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256">
                  <a:moveTo>
                    <a:pt x="0" y="256"/>
                  </a:moveTo>
                  <a:cubicBezTo>
                    <a:pt x="64" y="144"/>
                    <a:pt x="128" y="32"/>
                    <a:pt x="240" y="16"/>
                  </a:cubicBezTo>
                  <a:cubicBezTo>
                    <a:pt x="352" y="0"/>
                    <a:pt x="512" y="152"/>
                    <a:pt x="672" y="160"/>
                  </a:cubicBezTo>
                  <a:cubicBezTo>
                    <a:pt x="832" y="168"/>
                    <a:pt x="1016" y="116"/>
                    <a:pt x="1200" y="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45069" name="Freeform 13">
              <a:extLst>
                <a:ext uri="{FF2B5EF4-FFF2-40B4-BE49-F238E27FC236}">
                  <a16:creationId xmlns:a16="http://schemas.microsoft.com/office/drawing/2014/main" id="{5943DB80-3F9A-46E7-AC89-E3715D48B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456"/>
              <a:ext cx="1152" cy="632"/>
            </a:xfrm>
            <a:custGeom>
              <a:avLst/>
              <a:gdLst>
                <a:gd name="T0" fmla="*/ 0 w 1152"/>
                <a:gd name="T1" fmla="*/ 240 h 632"/>
                <a:gd name="T2" fmla="*/ 480 w 1152"/>
                <a:gd name="T3" fmla="*/ 624 h 632"/>
                <a:gd name="T4" fmla="*/ 624 w 1152"/>
                <a:gd name="T5" fmla="*/ 192 h 632"/>
                <a:gd name="T6" fmla="*/ 1152 w 1152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632">
                  <a:moveTo>
                    <a:pt x="0" y="240"/>
                  </a:moveTo>
                  <a:cubicBezTo>
                    <a:pt x="188" y="436"/>
                    <a:pt x="376" y="632"/>
                    <a:pt x="480" y="624"/>
                  </a:cubicBezTo>
                  <a:cubicBezTo>
                    <a:pt x="584" y="616"/>
                    <a:pt x="512" y="296"/>
                    <a:pt x="624" y="192"/>
                  </a:cubicBezTo>
                  <a:cubicBezTo>
                    <a:pt x="736" y="88"/>
                    <a:pt x="944" y="44"/>
                    <a:pt x="115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A6187D5-5F76-4782-8992-44FBCE042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Replacement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92D8E0C-CDEA-4601-917B-F6C00E1D7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 machine can be used up to 3 months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Cost for a new machine: 1000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Maintenance cost for a machine in different month: 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= 60, 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= 80, 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 120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Used machine can be traded-in after using several months with different trade-in price: </a:t>
            </a:r>
            <a:r>
              <a:rPr lang="en-US" altLang="en-US" i="1" dirty="0">
                <a:latin typeface="Times New Roman" panose="02020603050405020304" pitchFamily="18" charset="0"/>
              </a:rPr>
              <a:t>s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= 800, </a:t>
            </a:r>
            <a:r>
              <a:rPr lang="en-US" altLang="en-US" i="1" dirty="0">
                <a:latin typeface="Times New Roman" panose="02020603050405020304" pitchFamily="18" charset="0"/>
              </a:rPr>
              <a:t>s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= 600, </a:t>
            </a:r>
            <a:r>
              <a:rPr lang="en-US" altLang="en-US" i="1" dirty="0">
                <a:latin typeface="Times New Roman" panose="02020603050405020304" pitchFamily="18" charset="0"/>
              </a:rPr>
              <a:t>s</a:t>
            </a:r>
            <a:r>
              <a:rPr lang="en-US" altLang="en-US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</a:rPr>
              <a:t>= 500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Question: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When to replace machines for a one-year period?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1490B0-EFF2-4212-84B3-B89B3E084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Model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84038D-2B7C-4B2D-AEC2-64747D152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Stage: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Month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t=1,2,…,12.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State: </a:t>
            </a:r>
            <a:r>
              <a:rPr lang="en-US" altLang="en-US" sz="2800" i="1" dirty="0">
                <a:latin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</a:rPr>
              <a:t>=1,2,3.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age of machine used in the current month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Decision: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Whether to change a new machine at the end of the month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given the age of machine is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Value function: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): the minimum cost from month </a:t>
            </a:r>
            <a:r>
              <a:rPr lang="en-US" altLang="en-US" sz="2400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</a:rPr>
              <a:t> to month 12 given the current age of the machine is </a:t>
            </a:r>
            <a:r>
              <a:rPr lang="en-US" altLang="en-US" sz="2400" i="1" dirty="0"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2652</Words>
  <Application>Microsoft Office PowerPoint</Application>
  <PresentationFormat>全屏显示(4:3)</PresentationFormat>
  <Paragraphs>306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Default Design</vt:lpstr>
      <vt:lpstr>IEDA 5230  Deterministic Model of Operations Research </vt:lpstr>
      <vt:lpstr>Dynamic Programming</vt:lpstr>
      <vt:lpstr>Dynamic Programming: Example </vt:lpstr>
      <vt:lpstr>Dynamic Programing Recursion</vt:lpstr>
      <vt:lpstr>Backward Dynamic Programming</vt:lpstr>
      <vt:lpstr>Dynamic Programming Formulation</vt:lpstr>
      <vt:lpstr>The Principle of Optimality</vt:lpstr>
      <vt:lpstr>Machine Replacement Problem</vt:lpstr>
      <vt:lpstr>DP Model</vt:lpstr>
      <vt:lpstr>DP Model</vt:lpstr>
      <vt:lpstr>An Alternative DP</vt:lpstr>
      <vt:lpstr>An Alternative DP</vt:lpstr>
      <vt:lpstr>Fish Catching Problem</vt:lpstr>
      <vt:lpstr>Fish Catching DP</vt:lpstr>
      <vt:lpstr>Fish Catch DP</vt:lpstr>
      <vt:lpstr>DP May Fail When…</vt:lpstr>
      <vt:lpstr>A New DP Formulation</vt:lpstr>
      <vt:lpstr>New DP Formulation</vt:lpstr>
      <vt:lpstr>TSP Problem</vt:lpstr>
      <vt:lpstr>TSP Problem</vt:lpstr>
      <vt:lpstr>TSP Problem</vt:lpstr>
      <vt:lpstr>Production Planning </vt:lpstr>
      <vt:lpstr>Dynamic Programming</vt:lpstr>
      <vt:lpstr>Dynamic Programming</vt:lpstr>
      <vt:lpstr>Wagner and Whitin Model</vt:lpstr>
      <vt:lpstr>Wagner and Whitin Model</vt:lpstr>
      <vt:lpstr>Wagner and Whitin Model</vt:lpstr>
      <vt:lpstr>When Backlogging is allowed</vt:lpstr>
      <vt:lpstr>When Backlogging is Allowed</vt:lpstr>
      <vt:lpstr>When Backlogging is Allowed</vt:lpstr>
      <vt:lpstr>Forward DP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Xiangtong Qi</dc:creator>
  <cp:lastModifiedBy>Xiangtong QI</cp:lastModifiedBy>
  <cp:revision>319</cp:revision>
  <dcterms:created xsi:type="dcterms:W3CDTF">2003-11-23T12:27:35Z</dcterms:created>
  <dcterms:modified xsi:type="dcterms:W3CDTF">2023-10-24T10:08:05Z</dcterms:modified>
</cp:coreProperties>
</file>