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"/>
  </p:notesMasterIdLst>
  <p:sldIdLst>
    <p:sldId id="256" r:id="rId2"/>
    <p:sldId id="287" r:id="rId3"/>
    <p:sldId id="296" r:id="rId4"/>
    <p:sldId id="289" r:id="rId5"/>
    <p:sldId id="288" r:id="rId6"/>
    <p:sldId id="291" r:id="rId7"/>
    <p:sldId id="292" r:id="rId8"/>
    <p:sldId id="290" r:id="rId9"/>
    <p:sldId id="286" r:id="rId10"/>
    <p:sldId id="293" r:id="rId11"/>
    <p:sldId id="29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44C55650-71E2-4670-80B9-A5BF3729B15F}">
          <p14:sldIdLst>
            <p14:sldId id="256"/>
            <p14:sldId id="287"/>
            <p14:sldId id="296"/>
            <p14:sldId id="289"/>
            <p14:sldId id="288"/>
            <p14:sldId id="291"/>
            <p14:sldId id="292"/>
            <p14:sldId id="290"/>
            <p14:sldId id="286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9F6C3-8829-4BF6-9471-B16D0A67D694}" type="datetimeFigureOut">
              <a:rPr lang="nl-NL" smtClean="0"/>
              <a:t>10-3-2017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6AB3D-2A97-45C4-A31E-D8BB413405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6769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="1" dirty="0"/>
              <a:t>Bron:</a:t>
            </a:r>
            <a:r>
              <a:rPr lang="nl-NL" b="1" baseline="0" dirty="0"/>
              <a:t> https://marcofranssen.nl/jasmine-vs-mocha/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6AB3D-2A97-45C4-A31E-D8BB41340510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181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18BF-5F82-422C-BF26-8E109CC018FA}" type="datetime1">
              <a:rPr lang="en-US" smtClean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Kaj Arne Ruiter, Nando de Jong en Hidde Mulder. Team True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A9E5-0ED8-4619-9BC4-03BA4ADEFC99}" type="datetime1">
              <a:rPr lang="en-US" smtClean="0"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Kaj Arne Ruiter, Nando de Jong en Hidde Mulder. Team True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593-AB7E-4E4D-BCFB-06F36E1BDB17}" type="datetime1">
              <a:rPr lang="en-US" smtClean="0"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Kaj Arne Ruiter, Nando de Jong en Hidde Mulder. Team True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0B1C-80D9-49ED-951B-22BB4B5B020C}" type="datetime1">
              <a:rPr lang="en-US" smtClean="0"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Kaj Arne Ruiter, Nando de Jong en Hidde Mulder. Team True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CF79-1C31-4CEC-A537-22D874023D17}" type="datetime1">
              <a:rPr lang="en-US" smtClean="0"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Kaj Arne Ruiter, Nando de Jong en Hidde Mulder. Team True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427D-2BCF-4350-9F17-544D8C7D0CBA}" type="datetime1">
              <a:rPr lang="en-US" smtClean="0"/>
              <a:t>3/10/2017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Kaj Arne Ruiter, Nando de Jong en Hidde Mulder. Team True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8EEA-1636-4A72-BC88-1C201982AB18}" type="datetime1">
              <a:rPr lang="en-US" smtClean="0"/>
              <a:t>3/10/2017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Kaj Arne Ruiter, Nando de Jong en Hidde Mulder. Team True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1056-C96A-4F3E-8542-1664585F24E1}" type="datetime1">
              <a:rPr lang="en-US" smtClean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Kaj Arne Ruiter, Nando de Jong en Hidde Mulder. Team True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5B2C-80E8-4B57-994D-590B4481AF86}" type="datetime1">
              <a:rPr lang="en-US" smtClean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Kaj Arne Ruiter, Nando de Jong en Hidde Mulder. Team True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F733-DEBD-42EA-957B-E12FE46C780B}" type="datetime1">
              <a:rPr lang="en-US" smtClean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Kaj Arne Ruiter, Nando de Jong en Hidde Mulder. Team True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BF44-E335-4E94-8B82-7EFB14D3FB8C}" type="datetime1">
              <a:rPr lang="en-US" smtClean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Kaj Arne Ruiter, Nando de Jong en Hidde Mulder. Team True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12AF-8B8C-4F76-B557-B164B4ADA7DD}" type="datetime1">
              <a:rPr lang="en-US" smtClean="0"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Kaj Arne Ruiter, Nando de Jong en Hidde Mulder. Team True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C1D6-54A0-418D-94E4-15538DCF083F}" type="datetime1">
              <a:rPr lang="en-US" smtClean="0"/>
              <a:t>3/10/2017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Kaj Arne Ruiter, Nando de Jong en Hidde Mulder. Team True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C74D-948B-4033-9846-473A49EC0C52}" type="datetime1">
              <a:rPr lang="en-US" smtClean="0"/>
              <a:t>3/10/2017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Kaj Arne Ruiter, Nando de Jong en Hidde Mulder. Team True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4DDC-CF19-4B0D-84F9-F9CF87EB4985}" type="datetime1">
              <a:rPr lang="en-US" smtClean="0"/>
              <a:t>3/10/2017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Kaj Arne Ruiter, Nando de Jong en Hidde Mulder. Team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6CF3-6F09-4A42-8A48-347AD76426D2}" type="datetime1">
              <a:rPr lang="en-US" smtClean="0"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Kaj Arne Ruiter, Nando de Jong en Hidde Mulder. Team True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F33A-F210-46D8-B739-23BC991A0E47}" type="datetime1">
              <a:rPr lang="en-US" smtClean="0"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Kaj Arne Ruiter, Nando de Jong en Hidde Mulder. Team True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FB9D571-B541-4FFF-926A-0DF395CC1F1F}" type="datetime1">
              <a:rPr lang="en-US" smtClean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Kaj Arne Ruiter, Nando de Jong en Hidde Mulder. Team True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16486" y="323771"/>
            <a:ext cx="9440034" cy="882413"/>
          </a:xfrm>
        </p:spPr>
        <p:txBody>
          <a:bodyPr>
            <a:normAutofit fontScale="90000"/>
          </a:bodyPr>
          <a:lstStyle/>
          <a:p>
            <a:r>
              <a:rPr lang="nl-NL" sz="4400" dirty="0">
                <a:latin typeface="Eras Demi ITC" panose="020B0805030504020804" pitchFamily="34" charset="0"/>
              </a:rPr>
              <a:t>Mocha.js en </a:t>
            </a:r>
            <a:r>
              <a:rPr lang="nl-NL" sz="4400" dirty="0" err="1">
                <a:latin typeface="Eras Demi ITC" panose="020B0805030504020804" pitchFamily="34" charset="0"/>
              </a:rPr>
              <a:t>Behaviour</a:t>
            </a:r>
            <a:r>
              <a:rPr lang="nl-NL" sz="4400" dirty="0">
                <a:latin typeface="Eras Demi ITC" panose="020B0805030504020804" pitchFamily="34" charset="0"/>
              </a:rPr>
              <a:t> </a:t>
            </a:r>
            <a:r>
              <a:rPr lang="nl-NL" sz="4400" dirty="0" err="1">
                <a:latin typeface="Eras Demi ITC" panose="020B0805030504020804" pitchFamily="34" charset="0"/>
              </a:rPr>
              <a:t>Driven</a:t>
            </a:r>
            <a:r>
              <a:rPr lang="nl-NL" sz="4400" dirty="0">
                <a:latin typeface="Eras Demi ITC" panose="020B0805030504020804" pitchFamily="34" charset="0"/>
              </a:rPr>
              <a:t> Development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73360" y="1871658"/>
            <a:ext cx="9726286" cy="1678946"/>
          </a:xfrm>
        </p:spPr>
        <p:txBody>
          <a:bodyPr>
            <a:normAutofit/>
          </a:bodyPr>
          <a:lstStyle/>
          <a:p>
            <a:r>
              <a:rPr lang="nl-NL" dirty="0" err="1">
                <a:latin typeface="Eras Demi ITC" panose="020B0805030504020804" pitchFamily="34" charset="0"/>
              </a:rPr>
              <a:t>Kaj</a:t>
            </a:r>
            <a:r>
              <a:rPr lang="nl-NL" dirty="0">
                <a:latin typeface="Eras Demi ITC" panose="020B0805030504020804" pitchFamily="34" charset="0"/>
              </a:rPr>
              <a:t> Arne Ruiter</a:t>
            </a:r>
          </a:p>
          <a:p>
            <a:r>
              <a:rPr lang="nl-NL" dirty="0" err="1">
                <a:latin typeface="Eras Demi ITC" panose="020B0805030504020804" pitchFamily="34" charset="0"/>
              </a:rPr>
              <a:t>Nando</a:t>
            </a:r>
            <a:r>
              <a:rPr lang="nl-NL" dirty="0">
                <a:latin typeface="Eras Demi ITC" panose="020B0805030504020804" pitchFamily="34" charset="0"/>
              </a:rPr>
              <a:t> de Jong</a:t>
            </a:r>
          </a:p>
          <a:p>
            <a:r>
              <a:rPr lang="nl-NL" dirty="0">
                <a:latin typeface="Eras Demi ITC" panose="020B0805030504020804" pitchFamily="34" charset="0"/>
              </a:rPr>
              <a:t> Hidde Mulder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651" y="4084487"/>
            <a:ext cx="7652117" cy="1603738"/>
          </a:xfrm>
          <a:prstGeom prst="rect">
            <a:avLst/>
          </a:prstGeom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764939" y="6492875"/>
            <a:ext cx="6672865" cy="365125"/>
          </a:xfrm>
        </p:spPr>
        <p:txBody>
          <a:bodyPr/>
          <a:lstStyle/>
          <a:p>
            <a:r>
              <a:rPr lang="en-US" dirty="0" err="1"/>
              <a:t>Kaj</a:t>
            </a:r>
            <a:r>
              <a:rPr lang="en-US" dirty="0"/>
              <a:t> Arne </a:t>
            </a:r>
            <a:r>
              <a:rPr lang="en-US" dirty="0" err="1"/>
              <a:t>Ruiter</a:t>
            </a:r>
            <a:r>
              <a:rPr lang="en-US" dirty="0"/>
              <a:t>, Nando de Jong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Hidde</a:t>
            </a:r>
            <a:r>
              <a:rPr lang="en-US" dirty="0"/>
              <a:t> Mulder. Team True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35" y="182790"/>
            <a:ext cx="3143465" cy="314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10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6684" y="0"/>
            <a:ext cx="10353762" cy="970450"/>
          </a:xfrm>
        </p:spPr>
        <p:txBody>
          <a:bodyPr/>
          <a:lstStyle/>
          <a:p>
            <a:r>
              <a:rPr lang="nl-NL" b="1" dirty="0">
                <a:latin typeface="Eras Demi ITC" panose="020B0805030504020804" pitchFamily="34" charset="0"/>
              </a:rPr>
              <a:t>Quiz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pPr marL="36900" indent="0">
              <a:buNone/>
            </a:pPr>
            <a:r>
              <a:rPr lang="nl-NL" dirty="0"/>
              <a:t>Roomcode: WFTUMOCHA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Kaj Arne Ruiter, Nando de Jong en Hidde Mulder. Team True</a:t>
            </a:r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042" y="1929508"/>
            <a:ext cx="7068245" cy="260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7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716" y="1960714"/>
            <a:ext cx="5808343" cy="482818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7967" y="19815"/>
            <a:ext cx="10353762" cy="970450"/>
          </a:xfrm>
        </p:spPr>
        <p:txBody>
          <a:bodyPr/>
          <a:lstStyle/>
          <a:p>
            <a:r>
              <a:rPr lang="nl-NL" b="1" dirty="0">
                <a:latin typeface="Eras Demi ITC" panose="020B0805030504020804" pitchFamily="34" charset="0"/>
              </a:rPr>
              <a:t>Link naar de Opdracht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05451" y="1284025"/>
            <a:ext cx="10353762" cy="4058751"/>
          </a:xfrm>
        </p:spPr>
        <p:txBody>
          <a:bodyPr/>
          <a:lstStyle/>
          <a:p>
            <a:r>
              <a:rPr lang="nl-NL" dirty="0"/>
              <a:t>https://github.com/KajArneRuiter/Mocha-serverTest.git</a:t>
            </a:r>
          </a:p>
          <a:p>
            <a:pPr marL="36900" indent="0">
              <a:buNone/>
            </a:pP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Kaj Arne Ruiter, Nando de Jong en Hidde Mulder. Team True</a:t>
            </a:r>
            <a:endParaRPr lang="en-US" dirty="0"/>
          </a:p>
        </p:txBody>
      </p:sp>
      <p:sp>
        <p:nvSpPr>
          <p:cNvPr id="5" name="Tekstvak 4"/>
          <p:cNvSpPr txBox="1"/>
          <p:nvPr/>
        </p:nvSpPr>
        <p:spPr>
          <a:xfrm>
            <a:off x="8908059" y="1183102"/>
            <a:ext cx="6241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Succes !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521" y="1767877"/>
            <a:ext cx="3593688" cy="26952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9261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nl-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Achtergrond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05185" y="1296950"/>
            <a:ext cx="10353762" cy="4058751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nl-NL" b="1" dirty="0" err="1"/>
              <a:t>Mocha</a:t>
            </a:r>
            <a:r>
              <a:rPr lang="nl-NL" b="1" dirty="0"/>
              <a:t> is een </a:t>
            </a:r>
            <a:r>
              <a:rPr lang="nl-NL" b="1" dirty="0" err="1"/>
              <a:t>JavaScript</a:t>
            </a:r>
            <a:r>
              <a:rPr lang="nl-NL" b="1" dirty="0"/>
              <a:t> testframework</a:t>
            </a:r>
          </a:p>
          <a:p>
            <a:r>
              <a:rPr lang="nl-NL" dirty="0"/>
              <a:t>Release datum: 22 november 2011</a:t>
            </a:r>
          </a:p>
          <a:p>
            <a:r>
              <a:rPr lang="nl-NL" dirty="0"/>
              <a:t>Draait op Node.js</a:t>
            </a:r>
          </a:p>
          <a:p>
            <a:r>
              <a:rPr lang="nl-NL" dirty="0"/>
              <a:t>Geschreven in </a:t>
            </a:r>
            <a:r>
              <a:rPr lang="nl-NL" dirty="0" err="1"/>
              <a:t>JavaScript</a:t>
            </a:r>
            <a:endParaRPr lang="nl-NL" dirty="0"/>
          </a:p>
          <a:p>
            <a:endParaRPr lang="nl-NL" dirty="0"/>
          </a:p>
          <a:p>
            <a:pPr marL="36900" indent="0">
              <a:buNone/>
            </a:pPr>
            <a:r>
              <a:rPr lang="nl-NL" b="1" dirty="0" err="1"/>
              <a:t>Mocha</a:t>
            </a:r>
            <a:r>
              <a:rPr lang="nl-NL" b="1" dirty="0"/>
              <a:t> kan worden gebruikt met de volgende </a:t>
            </a:r>
            <a:r>
              <a:rPr lang="nl-NL" b="1" dirty="0" err="1"/>
              <a:t>libraries</a:t>
            </a:r>
            <a:r>
              <a:rPr lang="nl-NL" b="1" dirty="0"/>
              <a:t>:</a:t>
            </a:r>
          </a:p>
          <a:p>
            <a:r>
              <a:rPr lang="en-US" dirty="0"/>
              <a:t>Should.js</a:t>
            </a:r>
          </a:p>
          <a:p>
            <a:r>
              <a:rPr lang="en-US" dirty="0"/>
              <a:t>Express.js</a:t>
            </a:r>
          </a:p>
          <a:p>
            <a:r>
              <a:rPr lang="en-US" dirty="0"/>
              <a:t>Chai (</a:t>
            </a:r>
            <a:r>
              <a:rPr lang="en-US" dirty="0" err="1"/>
              <a:t>meest</a:t>
            </a:r>
            <a:r>
              <a:rPr lang="en-US" dirty="0"/>
              <a:t> </a:t>
            </a:r>
            <a:r>
              <a:rPr lang="en-US" dirty="0" err="1"/>
              <a:t>gebruikte</a:t>
            </a:r>
            <a:r>
              <a:rPr lang="en-US" dirty="0"/>
              <a:t> library) </a:t>
            </a:r>
          </a:p>
          <a:p>
            <a:r>
              <a:rPr lang="en-US" dirty="0"/>
              <a:t>Better-assert</a:t>
            </a:r>
          </a:p>
          <a:p>
            <a:r>
              <a:rPr lang="en-US" dirty="0"/>
              <a:t>Unexpected</a:t>
            </a:r>
          </a:p>
          <a:p>
            <a:r>
              <a:rPr lang="en-US" dirty="0" err="1"/>
              <a:t>Sinon</a:t>
            </a:r>
            <a:r>
              <a:rPr lang="en-US" dirty="0"/>
              <a:t> (Mocking/spies)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Kaj Arne Ruiter, Nando de Jong en Hidde Mulder. Team True</a:t>
            </a:r>
            <a:endParaRPr lang="en-US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560" y="2953424"/>
            <a:ext cx="2027526" cy="2279654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327" y="485225"/>
            <a:ext cx="3344239" cy="334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3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2195" y="0"/>
            <a:ext cx="10353762" cy="970450"/>
          </a:xfrm>
        </p:spPr>
        <p:txBody>
          <a:bodyPr/>
          <a:lstStyle/>
          <a:p>
            <a:r>
              <a:rPr lang="nl-NL" b="1" dirty="0" err="1">
                <a:latin typeface="Eras Demi ITC" panose="020B0805030504020804" pitchFamily="34" charset="0"/>
              </a:rPr>
              <a:t>Chai</a:t>
            </a:r>
            <a:r>
              <a:rPr lang="nl-NL" b="1" dirty="0">
                <a:latin typeface="Eras Demi ITC" panose="020B0805030504020804" pitchFamily="34" charset="0"/>
              </a:rPr>
              <a:t> en </a:t>
            </a:r>
            <a:r>
              <a:rPr lang="nl-NL" b="1" dirty="0" err="1">
                <a:latin typeface="Eras Demi ITC" panose="020B0805030504020804" pitchFamily="34" charset="0"/>
              </a:rPr>
              <a:t>Sinon</a:t>
            </a:r>
            <a:endParaRPr lang="nl-NL" b="1" dirty="0">
              <a:latin typeface="Eras Demi ITC" panose="020B0805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02024" y="1066532"/>
            <a:ext cx="10353762" cy="5165456"/>
          </a:xfrm>
        </p:spPr>
        <p:txBody>
          <a:bodyPr/>
          <a:lstStyle/>
          <a:p>
            <a:r>
              <a:rPr lang="nl-NL" dirty="0" err="1"/>
              <a:t>Chai</a:t>
            </a:r>
            <a:r>
              <a:rPr lang="nl-NL" dirty="0"/>
              <a:t>: Een TDD/BDD </a:t>
            </a:r>
            <a:r>
              <a:rPr lang="nl-NL" dirty="0" err="1"/>
              <a:t>library</a:t>
            </a:r>
            <a:r>
              <a:rPr lang="nl-NL" dirty="0"/>
              <a:t> voor Node.js en de browser dat makkelijk te combineren is met elk </a:t>
            </a:r>
            <a:r>
              <a:rPr lang="nl-NL" dirty="0" err="1"/>
              <a:t>JavaScript</a:t>
            </a:r>
            <a:r>
              <a:rPr lang="nl-NL" dirty="0"/>
              <a:t> testframework</a:t>
            </a:r>
          </a:p>
          <a:p>
            <a:r>
              <a:rPr lang="nl-NL" dirty="0" err="1"/>
              <a:t>Sinon</a:t>
            </a:r>
            <a:r>
              <a:rPr lang="nl-NL" dirty="0"/>
              <a:t>: “Test spies </a:t>
            </a:r>
            <a:r>
              <a:rPr lang="en-US" dirty="0" err="1">
                <a:effectLst/>
              </a:rPr>
              <a:t>voor</a:t>
            </a:r>
            <a:r>
              <a:rPr lang="en-US" dirty="0">
                <a:effectLst/>
              </a:rPr>
              <a:t> JavaScript” </a:t>
            </a:r>
            <a:r>
              <a:rPr lang="en-US" dirty="0" err="1">
                <a:effectLst/>
              </a:rPr>
              <a:t>Een</a:t>
            </a:r>
            <a:r>
              <a:rPr lang="en-US" dirty="0">
                <a:effectLst/>
              </a:rPr>
              <a:t> test spy is </a:t>
            </a:r>
            <a:r>
              <a:rPr lang="en-US" dirty="0" err="1">
                <a:effectLst/>
              </a:rPr>
              <a:t>een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functie</a:t>
            </a:r>
            <a:r>
              <a:rPr lang="en-US" dirty="0">
                <a:effectLst/>
              </a:rPr>
              <a:t> die return-</a:t>
            </a:r>
            <a:r>
              <a:rPr lang="en-US" dirty="0" err="1">
                <a:effectLst/>
              </a:rPr>
              <a:t>waardes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argumenten</a:t>
            </a:r>
            <a:r>
              <a:rPr lang="en-US" dirty="0">
                <a:effectLst/>
              </a:rPr>
              <a:t>  </a:t>
            </a:r>
            <a:r>
              <a:rPr lang="en-US" dirty="0" err="1">
                <a:effectLst/>
              </a:rPr>
              <a:t>bijhoudt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Een</a:t>
            </a:r>
            <a:r>
              <a:rPr lang="en-US" dirty="0">
                <a:effectLst/>
              </a:rPr>
              <a:t> spy test </a:t>
            </a:r>
            <a:r>
              <a:rPr lang="en-US" dirty="0" err="1">
                <a:effectLst/>
              </a:rPr>
              <a:t>ook</a:t>
            </a:r>
            <a:r>
              <a:rPr lang="en-US" dirty="0">
                <a:effectLst/>
              </a:rPr>
              <a:t> hoe </a:t>
            </a:r>
            <a:r>
              <a:rPr lang="en-US" dirty="0" err="1">
                <a:effectLst/>
              </a:rPr>
              <a:t>een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functie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omgaat</a:t>
            </a:r>
            <a:r>
              <a:rPr lang="en-US" dirty="0">
                <a:effectLst/>
              </a:rPr>
              <a:t> met </a:t>
            </a:r>
            <a:r>
              <a:rPr lang="en-US" dirty="0" err="1">
                <a:effectLst/>
              </a:rPr>
              <a:t>een</a:t>
            </a:r>
            <a:r>
              <a:rPr lang="en-US" dirty="0">
                <a:effectLst/>
              </a:rPr>
              <a:t> callback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292906" y="6328071"/>
            <a:ext cx="6672865" cy="365125"/>
          </a:xfrm>
        </p:spPr>
        <p:txBody>
          <a:bodyPr/>
          <a:lstStyle/>
          <a:p>
            <a:r>
              <a:rPr lang="en-US"/>
              <a:t>Kaj Arne Ruiter, Nando de Jong en Hidde Mulder. Team True</a:t>
            </a:r>
            <a:endParaRPr lang="en-US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79" y="3075462"/>
            <a:ext cx="3052194" cy="199904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Tekstvak 9"/>
          <p:cNvSpPr txBox="1"/>
          <p:nvPr/>
        </p:nvSpPr>
        <p:spPr>
          <a:xfrm>
            <a:off x="1488943" y="2563965"/>
            <a:ext cx="281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err="1"/>
              <a:t>Chai</a:t>
            </a:r>
            <a:r>
              <a:rPr lang="nl-NL" b="1" dirty="0"/>
              <a:t>: </a:t>
            </a:r>
            <a:r>
              <a:rPr lang="nl-NL" b="1" dirty="0" err="1"/>
              <a:t>Expect</a:t>
            </a:r>
            <a:r>
              <a:rPr lang="nl-NL" b="1" dirty="0"/>
              <a:t> </a:t>
            </a:r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289" y="3046268"/>
            <a:ext cx="4817683" cy="199572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" name="Tekstvak 12"/>
          <p:cNvSpPr txBox="1"/>
          <p:nvPr/>
        </p:nvSpPr>
        <p:spPr>
          <a:xfrm>
            <a:off x="8170629" y="2580853"/>
            <a:ext cx="478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err="1"/>
              <a:t>Sinon</a:t>
            </a:r>
            <a:r>
              <a:rPr lang="nl-NL" b="1" dirty="0"/>
              <a:t>: Spies</a:t>
            </a:r>
          </a:p>
        </p:txBody>
      </p:sp>
    </p:spTree>
    <p:extLst>
      <p:ext uri="{BB962C8B-B14F-4D97-AF65-F5344CB8AC3E}">
        <p14:creationId xmlns:p14="http://schemas.microsoft.com/office/powerpoint/2010/main" val="149589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0633"/>
            <a:ext cx="10353762" cy="970450"/>
          </a:xfrm>
        </p:spPr>
        <p:txBody>
          <a:bodyPr/>
          <a:lstStyle/>
          <a:p>
            <a:r>
              <a:rPr lang="nl-NL" b="1" dirty="0" err="1">
                <a:latin typeface="Eras Demi ITC" panose="020B0805030504020804" pitchFamily="34" charset="0"/>
              </a:rPr>
              <a:t>Mocha</a:t>
            </a:r>
            <a:r>
              <a:rPr lang="nl-NL" b="1" dirty="0">
                <a:latin typeface="Eras Demi ITC" panose="020B0805030504020804" pitchFamily="34" charset="0"/>
              </a:rPr>
              <a:t> en Jasmine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6474" y="981083"/>
            <a:ext cx="10353762" cy="4058751"/>
          </a:xfrm>
        </p:spPr>
        <p:txBody>
          <a:bodyPr/>
          <a:lstStyle/>
          <a:p>
            <a:r>
              <a:rPr lang="nl-NL" dirty="0"/>
              <a:t>Naast </a:t>
            </a:r>
            <a:r>
              <a:rPr lang="nl-NL" dirty="0" err="1"/>
              <a:t>Mocha</a:t>
            </a:r>
            <a:r>
              <a:rPr lang="nl-NL" dirty="0"/>
              <a:t> heb je ook nog Jasmine als </a:t>
            </a:r>
            <a:r>
              <a:rPr lang="nl-NL" dirty="0" err="1"/>
              <a:t>JavaScript</a:t>
            </a:r>
            <a:r>
              <a:rPr lang="nl-NL" dirty="0"/>
              <a:t> testframework</a:t>
            </a:r>
          </a:p>
          <a:p>
            <a:endParaRPr lang="nl-NL" dirty="0"/>
          </a:p>
          <a:p>
            <a:pPr marL="36900" indent="0">
              <a:buNone/>
            </a:pPr>
            <a:r>
              <a:rPr lang="nl-NL" dirty="0"/>
              <a:t>De overeenkomsten:</a:t>
            </a:r>
          </a:p>
          <a:p>
            <a:r>
              <a:rPr lang="nl-NL" dirty="0" err="1"/>
              <a:t>API’s</a:t>
            </a:r>
            <a:r>
              <a:rPr lang="nl-NL" dirty="0"/>
              <a:t> zijn zeer vergelijkbaar</a:t>
            </a:r>
          </a:p>
          <a:p>
            <a:r>
              <a:rPr lang="nl-NL" dirty="0"/>
              <a:t>Dezelfde benadering op het gebied van asynchroon testen (d.m.v. een </a:t>
            </a:r>
            <a:r>
              <a:rPr lang="nl-NL" dirty="0" err="1"/>
              <a:t>callback</a:t>
            </a:r>
            <a:r>
              <a:rPr lang="nl-NL" dirty="0"/>
              <a:t> (</a:t>
            </a:r>
            <a:r>
              <a:rPr lang="nl-NL" dirty="0" err="1"/>
              <a:t>done</a:t>
            </a:r>
            <a:r>
              <a:rPr lang="nl-NL" dirty="0"/>
              <a:t>))</a:t>
            </a:r>
          </a:p>
          <a:p>
            <a:r>
              <a:rPr lang="nl-NL" dirty="0"/>
              <a:t>Zelfde structurering van tests</a:t>
            </a:r>
          </a:p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286474" y="6297945"/>
            <a:ext cx="6672865" cy="365125"/>
          </a:xfrm>
        </p:spPr>
        <p:txBody>
          <a:bodyPr/>
          <a:lstStyle/>
          <a:p>
            <a:r>
              <a:rPr lang="en-US"/>
              <a:t>Kaj Arne Ruiter, Nando de Jong en Hidde Mulder. Team True</a:t>
            </a:r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041" y="4063211"/>
            <a:ext cx="9579270" cy="19470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kstvak 5"/>
          <p:cNvSpPr txBox="1"/>
          <p:nvPr/>
        </p:nvSpPr>
        <p:spPr>
          <a:xfrm>
            <a:off x="4763911" y="4491722"/>
            <a:ext cx="364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Zoek de verschillen!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4763910" y="5545676"/>
            <a:ext cx="364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Zoek de verschillen!</a:t>
            </a:r>
          </a:p>
        </p:txBody>
      </p:sp>
    </p:spTree>
    <p:extLst>
      <p:ext uri="{BB962C8B-B14F-4D97-AF65-F5344CB8AC3E}">
        <p14:creationId xmlns:p14="http://schemas.microsoft.com/office/powerpoint/2010/main" val="368012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38" y="17460"/>
            <a:ext cx="10353762" cy="970450"/>
          </a:xfrm>
        </p:spPr>
        <p:txBody>
          <a:bodyPr/>
          <a:lstStyle/>
          <a:p>
            <a:r>
              <a:rPr lang="nl-NL" b="1" dirty="0" err="1">
                <a:latin typeface="Eras Demi ITC" panose="020B0805030504020804" pitchFamily="34" charset="0"/>
              </a:rPr>
              <a:t>Mocha</a:t>
            </a:r>
            <a:r>
              <a:rPr lang="nl-NL" b="1" dirty="0">
                <a:latin typeface="Eras Demi ITC" panose="020B0805030504020804" pitchFamily="34" charset="0"/>
              </a:rPr>
              <a:t> vs. Jasmine</a:t>
            </a:r>
          </a:p>
        </p:txBody>
      </p:sp>
      <p:graphicFrame>
        <p:nvGraphicFramePr>
          <p:cNvPr id="7" name="Tijdelijke aanduiding voor inhoud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163877"/>
              </p:ext>
            </p:extLst>
          </p:nvPr>
        </p:nvGraphicFramePr>
        <p:xfrm>
          <a:off x="913838" y="1072950"/>
          <a:ext cx="10353676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1652626080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4096044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Jasmine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Mocha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93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Jasmine comes with test doubles by using spies.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Mocha does not come with a test double library, and generally uses an external library like Sinon.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68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Jasmine does not have a command line utility to run tests.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Mocha has a command line utility to run tests.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517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Jasmine has assertions built into it.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Mocha does not have an assertions library and uses Chai for assertions nk.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35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Jasmine does not provide the ‘fake servers’ feature.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Mocha, along with </a:t>
                      </a:r>
                      <a:r>
                        <a:rPr lang="en-US" dirty="0" err="1">
                          <a:effectLst/>
                        </a:rPr>
                        <a:t>Sinon</a:t>
                      </a:r>
                      <a:r>
                        <a:rPr lang="en-US" dirty="0">
                          <a:effectLst/>
                        </a:rPr>
                        <a:t> has the ‘fake servers’ feature.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797661"/>
                  </a:ext>
                </a:extLst>
              </a:tr>
            </a:tbl>
          </a:graphicData>
        </a:graphic>
      </p:graphicFrame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913838" y="6201750"/>
            <a:ext cx="6672865" cy="365125"/>
          </a:xfrm>
        </p:spPr>
        <p:txBody>
          <a:bodyPr/>
          <a:lstStyle/>
          <a:p>
            <a:r>
              <a:rPr lang="en-US"/>
              <a:t>Kaj Arne Ruiter, Nando de Jong en Hidde Mulder. Team True</a:t>
            </a:r>
            <a:endParaRPr lang="en-US" dirty="0"/>
          </a:p>
        </p:txBody>
      </p:sp>
      <p:sp>
        <p:nvSpPr>
          <p:cNvPr id="3" name="Tekstvak 2"/>
          <p:cNvSpPr txBox="1"/>
          <p:nvPr/>
        </p:nvSpPr>
        <p:spPr>
          <a:xfrm>
            <a:off x="4204726" y="4718209"/>
            <a:ext cx="3771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400" b="1" i="1" dirty="0"/>
              <a:t>VS</a:t>
            </a: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641" y="4147090"/>
            <a:ext cx="2376621" cy="223722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15" y="4041696"/>
            <a:ext cx="2104630" cy="212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3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nl-NL" b="1" dirty="0" err="1">
                <a:latin typeface="Eras Demi ITC" panose="020B0805030504020804" pitchFamily="34" charset="0"/>
              </a:rPr>
              <a:t>Behaviour</a:t>
            </a:r>
            <a:r>
              <a:rPr lang="nl-NL" b="1" dirty="0">
                <a:latin typeface="Eras Demi ITC" panose="020B0805030504020804" pitchFamily="34" charset="0"/>
              </a:rPr>
              <a:t> </a:t>
            </a:r>
            <a:r>
              <a:rPr lang="nl-NL" b="1" dirty="0" err="1">
                <a:latin typeface="Eras Demi ITC" panose="020B0805030504020804" pitchFamily="34" charset="0"/>
              </a:rPr>
              <a:t>Driven</a:t>
            </a:r>
            <a:r>
              <a:rPr lang="nl-NL" b="1" dirty="0">
                <a:latin typeface="Eras Demi ITC" panose="020B0805030504020804" pitchFamily="34" charset="0"/>
              </a:rPr>
              <a:t> Development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13795" y="1492419"/>
            <a:ext cx="10353762" cy="4058751"/>
          </a:xfrm>
        </p:spPr>
        <p:txBody>
          <a:bodyPr/>
          <a:lstStyle/>
          <a:p>
            <a:r>
              <a:rPr lang="nl-NL" dirty="0" err="1"/>
              <a:t>Behaviour</a:t>
            </a:r>
            <a:r>
              <a:rPr lang="nl-NL" dirty="0"/>
              <a:t> </a:t>
            </a:r>
            <a:r>
              <a:rPr lang="nl-NL" dirty="0" err="1"/>
              <a:t>Driven</a:t>
            </a:r>
            <a:r>
              <a:rPr lang="nl-NL" dirty="0"/>
              <a:t> Development (BDD)</a:t>
            </a:r>
          </a:p>
          <a:p>
            <a:r>
              <a:rPr lang="nl-NL" dirty="0"/>
              <a:t>Test </a:t>
            </a:r>
            <a:r>
              <a:rPr lang="nl-NL" dirty="0" err="1"/>
              <a:t>Driven</a:t>
            </a:r>
            <a:r>
              <a:rPr lang="nl-NL" dirty="0"/>
              <a:t> Development (TDD)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Het grote verschil: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Kaj Arne Ruiter, Nando de Jong en Hidde Mulder. Team True</a:t>
            </a:r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317" y="1492419"/>
            <a:ext cx="5229225" cy="35909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988" y="2757541"/>
            <a:ext cx="2768590" cy="152850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562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309" y="61944"/>
            <a:ext cx="10353762" cy="970450"/>
          </a:xfrm>
        </p:spPr>
        <p:txBody>
          <a:bodyPr/>
          <a:lstStyle/>
          <a:p>
            <a:r>
              <a:rPr lang="nl-NL" b="1" dirty="0" err="1">
                <a:latin typeface="Eras Demi ITC" panose="020B0805030504020804" pitchFamily="34" charset="0"/>
              </a:rPr>
              <a:t>Behaviour</a:t>
            </a:r>
            <a:r>
              <a:rPr lang="nl-NL" b="1" dirty="0">
                <a:latin typeface="Eras Demi ITC" panose="020B0805030504020804" pitchFamily="34" charset="0"/>
              </a:rPr>
              <a:t> </a:t>
            </a:r>
            <a:r>
              <a:rPr lang="nl-NL" b="1" dirty="0" err="1">
                <a:latin typeface="Eras Demi ITC" panose="020B0805030504020804" pitchFamily="34" charset="0"/>
              </a:rPr>
              <a:t>Driven</a:t>
            </a:r>
            <a:r>
              <a:rPr lang="nl-NL" b="1" dirty="0">
                <a:latin typeface="Eras Demi ITC" panose="020B0805030504020804" pitchFamily="34" charset="0"/>
              </a:rPr>
              <a:t> Development</a:t>
            </a:r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015" y="2354986"/>
            <a:ext cx="7079021" cy="9525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573553" y="6255807"/>
            <a:ext cx="6672865" cy="365125"/>
          </a:xfrm>
        </p:spPr>
        <p:txBody>
          <a:bodyPr/>
          <a:lstStyle/>
          <a:p>
            <a:r>
              <a:rPr lang="en-US"/>
              <a:t>Kaj Arne Ruiter, Nando de Jong en Hidde Mulder. Team True</a:t>
            </a:r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03" y="1747149"/>
            <a:ext cx="4116978" cy="33201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016" y="4263212"/>
            <a:ext cx="7079021" cy="57396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kstvak 8"/>
          <p:cNvSpPr txBox="1"/>
          <p:nvPr/>
        </p:nvSpPr>
        <p:spPr>
          <a:xfrm>
            <a:off x="4834618" y="1747149"/>
            <a:ext cx="709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Voorbeeld Test </a:t>
            </a:r>
            <a:r>
              <a:rPr lang="nl-NL" dirty="0" err="1"/>
              <a:t>Driven</a:t>
            </a:r>
            <a:r>
              <a:rPr lang="nl-NL" dirty="0"/>
              <a:t> Development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4834618" y="3679301"/>
            <a:ext cx="7209050" cy="37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Voorbeeld </a:t>
            </a:r>
            <a:r>
              <a:rPr lang="nl-NL" dirty="0" err="1"/>
              <a:t>Behaviour</a:t>
            </a:r>
            <a:r>
              <a:rPr lang="nl-NL" dirty="0"/>
              <a:t> </a:t>
            </a:r>
            <a:r>
              <a:rPr lang="nl-NL" dirty="0" err="1"/>
              <a:t>Driven</a:t>
            </a:r>
            <a:r>
              <a:rPr lang="nl-NL" dirty="0"/>
              <a:t> Development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573553" y="5411972"/>
            <a:ext cx="1010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Test is leesbaar voor het gehele team</a:t>
            </a:r>
          </a:p>
        </p:txBody>
      </p:sp>
    </p:spTree>
    <p:extLst>
      <p:ext uri="{BB962C8B-B14F-4D97-AF65-F5344CB8AC3E}">
        <p14:creationId xmlns:p14="http://schemas.microsoft.com/office/powerpoint/2010/main" val="149533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5235" y="0"/>
            <a:ext cx="10353762" cy="970450"/>
          </a:xfrm>
        </p:spPr>
        <p:txBody>
          <a:bodyPr/>
          <a:lstStyle/>
          <a:p>
            <a:r>
              <a:rPr lang="nl-NL" b="1" dirty="0">
                <a:latin typeface="Eras Demi ITC" panose="020B0805030504020804" pitchFamily="34" charset="0"/>
              </a:rPr>
              <a:t>Voorbeeld </a:t>
            </a:r>
            <a:r>
              <a:rPr lang="nl-NL" b="1" dirty="0" err="1">
                <a:latin typeface="Eras Demi ITC" panose="020B0805030504020804" pitchFamily="34" charset="0"/>
              </a:rPr>
              <a:t>Mocha</a:t>
            </a:r>
            <a:r>
              <a:rPr lang="nl-NL" b="1" dirty="0">
                <a:latin typeface="Eras Demi ITC" panose="020B0805030504020804" pitchFamily="34" charset="0"/>
              </a:rPr>
              <a:t> Test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Kaj Arne Ruiter, Nando de Jong en Hidde Mulder. Team True</a:t>
            </a:r>
            <a:endParaRPr lang="en-US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753775" y="1149519"/>
            <a:ext cx="10353762" cy="4058751"/>
          </a:xfrm>
        </p:spPr>
        <p:txBody>
          <a:bodyPr/>
          <a:lstStyle/>
          <a:p>
            <a:r>
              <a:rPr lang="nl-NL" dirty="0" err="1"/>
              <a:t>Properties</a:t>
            </a:r>
            <a:r>
              <a:rPr lang="nl-NL" dirty="0"/>
              <a:t> uit een object tonen met een test in </a:t>
            </a:r>
            <a:r>
              <a:rPr lang="nl-NL" dirty="0" err="1"/>
              <a:t>Mocha</a:t>
            </a:r>
            <a:r>
              <a:rPr lang="nl-NL" dirty="0"/>
              <a:t>	Output: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077" y="5027601"/>
            <a:ext cx="2565737" cy="171134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49035" y="1609401"/>
            <a:ext cx="6580415" cy="1785104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000" dirty="0">
                <a:solidFill>
                  <a:srgbClr val="CC7833"/>
                </a:solidFill>
                <a:latin typeface="Fira Code"/>
              </a:rPr>
              <a:t>/app/user.js</a:t>
            </a:r>
            <a:endParaRPr kumimoji="0" lang="nl-NL" altLang="nl-NL" sz="1000" b="0" i="0" u="none" strike="noStrike" cap="none" normalizeH="0" baseline="0" dirty="0">
              <a:ln>
                <a:noFill/>
              </a:ln>
              <a:solidFill>
                <a:srgbClr val="CC7833"/>
              </a:solidFill>
              <a:effectLst/>
              <a:latin typeface="Fira Co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3"/>
                </a:solidFill>
                <a:effectLst/>
                <a:latin typeface="Fira Code"/>
              </a:rPr>
              <a:t>var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  <a:t>user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3"/>
                </a:solidFill>
                <a:effectLst/>
                <a:latin typeface="Fira Code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  <a:t>{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  <a:t>   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  <a:t>firstName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3"/>
                </a:solidFill>
                <a:effectLst/>
                <a:latin typeface="Fira Code"/>
              </a:rPr>
              <a:t>: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6CC33"/>
                </a:solidFill>
                <a:effectLst/>
                <a:latin typeface="Fira Code"/>
              </a:rPr>
              <a:t>"Nando"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,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   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  <a:t>lastName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3"/>
                </a:solidFill>
                <a:effectLst/>
                <a:latin typeface="Fira Code"/>
              </a:rPr>
              <a:t>: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6CC33"/>
                </a:solidFill>
                <a:effectLst/>
                <a:latin typeface="Fira Code"/>
              </a:rPr>
              <a:t>"de Jong"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,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   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  <a:t>phoneNumber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3"/>
                </a:solidFill>
                <a:effectLst/>
                <a:latin typeface="Fira Code"/>
              </a:rPr>
              <a:t>: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3387CC"/>
                </a:solidFill>
                <a:effectLst/>
                <a:latin typeface="Fira Code"/>
              </a:rPr>
              <a:t>55512345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,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   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  <a:t>city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3"/>
                </a:solidFill>
                <a:effectLst/>
                <a:latin typeface="Fira Code"/>
              </a:rPr>
              <a:t>: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6CC33"/>
                </a:solidFill>
                <a:effectLst/>
                <a:latin typeface="Fira Code"/>
              </a:rPr>
              <a:t>"Almere"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,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   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  <a:t>zipCode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3"/>
                </a:solidFill>
                <a:effectLst/>
                <a:latin typeface="Fira Code"/>
              </a:rPr>
              <a:t>: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6CC33"/>
                </a:solidFill>
                <a:effectLst/>
                <a:latin typeface="Fira Code"/>
              </a:rPr>
              <a:t>"1328CB"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6CC33"/>
                </a:solidFill>
                <a:effectLst/>
                <a:latin typeface="Fira Code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  <a:t>}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</a:b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</a:b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  <a:t>module.exports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  <a:t>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3"/>
                </a:solidFill>
                <a:effectLst/>
                <a:latin typeface="Fira Code"/>
              </a:rPr>
              <a:t>=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  <a:t>user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;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49035" y="3484039"/>
            <a:ext cx="6580415" cy="240065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000" dirty="0">
                <a:solidFill>
                  <a:srgbClr val="CC7833"/>
                </a:solidFill>
                <a:latin typeface="Fira Code"/>
              </a:rPr>
              <a:t>/test/user.js</a:t>
            </a:r>
            <a:endParaRPr kumimoji="0" lang="nl-NL" altLang="nl-NL" sz="1000" b="0" i="0" u="none" strike="noStrike" cap="none" normalizeH="0" baseline="0" dirty="0">
              <a:ln>
                <a:noFill/>
              </a:ln>
              <a:solidFill>
                <a:srgbClr val="CC7833"/>
              </a:solidFill>
              <a:effectLst/>
              <a:latin typeface="Fira Co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3"/>
                </a:solidFill>
                <a:effectLst/>
                <a:latin typeface="Fira Code"/>
              </a:rPr>
              <a:t>var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  <a:t>user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3"/>
                </a:solidFill>
                <a:effectLst/>
                <a:latin typeface="Fira Code"/>
              </a:rPr>
              <a:t>=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  <a:t>require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  <a:t>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6CC33"/>
                </a:solidFill>
                <a:effectLst/>
                <a:latin typeface="Fira Code"/>
              </a:rPr>
              <a:t>"../app/user"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  <a:t>)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</a:b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  <a:t>console.log(user)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</a:b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3"/>
                </a:solidFill>
                <a:effectLst/>
                <a:latin typeface="Fira Code"/>
              </a:rPr>
              <a:t>var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  <a:t>count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  <a:t>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3"/>
                </a:solidFill>
                <a:effectLst/>
                <a:latin typeface="Fira Code"/>
              </a:rPr>
              <a:t>=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3387CC"/>
                </a:solidFill>
                <a:effectLst/>
                <a:latin typeface="Fira Code"/>
              </a:rPr>
              <a:t>0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</a:b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</a:b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  <a:t>describe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  <a:t>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6CC33"/>
                </a:solidFill>
                <a:effectLst/>
                <a:latin typeface="Fira Code"/>
              </a:rPr>
              <a:t>"User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6CC33"/>
                </a:solidFill>
                <a:effectLst/>
                <a:latin typeface="Fira Code"/>
              </a:rPr>
              <a:t>description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6CC33"/>
                </a:solidFill>
                <a:effectLst/>
                <a:latin typeface="Fira Code"/>
              </a:rPr>
              <a:t>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,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CC7833"/>
                </a:solidFill>
                <a:effectLst/>
                <a:latin typeface="Fira Code"/>
              </a:rPr>
              <a:t>function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  <a:t>(){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  <a:t>  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  <a:t>it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  <a:t>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6CC33"/>
                </a:solidFill>
                <a:effectLst/>
                <a:latin typeface="Fira Code"/>
              </a:rPr>
              <a:t>"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6CC33"/>
                </a:solidFill>
                <a:effectLst/>
                <a:latin typeface="Fira Code"/>
              </a:rPr>
              <a:t>Should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6CC33"/>
                </a:solidFill>
                <a:effectLst/>
                <a:latin typeface="Fira Code"/>
              </a:rPr>
              <a:t> have 5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6CC33"/>
                </a:solidFill>
                <a:effectLst/>
                <a:latin typeface="Fira Code"/>
              </a:rPr>
              <a:t>properties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6CC33"/>
                </a:solidFill>
                <a:effectLst/>
                <a:latin typeface="Fira Code"/>
              </a:rPr>
              <a:t>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,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CC7833"/>
                </a:solidFill>
                <a:effectLst/>
                <a:latin typeface="Fira Code"/>
              </a:rPr>
              <a:t>function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  <a:t>(){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  <a:t>      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CC7833"/>
                </a:solidFill>
                <a:effectLst/>
                <a:latin typeface="Fira Code"/>
              </a:rPr>
              <a:t>for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3"/>
                </a:solidFill>
                <a:effectLst/>
                <a:latin typeface="Fira Code"/>
              </a:rPr>
              <a:t>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  <a:t>(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  <a:t>attribute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  <a:t>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3"/>
                </a:solidFill>
                <a:effectLst/>
                <a:latin typeface="Fira Code"/>
              </a:rPr>
              <a:t>in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  <a:t>user){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  <a:t>          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  <a:t>count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3"/>
                </a:solidFill>
                <a:effectLst/>
                <a:latin typeface="Fira Code"/>
              </a:rPr>
              <a:t>++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          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  <a:t>console.log(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6CC33"/>
                </a:solidFill>
                <a:effectLst/>
                <a:latin typeface="Fira Code"/>
              </a:rPr>
              <a:t>"Object has "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3"/>
                </a:solidFill>
                <a:effectLst/>
                <a:latin typeface="Fira Code"/>
              </a:rPr>
              <a:t>+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  <a:t>count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  <a:t>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3"/>
                </a:solidFill>
                <a:effectLst/>
                <a:latin typeface="Fira Code"/>
              </a:rPr>
              <a:t>+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6CC33"/>
                </a:solidFill>
                <a:effectLst/>
                <a:latin typeface="Fira Code"/>
              </a:rPr>
              <a:t>"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6CC33"/>
                </a:solidFill>
                <a:effectLst/>
                <a:latin typeface="Fira Code"/>
              </a:rPr>
              <a:t>properties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6CC33"/>
                </a:solidFill>
                <a:effectLst/>
                <a:latin typeface="Fira Code"/>
              </a:rPr>
              <a:t>! Property "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3"/>
                </a:solidFill>
                <a:effectLst/>
                <a:latin typeface="Fira Code"/>
              </a:rPr>
              <a:t>+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  <a:t>count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  <a:t>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3"/>
                </a:solidFill>
                <a:effectLst/>
                <a:latin typeface="Fira Code"/>
              </a:rPr>
              <a:t>+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6CC33"/>
                </a:solidFill>
                <a:effectLst/>
                <a:latin typeface="Fira Code"/>
              </a:rPr>
              <a:t>" is "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3"/>
                </a:solidFill>
                <a:effectLst/>
                <a:latin typeface="Fira Code"/>
              </a:rPr>
              <a:t>+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  <a:t>attribute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  <a:t>)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      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  <a:t>}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  <a:t>    })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/>
              </a:rPr>
              <a:t>})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;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547" y="1609401"/>
            <a:ext cx="3783662" cy="287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>
              <a:latin typeface="Eras Demi ITC" panose="020B0805030504020804" pitchFamily="34" charset="0"/>
            </a:endParaRP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102" y="2283212"/>
            <a:ext cx="10353675" cy="2169931"/>
          </a:xfrm>
          <a:prstGeom prst="rect">
            <a:avLst/>
          </a:prstGeom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764939" y="6492875"/>
            <a:ext cx="6672865" cy="365125"/>
          </a:xfrm>
        </p:spPr>
        <p:txBody>
          <a:bodyPr/>
          <a:lstStyle/>
          <a:p>
            <a:r>
              <a:rPr lang="en-US"/>
              <a:t>Kaj Arne Ruiter, Nando de Jong en Hidde Mulder. Team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09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isteen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TM04033929[[fn=Leisteen]]</Template>
  <TotalTime>2668</TotalTime>
  <Words>532</Words>
  <Application>Microsoft Office PowerPoint</Application>
  <PresentationFormat>Breedbeeld</PresentationFormat>
  <Paragraphs>82</Paragraphs>
  <Slides>11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Calisto MT</vt:lpstr>
      <vt:lpstr>Eras Demi ITC</vt:lpstr>
      <vt:lpstr>Fira Code</vt:lpstr>
      <vt:lpstr>Trebuchet MS</vt:lpstr>
      <vt:lpstr>Wingdings 2</vt:lpstr>
      <vt:lpstr>Leisteen</vt:lpstr>
      <vt:lpstr>Mocha.js en Behaviour Driven Development</vt:lpstr>
      <vt:lpstr>Achtergrond</vt:lpstr>
      <vt:lpstr>Chai en Sinon</vt:lpstr>
      <vt:lpstr>Mocha en Jasmine</vt:lpstr>
      <vt:lpstr>Mocha vs. Jasmine</vt:lpstr>
      <vt:lpstr>Behaviour Driven Development</vt:lpstr>
      <vt:lpstr>Behaviour Driven Development</vt:lpstr>
      <vt:lpstr>Voorbeeld Mocha Test</vt:lpstr>
      <vt:lpstr>PowerPoint-presentatie</vt:lpstr>
      <vt:lpstr>Quiz </vt:lpstr>
      <vt:lpstr>Link naar de Opdracht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Mocha</dc:title>
  <dc:creator>Nando</dc:creator>
  <cp:lastModifiedBy>Kaj Ruiter (student)</cp:lastModifiedBy>
  <cp:revision>147</cp:revision>
  <dcterms:created xsi:type="dcterms:W3CDTF">2016-10-30T13:31:21Z</dcterms:created>
  <dcterms:modified xsi:type="dcterms:W3CDTF">2017-03-10T22:43:24Z</dcterms:modified>
</cp:coreProperties>
</file>